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61" r:id="rId4"/>
    <p:sldId id="260" r:id="rId5"/>
    <p:sldId id="259"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596" autoAdjust="0"/>
  </p:normalViewPr>
  <p:slideViewPr>
    <p:cSldViewPr snapToGrid="0">
      <p:cViewPr varScale="1">
        <p:scale>
          <a:sx n="55" d="100"/>
          <a:sy n="55" d="100"/>
        </p:scale>
        <p:origin x="131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568026-DCF6-4564-ADBF-5B7927564AEB}" type="datetimeFigureOut">
              <a:rPr lang="en-GB" smtClean="0"/>
              <a:t>01/05/2018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7A0DA6-B2E0-41FF-AC23-4E4BCB12F6CC}" type="slidenum">
              <a:rPr lang="en-GB" smtClean="0"/>
              <a:t>‹#›</a:t>
            </a:fld>
            <a:endParaRPr lang="en-GB"/>
          </a:p>
        </p:txBody>
      </p:sp>
    </p:spTree>
    <p:extLst>
      <p:ext uri="{BB962C8B-B14F-4D97-AF65-F5344CB8AC3E}">
        <p14:creationId xmlns:p14="http://schemas.microsoft.com/office/powerpoint/2010/main" val="2220152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Intro:</a:t>
            </a:r>
          </a:p>
          <a:p>
            <a:endParaRPr lang="en-GB" dirty="0"/>
          </a:p>
          <a:p>
            <a:r>
              <a:rPr lang="en-GB" dirty="0"/>
              <a:t>SM Emyr Thomas MAWWFRS, </a:t>
            </a:r>
          </a:p>
          <a:p>
            <a:r>
              <a:rPr lang="en-GB" dirty="0"/>
              <a:t>I’m here to present my pitch on how to improve On Call Retention within MAWWFRS and why I’m the person for the job.</a:t>
            </a:r>
          </a:p>
          <a:p>
            <a:endParaRPr lang="en-GB" dirty="0"/>
          </a:p>
          <a:p>
            <a:r>
              <a:rPr lang="en-GB" b="1" dirty="0"/>
              <a:t>Domestics:</a:t>
            </a:r>
          </a:p>
          <a:p>
            <a:endParaRPr lang="en-GB" dirty="0"/>
          </a:p>
          <a:p>
            <a:r>
              <a:rPr lang="en-GB" dirty="0"/>
              <a:t>No Fire Alarm scheduled for this evening and if you need a comfort break, toilets are located out in the lobby area on this floor.</a:t>
            </a:r>
          </a:p>
        </p:txBody>
      </p:sp>
      <p:sp>
        <p:nvSpPr>
          <p:cNvPr id="4" name="Slide Number Placeholder 3"/>
          <p:cNvSpPr>
            <a:spLocks noGrp="1"/>
          </p:cNvSpPr>
          <p:nvPr>
            <p:ph type="sldNum" sz="quarter" idx="10"/>
          </p:nvPr>
        </p:nvSpPr>
        <p:spPr/>
        <p:txBody>
          <a:bodyPr/>
          <a:lstStyle/>
          <a:p>
            <a:fld id="{947A0DA6-B2E0-41FF-AC23-4E4BCB12F6CC}" type="slidenum">
              <a:rPr lang="en-GB" smtClean="0"/>
              <a:t>1</a:t>
            </a:fld>
            <a:endParaRPr lang="en-GB"/>
          </a:p>
        </p:txBody>
      </p:sp>
    </p:spTree>
    <p:extLst>
      <p:ext uri="{BB962C8B-B14F-4D97-AF65-F5344CB8AC3E}">
        <p14:creationId xmlns:p14="http://schemas.microsoft.com/office/powerpoint/2010/main" val="31412725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That’s over 700 members of our 1200 strong workforce, who are On Call or Part Time and protect their local communities in addition to holding down a wholetime job and family commitments.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That’s 52 Stations within Mid &amp; West Wales that depend upon On Call staff to ensure that the right resources are mobilise to the right emergency.</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Of the potential 960 On Call Vacancies, only 753 are currently filled, of that 753, 223 are currently in Development (within their first two years), as you can also see there are 50 vacant positions amongst our Supervisory Manager Cadre (an area that’s need particular focus).</a:t>
            </a:r>
          </a:p>
          <a:p>
            <a:endParaRPr lang="en-GB" dirty="0"/>
          </a:p>
        </p:txBody>
      </p:sp>
      <p:sp>
        <p:nvSpPr>
          <p:cNvPr id="4" name="Slide Number Placeholder 3"/>
          <p:cNvSpPr>
            <a:spLocks noGrp="1"/>
          </p:cNvSpPr>
          <p:nvPr>
            <p:ph type="sldNum" sz="quarter" idx="10"/>
          </p:nvPr>
        </p:nvSpPr>
        <p:spPr/>
        <p:txBody>
          <a:bodyPr/>
          <a:lstStyle/>
          <a:p>
            <a:fld id="{947A0DA6-B2E0-41FF-AC23-4E4BCB12F6CC}" type="slidenum">
              <a:rPr lang="en-GB" smtClean="0"/>
              <a:t>2</a:t>
            </a:fld>
            <a:endParaRPr lang="en-GB"/>
          </a:p>
        </p:txBody>
      </p:sp>
    </p:spTree>
    <p:extLst>
      <p:ext uri="{BB962C8B-B14F-4D97-AF65-F5344CB8AC3E}">
        <p14:creationId xmlns:p14="http://schemas.microsoft.com/office/powerpoint/2010/main" val="32583311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Joined in 1996 as an On Call Firefighter myself, in my local town of </a:t>
            </a:r>
            <a:r>
              <a:rPr lang="en-GB" dirty="0" err="1"/>
              <a:t>Whitland</a:t>
            </a:r>
            <a:r>
              <a:rPr lang="en-GB" dirty="0"/>
              <a:t>, where I served my community for 4 years before I joined the Wholetime Sector.</a:t>
            </a:r>
          </a:p>
          <a:p>
            <a:r>
              <a:rPr lang="en-GB" dirty="0"/>
              <a:t>During my Wholetime career, I have served alongside On Call Personnel in mixed Crewed Stations, where we’d rely upon the On Call Sector to enable us to Turn Out to incidents, over the last four years I have worked within the People Development Dept, where my primary role was to Develop &amp; mentor On Call staff from their journey from Development through to Competent and the last 2 years I have been the Operational Response Manager in Pembrokeshire Command, managing 8 Stations, all of which had an On Call element, managing areas such as availability, training, recruitment and retention issues relating to the sector.</a:t>
            </a:r>
          </a:p>
          <a:p>
            <a:endParaRPr lang="en-GB" dirty="0"/>
          </a:p>
          <a:p>
            <a:r>
              <a:rPr lang="en-GB" dirty="0"/>
              <a:t>My ability to speak Welsh and engage in first language Welsh is of benefit in many rural communities within the Service, resulting in better engagement with personnel and local businesses.</a:t>
            </a:r>
          </a:p>
          <a:p>
            <a:endParaRPr lang="en-GB" dirty="0"/>
          </a:p>
          <a:p>
            <a:r>
              <a:rPr lang="en-GB" dirty="0"/>
              <a:t>So as well as a breadth of knowledge and a wealth of experience and understanding on the sector itself, where I’ve worked within it, alongside it and of now managing it, I can also reinforce and underpin the experiential aspect with academic knowledge and understanding of such areas as Financial Management, Marketing Management and Consultancy/Project Management, through my current enrolment on an MBA at the UWTSD, all essential ingredients to ensuring a successful project.</a:t>
            </a:r>
          </a:p>
          <a:p>
            <a:endParaRPr lang="en-GB" dirty="0"/>
          </a:p>
          <a:p>
            <a:r>
              <a:rPr lang="en-GB" dirty="0"/>
              <a:t>And finally, I share the Vision of the organisation, which intends to be a World Leader in Emergency Response &amp; Community Safety , but to achieve that we must be able to Engage, Connect, Develop &amp; Inspire people to deliver an excellent service.</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947A0DA6-B2E0-41FF-AC23-4E4BCB12F6CC}" type="slidenum">
              <a:rPr lang="en-GB" smtClean="0"/>
              <a:t>3</a:t>
            </a:fld>
            <a:endParaRPr lang="en-GB"/>
          </a:p>
        </p:txBody>
      </p:sp>
    </p:spTree>
    <p:extLst>
      <p:ext uri="{BB962C8B-B14F-4D97-AF65-F5344CB8AC3E}">
        <p14:creationId xmlns:p14="http://schemas.microsoft.com/office/powerpoint/2010/main" val="17187824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Expectations:</a:t>
            </a:r>
          </a:p>
          <a:p>
            <a:r>
              <a:rPr lang="en-GB" dirty="0"/>
              <a:t>Explore to see whether the expectations of the Service and the individual are actually aligned.</a:t>
            </a:r>
          </a:p>
          <a:p>
            <a:r>
              <a:rPr lang="en-GB" dirty="0"/>
              <a:t>Identify the demands and requirements of MAWWFRS as it tries to achieve its Strategic Objectives, and is it achievable with a predominantly Part Time Workforce.</a:t>
            </a:r>
          </a:p>
          <a:p>
            <a:r>
              <a:rPr lang="en-GB" dirty="0"/>
              <a:t>Explore the motivations and needs of MAWWFRS’s On Call staff and is the organisation satisfying those needs.</a:t>
            </a:r>
          </a:p>
          <a:p>
            <a:endParaRPr lang="en-GB" dirty="0"/>
          </a:p>
          <a:p>
            <a:r>
              <a:rPr lang="en-GB" b="1" dirty="0"/>
              <a:t>Admin Burden:</a:t>
            </a:r>
          </a:p>
          <a:p>
            <a:r>
              <a:rPr lang="en-GB" dirty="0"/>
              <a:t>Bureaucracy is an affliction of the Public Sector, and whilst it is an essential element in recording and justifying activity (both operationally and financially), is what the organisation asks and expects of its On Call Sector appropriate or indeed fit for purpose. </a:t>
            </a:r>
          </a:p>
          <a:p>
            <a:endParaRPr lang="en-GB" dirty="0"/>
          </a:p>
          <a:p>
            <a:r>
              <a:rPr lang="en-GB" b="1" dirty="0">
                <a:effectLst/>
              </a:rPr>
              <a:t>Time Commitment:</a:t>
            </a:r>
          </a:p>
          <a:p>
            <a:r>
              <a:rPr lang="en-GB" dirty="0"/>
              <a:t>Currently MAWWFRS requires its On Call personnel to commit to either a 75% or 100% contract (in real terms mean, 75% = up to 119hrs or 100% = 120hrs+ per week), which on the surface may sound reasonable, but when you consider that these Firefighters also have to juggle a full time job elsewhere and family commitments, whilst trying to find a little social time, you can instantly see that Commitment is a serious pinch point and an area of particular concern for both the service &amp; the personnel.</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947A0DA6-B2E0-41FF-AC23-4E4BCB12F6CC}" type="slidenum">
              <a:rPr lang="en-GB" smtClean="0"/>
              <a:t>4</a:t>
            </a:fld>
            <a:endParaRPr lang="en-GB"/>
          </a:p>
        </p:txBody>
      </p:sp>
    </p:spTree>
    <p:extLst>
      <p:ext uri="{BB962C8B-B14F-4D97-AF65-F5344CB8AC3E}">
        <p14:creationId xmlns:p14="http://schemas.microsoft.com/office/powerpoint/2010/main" val="40272000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Explore to see whether the expectations of the Service and the individual are actually aligned.</a:t>
            </a:r>
          </a:p>
          <a:p>
            <a:r>
              <a:rPr lang="en-GB" dirty="0"/>
              <a:t>Identify the demands and requirements of MAWWFRS as it tries to achieve its Strategic Objectives, and is it achievable with a predominantly Part Time Workforce.</a:t>
            </a:r>
          </a:p>
          <a:p>
            <a:r>
              <a:rPr lang="en-GB" dirty="0"/>
              <a:t>Explore the motivations and needs of MAWWFRS’s On Call staff and is the organisation satisfying those needs.</a:t>
            </a:r>
          </a:p>
          <a:p>
            <a:endParaRPr lang="en-GB" dirty="0"/>
          </a:p>
        </p:txBody>
      </p:sp>
      <p:sp>
        <p:nvSpPr>
          <p:cNvPr id="4" name="Slide Number Placeholder 3"/>
          <p:cNvSpPr>
            <a:spLocks noGrp="1"/>
          </p:cNvSpPr>
          <p:nvPr>
            <p:ph type="sldNum" sz="quarter" idx="10"/>
          </p:nvPr>
        </p:nvSpPr>
        <p:spPr/>
        <p:txBody>
          <a:bodyPr/>
          <a:lstStyle/>
          <a:p>
            <a:fld id="{947A0DA6-B2E0-41FF-AC23-4E4BCB12F6CC}" type="slidenum">
              <a:rPr lang="en-GB" smtClean="0"/>
              <a:t>5</a:t>
            </a:fld>
            <a:endParaRPr lang="en-GB"/>
          </a:p>
        </p:txBody>
      </p:sp>
    </p:spTree>
    <p:extLst>
      <p:ext uri="{BB962C8B-B14F-4D97-AF65-F5344CB8AC3E}">
        <p14:creationId xmlns:p14="http://schemas.microsoft.com/office/powerpoint/2010/main" val="37988768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Admin Burden:</a:t>
            </a:r>
          </a:p>
          <a:p>
            <a:r>
              <a:rPr lang="en-GB" dirty="0"/>
              <a:t>The OC Sector are currently expected to complete &amp; return the same amount of administration and to the same level of detail as their Full Time Colleagues.</a:t>
            </a:r>
          </a:p>
          <a:p>
            <a:endParaRPr lang="en-GB" dirty="0"/>
          </a:p>
        </p:txBody>
      </p:sp>
      <p:sp>
        <p:nvSpPr>
          <p:cNvPr id="4" name="Slide Number Placeholder 3"/>
          <p:cNvSpPr>
            <a:spLocks noGrp="1"/>
          </p:cNvSpPr>
          <p:nvPr>
            <p:ph type="sldNum" sz="quarter" idx="10"/>
          </p:nvPr>
        </p:nvSpPr>
        <p:spPr/>
        <p:txBody>
          <a:bodyPr/>
          <a:lstStyle/>
          <a:p>
            <a:fld id="{947A0DA6-B2E0-41FF-AC23-4E4BCB12F6CC}" type="slidenum">
              <a:rPr lang="en-GB" smtClean="0"/>
              <a:t>6</a:t>
            </a:fld>
            <a:endParaRPr lang="en-GB"/>
          </a:p>
        </p:txBody>
      </p:sp>
    </p:spTree>
    <p:extLst>
      <p:ext uri="{BB962C8B-B14F-4D97-AF65-F5344CB8AC3E}">
        <p14:creationId xmlns:p14="http://schemas.microsoft.com/office/powerpoint/2010/main" val="39226626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current 75% &amp; 100% satisfies the Representative Bodies minimum pay entitlement for On Call Firefighters across the UK, however the hours of cover are agreed locally and differ around the country. As stated earlier MAWWFRS expects their OC Staff who are conditioned to a 75% contract to provide 96hrs + per week and their 100% contracts 119hrs+ per week, which is identified as being the primary source of our retention issues.  Therefore, the following solutions would either reflect commitment or reduce commitment and increase work v life balance.</a:t>
            </a:r>
          </a:p>
          <a:p>
            <a:endParaRPr lang="en-GB" dirty="0"/>
          </a:p>
          <a:p>
            <a:r>
              <a:rPr lang="en-GB" b="1" dirty="0"/>
              <a:t>Pay as you go contract </a:t>
            </a:r>
            <a:r>
              <a:rPr lang="en-GB" dirty="0"/>
              <a:t>- Rewards individual for every hour of cover provided over &amp; above they’re agreed contract of employment (100% contract = 100hrs, additional payment at a proportional percentage of the original retaining fee). </a:t>
            </a:r>
          </a:p>
          <a:p>
            <a:endParaRPr lang="en-GB" dirty="0"/>
          </a:p>
          <a:p>
            <a:r>
              <a:rPr lang="en-GB" b="1" dirty="0"/>
              <a:t>Reduction in the hours aligned to the 75% &amp; 100% contracts – </a:t>
            </a:r>
            <a:r>
              <a:rPr lang="en-GB" b="0" dirty="0"/>
              <a:t>currently 75% = 119hrs or less per week (no less than 96hrs) or 100% = 120hrs + (</a:t>
            </a:r>
            <a:r>
              <a:rPr lang="en-GB" b="0" dirty="0" err="1"/>
              <a:t>e.g</a:t>
            </a:r>
            <a:r>
              <a:rPr lang="en-GB" b="0" dirty="0"/>
              <a:t>: other FRSs 100% = 96hrs &amp; 75% = 82hrs, far friendlier).</a:t>
            </a:r>
          </a:p>
          <a:p>
            <a:endParaRPr lang="en-GB" dirty="0"/>
          </a:p>
          <a:p>
            <a:r>
              <a:rPr lang="en-GB" b="1" dirty="0"/>
              <a:t>Banded</a:t>
            </a:r>
            <a:r>
              <a:rPr lang="en-GB" dirty="0"/>
              <a:t> - The bands are paid at either 75 or 100% in line with Grey book (our Rep’ body’s arrangements).  Each band consists of the following:</a:t>
            </a:r>
          </a:p>
          <a:p>
            <a:endParaRPr lang="en-GB" dirty="0"/>
          </a:p>
          <a:p>
            <a:r>
              <a:rPr lang="en-GB" dirty="0"/>
              <a:t>•	On call availability requirement – The total minimum number (core + composite) of hours available</a:t>
            </a:r>
          </a:p>
          <a:p>
            <a:r>
              <a:rPr lang="en-GB" dirty="0"/>
              <a:t>•	Core hour requirements – These are the agreed non- flexible hours (e.g. Mon – Fri 08:00 – 18:00)    </a:t>
            </a:r>
          </a:p>
          <a:p>
            <a:r>
              <a:rPr lang="en-GB" dirty="0"/>
              <a:t>•	Composite hour requirements – These are a set amount of flexible hours cover to meet service needs</a:t>
            </a:r>
          </a:p>
          <a:p>
            <a:r>
              <a:rPr lang="en-GB" dirty="0"/>
              <a:t>•	The retaining fee –  100% or 75% depending on the band</a:t>
            </a:r>
          </a:p>
          <a:p>
            <a:endParaRPr lang="en-GB" dirty="0"/>
          </a:p>
          <a:p>
            <a:r>
              <a:rPr lang="en-GB" dirty="0"/>
              <a:t>Primary benefits</a:t>
            </a:r>
          </a:p>
          <a:p>
            <a:endParaRPr lang="en-GB" dirty="0"/>
          </a:p>
          <a:p>
            <a:r>
              <a:rPr lang="en-GB" dirty="0"/>
              <a:t>The bandings are aimed to improve the management of contracts and provide better structuring of availability for individuals. This system is aimed at improving availability during prime hours through the use of the core hours. The composite hours add flexibility for personnel. There is reward for commitment above 120 hours which is paid at 1.5 X the hourly rate for cover. The hourly rate X 1.5 for cover for a competent FF is currently 71 pence per hour. For example, a FF giving cover of 150 hours per week would attract additional payment of £21.30 for their cover (30 hrs x 0.71). </a:t>
            </a:r>
          </a:p>
        </p:txBody>
      </p:sp>
      <p:sp>
        <p:nvSpPr>
          <p:cNvPr id="4" name="Slide Number Placeholder 3"/>
          <p:cNvSpPr>
            <a:spLocks noGrp="1"/>
          </p:cNvSpPr>
          <p:nvPr>
            <p:ph type="sldNum" sz="quarter" idx="10"/>
          </p:nvPr>
        </p:nvSpPr>
        <p:spPr/>
        <p:txBody>
          <a:bodyPr/>
          <a:lstStyle/>
          <a:p>
            <a:fld id="{947A0DA6-B2E0-41FF-AC23-4E4BCB12F6CC}" type="slidenum">
              <a:rPr lang="en-GB" smtClean="0"/>
              <a:t>7</a:t>
            </a:fld>
            <a:endParaRPr lang="en-GB"/>
          </a:p>
        </p:txBody>
      </p:sp>
    </p:spTree>
    <p:extLst>
      <p:ext uri="{BB962C8B-B14F-4D97-AF65-F5344CB8AC3E}">
        <p14:creationId xmlns:p14="http://schemas.microsoft.com/office/powerpoint/2010/main" val="1222147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can see, the reason for choosing me to lead a review into On Call retention within MAWWFRS, I share your Vision to become a World Leader in both Emergency Response &amp; Community Safety, but also realise that this will not be possible without a robust and sustainable On Call Sector, who form the largest sector of the workforce.</a:t>
            </a:r>
          </a:p>
          <a:p>
            <a:endParaRPr lang="en-GB" dirty="0"/>
          </a:p>
          <a:p>
            <a:r>
              <a:rPr lang="en-GB" dirty="0"/>
              <a:t>Areas for further exploration clearly identified:  </a:t>
            </a:r>
            <a:r>
              <a:rPr lang="en-GB" b="1" dirty="0"/>
              <a:t>Expectations</a:t>
            </a:r>
            <a:r>
              <a:rPr lang="en-GB" dirty="0"/>
              <a:t> – and the alignment f both the Organisations and the individual’s already in service &amp; of those joining</a:t>
            </a:r>
          </a:p>
          <a:p>
            <a:r>
              <a:rPr lang="en-GB" dirty="0"/>
              <a:t>                                                                            </a:t>
            </a:r>
            <a:r>
              <a:rPr lang="en-GB" b="1" dirty="0"/>
              <a:t>Administrative Burden </a:t>
            </a:r>
            <a:r>
              <a:rPr lang="en-GB" dirty="0"/>
              <a:t>– deciding on whether the service wants to reduce the burden by actually creating a ‘slimline’ version of recording or the introduction of payment of assistance to satisfy  </a:t>
            </a:r>
          </a:p>
          <a:p>
            <a:r>
              <a:rPr lang="en-GB" dirty="0"/>
              <a:t>                                                                                                                    current admin levels.</a:t>
            </a:r>
          </a:p>
          <a:p>
            <a:r>
              <a:rPr lang="en-GB" dirty="0"/>
              <a:t>                                                                            </a:t>
            </a:r>
            <a:r>
              <a:rPr lang="en-GB" b="1" dirty="0"/>
              <a:t>Time Commitment </a:t>
            </a:r>
            <a:r>
              <a:rPr lang="en-GB" dirty="0"/>
              <a:t>– the creation of a range or suite of contracts that will suite individual needs and ensure longevity in their career, as the current ‘one size fits all’ contract is both </a:t>
            </a:r>
            <a:r>
              <a:rPr lang="en-GB" dirty="0" err="1"/>
              <a:t>antiquted</a:t>
            </a:r>
            <a:r>
              <a:rPr lang="en-GB" dirty="0"/>
              <a:t> and </a:t>
            </a:r>
          </a:p>
          <a:p>
            <a:r>
              <a:rPr lang="en-GB" dirty="0"/>
              <a:t>                                                                                                              restrictive to both service &amp; individual. </a:t>
            </a:r>
          </a:p>
          <a:p>
            <a:endParaRPr lang="en-GB" dirty="0"/>
          </a:p>
          <a:p>
            <a:r>
              <a:rPr lang="en-GB" dirty="0"/>
              <a:t>Got robust research methods (that are supported by Theory) to reinforce our initial observations.</a:t>
            </a:r>
          </a:p>
          <a:p>
            <a:endParaRPr lang="en-GB" dirty="0"/>
          </a:p>
          <a:p>
            <a:r>
              <a:rPr lang="en-GB" dirty="0"/>
              <a:t>And Solutions for a robust and sustainable On Call Sector moving forward.</a:t>
            </a:r>
          </a:p>
          <a:p>
            <a:endParaRPr lang="en-GB" dirty="0"/>
          </a:p>
          <a:p>
            <a:r>
              <a:rPr lang="en-GB" b="1" dirty="0"/>
              <a:t>Thank you very much for your time &amp; I’ll happily take any questions that you may have.</a:t>
            </a:r>
          </a:p>
          <a:p>
            <a:endParaRPr lang="en-GB" dirty="0"/>
          </a:p>
        </p:txBody>
      </p:sp>
      <p:sp>
        <p:nvSpPr>
          <p:cNvPr id="4" name="Slide Number Placeholder 3"/>
          <p:cNvSpPr>
            <a:spLocks noGrp="1"/>
          </p:cNvSpPr>
          <p:nvPr>
            <p:ph type="sldNum" sz="quarter" idx="10"/>
          </p:nvPr>
        </p:nvSpPr>
        <p:spPr/>
        <p:txBody>
          <a:bodyPr/>
          <a:lstStyle/>
          <a:p>
            <a:fld id="{947A0DA6-B2E0-41FF-AC23-4E4BCB12F6CC}" type="slidenum">
              <a:rPr lang="en-GB" smtClean="0"/>
              <a:t>8</a:t>
            </a:fld>
            <a:endParaRPr lang="en-GB"/>
          </a:p>
        </p:txBody>
      </p:sp>
    </p:spTree>
    <p:extLst>
      <p:ext uri="{BB962C8B-B14F-4D97-AF65-F5344CB8AC3E}">
        <p14:creationId xmlns:p14="http://schemas.microsoft.com/office/powerpoint/2010/main" val="3804898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FB949-8F39-4EC8-B208-4DD834F0CDF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0DDC20F-F211-4C04-8C1A-91E3D5A4E6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AB6FF5-8C27-4853-BB91-65277F954CCC}"/>
              </a:ext>
            </a:extLst>
          </p:cNvPr>
          <p:cNvSpPr>
            <a:spLocks noGrp="1"/>
          </p:cNvSpPr>
          <p:nvPr>
            <p:ph type="dt" sz="half" idx="10"/>
          </p:nvPr>
        </p:nvSpPr>
        <p:spPr/>
        <p:txBody>
          <a:bodyPr/>
          <a:lstStyle/>
          <a:p>
            <a:fld id="{B51AE135-1341-4E9D-8F83-629A2F644A35}" type="datetimeFigureOut">
              <a:rPr lang="en-GB" smtClean="0"/>
              <a:t>01/05/2018</a:t>
            </a:fld>
            <a:endParaRPr lang="en-GB"/>
          </a:p>
        </p:txBody>
      </p:sp>
      <p:sp>
        <p:nvSpPr>
          <p:cNvPr id="5" name="Footer Placeholder 4">
            <a:extLst>
              <a:ext uri="{FF2B5EF4-FFF2-40B4-BE49-F238E27FC236}">
                <a16:creationId xmlns:a16="http://schemas.microsoft.com/office/drawing/2014/main" id="{0CD55334-E556-4886-A897-45DE231C72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7FDF6C-F848-468E-98E2-3CDD9BD78182}"/>
              </a:ext>
            </a:extLst>
          </p:cNvPr>
          <p:cNvSpPr>
            <a:spLocks noGrp="1"/>
          </p:cNvSpPr>
          <p:nvPr>
            <p:ph type="sldNum" sz="quarter" idx="12"/>
          </p:nvPr>
        </p:nvSpPr>
        <p:spPr/>
        <p:txBody>
          <a:bodyPr/>
          <a:lstStyle/>
          <a:p>
            <a:fld id="{7F8CD98C-89DB-4FD2-A3BE-EED094191D3D}" type="slidenum">
              <a:rPr lang="en-GB" smtClean="0"/>
              <a:t>‹#›</a:t>
            </a:fld>
            <a:endParaRPr lang="en-GB"/>
          </a:p>
        </p:txBody>
      </p:sp>
    </p:spTree>
    <p:extLst>
      <p:ext uri="{BB962C8B-B14F-4D97-AF65-F5344CB8AC3E}">
        <p14:creationId xmlns:p14="http://schemas.microsoft.com/office/powerpoint/2010/main" val="8329760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5A7F5-5427-415A-A61C-E5BEC9942C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A34CE3-F7B6-4D35-A87B-015F6B0287D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EA6343-F874-4D86-BBDD-24B184DD89B8}"/>
              </a:ext>
            </a:extLst>
          </p:cNvPr>
          <p:cNvSpPr>
            <a:spLocks noGrp="1"/>
          </p:cNvSpPr>
          <p:nvPr>
            <p:ph type="dt" sz="half" idx="10"/>
          </p:nvPr>
        </p:nvSpPr>
        <p:spPr/>
        <p:txBody>
          <a:bodyPr/>
          <a:lstStyle/>
          <a:p>
            <a:fld id="{B51AE135-1341-4E9D-8F83-629A2F644A35}" type="datetimeFigureOut">
              <a:rPr lang="en-GB" smtClean="0"/>
              <a:t>01/05/2018</a:t>
            </a:fld>
            <a:endParaRPr lang="en-GB"/>
          </a:p>
        </p:txBody>
      </p:sp>
      <p:sp>
        <p:nvSpPr>
          <p:cNvPr id="5" name="Footer Placeholder 4">
            <a:extLst>
              <a:ext uri="{FF2B5EF4-FFF2-40B4-BE49-F238E27FC236}">
                <a16:creationId xmlns:a16="http://schemas.microsoft.com/office/drawing/2014/main" id="{A5D509B4-22A9-415E-BAD2-DABB2812E4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2A94CD-4955-4AC9-A9F1-DDB367C6BEEC}"/>
              </a:ext>
            </a:extLst>
          </p:cNvPr>
          <p:cNvSpPr>
            <a:spLocks noGrp="1"/>
          </p:cNvSpPr>
          <p:nvPr>
            <p:ph type="sldNum" sz="quarter" idx="12"/>
          </p:nvPr>
        </p:nvSpPr>
        <p:spPr/>
        <p:txBody>
          <a:bodyPr/>
          <a:lstStyle/>
          <a:p>
            <a:fld id="{7F8CD98C-89DB-4FD2-A3BE-EED094191D3D}" type="slidenum">
              <a:rPr lang="en-GB" smtClean="0"/>
              <a:t>‹#›</a:t>
            </a:fld>
            <a:endParaRPr lang="en-GB"/>
          </a:p>
        </p:txBody>
      </p:sp>
    </p:spTree>
    <p:extLst>
      <p:ext uri="{BB962C8B-B14F-4D97-AF65-F5344CB8AC3E}">
        <p14:creationId xmlns:p14="http://schemas.microsoft.com/office/powerpoint/2010/main" val="1211112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6AB9C-B218-4720-BF06-9810476E48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8ED4452-94CF-44E6-9CBB-F55F0276209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A7BA864-1954-484F-93BF-71BFBA4DAEBB}"/>
              </a:ext>
            </a:extLst>
          </p:cNvPr>
          <p:cNvSpPr>
            <a:spLocks noGrp="1"/>
          </p:cNvSpPr>
          <p:nvPr>
            <p:ph type="dt" sz="half" idx="10"/>
          </p:nvPr>
        </p:nvSpPr>
        <p:spPr/>
        <p:txBody>
          <a:bodyPr/>
          <a:lstStyle/>
          <a:p>
            <a:fld id="{B51AE135-1341-4E9D-8F83-629A2F644A35}" type="datetimeFigureOut">
              <a:rPr lang="en-GB" smtClean="0"/>
              <a:t>01/05/2018</a:t>
            </a:fld>
            <a:endParaRPr lang="en-GB"/>
          </a:p>
        </p:txBody>
      </p:sp>
      <p:sp>
        <p:nvSpPr>
          <p:cNvPr id="5" name="Footer Placeholder 4">
            <a:extLst>
              <a:ext uri="{FF2B5EF4-FFF2-40B4-BE49-F238E27FC236}">
                <a16:creationId xmlns:a16="http://schemas.microsoft.com/office/drawing/2014/main" id="{2071C38C-9D17-4A91-A6CF-22C2CC2AB6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7CA375-F768-455C-90E6-0801A2287C5E}"/>
              </a:ext>
            </a:extLst>
          </p:cNvPr>
          <p:cNvSpPr>
            <a:spLocks noGrp="1"/>
          </p:cNvSpPr>
          <p:nvPr>
            <p:ph type="sldNum" sz="quarter" idx="12"/>
          </p:nvPr>
        </p:nvSpPr>
        <p:spPr/>
        <p:txBody>
          <a:bodyPr/>
          <a:lstStyle/>
          <a:p>
            <a:fld id="{7F8CD98C-89DB-4FD2-A3BE-EED094191D3D}" type="slidenum">
              <a:rPr lang="en-GB" smtClean="0"/>
              <a:t>‹#›</a:t>
            </a:fld>
            <a:endParaRPr lang="en-GB"/>
          </a:p>
        </p:txBody>
      </p:sp>
    </p:spTree>
    <p:extLst>
      <p:ext uri="{BB962C8B-B14F-4D97-AF65-F5344CB8AC3E}">
        <p14:creationId xmlns:p14="http://schemas.microsoft.com/office/powerpoint/2010/main" val="1026846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07E4E-066D-4A4D-A16B-998BC2E99D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8657AA-2231-4B04-A2C4-7AC17EEE436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2357A3F-601B-4206-AE86-0FC8F8EC145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B7D43C3-14CA-458F-9EBC-BE77FE3CB1AD}"/>
              </a:ext>
            </a:extLst>
          </p:cNvPr>
          <p:cNvSpPr>
            <a:spLocks noGrp="1"/>
          </p:cNvSpPr>
          <p:nvPr>
            <p:ph type="dt" sz="half" idx="10"/>
          </p:nvPr>
        </p:nvSpPr>
        <p:spPr/>
        <p:txBody>
          <a:bodyPr/>
          <a:lstStyle/>
          <a:p>
            <a:fld id="{B51AE135-1341-4E9D-8F83-629A2F644A35}" type="datetimeFigureOut">
              <a:rPr lang="en-GB" smtClean="0"/>
              <a:t>01/05/2018</a:t>
            </a:fld>
            <a:endParaRPr lang="en-GB"/>
          </a:p>
        </p:txBody>
      </p:sp>
      <p:sp>
        <p:nvSpPr>
          <p:cNvPr id="6" name="Footer Placeholder 5">
            <a:extLst>
              <a:ext uri="{FF2B5EF4-FFF2-40B4-BE49-F238E27FC236}">
                <a16:creationId xmlns:a16="http://schemas.microsoft.com/office/drawing/2014/main" id="{84399AD8-AF23-4088-9E6D-3757F2B20D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244349-1771-4A90-96A3-47BF18E6BB07}"/>
              </a:ext>
            </a:extLst>
          </p:cNvPr>
          <p:cNvSpPr>
            <a:spLocks noGrp="1"/>
          </p:cNvSpPr>
          <p:nvPr>
            <p:ph type="sldNum" sz="quarter" idx="12"/>
          </p:nvPr>
        </p:nvSpPr>
        <p:spPr/>
        <p:txBody>
          <a:bodyPr/>
          <a:lstStyle/>
          <a:p>
            <a:fld id="{7F8CD98C-89DB-4FD2-A3BE-EED094191D3D}" type="slidenum">
              <a:rPr lang="en-GB" smtClean="0"/>
              <a:t>‹#›</a:t>
            </a:fld>
            <a:endParaRPr lang="en-GB"/>
          </a:p>
        </p:txBody>
      </p:sp>
    </p:spTree>
    <p:extLst>
      <p:ext uri="{BB962C8B-B14F-4D97-AF65-F5344CB8AC3E}">
        <p14:creationId xmlns:p14="http://schemas.microsoft.com/office/powerpoint/2010/main" val="333738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4909B-0181-4360-8A7E-2170C12264D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1E3336-CC3A-4B0F-B03D-CA5058270A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6D81EDB7-BD8B-4B91-B0D6-30CF882AB60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DC0B59-8911-486C-A039-4C65F73E15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C28B79C3-D302-4811-B121-CE1025A656B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D3C2E7-CA22-454E-8D7E-CCA9ECCE0896}"/>
              </a:ext>
            </a:extLst>
          </p:cNvPr>
          <p:cNvSpPr>
            <a:spLocks noGrp="1"/>
          </p:cNvSpPr>
          <p:nvPr>
            <p:ph type="dt" sz="half" idx="10"/>
          </p:nvPr>
        </p:nvSpPr>
        <p:spPr/>
        <p:txBody>
          <a:bodyPr/>
          <a:lstStyle/>
          <a:p>
            <a:fld id="{B51AE135-1341-4E9D-8F83-629A2F644A35}" type="datetimeFigureOut">
              <a:rPr lang="en-GB" smtClean="0"/>
              <a:t>01/05/2018</a:t>
            </a:fld>
            <a:endParaRPr lang="en-GB"/>
          </a:p>
        </p:txBody>
      </p:sp>
      <p:sp>
        <p:nvSpPr>
          <p:cNvPr id="8" name="Footer Placeholder 7">
            <a:extLst>
              <a:ext uri="{FF2B5EF4-FFF2-40B4-BE49-F238E27FC236}">
                <a16:creationId xmlns:a16="http://schemas.microsoft.com/office/drawing/2014/main" id="{3F97689F-045E-4DB1-B076-6566A93B9CD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637DBA2-654D-4323-943E-782465566B6E}"/>
              </a:ext>
            </a:extLst>
          </p:cNvPr>
          <p:cNvSpPr>
            <a:spLocks noGrp="1"/>
          </p:cNvSpPr>
          <p:nvPr>
            <p:ph type="sldNum" sz="quarter" idx="12"/>
          </p:nvPr>
        </p:nvSpPr>
        <p:spPr/>
        <p:txBody>
          <a:bodyPr/>
          <a:lstStyle/>
          <a:p>
            <a:fld id="{7F8CD98C-89DB-4FD2-A3BE-EED094191D3D}" type="slidenum">
              <a:rPr lang="en-GB" smtClean="0"/>
              <a:t>‹#›</a:t>
            </a:fld>
            <a:endParaRPr lang="en-GB"/>
          </a:p>
        </p:txBody>
      </p:sp>
    </p:spTree>
    <p:extLst>
      <p:ext uri="{BB962C8B-B14F-4D97-AF65-F5344CB8AC3E}">
        <p14:creationId xmlns:p14="http://schemas.microsoft.com/office/powerpoint/2010/main" val="2630669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76350-1CD5-4E4A-BD39-0E569A72F98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E44A49-6F66-4E35-AAE9-DA5D45D5B938}"/>
              </a:ext>
            </a:extLst>
          </p:cNvPr>
          <p:cNvSpPr>
            <a:spLocks noGrp="1"/>
          </p:cNvSpPr>
          <p:nvPr>
            <p:ph type="dt" sz="half" idx="10"/>
          </p:nvPr>
        </p:nvSpPr>
        <p:spPr/>
        <p:txBody>
          <a:bodyPr/>
          <a:lstStyle/>
          <a:p>
            <a:fld id="{B51AE135-1341-4E9D-8F83-629A2F644A35}" type="datetimeFigureOut">
              <a:rPr lang="en-GB" smtClean="0"/>
              <a:t>01/05/2018</a:t>
            </a:fld>
            <a:endParaRPr lang="en-GB"/>
          </a:p>
        </p:txBody>
      </p:sp>
      <p:sp>
        <p:nvSpPr>
          <p:cNvPr id="4" name="Footer Placeholder 3">
            <a:extLst>
              <a:ext uri="{FF2B5EF4-FFF2-40B4-BE49-F238E27FC236}">
                <a16:creationId xmlns:a16="http://schemas.microsoft.com/office/drawing/2014/main" id="{DC374499-A8A0-4FD1-B4F8-14334A50CE8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2CC28F-0ED9-4C70-9B15-1D7B9C48FFA6}"/>
              </a:ext>
            </a:extLst>
          </p:cNvPr>
          <p:cNvSpPr>
            <a:spLocks noGrp="1"/>
          </p:cNvSpPr>
          <p:nvPr>
            <p:ph type="sldNum" sz="quarter" idx="12"/>
          </p:nvPr>
        </p:nvSpPr>
        <p:spPr/>
        <p:txBody>
          <a:bodyPr/>
          <a:lstStyle/>
          <a:p>
            <a:fld id="{7F8CD98C-89DB-4FD2-A3BE-EED094191D3D}" type="slidenum">
              <a:rPr lang="en-GB" smtClean="0"/>
              <a:t>‹#›</a:t>
            </a:fld>
            <a:endParaRPr lang="en-GB"/>
          </a:p>
        </p:txBody>
      </p:sp>
    </p:spTree>
    <p:extLst>
      <p:ext uri="{BB962C8B-B14F-4D97-AF65-F5344CB8AC3E}">
        <p14:creationId xmlns:p14="http://schemas.microsoft.com/office/powerpoint/2010/main" val="37529537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FF64C9-ADE1-4F58-8533-CD48271BD0FB}"/>
              </a:ext>
            </a:extLst>
          </p:cNvPr>
          <p:cNvSpPr>
            <a:spLocks noGrp="1"/>
          </p:cNvSpPr>
          <p:nvPr>
            <p:ph type="dt" sz="half" idx="10"/>
          </p:nvPr>
        </p:nvSpPr>
        <p:spPr/>
        <p:txBody>
          <a:bodyPr/>
          <a:lstStyle/>
          <a:p>
            <a:fld id="{B51AE135-1341-4E9D-8F83-629A2F644A35}" type="datetimeFigureOut">
              <a:rPr lang="en-GB" smtClean="0"/>
              <a:t>01/05/2018</a:t>
            </a:fld>
            <a:endParaRPr lang="en-GB"/>
          </a:p>
        </p:txBody>
      </p:sp>
      <p:sp>
        <p:nvSpPr>
          <p:cNvPr id="3" name="Footer Placeholder 2">
            <a:extLst>
              <a:ext uri="{FF2B5EF4-FFF2-40B4-BE49-F238E27FC236}">
                <a16:creationId xmlns:a16="http://schemas.microsoft.com/office/drawing/2014/main" id="{6858D2A2-DCB5-4907-91E5-0D4134A6A2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AB8989-170F-45A2-837F-22084D122CAB}"/>
              </a:ext>
            </a:extLst>
          </p:cNvPr>
          <p:cNvSpPr>
            <a:spLocks noGrp="1"/>
          </p:cNvSpPr>
          <p:nvPr>
            <p:ph type="sldNum" sz="quarter" idx="12"/>
          </p:nvPr>
        </p:nvSpPr>
        <p:spPr/>
        <p:txBody>
          <a:bodyPr/>
          <a:lstStyle/>
          <a:p>
            <a:fld id="{7F8CD98C-89DB-4FD2-A3BE-EED094191D3D}" type="slidenum">
              <a:rPr lang="en-GB" smtClean="0"/>
              <a:t>‹#›</a:t>
            </a:fld>
            <a:endParaRPr lang="en-GB"/>
          </a:p>
        </p:txBody>
      </p:sp>
    </p:spTree>
    <p:extLst>
      <p:ext uri="{BB962C8B-B14F-4D97-AF65-F5344CB8AC3E}">
        <p14:creationId xmlns:p14="http://schemas.microsoft.com/office/powerpoint/2010/main" val="1467288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B282E-9EED-46B8-A712-97352E007C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E237141-3FBC-4E13-9CC8-6CC01ED3F2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AFA6CB-6677-42A7-83B8-F45D831272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A550DB7-622C-4CB6-97D9-6F628CECB14D}"/>
              </a:ext>
            </a:extLst>
          </p:cNvPr>
          <p:cNvSpPr>
            <a:spLocks noGrp="1"/>
          </p:cNvSpPr>
          <p:nvPr>
            <p:ph type="dt" sz="half" idx="10"/>
          </p:nvPr>
        </p:nvSpPr>
        <p:spPr/>
        <p:txBody>
          <a:bodyPr/>
          <a:lstStyle/>
          <a:p>
            <a:fld id="{B51AE135-1341-4E9D-8F83-629A2F644A35}" type="datetimeFigureOut">
              <a:rPr lang="en-GB" smtClean="0"/>
              <a:t>01/05/2018</a:t>
            </a:fld>
            <a:endParaRPr lang="en-GB"/>
          </a:p>
        </p:txBody>
      </p:sp>
      <p:sp>
        <p:nvSpPr>
          <p:cNvPr id="6" name="Footer Placeholder 5">
            <a:extLst>
              <a:ext uri="{FF2B5EF4-FFF2-40B4-BE49-F238E27FC236}">
                <a16:creationId xmlns:a16="http://schemas.microsoft.com/office/drawing/2014/main" id="{3447C99D-DBAF-416E-A7DB-E7B9E1FB30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681E7C-8511-4B2F-BC5A-25F920157E9E}"/>
              </a:ext>
            </a:extLst>
          </p:cNvPr>
          <p:cNvSpPr>
            <a:spLocks noGrp="1"/>
          </p:cNvSpPr>
          <p:nvPr>
            <p:ph type="sldNum" sz="quarter" idx="12"/>
          </p:nvPr>
        </p:nvSpPr>
        <p:spPr/>
        <p:txBody>
          <a:bodyPr/>
          <a:lstStyle/>
          <a:p>
            <a:fld id="{7F8CD98C-89DB-4FD2-A3BE-EED094191D3D}" type="slidenum">
              <a:rPr lang="en-GB" smtClean="0"/>
              <a:t>‹#›</a:t>
            </a:fld>
            <a:endParaRPr lang="en-GB"/>
          </a:p>
        </p:txBody>
      </p:sp>
    </p:spTree>
    <p:extLst>
      <p:ext uri="{BB962C8B-B14F-4D97-AF65-F5344CB8AC3E}">
        <p14:creationId xmlns:p14="http://schemas.microsoft.com/office/powerpoint/2010/main" val="34028343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2A678-DB48-4DEE-BB2B-B7DEA59F1A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87211EE-7F88-476D-B0FF-1D079FA6C2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BA3BAC9-7846-4B11-BCAE-6ED79DF8DD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51E4E04-B620-44CB-89D8-A31C7B79ADCB}"/>
              </a:ext>
            </a:extLst>
          </p:cNvPr>
          <p:cNvSpPr>
            <a:spLocks noGrp="1"/>
          </p:cNvSpPr>
          <p:nvPr>
            <p:ph type="dt" sz="half" idx="10"/>
          </p:nvPr>
        </p:nvSpPr>
        <p:spPr/>
        <p:txBody>
          <a:bodyPr/>
          <a:lstStyle/>
          <a:p>
            <a:fld id="{B51AE135-1341-4E9D-8F83-629A2F644A35}" type="datetimeFigureOut">
              <a:rPr lang="en-GB" smtClean="0"/>
              <a:t>01/05/2018</a:t>
            </a:fld>
            <a:endParaRPr lang="en-GB"/>
          </a:p>
        </p:txBody>
      </p:sp>
      <p:sp>
        <p:nvSpPr>
          <p:cNvPr id="6" name="Footer Placeholder 5">
            <a:extLst>
              <a:ext uri="{FF2B5EF4-FFF2-40B4-BE49-F238E27FC236}">
                <a16:creationId xmlns:a16="http://schemas.microsoft.com/office/drawing/2014/main" id="{CF051083-D12E-4402-9B8F-6D2EE21073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578DC4-3AAC-419B-BED3-9D0120103DB0}"/>
              </a:ext>
            </a:extLst>
          </p:cNvPr>
          <p:cNvSpPr>
            <a:spLocks noGrp="1"/>
          </p:cNvSpPr>
          <p:nvPr>
            <p:ph type="sldNum" sz="quarter" idx="12"/>
          </p:nvPr>
        </p:nvSpPr>
        <p:spPr/>
        <p:txBody>
          <a:bodyPr/>
          <a:lstStyle/>
          <a:p>
            <a:fld id="{7F8CD98C-89DB-4FD2-A3BE-EED094191D3D}" type="slidenum">
              <a:rPr lang="en-GB" smtClean="0"/>
              <a:t>‹#›</a:t>
            </a:fld>
            <a:endParaRPr lang="en-GB"/>
          </a:p>
        </p:txBody>
      </p:sp>
    </p:spTree>
    <p:extLst>
      <p:ext uri="{BB962C8B-B14F-4D97-AF65-F5344CB8AC3E}">
        <p14:creationId xmlns:p14="http://schemas.microsoft.com/office/powerpoint/2010/main" val="26998102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C330F-0DDD-43A6-AE5F-D5A99045E3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A26D7A-5E2D-4E42-99D5-B37EA8B9E34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7BDEDF-A9A0-45F2-AC4E-D5DCB52D38E4}"/>
              </a:ext>
            </a:extLst>
          </p:cNvPr>
          <p:cNvSpPr>
            <a:spLocks noGrp="1"/>
          </p:cNvSpPr>
          <p:nvPr>
            <p:ph type="dt" sz="half" idx="10"/>
          </p:nvPr>
        </p:nvSpPr>
        <p:spPr/>
        <p:txBody>
          <a:bodyPr/>
          <a:lstStyle/>
          <a:p>
            <a:fld id="{B51AE135-1341-4E9D-8F83-629A2F644A35}" type="datetimeFigureOut">
              <a:rPr lang="en-GB" smtClean="0"/>
              <a:t>01/05/2018</a:t>
            </a:fld>
            <a:endParaRPr lang="en-GB"/>
          </a:p>
        </p:txBody>
      </p:sp>
      <p:sp>
        <p:nvSpPr>
          <p:cNvPr id="5" name="Footer Placeholder 4">
            <a:extLst>
              <a:ext uri="{FF2B5EF4-FFF2-40B4-BE49-F238E27FC236}">
                <a16:creationId xmlns:a16="http://schemas.microsoft.com/office/drawing/2014/main" id="{ADCB7B33-405B-4417-A382-2EAC4AF4F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798BEE-3625-40CC-A846-C8AAC1B2863E}"/>
              </a:ext>
            </a:extLst>
          </p:cNvPr>
          <p:cNvSpPr>
            <a:spLocks noGrp="1"/>
          </p:cNvSpPr>
          <p:nvPr>
            <p:ph type="sldNum" sz="quarter" idx="12"/>
          </p:nvPr>
        </p:nvSpPr>
        <p:spPr/>
        <p:txBody>
          <a:bodyPr/>
          <a:lstStyle/>
          <a:p>
            <a:fld id="{7F8CD98C-89DB-4FD2-A3BE-EED094191D3D}" type="slidenum">
              <a:rPr lang="en-GB" smtClean="0"/>
              <a:t>‹#›</a:t>
            </a:fld>
            <a:endParaRPr lang="en-GB"/>
          </a:p>
        </p:txBody>
      </p:sp>
    </p:spTree>
    <p:extLst>
      <p:ext uri="{BB962C8B-B14F-4D97-AF65-F5344CB8AC3E}">
        <p14:creationId xmlns:p14="http://schemas.microsoft.com/office/powerpoint/2010/main" val="3287136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A805A5-72A4-4B82-A7F2-ABA4BF240E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620E21-0AB9-44E5-A8BC-62FA10F00DD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50A0A0-378F-4415-845F-004A7D6647D4}"/>
              </a:ext>
            </a:extLst>
          </p:cNvPr>
          <p:cNvSpPr>
            <a:spLocks noGrp="1"/>
          </p:cNvSpPr>
          <p:nvPr>
            <p:ph type="dt" sz="half" idx="10"/>
          </p:nvPr>
        </p:nvSpPr>
        <p:spPr/>
        <p:txBody>
          <a:bodyPr/>
          <a:lstStyle/>
          <a:p>
            <a:fld id="{B51AE135-1341-4E9D-8F83-629A2F644A35}" type="datetimeFigureOut">
              <a:rPr lang="en-GB" smtClean="0"/>
              <a:t>01/05/2018</a:t>
            </a:fld>
            <a:endParaRPr lang="en-GB"/>
          </a:p>
        </p:txBody>
      </p:sp>
      <p:sp>
        <p:nvSpPr>
          <p:cNvPr id="5" name="Footer Placeholder 4">
            <a:extLst>
              <a:ext uri="{FF2B5EF4-FFF2-40B4-BE49-F238E27FC236}">
                <a16:creationId xmlns:a16="http://schemas.microsoft.com/office/drawing/2014/main" id="{10AF3CBE-A60D-4F04-8F79-CEF7C20BB6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E444F6-DF59-4C67-8A6B-D3CC00BD27DB}"/>
              </a:ext>
            </a:extLst>
          </p:cNvPr>
          <p:cNvSpPr>
            <a:spLocks noGrp="1"/>
          </p:cNvSpPr>
          <p:nvPr>
            <p:ph type="sldNum" sz="quarter" idx="12"/>
          </p:nvPr>
        </p:nvSpPr>
        <p:spPr/>
        <p:txBody>
          <a:bodyPr/>
          <a:lstStyle/>
          <a:p>
            <a:fld id="{7F8CD98C-89DB-4FD2-A3BE-EED094191D3D}" type="slidenum">
              <a:rPr lang="en-GB" smtClean="0"/>
              <a:t>‹#›</a:t>
            </a:fld>
            <a:endParaRPr lang="en-GB"/>
          </a:p>
        </p:txBody>
      </p:sp>
    </p:spTree>
    <p:extLst>
      <p:ext uri="{BB962C8B-B14F-4D97-AF65-F5344CB8AC3E}">
        <p14:creationId xmlns:p14="http://schemas.microsoft.com/office/powerpoint/2010/main" val="896330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D524B33-B830-4DC8-8E5C-EB4A7FE7AB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DB193E-8B0C-4628-AB80-7448BEB4A4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0170D4-0D05-4754-93DC-3BFD875DD7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1AE135-1341-4E9D-8F83-629A2F644A35}" type="datetimeFigureOut">
              <a:rPr lang="en-GB" smtClean="0"/>
              <a:t>01/05/2018</a:t>
            </a:fld>
            <a:endParaRPr lang="en-GB"/>
          </a:p>
        </p:txBody>
      </p:sp>
      <p:sp>
        <p:nvSpPr>
          <p:cNvPr id="5" name="Footer Placeholder 4">
            <a:extLst>
              <a:ext uri="{FF2B5EF4-FFF2-40B4-BE49-F238E27FC236}">
                <a16:creationId xmlns:a16="http://schemas.microsoft.com/office/drawing/2014/main" id="{419F3A7D-F366-41C5-BF47-563517EB9B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B01F9DA-903D-4467-BFC9-606A0CF276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8CD98C-89DB-4FD2-A3BE-EED094191D3D}" type="slidenum">
              <a:rPr lang="en-GB" smtClean="0"/>
              <a:t>‹#›</a:t>
            </a:fld>
            <a:endParaRPr lang="en-GB"/>
          </a:p>
        </p:txBody>
      </p:sp>
    </p:spTree>
    <p:extLst>
      <p:ext uri="{BB962C8B-B14F-4D97-AF65-F5344CB8AC3E}">
        <p14:creationId xmlns:p14="http://schemas.microsoft.com/office/powerpoint/2010/main" val="19090725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816EE-67A3-460C-9DAE-793889E52079}"/>
              </a:ext>
            </a:extLst>
          </p:cNvPr>
          <p:cNvSpPr>
            <a:spLocks noGrp="1"/>
          </p:cNvSpPr>
          <p:nvPr>
            <p:ph type="ctrTitle"/>
          </p:nvPr>
        </p:nvSpPr>
        <p:spPr>
          <a:xfrm>
            <a:off x="1460240" y="525204"/>
            <a:ext cx="9144000" cy="1121304"/>
          </a:xfrm>
        </p:spPr>
        <p:txBody>
          <a:bodyPr>
            <a:normAutofit fontScale="90000"/>
          </a:bodyPr>
          <a:lstStyle/>
          <a:p>
            <a:r>
              <a:rPr lang="en-GB" b="1" dirty="0"/>
              <a:t>On Call Firefighter Retention</a:t>
            </a:r>
            <a:br>
              <a:rPr lang="en-GB" dirty="0"/>
            </a:br>
            <a:r>
              <a:rPr lang="en-GB" sz="2800" dirty="0"/>
              <a:t>Tuesday 1</a:t>
            </a:r>
            <a:r>
              <a:rPr lang="en-GB" sz="2800" baseline="30000" dirty="0"/>
              <a:t>st</a:t>
            </a:r>
            <a:r>
              <a:rPr lang="en-GB" sz="2800" dirty="0"/>
              <a:t> May 2018, by Emyr Thomas.</a:t>
            </a:r>
            <a:endParaRPr lang="en-GB" dirty="0"/>
          </a:p>
        </p:txBody>
      </p:sp>
      <p:sp>
        <p:nvSpPr>
          <p:cNvPr id="3" name="TextBox 2">
            <a:extLst>
              <a:ext uri="{FF2B5EF4-FFF2-40B4-BE49-F238E27FC236}">
                <a16:creationId xmlns:a16="http://schemas.microsoft.com/office/drawing/2014/main" id="{2B9C09AD-67A9-47CD-9E20-91B3552B3CF3}"/>
              </a:ext>
            </a:extLst>
          </p:cNvPr>
          <p:cNvSpPr txBox="1"/>
          <p:nvPr/>
        </p:nvSpPr>
        <p:spPr>
          <a:xfrm>
            <a:off x="1460240" y="5148918"/>
            <a:ext cx="9333884" cy="1323439"/>
          </a:xfrm>
          <a:prstGeom prst="rect">
            <a:avLst/>
          </a:prstGeom>
          <a:noFill/>
        </p:spPr>
        <p:txBody>
          <a:bodyPr wrap="square" rtlCol="0">
            <a:spAutoFit/>
          </a:bodyPr>
          <a:lstStyle/>
          <a:p>
            <a:r>
              <a:rPr lang="en-GB" sz="4000" dirty="0">
                <a:latin typeface="+mj-lt"/>
              </a:rPr>
              <a:t>Mid &amp; West Wales Fire &amp; Rescue Service’s  </a:t>
            </a:r>
          </a:p>
          <a:p>
            <a:r>
              <a:rPr lang="en-GB" sz="4000" b="1" dirty="0">
                <a:latin typeface="+mj-lt"/>
              </a:rPr>
              <a:t>                     Improvement Strategy </a:t>
            </a:r>
          </a:p>
        </p:txBody>
      </p:sp>
      <p:pic>
        <p:nvPicPr>
          <p:cNvPr id="5" name="Picture 4">
            <a:extLst>
              <a:ext uri="{FF2B5EF4-FFF2-40B4-BE49-F238E27FC236}">
                <a16:creationId xmlns:a16="http://schemas.microsoft.com/office/drawing/2014/main" id="{98A60F04-06D9-4C5C-881A-B8924ECBD0C5}"/>
              </a:ext>
            </a:extLst>
          </p:cNvPr>
          <p:cNvPicPr>
            <a:picLocks noChangeAspect="1"/>
          </p:cNvPicPr>
          <p:nvPr/>
        </p:nvPicPr>
        <p:blipFill>
          <a:blip r:embed="rId3"/>
          <a:stretch>
            <a:fillRect/>
          </a:stretch>
        </p:blipFill>
        <p:spPr>
          <a:xfrm>
            <a:off x="4019550" y="1766887"/>
            <a:ext cx="4152900" cy="3324225"/>
          </a:xfrm>
          <a:prstGeom prst="rect">
            <a:avLst/>
          </a:prstGeom>
        </p:spPr>
      </p:pic>
    </p:spTree>
    <p:extLst>
      <p:ext uri="{BB962C8B-B14F-4D97-AF65-F5344CB8AC3E}">
        <p14:creationId xmlns:p14="http://schemas.microsoft.com/office/powerpoint/2010/main" val="3721822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816EE-67A3-460C-9DAE-793889E52079}"/>
              </a:ext>
            </a:extLst>
          </p:cNvPr>
          <p:cNvSpPr>
            <a:spLocks noGrp="1"/>
          </p:cNvSpPr>
          <p:nvPr>
            <p:ph type="ctrTitle"/>
          </p:nvPr>
        </p:nvSpPr>
        <p:spPr>
          <a:xfrm>
            <a:off x="1449355" y="338592"/>
            <a:ext cx="9144000" cy="1121304"/>
          </a:xfrm>
        </p:spPr>
        <p:txBody>
          <a:bodyPr>
            <a:normAutofit/>
          </a:bodyPr>
          <a:lstStyle/>
          <a:p>
            <a:pPr algn="l"/>
            <a:r>
              <a:rPr lang="en-GB" sz="4000" b="1" dirty="0"/>
              <a:t>Introduction.</a:t>
            </a:r>
          </a:p>
        </p:txBody>
      </p:sp>
      <p:sp>
        <p:nvSpPr>
          <p:cNvPr id="3" name="Subtitle 2">
            <a:extLst>
              <a:ext uri="{FF2B5EF4-FFF2-40B4-BE49-F238E27FC236}">
                <a16:creationId xmlns:a16="http://schemas.microsoft.com/office/drawing/2014/main" id="{33FE2600-629C-48B9-B4F2-635282FC876D}"/>
              </a:ext>
            </a:extLst>
          </p:cNvPr>
          <p:cNvSpPr>
            <a:spLocks noGrp="1"/>
          </p:cNvSpPr>
          <p:nvPr>
            <p:ph type="subTitle" idx="1"/>
          </p:nvPr>
        </p:nvSpPr>
        <p:spPr>
          <a:xfrm>
            <a:off x="1514668" y="1763312"/>
            <a:ext cx="9994159" cy="3723088"/>
          </a:xfrm>
        </p:spPr>
        <p:txBody>
          <a:bodyPr>
            <a:normAutofit/>
          </a:bodyPr>
          <a:lstStyle/>
          <a:p>
            <a:pPr marL="342900" indent="-342900" algn="l">
              <a:buFont typeface="Arial" panose="020B0604020202020204" pitchFamily="34" charset="0"/>
              <a:buChar char="•"/>
            </a:pPr>
            <a:r>
              <a:rPr lang="en-GB" sz="2800" dirty="0"/>
              <a:t>86% of our frontline fire appliances are crewed by OC personnel</a:t>
            </a:r>
          </a:p>
          <a:p>
            <a:pPr marL="342900" indent="-342900" algn="l">
              <a:buFont typeface="Arial" panose="020B0604020202020204" pitchFamily="34" charset="0"/>
              <a:buChar char="•"/>
            </a:pPr>
            <a:r>
              <a:rPr lang="en-GB" sz="2800" dirty="0"/>
              <a:t>74% of stations providing operational cover utilise OC staff or Volunteers</a:t>
            </a:r>
          </a:p>
          <a:p>
            <a:pPr marL="342900" indent="-342900" algn="l">
              <a:buFont typeface="Arial" panose="020B0604020202020204" pitchFamily="34" charset="0"/>
              <a:buChar char="•"/>
            </a:pPr>
            <a:r>
              <a:rPr lang="en-GB" sz="2800" dirty="0"/>
              <a:t>There are currently 223 OC Fire-fighters in development, a situation exacerbated further by the large number of vacancies (50) that exist at supervisory level.</a:t>
            </a:r>
          </a:p>
          <a:p>
            <a:pPr algn="l"/>
            <a:endParaRPr lang="en-GB" sz="2800" dirty="0"/>
          </a:p>
        </p:txBody>
      </p:sp>
    </p:spTree>
    <p:extLst>
      <p:ext uri="{BB962C8B-B14F-4D97-AF65-F5344CB8AC3E}">
        <p14:creationId xmlns:p14="http://schemas.microsoft.com/office/powerpoint/2010/main" val="3837890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816EE-67A3-460C-9DAE-793889E52079}"/>
              </a:ext>
            </a:extLst>
          </p:cNvPr>
          <p:cNvSpPr>
            <a:spLocks noGrp="1"/>
          </p:cNvSpPr>
          <p:nvPr>
            <p:ph type="ctrTitle"/>
          </p:nvPr>
        </p:nvSpPr>
        <p:spPr>
          <a:xfrm>
            <a:off x="1523999" y="155411"/>
            <a:ext cx="9144000" cy="1121304"/>
          </a:xfrm>
        </p:spPr>
        <p:txBody>
          <a:bodyPr>
            <a:normAutofit/>
          </a:bodyPr>
          <a:lstStyle/>
          <a:p>
            <a:pPr algn="l"/>
            <a:r>
              <a:rPr lang="en-GB" sz="4000" b="1" dirty="0"/>
              <a:t>Why me?</a:t>
            </a:r>
          </a:p>
        </p:txBody>
      </p:sp>
      <p:sp>
        <p:nvSpPr>
          <p:cNvPr id="3" name="Subtitle 2">
            <a:extLst>
              <a:ext uri="{FF2B5EF4-FFF2-40B4-BE49-F238E27FC236}">
                <a16:creationId xmlns:a16="http://schemas.microsoft.com/office/drawing/2014/main" id="{33FE2600-629C-48B9-B4F2-635282FC876D}"/>
              </a:ext>
            </a:extLst>
          </p:cNvPr>
          <p:cNvSpPr>
            <a:spLocks noGrp="1"/>
          </p:cNvSpPr>
          <p:nvPr>
            <p:ph type="subTitle" idx="1"/>
          </p:nvPr>
        </p:nvSpPr>
        <p:spPr>
          <a:xfrm>
            <a:off x="1523999" y="1555530"/>
            <a:ext cx="9543393" cy="4445875"/>
          </a:xfrm>
        </p:spPr>
        <p:txBody>
          <a:bodyPr>
            <a:noAutofit/>
          </a:bodyPr>
          <a:lstStyle/>
          <a:p>
            <a:pPr algn="l"/>
            <a:r>
              <a:rPr lang="en-GB" sz="2800" dirty="0"/>
              <a:t>Over 20yrs Service in Mid &amp; West Wales FRS</a:t>
            </a:r>
          </a:p>
          <a:p>
            <a:pPr algn="l"/>
            <a:r>
              <a:rPr lang="en-GB" sz="2800" dirty="0"/>
              <a:t>Bi-Lingual</a:t>
            </a:r>
          </a:p>
          <a:p>
            <a:pPr algn="l"/>
            <a:r>
              <a:rPr lang="en-GB" sz="2800" dirty="0"/>
              <a:t>Attend UWTSD to study for a Masters in Business Administration, focusing in:  </a:t>
            </a:r>
          </a:p>
          <a:p>
            <a:pPr marL="457200" indent="-457200" algn="l">
              <a:buFont typeface="Arial" panose="020B0604020202020204" pitchFamily="34" charset="0"/>
              <a:buChar char="•"/>
            </a:pPr>
            <a:r>
              <a:rPr lang="en-GB" sz="2800" dirty="0"/>
              <a:t>Financial Management</a:t>
            </a:r>
          </a:p>
          <a:p>
            <a:pPr marL="457200" indent="-457200" algn="l">
              <a:buFont typeface="Arial" panose="020B0604020202020204" pitchFamily="34" charset="0"/>
              <a:buChar char="•"/>
            </a:pPr>
            <a:r>
              <a:rPr lang="en-GB" sz="2800" dirty="0"/>
              <a:t>Marketing Management</a:t>
            </a:r>
          </a:p>
          <a:p>
            <a:pPr marL="457200" indent="-457200" algn="l">
              <a:buFont typeface="Arial" panose="020B0604020202020204" pitchFamily="34" charset="0"/>
              <a:buChar char="•"/>
            </a:pPr>
            <a:r>
              <a:rPr lang="en-GB" sz="2800" dirty="0"/>
              <a:t>Consultancy/Project Management</a:t>
            </a:r>
          </a:p>
          <a:p>
            <a:pPr algn="l"/>
            <a:endParaRPr lang="en-GB" sz="500" dirty="0"/>
          </a:p>
          <a:p>
            <a:pPr algn="l"/>
            <a:r>
              <a:rPr lang="en-GB" sz="2800" dirty="0"/>
              <a:t>Shared Vision &amp; Values </a:t>
            </a:r>
          </a:p>
          <a:p>
            <a:pPr algn="l"/>
            <a:endParaRPr lang="en-GB" sz="2800" dirty="0"/>
          </a:p>
        </p:txBody>
      </p:sp>
    </p:spTree>
    <p:extLst>
      <p:ext uri="{BB962C8B-B14F-4D97-AF65-F5344CB8AC3E}">
        <p14:creationId xmlns:p14="http://schemas.microsoft.com/office/powerpoint/2010/main" val="33240863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816EE-67A3-460C-9DAE-793889E52079}"/>
              </a:ext>
            </a:extLst>
          </p:cNvPr>
          <p:cNvSpPr>
            <a:spLocks noGrp="1"/>
          </p:cNvSpPr>
          <p:nvPr>
            <p:ph type="ctrTitle"/>
          </p:nvPr>
        </p:nvSpPr>
        <p:spPr>
          <a:xfrm>
            <a:off x="1524000" y="344597"/>
            <a:ext cx="9144000" cy="1121304"/>
          </a:xfrm>
        </p:spPr>
        <p:txBody>
          <a:bodyPr>
            <a:normAutofit fontScale="90000"/>
          </a:bodyPr>
          <a:lstStyle/>
          <a:p>
            <a:pPr algn="l"/>
            <a:r>
              <a:rPr lang="en-GB" sz="4000" b="1" dirty="0"/>
              <a:t>Possible areas effecting or hindering staff retention</a:t>
            </a:r>
          </a:p>
        </p:txBody>
      </p:sp>
      <p:sp>
        <p:nvSpPr>
          <p:cNvPr id="3" name="Subtitle 2">
            <a:extLst>
              <a:ext uri="{FF2B5EF4-FFF2-40B4-BE49-F238E27FC236}">
                <a16:creationId xmlns:a16="http://schemas.microsoft.com/office/drawing/2014/main" id="{33FE2600-629C-48B9-B4F2-635282FC876D}"/>
              </a:ext>
            </a:extLst>
          </p:cNvPr>
          <p:cNvSpPr>
            <a:spLocks noGrp="1"/>
          </p:cNvSpPr>
          <p:nvPr>
            <p:ph type="subTitle" idx="1"/>
          </p:nvPr>
        </p:nvSpPr>
        <p:spPr>
          <a:xfrm>
            <a:off x="1524000" y="1927188"/>
            <a:ext cx="9144000" cy="3086246"/>
          </a:xfrm>
        </p:spPr>
        <p:txBody>
          <a:bodyPr/>
          <a:lstStyle/>
          <a:p>
            <a:pPr marL="342900" indent="-342900" algn="l">
              <a:buFont typeface="Arial" panose="020B0604020202020204" pitchFamily="34" charset="0"/>
              <a:buChar char="•"/>
            </a:pPr>
            <a:r>
              <a:rPr lang="en-GB" sz="2800" dirty="0"/>
              <a:t>Expectations</a:t>
            </a:r>
          </a:p>
          <a:p>
            <a:pPr algn="l"/>
            <a:endParaRPr lang="en-GB" sz="2800" dirty="0"/>
          </a:p>
          <a:p>
            <a:pPr marL="342900" indent="-342900" algn="l">
              <a:buFont typeface="Arial" panose="020B0604020202020204" pitchFamily="34" charset="0"/>
              <a:buChar char="•"/>
            </a:pPr>
            <a:r>
              <a:rPr lang="en-GB" sz="2800" dirty="0"/>
              <a:t>Administrative Burden</a:t>
            </a:r>
          </a:p>
          <a:p>
            <a:pPr algn="l"/>
            <a:endParaRPr lang="en-GB" sz="2800" dirty="0"/>
          </a:p>
          <a:p>
            <a:pPr marL="342900" indent="-342900" algn="l">
              <a:buFont typeface="Arial" panose="020B0604020202020204" pitchFamily="34" charset="0"/>
              <a:buChar char="•"/>
            </a:pPr>
            <a:r>
              <a:rPr lang="en-GB" sz="2800" dirty="0"/>
              <a:t>Time Commitment </a:t>
            </a:r>
          </a:p>
          <a:p>
            <a:pPr algn="l"/>
            <a:endParaRPr lang="en-GB" dirty="0"/>
          </a:p>
          <a:p>
            <a:pPr algn="l"/>
            <a:endParaRPr lang="en-GB" dirty="0"/>
          </a:p>
        </p:txBody>
      </p:sp>
    </p:spTree>
    <p:extLst>
      <p:ext uri="{BB962C8B-B14F-4D97-AF65-F5344CB8AC3E}">
        <p14:creationId xmlns:p14="http://schemas.microsoft.com/office/powerpoint/2010/main" val="20169628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816EE-67A3-460C-9DAE-793889E52079}"/>
              </a:ext>
            </a:extLst>
          </p:cNvPr>
          <p:cNvSpPr>
            <a:spLocks noGrp="1"/>
          </p:cNvSpPr>
          <p:nvPr>
            <p:ph type="ctrTitle"/>
          </p:nvPr>
        </p:nvSpPr>
        <p:spPr>
          <a:xfrm>
            <a:off x="1524000" y="407659"/>
            <a:ext cx="9144000" cy="1121304"/>
          </a:xfrm>
        </p:spPr>
        <p:txBody>
          <a:bodyPr>
            <a:normAutofit/>
          </a:bodyPr>
          <a:lstStyle/>
          <a:p>
            <a:pPr algn="l"/>
            <a:r>
              <a:rPr lang="en-GB" sz="4000" b="1" dirty="0"/>
              <a:t>Solution No1:</a:t>
            </a:r>
          </a:p>
        </p:txBody>
      </p:sp>
      <p:sp>
        <p:nvSpPr>
          <p:cNvPr id="3" name="Subtitle 2">
            <a:extLst>
              <a:ext uri="{FF2B5EF4-FFF2-40B4-BE49-F238E27FC236}">
                <a16:creationId xmlns:a16="http://schemas.microsoft.com/office/drawing/2014/main" id="{33FE2600-629C-48B9-B4F2-635282FC876D}"/>
              </a:ext>
            </a:extLst>
          </p:cNvPr>
          <p:cNvSpPr>
            <a:spLocks noGrp="1"/>
          </p:cNvSpPr>
          <p:nvPr>
            <p:ph type="subTitle" idx="1"/>
          </p:nvPr>
        </p:nvSpPr>
        <p:spPr>
          <a:xfrm>
            <a:off x="1524000" y="1927188"/>
            <a:ext cx="9144000" cy="4347488"/>
          </a:xfrm>
        </p:spPr>
        <p:txBody>
          <a:bodyPr>
            <a:normAutofit/>
          </a:bodyPr>
          <a:lstStyle/>
          <a:p>
            <a:pPr algn="l"/>
            <a:r>
              <a:rPr lang="en-GB" sz="3000" dirty="0">
                <a:effectLst>
                  <a:outerShdw blurRad="38100" dist="38100" dir="2700000" algn="tl">
                    <a:srgbClr val="000000">
                      <a:alpha val="43137"/>
                    </a:srgbClr>
                  </a:outerShdw>
                </a:effectLst>
              </a:rPr>
              <a:t>Expectations</a:t>
            </a:r>
          </a:p>
          <a:p>
            <a:pPr algn="l"/>
            <a:endParaRPr lang="en-GB" sz="800" dirty="0"/>
          </a:p>
          <a:p>
            <a:pPr algn="l"/>
            <a:r>
              <a:rPr lang="en-GB" sz="2000" i="1" dirty="0"/>
              <a:t>Review what the Organisation requires and expects of its Staff, and is the OC sector expected to do the same as their Full Time colleagues, engage with HR Dept &amp; Command Teams to see if potential new starters are fully aware of what is expected. </a:t>
            </a:r>
          </a:p>
          <a:p>
            <a:pPr algn="l"/>
            <a:r>
              <a:rPr lang="en-GB" sz="2000" i="1" dirty="0"/>
              <a:t>By understanding the motivations and needs of the OC Sector, through engagement and interview, the Service can better understand what is required to keep OC Staff for longer.</a:t>
            </a:r>
          </a:p>
          <a:p>
            <a:pPr algn="l"/>
            <a:r>
              <a:rPr lang="en-GB" sz="2000" i="1" dirty="0"/>
              <a:t>Through research &amp; understanding, ensure that potential employees are fully aware of what is expected of them and that the role and themselves are compatible.  </a:t>
            </a:r>
          </a:p>
          <a:p>
            <a:pPr algn="l"/>
            <a:r>
              <a:rPr lang="en-GB" sz="2000" i="1" dirty="0"/>
              <a:t>The creation of Recruitment literature that is comprehensive &amp; transparent and potentially the re-development of department and Station plans that satisfy organisational objectives, but are proportional to the Sector.</a:t>
            </a:r>
          </a:p>
        </p:txBody>
      </p:sp>
    </p:spTree>
    <p:extLst>
      <p:ext uri="{BB962C8B-B14F-4D97-AF65-F5344CB8AC3E}">
        <p14:creationId xmlns:p14="http://schemas.microsoft.com/office/powerpoint/2010/main" val="444487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816EE-67A3-460C-9DAE-793889E52079}"/>
              </a:ext>
            </a:extLst>
          </p:cNvPr>
          <p:cNvSpPr>
            <a:spLocks noGrp="1"/>
          </p:cNvSpPr>
          <p:nvPr>
            <p:ph type="ctrTitle"/>
          </p:nvPr>
        </p:nvSpPr>
        <p:spPr>
          <a:xfrm>
            <a:off x="1524000" y="376128"/>
            <a:ext cx="9144000" cy="1121304"/>
          </a:xfrm>
        </p:spPr>
        <p:txBody>
          <a:bodyPr>
            <a:normAutofit/>
          </a:bodyPr>
          <a:lstStyle/>
          <a:p>
            <a:pPr algn="l"/>
            <a:r>
              <a:rPr lang="en-GB" sz="4000" b="1" dirty="0"/>
              <a:t>Solution No2:</a:t>
            </a:r>
          </a:p>
        </p:txBody>
      </p:sp>
      <p:sp>
        <p:nvSpPr>
          <p:cNvPr id="3" name="Subtitle 2">
            <a:extLst>
              <a:ext uri="{FF2B5EF4-FFF2-40B4-BE49-F238E27FC236}">
                <a16:creationId xmlns:a16="http://schemas.microsoft.com/office/drawing/2014/main" id="{33FE2600-629C-48B9-B4F2-635282FC876D}"/>
              </a:ext>
            </a:extLst>
          </p:cNvPr>
          <p:cNvSpPr>
            <a:spLocks noGrp="1"/>
          </p:cNvSpPr>
          <p:nvPr>
            <p:ph type="subTitle" idx="1"/>
          </p:nvPr>
        </p:nvSpPr>
        <p:spPr>
          <a:xfrm>
            <a:off x="1524000" y="2000760"/>
            <a:ext cx="9144000" cy="3180840"/>
          </a:xfrm>
        </p:spPr>
        <p:txBody>
          <a:bodyPr>
            <a:normAutofit/>
          </a:bodyPr>
          <a:lstStyle/>
          <a:p>
            <a:pPr algn="l"/>
            <a:r>
              <a:rPr lang="en-GB" sz="2800" dirty="0"/>
              <a:t>Administrative Burden</a:t>
            </a:r>
          </a:p>
          <a:p>
            <a:pPr algn="l"/>
            <a:endParaRPr lang="en-GB" sz="2000" dirty="0"/>
          </a:p>
          <a:p>
            <a:pPr algn="l"/>
            <a:r>
              <a:rPr lang="en-GB" sz="2000" dirty="0"/>
              <a:t>The creation of a ‘slimline’ recording policy for OC staff, proportional to the hours they are physically in the workplace.</a:t>
            </a:r>
          </a:p>
          <a:p>
            <a:pPr algn="l"/>
            <a:r>
              <a:rPr lang="en-GB" sz="2000" dirty="0"/>
              <a:t>The increase in payment for administrative duties, if the Organisation wishes to demand the same level of recording both Operational and financial activities.</a:t>
            </a:r>
          </a:p>
          <a:p>
            <a:pPr algn="l"/>
            <a:r>
              <a:rPr lang="en-GB" sz="2000" dirty="0"/>
              <a:t>The introduction of an administrative assistance, to be in attendance at their prescribed Drill Sessions, in order to assist the Officers and alleviate administrative pressures, affording more time to training.</a:t>
            </a:r>
          </a:p>
        </p:txBody>
      </p:sp>
    </p:spTree>
    <p:extLst>
      <p:ext uri="{BB962C8B-B14F-4D97-AF65-F5344CB8AC3E}">
        <p14:creationId xmlns:p14="http://schemas.microsoft.com/office/powerpoint/2010/main" val="702530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816EE-67A3-460C-9DAE-793889E52079}"/>
              </a:ext>
            </a:extLst>
          </p:cNvPr>
          <p:cNvSpPr>
            <a:spLocks noGrp="1"/>
          </p:cNvSpPr>
          <p:nvPr>
            <p:ph type="ctrTitle"/>
          </p:nvPr>
        </p:nvSpPr>
        <p:spPr>
          <a:xfrm>
            <a:off x="1524000" y="323576"/>
            <a:ext cx="9144000" cy="1121304"/>
          </a:xfrm>
        </p:spPr>
        <p:txBody>
          <a:bodyPr>
            <a:normAutofit/>
          </a:bodyPr>
          <a:lstStyle/>
          <a:p>
            <a:pPr algn="l"/>
            <a:r>
              <a:rPr lang="en-GB" sz="4000" b="1" dirty="0"/>
              <a:t>Solution No3:</a:t>
            </a:r>
          </a:p>
        </p:txBody>
      </p:sp>
      <p:sp>
        <p:nvSpPr>
          <p:cNvPr id="3" name="Subtitle 2">
            <a:extLst>
              <a:ext uri="{FF2B5EF4-FFF2-40B4-BE49-F238E27FC236}">
                <a16:creationId xmlns:a16="http://schemas.microsoft.com/office/drawing/2014/main" id="{33FE2600-629C-48B9-B4F2-635282FC876D}"/>
              </a:ext>
            </a:extLst>
          </p:cNvPr>
          <p:cNvSpPr>
            <a:spLocks noGrp="1"/>
          </p:cNvSpPr>
          <p:nvPr>
            <p:ph type="subTitle" idx="1"/>
          </p:nvPr>
        </p:nvSpPr>
        <p:spPr>
          <a:xfrm>
            <a:off x="1524000" y="2032291"/>
            <a:ext cx="9144000" cy="2878667"/>
          </a:xfrm>
        </p:spPr>
        <p:txBody>
          <a:bodyPr>
            <a:normAutofit/>
          </a:bodyPr>
          <a:lstStyle/>
          <a:p>
            <a:pPr algn="l"/>
            <a:r>
              <a:rPr lang="en-GB" sz="2800" dirty="0"/>
              <a:t>Time Commitment</a:t>
            </a:r>
          </a:p>
          <a:p>
            <a:pPr algn="l"/>
            <a:endParaRPr lang="en-GB" sz="2000" dirty="0"/>
          </a:p>
          <a:p>
            <a:pPr algn="l"/>
            <a:r>
              <a:rPr lang="en-GB" sz="2000" dirty="0"/>
              <a:t>Pay as you go contract</a:t>
            </a:r>
          </a:p>
          <a:p>
            <a:pPr algn="l"/>
            <a:r>
              <a:rPr lang="en-GB" sz="2000" dirty="0"/>
              <a:t>Reduction in the hours aligned to the 75% &amp; 100% contracts </a:t>
            </a:r>
          </a:p>
          <a:p>
            <a:pPr algn="l"/>
            <a:r>
              <a:rPr lang="en-GB" sz="2000" dirty="0"/>
              <a:t>Banded contracts</a:t>
            </a:r>
          </a:p>
          <a:p>
            <a:pPr algn="l"/>
            <a:endParaRPr lang="en-GB" sz="2800" dirty="0"/>
          </a:p>
        </p:txBody>
      </p:sp>
    </p:spTree>
    <p:extLst>
      <p:ext uri="{BB962C8B-B14F-4D97-AF65-F5344CB8AC3E}">
        <p14:creationId xmlns:p14="http://schemas.microsoft.com/office/powerpoint/2010/main" val="2138573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816EE-67A3-460C-9DAE-793889E52079}"/>
              </a:ext>
            </a:extLst>
          </p:cNvPr>
          <p:cNvSpPr>
            <a:spLocks noGrp="1"/>
          </p:cNvSpPr>
          <p:nvPr>
            <p:ph type="ctrTitle"/>
          </p:nvPr>
        </p:nvSpPr>
        <p:spPr>
          <a:xfrm>
            <a:off x="756745" y="386639"/>
            <a:ext cx="10405241" cy="811540"/>
          </a:xfrm>
        </p:spPr>
        <p:txBody>
          <a:bodyPr>
            <a:normAutofit fontScale="90000"/>
          </a:bodyPr>
          <a:lstStyle/>
          <a:p>
            <a:pPr algn="l"/>
            <a:r>
              <a:rPr lang="en-GB" sz="4000" b="1" dirty="0"/>
              <a:t>     MAWWFRS’s OC retention strategy &amp; Emyr Thomas</a:t>
            </a:r>
          </a:p>
        </p:txBody>
      </p:sp>
      <p:sp>
        <p:nvSpPr>
          <p:cNvPr id="3" name="Subtitle 2">
            <a:extLst>
              <a:ext uri="{FF2B5EF4-FFF2-40B4-BE49-F238E27FC236}">
                <a16:creationId xmlns:a16="http://schemas.microsoft.com/office/drawing/2014/main" id="{33FE2600-629C-48B9-B4F2-635282FC876D}"/>
              </a:ext>
            </a:extLst>
          </p:cNvPr>
          <p:cNvSpPr>
            <a:spLocks noGrp="1"/>
          </p:cNvSpPr>
          <p:nvPr>
            <p:ph type="subTitle" idx="1"/>
          </p:nvPr>
        </p:nvSpPr>
        <p:spPr>
          <a:xfrm>
            <a:off x="1524000" y="1906167"/>
            <a:ext cx="9144000" cy="3349005"/>
          </a:xfrm>
        </p:spPr>
        <p:txBody>
          <a:bodyPr>
            <a:normAutofit/>
          </a:bodyPr>
          <a:lstStyle/>
          <a:p>
            <a:pPr marL="457200" indent="-457200" algn="l">
              <a:buFont typeface="Arial" panose="020B0604020202020204" pitchFamily="34" charset="0"/>
              <a:buChar char="•"/>
            </a:pPr>
            <a:r>
              <a:rPr lang="en-GB" sz="2000" dirty="0"/>
              <a:t>Areas for further exploration clearly identified.</a:t>
            </a:r>
          </a:p>
          <a:p>
            <a:pPr algn="l"/>
            <a:endParaRPr lang="en-GB" sz="2000" dirty="0"/>
          </a:p>
          <a:p>
            <a:pPr marL="457200" indent="-457200" algn="l">
              <a:buFont typeface="Arial" panose="020B0604020202020204" pitchFamily="34" charset="0"/>
              <a:buChar char="•"/>
            </a:pPr>
            <a:r>
              <a:rPr lang="en-GB" sz="2000" dirty="0"/>
              <a:t>Robust research methods to reinforce initial observations.</a:t>
            </a:r>
          </a:p>
          <a:p>
            <a:pPr algn="l"/>
            <a:endParaRPr lang="en-GB" sz="2000" dirty="0"/>
          </a:p>
          <a:p>
            <a:pPr marL="457200" indent="-457200" algn="l">
              <a:buFont typeface="Arial" panose="020B0604020202020204" pitchFamily="34" charset="0"/>
              <a:buChar char="•"/>
            </a:pPr>
            <a:r>
              <a:rPr lang="en-GB" sz="2000" dirty="0"/>
              <a:t>And Solutions for the sustainable and steady retention of its On Call Firefighter sector, ensuring MAWWFRS has every opportunity to meet its Strategic vision of become a world leader in Emergency Response &amp; Community Safety. </a:t>
            </a:r>
          </a:p>
        </p:txBody>
      </p:sp>
    </p:spTree>
    <p:extLst>
      <p:ext uri="{BB962C8B-B14F-4D97-AF65-F5344CB8AC3E}">
        <p14:creationId xmlns:p14="http://schemas.microsoft.com/office/powerpoint/2010/main" val="38897861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517</TotalTime>
  <Words>1686</Words>
  <Application>Microsoft Office PowerPoint</Application>
  <PresentationFormat>Widescreen</PresentationFormat>
  <Paragraphs>122</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On Call Firefighter Retention Tuesday 1st May 2018, by Emyr Thomas.</vt:lpstr>
      <vt:lpstr>Introduction.</vt:lpstr>
      <vt:lpstr>Why me?</vt:lpstr>
      <vt:lpstr>Possible areas effecting or hindering staff retention</vt:lpstr>
      <vt:lpstr>Solution No1:</vt:lpstr>
      <vt:lpstr>Solution No2:</vt:lpstr>
      <vt:lpstr>Solution No3:</vt:lpstr>
      <vt:lpstr>     MAWWFRS’s OC retention strategy &amp; Emyr Thomas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Kardomah growth strategy. Tuesday 24th April 2018, by Team UWTSD.</dc:title>
  <dc:creator>Emyr Thomas (1707187)</dc:creator>
  <cp:lastModifiedBy>Thomas Emyr              (ORM)</cp:lastModifiedBy>
  <cp:revision>34</cp:revision>
  <dcterms:created xsi:type="dcterms:W3CDTF">2018-03-28T17:23:23Z</dcterms:created>
  <dcterms:modified xsi:type="dcterms:W3CDTF">2018-05-01T13:52:50Z</dcterms:modified>
</cp:coreProperties>
</file>