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5"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9673" autoAdjust="0"/>
  </p:normalViewPr>
  <p:slideViewPr>
    <p:cSldViewPr snapToGrid="0">
      <p:cViewPr varScale="1">
        <p:scale>
          <a:sx n="74" d="100"/>
          <a:sy n="74" d="100"/>
        </p:scale>
        <p:origin x="1042"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DF5217-1443-4FCF-8A23-7018D1F437FD}" type="datetimeFigureOut">
              <a:rPr lang="en-US" smtClean="0"/>
              <a:t>10/6/2025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875564-EE7E-4CD2-99B4-A64B5AB9D2BF}" type="slidenum">
              <a:rPr lang="en-US" smtClean="0"/>
              <a:t>‹#›</a:t>
            </a:fld>
            <a:endParaRPr lang="en-US"/>
          </a:p>
        </p:txBody>
      </p:sp>
    </p:spTree>
    <p:extLst>
      <p:ext uri="{BB962C8B-B14F-4D97-AF65-F5344CB8AC3E}">
        <p14:creationId xmlns:p14="http://schemas.microsoft.com/office/powerpoint/2010/main" val="26119932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C875564-EE7E-4CD2-99B4-A64B5AB9D2BF}" type="slidenum">
              <a:rPr lang="en-US" smtClean="0"/>
              <a:t>1</a:t>
            </a:fld>
            <a:endParaRPr lang="en-US"/>
          </a:p>
        </p:txBody>
      </p:sp>
    </p:spTree>
    <p:extLst>
      <p:ext uri="{BB962C8B-B14F-4D97-AF65-F5344CB8AC3E}">
        <p14:creationId xmlns:p14="http://schemas.microsoft.com/office/powerpoint/2010/main" val="7579518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Bowlby's attachment theory is a psychological theory that will be illustrated in this presentation. This theory can be beneficial in developing an appropriate nursing setting. This theory will be aligned with Amira’s situation. Along with that, the application of this to shape psychological development will be discussed. The benefits and limitations of the mentioned theory will be narrated in this presentation by aligning with the given case study. </a:t>
            </a:r>
            <a:endParaRPr lang="en-US" sz="1800" dirty="0">
              <a:effectLst/>
              <a:latin typeface="Times New Roman" panose="02020603050405020304" pitchFamily="18" charset="0"/>
              <a:ea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C875564-EE7E-4CD2-99B4-A64B5AB9D2BF}" type="slidenum">
              <a:rPr lang="en-US" smtClean="0"/>
              <a:t>2</a:t>
            </a:fld>
            <a:endParaRPr lang="en-US"/>
          </a:p>
        </p:txBody>
      </p:sp>
    </p:spTree>
    <p:extLst>
      <p:ext uri="{BB962C8B-B14F-4D97-AF65-F5344CB8AC3E}">
        <p14:creationId xmlns:p14="http://schemas.microsoft.com/office/powerpoint/2010/main" val="19514280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Based on Bowlby's theory, biologically, children want close attachment with the caregiver to live a healthy and secure life. Children develop confidence and feel secure when they get proper responses from their caregiver (Robledo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2022). Therefore, according to this theory, to avoid anxiety and other critical mental health issues, a caring child caregiver should provide a secure environment to every child. </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C875564-EE7E-4CD2-99B4-A64B5AB9D2BF}" type="slidenum">
              <a:rPr lang="en-US" smtClean="0"/>
              <a:t>3</a:t>
            </a:fld>
            <a:endParaRPr lang="en-US"/>
          </a:p>
        </p:txBody>
      </p:sp>
    </p:spTree>
    <p:extLst>
      <p:ext uri="{BB962C8B-B14F-4D97-AF65-F5344CB8AC3E}">
        <p14:creationId xmlns:p14="http://schemas.microsoft.com/office/powerpoint/2010/main" val="10615414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key concepts of the mentioned theory state that a secure environment allows children to explore their emotions with their caregiver. The separation between the caregiver and the children develops anxiety and restricts emotional growth among children, which leaves a negative impact on the children (MISIRLI and </a:t>
            </a:r>
            <a:r>
              <a:rPr lang="en-GB" sz="1800" dirty="0" err="1">
                <a:effectLst/>
                <a:latin typeface="Times New Roman" panose="02020603050405020304" pitchFamily="18" charset="0"/>
                <a:ea typeface="Times New Roman" panose="02020603050405020304" pitchFamily="18" charset="0"/>
              </a:rPr>
              <a:t>Karakuş</a:t>
            </a:r>
            <a:r>
              <a:rPr lang="en-GB" sz="1800" dirty="0">
                <a:effectLst/>
                <a:latin typeface="Times New Roman" panose="02020603050405020304" pitchFamily="18" charset="0"/>
                <a:ea typeface="Times New Roman" panose="02020603050405020304" pitchFamily="18" charset="0"/>
              </a:rPr>
              <a:t>, 2023). Based on Amira’s situation, the child was facing anxiety, which was not a good sign of an unhealthy childhood. Hence, the key concepts of the mentioned theory are relevant for early years development among children for emotional growth. </a:t>
            </a:r>
            <a:endParaRPr lang="en-US" sz="1800" dirty="0">
              <a:effectLst/>
              <a:latin typeface="Times New Roman" panose="02020603050405020304" pitchFamily="18" charset="0"/>
              <a:ea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C875564-EE7E-4CD2-99B4-A64B5AB9D2BF}" type="slidenum">
              <a:rPr lang="en-US" smtClean="0"/>
              <a:t>4</a:t>
            </a:fld>
            <a:endParaRPr lang="en-US"/>
          </a:p>
        </p:txBody>
      </p:sp>
    </p:spTree>
    <p:extLst>
      <p:ext uri="{BB962C8B-B14F-4D97-AF65-F5344CB8AC3E}">
        <p14:creationId xmlns:p14="http://schemas.microsoft.com/office/powerpoint/2010/main" val="22700883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Bowlby's attachment theory provides emotional support and a secure base to children for emotional growth, and helps children to live a healthy life (</a:t>
            </a:r>
            <a:r>
              <a:rPr lang="en-GB" sz="1800" dirty="0" err="1">
                <a:effectLst/>
                <a:latin typeface="Times New Roman" panose="02020603050405020304" pitchFamily="18" charset="0"/>
                <a:ea typeface="Times New Roman" panose="02020603050405020304" pitchFamily="18" charset="0"/>
              </a:rPr>
              <a:t>Ezquerro</a:t>
            </a:r>
            <a:r>
              <a:rPr lang="en-GB" sz="1800" dirty="0">
                <a:effectLst/>
                <a:latin typeface="Times New Roman" panose="02020603050405020304" pitchFamily="18" charset="0"/>
                <a:ea typeface="Times New Roman" panose="02020603050405020304" pitchFamily="18" charset="0"/>
              </a:rPr>
              <a:t> and Cañete, 2025). However, Amira’s current situation reflects that the principles of the mentioned theory have not been followed, which has created a poor relationship between Amira and the caregiver. As a result, this child is facing low social confidence and is unable to communicate properly with others. </a:t>
            </a:r>
            <a:endParaRPr lang="en-US" sz="1800" dirty="0">
              <a:effectLst/>
              <a:latin typeface="Times New Roman" panose="02020603050405020304" pitchFamily="18" charset="0"/>
              <a:ea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C875564-EE7E-4CD2-99B4-A64B5AB9D2BF}" type="slidenum">
              <a:rPr lang="en-US" smtClean="0"/>
              <a:t>5</a:t>
            </a:fld>
            <a:endParaRPr lang="en-US"/>
          </a:p>
        </p:txBody>
      </p:sp>
    </p:spTree>
    <p:extLst>
      <p:ext uri="{BB962C8B-B14F-4D97-AF65-F5344CB8AC3E}">
        <p14:creationId xmlns:p14="http://schemas.microsoft.com/office/powerpoint/2010/main" val="3196101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effectLst/>
                <a:latin typeface="Times New Roman" panose="02020603050405020304" pitchFamily="18" charset="0"/>
                <a:ea typeface="+mn-ea"/>
                <a:cs typeface="Times New Roman" panose="02020603050405020304" pitchFamily="18" charset="0"/>
              </a:rPr>
              <a:t>The practical strategies framed for Amira, outlined from </a:t>
            </a:r>
            <a:r>
              <a:rPr lang="en-GB" sz="1800" b="1" kern="1200" dirty="0">
                <a:solidFill>
                  <a:schemeClr val="tx1"/>
                </a:solidFill>
                <a:effectLst/>
                <a:latin typeface="Times New Roman" panose="02020603050405020304" pitchFamily="18" charset="0"/>
                <a:ea typeface="+mn-ea"/>
                <a:cs typeface="Times New Roman" panose="02020603050405020304" pitchFamily="18" charset="0"/>
              </a:rPr>
              <a:t>Bowlby’s Attachment theory, </a:t>
            </a:r>
            <a:r>
              <a:rPr lang="en-GB" sz="1800" kern="1200" dirty="0">
                <a:solidFill>
                  <a:schemeClr val="tx1"/>
                </a:solidFill>
                <a:effectLst/>
                <a:latin typeface="Times New Roman" panose="02020603050405020304" pitchFamily="18" charset="0"/>
                <a:ea typeface="+mn-ea"/>
                <a:cs typeface="Times New Roman" panose="02020603050405020304" pitchFamily="18" charset="0"/>
              </a:rPr>
              <a:t>are emotional regulation, identifying the ‘secure base’ of the child, effective parenting behaviour, and positive interactions (Darling</a:t>
            </a:r>
            <a:r>
              <a:rPr lang="en-GB" sz="1800" i="1" kern="1200" dirty="0">
                <a:solidFill>
                  <a:schemeClr val="tx1"/>
                </a:solidFill>
                <a:effectLst/>
                <a:latin typeface="Times New Roman" panose="02020603050405020304" pitchFamily="18" charset="0"/>
                <a:ea typeface="+mn-ea"/>
                <a:cs typeface="Times New Roman" panose="02020603050405020304" pitchFamily="18" charset="0"/>
              </a:rPr>
              <a:t> et al</a:t>
            </a:r>
            <a:r>
              <a:rPr lang="en-GB" sz="1800" kern="1200" dirty="0">
                <a:solidFill>
                  <a:schemeClr val="tx1"/>
                </a:solidFill>
                <a:effectLst/>
                <a:latin typeface="Times New Roman" panose="02020603050405020304" pitchFamily="18" charset="0"/>
                <a:ea typeface="+mn-ea"/>
                <a:cs typeface="Times New Roman" panose="02020603050405020304" pitchFamily="18" charset="0"/>
              </a:rPr>
              <a:t>., 2024). Furthermore, a mapping based on the Circle of Security can be recommended that can act as an intervention to understand Amira’s needs. The connection with Amira as part of the intervention program can support Amira’s healthy development.  </a:t>
            </a:r>
            <a:endParaRPr lang="en-IN" sz="18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GB" sz="1800" dirty="0">
              <a:latin typeface="Times New Roman" panose="02020603050405020304" pitchFamily="18" charset="0"/>
              <a:cs typeface="Times New Roman" panose="02020603050405020304" pitchFamily="18" charset="0"/>
            </a:endParaRPr>
          </a:p>
          <a:p>
            <a:pPr algn="just">
              <a:lnSpc>
                <a:spcPct val="150000"/>
              </a:lnSpc>
            </a:pPr>
            <a:endParaRPr lang="en-US"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C875564-EE7E-4CD2-99B4-A64B5AB9D2BF}" type="slidenum">
              <a:rPr lang="en-US" smtClean="0"/>
              <a:t>6</a:t>
            </a:fld>
            <a:endParaRPr lang="en-US"/>
          </a:p>
        </p:txBody>
      </p:sp>
    </p:spTree>
    <p:extLst>
      <p:ext uri="{BB962C8B-B14F-4D97-AF65-F5344CB8AC3E}">
        <p14:creationId xmlns:p14="http://schemas.microsoft.com/office/powerpoint/2010/main" val="36254143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A child’s psychological issues are shaped by external experiences and biological factors (Darling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2024). Applying the biological factor to Amira’s situation, it can be stated that the child developed anxiety as the caregiver did not provide the proper care that a child deserves in the early stages. On the other hand, based on the environmental factor, Amira communicates limited and does not engage in group play, which represents poor social skills. The caregiver failed to boost the child's self-esteem, which is evidence of poor attachment. Therefore, biological and environmental factors influence Amira’s emotional growth. </a:t>
            </a:r>
            <a:endParaRPr lang="en-US" sz="1800" dirty="0">
              <a:effectLst/>
              <a:latin typeface="Times New Roman" panose="02020603050405020304" pitchFamily="18" charset="0"/>
              <a:ea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C875564-EE7E-4CD2-99B4-A64B5AB9D2BF}" type="slidenum">
              <a:rPr lang="en-US" smtClean="0"/>
              <a:t>7</a:t>
            </a:fld>
            <a:endParaRPr lang="en-US"/>
          </a:p>
        </p:txBody>
      </p:sp>
    </p:spTree>
    <p:extLst>
      <p:ext uri="{BB962C8B-B14F-4D97-AF65-F5344CB8AC3E}">
        <p14:creationId xmlns:p14="http://schemas.microsoft.com/office/powerpoint/2010/main" val="42541439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Secure attachment is necessary for psychological development as it helps in controlling emotions (</a:t>
            </a:r>
            <a:r>
              <a:rPr lang="en-GB" sz="1800" dirty="0" err="1">
                <a:effectLst/>
                <a:latin typeface="Times New Roman" panose="02020603050405020304" pitchFamily="18" charset="0"/>
                <a:ea typeface="Times New Roman" panose="02020603050405020304" pitchFamily="18" charset="0"/>
              </a:rPr>
              <a:t>Ezquerro</a:t>
            </a:r>
            <a:r>
              <a:rPr lang="en-GB" sz="1800" dirty="0">
                <a:effectLst/>
                <a:latin typeface="Times New Roman" panose="02020603050405020304" pitchFamily="18" charset="0"/>
                <a:ea typeface="Times New Roman" panose="02020603050405020304" pitchFamily="18" charset="0"/>
              </a:rPr>
              <a:t> and Cañete, 2025). Through proper support, Amira could control her emotions and could show empathy to others while engaging in group play. Hence, stable interaction with caregivers is necessary for Amira for psychological development and to enhance confidence for social interaction. </a:t>
            </a:r>
            <a:endParaRPr lang="en-US" sz="1800" dirty="0">
              <a:effectLst/>
              <a:latin typeface="Times New Roman" panose="02020603050405020304" pitchFamily="18" charset="0"/>
              <a:ea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C875564-EE7E-4CD2-99B4-A64B5AB9D2BF}" type="slidenum">
              <a:rPr lang="en-US" smtClean="0"/>
              <a:t>8</a:t>
            </a:fld>
            <a:endParaRPr lang="en-US"/>
          </a:p>
        </p:txBody>
      </p:sp>
    </p:spTree>
    <p:extLst>
      <p:ext uri="{BB962C8B-B14F-4D97-AF65-F5344CB8AC3E}">
        <p14:creationId xmlns:p14="http://schemas.microsoft.com/office/powerpoint/2010/main" val="9062051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b="1" kern="1200" dirty="0">
                <a:solidFill>
                  <a:schemeClr val="tx1"/>
                </a:solidFill>
                <a:effectLst/>
                <a:latin typeface="Times New Roman" panose="02020603050405020304" pitchFamily="18" charset="0"/>
                <a:ea typeface="+mn-ea"/>
                <a:cs typeface="Times New Roman" panose="02020603050405020304" pitchFamily="18" charset="0"/>
              </a:rPr>
              <a:t>Bowlby’s Attachment theory</a:t>
            </a:r>
            <a:r>
              <a:rPr lang="en-GB" sz="1800" kern="1200" dirty="0">
                <a:solidFill>
                  <a:schemeClr val="tx1"/>
                </a:solidFill>
                <a:effectLst/>
                <a:latin typeface="Times New Roman" panose="02020603050405020304" pitchFamily="18" charset="0"/>
                <a:ea typeface="+mn-ea"/>
                <a:cs typeface="Times New Roman" panose="02020603050405020304" pitchFamily="18" charset="0"/>
              </a:rPr>
              <a:t> is one of the evolutionary frameworks that illustrates the emotional bonds created between the infants and primary caregivers (Hooper </a:t>
            </a:r>
            <a:r>
              <a:rPr lang="en-GB" sz="18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800" kern="1200" dirty="0">
                <a:solidFill>
                  <a:schemeClr val="tx1"/>
                </a:solidFill>
                <a:effectLst/>
                <a:latin typeface="Times New Roman" panose="02020603050405020304" pitchFamily="18" charset="0"/>
                <a:ea typeface="+mn-ea"/>
                <a:cs typeface="Times New Roman" panose="02020603050405020304" pitchFamily="18" charset="0"/>
              </a:rPr>
              <a:t>., 2024). From the aspect of positive aspect, the theory resembles the crucial connection for a child's survival and development by identifying a ‘secure base.’ Moreover, the theory is effective in designing childcare policies and practices in a healthcare context by addressing secure attachment. However, static experiences identified by the theory can be changed based on the situation, and the exclusion of factors like genetics, peer relationships, and cultural variables is a limitation of the theory (Bucci </a:t>
            </a:r>
            <a:r>
              <a:rPr lang="en-GB" sz="18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800" kern="1200" dirty="0">
                <a:solidFill>
                  <a:schemeClr val="tx1"/>
                </a:solidFill>
                <a:effectLst/>
                <a:latin typeface="Times New Roman" panose="02020603050405020304" pitchFamily="18" charset="0"/>
                <a:ea typeface="+mn-ea"/>
                <a:cs typeface="Times New Roman" panose="02020603050405020304" pitchFamily="18" charset="0"/>
              </a:rPr>
              <a:t>., 2023). </a:t>
            </a:r>
            <a:endParaRPr lang="en-IN" sz="18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endParaRPr lang="en-GB" sz="1800" dirty="0">
              <a:latin typeface="Times New Roman" panose="02020603050405020304" pitchFamily="18" charset="0"/>
              <a:cs typeface="Times New Roman" panose="02020603050405020304" pitchFamily="18" charset="0"/>
            </a:endParaRPr>
          </a:p>
          <a:p>
            <a:pPr algn="just">
              <a:lnSpc>
                <a:spcPct val="150000"/>
              </a:lnSpc>
            </a:pPr>
            <a:endParaRPr lang="en-US"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C875564-EE7E-4CD2-99B4-A64B5AB9D2BF}" type="slidenum">
              <a:rPr lang="en-US" smtClean="0"/>
              <a:t>9</a:t>
            </a:fld>
            <a:endParaRPr lang="en-US"/>
          </a:p>
        </p:txBody>
      </p:sp>
    </p:spTree>
    <p:extLst>
      <p:ext uri="{BB962C8B-B14F-4D97-AF65-F5344CB8AC3E}">
        <p14:creationId xmlns:p14="http://schemas.microsoft.com/office/powerpoint/2010/main" val="19616561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It can be concluded that Bowlby's attachment theory needs to be applied in Amira's situation to manage the child’s anxiety behaviour and support emotional development. The caregiver must develop a stable attachment with Amira for a better childhood and emotional growth. </a:t>
            </a:r>
            <a:endParaRPr lang="en-US" sz="1800" dirty="0">
              <a:effectLst/>
              <a:latin typeface="Times New Roman" panose="02020603050405020304" pitchFamily="18" charset="0"/>
              <a:ea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C875564-EE7E-4CD2-99B4-A64B5AB9D2BF}" type="slidenum">
              <a:rPr lang="en-US" smtClean="0"/>
              <a:t>10</a:t>
            </a:fld>
            <a:endParaRPr lang="en-US"/>
          </a:p>
        </p:txBody>
      </p:sp>
    </p:spTree>
    <p:extLst>
      <p:ext uri="{BB962C8B-B14F-4D97-AF65-F5344CB8AC3E}">
        <p14:creationId xmlns:p14="http://schemas.microsoft.com/office/powerpoint/2010/main" val="234518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C875564-EE7E-4CD2-99B4-A64B5AB9D2BF}" type="slidenum">
              <a:rPr lang="en-US" smtClean="0"/>
              <a:t>11</a:t>
            </a:fld>
            <a:endParaRPr lang="en-US"/>
          </a:p>
        </p:txBody>
      </p:sp>
    </p:spTree>
    <p:extLst>
      <p:ext uri="{BB962C8B-B14F-4D97-AF65-F5344CB8AC3E}">
        <p14:creationId xmlns:p14="http://schemas.microsoft.com/office/powerpoint/2010/main" val="32805695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988DDD17-4F1D-4B4A-9263-C118E018BBB8}" type="datetimeFigureOut">
              <a:rPr lang="en-US" smtClean="0"/>
              <a:t>10/6/2025</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462F7DDD-F755-45CB-A294-8932AED8D674}" type="slidenum">
              <a:rPr lang="en-US" smtClean="0"/>
              <a:t>‹#›</a:t>
            </a:fld>
            <a:endParaRPr lang="en-US"/>
          </a:p>
        </p:txBody>
      </p:sp>
    </p:spTree>
    <p:extLst>
      <p:ext uri="{BB962C8B-B14F-4D97-AF65-F5344CB8AC3E}">
        <p14:creationId xmlns:p14="http://schemas.microsoft.com/office/powerpoint/2010/main" val="1780621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88DDD17-4F1D-4B4A-9263-C118E018BBB8}"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2F7DDD-F755-45CB-A294-8932AED8D674}" type="slidenum">
              <a:rPr lang="en-US" smtClean="0"/>
              <a:t>‹#›</a:t>
            </a:fld>
            <a:endParaRPr lang="en-US"/>
          </a:p>
        </p:txBody>
      </p:sp>
    </p:spTree>
    <p:extLst>
      <p:ext uri="{BB962C8B-B14F-4D97-AF65-F5344CB8AC3E}">
        <p14:creationId xmlns:p14="http://schemas.microsoft.com/office/powerpoint/2010/main" val="2590479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88DDD17-4F1D-4B4A-9263-C118E018BBB8}"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62F7DDD-F755-45CB-A294-8932AED8D674}" type="slidenum">
              <a:rPr lang="en-US" smtClean="0"/>
              <a:t>‹#›</a:t>
            </a:fld>
            <a:endParaRPr lang="en-US"/>
          </a:p>
        </p:txBody>
      </p:sp>
    </p:spTree>
    <p:extLst>
      <p:ext uri="{BB962C8B-B14F-4D97-AF65-F5344CB8AC3E}">
        <p14:creationId xmlns:p14="http://schemas.microsoft.com/office/powerpoint/2010/main" val="2142890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88DDD17-4F1D-4B4A-9263-C118E018BBB8}" type="datetimeFigureOut">
              <a:rPr lang="en-US" smtClean="0"/>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62F7DDD-F755-45CB-A294-8932AED8D674}" type="slidenum">
              <a:rPr lang="en-US" smtClean="0"/>
              <a:t>‹#›</a:t>
            </a:fld>
            <a:endParaRPr lang="en-US"/>
          </a:p>
        </p:txBody>
      </p:sp>
    </p:spTree>
    <p:extLst>
      <p:ext uri="{BB962C8B-B14F-4D97-AF65-F5344CB8AC3E}">
        <p14:creationId xmlns:p14="http://schemas.microsoft.com/office/powerpoint/2010/main" val="37156767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88DDD17-4F1D-4B4A-9263-C118E018BBB8}" type="datetimeFigureOut">
              <a:rPr lang="en-US" smtClean="0"/>
              <a:t>10/6/2025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62F7DDD-F755-45CB-A294-8932AED8D674}" type="slidenum">
              <a:rPr lang="en-US" smtClean="0"/>
              <a:t>‹#›</a:t>
            </a:fld>
            <a:endParaRPr lang="en-US"/>
          </a:p>
        </p:txBody>
      </p:sp>
    </p:spTree>
    <p:extLst>
      <p:ext uri="{BB962C8B-B14F-4D97-AF65-F5344CB8AC3E}">
        <p14:creationId xmlns:p14="http://schemas.microsoft.com/office/powerpoint/2010/main" val="179548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88DDD17-4F1D-4B4A-9263-C118E018BBB8}" type="datetimeFigureOut">
              <a:rPr lang="en-US" smtClean="0"/>
              <a:t>10/6/2025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62F7DDD-F755-45CB-A294-8932AED8D674}" type="slidenum">
              <a:rPr lang="en-US" smtClean="0"/>
              <a:t>‹#›</a:t>
            </a:fld>
            <a:endParaRPr lang="en-US"/>
          </a:p>
        </p:txBody>
      </p:sp>
    </p:spTree>
    <p:extLst>
      <p:ext uri="{BB962C8B-B14F-4D97-AF65-F5344CB8AC3E}">
        <p14:creationId xmlns:p14="http://schemas.microsoft.com/office/powerpoint/2010/main" val="28653095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8DDD17-4F1D-4B4A-9263-C118E018BBB8}" type="datetimeFigureOut">
              <a:rPr lang="en-US" smtClean="0"/>
              <a:t>10/6/2025</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462F7DDD-F755-45CB-A294-8932AED8D674}" type="slidenum">
              <a:rPr lang="en-US" smtClean="0"/>
              <a:t>‹#›</a:t>
            </a:fld>
            <a:endParaRPr lang="en-US"/>
          </a:p>
        </p:txBody>
      </p:sp>
    </p:spTree>
    <p:extLst>
      <p:ext uri="{BB962C8B-B14F-4D97-AF65-F5344CB8AC3E}">
        <p14:creationId xmlns:p14="http://schemas.microsoft.com/office/powerpoint/2010/main" val="29111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88DDD17-4F1D-4B4A-9263-C118E018BBB8}" type="datetimeFigureOut">
              <a:rPr lang="en-US" smtClean="0"/>
              <a:t>10/6/2025</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62F7DDD-F755-45CB-A294-8932AED8D674}" type="slidenum">
              <a:rPr lang="en-US" smtClean="0"/>
              <a:t>‹#›</a:t>
            </a:fld>
            <a:endParaRPr lang="en-US"/>
          </a:p>
        </p:txBody>
      </p:sp>
    </p:spTree>
    <p:extLst>
      <p:ext uri="{BB962C8B-B14F-4D97-AF65-F5344CB8AC3E}">
        <p14:creationId xmlns:p14="http://schemas.microsoft.com/office/powerpoint/2010/main" val="3672799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88DDD17-4F1D-4B4A-9263-C118E018BBB8}" type="datetimeFigureOut">
              <a:rPr lang="en-US" smtClean="0"/>
              <a:t>10/6/2025</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62F7DDD-F755-45CB-A294-8932AED8D674}" type="slidenum">
              <a:rPr lang="en-US" smtClean="0"/>
              <a:t>‹#›</a:t>
            </a:fld>
            <a:endParaRPr lang="en-US"/>
          </a:p>
        </p:txBody>
      </p:sp>
    </p:spTree>
    <p:extLst>
      <p:ext uri="{BB962C8B-B14F-4D97-AF65-F5344CB8AC3E}">
        <p14:creationId xmlns:p14="http://schemas.microsoft.com/office/powerpoint/2010/main" val="23287235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88DDD17-4F1D-4B4A-9263-C118E018BBB8}" type="datetimeFigureOut">
              <a:rPr lang="en-US" smtClean="0"/>
              <a:t>10/6/2025</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62F7DDD-F755-45CB-A294-8932AED8D674}" type="slidenum">
              <a:rPr lang="en-US" smtClean="0"/>
              <a:t>‹#›</a:t>
            </a:fld>
            <a:endParaRPr lang="en-US"/>
          </a:p>
        </p:txBody>
      </p:sp>
    </p:spTree>
    <p:extLst>
      <p:ext uri="{BB962C8B-B14F-4D97-AF65-F5344CB8AC3E}">
        <p14:creationId xmlns:p14="http://schemas.microsoft.com/office/powerpoint/2010/main" val="2234767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988DDD17-4F1D-4B4A-9263-C118E018BBB8}"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62F7DDD-F755-45CB-A294-8932AED8D674}" type="slidenum">
              <a:rPr lang="en-US" smtClean="0"/>
              <a:t>‹#›</a:t>
            </a:fld>
            <a:endParaRPr lang="en-US"/>
          </a:p>
        </p:txBody>
      </p:sp>
    </p:spTree>
    <p:extLst>
      <p:ext uri="{BB962C8B-B14F-4D97-AF65-F5344CB8AC3E}">
        <p14:creationId xmlns:p14="http://schemas.microsoft.com/office/powerpoint/2010/main" val="15036007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988DDD17-4F1D-4B4A-9263-C118E018BBB8}"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62F7DDD-F755-45CB-A294-8932AED8D674}" type="slidenum">
              <a:rPr lang="en-US" smtClean="0"/>
              <a:t>‹#›</a:t>
            </a:fld>
            <a:endParaRPr lang="en-US"/>
          </a:p>
        </p:txBody>
      </p:sp>
    </p:spTree>
    <p:extLst>
      <p:ext uri="{BB962C8B-B14F-4D97-AF65-F5344CB8AC3E}">
        <p14:creationId xmlns:p14="http://schemas.microsoft.com/office/powerpoint/2010/main" val="23132521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88DDD17-4F1D-4B4A-9263-C118E018BBB8}"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62F7DDD-F755-45CB-A294-8932AED8D674}" type="slidenum">
              <a:rPr lang="en-US" smtClean="0"/>
              <a:t>‹#›</a:t>
            </a:fld>
            <a:endParaRPr lang="en-US"/>
          </a:p>
        </p:txBody>
      </p:sp>
    </p:spTree>
    <p:extLst>
      <p:ext uri="{BB962C8B-B14F-4D97-AF65-F5344CB8AC3E}">
        <p14:creationId xmlns:p14="http://schemas.microsoft.com/office/powerpoint/2010/main" val="36735253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88DDD17-4F1D-4B4A-9263-C118E018BBB8}" type="datetimeFigureOut">
              <a:rPr lang="en-US" smtClean="0"/>
              <a:t>10/6/2025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62F7DDD-F755-45CB-A294-8932AED8D674}" type="slidenum">
              <a:rPr lang="en-US" smtClean="0"/>
              <a:t>‹#›</a:t>
            </a:fld>
            <a:endParaRPr lang="en-US"/>
          </a:p>
        </p:txBody>
      </p:sp>
    </p:spTree>
    <p:extLst>
      <p:ext uri="{BB962C8B-B14F-4D97-AF65-F5344CB8AC3E}">
        <p14:creationId xmlns:p14="http://schemas.microsoft.com/office/powerpoint/2010/main" val="9023340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88DDD17-4F1D-4B4A-9263-C118E018BBB8}" type="datetimeFigureOut">
              <a:rPr lang="en-US" smtClean="0"/>
              <a:t>10/6/2025</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462F7DDD-F755-45CB-A294-8932AED8D674}" type="slidenum">
              <a:rPr lang="en-US" smtClean="0"/>
              <a:t>‹#›</a:t>
            </a:fld>
            <a:endParaRPr lang="en-US"/>
          </a:p>
        </p:txBody>
      </p:sp>
    </p:spTree>
    <p:extLst>
      <p:ext uri="{BB962C8B-B14F-4D97-AF65-F5344CB8AC3E}">
        <p14:creationId xmlns:p14="http://schemas.microsoft.com/office/powerpoint/2010/main" val="6684230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988DDD17-4F1D-4B4A-9263-C118E018BBB8}"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2F7DDD-F755-45CB-A294-8932AED8D674}" type="slidenum">
              <a:rPr lang="en-US" smtClean="0"/>
              <a:t>‹#›</a:t>
            </a:fld>
            <a:endParaRPr lang="en-US"/>
          </a:p>
        </p:txBody>
      </p:sp>
    </p:spTree>
    <p:extLst>
      <p:ext uri="{BB962C8B-B14F-4D97-AF65-F5344CB8AC3E}">
        <p14:creationId xmlns:p14="http://schemas.microsoft.com/office/powerpoint/2010/main" val="8251854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988DDD17-4F1D-4B4A-9263-C118E018BBB8}"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62F7DDD-F755-45CB-A294-8932AED8D674}" type="slidenum">
              <a:rPr lang="en-US" smtClean="0"/>
              <a:t>‹#›</a:t>
            </a:fld>
            <a:endParaRPr lang="en-US"/>
          </a:p>
        </p:txBody>
      </p:sp>
    </p:spTree>
    <p:extLst>
      <p:ext uri="{BB962C8B-B14F-4D97-AF65-F5344CB8AC3E}">
        <p14:creationId xmlns:p14="http://schemas.microsoft.com/office/powerpoint/2010/main" val="1929815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988DDD17-4F1D-4B4A-9263-C118E018BBB8}" type="datetimeFigureOut">
              <a:rPr lang="en-US" smtClean="0"/>
              <a:t>10/6/2025</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462F7DDD-F755-45CB-A294-8932AED8D674}" type="slidenum">
              <a:rPr lang="en-US" smtClean="0"/>
              <a:t>‹#›</a:t>
            </a:fld>
            <a:endParaRPr lang="en-US"/>
          </a:p>
        </p:txBody>
      </p:sp>
    </p:spTree>
    <p:extLst>
      <p:ext uri="{BB962C8B-B14F-4D97-AF65-F5344CB8AC3E}">
        <p14:creationId xmlns:p14="http://schemas.microsoft.com/office/powerpoint/2010/main" val="338231971"/>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 id="2147483777" r:id="rId12"/>
    <p:sldLayoutId id="2147483778" r:id="rId13"/>
    <p:sldLayoutId id="2147483779" r:id="rId14"/>
    <p:sldLayoutId id="2147483780" r:id="rId15"/>
    <p:sldLayoutId id="2147483781" r:id="rId16"/>
    <p:sldLayoutId id="2147483782"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bpspsychub.onlinelibrary.wiley.com/doi/abs/10.1111/papt.12029"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doi.org/10.1080/14616734.2024.2342665" TargetMode="External"/><Relationship Id="rId5" Type="http://schemas.openxmlformats.org/officeDocument/2006/relationships/hyperlink" Target="https://www.tandfonline.com/doi/abs/10.3109/09638237.2011.613955" TargetMode="External"/><Relationship Id="rId4" Type="http://schemas.openxmlformats.org/officeDocument/2006/relationships/hyperlink" Target="https://doi.org/10.2478/sjcapp-2024-0005"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59403-8676-99EB-D5A7-B68F19E632CD}"/>
              </a:ext>
            </a:extLst>
          </p:cNvPr>
          <p:cNvSpPr>
            <a:spLocks noGrp="1"/>
          </p:cNvSpPr>
          <p:nvPr>
            <p:ph type="ctrTitle"/>
          </p:nvPr>
        </p:nvSpPr>
        <p:spPr>
          <a:xfrm>
            <a:off x="1849425" y="4562378"/>
            <a:ext cx="8825658" cy="622685"/>
          </a:xfrm>
        </p:spPr>
        <p:txBody>
          <a:bodyPr/>
          <a:lstStyle/>
          <a:p>
            <a:pPr marL="0" marR="0" algn="ctr">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Student Name: </a:t>
            </a:r>
            <a:r>
              <a:rPr lang="en-US" sz="1800" dirty="0">
                <a:effectLst/>
                <a:latin typeface="Times New Roman" panose="02020603050405020304" pitchFamily="18" charset="0"/>
                <a:ea typeface="Times New Roman" panose="02020603050405020304" pitchFamily="18" charset="0"/>
              </a:rPr>
              <a:t>Molly </a:t>
            </a:r>
            <a:r>
              <a:rPr lang="en-US" sz="1800" dirty="0" err="1">
                <a:effectLst/>
                <a:latin typeface="Times New Roman" panose="02020603050405020304" pitchFamily="18" charset="0"/>
                <a:ea typeface="Times New Roman" panose="02020603050405020304" pitchFamily="18" charset="0"/>
              </a:rPr>
              <a:t>Ndoya</a:t>
            </a:r>
            <a:br>
              <a:rPr lang="en-US" sz="1800" dirty="0">
                <a:effectLst/>
                <a:latin typeface="Times New Roman" panose="02020603050405020304" pitchFamily="18" charset="0"/>
                <a:ea typeface="Times New Roman" panose="02020603050405020304" pitchFamily="18" charset="0"/>
              </a:rPr>
            </a:br>
            <a:r>
              <a:rPr lang="en-GB" sz="1800" b="1" dirty="0">
                <a:effectLst/>
                <a:latin typeface="Times New Roman" panose="02020603050405020304" pitchFamily="18" charset="0"/>
                <a:ea typeface="Times New Roman" panose="02020603050405020304" pitchFamily="18" charset="0"/>
              </a:rPr>
              <a:t>Student ID:  </a:t>
            </a:r>
            <a:br>
              <a:rPr lang="en-US" sz="1800" dirty="0">
                <a:effectLst/>
                <a:latin typeface="Times New Roman" panose="02020603050405020304" pitchFamily="18" charset="0"/>
                <a:ea typeface="Times New Roman" panose="02020603050405020304" pitchFamily="18" charset="0"/>
              </a:rPr>
            </a:br>
            <a:r>
              <a:rPr lang="en-GB" sz="1800" b="1" dirty="0">
                <a:effectLst/>
                <a:latin typeface="Times New Roman" panose="02020603050405020304" pitchFamily="18" charset="0"/>
                <a:ea typeface="Times New Roman" panose="02020603050405020304" pitchFamily="18" charset="0"/>
              </a:rPr>
              <a:t>Module: </a:t>
            </a:r>
            <a:r>
              <a:rPr lang="en-US" sz="1800" dirty="0">
                <a:effectLst/>
                <a:latin typeface="Times New Roman" panose="02020603050405020304" pitchFamily="18" charset="0"/>
                <a:ea typeface="Times New Roman" panose="02020603050405020304" pitchFamily="18" charset="0"/>
              </a:rPr>
              <a:t>Psychology in Health and Social Care</a:t>
            </a:r>
            <a:br>
              <a:rPr lang="en-US" sz="1800" dirty="0">
                <a:effectLst/>
                <a:latin typeface="Times New Roman" panose="02020603050405020304" pitchFamily="18" charset="0"/>
                <a:ea typeface="Times New Roman" panose="02020603050405020304" pitchFamily="18" charset="0"/>
              </a:rPr>
            </a:br>
            <a:r>
              <a:rPr lang="en-GB" sz="1800" b="1" dirty="0">
                <a:effectLst/>
                <a:latin typeface="Times New Roman" panose="02020603050405020304" pitchFamily="18" charset="0"/>
                <a:ea typeface="Times New Roman" panose="02020603050405020304" pitchFamily="18" charset="0"/>
              </a:rPr>
              <a:t>Module Code:</a:t>
            </a:r>
            <a:r>
              <a:rPr lang="en-GB" sz="180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LCHS4010</a:t>
            </a:r>
            <a:br>
              <a:rPr lang="en-US" sz="1800" dirty="0">
                <a:effectLst/>
                <a:latin typeface="Times New Roman" panose="02020603050405020304" pitchFamily="18" charset="0"/>
                <a:ea typeface="Times New Roman" panose="02020603050405020304" pitchFamily="18" charset="0"/>
              </a:rPr>
            </a:br>
            <a:r>
              <a:rPr lang="en-US" sz="1800" b="1" dirty="0">
                <a:effectLst/>
                <a:latin typeface="Times New Roman" panose="02020603050405020304" pitchFamily="18" charset="0"/>
                <a:ea typeface="Times New Roman" panose="02020603050405020304" pitchFamily="18" charset="0"/>
              </a:rPr>
              <a:t>Module Leader: </a:t>
            </a:r>
            <a:r>
              <a:rPr lang="en-US" sz="1800" dirty="0">
                <a:effectLst/>
                <a:latin typeface="Times New Roman" panose="02020603050405020304" pitchFamily="18" charset="0"/>
                <a:ea typeface="Times New Roman" panose="02020603050405020304" pitchFamily="18" charset="0"/>
              </a:rPr>
              <a:t>Neale Haddon</a:t>
            </a:r>
            <a:br>
              <a:rPr lang="en-US" sz="1800" dirty="0">
                <a:effectLst/>
                <a:latin typeface="Times New Roman" panose="02020603050405020304" pitchFamily="18" charset="0"/>
                <a:ea typeface="Times New Roman" panose="02020603050405020304" pitchFamily="18" charset="0"/>
              </a:rPr>
            </a:br>
            <a:r>
              <a:rPr lang="en-GB" sz="1800" b="1" dirty="0">
                <a:effectLst/>
                <a:latin typeface="Times New Roman" panose="02020603050405020304" pitchFamily="18" charset="0"/>
                <a:ea typeface="Times New Roman" panose="02020603050405020304" pitchFamily="18" charset="0"/>
              </a:rPr>
              <a:t>Assignment Title: </a:t>
            </a:r>
            <a:r>
              <a:rPr lang="en-US" sz="1800" dirty="0">
                <a:effectLst/>
                <a:latin typeface="Times New Roman" panose="02020603050405020304" pitchFamily="18" charset="0"/>
                <a:ea typeface="Times New Roman" panose="02020603050405020304" pitchFamily="18" charset="0"/>
              </a:rPr>
              <a:t>Assessment 1: Individual Presentation</a:t>
            </a:r>
            <a:br>
              <a:rPr lang="en-US" sz="1800" dirty="0">
                <a:effectLst/>
                <a:latin typeface="Times New Roman" panose="02020603050405020304" pitchFamily="18" charset="0"/>
                <a:ea typeface="Times New Roman" panose="02020603050405020304" pitchFamily="18" charset="0"/>
              </a:rPr>
            </a:br>
            <a:endParaRPr lang="en-US" sz="16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F1FD2319-150E-F4A9-AF4B-8A63DB56F943}"/>
              </a:ext>
            </a:extLst>
          </p:cNvPr>
          <p:cNvPicPr>
            <a:picLocks noChangeAspect="1"/>
          </p:cNvPicPr>
          <p:nvPr/>
        </p:nvPicPr>
        <p:blipFill>
          <a:blip r:embed="rId3"/>
          <a:stretch>
            <a:fillRect/>
          </a:stretch>
        </p:blipFill>
        <p:spPr>
          <a:xfrm>
            <a:off x="4567024" y="850670"/>
            <a:ext cx="3057952" cy="1228896"/>
          </a:xfrm>
          <a:prstGeom prst="rect">
            <a:avLst/>
          </a:prstGeom>
        </p:spPr>
      </p:pic>
    </p:spTree>
    <p:extLst>
      <p:ext uri="{BB962C8B-B14F-4D97-AF65-F5344CB8AC3E}">
        <p14:creationId xmlns:p14="http://schemas.microsoft.com/office/powerpoint/2010/main" val="14371105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974ED-A391-7327-CA9B-634753A50AB9}"/>
              </a:ext>
            </a:extLst>
          </p:cNvPr>
          <p:cNvSpPr>
            <a:spLocks noGrp="1"/>
          </p:cNvSpPr>
          <p:nvPr>
            <p:ph type="title"/>
          </p:nvPr>
        </p:nvSpPr>
        <p:spPr/>
        <p:txBody>
          <a:bodyPr/>
          <a:lstStyle/>
          <a:p>
            <a:pPr algn="ctr"/>
            <a:r>
              <a:rPr lang="en-US" sz="2800" b="1" dirty="0">
                <a:latin typeface="Times New Roman" panose="02020603050405020304" pitchFamily="18" charset="0"/>
                <a:cs typeface="Times New Roman" panose="02020603050405020304" pitchFamily="18" charset="0"/>
              </a:rPr>
              <a:t>Introduction </a:t>
            </a:r>
          </a:p>
        </p:txBody>
      </p:sp>
      <p:sp>
        <p:nvSpPr>
          <p:cNvPr id="3" name="Content Placeholder 2">
            <a:extLst>
              <a:ext uri="{FF2B5EF4-FFF2-40B4-BE49-F238E27FC236}">
                <a16:creationId xmlns:a16="http://schemas.microsoft.com/office/drawing/2014/main" id="{CEE9973C-E867-4262-7DF9-167348E21CA1}"/>
              </a:ext>
            </a:extLst>
          </p:cNvPr>
          <p:cNvSpPr>
            <a:spLocks noGrp="1"/>
          </p:cNvSpPr>
          <p:nvPr>
            <p:ph idx="1"/>
          </p:nvPr>
        </p:nvSpPr>
        <p:spPr>
          <a:xfrm>
            <a:off x="361852" y="2468032"/>
            <a:ext cx="6070121" cy="4147372"/>
          </a:xfrm>
        </p:spPr>
        <p:txBody>
          <a:bodyPr>
            <a:normAutofit/>
          </a:bodyPr>
          <a:lstStyle/>
          <a:p>
            <a:pPr marL="342900" marR="0" lvl="0" indent="-342900" algn="just">
              <a:lnSpc>
                <a:spcPct val="150000"/>
              </a:lnSpc>
              <a:spcBef>
                <a:spcPts val="0"/>
              </a:spcBef>
              <a:spcAft>
                <a:spcPts val="0"/>
              </a:spcAft>
              <a:buFont typeface="Arial" panose="020B0604020202020204" pitchFamily="34" charset="0"/>
              <a:buChar char="●"/>
            </a:pPr>
            <a:r>
              <a:rPr lang="en-GB" sz="2000" u="none" strike="noStrike" dirty="0">
                <a:solidFill>
                  <a:schemeClr val="tx1"/>
                </a:solidFill>
                <a:effectLst/>
                <a:latin typeface="Times New Roman" panose="02020603050405020304" pitchFamily="18" charset="0"/>
                <a:ea typeface="Times New Roman" panose="02020603050405020304" pitchFamily="18" charset="0"/>
              </a:rPr>
              <a:t>This presentation aims to discuss a psychological theory.</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2000" u="none" strike="noStrike" dirty="0">
                <a:solidFill>
                  <a:schemeClr val="tx1"/>
                </a:solidFill>
                <a:effectLst/>
                <a:latin typeface="Times New Roman" panose="02020603050405020304" pitchFamily="18" charset="0"/>
                <a:ea typeface="Times New Roman" panose="02020603050405020304" pitchFamily="18" charset="0"/>
              </a:rPr>
              <a:t>Bowlby's attachment theory will be applied in the given case scenario.</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2000" u="none" strike="noStrike" dirty="0">
                <a:solidFill>
                  <a:schemeClr val="tx1"/>
                </a:solidFill>
                <a:effectLst/>
                <a:latin typeface="Times New Roman" panose="02020603050405020304" pitchFamily="18" charset="0"/>
                <a:ea typeface="Times New Roman" panose="02020603050405020304" pitchFamily="18" charset="0"/>
              </a:rPr>
              <a:t>Practical strategies or interventions of this theory will be discussed.</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2000" u="none" strike="noStrike" dirty="0">
                <a:solidFill>
                  <a:schemeClr val="tx1"/>
                </a:solidFill>
                <a:effectLst/>
                <a:latin typeface="Times New Roman" panose="02020603050405020304" pitchFamily="18" charset="0"/>
                <a:ea typeface="Times New Roman" panose="02020603050405020304" pitchFamily="18" charset="0"/>
              </a:rPr>
              <a:t>Biological and environmental influences will be explored.</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a:p>
            <a:pPr marL="0" indent="0" algn="just">
              <a:lnSpc>
                <a:spcPct val="150000"/>
              </a:lnSpc>
              <a:buNone/>
            </a:pPr>
            <a:endParaRPr lang="en-US" sz="2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73B9F6D0-EAC9-8684-93C9-EDF1A0B2A6C8}"/>
              </a:ext>
            </a:extLst>
          </p:cNvPr>
          <p:cNvPicPr>
            <a:picLocks noChangeAspect="1"/>
          </p:cNvPicPr>
          <p:nvPr/>
        </p:nvPicPr>
        <p:blipFill>
          <a:blip r:embed="rId3"/>
          <a:stretch>
            <a:fillRect/>
          </a:stretch>
        </p:blipFill>
        <p:spPr>
          <a:xfrm>
            <a:off x="7124700" y="2468032"/>
            <a:ext cx="3958936" cy="3958936"/>
          </a:xfrm>
          <a:prstGeom prst="rect">
            <a:avLst/>
          </a:prstGeom>
        </p:spPr>
      </p:pic>
    </p:spTree>
    <p:extLst>
      <p:ext uri="{BB962C8B-B14F-4D97-AF65-F5344CB8AC3E}">
        <p14:creationId xmlns:p14="http://schemas.microsoft.com/office/powerpoint/2010/main" val="25164730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974ED-A391-7327-CA9B-634753A50AB9}"/>
              </a:ext>
            </a:extLst>
          </p:cNvPr>
          <p:cNvSpPr>
            <a:spLocks noGrp="1"/>
          </p:cNvSpPr>
          <p:nvPr>
            <p:ph type="title"/>
          </p:nvPr>
        </p:nvSpPr>
        <p:spPr/>
        <p:txBody>
          <a:bodyPr/>
          <a:lstStyle/>
          <a:p>
            <a:pPr algn="ctr"/>
            <a:r>
              <a:rPr lang="en-US" sz="2800" b="1" dirty="0">
                <a:latin typeface="Times New Roman" panose="02020603050405020304" pitchFamily="18" charset="0"/>
                <a:cs typeface="Times New Roman" panose="02020603050405020304" pitchFamily="18" charset="0"/>
              </a:rPr>
              <a:t>Overview of Bowlby’s attachment theory</a:t>
            </a:r>
          </a:p>
        </p:txBody>
      </p:sp>
      <p:sp>
        <p:nvSpPr>
          <p:cNvPr id="3" name="Content Placeholder 2">
            <a:extLst>
              <a:ext uri="{FF2B5EF4-FFF2-40B4-BE49-F238E27FC236}">
                <a16:creationId xmlns:a16="http://schemas.microsoft.com/office/drawing/2014/main" id="{CEE9973C-E867-4262-7DF9-167348E21CA1}"/>
              </a:ext>
            </a:extLst>
          </p:cNvPr>
          <p:cNvSpPr>
            <a:spLocks noGrp="1"/>
          </p:cNvSpPr>
          <p:nvPr>
            <p:ph idx="1"/>
          </p:nvPr>
        </p:nvSpPr>
        <p:spPr>
          <a:xfrm>
            <a:off x="361852" y="2468032"/>
            <a:ext cx="5502085" cy="4147372"/>
          </a:xfrm>
        </p:spPr>
        <p:txBody>
          <a:bodyPr>
            <a:normAutofit lnSpcReduction="10000"/>
          </a:bodyPr>
          <a:lstStyle/>
          <a:p>
            <a:pPr marL="342900" marR="0" lvl="0" indent="-342900" algn="just">
              <a:lnSpc>
                <a:spcPct val="150000"/>
              </a:lnSpc>
              <a:spcBef>
                <a:spcPts val="0"/>
              </a:spcBef>
              <a:spcAft>
                <a:spcPts val="0"/>
              </a:spcAft>
              <a:buFont typeface="Arial" panose="020B0604020202020204" pitchFamily="34" charset="0"/>
              <a:buChar char="●"/>
            </a:pPr>
            <a:r>
              <a:rPr lang="en-GB" sz="2000" u="none" strike="noStrike" dirty="0">
                <a:solidFill>
                  <a:schemeClr val="tx1"/>
                </a:solidFill>
                <a:effectLst/>
                <a:latin typeface="Times New Roman" panose="02020603050405020304" pitchFamily="18" charset="0"/>
                <a:ea typeface="Times New Roman" panose="02020603050405020304" pitchFamily="18" charset="0"/>
              </a:rPr>
              <a:t>John Bowlby has developed the attachment theory.</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2000" u="none" strike="noStrike" dirty="0">
                <a:solidFill>
                  <a:schemeClr val="tx1"/>
                </a:solidFill>
                <a:effectLst/>
                <a:latin typeface="Times New Roman" panose="02020603050405020304" pitchFamily="18" charset="0"/>
                <a:ea typeface="Times New Roman" panose="02020603050405020304" pitchFamily="18" charset="0"/>
              </a:rPr>
              <a:t>This theory prioritises safety and emotional development in individuals (Robledo </a:t>
            </a:r>
            <a:r>
              <a:rPr lang="en-GB" sz="2000" i="1" u="none" strike="noStrike" dirty="0">
                <a:solidFill>
                  <a:schemeClr val="tx1"/>
                </a:solidFill>
                <a:effectLst/>
                <a:latin typeface="Times New Roman" panose="02020603050405020304" pitchFamily="18" charset="0"/>
                <a:ea typeface="Times New Roman" panose="02020603050405020304" pitchFamily="18" charset="0"/>
              </a:rPr>
              <a:t>et al.</a:t>
            </a:r>
            <a:r>
              <a:rPr lang="en-GB" sz="2000" u="none" strike="noStrike" dirty="0">
                <a:solidFill>
                  <a:schemeClr val="tx1"/>
                </a:solidFill>
                <a:effectLst/>
                <a:latin typeface="Times New Roman" panose="02020603050405020304" pitchFamily="18" charset="0"/>
                <a:ea typeface="Times New Roman" panose="02020603050405020304" pitchFamily="18" charset="0"/>
              </a:rPr>
              <a:t>, 2022).</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2000" u="none" strike="noStrike" dirty="0">
                <a:solidFill>
                  <a:schemeClr val="tx1"/>
                </a:solidFill>
                <a:effectLst/>
                <a:latin typeface="Times New Roman" panose="02020603050405020304" pitchFamily="18" charset="0"/>
                <a:ea typeface="Times New Roman" panose="02020603050405020304" pitchFamily="18" charset="0"/>
              </a:rPr>
              <a:t>Secure attachment is crucial for building confidence in people.</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2000" u="none" strike="noStrike" dirty="0">
                <a:solidFill>
                  <a:schemeClr val="tx1"/>
                </a:solidFill>
                <a:effectLst/>
                <a:latin typeface="Times New Roman" panose="02020603050405020304" pitchFamily="18" charset="0"/>
                <a:ea typeface="Times New Roman" panose="02020603050405020304" pitchFamily="18" charset="0"/>
              </a:rPr>
              <a:t>Lack of attachment leads to anxiety among people.</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pPr>
            <a:endParaRPr lang="en-US" sz="20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EA1A4F49-D577-31FE-C04A-EE6D75CA3F95}"/>
              </a:ext>
            </a:extLst>
          </p:cNvPr>
          <p:cNvPicPr>
            <a:picLocks noChangeAspect="1"/>
          </p:cNvPicPr>
          <p:nvPr/>
        </p:nvPicPr>
        <p:blipFill>
          <a:blip r:embed="rId3"/>
          <a:stretch>
            <a:fillRect/>
          </a:stretch>
        </p:blipFill>
        <p:spPr>
          <a:xfrm>
            <a:off x="6130636" y="2621303"/>
            <a:ext cx="5699511" cy="3831452"/>
          </a:xfrm>
          <a:prstGeom prst="rect">
            <a:avLst/>
          </a:prstGeom>
        </p:spPr>
      </p:pic>
    </p:spTree>
    <p:extLst>
      <p:ext uri="{BB962C8B-B14F-4D97-AF65-F5344CB8AC3E}">
        <p14:creationId xmlns:p14="http://schemas.microsoft.com/office/powerpoint/2010/main" val="20780382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974ED-A391-7327-CA9B-634753A50AB9}"/>
              </a:ext>
            </a:extLst>
          </p:cNvPr>
          <p:cNvSpPr>
            <a:spLocks noGrp="1"/>
          </p:cNvSpPr>
          <p:nvPr>
            <p:ph type="title"/>
          </p:nvPr>
        </p:nvSpPr>
        <p:spPr/>
        <p:txBody>
          <a:bodyPr/>
          <a:lstStyle/>
          <a:p>
            <a:pPr algn="ctr"/>
            <a:r>
              <a:rPr lang="en-US" sz="2800" b="1" dirty="0">
                <a:latin typeface="Times New Roman" panose="02020603050405020304" pitchFamily="18" charset="0"/>
                <a:cs typeface="Times New Roman" panose="02020603050405020304" pitchFamily="18" charset="0"/>
              </a:rPr>
              <a:t>Key concepts and their relevance to early years development</a:t>
            </a:r>
          </a:p>
        </p:txBody>
      </p:sp>
      <p:sp>
        <p:nvSpPr>
          <p:cNvPr id="3" name="Content Placeholder 2">
            <a:extLst>
              <a:ext uri="{FF2B5EF4-FFF2-40B4-BE49-F238E27FC236}">
                <a16:creationId xmlns:a16="http://schemas.microsoft.com/office/drawing/2014/main" id="{CEE9973C-E867-4262-7DF9-167348E21CA1}"/>
              </a:ext>
            </a:extLst>
          </p:cNvPr>
          <p:cNvSpPr>
            <a:spLocks noGrp="1"/>
          </p:cNvSpPr>
          <p:nvPr>
            <p:ph idx="1"/>
          </p:nvPr>
        </p:nvSpPr>
        <p:spPr>
          <a:xfrm>
            <a:off x="361852" y="2468032"/>
            <a:ext cx="5862303" cy="4147372"/>
          </a:xfrm>
        </p:spPr>
        <p:txBody>
          <a:bodyPr>
            <a:normAutofit/>
          </a:bodyPr>
          <a:lstStyle/>
          <a:p>
            <a:pPr marL="342900" marR="0" lvl="0" indent="-342900" algn="just">
              <a:lnSpc>
                <a:spcPct val="150000"/>
              </a:lnSpc>
              <a:spcBef>
                <a:spcPts val="0"/>
              </a:spcBef>
              <a:spcAft>
                <a:spcPts val="0"/>
              </a:spcAft>
              <a:buFont typeface="Arial" panose="020B0604020202020204" pitchFamily="34" charset="0"/>
              <a:buChar char="●"/>
            </a:pPr>
            <a:r>
              <a:rPr lang="en-GB" sz="2000" b="1" u="none" strike="noStrike" dirty="0">
                <a:solidFill>
                  <a:schemeClr val="tx1"/>
                </a:solidFill>
                <a:effectLst/>
                <a:latin typeface="Times New Roman" panose="02020603050405020304" pitchFamily="18" charset="0"/>
                <a:ea typeface="Times New Roman" panose="02020603050405020304" pitchFamily="18" charset="0"/>
              </a:rPr>
              <a:t>Internal Working Model:</a:t>
            </a:r>
            <a:r>
              <a:rPr lang="en-GB" sz="2000" u="none" strike="noStrike" dirty="0">
                <a:solidFill>
                  <a:schemeClr val="tx1"/>
                </a:solidFill>
                <a:effectLst/>
                <a:latin typeface="Times New Roman" panose="02020603050405020304" pitchFamily="18" charset="0"/>
                <a:ea typeface="Times New Roman" panose="02020603050405020304" pitchFamily="18" charset="0"/>
              </a:rPr>
              <a:t> Shapes trust and relationships.</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2000" b="1" u="none" strike="noStrike" dirty="0">
                <a:solidFill>
                  <a:schemeClr val="tx1"/>
                </a:solidFill>
                <a:effectLst/>
                <a:latin typeface="Times New Roman" panose="02020603050405020304" pitchFamily="18" charset="0"/>
                <a:ea typeface="Times New Roman" panose="02020603050405020304" pitchFamily="18" charset="0"/>
              </a:rPr>
              <a:t>Secure Base:</a:t>
            </a:r>
            <a:r>
              <a:rPr lang="en-GB" sz="2000" u="none" strike="noStrike" dirty="0">
                <a:solidFill>
                  <a:schemeClr val="tx1"/>
                </a:solidFill>
                <a:effectLst/>
                <a:latin typeface="Times New Roman" panose="02020603050405020304" pitchFamily="18" charset="0"/>
                <a:ea typeface="Times New Roman" panose="02020603050405020304" pitchFamily="18" charset="0"/>
              </a:rPr>
              <a:t> Caregiver provides safety to explore (MISIRLI and </a:t>
            </a:r>
            <a:r>
              <a:rPr lang="en-GB" sz="2000" u="none" strike="noStrike" dirty="0" err="1">
                <a:solidFill>
                  <a:schemeClr val="tx1"/>
                </a:solidFill>
                <a:effectLst/>
                <a:latin typeface="Times New Roman" panose="02020603050405020304" pitchFamily="18" charset="0"/>
                <a:ea typeface="Times New Roman" panose="02020603050405020304" pitchFamily="18" charset="0"/>
              </a:rPr>
              <a:t>Karakuş</a:t>
            </a:r>
            <a:r>
              <a:rPr lang="en-GB" sz="2000" u="none" strike="noStrike" dirty="0">
                <a:solidFill>
                  <a:schemeClr val="tx1"/>
                </a:solidFill>
                <a:effectLst/>
                <a:latin typeface="Times New Roman" panose="02020603050405020304" pitchFamily="18" charset="0"/>
                <a:ea typeface="Times New Roman" panose="02020603050405020304" pitchFamily="18" charset="0"/>
              </a:rPr>
              <a:t>, 2023).</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2000" b="1" u="none" strike="noStrike" dirty="0">
                <a:solidFill>
                  <a:schemeClr val="tx1"/>
                </a:solidFill>
                <a:effectLst/>
                <a:latin typeface="Times New Roman" panose="02020603050405020304" pitchFamily="18" charset="0"/>
                <a:ea typeface="Times New Roman" panose="02020603050405020304" pitchFamily="18" charset="0"/>
              </a:rPr>
              <a:t>Maternal Deprivation:</a:t>
            </a:r>
            <a:r>
              <a:rPr lang="en-GB" sz="2000" u="none" strike="noStrike" dirty="0">
                <a:solidFill>
                  <a:schemeClr val="tx1"/>
                </a:solidFill>
                <a:effectLst/>
                <a:latin typeface="Times New Roman" panose="02020603050405020304" pitchFamily="18" charset="0"/>
                <a:ea typeface="Times New Roman" panose="02020603050405020304" pitchFamily="18" charset="0"/>
              </a:rPr>
              <a:t> Long separation harms development.</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2000" b="1" u="none" strike="noStrike" dirty="0">
                <a:solidFill>
                  <a:schemeClr val="tx1"/>
                </a:solidFill>
                <a:effectLst/>
                <a:latin typeface="Times New Roman" panose="02020603050405020304" pitchFamily="18" charset="0"/>
                <a:ea typeface="Times New Roman" panose="02020603050405020304" pitchFamily="18" charset="0"/>
              </a:rPr>
              <a:t>Critical Period:</a:t>
            </a:r>
            <a:r>
              <a:rPr lang="en-GB" sz="2000" u="none" strike="noStrike" dirty="0">
                <a:solidFill>
                  <a:schemeClr val="tx1"/>
                </a:solidFill>
                <a:effectLst/>
                <a:latin typeface="Times New Roman" panose="02020603050405020304" pitchFamily="18" charset="0"/>
                <a:ea typeface="Times New Roman" panose="02020603050405020304" pitchFamily="18" charset="0"/>
              </a:rPr>
              <a:t> Attachment forms in the first three years.</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a:p>
            <a:pPr marL="0" indent="0" algn="just">
              <a:lnSpc>
                <a:spcPct val="150000"/>
              </a:lnSpc>
              <a:buNone/>
            </a:pPr>
            <a:endParaRPr lang="en-US"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9F92D38A-D50A-8E6C-7644-AEEA2747C534}"/>
              </a:ext>
            </a:extLst>
          </p:cNvPr>
          <p:cNvPicPr>
            <a:picLocks noChangeAspect="1"/>
          </p:cNvPicPr>
          <p:nvPr/>
        </p:nvPicPr>
        <p:blipFill>
          <a:blip r:embed="rId3"/>
          <a:stretch>
            <a:fillRect/>
          </a:stretch>
        </p:blipFill>
        <p:spPr>
          <a:xfrm>
            <a:off x="6428326" y="2671354"/>
            <a:ext cx="5613283" cy="3740727"/>
          </a:xfrm>
          <a:prstGeom prst="rect">
            <a:avLst/>
          </a:prstGeom>
        </p:spPr>
      </p:pic>
    </p:spTree>
    <p:extLst>
      <p:ext uri="{BB962C8B-B14F-4D97-AF65-F5344CB8AC3E}">
        <p14:creationId xmlns:p14="http://schemas.microsoft.com/office/powerpoint/2010/main" val="349536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974ED-A391-7327-CA9B-634753A50AB9}"/>
              </a:ext>
            </a:extLst>
          </p:cNvPr>
          <p:cNvSpPr>
            <a:spLocks noGrp="1"/>
          </p:cNvSpPr>
          <p:nvPr>
            <p:ph type="title"/>
          </p:nvPr>
        </p:nvSpPr>
        <p:spPr/>
        <p:txBody>
          <a:bodyPr/>
          <a:lstStyle/>
          <a:p>
            <a:pPr algn="ctr"/>
            <a:r>
              <a:rPr lang="en-US" sz="2800" b="1" dirty="0">
                <a:latin typeface="Times New Roman" panose="02020603050405020304" pitchFamily="18" charset="0"/>
                <a:cs typeface="Times New Roman" panose="02020603050405020304" pitchFamily="18" charset="0"/>
              </a:rPr>
              <a:t>Applying the theory to Amira’s situation</a:t>
            </a:r>
          </a:p>
        </p:txBody>
      </p:sp>
      <p:sp>
        <p:nvSpPr>
          <p:cNvPr id="3" name="Content Placeholder 2">
            <a:extLst>
              <a:ext uri="{FF2B5EF4-FFF2-40B4-BE49-F238E27FC236}">
                <a16:creationId xmlns:a16="http://schemas.microsoft.com/office/drawing/2014/main" id="{CEE9973C-E867-4262-7DF9-167348E21CA1}"/>
              </a:ext>
            </a:extLst>
          </p:cNvPr>
          <p:cNvSpPr>
            <a:spLocks noGrp="1"/>
          </p:cNvSpPr>
          <p:nvPr>
            <p:ph idx="1"/>
          </p:nvPr>
        </p:nvSpPr>
        <p:spPr>
          <a:xfrm>
            <a:off x="361852" y="2468032"/>
            <a:ext cx="5955821" cy="4147372"/>
          </a:xfrm>
        </p:spPr>
        <p:txBody>
          <a:bodyPr>
            <a:normAutofit/>
          </a:bodyPr>
          <a:lstStyle/>
          <a:p>
            <a:pPr marL="342900" marR="0" lvl="0" indent="-342900" algn="just">
              <a:lnSpc>
                <a:spcPct val="150000"/>
              </a:lnSpc>
              <a:spcBef>
                <a:spcPts val="0"/>
              </a:spcBef>
              <a:spcAft>
                <a:spcPts val="0"/>
              </a:spcAft>
              <a:buFont typeface="Arial" panose="020B0604020202020204" pitchFamily="34" charset="0"/>
              <a:buChar char="●"/>
            </a:pPr>
            <a:r>
              <a:rPr lang="en-GB" sz="2000" u="none" strike="noStrike" dirty="0">
                <a:solidFill>
                  <a:schemeClr val="tx1"/>
                </a:solidFill>
                <a:effectLst/>
                <a:latin typeface="Times New Roman" panose="02020603050405020304" pitchFamily="18" charset="0"/>
                <a:ea typeface="Times New Roman" panose="02020603050405020304" pitchFamily="18" charset="0"/>
              </a:rPr>
              <a:t>Amira’s anxiety shows an insecure attachment pattern.</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2000" u="none" strike="noStrike" dirty="0">
                <a:solidFill>
                  <a:schemeClr val="tx1"/>
                </a:solidFill>
                <a:effectLst/>
                <a:latin typeface="Times New Roman" panose="02020603050405020304" pitchFamily="18" charset="0"/>
                <a:ea typeface="Times New Roman" panose="02020603050405020304" pitchFamily="18" charset="0"/>
              </a:rPr>
              <a:t>Amira’s limited communication and group play represent a lack of emotional security.</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2000" u="none" strike="noStrike" dirty="0">
                <a:solidFill>
                  <a:schemeClr val="tx1"/>
                </a:solidFill>
                <a:effectLst/>
                <a:latin typeface="Times New Roman" panose="02020603050405020304" pitchFamily="18" charset="0"/>
                <a:ea typeface="Times New Roman" panose="02020603050405020304" pitchFamily="18" charset="0"/>
              </a:rPr>
              <a:t>Poor attachment with a caregiver develops low social confidence (</a:t>
            </a:r>
            <a:r>
              <a:rPr lang="en-GB" sz="2000" u="none" strike="noStrike" dirty="0" err="1">
                <a:solidFill>
                  <a:schemeClr val="tx1"/>
                </a:solidFill>
                <a:effectLst/>
                <a:latin typeface="Times New Roman" panose="02020603050405020304" pitchFamily="18" charset="0"/>
                <a:ea typeface="Times New Roman" panose="02020603050405020304" pitchFamily="18" charset="0"/>
              </a:rPr>
              <a:t>Ezquerro</a:t>
            </a:r>
            <a:r>
              <a:rPr lang="en-GB" sz="2000" u="none" strike="noStrike" dirty="0">
                <a:solidFill>
                  <a:schemeClr val="tx1"/>
                </a:solidFill>
                <a:effectLst/>
                <a:latin typeface="Times New Roman" panose="02020603050405020304" pitchFamily="18" charset="0"/>
                <a:ea typeface="Times New Roman" panose="02020603050405020304" pitchFamily="18" charset="0"/>
              </a:rPr>
              <a:t> and Cañete, 2025).</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2000" u="none" strike="noStrike" dirty="0">
                <a:solidFill>
                  <a:schemeClr val="tx1"/>
                </a:solidFill>
                <a:effectLst/>
                <a:latin typeface="Times New Roman" panose="02020603050405020304" pitchFamily="18" charset="0"/>
                <a:ea typeface="Times New Roman" panose="02020603050405020304" pitchFamily="18" charset="0"/>
              </a:rPr>
              <a:t>Amira needs proper emotional support for emotional growth.</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a:p>
            <a:pPr marL="0" indent="0" algn="just">
              <a:lnSpc>
                <a:spcPct val="150000"/>
              </a:lnSpc>
              <a:buNone/>
            </a:pPr>
            <a:endParaRPr lang="en-US"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0FC3C085-42CD-7ECA-74BD-38A85248552C}"/>
              </a:ext>
            </a:extLst>
          </p:cNvPr>
          <p:cNvPicPr>
            <a:picLocks noChangeAspect="1"/>
          </p:cNvPicPr>
          <p:nvPr/>
        </p:nvPicPr>
        <p:blipFill>
          <a:blip r:embed="rId3"/>
          <a:stretch>
            <a:fillRect/>
          </a:stretch>
        </p:blipFill>
        <p:spPr>
          <a:xfrm>
            <a:off x="6629398" y="2723309"/>
            <a:ext cx="4849091" cy="3636818"/>
          </a:xfrm>
          <a:prstGeom prst="rect">
            <a:avLst/>
          </a:prstGeom>
        </p:spPr>
      </p:pic>
    </p:spTree>
    <p:extLst>
      <p:ext uri="{BB962C8B-B14F-4D97-AF65-F5344CB8AC3E}">
        <p14:creationId xmlns:p14="http://schemas.microsoft.com/office/powerpoint/2010/main" val="3168802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974ED-A391-7327-CA9B-634753A50AB9}"/>
              </a:ext>
            </a:extLst>
          </p:cNvPr>
          <p:cNvSpPr>
            <a:spLocks noGrp="1"/>
          </p:cNvSpPr>
          <p:nvPr>
            <p:ph type="title"/>
          </p:nvPr>
        </p:nvSpPr>
        <p:spPr>
          <a:xfrm>
            <a:off x="1154954" y="973668"/>
            <a:ext cx="9661982" cy="706964"/>
          </a:xfrm>
        </p:spPr>
        <p:txBody>
          <a:bodyPr/>
          <a:lstStyle/>
          <a:p>
            <a:pPr algn="ctr"/>
            <a:r>
              <a:rPr lang="en-US" sz="2800" b="1" dirty="0">
                <a:latin typeface="Times New Roman" panose="02020603050405020304" pitchFamily="18" charset="0"/>
                <a:cs typeface="Times New Roman" panose="02020603050405020304" pitchFamily="18" charset="0"/>
              </a:rPr>
              <a:t>Practical Strategies based on Bowlby’s Attachment Theory: </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Amira’s development within the nursery setting</a:t>
            </a:r>
            <a:br>
              <a:rPr lang="en-US" sz="2800" dirty="0">
                <a:latin typeface="Times New Roman" panose="02020603050405020304" pitchFamily="18" charset="0"/>
                <a:cs typeface="Times New Roman" panose="02020603050405020304" pitchFamily="18" charset="0"/>
              </a:rPr>
            </a:br>
            <a:endParaRPr lang="en-US"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EE9973C-E867-4262-7DF9-167348E21CA1}"/>
              </a:ext>
            </a:extLst>
          </p:cNvPr>
          <p:cNvSpPr>
            <a:spLocks noGrp="1"/>
          </p:cNvSpPr>
          <p:nvPr>
            <p:ph idx="1"/>
          </p:nvPr>
        </p:nvSpPr>
        <p:spPr>
          <a:xfrm>
            <a:off x="174815" y="2192482"/>
            <a:ext cx="8896448" cy="4422922"/>
          </a:xfrm>
        </p:spPr>
        <p:txBody>
          <a:bodyPr>
            <a:normAutofit fontScale="85000" lnSpcReduction="20000"/>
          </a:bodyPr>
          <a:lstStyle/>
          <a:p>
            <a:pPr algn="just"/>
            <a:r>
              <a:rPr lang="en-GB" sz="2300" b="1" dirty="0">
                <a:solidFill>
                  <a:schemeClr val="tx1"/>
                </a:solidFill>
                <a:latin typeface="Times New Roman" panose="02020603050405020304" pitchFamily="18" charset="0"/>
                <a:cs typeface="Times New Roman" panose="02020603050405020304" pitchFamily="18" charset="0"/>
              </a:rPr>
              <a:t>Practical Strategies </a:t>
            </a:r>
          </a:p>
          <a:p>
            <a:pPr algn="just">
              <a:buFont typeface="Arial" panose="020B0604020202020204" pitchFamily="34" charset="0"/>
              <a:buChar char="•"/>
            </a:pPr>
            <a:r>
              <a:rPr lang="en-GB" sz="2300" b="1" dirty="0">
                <a:latin typeface="Times New Roman" panose="02020603050405020304" pitchFamily="18" charset="0"/>
                <a:cs typeface="Times New Roman" panose="02020603050405020304" pitchFamily="18" charset="0"/>
              </a:rPr>
              <a:t>Emotional Regulations: </a:t>
            </a:r>
            <a:r>
              <a:rPr lang="en-GB" sz="2300" dirty="0">
                <a:latin typeface="Times New Roman" panose="02020603050405020304" pitchFamily="18" charset="0"/>
                <a:cs typeface="Times New Roman" panose="02020603050405020304" pitchFamily="18" charset="0"/>
              </a:rPr>
              <a:t>Learning on the emotional cues of Amira by providing a sense of safety and security. </a:t>
            </a:r>
          </a:p>
          <a:p>
            <a:pPr algn="just">
              <a:buFont typeface="Arial" panose="020B0604020202020204" pitchFamily="34" charset="0"/>
              <a:buChar char="•"/>
            </a:pPr>
            <a:r>
              <a:rPr lang="en-GB" sz="2300" b="1" dirty="0">
                <a:latin typeface="Times New Roman" panose="02020603050405020304" pitchFamily="18" charset="0"/>
                <a:cs typeface="Times New Roman" panose="02020603050405020304" pitchFamily="18" charset="0"/>
              </a:rPr>
              <a:t>Identifying the “Secure Base</a:t>
            </a:r>
            <a:r>
              <a:rPr lang="en-GB" sz="2300" dirty="0">
                <a:latin typeface="Times New Roman" panose="02020603050405020304" pitchFamily="18" charset="0"/>
                <a:cs typeface="Times New Roman" panose="02020603050405020304" pitchFamily="18" charset="0"/>
              </a:rPr>
              <a:t>”: Educating the parents about the stages of attachment for Amira to act as a stable and secure base for their child. </a:t>
            </a:r>
          </a:p>
          <a:p>
            <a:pPr algn="just">
              <a:buFont typeface="Arial" panose="020B0604020202020204" pitchFamily="34" charset="0"/>
              <a:buChar char="•"/>
            </a:pPr>
            <a:r>
              <a:rPr lang="en-GB" sz="2300" b="1" dirty="0">
                <a:latin typeface="Times New Roman" panose="02020603050405020304" pitchFamily="18" charset="0"/>
                <a:cs typeface="Times New Roman" panose="02020603050405020304" pitchFamily="18" charset="0"/>
              </a:rPr>
              <a:t>Parenting Behaviour</a:t>
            </a:r>
            <a:r>
              <a:rPr lang="en-GB" sz="2300" dirty="0">
                <a:latin typeface="Times New Roman" panose="02020603050405020304" pitchFamily="18" charset="0"/>
                <a:cs typeface="Times New Roman" panose="02020603050405020304" pitchFamily="18" charset="0"/>
              </a:rPr>
              <a:t>: Initiatives like Authoritative Parenting can be arranged to encourage the parents of Amira to be aware of the child’s needs </a:t>
            </a:r>
            <a:r>
              <a:rPr lang="en-GB" sz="2300" dirty="0">
                <a:solidFill>
                  <a:schemeClr val="tx1"/>
                </a:solidFill>
                <a:latin typeface="Times New Roman" panose="02020603050405020304" pitchFamily="18" charset="0"/>
                <a:cs typeface="Times New Roman" panose="02020603050405020304" pitchFamily="18" charset="0"/>
              </a:rPr>
              <a:t>(Darling</a:t>
            </a:r>
            <a:r>
              <a:rPr lang="en-GB" sz="2300" i="1" dirty="0">
                <a:solidFill>
                  <a:schemeClr val="tx1"/>
                </a:solidFill>
                <a:latin typeface="Times New Roman" panose="02020603050405020304" pitchFamily="18" charset="0"/>
                <a:cs typeface="Times New Roman" panose="02020603050405020304" pitchFamily="18" charset="0"/>
              </a:rPr>
              <a:t> et al</a:t>
            </a:r>
            <a:r>
              <a:rPr lang="en-GB" sz="2300" dirty="0">
                <a:solidFill>
                  <a:schemeClr val="tx1"/>
                </a:solidFill>
                <a:latin typeface="Times New Roman" panose="02020603050405020304" pitchFamily="18" charset="0"/>
                <a:cs typeface="Times New Roman" panose="02020603050405020304" pitchFamily="18" charset="0"/>
              </a:rPr>
              <a:t>., 2024)</a:t>
            </a:r>
            <a:r>
              <a:rPr lang="en-GB" sz="2300" dirty="0">
                <a:latin typeface="Times New Roman" panose="02020603050405020304" pitchFamily="18" charset="0"/>
                <a:cs typeface="Times New Roman" panose="02020603050405020304" pitchFamily="18" charset="0"/>
              </a:rPr>
              <a:t>. </a:t>
            </a:r>
          </a:p>
          <a:p>
            <a:pPr algn="just">
              <a:buFont typeface="Arial" panose="020B0604020202020204" pitchFamily="34" charset="0"/>
              <a:buChar char="•"/>
            </a:pPr>
            <a:r>
              <a:rPr lang="en-GB" sz="2300" b="1" dirty="0">
                <a:latin typeface="Times New Roman" panose="02020603050405020304" pitchFamily="18" charset="0"/>
                <a:cs typeface="Times New Roman" panose="02020603050405020304" pitchFamily="18" charset="0"/>
              </a:rPr>
              <a:t>Positive Interactions: </a:t>
            </a:r>
            <a:r>
              <a:rPr lang="en-GB" sz="2300" dirty="0">
                <a:latin typeface="Times New Roman" panose="02020603050405020304" pitchFamily="18" charset="0"/>
                <a:cs typeface="Times New Roman" panose="02020603050405020304" pitchFamily="18" charset="0"/>
              </a:rPr>
              <a:t>Responding to Amira with empathy and validation can help to reduce anxiety.</a:t>
            </a:r>
          </a:p>
          <a:p>
            <a:pPr algn="just"/>
            <a:r>
              <a:rPr lang="en-GB" sz="2300" b="1" dirty="0">
                <a:solidFill>
                  <a:schemeClr val="tx1"/>
                </a:solidFill>
                <a:latin typeface="Times New Roman" panose="02020603050405020304" pitchFamily="18" charset="0"/>
                <a:cs typeface="Times New Roman" panose="02020603050405020304" pitchFamily="18" charset="0"/>
              </a:rPr>
              <a:t>Model Application in alignment with Bowlby’s Attachment theory</a:t>
            </a:r>
          </a:p>
          <a:p>
            <a:pPr algn="just">
              <a:buFont typeface="Arial" panose="020B0604020202020204" pitchFamily="34" charset="0"/>
              <a:buChar char="•"/>
            </a:pPr>
            <a:r>
              <a:rPr lang="en-GB" sz="2300" b="1" dirty="0">
                <a:latin typeface="Times New Roman" panose="02020603050405020304" pitchFamily="18" charset="0"/>
                <a:cs typeface="Times New Roman" panose="02020603050405020304" pitchFamily="18" charset="0"/>
              </a:rPr>
              <a:t>Circle of Security </a:t>
            </a:r>
            <a:r>
              <a:rPr lang="en-GB" sz="2300" dirty="0">
                <a:latin typeface="Times New Roman" panose="02020603050405020304" pitchFamily="18" charset="0"/>
                <a:cs typeface="Times New Roman" panose="02020603050405020304" pitchFamily="18" charset="0"/>
              </a:rPr>
              <a:t>is a specific mapping model that depicts a relationship between a child’s requirement for exploration (going out) and related need for safety and comfort (coming in). </a:t>
            </a:r>
          </a:p>
          <a:p>
            <a:pPr algn="just">
              <a:lnSpc>
                <a:spcPct val="150000"/>
              </a:lnSpc>
            </a:pPr>
            <a:endParaRPr lang="en-US" sz="2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0987588B-A31A-2F14-4318-E1FBD61E6399}"/>
              </a:ext>
            </a:extLst>
          </p:cNvPr>
          <p:cNvPicPr>
            <a:picLocks noChangeAspect="1"/>
          </p:cNvPicPr>
          <p:nvPr/>
        </p:nvPicPr>
        <p:blipFill>
          <a:blip r:embed="rId3"/>
          <a:stretch>
            <a:fillRect/>
          </a:stretch>
        </p:blipFill>
        <p:spPr>
          <a:xfrm>
            <a:off x="9087092" y="3429000"/>
            <a:ext cx="2930093" cy="2143561"/>
          </a:xfrm>
          <a:prstGeom prst="rect">
            <a:avLst/>
          </a:prstGeom>
        </p:spPr>
      </p:pic>
    </p:spTree>
    <p:extLst>
      <p:ext uri="{BB962C8B-B14F-4D97-AF65-F5344CB8AC3E}">
        <p14:creationId xmlns:p14="http://schemas.microsoft.com/office/powerpoint/2010/main" val="39025373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974ED-A391-7327-CA9B-634753A50AB9}"/>
              </a:ext>
            </a:extLst>
          </p:cNvPr>
          <p:cNvSpPr>
            <a:spLocks noGrp="1"/>
          </p:cNvSpPr>
          <p:nvPr>
            <p:ph type="title"/>
          </p:nvPr>
        </p:nvSpPr>
        <p:spPr/>
        <p:txBody>
          <a:bodyPr/>
          <a:lstStyle/>
          <a:p>
            <a:pPr algn="ctr"/>
            <a:r>
              <a:rPr lang="en-US" sz="2800" b="1" dirty="0">
                <a:latin typeface="Times New Roman" panose="02020603050405020304" pitchFamily="18" charset="0"/>
                <a:cs typeface="Times New Roman" panose="02020603050405020304" pitchFamily="18" charset="0"/>
              </a:rPr>
              <a:t>Considering both biological and environmental influences</a:t>
            </a:r>
          </a:p>
        </p:txBody>
      </p:sp>
      <p:sp>
        <p:nvSpPr>
          <p:cNvPr id="3" name="Content Placeholder 2">
            <a:extLst>
              <a:ext uri="{FF2B5EF4-FFF2-40B4-BE49-F238E27FC236}">
                <a16:creationId xmlns:a16="http://schemas.microsoft.com/office/drawing/2014/main" id="{CEE9973C-E867-4262-7DF9-167348E21CA1}"/>
              </a:ext>
            </a:extLst>
          </p:cNvPr>
          <p:cNvSpPr>
            <a:spLocks noGrp="1"/>
          </p:cNvSpPr>
          <p:nvPr>
            <p:ph idx="1"/>
          </p:nvPr>
        </p:nvSpPr>
        <p:spPr>
          <a:xfrm>
            <a:off x="361852" y="2468032"/>
            <a:ext cx="6101293" cy="4147372"/>
          </a:xfrm>
        </p:spPr>
        <p:txBody>
          <a:bodyPr>
            <a:normAutofit/>
          </a:bodyPr>
          <a:lstStyle/>
          <a:p>
            <a:pPr marL="342900" marR="0" lvl="0" indent="-342900" algn="just">
              <a:lnSpc>
                <a:spcPct val="150000"/>
              </a:lnSpc>
              <a:spcBef>
                <a:spcPts val="0"/>
              </a:spcBef>
              <a:spcAft>
                <a:spcPts val="0"/>
              </a:spcAft>
              <a:buFont typeface="Arial" panose="020B0604020202020204" pitchFamily="34" charset="0"/>
              <a:buChar char="●"/>
            </a:pPr>
            <a:r>
              <a:rPr lang="en-GB" sz="2000" b="1" u="none" strike="noStrike" dirty="0">
                <a:solidFill>
                  <a:schemeClr val="tx1"/>
                </a:solidFill>
                <a:effectLst/>
                <a:latin typeface="Times New Roman" panose="02020603050405020304" pitchFamily="18" charset="0"/>
                <a:ea typeface="Times New Roman" panose="02020603050405020304" pitchFamily="18" charset="0"/>
              </a:rPr>
              <a:t>Biological</a:t>
            </a:r>
            <a:r>
              <a:rPr lang="en-GB" sz="2000" u="none" strike="noStrike" dirty="0">
                <a:solidFill>
                  <a:schemeClr val="tx1"/>
                </a:solidFill>
                <a:effectLst/>
                <a:latin typeface="Times New Roman" panose="02020603050405020304" pitchFamily="18" charset="0"/>
                <a:ea typeface="Times New Roman" panose="02020603050405020304" pitchFamily="18" charset="0"/>
              </a:rPr>
              <a:t>: Bowlby's attachment theory offers temperament and emotional sensitivity.</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2000" b="1" u="none" strike="noStrike" dirty="0">
                <a:solidFill>
                  <a:schemeClr val="tx1"/>
                </a:solidFill>
                <a:effectLst/>
                <a:latin typeface="Times New Roman" panose="02020603050405020304" pitchFamily="18" charset="0"/>
                <a:ea typeface="Times New Roman" panose="02020603050405020304" pitchFamily="18" charset="0"/>
              </a:rPr>
              <a:t>Environmental</a:t>
            </a:r>
            <a:r>
              <a:rPr lang="en-GB" sz="2000" u="none" strike="noStrike" dirty="0">
                <a:solidFill>
                  <a:schemeClr val="tx1"/>
                </a:solidFill>
                <a:effectLst/>
                <a:latin typeface="Times New Roman" panose="02020603050405020304" pitchFamily="18" charset="0"/>
                <a:ea typeface="Times New Roman" panose="02020603050405020304" pitchFamily="18" charset="0"/>
              </a:rPr>
              <a:t>: Caregiver provides consistency and home security to children.</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2000" u="none" strike="noStrike" dirty="0">
                <a:solidFill>
                  <a:schemeClr val="tx1"/>
                </a:solidFill>
                <a:effectLst/>
                <a:latin typeface="Times New Roman" panose="02020603050405020304" pitchFamily="18" charset="0"/>
                <a:ea typeface="Times New Roman" panose="02020603050405020304" pitchFamily="18" charset="0"/>
              </a:rPr>
              <a:t>Supportive environments help children to overcome biological vulnerabilities (Saleem and Abbas, 2025).</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2000" u="none" strike="noStrike" dirty="0">
                <a:solidFill>
                  <a:schemeClr val="tx1"/>
                </a:solidFill>
                <a:effectLst/>
                <a:latin typeface="Times New Roman" panose="02020603050405020304" pitchFamily="18" charset="0"/>
                <a:ea typeface="Times New Roman" panose="02020603050405020304" pitchFamily="18" charset="0"/>
              </a:rPr>
              <a:t>Nature and nurture work together to shape attachment.</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a:p>
            <a:pPr marL="0" indent="0" algn="just">
              <a:lnSpc>
                <a:spcPct val="150000"/>
              </a:lnSpc>
              <a:buNone/>
            </a:pPr>
            <a:endParaRPr lang="en-US" sz="2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B76F3191-44A3-DF2F-8E6C-990DBB2CD3F5}"/>
              </a:ext>
            </a:extLst>
          </p:cNvPr>
          <p:cNvPicPr>
            <a:picLocks noChangeAspect="1"/>
          </p:cNvPicPr>
          <p:nvPr/>
        </p:nvPicPr>
        <p:blipFill>
          <a:blip r:embed="rId3"/>
          <a:stretch>
            <a:fillRect/>
          </a:stretch>
        </p:blipFill>
        <p:spPr>
          <a:xfrm>
            <a:off x="6723902" y="2618509"/>
            <a:ext cx="5106245" cy="3813464"/>
          </a:xfrm>
          <a:prstGeom prst="rect">
            <a:avLst/>
          </a:prstGeom>
        </p:spPr>
      </p:pic>
    </p:spTree>
    <p:extLst>
      <p:ext uri="{BB962C8B-B14F-4D97-AF65-F5344CB8AC3E}">
        <p14:creationId xmlns:p14="http://schemas.microsoft.com/office/powerpoint/2010/main" val="30515116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974ED-A391-7327-CA9B-634753A50AB9}"/>
              </a:ext>
            </a:extLst>
          </p:cNvPr>
          <p:cNvSpPr>
            <a:spLocks noGrp="1"/>
          </p:cNvSpPr>
          <p:nvPr>
            <p:ph type="title"/>
          </p:nvPr>
        </p:nvSpPr>
        <p:spPr/>
        <p:txBody>
          <a:bodyPr/>
          <a:lstStyle/>
          <a:p>
            <a:pPr algn="ctr"/>
            <a:r>
              <a:rPr lang="en-US" sz="2800" b="1" dirty="0">
                <a:latin typeface="Times New Roman" panose="02020603050405020304" pitchFamily="18" charset="0"/>
                <a:cs typeface="Times New Roman" panose="02020603050405020304" pitchFamily="18" charset="0"/>
              </a:rPr>
              <a:t>Discussing the shaping of psychological development</a:t>
            </a:r>
          </a:p>
        </p:txBody>
      </p:sp>
      <p:sp>
        <p:nvSpPr>
          <p:cNvPr id="3" name="Content Placeholder 2">
            <a:extLst>
              <a:ext uri="{FF2B5EF4-FFF2-40B4-BE49-F238E27FC236}">
                <a16:creationId xmlns:a16="http://schemas.microsoft.com/office/drawing/2014/main" id="{CEE9973C-E867-4262-7DF9-167348E21CA1}"/>
              </a:ext>
            </a:extLst>
          </p:cNvPr>
          <p:cNvSpPr>
            <a:spLocks noGrp="1"/>
          </p:cNvSpPr>
          <p:nvPr>
            <p:ph idx="1"/>
          </p:nvPr>
        </p:nvSpPr>
        <p:spPr>
          <a:xfrm>
            <a:off x="361852" y="2254827"/>
            <a:ext cx="6257157" cy="4360577"/>
          </a:xfrm>
        </p:spPr>
        <p:txBody>
          <a:bodyPr>
            <a:normAutofit/>
          </a:bodyPr>
          <a:lstStyle/>
          <a:p>
            <a:pPr marL="342900" marR="0" lvl="0" indent="-342900" algn="just">
              <a:lnSpc>
                <a:spcPct val="150000"/>
              </a:lnSpc>
              <a:spcBef>
                <a:spcPts val="0"/>
              </a:spcBef>
              <a:spcAft>
                <a:spcPts val="0"/>
              </a:spcAft>
              <a:buFont typeface="Arial" panose="020B0604020202020204" pitchFamily="34" charset="0"/>
              <a:buChar char="●"/>
            </a:pPr>
            <a:r>
              <a:rPr lang="en-GB" sz="2000" u="none" strike="noStrike" dirty="0">
                <a:solidFill>
                  <a:schemeClr val="tx1"/>
                </a:solidFill>
                <a:effectLst/>
                <a:latin typeface="Times New Roman" panose="02020603050405020304" pitchFamily="18" charset="0"/>
                <a:ea typeface="Times New Roman" panose="02020603050405020304" pitchFamily="18" charset="0"/>
              </a:rPr>
              <a:t>Proper attachment and guidance build confidence among children (Van der Horst</a:t>
            </a:r>
            <a:r>
              <a:rPr lang="en-GB" sz="2000" i="1" u="none" strike="noStrike" dirty="0">
                <a:solidFill>
                  <a:schemeClr val="tx1"/>
                </a:solidFill>
                <a:effectLst/>
                <a:latin typeface="Times New Roman" panose="02020603050405020304" pitchFamily="18" charset="0"/>
                <a:ea typeface="Times New Roman" panose="02020603050405020304" pitchFamily="18" charset="0"/>
              </a:rPr>
              <a:t> et al.,</a:t>
            </a:r>
            <a:r>
              <a:rPr lang="en-GB" sz="2000" u="none" strike="noStrike" dirty="0">
                <a:solidFill>
                  <a:schemeClr val="tx1"/>
                </a:solidFill>
                <a:effectLst/>
                <a:latin typeface="Times New Roman" panose="02020603050405020304" pitchFamily="18" charset="0"/>
                <a:ea typeface="Times New Roman" panose="02020603050405020304" pitchFamily="18" charset="0"/>
              </a:rPr>
              <a:t> 2024).</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2000" u="none" strike="noStrike" dirty="0">
                <a:solidFill>
                  <a:schemeClr val="tx1"/>
                </a:solidFill>
                <a:effectLst/>
                <a:latin typeface="Times New Roman" panose="02020603050405020304" pitchFamily="18" charset="0"/>
                <a:ea typeface="Times New Roman" panose="02020603050405020304" pitchFamily="18" charset="0"/>
              </a:rPr>
              <a:t>Amira needs the strong support of a caregiver to boost confidence.</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2000" u="none" strike="noStrike" dirty="0">
                <a:solidFill>
                  <a:schemeClr val="tx1"/>
                </a:solidFill>
                <a:effectLst/>
                <a:latin typeface="Times New Roman" panose="02020603050405020304" pitchFamily="18" charset="0"/>
                <a:ea typeface="Times New Roman" panose="02020603050405020304" pitchFamily="18" charset="0"/>
              </a:rPr>
              <a:t>Insecure attachment leads to fear and anxiety among children.</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2000" u="none" strike="noStrike" dirty="0">
                <a:solidFill>
                  <a:schemeClr val="tx1"/>
                </a:solidFill>
                <a:effectLst/>
                <a:latin typeface="Times New Roman" panose="02020603050405020304" pitchFamily="18" charset="0"/>
                <a:ea typeface="Times New Roman" panose="02020603050405020304" pitchFamily="18" charset="0"/>
              </a:rPr>
              <a:t>Amira's attachment issues created a barrier in psychological development.</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a:p>
            <a:pPr marL="0" indent="0" algn="just">
              <a:lnSpc>
                <a:spcPct val="150000"/>
              </a:lnSpc>
              <a:buNone/>
            </a:pPr>
            <a:endParaRPr lang="en-US" sz="2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60E92035-E3E7-77FD-F9E9-0063AE6141C5}"/>
              </a:ext>
            </a:extLst>
          </p:cNvPr>
          <p:cNvPicPr>
            <a:picLocks noChangeAspect="1"/>
          </p:cNvPicPr>
          <p:nvPr/>
        </p:nvPicPr>
        <p:blipFill>
          <a:blip r:embed="rId3"/>
          <a:stretch>
            <a:fillRect/>
          </a:stretch>
        </p:blipFill>
        <p:spPr>
          <a:xfrm>
            <a:off x="6885368" y="2481624"/>
            <a:ext cx="5017516" cy="3719945"/>
          </a:xfrm>
          <a:prstGeom prst="rect">
            <a:avLst/>
          </a:prstGeom>
        </p:spPr>
      </p:pic>
    </p:spTree>
    <p:extLst>
      <p:ext uri="{BB962C8B-B14F-4D97-AF65-F5344CB8AC3E}">
        <p14:creationId xmlns:p14="http://schemas.microsoft.com/office/powerpoint/2010/main" val="15236282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974ED-A391-7327-CA9B-634753A50AB9}"/>
              </a:ext>
            </a:extLst>
          </p:cNvPr>
          <p:cNvSpPr>
            <a:spLocks noGrp="1"/>
          </p:cNvSpPr>
          <p:nvPr>
            <p:ph type="title"/>
          </p:nvPr>
        </p:nvSpPr>
        <p:spPr/>
        <p:txBody>
          <a:bodyPr/>
          <a:lstStyle/>
          <a:p>
            <a:pPr algn="ctr"/>
            <a:r>
              <a:rPr lang="en-US" sz="2800" b="1" dirty="0">
                <a:latin typeface="Times New Roman" panose="02020603050405020304" pitchFamily="18" charset="0"/>
                <a:cs typeface="Times New Roman" panose="02020603050405020304" pitchFamily="18" charset="0"/>
              </a:rPr>
              <a:t>Critical Evaluation: Bowlby’s Attachment Theory </a:t>
            </a:r>
          </a:p>
        </p:txBody>
      </p:sp>
      <p:sp>
        <p:nvSpPr>
          <p:cNvPr id="3" name="Content Placeholder 2">
            <a:extLst>
              <a:ext uri="{FF2B5EF4-FFF2-40B4-BE49-F238E27FC236}">
                <a16:creationId xmlns:a16="http://schemas.microsoft.com/office/drawing/2014/main" id="{CEE9973C-E867-4262-7DF9-167348E21CA1}"/>
              </a:ext>
            </a:extLst>
          </p:cNvPr>
          <p:cNvSpPr>
            <a:spLocks noGrp="1"/>
          </p:cNvSpPr>
          <p:nvPr>
            <p:ph idx="1"/>
          </p:nvPr>
        </p:nvSpPr>
        <p:spPr>
          <a:xfrm>
            <a:off x="145473" y="2234044"/>
            <a:ext cx="8447809" cy="4488873"/>
          </a:xfrm>
        </p:spPr>
        <p:txBody>
          <a:bodyPr>
            <a:normAutofit fontScale="47500" lnSpcReduction="20000"/>
          </a:bodyPr>
          <a:lstStyle/>
          <a:p>
            <a:pPr algn="just"/>
            <a:r>
              <a:rPr lang="en-GB" sz="3800" b="1" dirty="0">
                <a:solidFill>
                  <a:schemeClr val="tx1"/>
                </a:solidFill>
                <a:latin typeface="Times New Roman" panose="02020603050405020304" pitchFamily="18" charset="0"/>
                <a:cs typeface="Times New Roman" panose="02020603050405020304" pitchFamily="18" charset="0"/>
              </a:rPr>
              <a:t>Pros</a:t>
            </a:r>
          </a:p>
          <a:p>
            <a:pPr algn="just">
              <a:buFont typeface="Wingdings" panose="05000000000000000000" pitchFamily="2" charset="2"/>
              <a:buChar char="ü"/>
            </a:pPr>
            <a:r>
              <a:rPr lang="en-GB" sz="3800" b="1" dirty="0">
                <a:solidFill>
                  <a:schemeClr val="tx1"/>
                </a:solidFill>
                <a:latin typeface="Times New Roman" panose="02020603050405020304" pitchFamily="18" charset="0"/>
                <a:cs typeface="Times New Roman" panose="02020603050405020304" pitchFamily="18" charset="0"/>
              </a:rPr>
              <a:t>Comprehensive Illustration: </a:t>
            </a:r>
            <a:r>
              <a:rPr lang="en-GB" sz="3800" dirty="0">
                <a:solidFill>
                  <a:schemeClr val="tx1"/>
                </a:solidFill>
                <a:latin typeface="Times New Roman" panose="02020603050405020304" pitchFamily="18" charset="0"/>
                <a:cs typeface="Times New Roman" panose="02020603050405020304" pitchFamily="18" charset="0"/>
              </a:rPr>
              <a:t>The theory provides comprehensive explanation about the formation of the attachment for the children. </a:t>
            </a:r>
          </a:p>
          <a:p>
            <a:pPr algn="just">
              <a:buFont typeface="Wingdings" panose="05000000000000000000" pitchFamily="2" charset="2"/>
              <a:buChar char="ü"/>
            </a:pPr>
            <a:r>
              <a:rPr lang="en-GB" sz="3800" b="1" dirty="0">
                <a:solidFill>
                  <a:schemeClr val="tx1"/>
                </a:solidFill>
                <a:latin typeface="Times New Roman" panose="02020603050405020304" pitchFamily="18" charset="0"/>
                <a:cs typeface="Times New Roman" panose="02020603050405020304" pitchFamily="18" charset="0"/>
              </a:rPr>
              <a:t>Planned Practice: </a:t>
            </a:r>
            <a:r>
              <a:rPr lang="en-GB" sz="3800" dirty="0">
                <a:solidFill>
                  <a:schemeClr val="tx1"/>
                </a:solidFill>
                <a:latin typeface="Times New Roman" panose="02020603050405020304" pitchFamily="18" charset="0"/>
                <a:cs typeface="Times New Roman" panose="02020603050405020304" pitchFamily="18" charset="0"/>
              </a:rPr>
              <a:t>The theory help in emphasising childcare policies and practices in a health care setting by focusing on the secured attachment (Hooper </a:t>
            </a:r>
            <a:r>
              <a:rPr lang="en-GB" sz="3800" i="1" dirty="0">
                <a:solidFill>
                  <a:schemeClr val="tx1"/>
                </a:solidFill>
                <a:latin typeface="Times New Roman" panose="02020603050405020304" pitchFamily="18" charset="0"/>
                <a:cs typeface="Times New Roman" panose="02020603050405020304" pitchFamily="18" charset="0"/>
              </a:rPr>
              <a:t>et al</a:t>
            </a:r>
            <a:r>
              <a:rPr lang="en-GB" sz="3800" dirty="0">
                <a:solidFill>
                  <a:schemeClr val="tx1"/>
                </a:solidFill>
                <a:latin typeface="Times New Roman" panose="02020603050405020304" pitchFamily="18" charset="0"/>
                <a:cs typeface="Times New Roman" panose="02020603050405020304" pitchFamily="18" charset="0"/>
              </a:rPr>
              <a:t>., 2024). </a:t>
            </a:r>
          </a:p>
          <a:p>
            <a:pPr algn="just"/>
            <a:r>
              <a:rPr lang="en-GB" sz="3800" b="1" dirty="0">
                <a:solidFill>
                  <a:schemeClr val="tx1"/>
                </a:solidFill>
                <a:latin typeface="Times New Roman" panose="02020603050405020304" pitchFamily="18" charset="0"/>
                <a:cs typeface="Times New Roman" panose="02020603050405020304" pitchFamily="18" charset="0"/>
              </a:rPr>
              <a:t>Cons </a:t>
            </a:r>
          </a:p>
          <a:p>
            <a:pPr algn="just">
              <a:buFont typeface="Wingdings" panose="05000000000000000000" pitchFamily="2" charset="2"/>
              <a:buChar char="ü"/>
            </a:pPr>
            <a:r>
              <a:rPr lang="en-GB" sz="3800" b="1" dirty="0">
                <a:solidFill>
                  <a:schemeClr val="tx1"/>
                </a:solidFill>
                <a:latin typeface="Times New Roman" panose="02020603050405020304" pitchFamily="18" charset="0"/>
                <a:cs typeface="Times New Roman" panose="02020603050405020304" pitchFamily="18" charset="0"/>
              </a:rPr>
              <a:t>Deterministic view: </a:t>
            </a:r>
            <a:r>
              <a:rPr lang="en-GB" sz="3800" dirty="0">
                <a:solidFill>
                  <a:schemeClr val="tx1"/>
                </a:solidFill>
                <a:latin typeface="Times New Roman" panose="02020603050405020304" pitchFamily="18" charset="0"/>
                <a:cs typeface="Times New Roman" panose="02020603050405020304" pitchFamily="18" charset="0"/>
              </a:rPr>
              <a:t>Experiences in early life can determined relationship as per the theory stands to be void in different situation. </a:t>
            </a:r>
          </a:p>
          <a:p>
            <a:pPr algn="just">
              <a:buFont typeface="Wingdings" panose="05000000000000000000" pitchFamily="2" charset="2"/>
              <a:buChar char="ü"/>
            </a:pPr>
            <a:r>
              <a:rPr lang="en-GB" sz="3800" b="1" dirty="0">
                <a:solidFill>
                  <a:schemeClr val="tx1"/>
                </a:solidFill>
                <a:latin typeface="Times New Roman" panose="02020603050405020304" pitchFamily="18" charset="0"/>
                <a:cs typeface="Times New Roman" panose="02020603050405020304" pitchFamily="18" charset="0"/>
              </a:rPr>
              <a:t>Exclusion of other factors: </a:t>
            </a:r>
            <a:r>
              <a:rPr lang="en-GB" sz="3800" dirty="0">
                <a:solidFill>
                  <a:schemeClr val="tx1"/>
                </a:solidFill>
                <a:latin typeface="Times New Roman" panose="02020603050405020304" pitchFamily="18" charset="0"/>
                <a:cs typeface="Times New Roman" panose="02020603050405020304" pitchFamily="18" charset="0"/>
              </a:rPr>
              <a:t>The theory has failed to identify the influencing factors for development like genetics, peer relationships and cultural variables (Bucci </a:t>
            </a:r>
            <a:r>
              <a:rPr lang="en-GB" sz="3800" i="1" dirty="0">
                <a:solidFill>
                  <a:schemeClr val="tx1"/>
                </a:solidFill>
                <a:latin typeface="Times New Roman" panose="02020603050405020304" pitchFamily="18" charset="0"/>
                <a:cs typeface="Times New Roman" panose="02020603050405020304" pitchFamily="18" charset="0"/>
              </a:rPr>
              <a:t>et al</a:t>
            </a:r>
            <a:r>
              <a:rPr lang="en-GB" sz="3800" dirty="0">
                <a:solidFill>
                  <a:schemeClr val="tx1"/>
                </a:solidFill>
                <a:latin typeface="Times New Roman" panose="02020603050405020304" pitchFamily="18" charset="0"/>
                <a:cs typeface="Times New Roman" panose="02020603050405020304" pitchFamily="18" charset="0"/>
              </a:rPr>
              <a:t>., 2023). </a:t>
            </a:r>
          </a:p>
          <a:p>
            <a:pPr algn="just"/>
            <a:r>
              <a:rPr lang="en-GB" sz="3800" b="1" dirty="0">
                <a:solidFill>
                  <a:schemeClr val="tx1"/>
                </a:solidFill>
                <a:latin typeface="Times New Roman" panose="02020603050405020304" pitchFamily="18" charset="0"/>
                <a:cs typeface="Times New Roman" panose="02020603050405020304" pitchFamily="18" charset="0"/>
              </a:rPr>
              <a:t>Application in the health and social care context case study</a:t>
            </a:r>
          </a:p>
          <a:p>
            <a:pPr algn="just">
              <a:buFont typeface="Wingdings" panose="05000000000000000000" pitchFamily="2" charset="2"/>
              <a:buChar char="ü"/>
            </a:pPr>
            <a:r>
              <a:rPr lang="en-GB" sz="3800" dirty="0">
                <a:solidFill>
                  <a:schemeClr val="tx1"/>
                </a:solidFill>
                <a:latin typeface="Times New Roman" panose="02020603050405020304" pitchFamily="18" charset="0"/>
                <a:cs typeface="Times New Roman" panose="02020603050405020304" pitchFamily="18" charset="0"/>
              </a:rPr>
              <a:t>The caregiver or parents can understand and identify the importance of </a:t>
            </a:r>
            <a:r>
              <a:rPr lang="en-GB" sz="3800" b="1" dirty="0">
                <a:solidFill>
                  <a:schemeClr val="tx1"/>
                </a:solidFill>
                <a:latin typeface="Times New Roman" panose="02020603050405020304" pitchFamily="18" charset="0"/>
                <a:cs typeface="Times New Roman" panose="02020603050405020304" pitchFamily="18" charset="0"/>
              </a:rPr>
              <a:t>“secure base” </a:t>
            </a:r>
            <a:r>
              <a:rPr lang="en-GB" sz="3800" dirty="0">
                <a:solidFill>
                  <a:schemeClr val="tx1"/>
                </a:solidFill>
                <a:latin typeface="Times New Roman" panose="02020603050405020304" pitchFamily="18" charset="0"/>
                <a:cs typeface="Times New Roman" panose="02020603050405020304" pitchFamily="18" charset="0"/>
              </a:rPr>
              <a:t>for Amira by focusing on trust building, seeking comfort, and facilitating exploration. </a:t>
            </a:r>
          </a:p>
          <a:p>
            <a:pPr marL="0" indent="0" algn="just">
              <a:lnSpc>
                <a:spcPct val="150000"/>
              </a:lnSpc>
              <a:buNone/>
            </a:pPr>
            <a:endParaRPr lang="en-US" sz="2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3C51BE0B-523A-9D1F-BC09-B0404E23D550}"/>
              </a:ext>
            </a:extLst>
          </p:cNvPr>
          <p:cNvPicPr>
            <a:picLocks noChangeAspect="1"/>
          </p:cNvPicPr>
          <p:nvPr/>
        </p:nvPicPr>
        <p:blipFill>
          <a:blip r:embed="rId3"/>
          <a:stretch>
            <a:fillRect/>
          </a:stretch>
        </p:blipFill>
        <p:spPr>
          <a:xfrm>
            <a:off x="8705775" y="3200400"/>
            <a:ext cx="3087154" cy="2358736"/>
          </a:xfrm>
          <a:prstGeom prst="rect">
            <a:avLst/>
          </a:prstGeom>
        </p:spPr>
      </p:pic>
    </p:spTree>
    <p:extLst>
      <p:ext uri="{BB962C8B-B14F-4D97-AF65-F5344CB8AC3E}">
        <p14:creationId xmlns:p14="http://schemas.microsoft.com/office/powerpoint/2010/main" val="1681002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974ED-A391-7327-CA9B-634753A50AB9}"/>
              </a:ext>
            </a:extLst>
          </p:cNvPr>
          <p:cNvSpPr>
            <a:spLocks noGrp="1"/>
          </p:cNvSpPr>
          <p:nvPr>
            <p:ph type="title"/>
          </p:nvPr>
        </p:nvSpPr>
        <p:spPr/>
        <p:txBody>
          <a:bodyPr/>
          <a:lstStyle/>
          <a:p>
            <a:pPr algn="ctr"/>
            <a:r>
              <a:rPr lang="en-US" sz="2800" b="1" dirty="0">
                <a:latin typeface="Times New Roman" panose="02020603050405020304" pitchFamily="18" charset="0"/>
                <a:cs typeface="Times New Roman" panose="02020603050405020304" pitchFamily="18" charset="0"/>
              </a:rPr>
              <a:t>Conclusion </a:t>
            </a:r>
          </a:p>
        </p:txBody>
      </p:sp>
      <p:sp>
        <p:nvSpPr>
          <p:cNvPr id="3" name="Content Placeholder 2">
            <a:extLst>
              <a:ext uri="{FF2B5EF4-FFF2-40B4-BE49-F238E27FC236}">
                <a16:creationId xmlns:a16="http://schemas.microsoft.com/office/drawing/2014/main" id="{CEE9973C-E867-4262-7DF9-167348E21CA1}"/>
              </a:ext>
            </a:extLst>
          </p:cNvPr>
          <p:cNvSpPr>
            <a:spLocks noGrp="1"/>
          </p:cNvSpPr>
          <p:nvPr>
            <p:ph idx="1"/>
          </p:nvPr>
        </p:nvSpPr>
        <p:spPr>
          <a:xfrm>
            <a:off x="361852" y="2468032"/>
            <a:ext cx="4714001" cy="4147372"/>
          </a:xfrm>
        </p:spPr>
        <p:txBody>
          <a:bodyPr>
            <a:normAutofit/>
          </a:bodyPr>
          <a:lstStyle/>
          <a:p>
            <a:pPr marL="342900" marR="0" lvl="0" indent="-342900" algn="just">
              <a:lnSpc>
                <a:spcPct val="150000"/>
              </a:lnSpc>
              <a:spcBef>
                <a:spcPts val="0"/>
              </a:spcBef>
              <a:spcAft>
                <a:spcPts val="0"/>
              </a:spcAft>
              <a:buFont typeface="Arial" panose="020B0604020202020204" pitchFamily="34" charset="0"/>
              <a:buChar char="●"/>
            </a:pPr>
            <a:r>
              <a:rPr lang="en-GB" sz="2000" u="none" strike="noStrike" dirty="0">
                <a:solidFill>
                  <a:schemeClr val="tx1"/>
                </a:solidFill>
                <a:effectLst/>
                <a:latin typeface="Times New Roman" panose="02020603050405020304" pitchFamily="18" charset="0"/>
                <a:ea typeface="Times New Roman" panose="02020603050405020304" pitchFamily="18" charset="0"/>
              </a:rPr>
              <a:t>Early attachment is essential for emotional growth.</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2000" u="none" strike="noStrike" dirty="0">
                <a:solidFill>
                  <a:schemeClr val="tx1"/>
                </a:solidFill>
                <a:effectLst/>
                <a:latin typeface="Times New Roman" panose="02020603050405020304" pitchFamily="18" charset="0"/>
                <a:ea typeface="Times New Roman" panose="02020603050405020304" pitchFamily="18" charset="0"/>
              </a:rPr>
              <a:t>Bowlby's attachment theory explained Amira’s anxiety behaviour.</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2000" u="none" strike="noStrike" dirty="0">
                <a:solidFill>
                  <a:schemeClr val="tx1"/>
                </a:solidFill>
                <a:effectLst/>
                <a:latin typeface="Times New Roman" panose="02020603050405020304" pitchFamily="18" charset="0"/>
                <a:ea typeface="Times New Roman" panose="02020603050405020304" pitchFamily="18" charset="0"/>
              </a:rPr>
              <a:t>Stable care enhances confidence and well-being.</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2000" u="none" strike="noStrike" dirty="0">
                <a:solidFill>
                  <a:schemeClr val="tx1"/>
                </a:solidFill>
                <a:effectLst/>
                <a:latin typeface="Times New Roman" panose="02020603050405020304" pitchFamily="18" charset="0"/>
                <a:ea typeface="Times New Roman" panose="02020603050405020304" pitchFamily="18" charset="0"/>
              </a:rPr>
              <a:t>This is necessary for lifelong resilience.</a:t>
            </a:r>
            <a:endParaRPr lang="en-US" sz="2000" u="none" strike="noStrike" dirty="0">
              <a:solidFill>
                <a:schemeClr val="tx1"/>
              </a:solidFill>
              <a:effectLst/>
              <a:latin typeface="Times New Roman" panose="02020603050405020304" pitchFamily="18" charset="0"/>
              <a:ea typeface="Times New Roman" panose="02020603050405020304" pitchFamily="18" charset="0"/>
            </a:endParaRPr>
          </a:p>
        </p:txBody>
      </p:sp>
      <p:pic>
        <p:nvPicPr>
          <p:cNvPr id="4" name="Picture 3">
            <a:extLst>
              <a:ext uri="{FF2B5EF4-FFF2-40B4-BE49-F238E27FC236}">
                <a16:creationId xmlns:a16="http://schemas.microsoft.com/office/drawing/2014/main" id="{0D577EEB-B58F-B83D-E891-271108EDCC7F}"/>
              </a:ext>
            </a:extLst>
          </p:cNvPr>
          <p:cNvPicPr>
            <a:picLocks noChangeAspect="1"/>
          </p:cNvPicPr>
          <p:nvPr/>
        </p:nvPicPr>
        <p:blipFill>
          <a:blip r:embed="rId3"/>
          <a:stretch>
            <a:fillRect/>
          </a:stretch>
        </p:blipFill>
        <p:spPr>
          <a:xfrm>
            <a:off x="5803725" y="2307115"/>
            <a:ext cx="6221058" cy="4147372"/>
          </a:xfrm>
          <a:prstGeom prst="rect">
            <a:avLst/>
          </a:prstGeom>
        </p:spPr>
      </p:pic>
    </p:spTree>
    <p:extLst>
      <p:ext uri="{BB962C8B-B14F-4D97-AF65-F5344CB8AC3E}">
        <p14:creationId xmlns:p14="http://schemas.microsoft.com/office/powerpoint/2010/main" val="4712289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974ED-A391-7327-CA9B-634753A50AB9}"/>
              </a:ext>
            </a:extLst>
          </p:cNvPr>
          <p:cNvSpPr>
            <a:spLocks noGrp="1"/>
          </p:cNvSpPr>
          <p:nvPr>
            <p:ph type="title"/>
          </p:nvPr>
        </p:nvSpPr>
        <p:spPr/>
        <p:txBody>
          <a:bodyPr/>
          <a:lstStyle/>
          <a:p>
            <a:pPr algn="ctr"/>
            <a:r>
              <a:rPr lang="en-US" sz="2800" b="1" dirty="0">
                <a:latin typeface="Times New Roman" panose="02020603050405020304" pitchFamily="18" charset="0"/>
                <a:cs typeface="Times New Roman" panose="02020603050405020304" pitchFamily="18" charset="0"/>
              </a:rPr>
              <a:t>Reference list</a:t>
            </a:r>
          </a:p>
        </p:txBody>
      </p:sp>
      <p:sp>
        <p:nvSpPr>
          <p:cNvPr id="3" name="Content Placeholder 2">
            <a:extLst>
              <a:ext uri="{FF2B5EF4-FFF2-40B4-BE49-F238E27FC236}">
                <a16:creationId xmlns:a16="http://schemas.microsoft.com/office/drawing/2014/main" id="{CEE9973C-E867-4262-7DF9-167348E21CA1}"/>
              </a:ext>
            </a:extLst>
          </p:cNvPr>
          <p:cNvSpPr>
            <a:spLocks noGrp="1"/>
          </p:cNvSpPr>
          <p:nvPr>
            <p:ph idx="1"/>
          </p:nvPr>
        </p:nvSpPr>
        <p:spPr>
          <a:xfrm>
            <a:off x="103909" y="2244436"/>
            <a:ext cx="12011891" cy="4457700"/>
          </a:xfrm>
        </p:spPr>
        <p:txBody>
          <a:bodyPr>
            <a:normAutofit fontScale="25000" lnSpcReduction="20000"/>
          </a:bodyPr>
          <a:lstStyle/>
          <a:p>
            <a:pPr algn="just">
              <a:lnSpc>
                <a:spcPct val="150000"/>
              </a:lnSpc>
              <a:spcBef>
                <a:spcPts val="0"/>
              </a:spcBef>
              <a:buFont typeface="Arial" panose="020B0604020202020204" pitchFamily="34" charset="0"/>
              <a:buChar char="•"/>
            </a:pPr>
            <a:r>
              <a:rPr lang="en-GB" sz="5200" dirty="0">
                <a:solidFill>
                  <a:schemeClr val="tx1"/>
                </a:solidFill>
                <a:effectLst/>
                <a:latin typeface="Times New Roman" panose="02020603050405020304" pitchFamily="18" charset="0"/>
                <a:ea typeface="Times New Roman" panose="02020603050405020304" pitchFamily="18" charset="0"/>
              </a:rPr>
              <a:t>Bucci, S., Roberts, N.H., Danquah, A.N. and Berry, K. (2023). Using attachment theory to inform the design and delivery of mental health services: A systematic review of the literature. </a:t>
            </a:r>
            <a:r>
              <a:rPr lang="en-IN" sz="5200" i="1" dirty="0">
                <a:solidFill>
                  <a:schemeClr val="tx1"/>
                </a:solidFill>
                <a:effectLst/>
                <a:latin typeface="Times New Roman" panose="02020603050405020304" pitchFamily="18" charset="0"/>
                <a:ea typeface="Times New Roman" panose="02020603050405020304" pitchFamily="18" charset="0"/>
              </a:rPr>
              <a:t>Psychology and Psychotherapy: Theory, Research and Practice</a:t>
            </a:r>
            <a:r>
              <a:rPr lang="en-IN" sz="5200" dirty="0">
                <a:solidFill>
                  <a:schemeClr val="tx1"/>
                </a:solidFill>
                <a:effectLst/>
                <a:latin typeface="Times New Roman" panose="02020603050405020304" pitchFamily="18" charset="0"/>
                <a:ea typeface="Times New Roman" panose="02020603050405020304" pitchFamily="18" charset="0"/>
              </a:rPr>
              <a:t>, </a:t>
            </a:r>
            <a:r>
              <a:rPr lang="en-IN" sz="5200" i="1" dirty="0">
                <a:solidFill>
                  <a:schemeClr val="tx1"/>
                </a:solidFill>
                <a:effectLst/>
                <a:latin typeface="Times New Roman" panose="02020603050405020304" pitchFamily="18" charset="0"/>
                <a:ea typeface="Times New Roman" panose="02020603050405020304" pitchFamily="18" charset="0"/>
              </a:rPr>
              <a:t>88</a:t>
            </a:r>
            <a:r>
              <a:rPr lang="en-IN" sz="5200" dirty="0">
                <a:solidFill>
                  <a:schemeClr val="tx1"/>
                </a:solidFill>
                <a:effectLst/>
                <a:latin typeface="Times New Roman" panose="02020603050405020304" pitchFamily="18" charset="0"/>
                <a:ea typeface="Times New Roman" panose="02020603050405020304" pitchFamily="18" charset="0"/>
              </a:rPr>
              <a:t>(1), pp.1-20. </a:t>
            </a:r>
            <a:r>
              <a:rPr lang="en-GB" sz="5200" dirty="0">
                <a:solidFill>
                  <a:schemeClr val="tx1"/>
                </a:solidFill>
                <a:effectLst/>
                <a:latin typeface="Times New Roman" panose="02020603050405020304" pitchFamily="18" charset="0"/>
                <a:ea typeface="Times New Roman" panose="02020603050405020304" pitchFamily="18" charset="0"/>
              </a:rPr>
              <a:t>Available at: </a:t>
            </a:r>
            <a:r>
              <a:rPr lang="en-IN" sz="5200" u="none" strike="noStrike" dirty="0">
                <a:solidFill>
                  <a:schemeClr val="tx1"/>
                </a:solidFill>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https://bpspsychub.onlinelibrary.wiley.com/doi/abs/10.1111/papt.12029</a:t>
            </a:r>
            <a:r>
              <a:rPr lang="en-GB" sz="5200" dirty="0">
                <a:solidFill>
                  <a:schemeClr val="tx1"/>
                </a:solidFill>
                <a:effectLst/>
                <a:latin typeface="Times New Roman" panose="02020603050405020304" pitchFamily="18" charset="0"/>
                <a:ea typeface="Times New Roman" panose="02020603050405020304" pitchFamily="18" charset="0"/>
              </a:rPr>
              <a:t> </a:t>
            </a:r>
            <a:endParaRPr lang="en-US" sz="520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spcBef>
                <a:spcPts val="0"/>
              </a:spcBef>
              <a:buFont typeface="Arial" panose="020B0604020202020204" pitchFamily="34" charset="0"/>
              <a:buChar char="•"/>
            </a:pPr>
            <a:r>
              <a:rPr lang="en-GB" sz="5200" dirty="0">
                <a:solidFill>
                  <a:schemeClr val="tx1"/>
                </a:solidFill>
                <a:effectLst/>
                <a:latin typeface="Times New Roman" panose="02020603050405020304" pitchFamily="18" charset="0"/>
                <a:ea typeface="Times New Roman" panose="02020603050405020304" pitchFamily="18" charset="0"/>
              </a:rPr>
              <a:t>Darling, P.J., Illum, D.B. and </a:t>
            </a:r>
            <a:r>
              <a:rPr lang="en-GB" sz="5200" dirty="0" err="1">
                <a:solidFill>
                  <a:schemeClr val="tx1"/>
                </a:solidFill>
                <a:effectLst/>
                <a:latin typeface="Times New Roman" panose="02020603050405020304" pitchFamily="18" charset="0"/>
                <a:ea typeface="Times New Roman" panose="02020603050405020304" pitchFamily="18" charset="0"/>
              </a:rPr>
              <a:t>Storebo</a:t>
            </a:r>
            <a:r>
              <a:rPr lang="en-GB" sz="5200" dirty="0">
                <a:solidFill>
                  <a:schemeClr val="tx1"/>
                </a:solidFill>
                <a:effectLst/>
                <a:latin typeface="Times New Roman" panose="02020603050405020304" pitchFamily="18" charset="0"/>
                <a:ea typeface="Times New Roman" panose="02020603050405020304" pitchFamily="18" charset="0"/>
              </a:rPr>
              <a:t>, O.J. (2024). The Critical Role of Attachment Theory in Child and Adolescent Mental Health Care. </a:t>
            </a:r>
            <a:r>
              <a:rPr lang="en-IN" sz="5200" i="1" dirty="0">
                <a:solidFill>
                  <a:schemeClr val="tx1"/>
                </a:solidFill>
                <a:effectLst/>
                <a:latin typeface="Times New Roman" panose="02020603050405020304" pitchFamily="18" charset="0"/>
                <a:ea typeface="Times New Roman" panose="02020603050405020304" pitchFamily="18" charset="0"/>
              </a:rPr>
              <a:t>Scandinavian Journal of Child and Adolescent Psychiatry and Psychology</a:t>
            </a:r>
            <a:r>
              <a:rPr lang="en-IN" sz="5200" dirty="0">
                <a:solidFill>
                  <a:schemeClr val="tx1"/>
                </a:solidFill>
                <a:effectLst/>
                <a:latin typeface="Times New Roman" panose="02020603050405020304" pitchFamily="18" charset="0"/>
                <a:ea typeface="Times New Roman" panose="02020603050405020304" pitchFamily="18" charset="0"/>
              </a:rPr>
              <a:t>, </a:t>
            </a:r>
            <a:r>
              <a:rPr lang="en-IN" sz="5200" i="1" dirty="0">
                <a:solidFill>
                  <a:schemeClr val="tx1"/>
                </a:solidFill>
                <a:effectLst/>
                <a:latin typeface="Times New Roman" panose="02020603050405020304" pitchFamily="18" charset="0"/>
                <a:ea typeface="Times New Roman" panose="02020603050405020304" pitchFamily="18" charset="0"/>
              </a:rPr>
              <a:t>12</a:t>
            </a:r>
            <a:r>
              <a:rPr lang="en-IN" sz="5200" dirty="0">
                <a:solidFill>
                  <a:schemeClr val="tx1"/>
                </a:solidFill>
                <a:effectLst/>
                <a:latin typeface="Times New Roman" panose="02020603050405020304" pitchFamily="18" charset="0"/>
                <a:ea typeface="Times New Roman" panose="02020603050405020304" pitchFamily="18" charset="0"/>
              </a:rPr>
              <a:t>(1), pp.47-52. </a:t>
            </a:r>
            <a:r>
              <a:rPr lang="en-GB" sz="5200" dirty="0">
                <a:solidFill>
                  <a:schemeClr val="tx1"/>
                </a:solidFill>
                <a:effectLst/>
                <a:latin typeface="Times New Roman" panose="02020603050405020304" pitchFamily="18" charset="0"/>
                <a:ea typeface="Times New Roman" panose="02020603050405020304" pitchFamily="18" charset="0"/>
              </a:rPr>
              <a:t>Available at: </a:t>
            </a:r>
            <a:r>
              <a:rPr lang="en-GB" sz="5200" u="none" strike="noStrike" dirty="0">
                <a:solidFill>
                  <a:schemeClr val="tx1"/>
                </a:solidFill>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https://doi.org/10.2478/sjcapp-2024-0005</a:t>
            </a:r>
            <a:r>
              <a:rPr lang="en-GB" sz="5200" dirty="0">
                <a:solidFill>
                  <a:schemeClr val="tx1"/>
                </a:solidFill>
                <a:effectLst/>
                <a:latin typeface="Times New Roman" panose="02020603050405020304" pitchFamily="18" charset="0"/>
                <a:ea typeface="Times New Roman" panose="02020603050405020304" pitchFamily="18" charset="0"/>
              </a:rPr>
              <a:t> </a:t>
            </a:r>
            <a:endParaRPr lang="en-US" sz="520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spcBef>
                <a:spcPts val="0"/>
              </a:spcBef>
              <a:buFont typeface="Arial" panose="020B0604020202020204" pitchFamily="34" charset="0"/>
              <a:buChar char="•"/>
            </a:pPr>
            <a:r>
              <a:rPr lang="en-GB" sz="5200" dirty="0" err="1">
                <a:solidFill>
                  <a:schemeClr val="tx1"/>
                </a:solidFill>
                <a:effectLst/>
                <a:latin typeface="Times New Roman" panose="02020603050405020304" pitchFamily="18" charset="0"/>
                <a:ea typeface="Times New Roman" panose="02020603050405020304" pitchFamily="18" charset="0"/>
              </a:rPr>
              <a:t>Ezquerro</a:t>
            </a:r>
            <a:r>
              <a:rPr lang="en-GB" sz="5200" dirty="0">
                <a:solidFill>
                  <a:schemeClr val="tx1"/>
                </a:solidFill>
                <a:effectLst/>
                <a:latin typeface="Times New Roman" panose="02020603050405020304" pitchFamily="18" charset="0"/>
                <a:ea typeface="Times New Roman" panose="02020603050405020304" pitchFamily="18" charset="0"/>
              </a:rPr>
              <a:t>, A. and Cañete, M. (2025) </a:t>
            </a:r>
            <a:r>
              <a:rPr lang="en-GB" sz="5200" i="1" dirty="0">
                <a:solidFill>
                  <a:schemeClr val="tx1"/>
                </a:solidFill>
                <a:effectLst/>
                <a:latin typeface="Times New Roman" panose="02020603050405020304" pitchFamily="18" charset="0"/>
                <a:ea typeface="Times New Roman" panose="02020603050405020304" pitchFamily="18" charset="0"/>
              </a:rPr>
              <a:t>The power of group attachment: John Bowlby revisited from a group-analytic perspective</a:t>
            </a:r>
            <a:r>
              <a:rPr lang="en-GB" sz="5200" dirty="0">
                <a:solidFill>
                  <a:schemeClr val="tx1"/>
                </a:solidFill>
                <a:effectLst/>
                <a:latin typeface="Times New Roman" panose="02020603050405020304" pitchFamily="18" charset="0"/>
                <a:ea typeface="Times New Roman" panose="02020603050405020304" pitchFamily="18" charset="0"/>
              </a:rPr>
              <a:t>. Routledge.</a:t>
            </a:r>
            <a:endParaRPr lang="en-US" sz="520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spcBef>
                <a:spcPts val="0"/>
              </a:spcBef>
              <a:buFont typeface="Arial" panose="020B0604020202020204" pitchFamily="34" charset="0"/>
              <a:buChar char="•"/>
            </a:pPr>
            <a:r>
              <a:rPr lang="en-GB" sz="5200" dirty="0">
                <a:solidFill>
                  <a:schemeClr val="tx1"/>
                </a:solidFill>
                <a:effectLst/>
                <a:latin typeface="Times New Roman" panose="02020603050405020304" pitchFamily="18" charset="0"/>
                <a:ea typeface="Times New Roman" panose="02020603050405020304" pitchFamily="18" charset="0"/>
              </a:rPr>
              <a:t>Hooper, L.M., Tomek, S. and Newman, C.R. (2024). Using attachment theory in medical settings: implications for primary care physicians. </a:t>
            </a:r>
            <a:r>
              <a:rPr lang="en-IN" sz="5200" i="1" dirty="0">
                <a:solidFill>
                  <a:schemeClr val="tx1"/>
                </a:solidFill>
                <a:effectLst/>
                <a:latin typeface="Times New Roman" panose="02020603050405020304" pitchFamily="18" charset="0"/>
                <a:ea typeface="Times New Roman" panose="02020603050405020304" pitchFamily="18" charset="0"/>
              </a:rPr>
              <a:t>Journal of Mental Health</a:t>
            </a:r>
            <a:r>
              <a:rPr lang="en-IN" sz="5200" dirty="0">
                <a:solidFill>
                  <a:schemeClr val="tx1"/>
                </a:solidFill>
                <a:effectLst/>
                <a:latin typeface="Times New Roman" panose="02020603050405020304" pitchFamily="18" charset="0"/>
                <a:ea typeface="Times New Roman" panose="02020603050405020304" pitchFamily="18" charset="0"/>
              </a:rPr>
              <a:t>, </a:t>
            </a:r>
            <a:r>
              <a:rPr lang="en-IN" sz="5200" i="1" dirty="0">
                <a:solidFill>
                  <a:schemeClr val="tx1"/>
                </a:solidFill>
                <a:effectLst/>
                <a:latin typeface="Times New Roman" panose="02020603050405020304" pitchFamily="18" charset="0"/>
                <a:ea typeface="Times New Roman" panose="02020603050405020304" pitchFamily="18" charset="0"/>
              </a:rPr>
              <a:t>21</a:t>
            </a:r>
            <a:r>
              <a:rPr lang="en-IN" sz="5200" dirty="0">
                <a:solidFill>
                  <a:schemeClr val="tx1"/>
                </a:solidFill>
                <a:effectLst/>
                <a:latin typeface="Times New Roman" panose="02020603050405020304" pitchFamily="18" charset="0"/>
                <a:ea typeface="Times New Roman" panose="02020603050405020304" pitchFamily="18" charset="0"/>
              </a:rPr>
              <a:t>(1), pp.23-37. </a:t>
            </a:r>
            <a:r>
              <a:rPr lang="en-GB" sz="5200" dirty="0">
                <a:solidFill>
                  <a:schemeClr val="tx1"/>
                </a:solidFill>
                <a:effectLst/>
                <a:latin typeface="Times New Roman" panose="02020603050405020304" pitchFamily="18" charset="0"/>
                <a:ea typeface="Times New Roman" panose="02020603050405020304" pitchFamily="18" charset="0"/>
              </a:rPr>
              <a:t>Available at: </a:t>
            </a:r>
            <a:r>
              <a:rPr lang="en-IN" sz="5200" u="none" strike="noStrike" dirty="0">
                <a:solidFill>
                  <a:schemeClr val="tx1"/>
                </a:solidFill>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https://www.tandfonline.com/doi/abs/10.3109/09638237.2011.613955</a:t>
            </a:r>
            <a:r>
              <a:rPr lang="en-GB" sz="5200" dirty="0">
                <a:solidFill>
                  <a:schemeClr val="tx1"/>
                </a:solidFill>
                <a:effectLst/>
                <a:latin typeface="Times New Roman" panose="02020603050405020304" pitchFamily="18" charset="0"/>
                <a:ea typeface="Times New Roman" panose="02020603050405020304" pitchFamily="18" charset="0"/>
              </a:rPr>
              <a:t> </a:t>
            </a:r>
            <a:endParaRPr lang="en-US" sz="520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spcBef>
                <a:spcPts val="0"/>
              </a:spcBef>
              <a:buFont typeface="Arial" panose="020B0604020202020204" pitchFamily="34" charset="0"/>
              <a:buChar char="•"/>
            </a:pPr>
            <a:r>
              <a:rPr lang="en-GB" sz="5200" dirty="0">
                <a:solidFill>
                  <a:schemeClr val="tx1"/>
                </a:solidFill>
                <a:effectLst/>
                <a:latin typeface="Times New Roman" panose="02020603050405020304" pitchFamily="18" charset="0"/>
                <a:ea typeface="Times New Roman" panose="02020603050405020304" pitchFamily="18" charset="0"/>
              </a:rPr>
              <a:t>MISIRLI, G.N. and </a:t>
            </a:r>
            <a:r>
              <a:rPr lang="en-GB" sz="5200" dirty="0" err="1">
                <a:solidFill>
                  <a:schemeClr val="tx1"/>
                </a:solidFill>
                <a:effectLst/>
                <a:latin typeface="Times New Roman" panose="02020603050405020304" pitchFamily="18" charset="0"/>
                <a:ea typeface="Times New Roman" panose="02020603050405020304" pitchFamily="18" charset="0"/>
              </a:rPr>
              <a:t>Karakuş</a:t>
            </a:r>
            <a:r>
              <a:rPr lang="en-GB" sz="5200" dirty="0">
                <a:solidFill>
                  <a:schemeClr val="tx1"/>
                </a:solidFill>
                <a:effectLst/>
                <a:latin typeface="Times New Roman" panose="02020603050405020304" pitchFamily="18" charset="0"/>
                <a:ea typeface="Times New Roman" panose="02020603050405020304" pitchFamily="18" charset="0"/>
              </a:rPr>
              <a:t>, Ö. (2023) ‘Grief in Children within the Framework of Attachment Theory’, </a:t>
            </a:r>
            <a:r>
              <a:rPr lang="en-GB" sz="5200" i="1" dirty="0" err="1">
                <a:solidFill>
                  <a:schemeClr val="tx1"/>
                </a:solidFill>
                <a:effectLst/>
                <a:latin typeface="Times New Roman" panose="02020603050405020304" pitchFamily="18" charset="0"/>
                <a:ea typeface="Times New Roman" panose="02020603050405020304" pitchFamily="18" charset="0"/>
              </a:rPr>
              <a:t>Psikiyatride</a:t>
            </a:r>
            <a:r>
              <a:rPr lang="en-GB" sz="5200" i="1" dirty="0">
                <a:solidFill>
                  <a:schemeClr val="tx1"/>
                </a:solidFill>
                <a:effectLst/>
                <a:latin typeface="Times New Roman" panose="02020603050405020304" pitchFamily="18" charset="0"/>
                <a:ea typeface="Times New Roman" panose="02020603050405020304" pitchFamily="18" charset="0"/>
              </a:rPr>
              <a:t> </a:t>
            </a:r>
            <a:r>
              <a:rPr lang="en-GB" sz="5200" i="1" dirty="0" err="1">
                <a:solidFill>
                  <a:schemeClr val="tx1"/>
                </a:solidFill>
                <a:effectLst/>
                <a:latin typeface="Times New Roman" panose="02020603050405020304" pitchFamily="18" charset="0"/>
                <a:ea typeface="Times New Roman" panose="02020603050405020304" pitchFamily="18" charset="0"/>
              </a:rPr>
              <a:t>Guncel</a:t>
            </a:r>
            <a:r>
              <a:rPr lang="en-GB" sz="5200" i="1" dirty="0">
                <a:solidFill>
                  <a:schemeClr val="tx1"/>
                </a:solidFill>
                <a:effectLst/>
                <a:latin typeface="Times New Roman" panose="02020603050405020304" pitchFamily="18" charset="0"/>
                <a:ea typeface="Times New Roman" panose="02020603050405020304" pitchFamily="18" charset="0"/>
              </a:rPr>
              <a:t> </a:t>
            </a:r>
            <a:r>
              <a:rPr lang="en-GB" sz="5200" i="1" dirty="0" err="1">
                <a:solidFill>
                  <a:schemeClr val="tx1"/>
                </a:solidFill>
                <a:effectLst/>
                <a:latin typeface="Times New Roman" panose="02020603050405020304" pitchFamily="18" charset="0"/>
                <a:ea typeface="Times New Roman" panose="02020603050405020304" pitchFamily="18" charset="0"/>
              </a:rPr>
              <a:t>Yaklasimlar</a:t>
            </a:r>
            <a:r>
              <a:rPr lang="en-GB" sz="5200" i="1" dirty="0">
                <a:solidFill>
                  <a:schemeClr val="tx1"/>
                </a:solidFill>
                <a:effectLst/>
                <a:latin typeface="Times New Roman" panose="02020603050405020304" pitchFamily="18" charset="0"/>
                <a:ea typeface="Times New Roman" panose="02020603050405020304" pitchFamily="18" charset="0"/>
              </a:rPr>
              <a:t> - Current Approaches in Psychiatry</a:t>
            </a:r>
            <a:r>
              <a:rPr lang="en-GB" sz="5200" dirty="0">
                <a:solidFill>
                  <a:schemeClr val="tx1"/>
                </a:solidFill>
                <a:effectLst/>
                <a:latin typeface="Times New Roman" panose="02020603050405020304" pitchFamily="18" charset="0"/>
                <a:ea typeface="Times New Roman" panose="02020603050405020304" pitchFamily="18" charset="0"/>
              </a:rPr>
              <a:t>, 16(1), pp. 126–137. Available at: https://doi.org/10.18863/pgy.1243304.</a:t>
            </a:r>
            <a:endParaRPr lang="en-US" sz="520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spcBef>
                <a:spcPts val="0"/>
              </a:spcBef>
              <a:buFont typeface="Arial" panose="020B0604020202020204" pitchFamily="34" charset="0"/>
              <a:buChar char="•"/>
            </a:pPr>
            <a:r>
              <a:rPr lang="en-GB" sz="5200" dirty="0">
                <a:solidFill>
                  <a:schemeClr val="tx1"/>
                </a:solidFill>
                <a:effectLst/>
                <a:latin typeface="Times New Roman" panose="02020603050405020304" pitchFamily="18" charset="0"/>
                <a:ea typeface="Times New Roman" panose="02020603050405020304" pitchFamily="18" charset="0"/>
              </a:rPr>
              <a:t>Robledo, J.-P., Cross, I., Boada-</a:t>
            </a:r>
            <a:r>
              <a:rPr lang="en-GB" sz="5200" dirty="0" err="1">
                <a:solidFill>
                  <a:schemeClr val="tx1"/>
                </a:solidFill>
                <a:effectLst/>
                <a:latin typeface="Times New Roman" panose="02020603050405020304" pitchFamily="18" charset="0"/>
                <a:ea typeface="Times New Roman" panose="02020603050405020304" pitchFamily="18" charset="0"/>
              </a:rPr>
              <a:t>Bayona</a:t>
            </a:r>
            <a:r>
              <a:rPr lang="en-GB" sz="5200" dirty="0">
                <a:solidFill>
                  <a:schemeClr val="tx1"/>
                </a:solidFill>
                <a:effectLst/>
                <a:latin typeface="Times New Roman" panose="02020603050405020304" pitchFamily="18" charset="0"/>
                <a:ea typeface="Times New Roman" panose="02020603050405020304" pitchFamily="18" charset="0"/>
              </a:rPr>
              <a:t>, L. and </a:t>
            </a:r>
            <a:r>
              <a:rPr lang="en-GB" sz="5200" dirty="0" err="1">
                <a:solidFill>
                  <a:schemeClr val="tx1"/>
                </a:solidFill>
                <a:effectLst/>
                <a:latin typeface="Times New Roman" panose="02020603050405020304" pitchFamily="18" charset="0"/>
                <a:ea typeface="Times New Roman" panose="02020603050405020304" pitchFamily="18" charset="0"/>
              </a:rPr>
              <a:t>Demogeot</a:t>
            </a:r>
            <a:r>
              <a:rPr lang="en-GB" sz="5200" dirty="0">
                <a:solidFill>
                  <a:schemeClr val="tx1"/>
                </a:solidFill>
                <a:effectLst/>
                <a:latin typeface="Times New Roman" panose="02020603050405020304" pitchFamily="18" charset="0"/>
                <a:ea typeface="Times New Roman" panose="02020603050405020304" pitchFamily="18" charset="0"/>
              </a:rPr>
              <a:t>, N. (2022) ‘Back to basics: a re-evaluation of the Relevance of Imprinting in the Genesis of Bowlby’s Attachment Theory’, </a:t>
            </a:r>
            <a:r>
              <a:rPr lang="en-GB" sz="5200" i="1" dirty="0">
                <a:solidFill>
                  <a:schemeClr val="tx1"/>
                </a:solidFill>
                <a:effectLst/>
                <a:latin typeface="Times New Roman" panose="02020603050405020304" pitchFamily="18" charset="0"/>
                <a:ea typeface="Times New Roman" panose="02020603050405020304" pitchFamily="18" charset="0"/>
              </a:rPr>
              <a:t>Frontiers in Psychology</a:t>
            </a:r>
            <a:r>
              <a:rPr lang="en-GB" sz="5200" dirty="0">
                <a:solidFill>
                  <a:schemeClr val="tx1"/>
                </a:solidFill>
                <a:effectLst/>
                <a:latin typeface="Times New Roman" panose="02020603050405020304" pitchFamily="18" charset="0"/>
                <a:ea typeface="Times New Roman" panose="02020603050405020304" pitchFamily="18" charset="0"/>
              </a:rPr>
              <a:t>, 13(1), pp. 11–60. Available at: https://doi.org/10.3389/fpsyg.2022.1033746.</a:t>
            </a:r>
            <a:endParaRPr lang="en-US" sz="520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spcBef>
                <a:spcPts val="0"/>
              </a:spcBef>
              <a:buFont typeface="Arial" panose="020B0604020202020204" pitchFamily="34" charset="0"/>
              <a:buChar char="•"/>
            </a:pPr>
            <a:r>
              <a:rPr lang="en-GB" sz="5200" dirty="0">
                <a:solidFill>
                  <a:schemeClr val="tx1"/>
                </a:solidFill>
                <a:effectLst/>
                <a:latin typeface="Times New Roman" panose="02020603050405020304" pitchFamily="18" charset="0"/>
                <a:ea typeface="Times New Roman" panose="02020603050405020304" pitchFamily="18" charset="0"/>
              </a:rPr>
              <a:t>Saleem, I. and Abbas, W. (2025) ‘Echoes of the Unspoken: A Study of Bowlby’s Attachment Theory and Intergenerational Trauma in </a:t>
            </a:r>
            <a:r>
              <a:rPr lang="en-GB" sz="5200" dirty="0" err="1">
                <a:solidFill>
                  <a:schemeClr val="tx1"/>
                </a:solidFill>
                <a:effectLst/>
                <a:latin typeface="Times New Roman" panose="02020603050405020304" pitchFamily="18" charset="0"/>
                <a:ea typeface="Times New Roman" panose="02020603050405020304" pitchFamily="18" charset="0"/>
              </a:rPr>
              <a:t>Elif</a:t>
            </a:r>
            <a:r>
              <a:rPr lang="en-GB" sz="5200" dirty="0">
                <a:solidFill>
                  <a:schemeClr val="tx1"/>
                </a:solidFill>
                <a:effectLst/>
                <a:latin typeface="Times New Roman" panose="02020603050405020304" pitchFamily="18" charset="0"/>
                <a:ea typeface="Times New Roman" panose="02020603050405020304" pitchFamily="18" charset="0"/>
              </a:rPr>
              <a:t> </a:t>
            </a:r>
            <a:r>
              <a:rPr lang="en-GB" sz="5200" dirty="0" err="1">
                <a:solidFill>
                  <a:schemeClr val="tx1"/>
                </a:solidFill>
                <a:effectLst/>
                <a:latin typeface="Times New Roman" panose="02020603050405020304" pitchFamily="18" charset="0"/>
                <a:ea typeface="Times New Roman" panose="02020603050405020304" pitchFamily="18" charset="0"/>
              </a:rPr>
              <a:t>Shafak’s</a:t>
            </a:r>
            <a:r>
              <a:rPr lang="en-GB" sz="5200" dirty="0">
                <a:solidFill>
                  <a:schemeClr val="tx1"/>
                </a:solidFill>
                <a:effectLst/>
                <a:latin typeface="Times New Roman" panose="02020603050405020304" pitchFamily="18" charset="0"/>
                <a:ea typeface="Times New Roman" panose="02020603050405020304" pitchFamily="18" charset="0"/>
              </a:rPr>
              <a:t> The Bastard of Istanbul’, </a:t>
            </a:r>
            <a:r>
              <a:rPr lang="en-GB" sz="5200" i="1" dirty="0">
                <a:solidFill>
                  <a:schemeClr val="tx1"/>
                </a:solidFill>
                <a:effectLst/>
                <a:latin typeface="Times New Roman" panose="02020603050405020304" pitchFamily="18" charset="0"/>
                <a:ea typeface="Times New Roman" panose="02020603050405020304" pitchFamily="18" charset="0"/>
              </a:rPr>
              <a:t>Annals of Human and Social Sciences</a:t>
            </a:r>
            <a:r>
              <a:rPr lang="en-GB" sz="5200" dirty="0">
                <a:solidFill>
                  <a:schemeClr val="tx1"/>
                </a:solidFill>
                <a:effectLst/>
                <a:latin typeface="Times New Roman" panose="02020603050405020304" pitchFamily="18" charset="0"/>
                <a:ea typeface="Times New Roman" panose="02020603050405020304" pitchFamily="18" charset="0"/>
              </a:rPr>
              <a:t>, 6(2), pp. 327–338. Available at: https://doi.org/10.35484/ahss.2025(6-ii)28.</a:t>
            </a:r>
            <a:endParaRPr lang="en-US" sz="520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spcBef>
                <a:spcPts val="0"/>
              </a:spcBef>
              <a:buFont typeface="Arial" panose="020B0604020202020204" pitchFamily="34" charset="0"/>
              <a:buChar char="•"/>
            </a:pPr>
            <a:r>
              <a:rPr lang="en-GB" sz="5200" dirty="0">
                <a:solidFill>
                  <a:schemeClr val="tx1"/>
                </a:solidFill>
                <a:effectLst/>
                <a:latin typeface="Times New Roman" panose="02020603050405020304" pitchFamily="18" charset="0"/>
                <a:ea typeface="Times New Roman" panose="02020603050405020304" pitchFamily="18" charset="0"/>
              </a:rPr>
              <a:t>Van der Horst, F.C.P., van </a:t>
            </a:r>
            <a:r>
              <a:rPr lang="en-GB" sz="5200" dirty="0" err="1">
                <a:solidFill>
                  <a:schemeClr val="tx1"/>
                </a:solidFill>
                <a:effectLst/>
                <a:latin typeface="Times New Roman" panose="02020603050405020304" pitchFamily="18" charset="0"/>
                <a:ea typeface="Times New Roman" panose="02020603050405020304" pitchFamily="18" charset="0"/>
              </a:rPr>
              <a:t>Rosmalen</a:t>
            </a:r>
            <a:r>
              <a:rPr lang="en-GB" sz="5200" dirty="0">
                <a:solidFill>
                  <a:schemeClr val="tx1"/>
                </a:solidFill>
                <a:effectLst/>
                <a:latin typeface="Times New Roman" panose="02020603050405020304" pitchFamily="18" charset="0"/>
                <a:ea typeface="Times New Roman" panose="02020603050405020304" pitchFamily="18" charset="0"/>
              </a:rPr>
              <a:t>, L. and van der Veer, R. (2024) ‘The American contribution to attachment theory: John Bowlby’s WHO trip to the USA in 1950 and the development of his ideas on separation and attachment’, </a:t>
            </a:r>
            <a:r>
              <a:rPr lang="en-GB" sz="5200" i="1" dirty="0">
                <a:solidFill>
                  <a:schemeClr val="tx1"/>
                </a:solidFill>
                <a:effectLst/>
                <a:latin typeface="Times New Roman" panose="02020603050405020304" pitchFamily="18" charset="0"/>
                <a:ea typeface="Times New Roman" panose="02020603050405020304" pitchFamily="18" charset="0"/>
              </a:rPr>
              <a:t>Attachment &amp; human development</a:t>
            </a:r>
            <a:r>
              <a:rPr lang="en-GB" sz="5200" dirty="0">
                <a:solidFill>
                  <a:schemeClr val="tx1"/>
                </a:solidFill>
                <a:effectLst/>
                <a:latin typeface="Times New Roman" panose="02020603050405020304" pitchFamily="18" charset="0"/>
                <a:ea typeface="Times New Roman" panose="02020603050405020304" pitchFamily="18" charset="0"/>
              </a:rPr>
              <a:t>, 28(9), pp. 1–22. Available at: </a:t>
            </a:r>
            <a:r>
              <a:rPr lang="en-GB" sz="5200" u="none" strike="noStrike" dirty="0">
                <a:solidFill>
                  <a:schemeClr val="tx1"/>
                </a:solidFill>
                <a:effectLst/>
                <a:latin typeface="Times New Roman" panose="02020603050405020304" pitchFamily="18" charset="0"/>
                <a:ea typeface="Times New Roman" panose="02020603050405020304" pitchFamily="18" charset="0"/>
                <a:hlinkClick r:id="rId6">
                  <a:extLst>
                    <a:ext uri="{A12FA001-AC4F-418D-AE19-62706E023703}">
                      <ahyp:hlinkClr xmlns:ahyp="http://schemas.microsoft.com/office/drawing/2018/hyperlinkcolor" val="tx"/>
                    </a:ext>
                  </a:extLst>
                </a:hlinkClick>
              </a:rPr>
              <a:t>https://doi.org/10.1080/14616734.2024.2342665</a:t>
            </a:r>
            <a:r>
              <a:rPr lang="en-GB" sz="5200" dirty="0">
                <a:solidFill>
                  <a:schemeClr val="tx1"/>
                </a:solidFill>
                <a:effectLst/>
                <a:latin typeface="Times New Roman" panose="02020603050405020304" pitchFamily="18" charset="0"/>
                <a:ea typeface="Times New Roman" panose="02020603050405020304" pitchFamily="18" charset="0"/>
              </a:rPr>
              <a:t>.</a:t>
            </a:r>
            <a:endParaRPr lang="en-US" sz="5200" dirty="0">
              <a:solidFill>
                <a:schemeClr val="tx1"/>
              </a:solidFill>
              <a:effectLst/>
              <a:latin typeface="Times New Roman" panose="02020603050405020304" pitchFamily="18" charset="0"/>
              <a:ea typeface="Times New Roman" panose="02020603050405020304" pitchFamily="18" charset="0"/>
            </a:endParaRPr>
          </a:p>
          <a:p>
            <a:pPr marL="0" indent="0" algn="just">
              <a:lnSpc>
                <a:spcPct val="150000"/>
              </a:lnSpc>
              <a:buNone/>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968370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2517A53-C4DA-F17E-7CE1-615CF9E894A5}"/>
              </a:ext>
            </a:extLst>
          </p:cNvPr>
          <p:cNvPicPr>
            <a:picLocks noChangeAspect="1"/>
          </p:cNvPicPr>
          <p:nvPr/>
        </p:nvPicPr>
        <p:blipFill>
          <a:blip r:embed="rId2"/>
          <a:stretch>
            <a:fillRect/>
          </a:stretch>
        </p:blipFill>
        <p:spPr>
          <a:xfrm>
            <a:off x="3955472" y="2275609"/>
            <a:ext cx="4468091" cy="4468091"/>
          </a:xfrm>
          <a:prstGeom prst="rect">
            <a:avLst/>
          </a:prstGeom>
        </p:spPr>
      </p:pic>
    </p:spTree>
    <p:extLst>
      <p:ext uri="{BB962C8B-B14F-4D97-AF65-F5344CB8AC3E}">
        <p14:creationId xmlns:p14="http://schemas.microsoft.com/office/powerpoint/2010/main" val="22616270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28</TotalTime>
  <Words>1919</Words>
  <PresentationFormat>Widescreen</PresentationFormat>
  <Paragraphs>82</Paragraphs>
  <Slides>12</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Arial</vt:lpstr>
      <vt:lpstr>Century Gothic</vt:lpstr>
      <vt:lpstr>Times New Roman</vt:lpstr>
      <vt:lpstr>Wingdings</vt:lpstr>
      <vt:lpstr>Wingdings 3</vt:lpstr>
      <vt:lpstr>Ion Boardroom</vt:lpstr>
      <vt:lpstr>Student Name: Molly Ndoya Student ID:   Module: Psychology in Health and Social Care Module Code: LCHS4010 Module Leader: Neale Haddon Assignment Title: Assessment 1: Individual Presentation </vt:lpstr>
      <vt:lpstr>Introduction </vt:lpstr>
      <vt:lpstr>Overview of Bowlby’s attachment theory</vt:lpstr>
      <vt:lpstr>Key concepts and their relevance to early years development</vt:lpstr>
      <vt:lpstr>Applying the theory to Amira’s situation</vt:lpstr>
      <vt:lpstr>Practical Strategies based on Bowlby’s Attachment Theory:  Amira’s development within the nursery setting </vt:lpstr>
      <vt:lpstr>Considering both biological and environmental influences</vt:lpstr>
      <vt:lpstr>Discussing the shaping of psychological development</vt:lpstr>
      <vt:lpstr>Critical Evaluation: Bowlby’s Attachment Theory </vt:lpstr>
      <vt:lpstr>Conclusion </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2025-10-06T05:28:26Z</dcterms:created>
  <dcterms:modified xsi:type="dcterms:W3CDTF">2025-10-06T06:04:58Z</dcterms:modified>
</cp:coreProperties>
</file>