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6"/>
  </p:notesMasterIdLst>
  <p:sldIdLst>
    <p:sldId id="266" r:id="rId2"/>
    <p:sldId id="267" r:id="rId3"/>
    <p:sldId id="287" r:id="rId4"/>
    <p:sldId id="288" r:id="rId5"/>
    <p:sldId id="289" r:id="rId6"/>
    <p:sldId id="290" r:id="rId7"/>
    <p:sldId id="292" r:id="rId8"/>
    <p:sldId id="293" r:id="rId9"/>
    <p:sldId id="295" r:id="rId10"/>
    <p:sldId id="296" r:id="rId11"/>
    <p:sldId id="297" r:id="rId12"/>
    <p:sldId id="338" r:id="rId13"/>
    <p:sldId id="343" r:id="rId14"/>
    <p:sldId id="357" r:id="rId15"/>
    <p:sldId id="359" r:id="rId16"/>
    <p:sldId id="358" r:id="rId17"/>
    <p:sldId id="349" r:id="rId18"/>
    <p:sldId id="350" r:id="rId19"/>
    <p:sldId id="351" r:id="rId20"/>
    <p:sldId id="352" r:id="rId21"/>
    <p:sldId id="356" r:id="rId22"/>
    <p:sldId id="360" r:id="rId23"/>
    <p:sldId id="361" r:id="rId24"/>
    <p:sldId id="364" r:id="rId25"/>
    <p:sldId id="365" r:id="rId26"/>
    <p:sldId id="366" r:id="rId27"/>
    <p:sldId id="367" r:id="rId28"/>
    <p:sldId id="368" r:id="rId29"/>
    <p:sldId id="369" r:id="rId30"/>
    <p:sldId id="370" r:id="rId31"/>
    <p:sldId id="363" r:id="rId32"/>
    <p:sldId id="344" r:id="rId33"/>
    <p:sldId id="353" r:id="rId34"/>
    <p:sldId id="354" r:id="rId35"/>
    <p:sldId id="268" r:id="rId36"/>
    <p:sldId id="284" r:id="rId37"/>
    <p:sldId id="285" r:id="rId38"/>
    <p:sldId id="304" r:id="rId39"/>
    <p:sldId id="305" r:id="rId40"/>
    <p:sldId id="311" r:id="rId41"/>
    <p:sldId id="307" r:id="rId42"/>
    <p:sldId id="306" r:id="rId43"/>
    <p:sldId id="308" r:id="rId44"/>
    <p:sldId id="309" r:id="rId45"/>
    <p:sldId id="310" r:id="rId46"/>
    <p:sldId id="312" r:id="rId47"/>
    <p:sldId id="313" r:id="rId48"/>
    <p:sldId id="314" r:id="rId49"/>
    <p:sldId id="315" r:id="rId50"/>
    <p:sldId id="316" r:id="rId51"/>
    <p:sldId id="324" r:id="rId52"/>
    <p:sldId id="318" r:id="rId53"/>
    <p:sldId id="325" r:id="rId54"/>
    <p:sldId id="319" r:id="rId55"/>
    <p:sldId id="320" r:id="rId56"/>
    <p:sldId id="321" r:id="rId57"/>
    <p:sldId id="322" r:id="rId58"/>
    <p:sldId id="323" r:id="rId59"/>
    <p:sldId id="371" r:id="rId60"/>
    <p:sldId id="372" r:id="rId61"/>
    <p:sldId id="373" r:id="rId62"/>
    <p:sldId id="374" r:id="rId63"/>
    <p:sldId id="375" r:id="rId64"/>
    <p:sldId id="376" r:id="rId65"/>
    <p:sldId id="377" r:id="rId66"/>
    <p:sldId id="317" r:id="rId67"/>
    <p:sldId id="378" r:id="rId68"/>
    <p:sldId id="379" r:id="rId69"/>
    <p:sldId id="380" r:id="rId70"/>
    <p:sldId id="381" r:id="rId71"/>
    <p:sldId id="382" r:id="rId72"/>
    <p:sldId id="326" r:id="rId73"/>
    <p:sldId id="327" r:id="rId74"/>
    <p:sldId id="389" r:id="rId75"/>
    <p:sldId id="390" r:id="rId76"/>
    <p:sldId id="383" r:id="rId77"/>
    <p:sldId id="384" r:id="rId78"/>
    <p:sldId id="388" r:id="rId79"/>
    <p:sldId id="391" r:id="rId80"/>
    <p:sldId id="392" r:id="rId81"/>
    <p:sldId id="393" r:id="rId82"/>
    <p:sldId id="387" r:id="rId83"/>
    <p:sldId id="386" r:id="rId84"/>
    <p:sldId id="394" r:id="rId8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1" d="100"/>
          <a:sy n="111" d="100"/>
        </p:scale>
        <p:origin x="45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bleStyles" Target="tableStyle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90E84D-803B-45A9-814C-3EAE332B0D15}" type="datetimeFigureOut">
              <a:rPr lang="en-GB" smtClean="0"/>
              <a:t>24/03/2019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832959-95F2-4604-A7ED-2D86F19D1B71}" type="slidenum">
              <a:rPr lang="en-GB" smtClean="0"/>
              <a:t>‹#›</a:t>
            </a:fld>
            <a:endParaRPr lang="en-GB"/>
          </a:p>
        </p:txBody>
      </p:sp>
    </p:spTree>
    <p:extLst>
      <p:ext uri="{BB962C8B-B14F-4D97-AF65-F5344CB8AC3E}">
        <p14:creationId xmlns:p14="http://schemas.microsoft.com/office/powerpoint/2010/main" val="4062643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3F8E5E-CD37-4A56-8CB2-CCFE555CDC9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54229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65D5784D-DF17-467F-821F-8A6C76962A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576E6335-A10B-4C85-A0E1-81659BA8E0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148" name="Slide Number Placeholder 3">
            <a:extLst>
              <a:ext uri="{FF2B5EF4-FFF2-40B4-BE49-F238E27FC236}">
                <a16:creationId xmlns:a16="http://schemas.microsoft.com/office/drawing/2014/main" id="{344190DE-3E9B-48FC-819B-E024BA25FD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A376B77-7266-4F00-84CC-BD24B571FE4D}" type="slidenum">
              <a:rPr lang="en-US" altLang="en-US" smtClean="0">
                <a:latin typeface="Arial" panose="020B0604020202020204" pitchFamily="34" charset="0"/>
              </a:rPr>
              <a:pPr>
                <a:spcBef>
                  <a:spcPct val="0"/>
                </a:spcBef>
              </a:pPr>
              <a:t>35</a:t>
            </a:fld>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8955A19-D7A3-4824-9346-8C8674D7EE4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F5B9AB3-C9DC-4BE8-925E-CABCB23AF8F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18124228-6897-4250-8B38-C389BC5D34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E363C83-E37B-49E9-BC03-98BF8EF8EEA2}" type="slidenum">
              <a:rPr lang="en-US" altLang="en-US" smtClean="0"/>
              <a:pPr/>
              <a:t>57</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927100"/>
            <a:ext cx="11988800" cy="4495800"/>
            <a:chOff x="0" y="584"/>
            <a:chExt cx="5664" cy="2832"/>
          </a:xfrm>
        </p:grpSpPr>
        <p:sp>
          <p:nvSpPr>
            <p:cNvPr id="5" name="AutoShape 3"/>
            <p:cNvSpPr>
              <a:spLocks noChangeArrowheads="1"/>
            </p:cNvSpPr>
            <p:nvPr userDrawn="1"/>
          </p:nvSpPr>
          <p:spPr bwMode="auto">
            <a:xfrm>
              <a:off x="432" y="1304"/>
              <a:ext cx="4656" cy="2112"/>
            </a:xfrm>
            <a:prstGeom prst="roundRect">
              <a:avLst>
                <a:gd name="adj" fmla="val 16667"/>
              </a:avLst>
            </a:prstGeom>
            <a:noFill/>
            <a:ln w="50800">
              <a:solidFill>
                <a:srgbClr val="AEAEAE"/>
              </a:solidFill>
              <a:round/>
              <a:headEnd/>
              <a:tailEnd/>
            </a:ln>
            <a:effectLst/>
          </p:spPr>
          <p:txBody>
            <a:bodyPr wrap="none" anchor="ctr"/>
            <a:lstStyle/>
            <a:p>
              <a:pPr algn="ctr"/>
              <a:endParaRPr lang="en-US" altLang="en-US" sz="2400">
                <a:latin typeface="Times New Roman" pitchFamily="18" charset="0"/>
              </a:endParaRPr>
            </a:p>
          </p:txBody>
        </p:sp>
        <p:sp>
          <p:nvSpPr>
            <p:cNvPr id="6" name="Rectangle 4"/>
            <p:cNvSpPr>
              <a:spLocks noChangeArrowheads="1"/>
            </p:cNvSpPr>
            <p:nvPr userDrawn="1"/>
          </p:nvSpPr>
          <p:spPr bwMode="blackWhite">
            <a:xfrm>
              <a:off x="144" y="584"/>
              <a:ext cx="4512" cy="624"/>
            </a:xfrm>
            <a:prstGeom prst="rect">
              <a:avLst/>
            </a:prstGeom>
            <a:solidFill>
              <a:schemeClr val="bg1"/>
            </a:solidFill>
            <a:ln w="57150">
              <a:solidFill>
                <a:srgbClr val="808080"/>
              </a:solidFill>
              <a:miter lim="800000"/>
              <a:headEnd/>
              <a:tailEnd/>
            </a:ln>
            <a:effectLst/>
          </p:spPr>
          <p:txBody>
            <a:bodyPr wrap="none" anchor="ctr"/>
            <a:lstStyle/>
            <a:p>
              <a:pPr algn="ctr"/>
              <a:endParaRPr lang="en-US" altLang="en-US" sz="2400">
                <a:latin typeface="Times New Roman" pitchFamily="18" charset="0"/>
              </a:endParaRPr>
            </a:p>
          </p:txBody>
        </p:sp>
        <p:sp>
          <p:nvSpPr>
            <p:cNvPr id="7" name="AutoShape 5"/>
            <p:cNvSpPr>
              <a:spLocks noChangeArrowheads="1"/>
            </p:cNvSpPr>
            <p:nvPr userDrawn="1"/>
          </p:nvSpPr>
          <p:spPr bwMode="blackWhite">
            <a:xfrm>
              <a:off x="0" y="872"/>
              <a:ext cx="5664" cy="1152"/>
            </a:xfrm>
            <a:custGeom>
              <a:avLst/>
              <a:gdLst>
                <a:gd name="T0" fmla="*/ 0 w 4917"/>
                <a:gd name="T1" fmla="*/ 0 h 1000"/>
                <a:gd name="T2" fmla="*/ 4416 w 4917"/>
                <a:gd name="T3" fmla="*/ 0 h 1000"/>
                <a:gd name="T4" fmla="*/ 4917 w 4917"/>
                <a:gd name="T5" fmla="*/ 500 h 1000"/>
                <a:gd name="T6" fmla="*/ 4417 w 4917"/>
                <a:gd name="T7" fmla="*/ 1000 h 1000"/>
                <a:gd name="T8" fmla="*/ 0 w 4917"/>
                <a:gd name="T9" fmla="*/ 1000 h 1000"/>
                <a:gd name="T10" fmla="*/ 0 60000 65536"/>
                <a:gd name="T11" fmla="*/ 0 60000 65536"/>
                <a:gd name="T12" fmla="*/ 0 60000 65536"/>
                <a:gd name="T13" fmla="*/ 0 60000 65536"/>
                <a:gd name="T14" fmla="*/ 0 60000 65536"/>
                <a:gd name="T15" fmla="*/ 0 w 4917"/>
                <a:gd name="T16" fmla="*/ 0 h 1000"/>
                <a:gd name="T17" fmla="*/ 2459 w 4917"/>
                <a:gd name="T18" fmla="*/ 1000 h 1000"/>
              </a:gdLst>
              <a:ahLst/>
              <a:cxnLst>
                <a:cxn ang="T10">
                  <a:pos x="T0" y="T1"/>
                </a:cxn>
                <a:cxn ang="T11">
                  <a:pos x="T2" y="T3"/>
                </a:cxn>
                <a:cxn ang="T12">
                  <a:pos x="T4" y="T5"/>
                </a:cxn>
                <a:cxn ang="T13">
                  <a:pos x="T6" y="T7"/>
                </a:cxn>
                <a:cxn ang="T14">
                  <a:pos x="T8" y="T9"/>
                </a:cxn>
              </a:cxnLst>
              <a:rect l="T15" t="T16" r="T17" b="T18"/>
              <a:pathLst>
                <a:path w="4917" h="1000">
                  <a:moveTo>
                    <a:pt x="0" y="0"/>
                  </a:moveTo>
                  <a:lnTo>
                    <a:pt x="4416" y="0"/>
                  </a:lnTo>
                  <a:cubicBezTo>
                    <a:pt x="4693" y="0"/>
                    <a:pt x="4917" y="223"/>
                    <a:pt x="4917" y="500"/>
                  </a:cubicBezTo>
                  <a:cubicBezTo>
                    <a:pt x="4917" y="776"/>
                    <a:pt x="4693" y="999"/>
                    <a:pt x="4417" y="1000"/>
                  </a:cubicBezTo>
                  <a:lnTo>
                    <a:pt x="0" y="1000"/>
                  </a:lnTo>
                  <a:lnTo>
                    <a:pt x="0" y="0"/>
                  </a:lnTo>
                  <a:close/>
                </a:path>
              </a:pathLst>
            </a:custGeom>
            <a:solidFill>
              <a:srgbClr val="99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sz="1800"/>
            </a:p>
          </p:txBody>
        </p:sp>
        <p:sp>
          <p:nvSpPr>
            <p:cNvPr id="8" name="Line 6"/>
            <p:cNvSpPr>
              <a:spLocks noChangeShapeType="1"/>
            </p:cNvSpPr>
            <p:nvPr userDrawn="1"/>
          </p:nvSpPr>
          <p:spPr bwMode="auto">
            <a:xfrm>
              <a:off x="0" y="1928"/>
              <a:ext cx="5232" cy="0"/>
            </a:xfrm>
            <a:prstGeom prst="line">
              <a:avLst/>
            </a:prstGeom>
            <a:noFill/>
            <a:ln w="50800">
              <a:solidFill>
                <a:schemeClr val="bg1"/>
              </a:solidFill>
              <a:round/>
              <a:headEnd/>
              <a:tailEnd/>
            </a:ln>
            <a:extLst>
              <a:ext uri="{909E8E84-426E-40DD-AFC4-6F175D3DCCD1}">
                <a14:hiddenFill xmlns:a14="http://schemas.microsoft.com/office/drawing/2010/main">
                  <a:noFill/>
                </a14:hiddenFill>
              </a:ext>
            </a:extLst>
          </p:spPr>
          <p:txBody>
            <a:bodyPr/>
            <a:lstStyle/>
            <a:p>
              <a:endParaRPr lang="en-GB" sz="1800"/>
            </a:p>
          </p:txBody>
        </p:sp>
      </p:grpSp>
      <p:sp>
        <p:nvSpPr>
          <p:cNvPr id="5127" name="Rectangle 7"/>
          <p:cNvSpPr>
            <a:spLocks noGrp="1" noChangeArrowheads="1"/>
          </p:cNvSpPr>
          <p:nvPr>
            <p:ph type="ctrTitle"/>
          </p:nvPr>
        </p:nvSpPr>
        <p:spPr>
          <a:xfrm>
            <a:off x="304800" y="1427164"/>
            <a:ext cx="10769600" cy="1609725"/>
          </a:xfrm>
        </p:spPr>
        <p:txBody>
          <a:bodyPr/>
          <a:lstStyle>
            <a:lvl1pPr>
              <a:defRPr sz="4600"/>
            </a:lvl1pPr>
          </a:lstStyle>
          <a:p>
            <a:r>
              <a:rPr lang="en-US"/>
              <a:t>Click to edit Master title style</a:t>
            </a:r>
          </a:p>
        </p:txBody>
      </p:sp>
      <p:sp>
        <p:nvSpPr>
          <p:cNvPr id="5128" name="Rectangle 8"/>
          <p:cNvSpPr>
            <a:spLocks noGrp="1" noChangeArrowheads="1"/>
          </p:cNvSpPr>
          <p:nvPr>
            <p:ph type="subTitle" idx="1"/>
          </p:nvPr>
        </p:nvSpPr>
        <p:spPr>
          <a:xfrm>
            <a:off x="1422400" y="3441700"/>
            <a:ext cx="8839200" cy="1676400"/>
          </a:xfrm>
        </p:spPr>
        <p:txBody>
          <a:bodyPr/>
          <a:lstStyle>
            <a:lvl1pPr marL="0" indent="0">
              <a:buFont typeface="Wingdings" pitchFamily="2" charset="2"/>
              <a:buNone/>
              <a:defRPr/>
            </a:lvl1pPr>
          </a:lstStyle>
          <a:p>
            <a:r>
              <a:rPr lang="en-US"/>
              <a:t>Click to edit Master subtitle style</a:t>
            </a:r>
          </a:p>
        </p:txBody>
      </p:sp>
      <p:sp>
        <p:nvSpPr>
          <p:cNvPr id="10" name="Rectangle 9"/>
          <p:cNvSpPr>
            <a:spLocks noGrp="1" noChangeArrowheads="1"/>
          </p:cNvSpPr>
          <p:nvPr>
            <p:ph type="dt" sz="half" idx="10"/>
          </p:nvPr>
        </p:nvSpPr>
        <p:spPr>
          <a:xfrm>
            <a:off x="609600" y="6248400"/>
            <a:ext cx="2844800" cy="471488"/>
          </a:xfrm>
        </p:spPr>
        <p:txBody>
          <a:bodyPr/>
          <a:lstStyle>
            <a:lvl1pPr>
              <a:defRPr/>
            </a:lvl1pPr>
          </a:lstStyle>
          <a:p>
            <a:endParaRPr lang="en-US" altLang="en-US"/>
          </a:p>
        </p:txBody>
      </p:sp>
      <p:sp>
        <p:nvSpPr>
          <p:cNvPr id="11" name="Rectangle 10"/>
          <p:cNvSpPr>
            <a:spLocks noGrp="1" noChangeArrowheads="1"/>
          </p:cNvSpPr>
          <p:nvPr>
            <p:ph type="ftr" sz="quarter" idx="11"/>
          </p:nvPr>
        </p:nvSpPr>
        <p:spPr>
          <a:xfrm>
            <a:off x="4165600" y="6253163"/>
            <a:ext cx="3860800" cy="457200"/>
          </a:xfrm>
        </p:spPr>
        <p:txBody>
          <a:bodyPr/>
          <a:lstStyle>
            <a:lvl1pPr>
              <a:defRPr/>
            </a:lvl1pPr>
          </a:lstStyle>
          <a:p>
            <a:endParaRPr lang="en-US" altLang="en-US"/>
          </a:p>
        </p:txBody>
      </p:sp>
      <p:sp>
        <p:nvSpPr>
          <p:cNvPr id="12" name="Rectangle 11"/>
          <p:cNvSpPr>
            <a:spLocks noGrp="1" noChangeArrowheads="1"/>
          </p:cNvSpPr>
          <p:nvPr>
            <p:ph type="sldNum" sz="quarter" idx="12"/>
          </p:nvPr>
        </p:nvSpPr>
        <p:spPr>
          <a:xfrm>
            <a:off x="8737600" y="6248400"/>
            <a:ext cx="2844800" cy="471488"/>
          </a:xfrm>
        </p:spPr>
        <p:txBody>
          <a:bodyPr/>
          <a:lstStyle>
            <a:lvl1pPr>
              <a:defRPr/>
            </a:lvl1pPr>
          </a:lstStyle>
          <a:p>
            <a:fld id="{3C217238-B5FB-47DA-9B95-1B4E253A39ED}" type="slidenum">
              <a:rPr lang="en-US" altLang="en-US"/>
              <a:pPr/>
              <a:t>‹#›</a:t>
            </a:fld>
            <a:endParaRPr lang="en-US" altLang="en-US"/>
          </a:p>
        </p:txBody>
      </p:sp>
    </p:spTree>
    <p:extLst>
      <p:ext uri="{BB962C8B-B14F-4D97-AF65-F5344CB8AC3E}">
        <p14:creationId xmlns:p14="http://schemas.microsoft.com/office/powerpoint/2010/main" val="3403192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A078C2E3-A184-4BE8-8779-295F04123008}" type="slidenum">
              <a:rPr lang="en-US" altLang="en-US"/>
              <a:pPr/>
              <a:t>‹#›</a:t>
            </a:fld>
            <a:endParaRPr lang="en-US" altLang="en-US"/>
          </a:p>
        </p:txBody>
      </p:sp>
    </p:spTree>
    <p:extLst>
      <p:ext uri="{BB962C8B-B14F-4D97-AF65-F5344CB8AC3E}">
        <p14:creationId xmlns:p14="http://schemas.microsoft.com/office/powerpoint/2010/main" val="68146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D8B69091-7363-473A-A9D1-8318E1377552}" type="slidenum">
              <a:rPr lang="en-US" altLang="en-US"/>
              <a:pPr/>
              <a:t>‹#›</a:t>
            </a:fld>
            <a:endParaRPr lang="en-US" altLang="en-US"/>
          </a:p>
        </p:txBody>
      </p:sp>
    </p:spTree>
    <p:extLst>
      <p:ext uri="{BB962C8B-B14F-4D97-AF65-F5344CB8AC3E}">
        <p14:creationId xmlns:p14="http://schemas.microsoft.com/office/powerpoint/2010/main" val="3969567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2800" y="1600200"/>
            <a:ext cx="51816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0"/>
            <a:ext cx="51816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p:cNvSpPr>
            <a:spLocks noGrp="1" noChangeArrowheads="1"/>
          </p:cNvSpPr>
          <p:nvPr>
            <p:ph type="dt" sz="half" idx="10"/>
          </p:nvPr>
        </p:nvSpPr>
        <p:spPr>
          <a:ln/>
        </p:spPr>
        <p:txBody>
          <a:bodyPr/>
          <a:lstStyle>
            <a:lvl1pPr>
              <a:defRPr/>
            </a:lvl1pPr>
          </a:lstStyle>
          <a:p>
            <a:endParaRPr lang="en-US" altLang="en-US"/>
          </a:p>
        </p:txBody>
      </p:sp>
      <p:sp>
        <p:nvSpPr>
          <p:cNvPr id="6" name="Rectangle 9"/>
          <p:cNvSpPr>
            <a:spLocks noGrp="1" noChangeArrowheads="1"/>
          </p:cNvSpPr>
          <p:nvPr>
            <p:ph type="ftr" sz="quarter" idx="11"/>
          </p:nvPr>
        </p:nvSpPr>
        <p:spPr>
          <a:ln/>
        </p:spPr>
        <p:txBody>
          <a:bodyPr/>
          <a:lstStyle>
            <a:lvl1pPr>
              <a:defRPr/>
            </a:lvl1pPr>
          </a:lstStyle>
          <a:p>
            <a:endParaRPr lang="en-US" altLang="en-US"/>
          </a:p>
        </p:txBody>
      </p:sp>
      <p:sp>
        <p:nvSpPr>
          <p:cNvPr id="7" name="Rectangle 10"/>
          <p:cNvSpPr>
            <a:spLocks noGrp="1" noChangeArrowheads="1"/>
          </p:cNvSpPr>
          <p:nvPr>
            <p:ph type="sldNum" sz="quarter" idx="12"/>
          </p:nvPr>
        </p:nvSpPr>
        <p:spPr>
          <a:ln/>
        </p:spPr>
        <p:txBody>
          <a:bodyPr/>
          <a:lstStyle>
            <a:lvl1pPr>
              <a:defRPr/>
            </a:lvl1pPr>
          </a:lstStyle>
          <a:p>
            <a:fld id="{628C1ECF-C0EA-446B-9F2C-F3B97A38FB41}" type="slidenum">
              <a:rPr lang="en-US" altLang="en-US"/>
              <a:pPr/>
              <a:t>‹#›</a:t>
            </a:fld>
            <a:endParaRPr lang="en-US" altLang="en-US"/>
          </a:p>
        </p:txBody>
      </p:sp>
    </p:spTree>
    <p:extLst>
      <p:ext uri="{BB962C8B-B14F-4D97-AF65-F5344CB8AC3E}">
        <p14:creationId xmlns:p14="http://schemas.microsoft.com/office/powerpoint/2010/main" val="2574120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p:cNvSpPr>
            <a:spLocks noGrp="1" noChangeArrowheads="1"/>
          </p:cNvSpPr>
          <p:nvPr>
            <p:ph type="dt" sz="half" idx="10"/>
          </p:nvPr>
        </p:nvSpPr>
        <p:spPr>
          <a:ln/>
        </p:spPr>
        <p:txBody>
          <a:bodyPr/>
          <a:lstStyle>
            <a:lvl1pPr>
              <a:defRPr/>
            </a:lvl1pPr>
          </a:lstStyle>
          <a:p>
            <a:endParaRPr lang="en-US" altLang="en-US"/>
          </a:p>
        </p:txBody>
      </p:sp>
      <p:sp>
        <p:nvSpPr>
          <p:cNvPr id="8" name="Rectangle 9"/>
          <p:cNvSpPr>
            <a:spLocks noGrp="1" noChangeArrowheads="1"/>
          </p:cNvSpPr>
          <p:nvPr>
            <p:ph type="ftr" sz="quarter" idx="11"/>
          </p:nvPr>
        </p:nvSpPr>
        <p:spPr>
          <a:ln/>
        </p:spPr>
        <p:txBody>
          <a:bodyPr/>
          <a:lstStyle>
            <a:lvl1pPr>
              <a:defRPr/>
            </a:lvl1pPr>
          </a:lstStyle>
          <a:p>
            <a:endParaRPr lang="en-US" altLang="en-US"/>
          </a:p>
        </p:txBody>
      </p:sp>
      <p:sp>
        <p:nvSpPr>
          <p:cNvPr id="9" name="Rectangle 10"/>
          <p:cNvSpPr>
            <a:spLocks noGrp="1" noChangeArrowheads="1"/>
          </p:cNvSpPr>
          <p:nvPr>
            <p:ph type="sldNum" sz="quarter" idx="12"/>
          </p:nvPr>
        </p:nvSpPr>
        <p:spPr>
          <a:ln/>
        </p:spPr>
        <p:txBody>
          <a:bodyPr/>
          <a:lstStyle>
            <a:lvl1pPr>
              <a:defRPr/>
            </a:lvl1pPr>
          </a:lstStyle>
          <a:p>
            <a:fld id="{236247FC-516F-42F7-9219-6F3B5DECB358}" type="slidenum">
              <a:rPr lang="en-US" altLang="en-US"/>
              <a:pPr/>
              <a:t>‹#›</a:t>
            </a:fld>
            <a:endParaRPr lang="en-US" altLang="en-US"/>
          </a:p>
        </p:txBody>
      </p:sp>
    </p:spTree>
    <p:extLst>
      <p:ext uri="{BB962C8B-B14F-4D97-AF65-F5344CB8AC3E}">
        <p14:creationId xmlns:p14="http://schemas.microsoft.com/office/powerpoint/2010/main" val="3442186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8"/>
          <p:cNvSpPr>
            <a:spLocks noGrp="1" noChangeArrowheads="1"/>
          </p:cNvSpPr>
          <p:nvPr>
            <p:ph type="dt" sz="half" idx="10"/>
          </p:nvPr>
        </p:nvSpPr>
        <p:spPr>
          <a:ln/>
        </p:spPr>
        <p:txBody>
          <a:bodyPr/>
          <a:lstStyle>
            <a:lvl1pPr>
              <a:defRPr/>
            </a:lvl1pPr>
          </a:lstStyle>
          <a:p>
            <a:endParaRPr lang="en-US" altLang="en-US"/>
          </a:p>
        </p:txBody>
      </p:sp>
      <p:sp>
        <p:nvSpPr>
          <p:cNvPr id="4" name="Rectangle 9"/>
          <p:cNvSpPr>
            <a:spLocks noGrp="1" noChangeArrowheads="1"/>
          </p:cNvSpPr>
          <p:nvPr>
            <p:ph type="ftr" sz="quarter" idx="11"/>
          </p:nvPr>
        </p:nvSpPr>
        <p:spPr>
          <a:ln/>
        </p:spPr>
        <p:txBody>
          <a:bodyPr/>
          <a:lstStyle>
            <a:lvl1pPr>
              <a:defRPr/>
            </a:lvl1pPr>
          </a:lstStyle>
          <a:p>
            <a:endParaRPr lang="en-US" altLang="en-US"/>
          </a:p>
        </p:txBody>
      </p:sp>
      <p:sp>
        <p:nvSpPr>
          <p:cNvPr id="5" name="Rectangle 10"/>
          <p:cNvSpPr>
            <a:spLocks noGrp="1" noChangeArrowheads="1"/>
          </p:cNvSpPr>
          <p:nvPr>
            <p:ph type="sldNum" sz="quarter" idx="12"/>
          </p:nvPr>
        </p:nvSpPr>
        <p:spPr>
          <a:ln/>
        </p:spPr>
        <p:txBody>
          <a:bodyPr/>
          <a:lstStyle>
            <a:lvl1pPr>
              <a:defRPr/>
            </a:lvl1pPr>
          </a:lstStyle>
          <a:p>
            <a:fld id="{740BF522-4A89-47F5-9B2B-3B76AAD8A7DA}" type="slidenum">
              <a:rPr lang="en-US" altLang="en-US"/>
              <a:pPr/>
              <a:t>‹#›</a:t>
            </a:fld>
            <a:endParaRPr lang="en-US" altLang="en-US"/>
          </a:p>
        </p:txBody>
      </p:sp>
    </p:spTree>
    <p:extLst>
      <p:ext uri="{BB962C8B-B14F-4D97-AF65-F5344CB8AC3E}">
        <p14:creationId xmlns:p14="http://schemas.microsoft.com/office/powerpoint/2010/main" val="458682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endParaRPr lang="en-US" altLang="en-US"/>
          </a:p>
        </p:txBody>
      </p:sp>
      <p:sp>
        <p:nvSpPr>
          <p:cNvPr id="3" name="Rectangle 9"/>
          <p:cNvSpPr>
            <a:spLocks noGrp="1" noChangeArrowheads="1"/>
          </p:cNvSpPr>
          <p:nvPr>
            <p:ph type="ftr" sz="quarter" idx="11"/>
          </p:nvPr>
        </p:nvSpPr>
        <p:spPr>
          <a:ln/>
        </p:spPr>
        <p:txBody>
          <a:bodyPr/>
          <a:lstStyle>
            <a:lvl1pPr>
              <a:defRPr/>
            </a:lvl1pPr>
          </a:lstStyle>
          <a:p>
            <a:endParaRPr lang="en-US" altLang="en-US"/>
          </a:p>
        </p:txBody>
      </p:sp>
      <p:sp>
        <p:nvSpPr>
          <p:cNvPr id="4" name="Rectangle 10"/>
          <p:cNvSpPr>
            <a:spLocks noGrp="1" noChangeArrowheads="1"/>
          </p:cNvSpPr>
          <p:nvPr>
            <p:ph type="sldNum" sz="quarter" idx="12"/>
          </p:nvPr>
        </p:nvSpPr>
        <p:spPr>
          <a:ln/>
        </p:spPr>
        <p:txBody>
          <a:bodyPr/>
          <a:lstStyle>
            <a:lvl1pPr>
              <a:defRPr/>
            </a:lvl1pPr>
          </a:lstStyle>
          <a:p>
            <a:fld id="{804EED22-F82E-4077-9C9D-DB4569C54F93}" type="slidenum">
              <a:rPr lang="en-US" altLang="en-US"/>
              <a:pPr/>
              <a:t>‹#›</a:t>
            </a:fld>
            <a:endParaRPr lang="en-US" altLang="en-US"/>
          </a:p>
        </p:txBody>
      </p:sp>
    </p:spTree>
    <p:extLst>
      <p:ext uri="{BB962C8B-B14F-4D97-AF65-F5344CB8AC3E}">
        <p14:creationId xmlns:p14="http://schemas.microsoft.com/office/powerpoint/2010/main" val="13115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endParaRPr lang="en-US" altLang="en-US"/>
          </a:p>
        </p:txBody>
      </p:sp>
      <p:sp>
        <p:nvSpPr>
          <p:cNvPr id="6" name="Rectangle 9"/>
          <p:cNvSpPr>
            <a:spLocks noGrp="1" noChangeArrowheads="1"/>
          </p:cNvSpPr>
          <p:nvPr>
            <p:ph type="ftr" sz="quarter" idx="11"/>
          </p:nvPr>
        </p:nvSpPr>
        <p:spPr>
          <a:ln/>
        </p:spPr>
        <p:txBody>
          <a:bodyPr/>
          <a:lstStyle>
            <a:lvl1pPr>
              <a:defRPr/>
            </a:lvl1pPr>
          </a:lstStyle>
          <a:p>
            <a:endParaRPr lang="en-US" altLang="en-US"/>
          </a:p>
        </p:txBody>
      </p:sp>
      <p:sp>
        <p:nvSpPr>
          <p:cNvPr id="7" name="Rectangle 10"/>
          <p:cNvSpPr>
            <a:spLocks noGrp="1" noChangeArrowheads="1"/>
          </p:cNvSpPr>
          <p:nvPr>
            <p:ph type="sldNum" sz="quarter" idx="12"/>
          </p:nvPr>
        </p:nvSpPr>
        <p:spPr>
          <a:ln/>
        </p:spPr>
        <p:txBody>
          <a:bodyPr/>
          <a:lstStyle>
            <a:lvl1pPr>
              <a:defRPr/>
            </a:lvl1pPr>
          </a:lstStyle>
          <a:p>
            <a:fld id="{F2BB9A89-CFC4-426A-B5D3-B6EF66EA162B}" type="slidenum">
              <a:rPr lang="en-US" altLang="en-US"/>
              <a:pPr/>
              <a:t>‹#›</a:t>
            </a:fld>
            <a:endParaRPr lang="en-US" altLang="en-US"/>
          </a:p>
        </p:txBody>
      </p:sp>
    </p:spTree>
    <p:extLst>
      <p:ext uri="{BB962C8B-B14F-4D97-AF65-F5344CB8AC3E}">
        <p14:creationId xmlns:p14="http://schemas.microsoft.com/office/powerpoint/2010/main" val="4108767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endParaRPr lang="en-US" altLang="en-US"/>
          </a:p>
        </p:txBody>
      </p:sp>
      <p:sp>
        <p:nvSpPr>
          <p:cNvPr id="6" name="Rectangle 9"/>
          <p:cNvSpPr>
            <a:spLocks noGrp="1" noChangeArrowheads="1"/>
          </p:cNvSpPr>
          <p:nvPr>
            <p:ph type="ftr" sz="quarter" idx="11"/>
          </p:nvPr>
        </p:nvSpPr>
        <p:spPr>
          <a:ln/>
        </p:spPr>
        <p:txBody>
          <a:bodyPr/>
          <a:lstStyle>
            <a:lvl1pPr>
              <a:defRPr/>
            </a:lvl1pPr>
          </a:lstStyle>
          <a:p>
            <a:endParaRPr lang="en-US" altLang="en-US"/>
          </a:p>
        </p:txBody>
      </p:sp>
      <p:sp>
        <p:nvSpPr>
          <p:cNvPr id="7" name="Rectangle 10"/>
          <p:cNvSpPr>
            <a:spLocks noGrp="1" noChangeArrowheads="1"/>
          </p:cNvSpPr>
          <p:nvPr>
            <p:ph type="sldNum" sz="quarter" idx="12"/>
          </p:nvPr>
        </p:nvSpPr>
        <p:spPr>
          <a:ln/>
        </p:spPr>
        <p:txBody>
          <a:bodyPr/>
          <a:lstStyle>
            <a:lvl1pPr>
              <a:defRPr/>
            </a:lvl1pPr>
          </a:lstStyle>
          <a:p>
            <a:fld id="{C7C846CA-5458-4FAC-AD6D-258766D45FE6}" type="slidenum">
              <a:rPr lang="en-US" altLang="en-US"/>
              <a:pPr/>
              <a:t>‹#›</a:t>
            </a:fld>
            <a:endParaRPr lang="en-US" altLang="en-US"/>
          </a:p>
        </p:txBody>
      </p:sp>
    </p:spTree>
    <p:extLst>
      <p:ext uri="{BB962C8B-B14F-4D97-AF65-F5344CB8AC3E}">
        <p14:creationId xmlns:p14="http://schemas.microsoft.com/office/powerpoint/2010/main" val="2457127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640E5D34-F5AA-4FD1-B60A-867970E6E298}" type="slidenum">
              <a:rPr lang="en-US" altLang="en-US"/>
              <a:pPr/>
              <a:t>‹#›</a:t>
            </a:fld>
            <a:endParaRPr lang="en-US" altLang="en-US"/>
          </a:p>
        </p:txBody>
      </p:sp>
    </p:spTree>
    <p:extLst>
      <p:ext uri="{BB962C8B-B14F-4D97-AF65-F5344CB8AC3E}">
        <p14:creationId xmlns:p14="http://schemas.microsoft.com/office/powerpoint/2010/main" val="2146636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00018" y="228600"/>
            <a:ext cx="2779183" cy="5791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60351" y="228600"/>
            <a:ext cx="8136467" cy="579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013BD42F-8D9D-46F2-985F-45F1316CCC56}" type="slidenum">
              <a:rPr lang="en-US" altLang="en-US"/>
              <a:pPr/>
              <a:t>‹#›</a:t>
            </a:fld>
            <a:endParaRPr lang="en-US" altLang="en-US"/>
          </a:p>
        </p:txBody>
      </p:sp>
    </p:spTree>
    <p:extLst>
      <p:ext uri="{BB962C8B-B14F-4D97-AF65-F5344CB8AC3E}">
        <p14:creationId xmlns:p14="http://schemas.microsoft.com/office/powerpoint/2010/main" val="1322454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60352" y="228600"/>
            <a:ext cx="9493249" cy="914400"/>
          </a:xfrm>
        </p:spPr>
        <p:txBody>
          <a:bodyPr/>
          <a:lstStyle/>
          <a:p>
            <a:r>
              <a:rPr lang="en-US"/>
              <a:t>Click to edit Master title style</a:t>
            </a:r>
          </a:p>
        </p:txBody>
      </p:sp>
      <p:sp>
        <p:nvSpPr>
          <p:cNvPr id="3" name="Table Placeholder 2"/>
          <p:cNvSpPr>
            <a:spLocks noGrp="1"/>
          </p:cNvSpPr>
          <p:nvPr>
            <p:ph type="tbl" idx="1"/>
          </p:nvPr>
        </p:nvSpPr>
        <p:spPr>
          <a:xfrm>
            <a:off x="812800" y="1600200"/>
            <a:ext cx="10566400" cy="4419600"/>
          </a:xfrm>
        </p:spPr>
        <p:txBody>
          <a:bodyPr/>
          <a:lstStyle/>
          <a:p>
            <a:pPr lvl="0"/>
            <a:endParaRPr lang="en-US" noProof="0" dirty="0"/>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0F66E877-B13F-461C-B80F-57AD7866EFBF}" type="slidenum">
              <a:rPr lang="en-US" altLang="en-US"/>
              <a:pPr/>
              <a:t>‹#›</a:t>
            </a:fld>
            <a:endParaRPr lang="en-US" altLang="en-US"/>
          </a:p>
        </p:txBody>
      </p:sp>
    </p:spTree>
    <p:extLst>
      <p:ext uri="{BB962C8B-B14F-4D97-AF65-F5344CB8AC3E}">
        <p14:creationId xmlns:p14="http://schemas.microsoft.com/office/powerpoint/2010/main" val="2014161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387EC89F-B783-4D72-AE47-7D8B0EFF1CE8}" type="slidenum">
              <a:rPr lang="en-US"/>
              <a:pPr/>
              <a:t>‹#›</a:t>
            </a:fld>
            <a:endParaRPr lang="en-US"/>
          </a:p>
        </p:txBody>
      </p:sp>
    </p:spTree>
    <p:extLst>
      <p:ext uri="{BB962C8B-B14F-4D97-AF65-F5344CB8AC3E}">
        <p14:creationId xmlns:p14="http://schemas.microsoft.com/office/powerpoint/2010/main" val="12857904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5D20C562-3782-4021-91DD-F183DA6460AD}"/>
              </a:ext>
            </a:extLst>
          </p:cNvPr>
          <p:cNvGrpSpPr>
            <a:grpSpLocks/>
          </p:cNvGrpSpPr>
          <p:nvPr userDrawn="1"/>
        </p:nvGrpSpPr>
        <p:grpSpPr bwMode="auto">
          <a:xfrm>
            <a:off x="0" y="152400"/>
            <a:ext cx="11582400" cy="6096000"/>
            <a:chOff x="0" y="96"/>
            <a:chExt cx="5472" cy="3840"/>
          </a:xfrm>
        </p:grpSpPr>
        <p:sp>
          <p:nvSpPr>
            <p:cNvPr id="3" name="AutoShape 3">
              <a:extLst>
                <a:ext uri="{FF2B5EF4-FFF2-40B4-BE49-F238E27FC236}">
                  <a16:creationId xmlns:a16="http://schemas.microsoft.com/office/drawing/2014/main" id="{2B5B2787-8A26-45B8-8D19-1EC2F511EE9A}"/>
                </a:ext>
              </a:extLst>
            </p:cNvPr>
            <p:cNvSpPr>
              <a:spLocks noChangeArrowheads="1"/>
            </p:cNvSpPr>
            <p:nvPr/>
          </p:nvSpPr>
          <p:spPr bwMode="auto">
            <a:xfrm>
              <a:off x="240" y="336"/>
              <a:ext cx="5232" cy="3600"/>
            </a:xfrm>
            <a:prstGeom prst="roundRect">
              <a:avLst>
                <a:gd name="adj" fmla="val 13727"/>
              </a:avLst>
            </a:prstGeom>
            <a:noFill/>
            <a:ln w="50800">
              <a:solidFill>
                <a:srgbClr val="AEAEAE"/>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2400">
                <a:latin typeface="Times New Roman" panose="02020603050405020304" pitchFamily="18" charset="0"/>
              </a:endParaRPr>
            </a:p>
          </p:txBody>
        </p:sp>
        <p:sp>
          <p:nvSpPr>
            <p:cNvPr id="4" name="AutoShape 4">
              <a:extLst>
                <a:ext uri="{FF2B5EF4-FFF2-40B4-BE49-F238E27FC236}">
                  <a16:creationId xmlns:a16="http://schemas.microsoft.com/office/drawing/2014/main" id="{F3B532FE-265D-4B69-843E-D2251050696B}"/>
                </a:ext>
              </a:extLst>
            </p:cNvPr>
            <p:cNvSpPr>
              <a:spLocks noChangeArrowheads="1"/>
            </p:cNvSpPr>
            <p:nvPr/>
          </p:nvSpPr>
          <p:spPr bwMode="blackWhite">
            <a:xfrm>
              <a:off x="0" y="96"/>
              <a:ext cx="5376" cy="768"/>
            </a:xfrm>
            <a:custGeom>
              <a:avLst/>
              <a:gdLst>
                <a:gd name="T0" fmla="*/ 0 w 7000"/>
                <a:gd name="T1" fmla="*/ 0 h 1000"/>
                <a:gd name="T2" fmla="*/ 3833 w 7000"/>
                <a:gd name="T3" fmla="*/ 0 h 1000"/>
                <a:gd name="T4" fmla="*/ 4129 w 7000"/>
                <a:gd name="T5" fmla="*/ 295 h 1000"/>
                <a:gd name="T6" fmla="*/ 3834 w 7000"/>
                <a:gd name="T7" fmla="*/ 590 h 1000"/>
                <a:gd name="T8" fmla="*/ 0 w 7000"/>
                <a:gd name="T9" fmla="*/ 590 h 1000"/>
                <a:gd name="T10" fmla="*/ 0 60000 65536"/>
                <a:gd name="T11" fmla="*/ 0 60000 65536"/>
                <a:gd name="T12" fmla="*/ 0 60000 65536"/>
                <a:gd name="T13" fmla="*/ 0 60000 65536"/>
                <a:gd name="T14" fmla="*/ 0 60000 65536"/>
                <a:gd name="T15" fmla="*/ 0 w 7000"/>
                <a:gd name="T16" fmla="*/ 0 h 1000"/>
                <a:gd name="T17" fmla="*/ 3500 w 7000"/>
                <a:gd name="T18" fmla="*/ 1000 h 1000"/>
              </a:gdLst>
              <a:ahLst/>
              <a:cxnLst>
                <a:cxn ang="T10">
                  <a:pos x="T0" y="T1"/>
                </a:cxn>
                <a:cxn ang="T11">
                  <a:pos x="T2" y="T3"/>
                </a:cxn>
                <a:cxn ang="T12">
                  <a:pos x="T4" y="T5"/>
                </a:cxn>
                <a:cxn ang="T13">
                  <a:pos x="T6" y="T7"/>
                </a:cxn>
                <a:cxn ang="T14">
                  <a:pos x="T8" y="T9"/>
                </a:cxn>
              </a:cxnLst>
              <a:rect l="T15" t="T16" r="T17" b="T18"/>
              <a:pathLst>
                <a:path w="7000" h="1000">
                  <a:moveTo>
                    <a:pt x="0" y="0"/>
                  </a:moveTo>
                  <a:lnTo>
                    <a:pt x="6499" y="0"/>
                  </a:lnTo>
                  <a:cubicBezTo>
                    <a:pt x="6776" y="0"/>
                    <a:pt x="7000" y="223"/>
                    <a:pt x="7000" y="500"/>
                  </a:cubicBezTo>
                  <a:cubicBezTo>
                    <a:pt x="7000" y="776"/>
                    <a:pt x="6776" y="999"/>
                    <a:pt x="6500" y="1000"/>
                  </a:cubicBezTo>
                  <a:lnTo>
                    <a:pt x="0" y="1000"/>
                  </a:lnTo>
                  <a:lnTo>
                    <a:pt x="0" y="0"/>
                  </a:lnTo>
                  <a:close/>
                </a:path>
              </a:pathLst>
            </a:custGeom>
            <a:solidFill>
              <a:srgbClr val="99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sz="1800"/>
            </a:p>
          </p:txBody>
        </p:sp>
        <p:sp>
          <p:nvSpPr>
            <p:cNvPr id="5" name="Line 5">
              <a:extLst>
                <a:ext uri="{FF2B5EF4-FFF2-40B4-BE49-F238E27FC236}">
                  <a16:creationId xmlns:a16="http://schemas.microsoft.com/office/drawing/2014/main" id="{D2C36AFE-E53B-4DB3-A15D-499CE1EE2F7A}"/>
                </a:ext>
              </a:extLst>
            </p:cNvPr>
            <p:cNvSpPr>
              <a:spLocks noChangeShapeType="1"/>
            </p:cNvSpPr>
            <p:nvPr/>
          </p:nvSpPr>
          <p:spPr bwMode="auto">
            <a:xfrm>
              <a:off x="0" y="768"/>
              <a:ext cx="5088" cy="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en-GB" sz="1800"/>
            </a:p>
          </p:txBody>
        </p:sp>
      </p:grpSp>
      <p:sp>
        <p:nvSpPr>
          <p:cNvPr id="6" name="Rectangle 9">
            <a:extLst>
              <a:ext uri="{FF2B5EF4-FFF2-40B4-BE49-F238E27FC236}">
                <a16:creationId xmlns:a16="http://schemas.microsoft.com/office/drawing/2014/main" id="{41959661-6B85-468E-B91A-5219B98B9310}"/>
              </a:ext>
            </a:extLst>
          </p:cNvPr>
          <p:cNvSpPr>
            <a:spLocks noGrp="1" noChangeArrowheads="1"/>
          </p:cNvSpPr>
          <p:nvPr>
            <p:ph type="ftr" sz="quarter" idx="10"/>
          </p:nvPr>
        </p:nvSpPr>
        <p:spPr bwMode="auto">
          <a:xfrm>
            <a:off x="4165600" y="6248400"/>
            <a:ext cx="3860800" cy="457200"/>
          </a:xfrm>
          <a:ln>
            <a:miter lim="800000"/>
            <a:headEnd/>
            <a:tailEnd/>
          </a:ln>
        </p:spPr>
        <p:txBody>
          <a:bodyPr wrap="square" numCol="1" anchor="b" anchorCtr="0" compatLnSpc="1">
            <a:prstTxWarp prst="textNoShape">
              <a:avLst/>
            </a:prstTxWarp>
          </a:bodyPr>
          <a:lstStyle>
            <a:lvl1pPr algn="ctr" eaLnBrk="1" hangingPunct="1">
              <a:defRPr sz="1200"/>
            </a:lvl1pPr>
          </a:lstStyle>
          <a:p>
            <a:pPr>
              <a:defRPr/>
            </a:pPr>
            <a:endParaRPr lang="en-US"/>
          </a:p>
        </p:txBody>
      </p:sp>
      <p:sp>
        <p:nvSpPr>
          <p:cNvPr id="7" name="Rectangle 10">
            <a:extLst>
              <a:ext uri="{FF2B5EF4-FFF2-40B4-BE49-F238E27FC236}">
                <a16:creationId xmlns:a16="http://schemas.microsoft.com/office/drawing/2014/main" id="{5EAEE41E-8D24-4B4F-B977-70F01B0B0787}"/>
              </a:ext>
            </a:extLst>
          </p:cNvPr>
          <p:cNvSpPr>
            <a:spLocks noGrp="1" noChangeArrowheads="1"/>
          </p:cNvSpPr>
          <p:nvPr>
            <p:ph type="sldNum" sz="quarter" idx="11"/>
          </p:nvPr>
        </p:nvSpPr>
        <p:spPr bwMode="auto">
          <a:xfrm>
            <a:off x="8737600" y="6248400"/>
            <a:ext cx="2844800" cy="457200"/>
          </a:xfrm>
          <a:ln>
            <a:miter lim="800000"/>
            <a:headEnd/>
            <a:tailEnd/>
          </a:ln>
        </p:spPr>
        <p:txBody>
          <a:bodyPr anchor="b"/>
          <a:lstStyle>
            <a:lvl1pPr>
              <a:defRPr>
                <a:latin typeface="Arial Black" panose="020B0A04020102020204" pitchFamily="34" charset="0"/>
              </a:defRPr>
            </a:lvl1pPr>
          </a:lstStyle>
          <a:p>
            <a:pPr>
              <a:defRPr/>
            </a:pPr>
            <a:fld id="{A0579F71-39BD-4162-B9E2-BFB7BC366A7B}" type="slidenum">
              <a:rPr lang="en-US" altLang="en-US"/>
              <a:pPr>
                <a:defRPr/>
              </a:pPr>
              <a:t>‹#›</a:t>
            </a:fld>
            <a:endParaRPr lang="en-US" altLang="en-US"/>
          </a:p>
        </p:txBody>
      </p:sp>
    </p:spTree>
    <p:extLst>
      <p:ext uri="{BB962C8B-B14F-4D97-AF65-F5344CB8AC3E}">
        <p14:creationId xmlns:p14="http://schemas.microsoft.com/office/powerpoint/2010/main" val="2772664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152400"/>
            <a:ext cx="11582400" cy="6096000"/>
            <a:chOff x="0" y="96"/>
            <a:chExt cx="5472" cy="3840"/>
          </a:xfrm>
        </p:grpSpPr>
        <p:sp>
          <p:nvSpPr>
            <p:cNvPr id="4099" name="AutoShape 3"/>
            <p:cNvSpPr>
              <a:spLocks noChangeArrowheads="1"/>
            </p:cNvSpPr>
            <p:nvPr/>
          </p:nvSpPr>
          <p:spPr bwMode="auto">
            <a:xfrm>
              <a:off x="240" y="336"/>
              <a:ext cx="5232" cy="3600"/>
            </a:xfrm>
            <a:prstGeom prst="roundRect">
              <a:avLst>
                <a:gd name="adj" fmla="val 13727"/>
              </a:avLst>
            </a:prstGeom>
            <a:noFill/>
            <a:ln w="50800">
              <a:solidFill>
                <a:srgbClr val="AEAEAE"/>
              </a:solidFill>
              <a:round/>
              <a:headEnd/>
              <a:tailEnd/>
            </a:ln>
            <a:effectLst/>
          </p:spPr>
          <p:txBody>
            <a:bodyPr wrap="none" anchor="ctr"/>
            <a:lstStyle/>
            <a:p>
              <a:pPr algn="ctr"/>
              <a:endParaRPr lang="en-US" altLang="en-US" sz="2400">
                <a:latin typeface="Times New Roman" pitchFamily="18" charset="0"/>
              </a:endParaRPr>
            </a:p>
          </p:txBody>
        </p:sp>
        <p:sp>
          <p:nvSpPr>
            <p:cNvPr id="1034" name="AutoShape 4"/>
            <p:cNvSpPr>
              <a:spLocks noChangeArrowheads="1"/>
            </p:cNvSpPr>
            <p:nvPr/>
          </p:nvSpPr>
          <p:spPr bwMode="blackWhite">
            <a:xfrm>
              <a:off x="0" y="96"/>
              <a:ext cx="5376" cy="768"/>
            </a:xfrm>
            <a:custGeom>
              <a:avLst/>
              <a:gdLst>
                <a:gd name="T0" fmla="*/ 0 w 7000"/>
                <a:gd name="T1" fmla="*/ 0 h 1000"/>
                <a:gd name="T2" fmla="*/ 6499 w 7000"/>
                <a:gd name="T3" fmla="*/ 0 h 1000"/>
                <a:gd name="T4" fmla="*/ 7000 w 7000"/>
                <a:gd name="T5" fmla="*/ 500 h 1000"/>
                <a:gd name="T6" fmla="*/ 6500 w 7000"/>
                <a:gd name="T7" fmla="*/ 1000 h 1000"/>
                <a:gd name="T8" fmla="*/ 0 w 7000"/>
                <a:gd name="T9" fmla="*/ 1000 h 1000"/>
                <a:gd name="T10" fmla="*/ 0 60000 65536"/>
                <a:gd name="T11" fmla="*/ 0 60000 65536"/>
                <a:gd name="T12" fmla="*/ 0 60000 65536"/>
                <a:gd name="T13" fmla="*/ 0 60000 65536"/>
                <a:gd name="T14" fmla="*/ 0 60000 65536"/>
                <a:gd name="T15" fmla="*/ 0 w 7000"/>
                <a:gd name="T16" fmla="*/ 0 h 1000"/>
                <a:gd name="T17" fmla="*/ 3500 w 7000"/>
                <a:gd name="T18" fmla="*/ 1000 h 1000"/>
              </a:gdLst>
              <a:ahLst/>
              <a:cxnLst>
                <a:cxn ang="T10">
                  <a:pos x="T0" y="T1"/>
                </a:cxn>
                <a:cxn ang="T11">
                  <a:pos x="T2" y="T3"/>
                </a:cxn>
                <a:cxn ang="T12">
                  <a:pos x="T4" y="T5"/>
                </a:cxn>
                <a:cxn ang="T13">
                  <a:pos x="T6" y="T7"/>
                </a:cxn>
                <a:cxn ang="T14">
                  <a:pos x="T8" y="T9"/>
                </a:cxn>
              </a:cxnLst>
              <a:rect l="T15" t="T16" r="T17" b="T18"/>
              <a:pathLst>
                <a:path w="7000" h="1000">
                  <a:moveTo>
                    <a:pt x="0" y="0"/>
                  </a:moveTo>
                  <a:lnTo>
                    <a:pt x="6499" y="0"/>
                  </a:lnTo>
                  <a:cubicBezTo>
                    <a:pt x="6776" y="0"/>
                    <a:pt x="7000" y="223"/>
                    <a:pt x="7000" y="500"/>
                  </a:cubicBezTo>
                  <a:cubicBezTo>
                    <a:pt x="7000" y="776"/>
                    <a:pt x="6776" y="999"/>
                    <a:pt x="6500" y="1000"/>
                  </a:cubicBezTo>
                  <a:lnTo>
                    <a:pt x="0" y="1000"/>
                  </a:lnTo>
                  <a:lnTo>
                    <a:pt x="0" y="0"/>
                  </a:lnTo>
                  <a:close/>
                </a:path>
              </a:pathLst>
            </a:custGeom>
            <a:solidFill>
              <a:srgbClr val="99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sz="1800"/>
            </a:p>
          </p:txBody>
        </p:sp>
        <p:sp>
          <p:nvSpPr>
            <p:cNvPr id="1035" name="Line 5"/>
            <p:cNvSpPr>
              <a:spLocks noChangeShapeType="1"/>
            </p:cNvSpPr>
            <p:nvPr/>
          </p:nvSpPr>
          <p:spPr bwMode="auto">
            <a:xfrm>
              <a:off x="0" y="768"/>
              <a:ext cx="5088" cy="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en-GB" sz="1800"/>
            </a:p>
          </p:txBody>
        </p:sp>
      </p:grpSp>
      <p:sp>
        <p:nvSpPr>
          <p:cNvPr id="1027" name="Rectangle 6"/>
          <p:cNvSpPr>
            <a:spLocks noGrp="1" noChangeArrowheads="1"/>
          </p:cNvSpPr>
          <p:nvPr>
            <p:ph type="title"/>
          </p:nvPr>
        </p:nvSpPr>
        <p:spPr bwMode="auto">
          <a:xfrm>
            <a:off x="260352" y="228600"/>
            <a:ext cx="9493249"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p:cNvSpPr>
            <a:spLocks noGrp="1" noChangeArrowheads="1"/>
          </p:cNvSpPr>
          <p:nvPr>
            <p:ph type="body" idx="1"/>
          </p:nvPr>
        </p:nvSpPr>
        <p:spPr bwMode="auto">
          <a:xfrm>
            <a:off x="812800" y="1600200"/>
            <a:ext cx="105664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104" name="Rectangle 8"/>
          <p:cNvSpPr>
            <a:spLocks noGrp="1" noChangeArrowheads="1"/>
          </p:cNvSpPr>
          <p:nvPr>
            <p:ph type="dt" sz="half" idx="2"/>
          </p:nvPr>
        </p:nvSpPr>
        <p:spPr bwMode="auto">
          <a:xfrm>
            <a:off x="609600" y="6248400"/>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4105" name="Rectangle 9"/>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US" altLang="en-US"/>
          </a:p>
        </p:txBody>
      </p:sp>
      <p:sp>
        <p:nvSpPr>
          <p:cNvPr id="4106" name="Rectangle 10"/>
          <p:cNvSpPr>
            <a:spLocks noGrp="1" noChangeArrowheads="1"/>
          </p:cNvSpPr>
          <p:nvPr>
            <p:ph type="sldNum" sz="quarter" idx="4"/>
          </p:nvPr>
        </p:nvSpPr>
        <p:spPr bwMode="auto">
          <a:xfrm>
            <a:off x="8737600" y="6248400"/>
            <a:ext cx="2844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fld id="{539B7F2E-399E-451D-A755-EBFFFE52F6FE}" type="slidenum">
              <a:rPr lang="en-US" altLang="en-US"/>
              <a:pPr/>
              <a:t>‹#›</a:t>
            </a:fld>
            <a:endParaRPr lang="en-US" altLang="en-US"/>
          </a:p>
        </p:txBody>
      </p:sp>
    </p:spTree>
    <p:extLst>
      <p:ext uri="{BB962C8B-B14F-4D97-AF65-F5344CB8AC3E}">
        <p14:creationId xmlns:p14="http://schemas.microsoft.com/office/powerpoint/2010/main" val="38816333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Arial" charset="0"/>
        </a:defRPr>
      </a:lvl2pPr>
      <a:lvl3pPr algn="l" rtl="0" eaLnBrk="0" fontAlgn="base" hangingPunct="0">
        <a:spcBef>
          <a:spcPct val="0"/>
        </a:spcBef>
        <a:spcAft>
          <a:spcPct val="0"/>
        </a:spcAft>
        <a:defRPr sz="4200">
          <a:solidFill>
            <a:schemeClr val="tx2"/>
          </a:solidFill>
          <a:latin typeface="Arial" charset="0"/>
        </a:defRPr>
      </a:lvl3pPr>
      <a:lvl4pPr algn="l" rtl="0" eaLnBrk="0" fontAlgn="base" hangingPunct="0">
        <a:spcBef>
          <a:spcPct val="0"/>
        </a:spcBef>
        <a:spcAft>
          <a:spcPct val="0"/>
        </a:spcAft>
        <a:defRPr sz="4200">
          <a:solidFill>
            <a:schemeClr val="tx2"/>
          </a:solidFill>
          <a:latin typeface="Arial" charset="0"/>
        </a:defRPr>
      </a:lvl4pPr>
      <a:lvl5pPr algn="l" rtl="0" eaLnBrk="0" fontAlgn="base" hangingPunct="0">
        <a:spcBef>
          <a:spcPct val="0"/>
        </a:spcBef>
        <a:spcAft>
          <a:spcPct val="0"/>
        </a:spcAft>
        <a:defRPr sz="4200">
          <a:solidFill>
            <a:schemeClr val="tx2"/>
          </a:solidFill>
          <a:latin typeface="Arial" charset="0"/>
        </a:defRPr>
      </a:lvl5pPr>
      <a:lvl6pPr marL="457200" algn="l" rtl="0" fontAlgn="base">
        <a:spcBef>
          <a:spcPct val="0"/>
        </a:spcBef>
        <a:spcAft>
          <a:spcPct val="0"/>
        </a:spcAft>
        <a:defRPr sz="4200">
          <a:solidFill>
            <a:schemeClr val="tx2"/>
          </a:solidFill>
          <a:latin typeface="Arial" charset="0"/>
        </a:defRPr>
      </a:lvl6pPr>
      <a:lvl7pPr marL="914400" algn="l" rtl="0" fontAlgn="base">
        <a:spcBef>
          <a:spcPct val="0"/>
        </a:spcBef>
        <a:spcAft>
          <a:spcPct val="0"/>
        </a:spcAft>
        <a:defRPr sz="4200">
          <a:solidFill>
            <a:schemeClr val="tx2"/>
          </a:solidFill>
          <a:latin typeface="Arial" charset="0"/>
        </a:defRPr>
      </a:lvl7pPr>
      <a:lvl8pPr marL="1371600" algn="l" rtl="0" fontAlgn="base">
        <a:spcBef>
          <a:spcPct val="0"/>
        </a:spcBef>
        <a:spcAft>
          <a:spcPct val="0"/>
        </a:spcAft>
        <a:defRPr sz="4200">
          <a:solidFill>
            <a:schemeClr val="tx2"/>
          </a:solidFill>
          <a:latin typeface="Arial" charset="0"/>
        </a:defRPr>
      </a:lvl8pPr>
      <a:lvl9pPr marL="1828800" algn="l" rtl="0" fontAlgn="base">
        <a:spcBef>
          <a:spcPct val="0"/>
        </a:spcBef>
        <a:spcAft>
          <a:spcPct val="0"/>
        </a:spcAft>
        <a:defRPr sz="4200">
          <a:solidFill>
            <a:schemeClr val="tx2"/>
          </a:solidFill>
          <a:latin typeface="Arial" charset="0"/>
        </a:defRPr>
      </a:lvl9pPr>
    </p:titleStyle>
    <p:bodyStyle>
      <a:lvl1pPr marL="342900" indent="-342900" algn="l" rtl="0" eaLnBrk="0" fontAlgn="base" hangingPunct="0">
        <a:spcBef>
          <a:spcPct val="20000"/>
        </a:spcBef>
        <a:spcAft>
          <a:spcPct val="0"/>
        </a:spcAft>
        <a:buClr>
          <a:srgbClr val="DA0808"/>
        </a:buClr>
        <a:buSzPct val="80000"/>
        <a:buFont typeface="Wingdings" pitchFamily="2" charset="2"/>
        <a:buChar char="l"/>
        <a:defRPr sz="3200">
          <a:solidFill>
            <a:schemeClr val="tx1"/>
          </a:solidFill>
          <a:latin typeface="+mn-lt"/>
          <a:ea typeface="+mn-ea"/>
          <a:cs typeface="+mn-cs"/>
        </a:defRPr>
      </a:lvl1pPr>
      <a:lvl2pPr marL="742950" indent="-285750" algn="l" rtl="0" eaLnBrk="0" fontAlgn="base" hangingPunct="0">
        <a:spcBef>
          <a:spcPct val="20000"/>
        </a:spcBef>
        <a:spcAft>
          <a:spcPct val="0"/>
        </a:spcAft>
        <a:buClr>
          <a:srgbClr val="DA0808"/>
        </a:buClr>
        <a:buSzPct val="70000"/>
        <a:buFont typeface="Wingdings" pitchFamily="2" charset="2"/>
        <a:buChar char="l"/>
        <a:defRPr sz="2800">
          <a:solidFill>
            <a:schemeClr val="tx1"/>
          </a:solidFill>
          <a:latin typeface="+mn-lt"/>
        </a:defRPr>
      </a:lvl2pPr>
      <a:lvl3pPr marL="1143000" indent="-228600" algn="l" rtl="0" eaLnBrk="0" fontAlgn="base" hangingPunct="0">
        <a:spcBef>
          <a:spcPct val="20000"/>
        </a:spcBef>
        <a:spcAft>
          <a:spcPct val="0"/>
        </a:spcAft>
        <a:buClr>
          <a:srgbClr val="DA0808"/>
        </a:buClr>
        <a:buSzPct val="65000"/>
        <a:buFont typeface="Wingdings" pitchFamily="2" charset="2"/>
        <a:buChar char="l"/>
        <a:defRPr sz="2400">
          <a:solidFill>
            <a:schemeClr val="tx1"/>
          </a:solidFill>
          <a:latin typeface="+mn-lt"/>
        </a:defRPr>
      </a:lvl3pPr>
      <a:lvl4pPr marL="1600200" indent="-228600" algn="l" rtl="0" eaLnBrk="0" fontAlgn="base" hangingPunct="0">
        <a:spcBef>
          <a:spcPct val="20000"/>
        </a:spcBef>
        <a:spcAft>
          <a:spcPct val="0"/>
        </a:spcAft>
        <a:buClr>
          <a:srgbClr val="DA0808"/>
        </a:buClr>
        <a:buSzPct val="60000"/>
        <a:buFont typeface="Wingdings" pitchFamily="2" charset="2"/>
        <a:buChar char="l"/>
        <a:defRPr sz="2000">
          <a:solidFill>
            <a:schemeClr val="tx1"/>
          </a:solidFill>
          <a:latin typeface="+mn-lt"/>
        </a:defRPr>
      </a:lvl4pPr>
      <a:lvl5pPr marL="2057400" indent="-228600" algn="l" rtl="0" eaLnBrk="0" fontAlgn="base" hangingPunct="0">
        <a:spcBef>
          <a:spcPct val="20000"/>
        </a:spcBef>
        <a:spcAft>
          <a:spcPct val="0"/>
        </a:spcAft>
        <a:buClr>
          <a:srgbClr val="DA0808"/>
        </a:buClr>
        <a:buSzPct val="40000"/>
        <a:buFont typeface="Wingdings" pitchFamily="2" charset="2"/>
        <a:buChar char="l"/>
        <a:defRPr sz="2000">
          <a:solidFill>
            <a:schemeClr val="tx1"/>
          </a:solidFill>
          <a:latin typeface="+mn-lt"/>
        </a:defRPr>
      </a:lvl5pPr>
      <a:lvl6pPr marL="25146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6pPr>
      <a:lvl7pPr marL="29718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7pPr>
      <a:lvl8pPr marL="34290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8pPr>
      <a:lvl9pPr marL="38862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tutorialspoint.com/csharp/csharp_for_loop.htm" TargetMode="External"/><Relationship Id="rId2" Type="http://schemas.openxmlformats.org/officeDocument/2006/relationships/hyperlink" Target="https://www.tutorialspoint.com/csharp/csharp_while_loop.htm" TargetMode="External"/><Relationship Id="rId1" Type="http://schemas.openxmlformats.org/officeDocument/2006/relationships/slideLayout" Target="../slideLayouts/slideLayout2.xml"/><Relationship Id="rId5" Type="http://schemas.openxmlformats.org/officeDocument/2006/relationships/hyperlink" Target="https://www.tutorialspoint.com/csharp/csharp_nested_loops.htm" TargetMode="External"/><Relationship Id="rId4" Type="http://schemas.openxmlformats.org/officeDocument/2006/relationships/hyperlink" Target="https://www.tutorialspoint.com/csharp/csharp_do_while_loop.htm"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88048FF4-0375-417F-859F-10B81CAB0AB6}" type="slidenum">
              <a:rPr lang="en-US">
                <a:solidFill>
                  <a:srgbClr val="000000"/>
                </a:solidFill>
              </a:rPr>
              <a:pPr/>
              <a:t>1</a:t>
            </a:fld>
            <a:endParaRPr lang="en-US">
              <a:solidFill>
                <a:srgbClr val="000000"/>
              </a:solidFill>
            </a:endParaRPr>
          </a:p>
        </p:txBody>
      </p:sp>
      <p:sp>
        <p:nvSpPr>
          <p:cNvPr id="279554" name="Rectangle 2"/>
          <p:cNvSpPr>
            <a:spLocks noGrp="1" noChangeArrowheads="1"/>
          </p:cNvSpPr>
          <p:nvPr>
            <p:ph type="title"/>
          </p:nvPr>
        </p:nvSpPr>
        <p:spPr/>
        <p:txBody>
          <a:bodyPr/>
          <a:lstStyle/>
          <a:p>
            <a:r>
              <a:rPr lang="en-US" sz="3200"/>
              <a:t>Displaying Variable Values</a:t>
            </a:r>
          </a:p>
        </p:txBody>
      </p:sp>
      <p:sp>
        <p:nvSpPr>
          <p:cNvPr id="279555" name="Rectangle 3"/>
          <p:cNvSpPr>
            <a:spLocks noGrp="1" noChangeArrowheads="1"/>
          </p:cNvSpPr>
          <p:nvPr>
            <p:ph type="body" sz="half" idx="1"/>
          </p:nvPr>
        </p:nvSpPr>
        <p:spPr>
          <a:xfrm>
            <a:off x="1981200" y="4876800"/>
            <a:ext cx="7315200" cy="838200"/>
          </a:xfrm>
        </p:spPr>
        <p:txBody>
          <a:bodyPr/>
          <a:lstStyle/>
          <a:p>
            <a:pPr>
              <a:lnSpc>
                <a:spcPct val="90000"/>
              </a:lnSpc>
            </a:pPr>
            <a:r>
              <a:rPr lang="en-US" sz="2400"/>
              <a:t>You can display variable values by using the variable name within a WriteLine() method call</a:t>
            </a:r>
          </a:p>
        </p:txBody>
      </p:sp>
      <p:graphicFrame>
        <p:nvGraphicFramePr>
          <p:cNvPr id="279569" name="Object 17"/>
          <p:cNvGraphicFramePr>
            <a:graphicFrameLocks noGrp="1" noChangeAspect="1"/>
          </p:cNvGraphicFramePr>
          <p:nvPr>
            <p:ph sz="half" idx="2"/>
          </p:nvPr>
        </p:nvGraphicFramePr>
        <p:xfrm>
          <a:off x="3657600" y="1981200"/>
          <a:ext cx="4038600" cy="2057400"/>
        </p:xfrm>
        <a:graphic>
          <a:graphicData uri="http://schemas.openxmlformats.org/presentationml/2006/ole">
            <mc:AlternateContent xmlns:mc="http://schemas.openxmlformats.org/markup-compatibility/2006">
              <mc:Choice xmlns:v="urn:schemas-microsoft-com:vml" Requires="v">
                <p:oleObj spid="_x0000_s1048" name="Image" r:id="rId3" imgW="4040946" imgH="2058595" progId="Photoshop.Image.5">
                  <p:embed/>
                </p:oleObj>
              </mc:Choice>
              <mc:Fallback>
                <p:oleObj name="Image" r:id="rId3" imgW="4040946" imgH="2058595" progId="Photoshop.Image.5">
                  <p:embed/>
                  <p:pic>
                    <p:nvPicPr>
                      <p:cNvPr id="279569"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600" y="1981200"/>
                        <a:ext cx="4038600" cy="2057400"/>
                      </a:xfrm>
                      <a:prstGeom prst="rect">
                        <a:avLst/>
                      </a:prstGeom>
                    </p:spPr>
                  </p:pic>
                </p:oleObj>
              </mc:Fallback>
            </mc:AlternateContent>
          </a:graphicData>
        </a:graphic>
      </p:graphicFrame>
    </p:spTree>
    <p:extLst>
      <p:ext uri="{BB962C8B-B14F-4D97-AF65-F5344CB8AC3E}">
        <p14:creationId xmlns:p14="http://schemas.microsoft.com/office/powerpoint/2010/main" val="1602553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30E06162-DE9C-48AC-8FD7-632775F00726}" type="slidenum">
              <a:rPr lang="en-US">
                <a:solidFill>
                  <a:srgbClr val="000000"/>
                </a:solidFill>
              </a:rPr>
              <a:pPr/>
              <a:t>2</a:t>
            </a:fld>
            <a:endParaRPr lang="en-US">
              <a:solidFill>
                <a:srgbClr val="000000"/>
              </a:solidFill>
            </a:endParaRPr>
          </a:p>
        </p:txBody>
      </p:sp>
      <p:sp>
        <p:nvSpPr>
          <p:cNvPr id="330754" name="Rectangle 2"/>
          <p:cNvSpPr>
            <a:spLocks noGrp="1" noChangeArrowheads="1"/>
          </p:cNvSpPr>
          <p:nvPr>
            <p:ph type="title"/>
          </p:nvPr>
        </p:nvSpPr>
        <p:spPr/>
        <p:txBody>
          <a:bodyPr/>
          <a:lstStyle/>
          <a:p>
            <a:r>
              <a:rPr lang="en-US" sz="3200"/>
              <a:t>Displaying Variable Values</a:t>
            </a:r>
          </a:p>
        </p:txBody>
      </p:sp>
      <p:sp>
        <p:nvSpPr>
          <p:cNvPr id="330755" name="Rectangle 3"/>
          <p:cNvSpPr>
            <a:spLocks noGrp="1" noChangeArrowheads="1"/>
          </p:cNvSpPr>
          <p:nvPr>
            <p:ph type="body" idx="1"/>
          </p:nvPr>
        </p:nvSpPr>
        <p:spPr>
          <a:xfrm>
            <a:off x="1905000" y="5791200"/>
            <a:ext cx="8229600" cy="800100"/>
          </a:xfrm>
        </p:spPr>
        <p:txBody>
          <a:bodyPr/>
          <a:lstStyle/>
          <a:p>
            <a:r>
              <a:rPr lang="en-US" sz="2400"/>
              <a:t>Output of DisplaySomeMoney Program</a:t>
            </a:r>
          </a:p>
        </p:txBody>
      </p:sp>
      <p:pic>
        <p:nvPicPr>
          <p:cNvPr id="33075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2289" y="1785939"/>
            <a:ext cx="6067425" cy="328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3210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7B6C6955-B0AF-4A00-8BDA-DF94B5FD2A0C}" type="slidenum">
              <a:rPr lang="en-US">
                <a:solidFill>
                  <a:srgbClr val="000000"/>
                </a:solidFill>
              </a:rPr>
              <a:pPr/>
              <a:t>3</a:t>
            </a:fld>
            <a:endParaRPr lang="en-US">
              <a:solidFill>
                <a:srgbClr val="000000"/>
              </a:solidFill>
            </a:endParaRPr>
          </a:p>
        </p:txBody>
      </p:sp>
      <p:sp>
        <p:nvSpPr>
          <p:cNvPr id="337922" name="Rectangle 2"/>
          <p:cNvSpPr>
            <a:spLocks noGrp="1" noChangeArrowheads="1"/>
          </p:cNvSpPr>
          <p:nvPr>
            <p:ph type="title"/>
          </p:nvPr>
        </p:nvSpPr>
        <p:spPr/>
        <p:txBody>
          <a:bodyPr/>
          <a:lstStyle/>
          <a:p>
            <a:r>
              <a:rPr lang="en-US" sz="3200"/>
              <a:t>Using the string Data Type</a:t>
            </a:r>
          </a:p>
        </p:txBody>
      </p:sp>
      <p:sp>
        <p:nvSpPr>
          <p:cNvPr id="337923" name="Rectangle 3"/>
          <p:cNvSpPr>
            <a:spLocks noGrp="1" noChangeArrowheads="1"/>
          </p:cNvSpPr>
          <p:nvPr>
            <p:ph type="body" idx="1"/>
          </p:nvPr>
        </p:nvSpPr>
        <p:spPr>
          <a:xfrm>
            <a:off x="1981200" y="5556251"/>
            <a:ext cx="8229600" cy="569913"/>
          </a:xfrm>
        </p:spPr>
        <p:txBody>
          <a:bodyPr/>
          <a:lstStyle/>
          <a:p>
            <a:r>
              <a:rPr lang="en-US" sz="2400"/>
              <a:t>Program that compares two strings using ==</a:t>
            </a:r>
          </a:p>
        </p:txBody>
      </p:sp>
      <p:pic>
        <p:nvPicPr>
          <p:cNvPr id="33792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5214" y="2147889"/>
            <a:ext cx="4981575"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2535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BD2B13A-00C3-4E07-A470-E251DCE6FA84}" type="slidenum">
              <a:rPr lang="en-US">
                <a:solidFill>
                  <a:srgbClr val="000000"/>
                </a:solidFill>
              </a:rPr>
              <a:pPr/>
              <a:t>4</a:t>
            </a:fld>
            <a:endParaRPr lang="en-US">
              <a:solidFill>
                <a:srgbClr val="000000"/>
              </a:solidFill>
            </a:endParaRPr>
          </a:p>
        </p:txBody>
      </p:sp>
      <p:sp>
        <p:nvSpPr>
          <p:cNvPr id="338946" name="Rectangle 2"/>
          <p:cNvSpPr>
            <a:spLocks noGrp="1" noChangeArrowheads="1"/>
          </p:cNvSpPr>
          <p:nvPr>
            <p:ph type="title"/>
          </p:nvPr>
        </p:nvSpPr>
        <p:spPr/>
        <p:txBody>
          <a:bodyPr/>
          <a:lstStyle/>
          <a:p>
            <a:r>
              <a:rPr lang="en-US" sz="3200"/>
              <a:t>Using the string Data Type</a:t>
            </a:r>
          </a:p>
        </p:txBody>
      </p:sp>
      <p:sp>
        <p:nvSpPr>
          <p:cNvPr id="338947" name="Rectangle 3"/>
          <p:cNvSpPr>
            <a:spLocks noGrp="1" noChangeArrowheads="1"/>
          </p:cNvSpPr>
          <p:nvPr>
            <p:ph type="body" idx="1"/>
          </p:nvPr>
        </p:nvSpPr>
        <p:spPr>
          <a:xfrm>
            <a:off x="1981200" y="5556251"/>
            <a:ext cx="8229600" cy="569913"/>
          </a:xfrm>
        </p:spPr>
        <p:txBody>
          <a:bodyPr/>
          <a:lstStyle/>
          <a:p>
            <a:r>
              <a:rPr lang="en-US" sz="2400"/>
              <a:t>Output of CompareNames1 program that uses ==</a:t>
            </a:r>
          </a:p>
        </p:txBody>
      </p:sp>
      <p:pic>
        <p:nvPicPr>
          <p:cNvPr id="33894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8014" y="1824039"/>
            <a:ext cx="5895975" cy="320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3359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C19AAC73-3E63-40C9-A8CC-5165B2FD8249}" type="slidenum">
              <a:rPr lang="en-US">
                <a:solidFill>
                  <a:srgbClr val="000000"/>
                </a:solidFill>
              </a:rPr>
              <a:pPr/>
              <a:t>5</a:t>
            </a:fld>
            <a:endParaRPr lang="en-US">
              <a:solidFill>
                <a:srgbClr val="000000"/>
              </a:solidFill>
            </a:endParaRPr>
          </a:p>
        </p:txBody>
      </p:sp>
      <p:sp>
        <p:nvSpPr>
          <p:cNvPr id="339970" name="Rectangle 2"/>
          <p:cNvSpPr>
            <a:spLocks noGrp="1" noChangeArrowheads="1"/>
          </p:cNvSpPr>
          <p:nvPr>
            <p:ph type="title"/>
          </p:nvPr>
        </p:nvSpPr>
        <p:spPr/>
        <p:txBody>
          <a:bodyPr/>
          <a:lstStyle/>
          <a:p>
            <a:r>
              <a:rPr lang="en-US" sz="3200"/>
              <a:t>Using the string Data Type</a:t>
            </a:r>
          </a:p>
        </p:txBody>
      </p:sp>
      <p:sp>
        <p:nvSpPr>
          <p:cNvPr id="339971" name="Rectangle 3"/>
          <p:cNvSpPr>
            <a:spLocks noGrp="1" noChangeArrowheads="1"/>
          </p:cNvSpPr>
          <p:nvPr>
            <p:ph type="body" idx="1"/>
          </p:nvPr>
        </p:nvSpPr>
        <p:spPr>
          <a:xfrm>
            <a:off x="1981200" y="5562600"/>
            <a:ext cx="8229600" cy="762000"/>
          </a:xfrm>
        </p:spPr>
        <p:txBody>
          <a:bodyPr/>
          <a:lstStyle/>
          <a:p>
            <a:pPr>
              <a:lnSpc>
                <a:spcPct val="90000"/>
              </a:lnSpc>
            </a:pPr>
            <a:r>
              <a:rPr lang="en-US" sz="2400"/>
              <a:t>Program that compares two strings using Equals() and Compares()</a:t>
            </a:r>
          </a:p>
        </p:txBody>
      </p:sp>
      <p:pic>
        <p:nvPicPr>
          <p:cNvPr id="33997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2864" y="1976439"/>
            <a:ext cx="4486275" cy="290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2405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FFE647BC-43E9-4620-B802-ED9767E83294}" type="slidenum">
              <a:rPr lang="en-US">
                <a:solidFill>
                  <a:srgbClr val="000000"/>
                </a:solidFill>
              </a:rPr>
              <a:pPr/>
              <a:t>6</a:t>
            </a:fld>
            <a:endParaRPr lang="en-US">
              <a:solidFill>
                <a:srgbClr val="000000"/>
              </a:solidFill>
            </a:endParaRPr>
          </a:p>
        </p:txBody>
      </p:sp>
      <p:sp>
        <p:nvSpPr>
          <p:cNvPr id="340994" name="Rectangle 2"/>
          <p:cNvSpPr>
            <a:spLocks noGrp="1" noChangeArrowheads="1"/>
          </p:cNvSpPr>
          <p:nvPr>
            <p:ph type="title"/>
          </p:nvPr>
        </p:nvSpPr>
        <p:spPr/>
        <p:txBody>
          <a:bodyPr/>
          <a:lstStyle/>
          <a:p>
            <a:r>
              <a:rPr lang="en-US" sz="3200"/>
              <a:t>Using the string Data Type</a:t>
            </a:r>
          </a:p>
        </p:txBody>
      </p:sp>
      <p:sp>
        <p:nvSpPr>
          <p:cNvPr id="340995" name="Rectangle 3"/>
          <p:cNvSpPr>
            <a:spLocks noGrp="1" noChangeArrowheads="1"/>
          </p:cNvSpPr>
          <p:nvPr>
            <p:ph type="body" idx="1"/>
          </p:nvPr>
        </p:nvSpPr>
        <p:spPr>
          <a:xfrm>
            <a:off x="1981200" y="5562600"/>
            <a:ext cx="8229600" cy="762000"/>
          </a:xfrm>
        </p:spPr>
        <p:txBody>
          <a:bodyPr/>
          <a:lstStyle/>
          <a:p>
            <a:pPr>
              <a:lnSpc>
                <a:spcPct val="90000"/>
              </a:lnSpc>
            </a:pPr>
            <a:r>
              <a:rPr lang="en-US" sz="2400"/>
              <a:t>Output of CompareNames2 program that uses Equals() and Compare()</a:t>
            </a:r>
          </a:p>
        </p:txBody>
      </p:sp>
      <p:pic>
        <p:nvPicPr>
          <p:cNvPr id="34099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8114" y="2252664"/>
            <a:ext cx="4295775"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8755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B608D16F-C094-46F8-B03A-EC786EE702B5}" type="slidenum">
              <a:rPr lang="en-US">
                <a:solidFill>
                  <a:srgbClr val="000000"/>
                </a:solidFill>
              </a:rPr>
              <a:pPr/>
              <a:t>7</a:t>
            </a:fld>
            <a:endParaRPr lang="en-US">
              <a:solidFill>
                <a:srgbClr val="000000"/>
              </a:solidFill>
            </a:endParaRPr>
          </a:p>
        </p:txBody>
      </p:sp>
      <p:sp>
        <p:nvSpPr>
          <p:cNvPr id="342018" name="Rectangle 2"/>
          <p:cNvSpPr>
            <a:spLocks noGrp="1" noChangeArrowheads="1"/>
          </p:cNvSpPr>
          <p:nvPr>
            <p:ph type="title"/>
          </p:nvPr>
        </p:nvSpPr>
        <p:spPr/>
        <p:txBody>
          <a:bodyPr/>
          <a:lstStyle/>
          <a:p>
            <a:r>
              <a:rPr lang="en-US" sz="3200"/>
              <a:t>Defining Named Constants</a:t>
            </a:r>
          </a:p>
        </p:txBody>
      </p:sp>
      <p:sp>
        <p:nvSpPr>
          <p:cNvPr id="342019" name="Rectangle 3"/>
          <p:cNvSpPr>
            <a:spLocks noGrp="1" noChangeArrowheads="1"/>
          </p:cNvSpPr>
          <p:nvPr>
            <p:ph type="body" idx="1"/>
          </p:nvPr>
        </p:nvSpPr>
        <p:spPr>
          <a:xfrm>
            <a:off x="1981200" y="5403851"/>
            <a:ext cx="8229600" cy="722313"/>
          </a:xfrm>
        </p:spPr>
        <p:txBody>
          <a:bodyPr/>
          <a:lstStyle/>
          <a:p>
            <a:r>
              <a:rPr lang="en-US" sz="2400"/>
              <a:t>SalesTax program</a:t>
            </a:r>
          </a:p>
        </p:txBody>
      </p:sp>
      <p:pic>
        <p:nvPicPr>
          <p:cNvPr id="3420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8964" y="2033589"/>
            <a:ext cx="5934075" cy="279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6723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CA20F74-823E-4B0C-9D63-82743D5BC192}" type="slidenum">
              <a:rPr lang="en-US">
                <a:solidFill>
                  <a:srgbClr val="000000"/>
                </a:solidFill>
              </a:rPr>
              <a:pPr/>
              <a:t>8</a:t>
            </a:fld>
            <a:endParaRPr lang="en-US">
              <a:solidFill>
                <a:srgbClr val="000000"/>
              </a:solidFill>
            </a:endParaRPr>
          </a:p>
        </p:txBody>
      </p:sp>
      <p:sp>
        <p:nvSpPr>
          <p:cNvPr id="343042" name="Rectangle 2"/>
          <p:cNvSpPr>
            <a:spLocks noGrp="1" noChangeArrowheads="1"/>
          </p:cNvSpPr>
          <p:nvPr>
            <p:ph type="title"/>
          </p:nvPr>
        </p:nvSpPr>
        <p:spPr/>
        <p:txBody>
          <a:bodyPr/>
          <a:lstStyle/>
          <a:p>
            <a:r>
              <a:rPr lang="en-US" sz="3200"/>
              <a:t>Defining Named Constants</a:t>
            </a:r>
          </a:p>
        </p:txBody>
      </p:sp>
      <p:sp>
        <p:nvSpPr>
          <p:cNvPr id="343043" name="Rectangle 3"/>
          <p:cNvSpPr>
            <a:spLocks noGrp="1" noChangeArrowheads="1"/>
          </p:cNvSpPr>
          <p:nvPr>
            <p:ph type="body" idx="1"/>
          </p:nvPr>
        </p:nvSpPr>
        <p:spPr>
          <a:xfrm>
            <a:off x="1981200" y="5403851"/>
            <a:ext cx="8229600" cy="722313"/>
          </a:xfrm>
        </p:spPr>
        <p:txBody>
          <a:bodyPr/>
          <a:lstStyle/>
          <a:p>
            <a:r>
              <a:rPr lang="en-US" sz="2400"/>
              <a:t>Output of SalesTax program</a:t>
            </a:r>
          </a:p>
        </p:txBody>
      </p:sp>
      <p:pic>
        <p:nvPicPr>
          <p:cNvPr id="34304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2289" y="1757364"/>
            <a:ext cx="6067425"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833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85967CCE-1F55-4B7C-AA60-1D8815B79215}" type="slidenum">
              <a:rPr lang="en-US">
                <a:solidFill>
                  <a:srgbClr val="000000"/>
                </a:solidFill>
              </a:rPr>
              <a:pPr/>
              <a:t>9</a:t>
            </a:fld>
            <a:endParaRPr lang="en-US">
              <a:solidFill>
                <a:srgbClr val="000000"/>
              </a:solidFill>
            </a:endParaRPr>
          </a:p>
        </p:txBody>
      </p:sp>
      <p:sp>
        <p:nvSpPr>
          <p:cNvPr id="345090" name="Rectangle 2"/>
          <p:cNvSpPr>
            <a:spLocks noGrp="1" noChangeArrowheads="1"/>
          </p:cNvSpPr>
          <p:nvPr>
            <p:ph type="title"/>
          </p:nvPr>
        </p:nvSpPr>
        <p:spPr/>
        <p:txBody>
          <a:bodyPr/>
          <a:lstStyle/>
          <a:p>
            <a:r>
              <a:rPr lang="en-US" sz="3200"/>
              <a:t>Accepting Console Input</a:t>
            </a:r>
          </a:p>
        </p:txBody>
      </p:sp>
      <p:sp>
        <p:nvSpPr>
          <p:cNvPr id="345091" name="Rectangle 3"/>
          <p:cNvSpPr>
            <a:spLocks noGrp="1" noChangeArrowheads="1"/>
          </p:cNvSpPr>
          <p:nvPr>
            <p:ph type="body" idx="1"/>
          </p:nvPr>
        </p:nvSpPr>
        <p:spPr>
          <a:xfrm>
            <a:off x="1981200" y="5480051"/>
            <a:ext cx="8229600" cy="646113"/>
          </a:xfrm>
        </p:spPr>
        <p:txBody>
          <a:bodyPr/>
          <a:lstStyle/>
          <a:p>
            <a:r>
              <a:rPr lang="en-US" sz="2400"/>
              <a:t>InteractiveSalesTax program</a:t>
            </a:r>
          </a:p>
        </p:txBody>
      </p:sp>
      <p:pic>
        <p:nvPicPr>
          <p:cNvPr id="34509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5164" y="2052639"/>
            <a:ext cx="5781675" cy="275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0978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1F5C1B16-2915-4682-9BED-D8CC8384F114}" type="slidenum">
              <a:rPr lang="en-US">
                <a:solidFill>
                  <a:srgbClr val="000000"/>
                </a:solidFill>
              </a:rPr>
              <a:pPr/>
              <a:t>10</a:t>
            </a:fld>
            <a:endParaRPr lang="en-US">
              <a:solidFill>
                <a:srgbClr val="000000"/>
              </a:solidFill>
            </a:endParaRPr>
          </a:p>
        </p:txBody>
      </p:sp>
      <p:sp>
        <p:nvSpPr>
          <p:cNvPr id="344066" name="Rectangle 2"/>
          <p:cNvSpPr>
            <a:spLocks noGrp="1" noChangeArrowheads="1"/>
          </p:cNvSpPr>
          <p:nvPr>
            <p:ph type="title"/>
          </p:nvPr>
        </p:nvSpPr>
        <p:spPr/>
        <p:txBody>
          <a:bodyPr/>
          <a:lstStyle/>
          <a:p>
            <a:r>
              <a:rPr lang="en-US" sz="3200"/>
              <a:t>Accepting Console Input</a:t>
            </a:r>
          </a:p>
        </p:txBody>
      </p:sp>
      <p:sp>
        <p:nvSpPr>
          <p:cNvPr id="344067" name="Rectangle 3"/>
          <p:cNvSpPr>
            <a:spLocks noGrp="1" noChangeArrowheads="1"/>
          </p:cNvSpPr>
          <p:nvPr>
            <p:ph type="body" idx="1"/>
          </p:nvPr>
        </p:nvSpPr>
        <p:spPr>
          <a:xfrm>
            <a:off x="1981200" y="5327651"/>
            <a:ext cx="8229600" cy="798513"/>
          </a:xfrm>
        </p:spPr>
        <p:txBody>
          <a:bodyPr/>
          <a:lstStyle/>
          <a:p>
            <a:r>
              <a:rPr lang="en-US" sz="2400"/>
              <a:t>Output of InteractiveSalesTax program</a:t>
            </a:r>
          </a:p>
        </p:txBody>
      </p:sp>
      <p:pic>
        <p:nvPicPr>
          <p:cNvPr id="34406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1757364"/>
            <a:ext cx="6096000"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6839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E0D4AE48-07A0-4DE2-89F0-2A5A577B8417}" type="slidenum">
              <a:rPr lang="en-US">
                <a:solidFill>
                  <a:srgbClr val="000000"/>
                </a:solidFill>
              </a:rPr>
              <a:pPr/>
              <a:t>11</a:t>
            </a:fld>
            <a:endParaRPr lang="en-US">
              <a:solidFill>
                <a:srgbClr val="000000"/>
              </a:solidFill>
            </a:endParaRPr>
          </a:p>
        </p:txBody>
      </p:sp>
      <p:sp>
        <p:nvSpPr>
          <p:cNvPr id="297986" name="Rectangle 2"/>
          <p:cNvSpPr>
            <a:spLocks noGrp="1" noChangeArrowheads="1"/>
          </p:cNvSpPr>
          <p:nvPr>
            <p:ph type="title"/>
          </p:nvPr>
        </p:nvSpPr>
        <p:spPr/>
        <p:txBody>
          <a:bodyPr/>
          <a:lstStyle/>
          <a:p>
            <a:r>
              <a:rPr lang="en-US" sz="3200"/>
              <a:t>Accepting Console Input</a:t>
            </a:r>
          </a:p>
        </p:txBody>
      </p:sp>
      <p:sp>
        <p:nvSpPr>
          <p:cNvPr id="297987" name="Rectangle 3"/>
          <p:cNvSpPr>
            <a:spLocks noGrp="1" noChangeArrowheads="1"/>
          </p:cNvSpPr>
          <p:nvPr>
            <p:ph type="body" idx="1"/>
          </p:nvPr>
        </p:nvSpPr>
        <p:spPr>
          <a:xfrm>
            <a:off x="1981200" y="5632451"/>
            <a:ext cx="8229600" cy="493713"/>
          </a:xfrm>
        </p:spPr>
        <p:txBody>
          <a:bodyPr/>
          <a:lstStyle/>
          <a:p>
            <a:r>
              <a:rPr lang="en-US" sz="2400"/>
              <a:t>Typical run of InteractiveAddition program</a:t>
            </a:r>
          </a:p>
        </p:txBody>
      </p:sp>
      <p:pic>
        <p:nvPicPr>
          <p:cNvPr id="29798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1339" y="1776414"/>
            <a:ext cx="6029325" cy="3305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3632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Simple codes </a:t>
            </a:r>
          </a:p>
        </p:txBody>
      </p:sp>
      <p:sp>
        <p:nvSpPr>
          <p:cNvPr id="4" name="Rectangle 3">
            <a:extLst>
              <a:ext uri="{FF2B5EF4-FFF2-40B4-BE49-F238E27FC236}">
                <a16:creationId xmlns:a16="http://schemas.microsoft.com/office/drawing/2014/main" id="{F370BC5E-0EBF-49B2-AC2D-F4FC252787FC}"/>
              </a:ext>
            </a:extLst>
          </p:cNvPr>
          <p:cNvSpPr/>
          <p:nvPr/>
        </p:nvSpPr>
        <p:spPr>
          <a:xfrm>
            <a:off x="3071665" y="1412776"/>
            <a:ext cx="6662737" cy="4801314"/>
          </a:xfrm>
          <a:prstGeom prst="rect">
            <a:avLst/>
          </a:prstGeom>
        </p:spPr>
        <p:txBody>
          <a:bodyPr wrap="square">
            <a:spAutoFit/>
          </a:bodyPr>
          <a:lstStyle/>
          <a:p>
            <a:r>
              <a:rPr lang="en-GB" dirty="0">
                <a:solidFill>
                  <a:srgbClr val="0000FF"/>
                </a:solidFill>
                <a:latin typeface="Consolas" panose="020B0609020204030204" pitchFamily="49" charset="0"/>
              </a:rPr>
              <a:t>using</a:t>
            </a:r>
            <a:r>
              <a:rPr lang="en-GB" dirty="0">
                <a:solidFill>
                  <a:srgbClr val="000000"/>
                </a:solidFill>
                <a:latin typeface="Consolas" panose="020B0609020204030204" pitchFamily="49" charset="0"/>
              </a:rPr>
              <a:t> System;</a:t>
            </a:r>
          </a:p>
          <a:p>
            <a:r>
              <a:rPr lang="en-GB" dirty="0">
                <a:solidFill>
                  <a:srgbClr val="0000FF"/>
                </a:solidFill>
                <a:latin typeface="Consolas" panose="020B0609020204030204" pitchFamily="49" charset="0"/>
              </a:rPr>
              <a:t>namespace</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VariableDefinition</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class</a:t>
            </a:r>
            <a:r>
              <a:rPr lang="en-GB" dirty="0">
                <a:solidFill>
                  <a:srgbClr val="000000"/>
                </a:solidFill>
                <a:latin typeface="Consolas" panose="020B0609020204030204" pitchFamily="49" charset="0"/>
              </a:rPr>
              <a:t> </a:t>
            </a:r>
            <a:r>
              <a:rPr lang="en-GB" dirty="0">
                <a:solidFill>
                  <a:srgbClr val="2B91AF"/>
                </a:solidFill>
                <a:latin typeface="Consolas" panose="020B0609020204030204" pitchFamily="49" charset="0"/>
              </a:rPr>
              <a:t>Program</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static</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void</a:t>
            </a:r>
            <a:r>
              <a:rPr lang="en-GB" dirty="0">
                <a:solidFill>
                  <a:srgbClr val="000000"/>
                </a:solidFill>
                <a:latin typeface="Consolas" panose="020B0609020204030204" pitchFamily="49" charset="0"/>
              </a:rPr>
              <a:t> Main(</a:t>
            </a:r>
            <a:r>
              <a:rPr lang="en-GB" dirty="0">
                <a:solidFill>
                  <a:srgbClr val="0000FF"/>
                </a:solidFill>
                <a:latin typeface="Consolas" panose="020B0609020204030204" pitchFamily="49" charset="0"/>
              </a:rPr>
              <a:t>string</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args</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short</a:t>
            </a:r>
            <a:r>
              <a:rPr lang="en-GB" dirty="0">
                <a:solidFill>
                  <a:srgbClr val="000000"/>
                </a:solidFill>
                <a:latin typeface="Consolas" panose="020B0609020204030204" pitchFamily="49" charset="0"/>
              </a:rPr>
              <a:t> a;</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int</a:t>
            </a:r>
            <a:r>
              <a:rPr lang="en-GB" dirty="0">
                <a:solidFill>
                  <a:srgbClr val="000000"/>
                </a:solidFill>
                <a:latin typeface="Consolas" panose="020B0609020204030204" pitchFamily="49" charset="0"/>
              </a:rPr>
              <a:t> b;</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double</a:t>
            </a:r>
            <a:r>
              <a:rPr lang="en-GB" dirty="0">
                <a:solidFill>
                  <a:srgbClr val="000000"/>
                </a:solidFill>
                <a:latin typeface="Consolas" panose="020B0609020204030204" pitchFamily="49" charset="0"/>
              </a:rPr>
              <a:t> c;</a:t>
            </a:r>
          </a:p>
          <a:p>
            <a:r>
              <a:rPr lang="en-GB" dirty="0">
                <a:solidFill>
                  <a:srgbClr val="000000"/>
                </a:solidFill>
                <a:latin typeface="Consolas" panose="020B0609020204030204" pitchFamily="49" charset="0"/>
              </a:rPr>
              <a:t>            a = 10;</a:t>
            </a:r>
          </a:p>
          <a:p>
            <a:r>
              <a:rPr lang="en-GB" dirty="0">
                <a:solidFill>
                  <a:srgbClr val="000000"/>
                </a:solidFill>
                <a:latin typeface="Consolas" panose="020B0609020204030204" pitchFamily="49" charset="0"/>
              </a:rPr>
              <a:t>            b = 20;</a:t>
            </a:r>
          </a:p>
          <a:p>
            <a:r>
              <a:rPr lang="en-GB" dirty="0">
                <a:solidFill>
                  <a:srgbClr val="000000"/>
                </a:solidFill>
                <a:latin typeface="Consolas" panose="020B0609020204030204" pitchFamily="49" charset="0"/>
              </a:rPr>
              <a:t>            c = a + b;</a:t>
            </a:r>
          </a:p>
          <a:p>
            <a:r>
              <a:rPr lang="it-IT" dirty="0">
                <a:solidFill>
                  <a:srgbClr val="000000"/>
                </a:solidFill>
                <a:latin typeface="Consolas" panose="020B0609020204030204" pitchFamily="49" charset="0"/>
              </a:rPr>
              <a:t>            Console.WriteLine(</a:t>
            </a:r>
            <a:r>
              <a:rPr lang="it-IT" dirty="0">
                <a:solidFill>
                  <a:srgbClr val="A31515"/>
                </a:solidFill>
                <a:latin typeface="Consolas" panose="020B0609020204030204" pitchFamily="49" charset="0"/>
              </a:rPr>
              <a:t>"c = {2}"</a:t>
            </a:r>
            <a:r>
              <a:rPr lang="it-IT" dirty="0">
                <a:solidFill>
                  <a:srgbClr val="000000"/>
                </a:solidFill>
                <a:latin typeface="Consolas" panose="020B0609020204030204" pitchFamily="49" charset="0"/>
              </a:rPr>
              <a:t>, a, b, c);</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a:t>
            </a:r>
          </a:p>
        </p:txBody>
      </p:sp>
    </p:spTree>
    <p:extLst>
      <p:ext uri="{BB962C8B-B14F-4D97-AF65-F5344CB8AC3E}">
        <p14:creationId xmlns:p14="http://schemas.microsoft.com/office/powerpoint/2010/main" val="2963296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CODE </a:t>
            </a:r>
          </a:p>
        </p:txBody>
      </p:sp>
      <p:sp>
        <p:nvSpPr>
          <p:cNvPr id="3" name="Content Placeholder 2"/>
          <p:cNvSpPr>
            <a:spLocks noGrp="1"/>
          </p:cNvSpPr>
          <p:nvPr>
            <p:ph idx="1"/>
          </p:nvPr>
        </p:nvSpPr>
        <p:spPr/>
        <p:txBody>
          <a:bodyPr/>
          <a:lstStyle/>
          <a:p>
            <a:r>
              <a:rPr lang="en-GB" dirty="0"/>
              <a:t>Write code for the area:</a:t>
            </a:r>
          </a:p>
          <a:p>
            <a:pPr marL="0" indent="0">
              <a:buNone/>
            </a:pPr>
            <a:endParaRPr lang="en-GB" dirty="0"/>
          </a:p>
          <a:p>
            <a:pPr marL="0" indent="0">
              <a:buNone/>
            </a:pPr>
            <a:r>
              <a:rPr lang="en-GB" dirty="0"/>
              <a:t>Length = 4.5</a:t>
            </a:r>
          </a:p>
          <a:p>
            <a:pPr marL="0" indent="0">
              <a:buNone/>
            </a:pPr>
            <a:r>
              <a:rPr lang="en-GB" dirty="0"/>
              <a:t>Width = 3.5</a:t>
            </a:r>
          </a:p>
          <a:p>
            <a:pPr marL="0" indent="0">
              <a:buNone/>
            </a:pPr>
            <a:endParaRPr lang="en-GB" dirty="0"/>
          </a:p>
        </p:txBody>
      </p:sp>
    </p:spTree>
    <p:extLst>
      <p:ext uri="{BB962C8B-B14F-4D97-AF65-F5344CB8AC3E}">
        <p14:creationId xmlns:p14="http://schemas.microsoft.com/office/powerpoint/2010/main" val="4236531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77F4C-1E4B-45C3-8BDC-360A6316C05D}"/>
              </a:ext>
            </a:extLst>
          </p:cNvPr>
          <p:cNvSpPr>
            <a:spLocks noGrp="1"/>
          </p:cNvSpPr>
          <p:nvPr>
            <p:ph type="title"/>
          </p:nvPr>
        </p:nvSpPr>
        <p:spPr/>
        <p:txBody>
          <a:bodyPr/>
          <a:lstStyle/>
          <a:p>
            <a:r>
              <a:rPr lang="en-GB" dirty="0"/>
              <a:t>Answer</a:t>
            </a:r>
          </a:p>
        </p:txBody>
      </p:sp>
      <p:sp>
        <p:nvSpPr>
          <p:cNvPr id="4" name="Rectangle 3">
            <a:extLst>
              <a:ext uri="{FF2B5EF4-FFF2-40B4-BE49-F238E27FC236}">
                <a16:creationId xmlns:a16="http://schemas.microsoft.com/office/drawing/2014/main" id="{892F273D-1121-498A-B1B5-D324E9AFEA54}"/>
              </a:ext>
            </a:extLst>
          </p:cNvPr>
          <p:cNvSpPr/>
          <p:nvPr/>
        </p:nvSpPr>
        <p:spPr>
          <a:xfrm>
            <a:off x="2351584" y="1412776"/>
            <a:ext cx="7488832" cy="4801314"/>
          </a:xfrm>
          <a:prstGeom prst="rect">
            <a:avLst/>
          </a:prstGeom>
        </p:spPr>
        <p:txBody>
          <a:bodyPr wrap="square">
            <a:spAutoFit/>
          </a:bodyPr>
          <a:lstStyle/>
          <a:p>
            <a:r>
              <a:rPr lang="en-GB" dirty="0">
                <a:solidFill>
                  <a:srgbClr val="0000FF"/>
                </a:solidFill>
                <a:latin typeface="Consolas" panose="020B0609020204030204" pitchFamily="49" charset="0"/>
              </a:rPr>
              <a:t>using</a:t>
            </a:r>
            <a:r>
              <a:rPr lang="en-GB" dirty="0">
                <a:solidFill>
                  <a:srgbClr val="000000"/>
                </a:solidFill>
                <a:latin typeface="Consolas" panose="020B0609020204030204" pitchFamily="49" charset="0"/>
              </a:rPr>
              <a:t> System;</a:t>
            </a:r>
          </a:p>
          <a:p>
            <a:r>
              <a:rPr lang="en-GB" dirty="0">
                <a:solidFill>
                  <a:srgbClr val="0000FF"/>
                </a:solidFill>
                <a:latin typeface="Consolas" panose="020B0609020204030204" pitchFamily="49" charset="0"/>
              </a:rPr>
              <a:t>namespace</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AreaOfRectangle</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class</a:t>
            </a:r>
            <a:r>
              <a:rPr lang="en-GB" dirty="0">
                <a:solidFill>
                  <a:srgbClr val="000000"/>
                </a:solidFill>
                <a:latin typeface="Consolas" panose="020B0609020204030204" pitchFamily="49" charset="0"/>
              </a:rPr>
              <a:t> </a:t>
            </a:r>
            <a:r>
              <a:rPr lang="en-GB" dirty="0">
                <a:solidFill>
                  <a:srgbClr val="2B91AF"/>
                </a:solidFill>
                <a:latin typeface="Consolas" panose="020B0609020204030204" pitchFamily="49" charset="0"/>
              </a:rPr>
              <a:t>Program</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static</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void</a:t>
            </a:r>
            <a:r>
              <a:rPr lang="en-GB" dirty="0">
                <a:solidFill>
                  <a:srgbClr val="000000"/>
                </a:solidFill>
                <a:latin typeface="Consolas" panose="020B0609020204030204" pitchFamily="49" charset="0"/>
              </a:rPr>
              <a:t> Main(</a:t>
            </a:r>
            <a:r>
              <a:rPr lang="en-GB" dirty="0">
                <a:solidFill>
                  <a:srgbClr val="0000FF"/>
                </a:solidFill>
                <a:latin typeface="Consolas" panose="020B0609020204030204" pitchFamily="49" charset="0"/>
              </a:rPr>
              <a:t>string</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args</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double</a:t>
            </a:r>
            <a:r>
              <a:rPr lang="en-GB" dirty="0">
                <a:solidFill>
                  <a:srgbClr val="000000"/>
                </a:solidFill>
                <a:latin typeface="Consolas" panose="020B0609020204030204" pitchFamily="49" charset="0"/>
              </a:rPr>
              <a:t> l;</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double</a:t>
            </a:r>
            <a:r>
              <a:rPr lang="en-GB" dirty="0">
                <a:solidFill>
                  <a:srgbClr val="000000"/>
                </a:solidFill>
                <a:latin typeface="Consolas" panose="020B0609020204030204" pitchFamily="49" charset="0"/>
              </a:rPr>
              <a:t> b;</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double</a:t>
            </a:r>
            <a:r>
              <a:rPr lang="en-GB" dirty="0">
                <a:solidFill>
                  <a:srgbClr val="000000"/>
                </a:solidFill>
                <a:latin typeface="Consolas" panose="020B0609020204030204" pitchFamily="49" charset="0"/>
              </a:rPr>
              <a:t> Area;</a:t>
            </a:r>
          </a:p>
          <a:p>
            <a:r>
              <a:rPr lang="en-GB" dirty="0">
                <a:solidFill>
                  <a:srgbClr val="000000"/>
                </a:solidFill>
                <a:latin typeface="Consolas" panose="020B0609020204030204" pitchFamily="49" charset="0"/>
              </a:rPr>
              <a:t>            l = 4.5;</a:t>
            </a:r>
          </a:p>
          <a:p>
            <a:r>
              <a:rPr lang="en-GB" dirty="0">
                <a:solidFill>
                  <a:srgbClr val="000000"/>
                </a:solidFill>
                <a:latin typeface="Consolas" panose="020B0609020204030204" pitchFamily="49" charset="0"/>
              </a:rPr>
              <a:t>            b = 3.5;</a:t>
            </a:r>
          </a:p>
          <a:p>
            <a:r>
              <a:rPr lang="en-GB" dirty="0">
                <a:solidFill>
                  <a:srgbClr val="000000"/>
                </a:solidFill>
                <a:latin typeface="Consolas" panose="020B0609020204030204" pitchFamily="49" charset="0"/>
              </a:rPr>
              <a:t>            Area = l * b;</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Console.WriteLine</a:t>
            </a:r>
            <a:r>
              <a:rPr lang="en-GB" dirty="0">
                <a:solidFill>
                  <a:srgbClr val="000000"/>
                </a:solidFill>
                <a:latin typeface="Consolas" panose="020B0609020204030204" pitchFamily="49" charset="0"/>
              </a:rPr>
              <a:t>(</a:t>
            </a:r>
            <a:r>
              <a:rPr lang="en-GB" dirty="0">
                <a:solidFill>
                  <a:srgbClr val="A31515"/>
                </a:solidFill>
                <a:latin typeface="Consolas" panose="020B0609020204030204" pitchFamily="49" charset="0"/>
              </a:rPr>
              <a:t>"Area = {2}"</a:t>
            </a:r>
            <a:r>
              <a:rPr lang="en-GB" dirty="0">
                <a:solidFill>
                  <a:srgbClr val="000000"/>
                </a:solidFill>
                <a:latin typeface="Consolas" panose="020B0609020204030204" pitchFamily="49" charset="0"/>
              </a:rPr>
              <a:t>, l, b, Area);</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a:t>
            </a:r>
          </a:p>
        </p:txBody>
      </p:sp>
    </p:spTree>
    <p:extLst>
      <p:ext uri="{BB962C8B-B14F-4D97-AF65-F5344CB8AC3E}">
        <p14:creationId xmlns:p14="http://schemas.microsoft.com/office/powerpoint/2010/main" val="967345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6F315-DCEF-4AC2-8C98-742AB02F0684}"/>
              </a:ext>
            </a:extLst>
          </p:cNvPr>
          <p:cNvSpPr>
            <a:spLocks noGrp="1"/>
          </p:cNvSpPr>
          <p:nvPr>
            <p:ph type="title"/>
          </p:nvPr>
        </p:nvSpPr>
        <p:spPr/>
        <p:txBody>
          <a:bodyPr/>
          <a:lstStyle/>
          <a:p>
            <a:r>
              <a:rPr lang="en-GB" dirty="0"/>
              <a:t>Area of a Triangle </a:t>
            </a:r>
          </a:p>
        </p:txBody>
      </p:sp>
      <p:sp>
        <p:nvSpPr>
          <p:cNvPr id="4" name="Title 1">
            <a:extLst>
              <a:ext uri="{FF2B5EF4-FFF2-40B4-BE49-F238E27FC236}">
                <a16:creationId xmlns:a16="http://schemas.microsoft.com/office/drawing/2014/main" id="{87912953-D095-4FE4-B866-FE500EF72830}"/>
              </a:ext>
            </a:extLst>
          </p:cNvPr>
          <p:cNvSpPr>
            <a:spLocks noGrp="1"/>
          </p:cNvSpPr>
          <p:nvPr>
            <p:ph idx="1"/>
          </p:nvPr>
        </p:nvSpPr>
        <p:spPr>
          <a:xfrm>
            <a:off x="2133600" y="1600200"/>
            <a:ext cx="7924800" cy="4419600"/>
          </a:xfrm>
        </p:spPr>
        <p:txBody>
          <a:bodyPr/>
          <a:lstStyle/>
          <a:p>
            <a:pPr marL="0" indent="0">
              <a:buNone/>
            </a:pPr>
            <a:r>
              <a:rPr lang="en-GB" sz="4800" dirty="0"/>
              <a:t>Write a formula to calculate the area of a rectangle </a:t>
            </a:r>
          </a:p>
        </p:txBody>
      </p:sp>
    </p:spTree>
    <p:extLst>
      <p:ext uri="{BB962C8B-B14F-4D97-AF65-F5344CB8AC3E}">
        <p14:creationId xmlns:p14="http://schemas.microsoft.com/office/powerpoint/2010/main" val="3289358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4903-7935-43C0-96D5-CDBBAB67C18E}"/>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0195C1D5-653B-4689-BD5B-437C1E4E8B7E}"/>
              </a:ext>
            </a:extLst>
          </p:cNvPr>
          <p:cNvSpPr/>
          <p:nvPr/>
        </p:nvSpPr>
        <p:spPr>
          <a:xfrm>
            <a:off x="2063552" y="1340769"/>
            <a:ext cx="8136904" cy="5262979"/>
          </a:xfrm>
          <a:prstGeom prst="rect">
            <a:avLst/>
          </a:prstGeom>
        </p:spPr>
        <p:txBody>
          <a:bodyPr wrap="square">
            <a:spAutoFit/>
          </a:bodyPr>
          <a:lstStyle/>
          <a:p>
            <a:r>
              <a:rPr lang="en-GB" sz="1600" dirty="0">
                <a:solidFill>
                  <a:srgbClr val="0000FF"/>
                </a:solidFill>
                <a:latin typeface="Consolas" panose="020B0609020204030204" pitchFamily="49" charset="0"/>
              </a:rPr>
              <a:t>using</a:t>
            </a:r>
            <a:r>
              <a:rPr lang="en-GB" sz="1600" dirty="0">
                <a:solidFill>
                  <a:srgbClr val="000000"/>
                </a:solidFill>
                <a:latin typeface="Consolas" panose="020B0609020204030204" pitchFamily="49" charset="0"/>
              </a:rPr>
              <a:t> System;</a:t>
            </a:r>
          </a:p>
          <a:p>
            <a:endParaRPr lang="en-GB" sz="1600" dirty="0">
              <a:solidFill>
                <a:srgbClr val="000000"/>
              </a:solidFill>
              <a:latin typeface="Consolas" panose="020B0609020204030204" pitchFamily="49" charset="0"/>
            </a:endParaRPr>
          </a:p>
          <a:p>
            <a:r>
              <a:rPr lang="en-GB" sz="1600" dirty="0">
                <a:solidFill>
                  <a:srgbClr val="0000FF"/>
                </a:solidFill>
                <a:latin typeface="Consolas" panose="020B0609020204030204" pitchFamily="49" charset="0"/>
              </a:rPr>
              <a:t>namespace</a:t>
            </a:r>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TechStudyCSharp</a:t>
            </a:r>
            <a:endParaRPr lang="en-GB" sz="1600" dirty="0">
              <a:solidFill>
                <a:srgbClr val="000000"/>
              </a:solidFill>
              <a:latin typeface="Consolas" panose="020B0609020204030204" pitchFamily="49" charset="0"/>
            </a:endParaRPr>
          </a:p>
          <a:p>
            <a:r>
              <a:rPr lang="en-GB" sz="1600" dirty="0">
                <a:solidFill>
                  <a:srgbClr val="000000"/>
                </a:solidFill>
                <a:latin typeface="Consolas" panose="020B0609020204030204" pitchFamily="49" charset="0"/>
              </a:rPr>
              <a:t>{</a:t>
            </a:r>
          </a:p>
          <a:p>
            <a:r>
              <a:rPr lang="en-GB" sz="1600" dirty="0">
                <a:solidFill>
                  <a:srgbClr val="000000"/>
                </a:solidFill>
                <a:latin typeface="Consolas" panose="020B0609020204030204" pitchFamily="49" charset="0"/>
              </a:rPr>
              <a:t>    </a:t>
            </a:r>
            <a:r>
              <a:rPr lang="en-GB" sz="1600" dirty="0">
                <a:solidFill>
                  <a:srgbClr val="0000FF"/>
                </a:solidFill>
                <a:latin typeface="Consolas" panose="020B0609020204030204" pitchFamily="49" charset="0"/>
              </a:rPr>
              <a:t>class</a:t>
            </a:r>
            <a:r>
              <a:rPr lang="en-GB" sz="1600" dirty="0">
                <a:solidFill>
                  <a:srgbClr val="000000"/>
                </a:solidFill>
                <a:latin typeface="Consolas" panose="020B0609020204030204" pitchFamily="49" charset="0"/>
              </a:rPr>
              <a:t> </a:t>
            </a:r>
            <a:r>
              <a:rPr lang="en-GB" sz="1600" dirty="0">
                <a:solidFill>
                  <a:srgbClr val="2B91AF"/>
                </a:solidFill>
                <a:latin typeface="Consolas" panose="020B0609020204030204" pitchFamily="49" charset="0"/>
              </a:rPr>
              <a:t>Program</a:t>
            </a:r>
            <a:endParaRPr lang="en-GB" sz="1600" dirty="0">
              <a:solidFill>
                <a:srgbClr val="000000"/>
              </a:solidFill>
              <a:latin typeface="Consolas" panose="020B0609020204030204" pitchFamily="49" charset="0"/>
            </a:endParaRPr>
          </a:p>
          <a:p>
            <a:r>
              <a:rPr lang="en-GB" sz="1600" dirty="0">
                <a:solidFill>
                  <a:srgbClr val="000000"/>
                </a:solidFill>
                <a:latin typeface="Consolas" panose="020B0609020204030204" pitchFamily="49" charset="0"/>
              </a:rPr>
              <a:t>    {</a:t>
            </a:r>
          </a:p>
          <a:p>
            <a:r>
              <a:rPr lang="en-GB" sz="1600" dirty="0">
                <a:solidFill>
                  <a:srgbClr val="000000"/>
                </a:solidFill>
                <a:latin typeface="Consolas" panose="020B0609020204030204" pitchFamily="49" charset="0"/>
              </a:rPr>
              <a:t>        </a:t>
            </a:r>
            <a:r>
              <a:rPr lang="en-GB" sz="1600" dirty="0">
                <a:solidFill>
                  <a:srgbClr val="0000FF"/>
                </a:solidFill>
                <a:latin typeface="Consolas" panose="020B0609020204030204" pitchFamily="49" charset="0"/>
              </a:rPr>
              <a:t>static</a:t>
            </a:r>
            <a:r>
              <a:rPr lang="en-GB" sz="1600" dirty="0">
                <a:solidFill>
                  <a:srgbClr val="000000"/>
                </a:solidFill>
                <a:latin typeface="Consolas" panose="020B0609020204030204" pitchFamily="49" charset="0"/>
              </a:rPr>
              <a:t> </a:t>
            </a:r>
            <a:r>
              <a:rPr lang="en-GB" sz="1600" dirty="0">
                <a:solidFill>
                  <a:srgbClr val="0000FF"/>
                </a:solidFill>
                <a:latin typeface="Consolas" panose="020B0609020204030204" pitchFamily="49" charset="0"/>
              </a:rPr>
              <a:t>void</a:t>
            </a:r>
            <a:r>
              <a:rPr lang="en-GB" sz="1600" dirty="0">
                <a:solidFill>
                  <a:srgbClr val="000000"/>
                </a:solidFill>
                <a:latin typeface="Consolas" panose="020B0609020204030204" pitchFamily="49" charset="0"/>
              </a:rPr>
              <a:t> Main(</a:t>
            </a:r>
            <a:r>
              <a:rPr lang="en-GB" sz="1600" dirty="0">
                <a:solidFill>
                  <a:srgbClr val="0000FF"/>
                </a:solidFill>
                <a:latin typeface="Consolas" panose="020B0609020204030204" pitchFamily="49" charset="0"/>
              </a:rPr>
              <a:t>string</a:t>
            </a:r>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args</a:t>
            </a:r>
            <a:r>
              <a:rPr lang="en-GB" sz="1600" dirty="0">
                <a:solidFill>
                  <a:srgbClr val="000000"/>
                </a:solidFill>
                <a:latin typeface="Consolas" panose="020B0609020204030204" pitchFamily="49" charset="0"/>
              </a:rPr>
              <a:t>)</a:t>
            </a:r>
          </a:p>
          <a:p>
            <a:r>
              <a:rPr lang="en-GB" sz="1600" dirty="0">
                <a:solidFill>
                  <a:srgbClr val="000000"/>
                </a:solidFill>
                <a:latin typeface="Consolas" panose="020B0609020204030204" pitchFamily="49" charset="0"/>
              </a:rPr>
              <a:t>        {</a:t>
            </a:r>
          </a:p>
          <a:p>
            <a:endParaRPr lang="en-GB" sz="1600" dirty="0">
              <a:solidFill>
                <a:srgbClr val="000000"/>
              </a:solidFill>
              <a:latin typeface="Consolas" panose="020B0609020204030204" pitchFamily="49" charset="0"/>
            </a:endParaRPr>
          </a:p>
          <a:p>
            <a:r>
              <a:rPr lang="en-GB" sz="1600" dirty="0">
                <a:solidFill>
                  <a:srgbClr val="000000"/>
                </a:solidFill>
                <a:latin typeface="Consolas" panose="020B0609020204030204" pitchFamily="49" charset="0"/>
              </a:rPr>
              <a:t>            </a:t>
            </a:r>
            <a:r>
              <a:rPr lang="en-GB" sz="1600" dirty="0">
                <a:solidFill>
                  <a:srgbClr val="0000FF"/>
                </a:solidFill>
                <a:latin typeface="Consolas" panose="020B0609020204030204" pitchFamily="49" charset="0"/>
              </a:rPr>
              <a:t>double</a:t>
            </a:r>
            <a:r>
              <a:rPr lang="en-GB" sz="1600" dirty="0">
                <a:solidFill>
                  <a:srgbClr val="000000"/>
                </a:solidFill>
                <a:latin typeface="Consolas" panose="020B0609020204030204" pitchFamily="49" charset="0"/>
              </a:rPr>
              <a:t> length, breadth, area;</a:t>
            </a:r>
          </a:p>
          <a:p>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Console.WriteLine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"Enter length of rectangle : "</a:t>
            </a:r>
            <a:r>
              <a:rPr lang="en-GB" sz="1600" dirty="0">
                <a:solidFill>
                  <a:srgbClr val="000000"/>
                </a:solidFill>
                <a:latin typeface="Consolas" panose="020B0609020204030204" pitchFamily="49" charset="0"/>
              </a:rPr>
              <a:t>);</a:t>
            </a:r>
          </a:p>
          <a:p>
            <a:r>
              <a:rPr lang="en-GB" sz="1600" dirty="0">
                <a:solidFill>
                  <a:srgbClr val="000000"/>
                </a:solidFill>
                <a:latin typeface="Consolas" panose="020B0609020204030204" pitchFamily="49" charset="0"/>
              </a:rPr>
              <a:t>            length = </a:t>
            </a:r>
            <a:r>
              <a:rPr lang="en-GB" sz="1600" dirty="0" err="1">
                <a:solidFill>
                  <a:srgbClr val="000000"/>
                </a:solidFill>
                <a:latin typeface="Consolas" panose="020B0609020204030204" pitchFamily="49" charset="0"/>
              </a:rPr>
              <a:t>Convert.ToDouble</a:t>
            </a:r>
            <a:r>
              <a:rPr lang="en-GB" sz="1600" dirty="0">
                <a:solidFill>
                  <a:srgbClr val="000000"/>
                </a:solidFill>
                <a:latin typeface="Consolas" panose="020B0609020204030204" pitchFamily="49" charset="0"/>
              </a:rPr>
              <a:t>(</a:t>
            </a:r>
            <a:r>
              <a:rPr lang="en-GB" sz="1600" dirty="0" err="1">
                <a:solidFill>
                  <a:srgbClr val="000000"/>
                </a:solidFill>
                <a:latin typeface="Consolas" panose="020B0609020204030204" pitchFamily="49" charset="0"/>
              </a:rPr>
              <a:t>Console.ReadLine</a:t>
            </a:r>
            <a:r>
              <a:rPr lang="en-GB" sz="1600" dirty="0">
                <a:solidFill>
                  <a:srgbClr val="000000"/>
                </a:solidFill>
                <a:latin typeface="Consolas" panose="020B0609020204030204" pitchFamily="49" charset="0"/>
              </a:rPr>
              <a:t>());</a:t>
            </a:r>
          </a:p>
          <a:p>
            <a:endParaRPr lang="en-GB" sz="1600" dirty="0">
              <a:solidFill>
                <a:srgbClr val="000000"/>
              </a:solidFill>
              <a:latin typeface="Consolas" panose="020B0609020204030204" pitchFamily="49" charset="0"/>
            </a:endParaRPr>
          </a:p>
          <a:p>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Console.WriteLine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"Enter breadth of rectangle : "</a:t>
            </a:r>
            <a:r>
              <a:rPr lang="en-GB" sz="1600" dirty="0">
                <a:solidFill>
                  <a:srgbClr val="000000"/>
                </a:solidFill>
                <a:latin typeface="Consolas" panose="020B0609020204030204" pitchFamily="49" charset="0"/>
              </a:rPr>
              <a:t>);</a:t>
            </a:r>
          </a:p>
          <a:p>
            <a:r>
              <a:rPr lang="en-GB" sz="1600" dirty="0">
                <a:solidFill>
                  <a:srgbClr val="000000"/>
                </a:solidFill>
                <a:latin typeface="Consolas" panose="020B0609020204030204" pitchFamily="49" charset="0"/>
              </a:rPr>
              <a:t>            breadth = </a:t>
            </a:r>
            <a:r>
              <a:rPr lang="en-GB" sz="1600" dirty="0" err="1">
                <a:solidFill>
                  <a:srgbClr val="000000"/>
                </a:solidFill>
                <a:latin typeface="Consolas" panose="020B0609020204030204" pitchFamily="49" charset="0"/>
              </a:rPr>
              <a:t>Convert.ToDouble</a:t>
            </a:r>
            <a:r>
              <a:rPr lang="en-GB" sz="1600" dirty="0">
                <a:solidFill>
                  <a:srgbClr val="000000"/>
                </a:solidFill>
                <a:latin typeface="Consolas" panose="020B0609020204030204" pitchFamily="49" charset="0"/>
              </a:rPr>
              <a:t>(</a:t>
            </a:r>
            <a:r>
              <a:rPr lang="en-GB" sz="1600" dirty="0" err="1">
                <a:solidFill>
                  <a:srgbClr val="000000"/>
                </a:solidFill>
                <a:latin typeface="Consolas" panose="020B0609020204030204" pitchFamily="49" charset="0"/>
              </a:rPr>
              <a:t>Console.ReadLine</a:t>
            </a:r>
            <a:r>
              <a:rPr lang="en-GB" sz="1600" dirty="0">
                <a:solidFill>
                  <a:srgbClr val="000000"/>
                </a:solidFill>
                <a:latin typeface="Consolas" panose="020B0609020204030204" pitchFamily="49" charset="0"/>
              </a:rPr>
              <a:t>());</a:t>
            </a:r>
          </a:p>
          <a:p>
            <a:r>
              <a:rPr lang="en-GB" sz="1600" dirty="0">
                <a:solidFill>
                  <a:srgbClr val="000000"/>
                </a:solidFill>
                <a:latin typeface="Consolas" panose="020B0609020204030204" pitchFamily="49" charset="0"/>
              </a:rPr>
              <a:t>            area = length * breadth;</a:t>
            </a:r>
          </a:p>
          <a:p>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Console.WriteLine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a:t>
            </a:r>
            <a:r>
              <a:rPr lang="en-GB" sz="1600" dirty="0" err="1">
                <a:solidFill>
                  <a:srgbClr val="A31515"/>
                </a:solidFill>
                <a:latin typeface="Consolas" panose="020B0609020204030204" pitchFamily="49" charset="0"/>
              </a:rPr>
              <a:t>nArea</a:t>
            </a:r>
            <a:r>
              <a:rPr lang="en-GB" sz="1600" dirty="0">
                <a:solidFill>
                  <a:srgbClr val="A31515"/>
                </a:solidFill>
                <a:latin typeface="Consolas" panose="020B0609020204030204" pitchFamily="49" charset="0"/>
              </a:rPr>
              <a:t> of rectangle: "</a:t>
            </a:r>
            <a:r>
              <a:rPr lang="en-GB" sz="1600" dirty="0">
                <a:solidFill>
                  <a:srgbClr val="000000"/>
                </a:solidFill>
                <a:latin typeface="Consolas" panose="020B0609020204030204" pitchFamily="49" charset="0"/>
              </a:rPr>
              <a:t> + area);</a:t>
            </a:r>
          </a:p>
          <a:p>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Console.ReadKey</a:t>
            </a:r>
            <a:r>
              <a:rPr lang="en-GB" sz="1600" dirty="0">
                <a:solidFill>
                  <a:srgbClr val="000000"/>
                </a:solidFill>
                <a:latin typeface="Consolas" panose="020B0609020204030204" pitchFamily="49" charset="0"/>
              </a:rPr>
              <a:t>();</a:t>
            </a:r>
          </a:p>
          <a:p>
            <a:r>
              <a:rPr lang="en-GB" sz="1600" dirty="0">
                <a:solidFill>
                  <a:srgbClr val="000000"/>
                </a:solidFill>
                <a:latin typeface="Consolas" panose="020B0609020204030204" pitchFamily="49" charset="0"/>
              </a:rPr>
              <a:t>        }</a:t>
            </a:r>
          </a:p>
          <a:p>
            <a:r>
              <a:rPr lang="en-GB" sz="1600" dirty="0">
                <a:solidFill>
                  <a:srgbClr val="000000"/>
                </a:solidFill>
                <a:latin typeface="Consolas" panose="020B0609020204030204" pitchFamily="49" charset="0"/>
              </a:rPr>
              <a:t>    }</a:t>
            </a:r>
          </a:p>
          <a:p>
            <a:r>
              <a:rPr lang="en-GB" sz="1600" dirty="0">
                <a:solidFill>
                  <a:srgbClr val="000000"/>
                </a:solidFill>
                <a:latin typeface="Consolas" panose="020B0609020204030204" pitchFamily="49" charset="0"/>
              </a:rPr>
              <a:t>}</a:t>
            </a:r>
            <a:endParaRPr lang="en-GB" sz="4000" dirty="0">
              <a:solidFill>
                <a:srgbClr val="000000"/>
              </a:solidFill>
              <a:latin typeface="Arial"/>
            </a:endParaRPr>
          </a:p>
        </p:txBody>
      </p:sp>
    </p:spTree>
    <p:extLst>
      <p:ext uri="{BB962C8B-B14F-4D97-AF65-F5344CB8AC3E}">
        <p14:creationId xmlns:p14="http://schemas.microsoft.com/office/powerpoint/2010/main" val="1945550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8097-A211-4764-B4DB-D8600D291A13}"/>
              </a:ext>
            </a:extLst>
          </p:cNvPr>
          <p:cNvSpPr>
            <a:spLocks noGrp="1"/>
          </p:cNvSpPr>
          <p:nvPr>
            <p:ph type="title"/>
          </p:nvPr>
        </p:nvSpPr>
        <p:spPr/>
        <p:txBody>
          <a:bodyPr/>
          <a:lstStyle/>
          <a:p>
            <a:r>
              <a:rPr lang="en-GB" dirty="0"/>
              <a:t>Data Types</a:t>
            </a:r>
          </a:p>
        </p:txBody>
      </p:sp>
      <p:graphicFrame>
        <p:nvGraphicFramePr>
          <p:cNvPr id="4" name="Table 3">
            <a:extLst>
              <a:ext uri="{FF2B5EF4-FFF2-40B4-BE49-F238E27FC236}">
                <a16:creationId xmlns:a16="http://schemas.microsoft.com/office/drawing/2014/main" id="{2B5F6435-2FF4-4D50-AE1E-16DAD660030F}"/>
              </a:ext>
            </a:extLst>
          </p:cNvPr>
          <p:cNvGraphicFramePr>
            <a:graphicFrameLocks noGrp="1"/>
          </p:cNvGraphicFramePr>
          <p:nvPr>
            <p:extLst/>
          </p:nvPr>
        </p:nvGraphicFramePr>
        <p:xfrm>
          <a:off x="2783633" y="1600201"/>
          <a:ext cx="6264695" cy="4449931"/>
        </p:xfrm>
        <a:graphic>
          <a:graphicData uri="http://schemas.openxmlformats.org/drawingml/2006/table">
            <a:tbl>
              <a:tblPr/>
              <a:tblGrid>
                <a:gridCol w="611685">
                  <a:extLst>
                    <a:ext uri="{9D8B030D-6E8A-4147-A177-3AD203B41FA5}">
                      <a16:colId xmlns:a16="http://schemas.microsoft.com/office/drawing/2014/main" val="2862310566"/>
                    </a:ext>
                  </a:extLst>
                </a:gridCol>
                <a:gridCol w="2140892">
                  <a:extLst>
                    <a:ext uri="{9D8B030D-6E8A-4147-A177-3AD203B41FA5}">
                      <a16:colId xmlns:a16="http://schemas.microsoft.com/office/drawing/2014/main" val="2796124233"/>
                    </a:ext>
                  </a:extLst>
                </a:gridCol>
                <a:gridCol w="2752576">
                  <a:extLst>
                    <a:ext uri="{9D8B030D-6E8A-4147-A177-3AD203B41FA5}">
                      <a16:colId xmlns:a16="http://schemas.microsoft.com/office/drawing/2014/main" val="3490302598"/>
                    </a:ext>
                  </a:extLst>
                </a:gridCol>
                <a:gridCol w="759542">
                  <a:extLst>
                    <a:ext uri="{9D8B030D-6E8A-4147-A177-3AD203B41FA5}">
                      <a16:colId xmlns:a16="http://schemas.microsoft.com/office/drawing/2014/main" val="3521037712"/>
                    </a:ext>
                  </a:extLst>
                </a:gridCol>
              </a:tblGrid>
              <a:tr h="439815">
                <a:tc>
                  <a:txBody>
                    <a:bodyPr/>
                    <a:lstStyle/>
                    <a:p>
                      <a:pPr algn="ctr" fontAlgn="t"/>
                      <a:r>
                        <a:rPr lang="en-GB" sz="1000">
                          <a:effectLst/>
                        </a:rPr>
                        <a:t>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algn="ctr" fontAlgn="t"/>
                      <a:r>
                        <a:rPr lang="en-GB" sz="1000">
                          <a:effectLst/>
                        </a:rPr>
                        <a:t>Represents</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algn="ctr" fontAlgn="t"/>
                      <a:r>
                        <a:rPr lang="en-GB" sz="1000">
                          <a:effectLst/>
                        </a:rPr>
                        <a:t>Range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algn="l" fontAlgn="t"/>
                      <a:r>
                        <a:rPr lang="en-GB" sz="1000">
                          <a:effectLst/>
                        </a:rPr>
                        <a:t>Default Value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extLst>
                  <a:ext uri="{0D108BD9-81ED-4DB2-BD59-A6C34878D82A}">
                    <a16:rowId xmlns:a16="http://schemas.microsoft.com/office/drawing/2014/main" val="2892665540"/>
                  </a:ext>
                </a:extLst>
              </a:tr>
              <a:tr h="246725">
                <a:tc>
                  <a:txBody>
                    <a:bodyPr/>
                    <a:lstStyle/>
                    <a:p>
                      <a:pPr algn="ctr" fontAlgn="t"/>
                      <a:r>
                        <a:rPr lang="en-GB" sz="1000">
                          <a:effectLst/>
                        </a:rPr>
                        <a:t>bool</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Boolean value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True or False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False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692774281"/>
                  </a:ext>
                </a:extLst>
              </a:tr>
              <a:tr h="246725">
                <a:tc>
                  <a:txBody>
                    <a:bodyPr/>
                    <a:lstStyle/>
                    <a:p>
                      <a:pPr algn="ctr" fontAlgn="t"/>
                      <a:r>
                        <a:rPr lang="en-GB" sz="1000">
                          <a:effectLst/>
                        </a:rPr>
                        <a:t>byte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8-bit unsigned integer</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0 to 255</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559006322"/>
                  </a:ext>
                </a:extLst>
              </a:tr>
              <a:tr h="246725">
                <a:tc>
                  <a:txBody>
                    <a:bodyPr/>
                    <a:lstStyle/>
                    <a:p>
                      <a:pPr algn="ctr" fontAlgn="t"/>
                      <a:r>
                        <a:rPr lang="en-GB" sz="1000">
                          <a:effectLst/>
                        </a:rPr>
                        <a:t>char</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16-bit Unicode character</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pl-PL" sz="1000">
                          <a:effectLst/>
                        </a:rPr>
                        <a:t>U +0000 to U +ffff</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804876361"/>
                  </a:ext>
                </a:extLst>
              </a:tr>
              <a:tr h="439815">
                <a:tc>
                  <a:txBody>
                    <a:bodyPr/>
                    <a:lstStyle/>
                    <a:p>
                      <a:pPr algn="ctr" fontAlgn="t"/>
                      <a:r>
                        <a:rPr lang="en-GB" sz="1000">
                          <a:effectLst/>
                        </a:rPr>
                        <a:t>decimal</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128-bit precise decimal values with 28-29 significant digits</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ctr"/>
                      <a:r>
                        <a:rPr lang="en-GB" sz="1000">
                          <a:effectLst/>
                        </a:rPr>
                        <a:t>(-7.9 x 10</a:t>
                      </a:r>
                      <a:r>
                        <a:rPr lang="en-GB" sz="1000" baseline="30000">
                          <a:effectLst/>
                        </a:rPr>
                        <a:t>28</a:t>
                      </a:r>
                      <a:r>
                        <a:rPr lang="en-GB" sz="1000">
                          <a:effectLst/>
                        </a:rPr>
                        <a:t> to 7.9 x 10</a:t>
                      </a:r>
                      <a:r>
                        <a:rPr lang="en-GB" sz="1000" baseline="30000">
                          <a:effectLst/>
                        </a:rPr>
                        <a:t>28</a:t>
                      </a:r>
                      <a:r>
                        <a:rPr lang="en-GB" sz="1000">
                          <a:effectLst/>
                        </a:rPr>
                        <a:t>) / 10</a:t>
                      </a:r>
                      <a:r>
                        <a:rPr lang="en-GB" sz="1000" baseline="30000">
                          <a:effectLst/>
                        </a:rPr>
                        <a:t>0</a:t>
                      </a:r>
                      <a:r>
                        <a:rPr lang="en-GB" sz="1000">
                          <a:effectLst/>
                        </a:rPr>
                        <a:t>to 28</a:t>
                      </a:r>
                    </a:p>
                  </a:txBody>
                  <a:tcPr marL="26818" marR="26818" marT="26818" marB="2681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0.0M</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55519202"/>
                  </a:ext>
                </a:extLst>
              </a:tr>
              <a:tr h="343270">
                <a:tc>
                  <a:txBody>
                    <a:bodyPr/>
                    <a:lstStyle/>
                    <a:p>
                      <a:pPr algn="ctr" fontAlgn="t"/>
                      <a:r>
                        <a:rPr lang="en-GB" sz="1000">
                          <a:effectLst/>
                        </a:rPr>
                        <a:t>double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64-bit double-precision floating point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(+/-)5.0 x 10</a:t>
                      </a:r>
                      <a:r>
                        <a:rPr lang="en-GB" sz="1000" baseline="30000">
                          <a:effectLst/>
                        </a:rPr>
                        <a:t>-324</a:t>
                      </a:r>
                      <a:r>
                        <a:rPr lang="en-GB" sz="1000">
                          <a:effectLst/>
                        </a:rPr>
                        <a:t> to (+/-)1.7 x 10</a:t>
                      </a:r>
                      <a:r>
                        <a:rPr lang="en-GB" sz="1000" baseline="30000">
                          <a:effectLst/>
                        </a:rPr>
                        <a:t>308</a:t>
                      </a:r>
                      <a:endParaRPr lang="en-GB" sz="1000">
                        <a:effectLst/>
                      </a:endParaRP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0.0D</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56835051"/>
                  </a:ext>
                </a:extLst>
              </a:tr>
              <a:tr h="343270">
                <a:tc>
                  <a:txBody>
                    <a:bodyPr/>
                    <a:lstStyle/>
                    <a:p>
                      <a:pPr algn="ctr" fontAlgn="t"/>
                      <a:r>
                        <a:rPr lang="en-GB" sz="1000">
                          <a:effectLst/>
                        </a:rPr>
                        <a:t>float</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32-bit single-precision floating point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ctr"/>
                      <a:r>
                        <a:rPr lang="en-GB" sz="1000">
                          <a:effectLst/>
                        </a:rPr>
                        <a:t>-3.4 x 10</a:t>
                      </a:r>
                      <a:r>
                        <a:rPr lang="en-GB" sz="1000" baseline="30000">
                          <a:effectLst/>
                        </a:rPr>
                        <a:t>38</a:t>
                      </a:r>
                      <a:r>
                        <a:rPr lang="en-GB" sz="1000">
                          <a:effectLst/>
                        </a:rPr>
                        <a:t> to + 3.4 x 10</a:t>
                      </a:r>
                      <a:r>
                        <a:rPr lang="en-GB" sz="1000" baseline="30000">
                          <a:effectLst/>
                        </a:rPr>
                        <a:t>38</a:t>
                      </a:r>
                      <a:endParaRPr lang="en-GB" sz="1000">
                        <a:effectLst/>
                      </a:endParaRPr>
                    </a:p>
                  </a:txBody>
                  <a:tcPr marL="26818" marR="26818" marT="26818" marB="2681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0.0F</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710319118"/>
                  </a:ext>
                </a:extLst>
              </a:tr>
              <a:tr h="246725">
                <a:tc>
                  <a:txBody>
                    <a:bodyPr/>
                    <a:lstStyle/>
                    <a:p>
                      <a:pPr algn="ctr" fontAlgn="t"/>
                      <a:r>
                        <a:rPr lang="en-GB" sz="1000">
                          <a:effectLst/>
                        </a:rPr>
                        <a:t>int</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32-bit signed integer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ctr"/>
                      <a:r>
                        <a:rPr lang="en-GB" sz="1000">
                          <a:effectLst/>
                        </a:rPr>
                        <a:t>-2,147,483,648 to 2,147,483,647</a:t>
                      </a:r>
                    </a:p>
                  </a:txBody>
                  <a:tcPr marL="26818" marR="26818" marT="26818" marB="2681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092254172"/>
                  </a:ext>
                </a:extLst>
              </a:tr>
              <a:tr h="536359">
                <a:tc>
                  <a:txBody>
                    <a:bodyPr/>
                    <a:lstStyle/>
                    <a:p>
                      <a:pPr algn="ctr" fontAlgn="t"/>
                      <a:r>
                        <a:rPr lang="en-GB" sz="1000">
                          <a:effectLst/>
                        </a:rPr>
                        <a:t>long</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64-bit signed integer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-9,223,372,036,854,775,808 to 9,223,372,036,854,775,807</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0L</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875753530"/>
                  </a:ext>
                </a:extLst>
              </a:tr>
              <a:tr h="246725">
                <a:tc>
                  <a:txBody>
                    <a:bodyPr/>
                    <a:lstStyle/>
                    <a:p>
                      <a:pPr algn="ctr" fontAlgn="t"/>
                      <a:r>
                        <a:rPr lang="en-GB" sz="1000">
                          <a:effectLst/>
                        </a:rPr>
                        <a:t>sbyte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8-bit signed integer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-128 to 127</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234649690"/>
                  </a:ext>
                </a:extLst>
              </a:tr>
              <a:tr h="246725">
                <a:tc>
                  <a:txBody>
                    <a:bodyPr/>
                    <a:lstStyle/>
                    <a:p>
                      <a:pPr algn="ctr" fontAlgn="t"/>
                      <a:r>
                        <a:rPr lang="en-GB" sz="1000">
                          <a:effectLst/>
                        </a:rPr>
                        <a:t>short</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16-bit signed integer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ctr"/>
                      <a:r>
                        <a:rPr lang="en-GB" sz="1000">
                          <a:effectLst/>
                        </a:rPr>
                        <a:t>-32,768 to 32,767</a:t>
                      </a:r>
                    </a:p>
                  </a:txBody>
                  <a:tcPr marL="26818" marR="26818" marT="26818" marB="2681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53847548"/>
                  </a:ext>
                </a:extLst>
              </a:tr>
              <a:tr h="246725">
                <a:tc>
                  <a:txBody>
                    <a:bodyPr/>
                    <a:lstStyle/>
                    <a:p>
                      <a:pPr algn="ctr" fontAlgn="t"/>
                      <a:r>
                        <a:rPr lang="en-GB" sz="1000">
                          <a:effectLst/>
                        </a:rPr>
                        <a:t>uint</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32-bit unsigned integer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ctr"/>
                      <a:r>
                        <a:rPr lang="en-GB" sz="1000">
                          <a:effectLst/>
                        </a:rPr>
                        <a:t>0 to 4,294,967,295</a:t>
                      </a:r>
                    </a:p>
                  </a:txBody>
                  <a:tcPr marL="26818" marR="26818" marT="26818" marB="2681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110212340"/>
                  </a:ext>
                </a:extLst>
              </a:tr>
              <a:tr h="343270">
                <a:tc>
                  <a:txBody>
                    <a:bodyPr/>
                    <a:lstStyle/>
                    <a:p>
                      <a:pPr algn="ctr" fontAlgn="t"/>
                      <a:r>
                        <a:rPr lang="en-GB" sz="1000">
                          <a:effectLst/>
                        </a:rPr>
                        <a:t>ulong</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64-bit unsigned integer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ctr"/>
                      <a:r>
                        <a:rPr lang="en-GB" sz="1000">
                          <a:effectLst/>
                        </a:rPr>
                        <a:t>0 to 18,446,744,073,709,551,615</a:t>
                      </a:r>
                    </a:p>
                  </a:txBody>
                  <a:tcPr marL="26818" marR="26818" marT="26818" marB="2681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78998557"/>
                  </a:ext>
                </a:extLst>
              </a:tr>
              <a:tr h="246725">
                <a:tc>
                  <a:txBody>
                    <a:bodyPr/>
                    <a:lstStyle/>
                    <a:p>
                      <a:pPr algn="ctr" fontAlgn="t"/>
                      <a:r>
                        <a:rPr lang="en-GB" sz="1000">
                          <a:effectLst/>
                        </a:rPr>
                        <a:t>ushort</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000">
                          <a:effectLst/>
                        </a:rPr>
                        <a:t>16-bit unsigned integer type</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ctr"/>
                      <a:r>
                        <a:rPr lang="en-GB" sz="1000">
                          <a:effectLst/>
                        </a:rPr>
                        <a:t>0 to 65,535</a:t>
                      </a:r>
                    </a:p>
                  </a:txBody>
                  <a:tcPr marL="26818" marR="26818" marT="26818" marB="2681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ctr" fontAlgn="t"/>
                      <a:r>
                        <a:rPr lang="en-GB" sz="1000" dirty="0">
                          <a:effectLst/>
                        </a:rPr>
                        <a:t>0</a:t>
                      </a:r>
                    </a:p>
                  </a:txBody>
                  <a:tcPr marL="26818" marR="26818" marT="26818" marB="2681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257057022"/>
                  </a:ext>
                </a:extLst>
              </a:tr>
            </a:tbl>
          </a:graphicData>
        </a:graphic>
      </p:graphicFrame>
    </p:spTree>
    <p:extLst>
      <p:ext uri="{BB962C8B-B14F-4D97-AF65-F5344CB8AC3E}">
        <p14:creationId xmlns:p14="http://schemas.microsoft.com/office/powerpoint/2010/main" val="1229638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7334A-1980-40CC-A8FF-9E14B822D66F}"/>
              </a:ext>
            </a:extLst>
          </p:cNvPr>
          <p:cNvSpPr>
            <a:spLocks noGrp="1"/>
          </p:cNvSpPr>
          <p:nvPr>
            <p:ph type="title"/>
          </p:nvPr>
        </p:nvSpPr>
        <p:spPr/>
        <p:txBody>
          <a:bodyPr/>
          <a:lstStyle/>
          <a:p>
            <a:r>
              <a:rPr lang="en-GB" b="1" dirty="0">
                <a:solidFill>
                  <a:srgbClr val="FFFFFF"/>
                </a:solidFill>
              </a:rPr>
              <a:t>Type Conversion </a:t>
            </a:r>
            <a:endParaRPr lang="en-GB" dirty="0"/>
          </a:p>
        </p:txBody>
      </p:sp>
      <p:graphicFrame>
        <p:nvGraphicFramePr>
          <p:cNvPr id="5" name="Table 4">
            <a:extLst>
              <a:ext uri="{FF2B5EF4-FFF2-40B4-BE49-F238E27FC236}">
                <a16:creationId xmlns:a16="http://schemas.microsoft.com/office/drawing/2014/main" id="{E8314169-69F0-4C82-A9E2-36F141B8474D}"/>
              </a:ext>
            </a:extLst>
          </p:cNvPr>
          <p:cNvGraphicFramePr>
            <a:graphicFrameLocks noGrp="1"/>
          </p:cNvGraphicFramePr>
          <p:nvPr>
            <p:extLst/>
          </p:nvPr>
        </p:nvGraphicFramePr>
        <p:xfrm>
          <a:off x="3215680" y="1554942"/>
          <a:ext cx="5328592" cy="4429298"/>
        </p:xfrm>
        <a:graphic>
          <a:graphicData uri="http://schemas.openxmlformats.org/drawingml/2006/table">
            <a:tbl>
              <a:tblPr/>
              <a:tblGrid>
                <a:gridCol w="2664296">
                  <a:extLst>
                    <a:ext uri="{9D8B030D-6E8A-4147-A177-3AD203B41FA5}">
                      <a16:colId xmlns:a16="http://schemas.microsoft.com/office/drawing/2014/main" val="2136975902"/>
                    </a:ext>
                  </a:extLst>
                </a:gridCol>
                <a:gridCol w="2664296">
                  <a:extLst>
                    <a:ext uri="{9D8B030D-6E8A-4147-A177-3AD203B41FA5}">
                      <a16:colId xmlns:a16="http://schemas.microsoft.com/office/drawing/2014/main" val="3819366216"/>
                    </a:ext>
                  </a:extLst>
                </a:gridCol>
              </a:tblGrid>
              <a:tr h="208331">
                <a:tc>
                  <a:txBody>
                    <a:bodyPr/>
                    <a:lstStyle/>
                    <a:p>
                      <a:pPr algn="ctr" fontAlgn="t"/>
                      <a:r>
                        <a:rPr lang="en-GB" sz="900">
                          <a:effectLst/>
                        </a:rPr>
                        <a:t>Sr.No.</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algn="ctr" fontAlgn="t"/>
                      <a:r>
                        <a:rPr lang="en-GB" sz="900">
                          <a:effectLst/>
                        </a:rPr>
                        <a:t>Methods &amp; Description</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extLst>
                  <a:ext uri="{0D108BD9-81ED-4DB2-BD59-A6C34878D82A}">
                    <a16:rowId xmlns:a16="http://schemas.microsoft.com/office/drawing/2014/main" val="3216964780"/>
                  </a:ext>
                </a:extLst>
              </a:tr>
              <a:tr h="610113">
                <a:tc>
                  <a:txBody>
                    <a:bodyPr/>
                    <a:lstStyle/>
                    <a:p>
                      <a:pPr algn="ctr" fontAlgn="t"/>
                      <a:r>
                        <a:rPr lang="en-GB" sz="900">
                          <a:effectLst/>
                        </a:rPr>
                        <a:t>1</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a:solidFill>
                            <a:srgbClr val="000000"/>
                          </a:solidFill>
                          <a:effectLst/>
                        </a:rPr>
                        <a:t>ToBoolean</a:t>
                      </a:r>
                      <a:endParaRPr lang="en-GB" sz="900">
                        <a:solidFill>
                          <a:srgbClr val="000000"/>
                        </a:solidFill>
                        <a:effectLst/>
                      </a:endParaRPr>
                    </a:p>
                    <a:p>
                      <a:pPr algn="just" fontAlgn="t"/>
                      <a:r>
                        <a:rPr lang="en-GB" sz="900">
                          <a:solidFill>
                            <a:srgbClr val="000000"/>
                          </a:solidFill>
                          <a:effectLst/>
                        </a:rPr>
                        <a:t>Converts a type to a Boolean value, where possible.</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207218533"/>
                  </a:ext>
                </a:extLst>
              </a:tr>
              <a:tr h="342259">
                <a:tc>
                  <a:txBody>
                    <a:bodyPr/>
                    <a:lstStyle/>
                    <a:p>
                      <a:pPr algn="ctr" fontAlgn="t"/>
                      <a:r>
                        <a:rPr lang="en-GB" sz="900">
                          <a:effectLst/>
                        </a:rPr>
                        <a:t>2</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a:solidFill>
                            <a:srgbClr val="000000"/>
                          </a:solidFill>
                          <a:effectLst/>
                        </a:rPr>
                        <a:t>ToByte</a:t>
                      </a:r>
                      <a:endParaRPr lang="en-GB" sz="900">
                        <a:solidFill>
                          <a:srgbClr val="000000"/>
                        </a:solidFill>
                        <a:effectLst/>
                      </a:endParaRPr>
                    </a:p>
                    <a:p>
                      <a:pPr algn="just" fontAlgn="t"/>
                      <a:r>
                        <a:rPr lang="en-GB" sz="900">
                          <a:solidFill>
                            <a:srgbClr val="000000"/>
                          </a:solidFill>
                          <a:effectLst/>
                        </a:rPr>
                        <a:t>Converts a type to a byte.</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062316178"/>
                  </a:ext>
                </a:extLst>
              </a:tr>
              <a:tr h="610113">
                <a:tc>
                  <a:txBody>
                    <a:bodyPr/>
                    <a:lstStyle/>
                    <a:p>
                      <a:pPr algn="ctr" fontAlgn="t"/>
                      <a:r>
                        <a:rPr lang="en-GB" sz="900">
                          <a:effectLst/>
                        </a:rPr>
                        <a:t>3</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a:solidFill>
                            <a:srgbClr val="000000"/>
                          </a:solidFill>
                          <a:effectLst/>
                        </a:rPr>
                        <a:t>ToChar</a:t>
                      </a:r>
                      <a:endParaRPr lang="en-GB" sz="900">
                        <a:solidFill>
                          <a:srgbClr val="000000"/>
                        </a:solidFill>
                        <a:effectLst/>
                      </a:endParaRPr>
                    </a:p>
                    <a:p>
                      <a:pPr algn="just" fontAlgn="t"/>
                      <a:r>
                        <a:rPr lang="en-GB" sz="900">
                          <a:solidFill>
                            <a:srgbClr val="000000"/>
                          </a:solidFill>
                          <a:effectLst/>
                        </a:rPr>
                        <a:t>Converts a type to a single Unicode character, where possible.</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539921372"/>
                  </a:ext>
                </a:extLst>
              </a:tr>
              <a:tr h="610113">
                <a:tc>
                  <a:txBody>
                    <a:bodyPr/>
                    <a:lstStyle/>
                    <a:p>
                      <a:pPr algn="ctr" fontAlgn="t"/>
                      <a:r>
                        <a:rPr lang="en-GB" sz="900">
                          <a:effectLst/>
                        </a:rPr>
                        <a:t>4</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a:solidFill>
                            <a:srgbClr val="000000"/>
                          </a:solidFill>
                          <a:effectLst/>
                        </a:rPr>
                        <a:t>ToDateTime</a:t>
                      </a:r>
                      <a:endParaRPr lang="en-GB" sz="900">
                        <a:solidFill>
                          <a:srgbClr val="000000"/>
                        </a:solidFill>
                        <a:effectLst/>
                      </a:endParaRPr>
                    </a:p>
                    <a:p>
                      <a:pPr algn="just" fontAlgn="t"/>
                      <a:r>
                        <a:rPr lang="en-GB" sz="900">
                          <a:solidFill>
                            <a:srgbClr val="000000"/>
                          </a:solidFill>
                          <a:effectLst/>
                        </a:rPr>
                        <a:t>Converts a type (integer or string type) to date-time structures.</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844993760"/>
                  </a:ext>
                </a:extLst>
              </a:tr>
              <a:tr h="610113">
                <a:tc>
                  <a:txBody>
                    <a:bodyPr/>
                    <a:lstStyle/>
                    <a:p>
                      <a:pPr algn="ctr" fontAlgn="t"/>
                      <a:r>
                        <a:rPr lang="en-GB" sz="900">
                          <a:effectLst/>
                        </a:rPr>
                        <a:t>5</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a:solidFill>
                            <a:srgbClr val="000000"/>
                          </a:solidFill>
                          <a:effectLst/>
                        </a:rPr>
                        <a:t>ToDecimal</a:t>
                      </a:r>
                      <a:endParaRPr lang="en-GB" sz="900">
                        <a:solidFill>
                          <a:srgbClr val="000000"/>
                        </a:solidFill>
                        <a:effectLst/>
                      </a:endParaRPr>
                    </a:p>
                    <a:p>
                      <a:pPr algn="just" fontAlgn="t"/>
                      <a:r>
                        <a:rPr lang="en-GB" sz="900">
                          <a:solidFill>
                            <a:srgbClr val="000000"/>
                          </a:solidFill>
                          <a:effectLst/>
                        </a:rPr>
                        <a:t>Converts a floating point or integer type to a decimal type.</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358965713"/>
                  </a:ext>
                </a:extLst>
              </a:tr>
              <a:tr h="476186">
                <a:tc>
                  <a:txBody>
                    <a:bodyPr/>
                    <a:lstStyle/>
                    <a:p>
                      <a:pPr algn="ctr" fontAlgn="t"/>
                      <a:r>
                        <a:rPr lang="en-GB" sz="900">
                          <a:effectLst/>
                        </a:rPr>
                        <a:t>6</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a:solidFill>
                            <a:srgbClr val="000000"/>
                          </a:solidFill>
                          <a:effectLst/>
                        </a:rPr>
                        <a:t>ToDouble</a:t>
                      </a:r>
                      <a:endParaRPr lang="en-GB" sz="900">
                        <a:solidFill>
                          <a:srgbClr val="000000"/>
                        </a:solidFill>
                        <a:effectLst/>
                      </a:endParaRPr>
                    </a:p>
                    <a:p>
                      <a:pPr algn="just" fontAlgn="t"/>
                      <a:r>
                        <a:rPr lang="en-GB" sz="900">
                          <a:solidFill>
                            <a:srgbClr val="000000"/>
                          </a:solidFill>
                          <a:effectLst/>
                        </a:rPr>
                        <a:t>Converts a type to a double type.</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146053123"/>
                  </a:ext>
                </a:extLst>
              </a:tr>
              <a:tr h="476186">
                <a:tc>
                  <a:txBody>
                    <a:bodyPr/>
                    <a:lstStyle/>
                    <a:p>
                      <a:pPr algn="ctr" fontAlgn="t"/>
                      <a:r>
                        <a:rPr lang="en-GB" sz="900">
                          <a:effectLst/>
                        </a:rPr>
                        <a:t>7</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a:solidFill>
                            <a:srgbClr val="000000"/>
                          </a:solidFill>
                          <a:effectLst/>
                        </a:rPr>
                        <a:t>ToInt16</a:t>
                      </a:r>
                      <a:endParaRPr lang="en-GB" sz="900">
                        <a:solidFill>
                          <a:srgbClr val="000000"/>
                        </a:solidFill>
                        <a:effectLst/>
                      </a:endParaRPr>
                    </a:p>
                    <a:p>
                      <a:pPr algn="just" fontAlgn="t"/>
                      <a:r>
                        <a:rPr lang="en-GB" sz="900">
                          <a:solidFill>
                            <a:srgbClr val="000000"/>
                          </a:solidFill>
                          <a:effectLst/>
                        </a:rPr>
                        <a:t>Converts a type to a 16-bit integer.</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052411769"/>
                  </a:ext>
                </a:extLst>
              </a:tr>
              <a:tr h="476186">
                <a:tc>
                  <a:txBody>
                    <a:bodyPr/>
                    <a:lstStyle/>
                    <a:p>
                      <a:pPr algn="ctr" fontAlgn="t"/>
                      <a:r>
                        <a:rPr lang="en-GB" sz="900">
                          <a:effectLst/>
                        </a:rPr>
                        <a:t>8</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900" b="1" dirty="0">
                          <a:solidFill>
                            <a:srgbClr val="000000"/>
                          </a:solidFill>
                          <a:effectLst/>
                        </a:rPr>
                        <a:t>ToInt32</a:t>
                      </a:r>
                      <a:endParaRPr lang="en-GB" sz="900" dirty="0">
                        <a:solidFill>
                          <a:srgbClr val="000000"/>
                        </a:solidFill>
                        <a:effectLst/>
                      </a:endParaRPr>
                    </a:p>
                    <a:p>
                      <a:pPr algn="just" fontAlgn="t"/>
                      <a:r>
                        <a:rPr lang="en-GB" sz="900" dirty="0">
                          <a:solidFill>
                            <a:srgbClr val="000000"/>
                          </a:solidFill>
                          <a:effectLst/>
                        </a:rPr>
                        <a:t>Converts a type to a 32-bit integer.</a:t>
                      </a:r>
                    </a:p>
                  </a:txBody>
                  <a:tcPr marL="37202" marR="37202" marT="37202" marB="37202">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449332334"/>
                  </a:ext>
                </a:extLst>
              </a:tr>
            </a:tbl>
          </a:graphicData>
        </a:graphic>
      </p:graphicFrame>
    </p:spTree>
    <p:extLst>
      <p:ext uri="{BB962C8B-B14F-4D97-AF65-F5344CB8AC3E}">
        <p14:creationId xmlns:p14="http://schemas.microsoft.com/office/powerpoint/2010/main" val="2630642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61FE-6BD6-4491-BA03-9678E3ABF670}"/>
              </a:ext>
            </a:extLst>
          </p:cNvPr>
          <p:cNvSpPr>
            <a:spLocks noGrp="1"/>
          </p:cNvSpPr>
          <p:nvPr>
            <p:ph type="title"/>
          </p:nvPr>
        </p:nvSpPr>
        <p:spPr/>
        <p:txBody>
          <a:bodyPr/>
          <a:lstStyle/>
          <a:p>
            <a:r>
              <a:rPr lang="en-GB" b="1" dirty="0"/>
              <a:t>Type Conversion </a:t>
            </a:r>
          </a:p>
        </p:txBody>
      </p:sp>
      <p:graphicFrame>
        <p:nvGraphicFramePr>
          <p:cNvPr id="4" name="Table 3">
            <a:extLst>
              <a:ext uri="{FF2B5EF4-FFF2-40B4-BE49-F238E27FC236}">
                <a16:creationId xmlns:a16="http://schemas.microsoft.com/office/drawing/2014/main" id="{AE0528EC-0489-4CD4-A4FF-DE787AEA1343}"/>
              </a:ext>
            </a:extLst>
          </p:cNvPr>
          <p:cNvGraphicFramePr>
            <a:graphicFrameLocks noGrp="1"/>
          </p:cNvGraphicFramePr>
          <p:nvPr>
            <p:extLst/>
          </p:nvPr>
        </p:nvGraphicFramePr>
        <p:xfrm>
          <a:off x="3143672" y="1600200"/>
          <a:ext cx="6048672" cy="4419600"/>
        </p:xfrm>
        <a:graphic>
          <a:graphicData uri="http://schemas.openxmlformats.org/drawingml/2006/table">
            <a:tbl>
              <a:tblPr/>
              <a:tblGrid>
                <a:gridCol w="3024336">
                  <a:extLst>
                    <a:ext uri="{9D8B030D-6E8A-4147-A177-3AD203B41FA5}">
                      <a16:colId xmlns:a16="http://schemas.microsoft.com/office/drawing/2014/main" val="329290935"/>
                    </a:ext>
                  </a:extLst>
                </a:gridCol>
                <a:gridCol w="3024336">
                  <a:extLst>
                    <a:ext uri="{9D8B030D-6E8A-4147-A177-3AD203B41FA5}">
                      <a16:colId xmlns:a16="http://schemas.microsoft.com/office/drawing/2014/main" val="1768343734"/>
                    </a:ext>
                  </a:extLst>
                </a:gridCol>
              </a:tblGrid>
              <a:tr h="552450">
                <a:tc>
                  <a:txBody>
                    <a:bodyPr/>
                    <a:lstStyle/>
                    <a:p>
                      <a:pPr algn="ctr" fontAlgn="t"/>
                      <a:r>
                        <a:rPr lang="en-GB" sz="1000" dirty="0">
                          <a:solidFill>
                            <a:srgbClr val="000000"/>
                          </a:solidFill>
                          <a:effectLst/>
                        </a:rPr>
                        <a:t>9</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a:r>
                        <a:rPr lang="en-GB" sz="1000" b="1" i="0" dirty="0">
                          <a:solidFill>
                            <a:srgbClr val="000000"/>
                          </a:solidFill>
                          <a:effectLst/>
                          <a:latin typeface="Verdana" panose="020B0604030504040204" pitchFamily="34" charset="0"/>
                        </a:rPr>
                        <a:t>ToInt64</a:t>
                      </a:r>
                      <a:endParaRPr lang="en-GB" sz="1000" b="0" i="0" dirty="0">
                        <a:solidFill>
                          <a:srgbClr val="000000"/>
                        </a:solidFill>
                        <a:effectLst/>
                        <a:latin typeface="Verdana" panose="020B0604030504040204" pitchFamily="34" charset="0"/>
                      </a:endParaRPr>
                    </a:p>
                    <a:p>
                      <a:pPr algn="just"/>
                      <a:r>
                        <a:rPr lang="en-GB" sz="1000" b="0" i="0" dirty="0">
                          <a:solidFill>
                            <a:srgbClr val="000000"/>
                          </a:solidFill>
                          <a:effectLst/>
                          <a:latin typeface="Verdana" panose="020B0604030504040204" pitchFamily="34" charset="0"/>
                        </a:rPr>
                        <a:t>Converts a type to a 64-bit integer.</a:t>
                      </a:r>
                    </a:p>
                    <a:p>
                      <a:endParaRPr lang="en-GB" sz="1000" dirty="0"/>
                    </a:p>
                  </a:txBody>
                  <a:tcPr marL="51792" marR="51792" marT="25896" marB="25896">
                    <a:lnL w="9525" cap="flat" cmpd="sng" algn="ctr">
                      <a:solidFill>
                        <a:srgbClr val="DDDDDD"/>
                      </a:solidFill>
                      <a:prstDash val="solid"/>
                      <a:round/>
                      <a:headEnd type="none" w="med" len="med"/>
                      <a:tailEnd type="none" w="med" len="med"/>
                    </a:lnL>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907245161"/>
                  </a:ext>
                </a:extLst>
              </a:tr>
              <a:tr h="552450">
                <a:tc>
                  <a:txBody>
                    <a:bodyPr/>
                    <a:lstStyle/>
                    <a:p>
                      <a:pPr algn="ctr" fontAlgn="t"/>
                      <a:r>
                        <a:rPr lang="en-GB" sz="1000">
                          <a:effectLst/>
                        </a:rPr>
                        <a:t>10</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000" b="1">
                          <a:solidFill>
                            <a:srgbClr val="000000"/>
                          </a:solidFill>
                          <a:effectLst/>
                        </a:rPr>
                        <a:t>ToSbyte</a:t>
                      </a:r>
                      <a:endParaRPr lang="en-GB" sz="1000">
                        <a:solidFill>
                          <a:srgbClr val="000000"/>
                        </a:solidFill>
                        <a:effectLst/>
                      </a:endParaRPr>
                    </a:p>
                    <a:p>
                      <a:pPr algn="just" fontAlgn="t"/>
                      <a:r>
                        <a:rPr lang="en-GB" sz="1000">
                          <a:solidFill>
                            <a:srgbClr val="000000"/>
                          </a:solidFill>
                          <a:effectLst/>
                        </a:rPr>
                        <a:t>Converts a type to a signed byte type.</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911600393"/>
                  </a:ext>
                </a:extLst>
              </a:tr>
              <a:tr h="552450">
                <a:tc>
                  <a:txBody>
                    <a:bodyPr/>
                    <a:lstStyle/>
                    <a:p>
                      <a:pPr algn="ctr" fontAlgn="t"/>
                      <a:r>
                        <a:rPr lang="en-GB" sz="1000">
                          <a:effectLst/>
                        </a:rPr>
                        <a:t>11</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000" b="1">
                          <a:solidFill>
                            <a:srgbClr val="000000"/>
                          </a:solidFill>
                          <a:effectLst/>
                        </a:rPr>
                        <a:t>ToSingle</a:t>
                      </a:r>
                      <a:endParaRPr lang="en-GB" sz="1000">
                        <a:solidFill>
                          <a:srgbClr val="000000"/>
                        </a:solidFill>
                        <a:effectLst/>
                      </a:endParaRPr>
                    </a:p>
                    <a:p>
                      <a:pPr algn="just" fontAlgn="t"/>
                      <a:r>
                        <a:rPr lang="en-GB" sz="1000">
                          <a:solidFill>
                            <a:srgbClr val="000000"/>
                          </a:solidFill>
                          <a:effectLst/>
                        </a:rPr>
                        <a:t>Converts a type to a small floating point number.</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633716543"/>
                  </a:ext>
                </a:extLst>
              </a:tr>
              <a:tr h="552450">
                <a:tc>
                  <a:txBody>
                    <a:bodyPr/>
                    <a:lstStyle/>
                    <a:p>
                      <a:pPr algn="ctr" fontAlgn="t"/>
                      <a:r>
                        <a:rPr lang="en-GB" sz="1000" dirty="0">
                          <a:effectLst/>
                        </a:rPr>
                        <a:t>12</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000" b="1" dirty="0" err="1">
                          <a:solidFill>
                            <a:srgbClr val="000000"/>
                          </a:solidFill>
                          <a:effectLst/>
                        </a:rPr>
                        <a:t>ToString</a:t>
                      </a:r>
                      <a:endParaRPr lang="en-GB" sz="1000" dirty="0">
                        <a:solidFill>
                          <a:srgbClr val="000000"/>
                        </a:solidFill>
                        <a:effectLst/>
                      </a:endParaRPr>
                    </a:p>
                    <a:p>
                      <a:pPr algn="just" fontAlgn="t"/>
                      <a:r>
                        <a:rPr lang="en-GB" sz="1000" dirty="0">
                          <a:solidFill>
                            <a:srgbClr val="000000"/>
                          </a:solidFill>
                          <a:effectLst/>
                        </a:rPr>
                        <a:t>Converts a type to a string.</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191595185"/>
                  </a:ext>
                </a:extLst>
              </a:tr>
              <a:tr h="552450">
                <a:tc>
                  <a:txBody>
                    <a:bodyPr/>
                    <a:lstStyle/>
                    <a:p>
                      <a:pPr algn="ctr" fontAlgn="t"/>
                      <a:r>
                        <a:rPr lang="en-GB" sz="1000">
                          <a:effectLst/>
                        </a:rPr>
                        <a:t>13</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000" b="1">
                          <a:solidFill>
                            <a:srgbClr val="000000"/>
                          </a:solidFill>
                          <a:effectLst/>
                        </a:rPr>
                        <a:t>ToType</a:t>
                      </a:r>
                      <a:endParaRPr lang="en-GB" sz="1000">
                        <a:solidFill>
                          <a:srgbClr val="000000"/>
                        </a:solidFill>
                        <a:effectLst/>
                      </a:endParaRPr>
                    </a:p>
                    <a:p>
                      <a:pPr algn="just" fontAlgn="t"/>
                      <a:r>
                        <a:rPr lang="en-GB" sz="1000">
                          <a:solidFill>
                            <a:srgbClr val="000000"/>
                          </a:solidFill>
                          <a:effectLst/>
                        </a:rPr>
                        <a:t>Converts a type to a specified type.</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941546258"/>
                  </a:ext>
                </a:extLst>
              </a:tr>
              <a:tr h="552450">
                <a:tc>
                  <a:txBody>
                    <a:bodyPr/>
                    <a:lstStyle/>
                    <a:p>
                      <a:pPr algn="ctr" fontAlgn="t"/>
                      <a:r>
                        <a:rPr lang="en-GB" sz="1000">
                          <a:effectLst/>
                        </a:rPr>
                        <a:t>14</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000" b="1">
                          <a:solidFill>
                            <a:srgbClr val="000000"/>
                          </a:solidFill>
                          <a:effectLst/>
                        </a:rPr>
                        <a:t>ToUInt16</a:t>
                      </a:r>
                      <a:endParaRPr lang="en-GB" sz="1000">
                        <a:solidFill>
                          <a:srgbClr val="000000"/>
                        </a:solidFill>
                        <a:effectLst/>
                      </a:endParaRPr>
                    </a:p>
                    <a:p>
                      <a:pPr algn="just" fontAlgn="t"/>
                      <a:r>
                        <a:rPr lang="en-GB" sz="1000">
                          <a:solidFill>
                            <a:srgbClr val="000000"/>
                          </a:solidFill>
                          <a:effectLst/>
                        </a:rPr>
                        <a:t>Converts a type to an unsigned int type.</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873264133"/>
                  </a:ext>
                </a:extLst>
              </a:tr>
              <a:tr h="552450">
                <a:tc>
                  <a:txBody>
                    <a:bodyPr/>
                    <a:lstStyle/>
                    <a:p>
                      <a:pPr algn="ctr" fontAlgn="t"/>
                      <a:r>
                        <a:rPr lang="en-GB" sz="1000">
                          <a:effectLst/>
                        </a:rPr>
                        <a:t>15</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000" b="1">
                          <a:solidFill>
                            <a:srgbClr val="000000"/>
                          </a:solidFill>
                          <a:effectLst/>
                        </a:rPr>
                        <a:t>ToUInt32</a:t>
                      </a:r>
                      <a:endParaRPr lang="en-GB" sz="1000">
                        <a:solidFill>
                          <a:srgbClr val="000000"/>
                        </a:solidFill>
                        <a:effectLst/>
                      </a:endParaRPr>
                    </a:p>
                    <a:p>
                      <a:pPr algn="just" fontAlgn="t"/>
                      <a:r>
                        <a:rPr lang="en-GB" sz="1000">
                          <a:solidFill>
                            <a:srgbClr val="000000"/>
                          </a:solidFill>
                          <a:effectLst/>
                        </a:rPr>
                        <a:t>Converts a type to an unsigned long type.</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041659683"/>
                  </a:ext>
                </a:extLst>
              </a:tr>
              <a:tr h="552450">
                <a:tc>
                  <a:txBody>
                    <a:bodyPr/>
                    <a:lstStyle/>
                    <a:p>
                      <a:pPr algn="ctr" fontAlgn="t"/>
                      <a:r>
                        <a:rPr lang="en-GB" sz="1000">
                          <a:effectLst/>
                        </a:rPr>
                        <a:t>16</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000" b="1" dirty="0">
                          <a:solidFill>
                            <a:srgbClr val="000000"/>
                          </a:solidFill>
                          <a:effectLst/>
                        </a:rPr>
                        <a:t>ToUInt64</a:t>
                      </a:r>
                      <a:endParaRPr lang="en-GB" sz="1000" dirty="0">
                        <a:solidFill>
                          <a:srgbClr val="000000"/>
                        </a:solidFill>
                        <a:effectLst/>
                      </a:endParaRPr>
                    </a:p>
                    <a:p>
                      <a:pPr algn="just" fontAlgn="t"/>
                      <a:r>
                        <a:rPr lang="en-GB" sz="1000" dirty="0">
                          <a:solidFill>
                            <a:srgbClr val="000000"/>
                          </a:solidFill>
                          <a:effectLst/>
                        </a:rPr>
                        <a:t>Converts a type to an unsigned big integer.</a:t>
                      </a:r>
                    </a:p>
                  </a:txBody>
                  <a:tcPr marL="43160" marR="43160" marT="43160" marB="431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853916408"/>
                  </a:ext>
                </a:extLst>
              </a:tr>
            </a:tbl>
          </a:graphicData>
        </a:graphic>
      </p:graphicFrame>
    </p:spTree>
    <p:extLst>
      <p:ext uri="{BB962C8B-B14F-4D97-AF65-F5344CB8AC3E}">
        <p14:creationId xmlns:p14="http://schemas.microsoft.com/office/powerpoint/2010/main" val="1058894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2A334-91AB-4DF6-A69E-B9661CA840A3}"/>
              </a:ext>
            </a:extLst>
          </p:cNvPr>
          <p:cNvSpPr>
            <a:spLocks noGrp="1"/>
          </p:cNvSpPr>
          <p:nvPr>
            <p:ph type="title"/>
          </p:nvPr>
        </p:nvSpPr>
        <p:spPr/>
        <p:txBody>
          <a:bodyPr/>
          <a:lstStyle/>
          <a:p>
            <a:r>
              <a:rPr lang="en-GB" b="1" dirty="0"/>
              <a:t>Type Conversion </a:t>
            </a:r>
          </a:p>
        </p:txBody>
      </p:sp>
      <p:sp>
        <p:nvSpPr>
          <p:cNvPr id="3" name="Rectangle 2">
            <a:extLst>
              <a:ext uri="{FF2B5EF4-FFF2-40B4-BE49-F238E27FC236}">
                <a16:creationId xmlns:a16="http://schemas.microsoft.com/office/drawing/2014/main" id="{056E57A0-8996-4E13-8933-14CD1F075F79}"/>
              </a:ext>
            </a:extLst>
          </p:cNvPr>
          <p:cNvSpPr/>
          <p:nvPr/>
        </p:nvSpPr>
        <p:spPr>
          <a:xfrm>
            <a:off x="2495600" y="1340769"/>
            <a:ext cx="6768752" cy="4524315"/>
          </a:xfrm>
          <a:prstGeom prst="rect">
            <a:avLst/>
          </a:prstGeom>
        </p:spPr>
        <p:txBody>
          <a:bodyPr wrap="square">
            <a:spAutoFit/>
          </a:bodyPr>
          <a:lstStyle/>
          <a:p>
            <a:r>
              <a:rPr lang="en-GB" dirty="0">
                <a:solidFill>
                  <a:srgbClr val="0000FF"/>
                </a:solidFill>
                <a:latin typeface="Consolas" panose="020B0609020204030204" pitchFamily="49" charset="0"/>
              </a:rPr>
              <a:t>using</a:t>
            </a:r>
            <a:r>
              <a:rPr lang="en-GB" dirty="0">
                <a:solidFill>
                  <a:srgbClr val="000000"/>
                </a:solidFill>
                <a:latin typeface="Consolas" panose="020B0609020204030204" pitchFamily="49" charset="0"/>
              </a:rPr>
              <a:t> System;</a:t>
            </a:r>
          </a:p>
          <a:p>
            <a:endParaRPr lang="en-GB" dirty="0">
              <a:solidFill>
                <a:srgbClr val="000000"/>
              </a:solidFill>
              <a:latin typeface="Consolas" panose="020B0609020204030204" pitchFamily="49" charset="0"/>
            </a:endParaRPr>
          </a:p>
          <a:p>
            <a:r>
              <a:rPr lang="en-GB" dirty="0">
                <a:solidFill>
                  <a:srgbClr val="0000FF"/>
                </a:solidFill>
                <a:latin typeface="Consolas" panose="020B0609020204030204" pitchFamily="49" charset="0"/>
              </a:rPr>
              <a:t>namespace</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TypeConversionApplication</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class</a:t>
            </a:r>
            <a:r>
              <a:rPr lang="en-GB" dirty="0">
                <a:solidFill>
                  <a:srgbClr val="000000"/>
                </a:solidFill>
                <a:latin typeface="Consolas" panose="020B0609020204030204" pitchFamily="49" charset="0"/>
              </a:rPr>
              <a:t> </a:t>
            </a:r>
            <a:r>
              <a:rPr lang="en-GB" dirty="0" err="1">
                <a:solidFill>
                  <a:srgbClr val="2B91AF"/>
                </a:solidFill>
                <a:latin typeface="Consolas" panose="020B0609020204030204" pitchFamily="49" charset="0"/>
              </a:rPr>
              <a:t>ExplicitConversion</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static</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void</a:t>
            </a:r>
            <a:r>
              <a:rPr lang="en-GB" dirty="0">
                <a:solidFill>
                  <a:srgbClr val="000000"/>
                </a:solidFill>
                <a:latin typeface="Consolas" panose="020B0609020204030204" pitchFamily="49" charset="0"/>
              </a:rPr>
              <a:t> Main(</a:t>
            </a:r>
            <a:r>
              <a:rPr lang="en-GB" dirty="0">
                <a:solidFill>
                  <a:srgbClr val="0000FF"/>
                </a:solidFill>
                <a:latin typeface="Consolas" panose="020B0609020204030204" pitchFamily="49" charset="0"/>
              </a:rPr>
              <a:t>string</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args</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double</a:t>
            </a:r>
            <a:r>
              <a:rPr lang="en-GB" dirty="0">
                <a:solidFill>
                  <a:srgbClr val="000000"/>
                </a:solidFill>
                <a:latin typeface="Consolas" panose="020B0609020204030204" pitchFamily="49" charset="0"/>
              </a:rPr>
              <a:t> d = 5673.74;</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int</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a:t>
            </a:r>
            <a:r>
              <a:rPr lang="en-GB" dirty="0">
                <a:solidFill>
                  <a:srgbClr val="000000"/>
                </a:solidFill>
                <a:latin typeface="Consolas" panose="020B0609020204030204" pitchFamily="49" charset="0"/>
              </a:rPr>
              <a:t>;</a:t>
            </a:r>
          </a:p>
          <a:p>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a:t>
            </a:r>
            <a:r>
              <a:rPr lang="en-GB" dirty="0">
                <a:solidFill>
                  <a:srgbClr val="000000"/>
                </a:solidFill>
                <a:latin typeface="Consolas" panose="020B0609020204030204" pitchFamily="49" charset="0"/>
              </a:rPr>
              <a:t> = (</a:t>
            </a:r>
            <a:r>
              <a:rPr lang="en-GB" dirty="0">
                <a:solidFill>
                  <a:srgbClr val="0000FF"/>
                </a:solidFill>
                <a:latin typeface="Consolas" panose="020B0609020204030204" pitchFamily="49" charset="0"/>
              </a:rPr>
              <a:t>int</a:t>
            </a:r>
            <a:r>
              <a:rPr lang="en-GB" dirty="0">
                <a:solidFill>
                  <a:srgbClr val="000000"/>
                </a:solidFill>
                <a:latin typeface="Consolas" panose="020B0609020204030204" pitchFamily="49" charset="0"/>
              </a:rPr>
              <a:t>)d;</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Console.WriteLine</a:t>
            </a:r>
            <a:r>
              <a:rPr lang="en-GB" dirty="0">
                <a:solidFill>
                  <a:srgbClr val="000000"/>
                </a:solidFill>
                <a:latin typeface="Consolas" panose="020B0609020204030204" pitchFamily="49" charset="0"/>
              </a:rPr>
              <a:t>(</a:t>
            </a:r>
            <a:r>
              <a:rPr lang="en-GB" dirty="0" err="1">
                <a:solidFill>
                  <a:srgbClr val="000000"/>
                </a:solidFill>
                <a:latin typeface="Consolas" panose="020B0609020204030204" pitchFamily="49" charset="0"/>
              </a:rPr>
              <a:t>i</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a:t>
            </a:r>
          </a:p>
        </p:txBody>
      </p:sp>
    </p:spTree>
    <p:extLst>
      <p:ext uri="{BB962C8B-B14F-4D97-AF65-F5344CB8AC3E}">
        <p14:creationId xmlns:p14="http://schemas.microsoft.com/office/powerpoint/2010/main" val="418087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6CBEB1-1DD1-4F46-8F36-CEE905D1E0DD}"/>
              </a:ext>
            </a:extLst>
          </p:cNvPr>
          <p:cNvSpPr/>
          <p:nvPr/>
        </p:nvSpPr>
        <p:spPr>
          <a:xfrm>
            <a:off x="2315580" y="1345677"/>
            <a:ext cx="7560840" cy="3647152"/>
          </a:xfrm>
          <a:prstGeom prst="rect">
            <a:avLst/>
          </a:prstGeom>
        </p:spPr>
        <p:txBody>
          <a:bodyPr wrap="square">
            <a:spAutoFit/>
          </a:bodyPr>
          <a:lstStyle/>
          <a:p>
            <a:r>
              <a:rPr lang="en-GB" sz="1100" dirty="0">
                <a:solidFill>
                  <a:srgbClr val="0000FF"/>
                </a:solidFill>
                <a:latin typeface="Consolas" panose="020B0609020204030204" pitchFamily="49" charset="0"/>
              </a:rPr>
              <a:t>using</a:t>
            </a:r>
            <a:r>
              <a:rPr lang="en-GB" sz="1100" dirty="0">
                <a:solidFill>
                  <a:srgbClr val="000000"/>
                </a:solidFill>
                <a:latin typeface="Consolas" panose="020B0609020204030204" pitchFamily="49" charset="0"/>
              </a:rPr>
              <a:t> System;</a:t>
            </a:r>
          </a:p>
          <a:p>
            <a:endParaRPr lang="en-GB" sz="1100" dirty="0">
              <a:solidFill>
                <a:srgbClr val="000000"/>
              </a:solidFill>
              <a:latin typeface="Consolas" panose="020B0609020204030204" pitchFamily="49" charset="0"/>
            </a:endParaRPr>
          </a:p>
          <a:p>
            <a:r>
              <a:rPr lang="en-GB" sz="1100" dirty="0">
                <a:solidFill>
                  <a:srgbClr val="0000FF"/>
                </a:solidFill>
                <a:latin typeface="Consolas" panose="020B0609020204030204" pitchFamily="49" charset="0"/>
              </a:rPr>
              <a:t>namespace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StringApplication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class</a:t>
            </a:r>
            <a:r>
              <a:rPr lang="en-GB" sz="1100" dirty="0">
                <a:solidFill>
                  <a:srgbClr val="000000"/>
                </a:solidFill>
                <a:latin typeface="Consolas" panose="020B0609020204030204" pitchFamily="49" charset="0"/>
              </a:rPr>
              <a:t> </a:t>
            </a:r>
            <a:r>
              <a:rPr lang="en-GB" sz="1100" dirty="0">
                <a:solidFill>
                  <a:srgbClr val="2B91AF"/>
                </a:solidFill>
                <a:latin typeface="Consolas" panose="020B0609020204030204" pitchFamily="49" charset="0"/>
              </a:rPr>
              <a:t>Program</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static</a:t>
            </a:r>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void</a:t>
            </a:r>
            <a:r>
              <a:rPr lang="en-GB" sz="1100" dirty="0">
                <a:solidFill>
                  <a:srgbClr val="000000"/>
                </a:solidFill>
                <a:latin typeface="Consolas" panose="020B0609020204030204" pitchFamily="49" charset="0"/>
              </a:rPr>
              <a:t> Main(</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args</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//from string literal and string concatenation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"Rowan"</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"Atkinson"</a:t>
            </a:r>
            <a:r>
              <a:rPr lang="en-GB" sz="1100" dirty="0">
                <a:solidFill>
                  <a:srgbClr val="000000"/>
                </a:solidFill>
                <a:latin typeface="Consolas" panose="020B0609020204030204" pitchFamily="49" charset="0"/>
              </a:rPr>
              <a:t>;</a:t>
            </a:r>
          </a:p>
          <a:p>
            <a:r>
              <a:rPr lang="it-IT" sz="1100" dirty="0">
                <a:solidFill>
                  <a:srgbClr val="000000"/>
                </a:solidFill>
                <a:latin typeface="Consolas" panose="020B0609020204030204" pitchFamily="49" charset="0"/>
              </a:rPr>
              <a:t>            </a:t>
            </a:r>
            <a:r>
              <a:rPr lang="it-IT" sz="1100" dirty="0">
                <a:solidFill>
                  <a:srgbClr val="0000FF"/>
                </a:solidFill>
                <a:latin typeface="Consolas" panose="020B0609020204030204" pitchFamily="49" charset="0"/>
              </a:rPr>
              <a:t>char</a:t>
            </a:r>
            <a:r>
              <a:rPr lang="it-IT" sz="1100" dirty="0">
                <a:solidFill>
                  <a:srgbClr val="000000"/>
                </a:solidFill>
                <a:latin typeface="Consolas" panose="020B0609020204030204" pitchFamily="49" charset="0"/>
              </a:rPr>
              <a:t>[] letters = { </a:t>
            </a:r>
            <a:r>
              <a:rPr lang="it-IT" sz="1100" dirty="0">
                <a:solidFill>
                  <a:srgbClr val="A31515"/>
                </a:solidFill>
                <a:latin typeface="Consolas" panose="020B0609020204030204" pitchFamily="49" charset="0"/>
              </a:rPr>
              <a:t>'H'</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'e'</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'o'</a:t>
            </a:r>
            <a:r>
              <a:rPr lang="it-IT"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sarray</a:t>
            </a:r>
            <a:r>
              <a:rPr lang="en-GB" sz="1100" dirty="0">
                <a:solidFill>
                  <a:srgbClr val="000000"/>
                </a:solidFill>
                <a:latin typeface="Consolas" panose="020B0609020204030204" pitchFamily="49" charset="0"/>
              </a:rPr>
              <a:t> = { </a:t>
            </a:r>
            <a:r>
              <a:rPr lang="en-GB" sz="1100" dirty="0">
                <a:solidFill>
                  <a:srgbClr val="A31515"/>
                </a:solidFill>
                <a:latin typeface="Consolas" panose="020B0609020204030204" pitchFamily="49" charset="0"/>
              </a:rPr>
              <a:t>"Hello"</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"From"</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"Tutorials"</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"Point"</a:t>
            </a:r>
            <a:r>
              <a:rPr lang="en-GB" sz="1100" dirty="0">
                <a:solidFill>
                  <a:srgbClr val="000000"/>
                </a:solidFill>
                <a:latin typeface="Consolas" panose="020B0609020204030204" pitchFamily="49" charset="0"/>
              </a:rPr>
              <a:t> };</a:t>
            </a:r>
          </a:p>
          <a:p>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fullname</a:t>
            </a:r>
            <a:r>
              <a:rPr lang="en-GB" sz="1100" dirty="0">
                <a:solidFill>
                  <a:srgbClr val="000000"/>
                </a:solidFill>
                <a:latin typeface="Consolas" panose="020B0609020204030204" pitchFamily="49" charset="0"/>
              </a:rPr>
              <a:t> =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 '</a:t>
            </a:r>
            <a:r>
              <a:rPr lang="en-GB" sz="1100" dirty="0">
                <a:solidFill>
                  <a:srgbClr val="000000"/>
                </a:solidFill>
                <a:latin typeface="Consolas" panose="020B0609020204030204" pitchFamily="49" charset="0"/>
              </a:rPr>
              <a:t> +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Console.WriteLine</a:t>
            </a:r>
            <a:r>
              <a:rPr lang="en-GB" sz="1100" dirty="0">
                <a:solidFill>
                  <a:srgbClr val="000000"/>
                </a:solidFill>
                <a:latin typeface="Consolas" panose="020B0609020204030204" pitchFamily="49" charset="0"/>
              </a:rPr>
              <a:t>(</a:t>
            </a:r>
            <a:r>
              <a:rPr lang="en-GB" sz="1100" dirty="0">
                <a:solidFill>
                  <a:srgbClr val="A31515"/>
                </a:solidFill>
                <a:latin typeface="Consolas" panose="020B0609020204030204" pitchFamily="49" charset="0"/>
              </a:rPr>
              <a:t>"Full Name: {0}"</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fullname</a:t>
            </a:r>
            <a:r>
              <a:rPr lang="en-GB" sz="1100" dirty="0">
                <a:solidFill>
                  <a:srgbClr val="000000"/>
                </a:solidFill>
                <a:latin typeface="Consolas" panose="020B0609020204030204" pitchFamily="49" charset="0"/>
              </a:rPr>
              <a:t>);</a:t>
            </a:r>
          </a:p>
          <a:p>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a:t>
            </a:r>
            <a:endParaRPr lang="en-GB" sz="2800" dirty="0">
              <a:solidFill>
                <a:srgbClr val="000000"/>
              </a:solidFill>
              <a:latin typeface="Arial"/>
            </a:endParaRPr>
          </a:p>
        </p:txBody>
      </p:sp>
    </p:spTree>
    <p:extLst>
      <p:ext uri="{BB962C8B-B14F-4D97-AF65-F5344CB8AC3E}">
        <p14:creationId xmlns:p14="http://schemas.microsoft.com/office/powerpoint/2010/main" val="14118988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6CBEB1-1DD1-4F46-8F36-CEE905D1E0DD}"/>
              </a:ext>
            </a:extLst>
          </p:cNvPr>
          <p:cNvSpPr/>
          <p:nvPr/>
        </p:nvSpPr>
        <p:spPr>
          <a:xfrm>
            <a:off x="2315580" y="1345678"/>
            <a:ext cx="7560840" cy="3816429"/>
          </a:xfrm>
          <a:prstGeom prst="rect">
            <a:avLst/>
          </a:prstGeom>
        </p:spPr>
        <p:txBody>
          <a:bodyPr wrap="square">
            <a:spAutoFit/>
          </a:bodyPr>
          <a:lstStyle/>
          <a:p>
            <a:r>
              <a:rPr lang="en-GB" sz="1100" dirty="0">
                <a:solidFill>
                  <a:srgbClr val="0000FF"/>
                </a:solidFill>
                <a:latin typeface="Consolas" panose="020B0609020204030204" pitchFamily="49" charset="0"/>
              </a:rPr>
              <a:t>using</a:t>
            </a:r>
            <a:r>
              <a:rPr lang="en-GB" sz="1100" dirty="0">
                <a:solidFill>
                  <a:srgbClr val="000000"/>
                </a:solidFill>
                <a:latin typeface="Consolas" panose="020B0609020204030204" pitchFamily="49" charset="0"/>
              </a:rPr>
              <a:t> System;</a:t>
            </a:r>
          </a:p>
          <a:p>
            <a:endParaRPr lang="en-GB" sz="1100" dirty="0">
              <a:solidFill>
                <a:srgbClr val="000000"/>
              </a:solidFill>
              <a:latin typeface="Consolas" panose="020B0609020204030204" pitchFamily="49" charset="0"/>
            </a:endParaRPr>
          </a:p>
          <a:p>
            <a:r>
              <a:rPr lang="en-GB" sz="1100" dirty="0">
                <a:solidFill>
                  <a:srgbClr val="0000FF"/>
                </a:solidFill>
                <a:latin typeface="Consolas" panose="020B0609020204030204" pitchFamily="49" charset="0"/>
              </a:rPr>
              <a:t>namespace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StringApplication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class</a:t>
            </a:r>
            <a:r>
              <a:rPr lang="en-GB" sz="1100" dirty="0">
                <a:solidFill>
                  <a:srgbClr val="000000"/>
                </a:solidFill>
                <a:latin typeface="Consolas" panose="020B0609020204030204" pitchFamily="49" charset="0"/>
              </a:rPr>
              <a:t> </a:t>
            </a:r>
            <a:r>
              <a:rPr lang="en-GB" sz="1100" dirty="0">
                <a:solidFill>
                  <a:srgbClr val="2B91AF"/>
                </a:solidFill>
                <a:latin typeface="Consolas" panose="020B0609020204030204" pitchFamily="49" charset="0"/>
              </a:rPr>
              <a:t>Program</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static</a:t>
            </a:r>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void</a:t>
            </a:r>
            <a:r>
              <a:rPr lang="en-GB" sz="1100" dirty="0">
                <a:solidFill>
                  <a:srgbClr val="000000"/>
                </a:solidFill>
                <a:latin typeface="Consolas" panose="020B0609020204030204" pitchFamily="49" charset="0"/>
              </a:rPr>
              <a:t> Main(</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args</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//from string literal and string concatenation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"Rowan"</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"Atkinson"</a:t>
            </a:r>
            <a:r>
              <a:rPr lang="en-GB" sz="1100" dirty="0">
                <a:solidFill>
                  <a:srgbClr val="000000"/>
                </a:solidFill>
                <a:latin typeface="Consolas" panose="020B0609020204030204" pitchFamily="49" charset="0"/>
              </a:rPr>
              <a:t>;</a:t>
            </a:r>
          </a:p>
          <a:p>
            <a:r>
              <a:rPr lang="it-IT" sz="1100" dirty="0">
                <a:solidFill>
                  <a:srgbClr val="000000"/>
                </a:solidFill>
                <a:latin typeface="Consolas" panose="020B0609020204030204" pitchFamily="49" charset="0"/>
              </a:rPr>
              <a:t>            </a:t>
            </a:r>
            <a:r>
              <a:rPr lang="it-IT" sz="1100" dirty="0">
                <a:solidFill>
                  <a:srgbClr val="0000FF"/>
                </a:solidFill>
                <a:latin typeface="Consolas" panose="020B0609020204030204" pitchFamily="49" charset="0"/>
              </a:rPr>
              <a:t>char</a:t>
            </a:r>
            <a:r>
              <a:rPr lang="it-IT" sz="1100" dirty="0">
                <a:solidFill>
                  <a:srgbClr val="000000"/>
                </a:solidFill>
                <a:latin typeface="Consolas" panose="020B0609020204030204" pitchFamily="49" charset="0"/>
              </a:rPr>
              <a:t>[] letters = { </a:t>
            </a:r>
            <a:r>
              <a:rPr lang="it-IT" sz="1100" dirty="0">
                <a:solidFill>
                  <a:srgbClr val="A31515"/>
                </a:solidFill>
                <a:latin typeface="Consolas" panose="020B0609020204030204" pitchFamily="49" charset="0"/>
              </a:rPr>
              <a:t>'H'</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'e'</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'o'</a:t>
            </a:r>
            <a:r>
              <a:rPr lang="it-IT"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sarray</a:t>
            </a:r>
            <a:r>
              <a:rPr lang="en-GB" sz="1100" dirty="0">
                <a:solidFill>
                  <a:srgbClr val="000000"/>
                </a:solidFill>
                <a:latin typeface="Consolas" panose="020B0609020204030204" pitchFamily="49" charset="0"/>
              </a:rPr>
              <a:t> = { </a:t>
            </a:r>
            <a:r>
              <a:rPr lang="en-GB" sz="1100" dirty="0">
                <a:solidFill>
                  <a:srgbClr val="A31515"/>
                </a:solidFill>
                <a:latin typeface="Consolas" panose="020B0609020204030204" pitchFamily="49" charset="0"/>
              </a:rPr>
              <a:t>"Hello"</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"From"</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"Tutorials"</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"Point"</a:t>
            </a:r>
            <a:r>
              <a:rPr lang="en-GB" sz="1100" dirty="0">
                <a:solidFill>
                  <a:srgbClr val="000000"/>
                </a:solidFill>
                <a:latin typeface="Consolas" panose="020B0609020204030204" pitchFamily="49" charset="0"/>
              </a:rPr>
              <a:t> };</a:t>
            </a:r>
          </a:p>
          <a:p>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//by using string constructor { 'H', 'e', 'l', '</a:t>
            </a:r>
            <a:r>
              <a:rPr lang="en-GB" sz="1100" dirty="0" err="1">
                <a:solidFill>
                  <a:srgbClr val="008000"/>
                </a:solidFill>
                <a:latin typeface="Consolas" panose="020B0609020204030204" pitchFamily="49" charset="0"/>
              </a:rPr>
              <a:t>l','o</a:t>
            </a:r>
            <a:r>
              <a:rPr lang="en-GB" sz="1100" dirty="0">
                <a:solidFill>
                  <a:srgbClr val="008000"/>
                </a:solidFill>
                <a:latin typeface="Consolas" panose="020B0609020204030204" pitchFamily="49" charset="0"/>
              </a:rPr>
              <a:t>' };</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greetings = </a:t>
            </a:r>
            <a:r>
              <a:rPr lang="en-GB" sz="1100" dirty="0">
                <a:solidFill>
                  <a:srgbClr val="0000FF"/>
                </a:solidFill>
                <a:latin typeface="Consolas" panose="020B0609020204030204" pitchFamily="49" charset="0"/>
              </a:rPr>
              <a:t>new</a:t>
            </a:r>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(letters);</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Console.WriteLine</a:t>
            </a:r>
            <a:r>
              <a:rPr lang="en-GB" sz="1100" dirty="0">
                <a:solidFill>
                  <a:srgbClr val="000000"/>
                </a:solidFill>
                <a:latin typeface="Consolas" panose="020B0609020204030204" pitchFamily="49" charset="0"/>
              </a:rPr>
              <a:t>(</a:t>
            </a:r>
            <a:r>
              <a:rPr lang="en-GB" sz="1100" dirty="0">
                <a:solidFill>
                  <a:srgbClr val="A31515"/>
                </a:solidFill>
                <a:latin typeface="Consolas" panose="020B0609020204030204" pitchFamily="49" charset="0"/>
              </a:rPr>
              <a:t>"Greetings: {0}"</a:t>
            </a:r>
            <a:r>
              <a:rPr lang="en-GB" sz="1100" dirty="0">
                <a:solidFill>
                  <a:srgbClr val="000000"/>
                </a:solidFill>
                <a:latin typeface="Consolas" panose="020B0609020204030204" pitchFamily="49" charset="0"/>
              </a:rPr>
              <a:t>, greetings);</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a:t>
            </a:r>
            <a:endParaRPr lang="en-GB" sz="2800" dirty="0">
              <a:solidFill>
                <a:srgbClr val="000000"/>
              </a:solidFill>
              <a:latin typeface="Arial"/>
            </a:endParaRPr>
          </a:p>
        </p:txBody>
      </p:sp>
    </p:spTree>
    <p:extLst>
      <p:ext uri="{BB962C8B-B14F-4D97-AF65-F5344CB8AC3E}">
        <p14:creationId xmlns:p14="http://schemas.microsoft.com/office/powerpoint/2010/main" val="2082492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6CBEB1-1DD1-4F46-8F36-CEE905D1E0DD}"/>
              </a:ext>
            </a:extLst>
          </p:cNvPr>
          <p:cNvSpPr/>
          <p:nvPr/>
        </p:nvSpPr>
        <p:spPr>
          <a:xfrm>
            <a:off x="2207568" y="1700808"/>
            <a:ext cx="7560840" cy="3647152"/>
          </a:xfrm>
          <a:prstGeom prst="rect">
            <a:avLst/>
          </a:prstGeom>
        </p:spPr>
        <p:txBody>
          <a:bodyPr wrap="square">
            <a:spAutoFit/>
          </a:bodyPr>
          <a:lstStyle/>
          <a:p>
            <a:r>
              <a:rPr lang="en-GB" sz="1100" dirty="0">
                <a:solidFill>
                  <a:srgbClr val="0000FF"/>
                </a:solidFill>
                <a:latin typeface="Consolas" panose="020B0609020204030204" pitchFamily="49" charset="0"/>
              </a:rPr>
              <a:t>using</a:t>
            </a:r>
            <a:r>
              <a:rPr lang="en-GB" sz="1100" dirty="0">
                <a:solidFill>
                  <a:srgbClr val="000000"/>
                </a:solidFill>
                <a:latin typeface="Consolas" panose="020B0609020204030204" pitchFamily="49" charset="0"/>
              </a:rPr>
              <a:t> System;</a:t>
            </a:r>
          </a:p>
          <a:p>
            <a:endParaRPr lang="en-GB" sz="1100" dirty="0">
              <a:solidFill>
                <a:srgbClr val="000000"/>
              </a:solidFill>
              <a:latin typeface="Consolas" panose="020B0609020204030204" pitchFamily="49" charset="0"/>
            </a:endParaRPr>
          </a:p>
          <a:p>
            <a:r>
              <a:rPr lang="en-GB" sz="1100" dirty="0">
                <a:solidFill>
                  <a:srgbClr val="0000FF"/>
                </a:solidFill>
                <a:latin typeface="Consolas" panose="020B0609020204030204" pitchFamily="49" charset="0"/>
              </a:rPr>
              <a:t>namespace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StringApplication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class</a:t>
            </a:r>
            <a:r>
              <a:rPr lang="en-GB" sz="1100" dirty="0">
                <a:solidFill>
                  <a:srgbClr val="000000"/>
                </a:solidFill>
                <a:latin typeface="Consolas" panose="020B0609020204030204" pitchFamily="49" charset="0"/>
              </a:rPr>
              <a:t> </a:t>
            </a:r>
            <a:r>
              <a:rPr lang="en-GB" sz="1100" dirty="0">
                <a:solidFill>
                  <a:srgbClr val="2B91AF"/>
                </a:solidFill>
                <a:latin typeface="Consolas" panose="020B0609020204030204" pitchFamily="49" charset="0"/>
              </a:rPr>
              <a:t>Program</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static</a:t>
            </a:r>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void</a:t>
            </a:r>
            <a:r>
              <a:rPr lang="en-GB" sz="1100" dirty="0">
                <a:solidFill>
                  <a:srgbClr val="000000"/>
                </a:solidFill>
                <a:latin typeface="Consolas" panose="020B0609020204030204" pitchFamily="49" charset="0"/>
              </a:rPr>
              <a:t> Main(</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args</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//from string literal and string concatenation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"Rowan"</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"Atkinson"</a:t>
            </a:r>
            <a:r>
              <a:rPr lang="en-GB" sz="1100" dirty="0">
                <a:solidFill>
                  <a:srgbClr val="000000"/>
                </a:solidFill>
                <a:latin typeface="Consolas" panose="020B0609020204030204" pitchFamily="49" charset="0"/>
              </a:rPr>
              <a:t>;</a:t>
            </a:r>
          </a:p>
          <a:p>
            <a:r>
              <a:rPr lang="it-IT" sz="1100" dirty="0">
                <a:solidFill>
                  <a:srgbClr val="000000"/>
                </a:solidFill>
                <a:latin typeface="Consolas" panose="020B0609020204030204" pitchFamily="49" charset="0"/>
              </a:rPr>
              <a:t>            </a:t>
            </a:r>
            <a:r>
              <a:rPr lang="it-IT" sz="1100" dirty="0">
                <a:solidFill>
                  <a:srgbClr val="0000FF"/>
                </a:solidFill>
                <a:latin typeface="Consolas" panose="020B0609020204030204" pitchFamily="49" charset="0"/>
              </a:rPr>
              <a:t>char</a:t>
            </a:r>
            <a:r>
              <a:rPr lang="it-IT" sz="1100" dirty="0">
                <a:solidFill>
                  <a:srgbClr val="000000"/>
                </a:solidFill>
                <a:latin typeface="Consolas" panose="020B0609020204030204" pitchFamily="49" charset="0"/>
              </a:rPr>
              <a:t>[] letters = { </a:t>
            </a:r>
            <a:r>
              <a:rPr lang="it-IT" sz="1100" dirty="0">
                <a:solidFill>
                  <a:srgbClr val="A31515"/>
                </a:solidFill>
                <a:latin typeface="Consolas" panose="020B0609020204030204" pitchFamily="49" charset="0"/>
              </a:rPr>
              <a:t>'H'</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'e'</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'o'</a:t>
            </a:r>
            <a:r>
              <a:rPr lang="it-IT"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sarray</a:t>
            </a:r>
            <a:r>
              <a:rPr lang="en-GB" sz="1100" dirty="0">
                <a:solidFill>
                  <a:srgbClr val="000000"/>
                </a:solidFill>
                <a:latin typeface="Consolas" panose="020B0609020204030204" pitchFamily="49" charset="0"/>
              </a:rPr>
              <a:t> = { </a:t>
            </a:r>
            <a:r>
              <a:rPr lang="en-GB" sz="1100" dirty="0">
                <a:solidFill>
                  <a:srgbClr val="A31515"/>
                </a:solidFill>
                <a:latin typeface="Consolas" panose="020B0609020204030204" pitchFamily="49" charset="0"/>
              </a:rPr>
              <a:t>"Hello"</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"From"</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"Tutorials"</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"Point"</a:t>
            </a:r>
            <a:r>
              <a:rPr lang="en-GB" sz="1100" dirty="0">
                <a:solidFill>
                  <a:srgbClr val="000000"/>
                </a:solidFill>
                <a:latin typeface="Consolas" panose="020B0609020204030204" pitchFamily="49" charset="0"/>
              </a:rPr>
              <a:t> };</a:t>
            </a:r>
          </a:p>
          <a:p>
            <a:endParaRPr lang="en-GB" sz="1100" dirty="0">
              <a:solidFill>
                <a:srgbClr val="000000"/>
              </a:solidFill>
              <a:latin typeface="Consolas" panose="020B0609020204030204" pitchFamily="49" charset="0"/>
            </a:endParaRPr>
          </a:p>
          <a:p>
            <a:r>
              <a:rPr lang="en-GB" sz="1100" dirty="0">
                <a:solidFill>
                  <a:srgbClr val="008000"/>
                </a:solidFill>
                <a:latin typeface="Consolas" panose="020B0609020204030204" pitchFamily="49" charset="0"/>
              </a:rPr>
              <a:t>//methods returning string { "Hello", "From", "Tutorials", "Point" };</a:t>
            </a:r>
            <a:endParaRPr lang="en-GB" sz="1100" dirty="0">
              <a:solidFill>
                <a:srgbClr val="000000"/>
              </a:solidFill>
              <a:latin typeface="Consolas" panose="020B0609020204030204" pitchFamily="49" charset="0"/>
            </a:endParaRPr>
          </a:p>
          <a:p>
            <a:r>
              <a:rPr lang="da-DK" sz="1100" dirty="0">
                <a:solidFill>
                  <a:srgbClr val="000000"/>
                </a:solidFill>
                <a:latin typeface="Consolas" panose="020B0609020204030204" pitchFamily="49" charset="0"/>
              </a:rPr>
              <a:t>            </a:t>
            </a:r>
            <a:r>
              <a:rPr lang="da-DK" sz="1100" dirty="0">
                <a:solidFill>
                  <a:srgbClr val="0000FF"/>
                </a:solidFill>
                <a:latin typeface="Consolas" panose="020B0609020204030204" pitchFamily="49" charset="0"/>
              </a:rPr>
              <a:t>string</a:t>
            </a:r>
            <a:r>
              <a:rPr lang="da-DK" sz="1100" dirty="0">
                <a:solidFill>
                  <a:srgbClr val="000000"/>
                </a:solidFill>
                <a:latin typeface="Consolas" panose="020B0609020204030204" pitchFamily="49" charset="0"/>
              </a:rPr>
              <a:t> message = String.Join(</a:t>
            </a:r>
            <a:r>
              <a:rPr lang="da-DK" sz="1100" dirty="0">
                <a:solidFill>
                  <a:srgbClr val="A31515"/>
                </a:solidFill>
                <a:latin typeface="Consolas" panose="020B0609020204030204" pitchFamily="49" charset="0"/>
              </a:rPr>
              <a:t>" "</a:t>
            </a:r>
            <a:r>
              <a:rPr lang="da-DK" sz="1100" dirty="0">
                <a:solidFill>
                  <a:srgbClr val="000000"/>
                </a:solidFill>
                <a:latin typeface="Consolas" panose="020B0609020204030204" pitchFamily="49" charset="0"/>
              </a:rPr>
              <a:t>, sarray);</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Console.WriteLine</a:t>
            </a:r>
            <a:r>
              <a:rPr lang="en-GB" sz="1100" dirty="0">
                <a:solidFill>
                  <a:srgbClr val="000000"/>
                </a:solidFill>
                <a:latin typeface="Consolas" panose="020B0609020204030204" pitchFamily="49" charset="0"/>
              </a:rPr>
              <a:t>(</a:t>
            </a:r>
            <a:r>
              <a:rPr lang="en-GB" sz="1100" dirty="0">
                <a:solidFill>
                  <a:srgbClr val="A31515"/>
                </a:solidFill>
                <a:latin typeface="Consolas" panose="020B0609020204030204" pitchFamily="49" charset="0"/>
              </a:rPr>
              <a:t>"Message: {0}"</a:t>
            </a:r>
            <a:r>
              <a:rPr lang="en-GB" sz="1100" dirty="0">
                <a:solidFill>
                  <a:srgbClr val="000000"/>
                </a:solidFill>
                <a:latin typeface="Consolas" panose="020B0609020204030204" pitchFamily="49" charset="0"/>
              </a:rPr>
              <a:t>, message);</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a:t>
            </a:r>
            <a:endParaRPr lang="en-GB" sz="2800" dirty="0">
              <a:solidFill>
                <a:srgbClr val="000000"/>
              </a:solidFill>
              <a:latin typeface="Arial"/>
            </a:endParaRPr>
          </a:p>
        </p:txBody>
      </p:sp>
    </p:spTree>
    <p:extLst>
      <p:ext uri="{BB962C8B-B14F-4D97-AF65-F5344CB8AC3E}">
        <p14:creationId xmlns:p14="http://schemas.microsoft.com/office/powerpoint/2010/main" val="2267770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BE7B-384E-42CB-A86B-472F5A60E5F2}"/>
              </a:ext>
            </a:extLst>
          </p:cNvPr>
          <p:cNvSpPr>
            <a:spLocks noGrp="1"/>
          </p:cNvSpPr>
          <p:nvPr>
            <p:ph type="title"/>
          </p:nvPr>
        </p:nvSpPr>
        <p:spPr/>
        <p:txBody>
          <a:bodyPr/>
          <a:lstStyle/>
          <a:p>
            <a:endParaRPr lang="en-GB"/>
          </a:p>
        </p:txBody>
      </p:sp>
      <p:sp>
        <p:nvSpPr>
          <p:cNvPr id="5" name="Rectangle 4">
            <a:extLst>
              <a:ext uri="{FF2B5EF4-FFF2-40B4-BE49-F238E27FC236}">
                <a16:creationId xmlns:a16="http://schemas.microsoft.com/office/drawing/2014/main" id="{6DC17DE1-7254-41CF-9FD7-DB64382A0EA5}"/>
              </a:ext>
            </a:extLst>
          </p:cNvPr>
          <p:cNvSpPr/>
          <p:nvPr/>
        </p:nvSpPr>
        <p:spPr>
          <a:xfrm>
            <a:off x="2207568" y="1412776"/>
            <a:ext cx="8136904" cy="5355312"/>
          </a:xfrm>
          <a:prstGeom prst="rect">
            <a:avLst/>
          </a:prstGeom>
        </p:spPr>
        <p:txBody>
          <a:bodyPr wrap="square">
            <a:spAutoFit/>
          </a:bodyPr>
          <a:lstStyle/>
          <a:p>
            <a:r>
              <a:rPr lang="en-GB" dirty="0">
                <a:solidFill>
                  <a:srgbClr val="000000"/>
                </a:solidFill>
                <a:latin typeface="Arial"/>
              </a:rPr>
              <a:t>using System;</a:t>
            </a:r>
          </a:p>
          <a:p>
            <a:endParaRPr lang="en-GB" dirty="0">
              <a:solidFill>
                <a:srgbClr val="000000"/>
              </a:solidFill>
              <a:latin typeface="Arial"/>
            </a:endParaRPr>
          </a:p>
          <a:p>
            <a:r>
              <a:rPr lang="en-GB" dirty="0">
                <a:solidFill>
                  <a:srgbClr val="000000"/>
                </a:solidFill>
                <a:latin typeface="Arial"/>
              </a:rPr>
              <a:t>namespace </a:t>
            </a:r>
            <a:r>
              <a:rPr lang="en-GB" dirty="0" err="1">
                <a:solidFill>
                  <a:srgbClr val="000000"/>
                </a:solidFill>
                <a:latin typeface="Arial"/>
              </a:rPr>
              <a:t>DemoApplication</a:t>
            </a:r>
            <a:endParaRPr lang="en-GB" dirty="0">
              <a:solidFill>
                <a:srgbClr val="000000"/>
              </a:solidFill>
              <a:latin typeface="Arial"/>
            </a:endParaRPr>
          </a:p>
          <a:p>
            <a:r>
              <a:rPr lang="en-GB" dirty="0">
                <a:solidFill>
                  <a:srgbClr val="000000"/>
                </a:solidFill>
                <a:latin typeface="Arial"/>
              </a:rPr>
              <a:t>{</a:t>
            </a:r>
          </a:p>
          <a:p>
            <a:r>
              <a:rPr lang="en-GB" dirty="0">
                <a:solidFill>
                  <a:srgbClr val="000000"/>
                </a:solidFill>
                <a:latin typeface="Arial"/>
              </a:rPr>
              <a:t> class Program </a:t>
            </a:r>
          </a:p>
          <a:p>
            <a:r>
              <a:rPr lang="en-GB" dirty="0">
                <a:solidFill>
                  <a:srgbClr val="000000"/>
                </a:solidFill>
                <a:latin typeface="Arial"/>
              </a:rPr>
              <a:t> {</a:t>
            </a:r>
          </a:p>
          <a:p>
            <a:r>
              <a:rPr lang="en-GB" dirty="0">
                <a:solidFill>
                  <a:srgbClr val="000000"/>
                </a:solidFill>
                <a:latin typeface="Arial"/>
              </a:rPr>
              <a:t>  static void Main(string[] </a:t>
            </a:r>
            <a:r>
              <a:rPr lang="en-GB" dirty="0" err="1">
                <a:solidFill>
                  <a:srgbClr val="000000"/>
                </a:solidFill>
                <a:latin typeface="Arial"/>
              </a:rPr>
              <a:t>args</a:t>
            </a:r>
            <a:r>
              <a:rPr lang="en-GB" dirty="0">
                <a:solidFill>
                  <a:srgbClr val="000000"/>
                </a:solidFill>
                <a:latin typeface="Arial"/>
              </a:rPr>
              <a:t>) </a:t>
            </a:r>
          </a:p>
          <a:p>
            <a:r>
              <a:rPr lang="en-GB" dirty="0">
                <a:solidFill>
                  <a:srgbClr val="000000"/>
                </a:solidFill>
                <a:latin typeface="Arial"/>
              </a:rPr>
              <a:t>  {</a:t>
            </a:r>
          </a:p>
          <a:p>
            <a:r>
              <a:rPr lang="en-GB" dirty="0">
                <a:solidFill>
                  <a:srgbClr val="000000"/>
                </a:solidFill>
                <a:latin typeface="Arial"/>
              </a:rPr>
              <a:t>   int val1 = 10;</a:t>
            </a:r>
          </a:p>
          <a:p>
            <a:r>
              <a:rPr lang="en-GB" dirty="0">
                <a:solidFill>
                  <a:srgbClr val="000000"/>
                </a:solidFill>
                <a:latin typeface="Arial"/>
              </a:rPr>
              <a:t>   int val2 = 20;</a:t>
            </a:r>
          </a:p>
          <a:p>
            <a:r>
              <a:rPr lang="en-GB" dirty="0">
                <a:solidFill>
                  <a:srgbClr val="000000"/>
                </a:solidFill>
                <a:latin typeface="Arial"/>
              </a:rPr>
              <a:t>   bool status = true;</a:t>
            </a:r>
          </a:p>
          <a:p>
            <a:r>
              <a:rPr lang="en-GB" dirty="0">
                <a:solidFill>
                  <a:srgbClr val="000000"/>
                </a:solidFill>
                <a:latin typeface="Arial"/>
              </a:rPr>
              <a:t>   </a:t>
            </a:r>
          </a:p>
          <a:p>
            <a:r>
              <a:rPr lang="en-GB" dirty="0">
                <a:solidFill>
                  <a:srgbClr val="000000"/>
                </a:solidFill>
                <a:latin typeface="Arial"/>
              </a:rPr>
              <a:t>   </a:t>
            </a:r>
            <a:r>
              <a:rPr lang="en-GB" dirty="0" err="1">
                <a:solidFill>
                  <a:srgbClr val="000000"/>
                </a:solidFill>
                <a:latin typeface="Arial"/>
              </a:rPr>
              <a:t>Console.WriteLine</a:t>
            </a:r>
            <a:r>
              <a:rPr lang="en-GB" dirty="0">
                <a:solidFill>
                  <a:srgbClr val="000000"/>
                </a:solidFill>
                <a:latin typeface="Arial"/>
              </a:rPr>
              <a:t>(val1 + val2);</a:t>
            </a:r>
          </a:p>
          <a:p>
            <a:r>
              <a:rPr lang="en-GB" dirty="0">
                <a:solidFill>
                  <a:srgbClr val="000000"/>
                </a:solidFill>
                <a:latin typeface="Arial"/>
              </a:rPr>
              <a:t>   </a:t>
            </a:r>
            <a:r>
              <a:rPr lang="en-GB" dirty="0" err="1">
                <a:solidFill>
                  <a:srgbClr val="000000"/>
                </a:solidFill>
                <a:latin typeface="Arial"/>
              </a:rPr>
              <a:t>Console.WriteLine</a:t>
            </a:r>
            <a:r>
              <a:rPr lang="en-GB" dirty="0">
                <a:solidFill>
                  <a:srgbClr val="000000"/>
                </a:solidFill>
                <a:latin typeface="Arial"/>
              </a:rPr>
              <a:t>(val1 &lt; val2);</a:t>
            </a:r>
          </a:p>
          <a:p>
            <a:r>
              <a:rPr lang="en-GB" dirty="0">
                <a:solidFill>
                  <a:srgbClr val="000000"/>
                </a:solidFill>
                <a:latin typeface="Arial"/>
              </a:rPr>
              <a:t>   </a:t>
            </a:r>
            <a:r>
              <a:rPr lang="en-GB" dirty="0" err="1">
                <a:solidFill>
                  <a:srgbClr val="000000"/>
                </a:solidFill>
                <a:latin typeface="Arial"/>
              </a:rPr>
              <a:t>Console.WriteLine</a:t>
            </a:r>
            <a:r>
              <a:rPr lang="en-GB" dirty="0">
                <a:solidFill>
                  <a:srgbClr val="000000"/>
                </a:solidFill>
                <a:latin typeface="Arial"/>
              </a:rPr>
              <a:t>(!(status));</a:t>
            </a:r>
          </a:p>
          <a:p>
            <a:r>
              <a:rPr lang="en-GB" dirty="0">
                <a:solidFill>
                  <a:srgbClr val="000000"/>
                </a:solidFill>
                <a:latin typeface="Arial"/>
              </a:rPr>
              <a:t>   </a:t>
            </a:r>
            <a:r>
              <a:rPr lang="en-GB" dirty="0" err="1">
                <a:solidFill>
                  <a:srgbClr val="000000"/>
                </a:solidFill>
                <a:latin typeface="Arial"/>
              </a:rPr>
              <a:t>Console.ReadKey</a:t>
            </a:r>
            <a:r>
              <a:rPr lang="en-GB" dirty="0">
                <a:solidFill>
                  <a:srgbClr val="000000"/>
                </a:solidFill>
                <a:latin typeface="Arial"/>
              </a:rPr>
              <a:t>();</a:t>
            </a:r>
          </a:p>
          <a:p>
            <a:r>
              <a:rPr lang="en-GB" dirty="0">
                <a:solidFill>
                  <a:srgbClr val="000000"/>
                </a:solidFill>
                <a:latin typeface="Arial"/>
              </a:rPr>
              <a:t>  }</a:t>
            </a:r>
          </a:p>
          <a:p>
            <a:r>
              <a:rPr lang="en-GB" dirty="0">
                <a:solidFill>
                  <a:srgbClr val="000000"/>
                </a:solidFill>
                <a:latin typeface="Arial"/>
              </a:rPr>
              <a:t> }</a:t>
            </a:r>
          </a:p>
          <a:p>
            <a:r>
              <a:rPr lang="en-GB" dirty="0">
                <a:solidFill>
                  <a:srgbClr val="000000"/>
                </a:solidFill>
                <a:latin typeface="Arial"/>
              </a:rPr>
              <a:t>}</a:t>
            </a:r>
          </a:p>
        </p:txBody>
      </p:sp>
    </p:spTree>
    <p:extLst>
      <p:ext uri="{BB962C8B-B14F-4D97-AF65-F5344CB8AC3E}">
        <p14:creationId xmlns:p14="http://schemas.microsoft.com/office/powerpoint/2010/main" val="2508252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A1767-9E5A-44EC-9751-A2F3B71CD482}"/>
              </a:ext>
            </a:extLst>
          </p:cNvPr>
          <p:cNvSpPr>
            <a:spLocks noGrp="1"/>
          </p:cNvSpPr>
          <p:nvPr>
            <p:ph type="title"/>
          </p:nvPr>
        </p:nvSpPr>
        <p:spPr/>
        <p:txBody>
          <a:bodyPr/>
          <a:lstStyle/>
          <a:p>
            <a:endParaRPr lang="en-GB" dirty="0"/>
          </a:p>
        </p:txBody>
      </p:sp>
      <p:sp>
        <p:nvSpPr>
          <p:cNvPr id="5" name="Rectangle 4">
            <a:extLst>
              <a:ext uri="{FF2B5EF4-FFF2-40B4-BE49-F238E27FC236}">
                <a16:creationId xmlns:a16="http://schemas.microsoft.com/office/drawing/2014/main" id="{630DC679-01A0-4800-925E-6EAA004E991C}"/>
              </a:ext>
            </a:extLst>
          </p:cNvPr>
          <p:cNvSpPr/>
          <p:nvPr/>
        </p:nvSpPr>
        <p:spPr>
          <a:xfrm>
            <a:off x="2207568" y="1412777"/>
            <a:ext cx="7776864" cy="5078313"/>
          </a:xfrm>
          <a:prstGeom prst="rect">
            <a:avLst/>
          </a:prstGeom>
        </p:spPr>
        <p:txBody>
          <a:bodyPr wrap="square">
            <a:spAutoFit/>
          </a:bodyPr>
          <a:lstStyle/>
          <a:p>
            <a:r>
              <a:rPr lang="en-GB" dirty="0">
                <a:solidFill>
                  <a:srgbClr val="000000"/>
                </a:solidFill>
                <a:latin typeface="Arial"/>
              </a:rPr>
              <a:t>using System;</a:t>
            </a:r>
          </a:p>
          <a:p>
            <a:endParaRPr lang="en-GB" dirty="0">
              <a:solidFill>
                <a:srgbClr val="000000"/>
              </a:solidFill>
              <a:latin typeface="Arial"/>
            </a:endParaRPr>
          </a:p>
          <a:p>
            <a:r>
              <a:rPr lang="en-GB" dirty="0">
                <a:solidFill>
                  <a:srgbClr val="000000"/>
                </a:solidFill>
                <a:latin typeface="Arial"/>
              </a:rPr>
              <a:t>namespace </a:t>
            </a:r>
            <a:r>
              <a:rPr lang="en-GB" dirty="0" err="1">
                <a:solidFill>
                  <a:srgbClr val="000000"/>
                </a:solidFill>
                <a:latin typeface="Arial"/>
              </a:rPr>
              <a:t>DeclaringConstants</a:t>
            </a:r>
            <a:r>
              <a:rPr lang="en-GB" dirty="0">
                <a:solidFill>
                  <a:srgbClr val="000000"/>
                </a:solidFill>
                <a:latin typeface="Arial"/>
              </a:rPr>
              <a:t> {</a:t>
            </a:r>
          </a:p>
          <a:p>
            <a:r>
              <a:rPr lang="en-GB" dirty="0">
                <a:solidFill>
                  <a:srgbClr val="000000"/>
                </a:solidFill>
                <a:latin typeface="Arial"/>
              </a:rPr>
              <a:t>   class Program {</a:t>
            </a:r>
          </a:p>
          <a:p>
            <a:r>
              <a:rPr lang="en-GB" dirty="0">
                <a:solidFill>
                  <a:srgbClr val="000000"/>
                </a:solidFill>
                <a:latin typeface="Arial"/>
              </a:rPr>
              <a:t>      static void Main(string[] </a:t>
            </a:r>
            <a:r>
              <a:rPr lang="en-GB" dirty="0" err="1">
                <a:solidFill>
                  <a:srgbClr val="000000"/>
                </a:solidFill>
                <a:latin typeface="Arial"/>
              </a:rPr>
              <a:t>args</a:t>
            </a:r>
            <a:r>
              <a:rPr lang="en-GB" dirty="0">
                <a:solidFill>
                  <a:srgbClr val="000000"/>
                </a:solidFill>
                <a:latin typeface="Arial"/>
              </a:rPr>
              <a:t>) {</a:t>
            </a:r>
          </a:p>
          <a:p>
            <a:r>
              <a:rPr lang="en-GB" dirty="0">
                <a:solidFill>
                  <a:srgbClr val="000000"/>
                </a:solidFill>
                <a:latin typeface="Arial"/>
              </a:rPr>
              <a:t>         </a:t>
            </a:r>
            <a:r>
              <a:rPr lang="en-GB" dirty="0" err="1">
                <a:solidFill>
                  <a:srgbClr val="000000"/>
                </a:solidFill>
                <a:latin typeface="Arial"/>
              </a:rPr>
              <a:t>const</a:t>
            </a:r>
            <a:r>
              <a:rPr lang="en-GB" dirty="0">
                <a:solidFill>
                  <a:srgbClr val="000000"/>
                </a:solidFill>
                <a:latin typeface="Arial"/>
              </a:rPr>
              <a:t> double pi = 3.14159;   </a:t>
            </a:r>
          </a:p>
          <a:p>
            <a:r>
              <a:rPr lang="en-GB" dirty="0">
                <a:solidFill>
                  <a:srgbClr val="000000"/>
                </a:solidFill>
                <a:latin typeface="Arial"/>
              </a:rPr>
              <a:t>            </a:t>
            </a:r>
          </a:p>
          <a:p>
            <a:r>
              <a:rPr lang="en-GB" dirty="0">
                <a:solidFill>
                  <a:srgbClr val="000000"/>
                </a:solidFill>
                <a:latin typeface="Arial"/>
              </a:rPr>
              <a:t>         // constant declaration </a:t>
            </a:r>
          </a:p>
          <a:p>
            <a:r>
              <a:rPr lang="en-GB" dirty="0">
                <a:solidFill>
                  <a:srgbClr val="000000"/>
                </a:solidFill>
                <a:latin typeface="Arial"/>
              </a:rPr>
              <a:t>         double r;</a:t>
            </a:r>
          </a:p>
          <a:p>
            <a:r>
              <a:rPr lang="en-GB" dirty="0">
                <a:solidFill>
                  <a:srgbClr val="000000"/>
                </a:solidFill>
                <a:latin typeface="Arial"/>
              </a:rPr>
              <a:t>         </a:t>
            </a:r>
            <a:r>
              <a:rPr lang="en-GB" dirty="0" err="1">
                <a:solidFill>
                  <a:srgbClr val="000000"/>
                </a:solidFill>
                <a:latin typeface="Arial"/>
              </a:rPr>
              <a:t>Console.WriteLine</a:t>
            </a:r>
            <a:r>
              <a:rPr lang="en-GB" dirty="0">
                <a:solidFill>
                  <a:srgbClr val="000000"/>
                </a:solidFill>
                <a:latin typeface="Arial"/>
              </a:rPr>
              <a:t>("Enter Radius: ");</a:t>
            </a:r>
          </a:p>
          <a:p>
            <a:r>
              <a:rPr lang="en-GB" dirty="0">
                <a:solidFill>
                  <a:srgbClr val="000000"/>
                </a:solidFill>
                <a:latin typeface="Arial"/>
              </a:rPr>
              <a:t>         r = </a:t>
            </a:r>
            <a:r>
              <a:rPr lang="en-GB" dirty="0" err="1">
                <a:solidFill>
                  <a:srgbClr val="000000"/>
                </a:solidFill>
                <a:latin typeface="Arial"/>
              </a:rPr>
              <a:t>Convert.ToDouble</a:t>
            </a:r>
            <a:r>
              <a:rPr lang="en-GB" dirty="0">
                <a:solidFill>
                  <a:srgbClr val="000000"/>
                </a:solidFill>
                <a:latin typeface="Arial"/>
              </a:rPr>
              <a:t>(</a:t>
            </a:r>
            <a:r>
              <a:rPr lang="en-GB" dirty="0" err="1">
                <a:solidFill>
                  <a:srgbClr val="000000"/>
                </a:solidFill>
                <a:latin typeface="Arial"/>
              </a:rPr>
              <a:t>Console.ReadLine</a:t>
            </a:r>
            <a:r>
              <a:rPr lang="en-GB" dirty="0">
                <a:solidFill>
                  <a:srgbClr val="000000"/>
                </a:solidFill>
                <a:latin typeface="Arial"/>
              </a:rPr>
              <a:t>());</a:t>
            </a:r>
          </a:p>
          <a:p>
            <a:r>
              <a:rPr lang="en-GB" dirty="0">
                <a:solidFill>
                  <a:srgbClr val="000000"/>
                </a:solidFill>
                <a:latin typeface="Arial"/>
              </a:rPr>
              <a:t>            </a:t>
            </a:r>
          </a:p>
          <a:p>
            <a:r>
              <a:rPr lang="en-GB" dirty="0">
                <a:solidFill>
                  <a:srgbClr val="000000"/>
                </a:solidFill>
                <a:latin typeface="Arial"/>
              </a:rPr>
              <a:t>         double </a:t>
            </a:r>
            <a:r>
              <a:rPr lang="en-GB" dirty="0" err="1">
                <a:solidFill>
                  <a:srgbClr val="000000"/>
                </a:solidFill>
                <a:latin typeface="Arial"/>
              </a:rPr>
              <a:t>areaCircle</a:t>
            </a:r>
            <a:r>
              <a:rPr lang="en-GB" dirty="0">
                <a:solidFill>
                  <a:srgbClr val="000000"/>
                </a:solidFill>
                <a:latin typeface="Arial"/>
              </a:rPr>
              <a:t> = pi * r * r;</a:t>
            </a:r>
          </a:p>
          <a:p>
            <a:r>
              <a:rPr lang="en-GB" dirty="0">
                <a:solidFill>
                  <a:srgbClr val="000000"/>
                </a:solidFill>
                <a:latin typeface="Arial"/>
              </a:rPr>
              <a:t>         </a:t>
            </a:r>
            <a:r>
              <a:rPr lang="en-GB" dirty="0" err="1">
                <a:solidFill>
                  <a:srgbClr val="000000"/>
                </a:solidFill>
                <a:latin typeface="Arial"/>
              </a:rPr>
              <a:t>Console.WriteLine</a:t>
            </a:r>
            <a:r>
              <a:rPr lang="en-GB" dirty="0">
                <a:solidFill>
                  <a:srgbClr val="000000"/>
                </a:solidFill>
                <a:latin typeface="Arial"/>
              </a:rPr>
              <a:t>("Radius: {0}, Area: {1}", r, </a:t>
            </a:r>
            <a:r>
              <a:rPr lang="en-GB" dirty="0" err="1">
                <a:solidFill>
                  <a:srgbClr val="000000"/>
                </a:solidFill>
                <a:latin typeface="Arial"/>
              </a:rPr>
              <a:t>areaCircle</a:t>
            </a:r>
            <a:r>
              <a:rPr lang="en-GB" dirty="0">
                <a:solidFill>
                  <a:srgbClr val="000000"/>
                </a:solidFill>
                <a:latin typeface="Arial"/>
              </a:rPr>
              <a:t>);</a:t>
            </a:r>
          </a:p>
          <a:p>
            <a:r>
              <a:rPr lang="en-GB" dirty="0">
                <a:solidFill>
                  <a:srgbClr val="000000"/>
                </a:solidFill>
                <a:latin typeface="Arial"/>
              </a:rPr>
              <a:t>         </a:t>
            </a:r>
            <a:r>
              <a:rPr lang="en-GB" dirty="0" err="1">
                <a:solidFill>
                  <a:srgbClr val="000000"/>
                </a:solidFill>
                <a:latin typeface="Arial"/>
              </a:rPr>
              <a:t>Console.ReadLine</a:t>
            </a:r>
            <a:r>
              <a:rPr lang="en-GB" dirty="0">
                <a:solidFill>
                  <a:srgbClr val="000000"/>
                </a:solidFill>
                <a:latin typeface="Arial"/>
              </a:rPr>
              <a:t>();</a:t>
            </a:r>
          </a:p>
          <a:p>
            <a:r>
              <a:rPr lang="en-GB" dirty="0">
                <a:solidFill>
                  <a:srgbClr val="000000"/>
                </a:solidFill>
                <a:latin typeface="Arial"/>
              </a:rPr>
              <a:t>      }</a:t>
            </a:r>
          </a:p>
          <a:p>
            <a:r>
              <a:rPr lang="en-GB" dirty="0">
                <a:solidFill>
                  <a:srgbClr val="000000"/>
                </a:solidFill>
                <a:latin typeface="Arial"/>
              </a:rPr>
              <a:t>   }</a:t>
            </a:r>
          </a:p>
          <a:p>
            <a:r>
              <a:rPr lang="en-GB" dirty="0">
                <a:solidFill>
                  <a:srgbClr val="000000"/>
                </a:solidFill>
                <a:latin typeface="Arial"/>
              </a:rPr>
              <a:t>}</a:t>
            </a:r>
          </a:p>
        </p:txBody>
      </p:sp>
    </p:spTree>
    <p:extLst>
      <p:ext uri="{BB962C8B-B14F-4D97-AF65-F5344CB8AC3E}">
        <p14:creationId xmlns:p14="http://schemas.microsoft.com/office/powerpoint/2010/main" val="1840018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D6691-B6D7-4412-B9A4-A3BA21F5A573}"/>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C2335393-1C6F-4A1E-99FB-A26B1BD9FC08}"/>
              </a:ext>
            </a:extLst>
          </p:cNvPr>
          <p:cNvSpPr/>
          <p:nvPr/>
        </p:nvSpPr>
        <p:spPr>
          <a:xfrm>
            <a:off x="759125" y="1582341"/>
            <a:ext cx="8384875" cy="3416320"/>
          </a:xfrm>
          <a:prstGeom prst="rect">
            <a:avLst/>
          </a:prstGeom>
        </p:spPr>
        <p:txBody>
          <a:bodyPr wrap="square">
            <a:spAutoFit/>
          </a:bodyPr>
          <a:lstStyle/>
          <a:p>
            <a:r>
              <a:rPr lang="en-GB" dirty="0"/>
              <a:t>using System;</a:t>
            </a:r>
          </a:p>
          <a:p>
            <a:endParaRPr lang="en-GB" dirty="0"/>
          </a:p>
          <a:p>
            <a:r>
              <a:rPr lang="en-GB" dirty="0"/>
              <a:t>public class </a:t>
            </a:r>
            <a:r>
              <a:rPr lang="en-GB" dirty="0" err="1"/>
              <a:t>ClassExercise</a:t>
            </a:r>
            <a:r>
              <a:rPr lang="en-GB" dirty="0"/>
              <a:t> {</a:t>
            </a:r>
          </a:p>
          <a:p>
            <a:r>
              <a:rPr lang="en-GB" dirty="0"/>
              <a:t>  static void Main(string[] </a:t>
            </a:r>
            <a:r>
              <a:rPr lang="en-GB" dirty="0" err="1"/>
              <a:t>args</a:t>
            </a:r>
            <a:r>
              <a:rPr lang="en-GB" dirty="0"/>
              <a:t>)</a:t>
            </a:r>
          </a:p>
          <a:p>
            <a:r>
              <a:rPr lang="en-GB" dirty="0"/>
              <a:t>        {</a:t>
            </a:r>
          </a:p>
          <a:p>
            <a:r>
              <a:rPr lang="en-GB" dirty="0"/>
              <a:t>            </a:t>
            </a:r>
            <a:r>
              <a:rPr lang="en-GB" dirty="0" err="1"/>
              <a:t>Console.Write</a:t>
            </a:r>
            <a:r>
              <a:rPr lang="en-GB" dirty="0"/>
              <a:t>("Input a first number: ");</a:t>
            </a:r>
          </a:p>
          <a:p>
            <a:r>
              <a:rPr lang="en-GB" dirty="0"/>
              <a:t>            int m = Convert.ToInt32(</a:t>
            </a:r>
            <a:r>
              <a:rPr lang="en-GB" dirty="0" err="1"/>
              <a:t>Console.ReadLine</a:t>
            </a:r>
            <a:r>
              <a:rPr lang="en-GB" dirty="0"/>
              <a:t>());</a:t>
            </a:r>
          </a:p>
          <a:p>
            <a:r>
              <a:rPr lang="en-GB" dirty="0"/>
              <a:t>            </a:t>
            </a:r>
            <a:r>
              <a:rPr lang="en-GB" dirty="0" err="1"/>
              <a:t>Console.Write</a:t>
            </a:r>
            <a:r>
              <a:rPr lang="en-GB" dirty="0"/>
              <a:t>("Input a second number: ");</a:t>
            </a:r>
          </a:p>
          <a:p>
            <a:r>
              <a:rPr lang="en-GB" dirty="0"/>
              <a:t>            int n = Convert.ToInt32(</a:t>
            </a:r>
            <a:r>
              <a:rPr lang="en-GB" dirty="0" err="1"/>
              <a:t>Console.ReadLine</a:t>
            </a:r>
            <a:r>
              <a:rPr lang="en-GB" dirty="0"/>
              <a:t>());</a:t>
            </a:r>
          </a:p>
          <a:p>
            <a:r>
              <a:rPr lang="en-GB" dirty="0"/>
              <a:t>            </a:t>
            </a:r>
            <a:r>
              <a:rPr lang="en-GB" dirty="0" err="1"/>
              <a:t>Console.WriteLine</a:t>
            </a:r>
            <a:r>
              <a:rPr lang="en-GB" dirty="0"/>
              <a:t>(((m &gt;= -10 &amp;&amp; m &lt;= 10)) || ((n &gt;= -10 &amp;&amp; n &lt;= 10)));</a:t>
            </a:r>
          </a:p>
          <a:p>
            <a:r>
              <a:rPr lang="en-GB" dirty="0"/>
              <a:t>        }</a:t>
            </a:r>
          </a:p>
          <a:p>
            <a:r>
              <a:rPr lang="en-GB" dirty="0"/>
              <a:t>}</a:t>
            </a:r>
          </a:p>
        </p:txBody>
      </p:sp>
    </p:spTree>
    <p:extLst>
      <p:ext uri="{BB962C8B-B14F-4D97-AF65-F5344CB8AC3E}">
        <p14:creationId xmlns:p14="http://schemas.microsoft.com/office/powerpoint/2010/main" val="7949122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3CE0F-803F-48BB-A516-D4610C02BC68}"/>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A9197FF3-08B3-446C-9BF6-3BB0252AD011}"/>
              </a:ext>
            </a:extLst>
          </p:cNvPr>
          <p:cNvSpPr/>
          <p:nvPr/>
        </p:nvSpPr>
        <p:spPr>
          <a:xfrm>
            <a:off x="586596" y="1352809"/>
            <a:ext cx="10877909" cy="5078313"/>
          </a:xfrm>
          <a:prstGeom prst="rect">
            <a:avLst/>
          </a:prstGeom>
        </p:spPr>
        <p:txBody>
          <a:bodyPr wrap="square">
            <a:spAutoFit/>
          </a:bodyPr>
          <a:lstStyle/>
          <a:p>
            <a:r>
              <a:rPr lang="en-GB" dirty="0"/>
              <a:t>using System;</a:t>
            </a:r>
          </a:p>
          <a:p>
            <a:endParaRPr lang="en-GB" dirty="0"/>
          </a:p>
          <a:p>
            <a:endParaRPr lang="en-GB" dirty="0"/>
          </a:p>
          <a:p>
            <a:r>
              <a:rPr lang="en-GB" dirty="0"/>
              <a:t>public class </a:t>
            </a:r>
            <a:r>
              <a:rPr lang="en-GB" dirty="0" err="1"/>
              <a:t>ClassExercise</a:t>
            </a:r>
            <a:endParaRPr lang="en-GB" dirty="0"/>
          </a:p>
          <a:p>
            <a:r>
              <a:rPr lang="en-GB" dirty="0"/>
              <a:t>{  </a:t>
            </a:r>
          </a:p>
          <a:p>
            <a:r>
              <a:rPr lang="en-GB" dirty="0"/>
              <a:t>    public static void Main() </a:t>
            </a:r>
          </a:p>
          <a:p>
            <a:r>
              <a:rPr lang="en-GB" dirty="0"/>
              <a:t>  {</a:t>
            </a:r>
          </a:p>
          <a:p>
            <a:r>
              <a:rPr lang="en-GB" dirty="0"/>
              <a:t>            int[] nums1 = {1, 2, 2, 3, 3, 4, 5, 6, 5, 7, 7, 7, 8, 8, 1};</a:t>
            </a:r>
          </a:p>
          <a:p>
            <a:r>
              <a:rPr lang="en-GB" dirty="0"/>
              <a:t>            </a:t>
            </a:r>
            <a:r>
              <a:rPr lang="en-GB" dirty="0" err="1"/>
              <a:t>Console.WriteLine</a:t>
            </a:r>
            <a:r>
              <a:rPr lang="en-GB" dirty="0"/>
              <a:t>("\nArray1: [{0}]", </a:t>
            </a:r>
            <a:r>
              <a:rPr lang="en-GB" dirty="0" err="1"/>
              <a:t>string.Join</a:t>
            </a:r>
            <a:r>
              <a:rPr lang="en-GB" dirty="0"/>
              <a:t>(", ", nums1));</a:t>
            </a:r>
          </a:p>
          <a:p>
            <a:r>
              <a:rPr lang="en-GB" dirty="0"/>
              <a:t>            int[] nums2 = {1, 2, 2, 3, 3, 4, 5, 6, 5, 7, 7, 7, 8, 8, 5};</a:t>
            </a:r>
          </a:p>
          <a:p>
            <a:r>
              <a:rPr lang="en-GB" dirty="0"/>
              <a:t>            </a:t>
            </a:r>
            <a:r>
              <a:rPr lang="en-GB" dirty="0" err="1"/>
              <a:t>Console.WriteLine</a:t>
            </a:r>
            <a:r>
              <a:rPr lang="en-GB" dirty="0"/>
              <a:t>("\nArray2: [{0}]", </a:t>
            </a:r>
            <a:r>
              <a:rPr lang="en-GB" dirty="0" err="1"/>
              <a:t>string.Join</a:t>
            </a:r>
            <a:r>
              <a:rPr lang="en-GB" dirty="0"/>
              <a:t>(", ", nums2));</a:t>
            </a:r>
          </a:p>
          <a:p>
            <a:r>
              <a:rPr lang="en-GB" dirty="0"/>
              <a:t>            </a:t>
            </a:r>
          </a:p>
          <a:p>
            <a:r>
              <a:rPr lang="en-GB" dirty="0"/>
              <a:t>            </a:t>
            </a:r>
            <a:r>
              <a:rPr lang="en-GB" dirty="0" err="1"/>
              <a:t>Console.WriteLine</a:t>
            </a:r>
            <a:r>
              <a:rPr lang="en-GB" dirty="0"/>
              <a:t>("\</a:t>
            </a:r>
            <a:r>
              <a:rPr lang="en-GB" dirty="0" err="1"/>
              <a:t>nCheck</a:t>
            </a:r>
            <a:r>
              <a:rPr lang="en-GB" dirty="0"/>
              <a:t> if the first element or the last element of the two arrays ( length 1 or more) are equal.");</a:t>
            </a:r>
          </a:p>
          <a:p>
            <a:r>
              <a:rPr lang="en-GB" dirty="0"/>
              <a:t>            </a:t>
            </a:r>
            <a:r>
              <a:rPr lang="en-GB" dirty="0" err="1"/>
              <a:t>Console.WriteLine</a:t>
            </a:r>
            <a:r>
              <a:rPr lang="en-GB" dirty="0"/>
              <a:t>((nums1[0].Equals(nums2[0])) || (nums1[nums1.Length - 1].Equals(nums2[nums2.Length - 1])));</a:t>
            </a:r>
          </a:p>
          <a:p>
            <a:r>
              <a:rPr lang="en-GB" dirty="0"/>
              <a:t>    } </a:t>
            </a:r>
          </a:p>
          <a:p>
            <a:r>
              <a:rPr lang="en-GB" dirty="0"/>
              <a:t>}</a:t>
            </a:r>
          </a:p>
        </p:txBody>
      </p:sp>
    </p:spTree>
    <p:extLst>
      <p:ext uri="{BB962C8B-B14F-4D97-AF65-F5344CB8AC3E}">
        <p14:creationId xmlns:p14="http://schemas.microsoft.com/office/powerpoint/2010/main" val="31847134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13F1F-0B29-4154-BD9E-9FEEF558BA2F}"/>
              </a:ext>
            </a:extLst>
          </p:cNvPr>
          <p:cNvSpPr>
            <a:spLocks noGrp="1"/>
          </p:cNvSpPr>
          <p:nvPr>
            <p:ph type="title"/>
          </p:nvPr>
        </p:nvSpPr>
        <p:spPr/>
        <p:txBody>
          <a:bodyPr/>
          <a:lstStyle/>
          <a:p>
            <a:endParaRPr lang="en-GB"/>
          </a:p>
        </p:txBody>
      </p:sp>
      <p:sp>
        <p:nvSpPr>
          <p:cNvPr id="4" name="Rectangle 3">
            <a:extLst>
              <a:ext uri="{FF2B5EF4-FFF2-40B4-BE49-F238E27FC236}">
                <a16:creationId xmlns:a16="http://schemas.microsoft.com/office/drawing/2014/main" id="{35087F21-D287-4E7C-B074-29B27D35F8CA}"/>
              </a:ext>
            </a:extLst>
          </p:cNvPr>
          <p:cNvSpPr/>
          <p:nvPr/>
        </p:nvSpPr>
        <p:spPr>
          <a:xfrm>
            <a:off x="1095555" y="1308247"/>
            <a:ext cx="10420710" cy="5478423"/>
          </a:xfrm>
          <a:prstGeom prst="rect">
            <a:avLst/>
          </a:prstGeom>
        </p:spPr>
        <p:txBody>
          <a:bodyPr wrap="square">
            <a:spAutoFit/>
          </a:bodyPr>
          <a:lstStyle/>
          <a:p>
            <a:r>
              <a:rPr lang="en-GB" sz="1400" dirty="0"/>
              <a:t>using System;</a:t>
            </a:r>
          </a:p>
          <a:p>
            <a:endParaRPr lang="en-GB" sz="1400" dirty="0"/>
          </a:p>
          <a:p>
            <a:r>
              <a:rPr lang="en-GB" sz="1400" dirty="0"/>
              <a:t>public class Exercise9</a:t>
            </a:r>
          </a:p>
          <a:p>
            <a:r>
              <a:rPr lang="en-GB" sz="1400" dirty="0"/>
              <a:t>{</a:t>
            </a:r>
          </a:p>
          <a:p>
            <a:r>
              <a:rPr lang="en-GB" sz="1400" dirty="0"/>
              <a:t>  public static void Main()</a:t>
            </a:r>
          </a:p>
          <a:p>
            <a:r>
              <a:rPr lang="en-GB" sz="1400" dirty="0"/>
              <a:t>  {</a:t>
            </a:r>
          </a:p>
          <a:p>
            <a:r>
              <a:rPr lang="en-GB" sz="1400" dirty="0"/>
              <a:t>     double number1,number2,number3,number4;</a:t>
            </a:r>
          </a:p>
          <a:p>
            <a:r>
              <a:rPr lang="en-GB" sz="1400" dirty="0"/>
              <a:t>      </a:t>
            </a:r>
          </a:p>
          <a:p>
            <a:r>
              <a:rPr lang="en-GB" sz="1400" dirty="0"/>
              <a:t>     </a:t>
            </a:r>
            <a:r>
              <a:rPr lang="en-GB" sz="1400" dirty="0" err="1"/>
              <a:t>Console.Write</a:t>
            </a:r>
            <a:r>
              <a:rPr lang="en-GB" sz="1400" dirty="0"/>
              <a:t>("Enter the First number: ");</a:t>
            </a:r>
          </a:p>
          <a:p>
            <a:r>
              <a:rPr lang="en-GB" sz="1400" dirty="0"/>
              <a:t>     number1 = </a:t>
            </a:r>
            <a:r>
              <a:rPr lang="en-GB" sz="1400" dirty="0" err="1"/>
              <a:t>Convert.ToDouble</a:t>
            </a:r>
            <a:r>
              <a:rPr lang="en-GB" sz="1400" dirty="0"/>
              <a:t>(</a:t>
            </a:r>
            <a:r>
              <a:rPr lang="en-GB" sz="1400" dirty="0" err="1"/>
              <a:t>Console.ReadLine</a:t>
            </a:r>
            <a:r>
              <a:rPr lang="en-GB" sz="1400" dirty="0"/>
              <a:t>());</a:t>
            </a:r>
          </a:p>
          <a:p>
            <a:r>
              <a:rPr lang="en-GB" sz="1400" dirty="0"/>
              <a:t> </a:t>
            </a:r>
          </a:p>
          <a:p>
            <a:r>
              <a:rPr lang="en-GB" sz="1400" dirty="0"/>
              <a:t>     </a:t>
            </a:r>
            <a:r>
              <a:rPr lang="en-GB" sz="1400" dirty="0" err="1"/>
              <a:t>Console.Write</a:t>
            </a:r>
            <a:r>
              <a:rPr lang="en-GB" sz="1400" dirty="0"/>
              <a:t>("Enter the Second number: ");</a:t>
            </a:r>
          </a:p>
          <a:p>
            <a:r>
              <a:rPr lang="en-GB" sz="1400" dirty="0"/>
              <a:t>     number2 = </a:t>
            </a:r>
            <a:r>
              <a:rPr lang="en-GB" sz="1400" dirty="0" err="1"/>
              <a:t>Convert.ToDouble</a:t>
            </a:r>
            <a:r>
              <a:rPr lang="en-GB" sz="1400" dirty="0"/>
              <a:t>(</a:t>
            </a:r>
            <a:r>
              <a:rPr lang="en-GB" sz="1400" dirty="0" err="1"/>
              <a:t>Console.ReadLine</a:t>
            </a:r>
            <a:r>
              <a:rPr lang="en-GB" sz="1400" dirty="0"/>
              <a:t>());</a:t>
            </a:r>
          </a:p>
          <a:p>
            <a:r>
              <a:rPr lang="en-GB" sz="1400" dirty="0"/>
              <a:t> </a:t>
            </a:r>
          </a:p>
          <a:p>
            <a:r>
              <a:rPr lang="en-GB" sz="1400" dirty="0"/>
              <a:t>     </a:t>
            </a:r>
            <a:r>
              <a:rPr lang="en-GB" sz="1400" dirty="0" err="1"/>
              <a:t>Console.Write</a:t>
            </a:r>
            <a:r>
              <a:rPr lang="en-GB" sz="1400" dirty="0"/>
              <a:t>("Enter the third number: ");</a:t>
            </a:r>
          </a:p>
          <a:p>
            <a:r>
              <a:rPr lang="en-GB" sz="1400" dirty="0"/>
              <a:t>     number3 = </a:t>
            </a:r>
            <a:r>
              <a:rPr lang="en-GB" sz="1400" dirty="0" err="1"/>
              <a:t>Convert.ToDouble</a:t>
            </a:r>
            <a:r>
              <a:rPr lang="en-GB" sz="1400" dirty="0"/>
              <a:t>(</a:t>
            </a:r>
            <a:r>
              <a:rPr lang="en-GB" sz="1400" dirty="0" err="1"/>
              <a:t>Console.ReadLine</a:t>
            </a:r>
            <a:r>
              <a:rPr lang="en-GB" sz="1400" dirty="0"/>
              <a:t>());</a:t>
            </a:r>
          </a:p>
          <a:p>
            <a:r>
              <a:rPr lang="en-GB" sz="1400" dirty="0"/>
              <a:t> </a:t>
            </a:r>
          </a:p>
          <a:p>
            <a:r>
              <a:rPr lang="en-GB" sz="1400" dirty="0"/>
              <a:t>     </a:t>
            </a:r>
            <a:r>
              <a:rPr lang="en-GB" sz="1400" dirty="0" err="1"/>
              <a:t>Console.Write</a:t>
            </a:r>
            <a:r>
              <a:rPr lang="en-GB" sz="1400" dirty="0"/>
              <a:t>("Enter the fourth number: ");</a:t>
            </a:r>
          </a:p>
          <a:p>
            <a:r>
              <a:rPr lang="en-GB" sz="1400" dirty="0"/>
              <a:t>     number4 = </a:t>
            </a:r>
            <a:r>
              <a:rPr lang="en-GB" sz="1400" dirty="0" err="1"/>
              <a:t>Convert.ToDouble</a:t>
            </a:r>
            <a:r>
              <a:rPr lang="en-GB" sz="1400" dirty="0"/>
              <a:t>(</a:t>
            </a:r>
            <a:r>
              <a:rPr lang="en-GB" sz="1400" dirty="0" err="1"/>
              <a:t>Console.ReadLine</a:t>
            </a:r>
            <a:r>
              <a:rPr lang="en-GB" sz="1400" dirty="0"/>
              <a:t>());</a:t>
            </a:r>
          </a:p>
          <a:p>
            <a:r>
              <a:rPr lang="en-GB" sz="1400" dirty="0"/>
              <a:t> </a:t>
            </a:r>
          </a:p>
          <a:p>
            <a:r>
              <a:rPr lang="en-GB" sz="1400" dirty="0"/>
              <a:t>     double result = (number1 + number2 + number3 + number4) / 4;</a:t>
            </a:r>
          </a:p>
          <a:p>
            <a:r>
              <a:rPr lang="en-GB" sz="1400" dirty="0"/>
              <a:t>     </a:t>
            </a:r>
            <a:r>
              <a:rPr lang="en-GB" sz="1400" dirty="0" err="1"/>
              <a:t>Console.WriteLine</a:t>
            </a:r>
            <a:r>
              <a:rPr lang="en-GB" sz="1400" dirty="0"/>
              <a:t>("The average of {0}, {1}, {2}, {3} is: {4} ",</a:t>
            </a:r>
          </a:p>
          <a:p>
            <a:r>
              <a:rPr lang="en-GB" sz="1400" dirty="0"/>
              <a:t>  number1, number2, number3, number4, result);</a:t>
            </a:r>
          </a:p>
          <a:p>
            <a:r>
              <a:rPr lang="en-GB" sz="1400" dirty="0"/>
              <a:t>   }</a:t>
            </a:r>
          </a:p>
          <a:p>
            <a:r>
              <a:rPr lang="en-GB" sz="1400" dirty="0"/>
              <a:t>}</a:t>
            </a:r>
          </a:p>
        </p:txBody>
      </p:sp>
    </p:spTree>
    <p:extLst>
      <p:ext uri="{BB962C8B-B14F-4D97-AF65-F5344CB8AC3E}">
        <p14:creationId xmlns:p14="http://schemas.microsoft.com/office/powerpoint/2010/main" val="38464312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AF16C-ECBC-4E69-B3A3-678E4C206588}"/>
              </a:ext>
            </a:extLst>
          </p:cNvPr>
          <p:cNvSpPr>
            <a:spLocks noGrp="1"/>
          </p:cNvSpPr>
          <p:nvPr>
            <p:ph type="title"/>
          </p:nvPr>
        </p:nvSpPr>
        <p:spPr/>
        <p:txBody>
          <a:bodyPr/>
          <a:lstStyle/>
          <a:p>
            <a:r>
              <a:rPr lang="en-GB" dirty="0"/>
              <a:t>Exercise </a:t>
            </a:r>
          </a:p>
        </p:txBody>
      </p:sp>
      <p:sp>
        <p:nvSpPr>
          <p:cNvPr id="3" name="Content Placeholder 2">
            <a:extLst>
              <a:ext uri="{FF2B5EF4-FFF2-40B4-BE49-F238E27FC236}">
                <a16:creationId xmlns:a16="http://schemas.microsoft.com/office/drawing/2014/main" id="{73E99560-282A-4E23-9C0A-ABA88B9EE869}"/>
              </a:ext>
            </a:extLst>
          </p:cNvPr>
          <p:cNvSpPr>
            <a:spLocks noGrp="1"/>
          </p:cNvSpPr>
          <p:nvPr>
            <p:ph idx="1"/>
          </p:nvPr>
        </p:nvSpPr>
        <p:spPr/>
        <p:txBody>
          <a:bodyPr/>
          <a:lstStyle/>
          <a:p>
            <a:pPr marL="0" indent="0">
              <a:buNone/>
            </a:pPr>
            <a:r>
              <a:rPr lang="en-GB" sz="5400" dirty="0"/>
              <a:t>Write a C# Sharp program to print the output of multiplication of three numbers which will be entered by the user</a:t>
            </a:r>
          </a:p>
        </p:txBody>
      </p:sp>
    </p:spTree>
    <p:extLst>
      <p:ext uri="{BB962C8B-B14F-4D97-AF65-F5344CB8AC3E}">
        <p14:creationId xmlns:p14="http://schemas.microsoft.com/office/powerpoint/2010/main" val="23229381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658AC-387D-4BBB-92F4-0412F8077EC5}"/>
              </a:ext>
            </a:extLst>
          </p:cNvPr>
          <p:cNvSpPr>
            <a:spLocks noGrp="1"/>
          </p:cNvSpPr>
          <p:nvPr>
            <p:ph type="title"/>
          </p:nvPr>
        </p:nvSpPr>
        <p:spPr/>
        <p:txBody>
          <a:bodyPr/>
          <a:lstStyle/>
          <a:p>
            <a:r>
              <a:rPr lang="en-GB" dirty="0"/>
              <a:t>Answer</a:t>
            </a:r>
          </a:p>
        </p:txBody>
      </p:sp>
      <p:sp>
        <p:nvSpPr>
          <p:cNvPr id="4" name="Rectangle 3">
            <a:extLst>
              <a:ext uri="{FF2B5EF4-FFF2-40B4-BE49-F238E27FC236}">
                <a16:creationId xmlns:a16="http://schemas.microsoft.com/office/drawing/2014/main" id="{0971671F-E08C-41BB-BDA3-08F2D13BD9D7}"/>
              </a:ext>
            </a:extLst>
          </p:cNvPr>
          <p:cNvSpPr/>
          <p:nvPr/>
        </p:nvSpPr>
        <p:spPr>
          <a:xfrm>
            <a:off x="1209136" y="1441132"/>
            <a:ext cx="9773728" cy="5416868"/>
          </a:xfrm>
          <a:prstGeom prst="rect">
            <a:avLst/>
          </a:prstGeom>
        </p:spPr>
        <p:txBody>
          <a:bodyPr wrap="square">
            <a:spAutoFit/>
          </a:bodyPr>
          <a:lstStyle/>
          <a:p>
            <a:r>
              <a:rPr lang="en-GB" sz="1600" dirty="0"/>
              <a:t>using System;</a:t>
            </a:r>
          </a:p>
          <a:p>
            <a:r>
              <a:rPr lang="en-GB" sz="1600" dirty="0"/>
              <a:t>public class </a:t>
            </a:r>
            <a:r>
              <a:rPr lang="en-GB" sz="1600" dirty="0" err="1"/>
              <a:t>ClassWorkExercise</a:t>
            </a:r>
            <a:endParaRPr lang="en-GB" sz="1600" dirty="0"/>
          </a:p>
          <a:p>
            <a:r>
              <a:rPr lang="en-GB" sz="1600" dirty="0"/>
              <a:t>{</a:t>
            </a:r>
          </a:p>
          <a:p>
            <a:r>
              <a:rPr lang="en-GB" sz="1600" dirty="0"/>
              <a:t>  public static void Main()</a:t>
            </a:r>
          </a:p>
          <a:p>
            <a:r>
              <a:rPr lang="en-GB" sz="1600" dirty="0"/>
              <a:t>  {</a:t>
            </a:r>
          </a:p>
          <a:p>
            <a:r>
              <a:rPr lang="en-GB" sz="1600" dirty="0"/>
              <a:t>    int num1, num2, num3;</a:t>
            </a:r>
          </a:p>
          <a:p>
            <a:r>
              <a:rPr lang="en-GB" sz="1600" dirty="0"/>
              <a:t>     </a:t>
            </a:r>
          </a:p>
          <a:p>
            <a:r>
              <a:rPr lang="en-GB" sz="1600" dirty="0"/>
              <a:t>    </a:t>
            </a:r>
            <a:r>
              <a:rPr lang="en-GB" sz="1600" dirty="0" err="1"/>
              <a:t>Console.Write</a:t>
            </a:r>
            <a:r>
              <a:rPr lang="en-GB" sz="1600" dirty="0"/>
              <a:t>("Input the first number to multiply: ");</a:t>
            </a:r>
          </a:p>
          <a:p>
            <a:r>
              <a:rPr lang="en-GB" sz="1600" dirty="0"/>
              <a:t>    num1 = Convert.ToInt32(</a:t>
            </a:r>
            <a:r>
              <a:rPr lang="en-GB" sz="1600" dirty="0" err="1"/>
              <a:t>Console.ReadLine</a:t>
            </a:r>
            <a:r>
              <a:rPr lang="en-GB" sz="1600" dirty="0"/>
              <a:t>());</a:t>
            </a:r>
          </a:p>
          <a:p>
            <a:r>
              <a:rPr lang="en-GB" sz="1600" dirty="0"/>
              <a:t>     </a:t>
            </a:r>
          </a:p>
          <a:p>
            <a:r>
              <a:rPr lang="en-GB" sz="1600" dirty="0"/>
              <a:t>    </a:t>
            </a:r>
            <a:r>
              <a:rPr lang="en-GB" sz="1600" dirty="0" err="1"/>
              <a:t>Console.Write</a:t>
            </a:r>
            <a:r>
              <a:rPr lang="en-GB" sz="1600" dirty="0"/>
              <a:t>("Input the second number to multiply: ");</a:t>
            </a:r>
          </a:p>
          <a:p>
            <a:r>
              <a:rPr lang="en-GB" sz="1600" dirty="0"/>
              <a:t>    num2 = Convert.ToInt32(</a:t>
            </a:r>
            <a:r>
              <a:rPr lang="en-GB" sz="1600" dirty="0" err="1"/>
              <a:t>Console.ReadLine</a:t>
            </a:r>
            <a:r>
              <a:rPr lang="en-GB" sz="1600" dirty="0"/>
              <a:t>());</a:t>
            </a:r>
          </a:p>
          <a:p>
            <a:r>
              <a:rPr lang="en-GB" sz="1600" dirty="0"/>
              <a:t>     </a:t>
            </a:r>
          </a:p>
          <a:p>
            <a:r>
              <a:rPr lang="en-GB" sz="1600" dirty="0"/>
              <a:t>    </a:t>
            </a:r>
            <a:r>
              <a:rPr lang="en-GB" sz="1600" dirty="0" err="1"/>
              <a:t>Console.Write</a:t>
            </a:r>
            <a:r>
              <a:rPr lang="en-GB" sz="1600" dirty="0"/>
              <a:t>("Input the third number to multiply: ");</a:t>
            </a:r>
          </a:p>
          <a:p>
            <a:r>
              <a:rPr lang="en-GB" sz="1600" dirty="0"/>
              <a:t>    num3 = Convert.ToInt32(</a:t>
            </a:r>
            <a:r>
              <a:rPr lang="en-GB" sz="1600" dirty="0" err="1"/>
              <a:t>Console.ReadLine</a:t>
            </a:r>
            <a:r>
              <a:rPr lang="en-GB" sz="1600" dirty="0"/>
              <a:t>());</a:t>
            </a:r>
          </a:p>
          <a:p>
            <a:r>
              <a:rPr lang="en-GB" sz="1600" dirty="0"/>
              <a:t>     </a:t>
            </a:r>
          </a:p>
          <a:p>
            <a:r>
              <a:rPr lang="en-GB" sz="1600" dirty="0"/>
              <a:t>    int result = num1 * num2 * num3;</a:t>
            </a:r>
          </a:p>
          <a:p>
            <a:r>
              <a:rPr lang="en-GB" sz="1600" dirty="0"/>
              <a:t>    </a:t>
            </a:r>
            <a:r>
              <a:rPr lang="en-GB" sz="1600" dirty="0" err="1"/>
              <a:t>Console.WriteLine</a:t>
            </a:r>
            <a:r>
              <a:rPr lang="en-GB" sz="1600" dirty="0"/>
              <a:t>("Output: {0} x {1} x {2} = {3}", </a:t>
            </a:r>
          </a:p>
          <a:p>
            <a:r>
              <a:rPr lang="en-GB" sz="1600" dirty="0"/>
              <a:t>                        num1, num2, num3, result);</a:t>
            </a:r>
          </a:p>
          <a:p>
            <a:r>
              <a:rPr lang="en-GB" sz="1600" dirty="0"/>
              <a:t>  }</a:t>
            </a:r>
          </a:p>
          <a:p>
            <a:r>
              <a:rPr lang="en-GB" sz="1600" dirty="0"/>
              <a:t>}</a:t>
            </a:r>
          </a:p>
        </p:txBody>
      </p:sp>
    </p:spTree>
    <p:extLst>
      <p:ext uri="{BB962C8B-B14F-4D97-AF65-F5344CB8AC3E}">
        <p14:creationId xmlns:p14="http://schemas.microsoft.com/office/powerpoint/2010/main" val="3462662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26CBEB1-1DD1-4F46-8F36-CEE905D1E0DD}"/>
              </a:ext>
            </a:extLst>
          </p:cNvPr>
          <p:cNvSpPr/>
          <p:nvPr/>
        </p:nvSpPr>
        <p:spPr>
          <a:xfrm>
            <a:off x="2315580" y="1345677"/>
            <a:ext cx="7560840" cy="5509200"/>
          </a:xfrm>
          <a:prstGeom prst="rect">
            <a:avLst/>
          </a:prstGeom>
        </p:spPr>
        <p:txBody>
          <a:bodyPr wrap="square">
            <a:spAutoFit/>
          </a:bodyPr>
          <a:lstStyle/>
          <a:p>
            <a:r>
              <a:rPr lang="en-GB" sz="1100" dirty="0">
                <a:solidFill>
                  <a:srgbClr val="0000FF"/>
                </a:solidFill>
                <a:latin typeface="Consolas" panose="020B0609020204030204" pitchFamily="49" charset="0"/>
              </a:rPr>
              <a:t>using</a:t>
            </a:r>
            <a:r>
              <a:rPr lang="en-GB" sz="1100" dirty="0">
                <a:solidFill>
                  <a:srgbClr val="000000"/>
                </a:solidFill>
                <a:latin typeface="Consolas" panose="020B0609020204030204" pitchFamily="49" charset="0"/>
              </a:rPr>
              <a:t> System;</a:t>
            </a:r>
          </a:p>
          <a:p>
            <a:endParaRPr lang="en-GB" sz="1100" dirty="0">
              <a:solidFill>
                <a:srgbClr val="000000"/>
              </a:solidFill>
              <a:latin typeface="Consolas" panose="020B0609020204030204" pitchFamily="49" charset="0"/>
            </a:endParaRPr>
          </a:p>
          <a:p>
            <a:r>
              <a:rPr lang="en-GB" sz="1100" dirty="0">
                <a:solidFill>
                  <a:srgbClr val="0000FF"/>
                </a:solidFill>
                <a:latin typeface="Consolas" panose="020B0609020204030204" pitchFamily="49" charset="0"/>
              </a:rPr>
              <a:t>namespace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StringApplication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class</a:t>
            </a:r>
            <a:r>
              <a:rPr lang="en-GB" sz="1100" dirty="0">
                <a:solidFill>
                  <a:srgbClr val="000000"/>
                </a:solidFill>
                <a:latin typeface="Consolas" panose="020B0609020204030204" pitchFamily="49" charset="0"/>
              </a:rPr>
              <a:t> </a:t>
            </a:r>
            <a:r>
              <a:rPr lang="en-GB" sz="1100" dirty="0">
                <a:solidFill>
                  <a:srgbClr val="2B91AF"/>
                </a:solidFill>
                <a:latin typeface="Consolas" panose="020B0609020204030204" pitchFamily="49" charset="0"/>
              </a:rPr>
              <a:t>Program</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static</a:t>
            </a:r>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void</a:t>
            </a:r>
            <a:r>
              <a:rPr lang="en-GB" sz="1100" dirty="0">
                <a:solidFill>
                  <a:srgbClr val="000000"/>
                </a:solidFill>
                <a:latin typeface="Consolas" panose="020B0609020204030204" pitchFamily="49" charset="0"/>
              </a:rPr>
              <a:t> Main(</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args</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//from string literal and string concatenation</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"Rowan"</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"Atkinson"</a:t>
            </a:r>
            <a:r>
              <a:rPr lang="en-GB" sz="1100" dirty="0">
                <a:solidFill>
                  <a:srgbClr val="000000"/>
                </a:solidFill>
                <a:latin typeface="Consolas" panose="020B0609020204030204" pitchFamily="49" charset="0"/>
              </a:rPr>
              <a:t>;</a:t>
            </a:r>
          </a:p>
          <a:p>
            <a:r>
              <a:rPr lang="it-IT" sz="1100" dirty="0">
                <a:solidFill>
                  <a:srgbClr val="000000"/>
                </a:solidFill>
                <a:latin typeface="Consolas" panose="020B0609020204030204" pitchFamily="49" charset="0"/>
              </a:rPr>
              <a:t>            </a:t>
            </a:r>
            <a:r>
              <a:rPr lang="it-IT" sz="1100" dirty="0">
                <a:solidFill>
                  <a:srgbClr val="0000FF"/>
                </a:solidFill>
                <a:latin typeface="Consolas" panose="020B0609020204030204" pitchFamily="49" charset="0"/>
              </a:rPr>
              <a:t>char</a:t>
            </a:r>
            <a:r>
              <a:rPr lang="it-IT" sz="1100" dirty="0">
                <a:solidFill>
                  <a:srgbClr val="000000"/>
                </a:solidFill>
                <a:latin typeface="Consolas" panose="020B0609020204030204" pitchFamily="49" charset="0"/>
              </a:rPr>
              <a:t>[] letters = { </a:t>
            </a:r>
            <a:r>
              <a:rPr lang="it-IT" sz="1100" dirty="0">
                <a:solidFill>
                  <a:srgbClr val="A31515"/>
                </a:solidFill>
                <a:latin typeface="Consolas" panose="020B0609020204030204" pitchFamily="49" charset="0"/>
              </a:rPr>
              <a:t>'H'</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'e'</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'l'</a:t>
            </a:r>
            <a:r>
              <a:rPr lang="it-IT" sz="1100" dirty="0">
                <a:solidFill>
                  <a:srgbClr val="000000"/>
                </a:solidFill>
                <a:latin typeface="Consolas" panose="020B0609020204030204" pitchFamily="49" charset="0"/>
              </a:rPr>
              <a:t>, </a:t>
            </a:r>
            <a:r>
              <a:rPr lang="it-IT" sz="1100" dirty="0">
                <a:solidFill>
                  <a:srgbClr val="A31515"/>
                </a:solidFill>
                <a:latin typeface="Consolas" panose="020B0609020204030204" pitchFamily="49" charset="0"/>
              </a:rPr>
              <a:t>'o'</a:t>
            </a:r>
            <a:r>
              <a:rPr lang="it-IT"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sarray</a:t>
            </a:r>
            <a:r>
              <a:rPr lang="en-GB" sz="1100" dirty="0">
                <a:solidFill>
                  <a:srgbClr val="000000"/>
                </a:solidFill>
                <a:latin typeface="Consolas" panose="020B0609020204030204" pitchFamily="49" charset="0"/>
              </a:rPr>
              <a:t> = { </a:t>
            </a:r>
            <a:r>
              <a:rPr lang="en-GB" sz="1100" dirty="0">
                <a:solidFill>
                  <a:srgbClr val="A31515"/>
                </a:solidFill>
                <a:latin typeface="Consolas" panose="020B0609020204030204" pitchFamily="49" charset="0"/>
              </a:rPr>
              <a:t>"Hello"</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"From"</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"Tutorials"</a:t>
            </a:r>
            <a:r>
              <a:rPr lang="en-GB" sz="1100" dirty="0">
                <a:solidFill>
                  <a:srgbClr val="000000"/>
                </a:solidFill>
                <a:latin typeface="Consolas" panose="020B0609020204030204" pitchFamily="49" charset="0"/>
              </a:rPr>
              <a:t>, </a:t>
            </a:r>
            <a:r>
              <a:rPr lang="en-GB" sz="1100" dirty="0">
                <a:solidFill>
                  <a:srgbClr val="A31515"/>
                </a:solidFill>
                <a:latin typeface="Consolas" panose="020B0609020204030204" pitchFamily="49" charset="0"/>
              </a:rPr>
              <a:t>"Point"</a:t>
            </a:r>
            <a:r>
              <a:rPr lang="en-GB" sz="1100" dirty="0">
                <a:solidFill>
                  <a:srgbClr val="000000"/>
                </a:solidFill>
                <a:latin typeface="Consolas" panose="020B0609020204030204" pitchFamily="49" charset="0"/>
              </a:rPr>
              <a:t> };</a:t>
            </a:r>
          </a:p>
          <a:p>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fullname</a:t>
            </a:r>
            <a:r>
              <a:rPr lang="en-GB" sz="1100" dirty="0">
                <a:solidFill>
                  <a:srgbClr val="000000"/>
                </a:solidFill>
                <a:latin typeface="Consolas" panose="020B0609020204030204" pitchFamily="49" charset="0"/>
              </a:rPr>
              <a:t> = </a:t>
            </a:r>
            <a:r>
              <a:rPr lang="en-GB" sz="1100" dirty="0" err="1">
                <a:solidFill>
                  <a:srgbClr val="000000"/>
                </a:solidFill>
                <a:latin typeface="Consolas" panose="020B0609020204030204" pitchFamily="49" charset="0"/>
              </a:rPr>
              <a:t>fname</a:t>
            </a:r>
            <a:r>
              <a:rPr lang="en-GB" sz="1100" dirty="0">
                <a:solidFill>
                  <a:srgbClr val="000000"/>
                </a:solidFill>
                <a:latin typeface="Consolas" panose="020B0609020204030204" pitchFamily="49" charset="0"/>
              </a:rPr>
              <a:t> + </a:t>
            </a:r>
            <a:r>
              <a:rPr lang="en-GB" sz="1100" dirty="0">
                <a:solidFill>
                  <a:srgbClr val="A31515"/>
                </a:solidFill>
                <a:latin typeface="Consolas" panose="020B0609020204030204" pitchFamily="49" charset="0"/>
              </a:rPr>
              <a:t>' '</a:t>
            </a:r>
            <a:r>
              <a:rPr lang="en-GB" sz="1100" dirty="0">
                <a:solidFill>
                  <a:srgbClr val="000000"/>
                </a:solidFill>
                <a:latin typeface="Consolas" panose="020B0609020204030204" pitchFamily="49" charset="0"/>
              </a:rPr>
              <a:t> + </a:t>
            </a:r>
            <a:r>
              <a:rPr lang="en-GB" sz="1100" dirty="0" err="1">
                <a:solidFill>
                  <a:srgbClr val="000000"/>
                </a:solidFill>
                <a:latin typeface="Consolas" panose="020B0609020204030204" pitchFamily="49" charset="0"/>
              </a:rPr>
              <a:t>lname</a:t>
            </a:r>
            <a:r>
              <a:rPr lang="en-GB" sz="1100" dirty="0">
                <a:solidFill>
                  <a:srgbClr val="000000"/>
                </a:solidFill>
                <a:latin typeface="Consolas" panose="020B0609020204030204" pitchFamily="49" charset="0"/>
              </a:rPr>
              <a:t>;</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Console.WriteLine</a:t>
            </a:r>
            <a:r>
              <a:rPr lang="en-GB" sz="1100" dirty="0">
                <a:solidFill>
                  <a:srgbClr val="000000"/>
                </a:solidFill>
                <a:latin typeface="Consolas" panose="020B0609020204030204" pitchFamily="49" charset="0"/>
              </a:rPr>
              <a:t>(</a:t>
            </a:r>
            <a:r>
              <a:rPr lang="en-GB" sz="1100" dirty="0">
                <a:solidFill>
                  <a:srgbClr val="A31515"/>
                </a:solidFill>
                <a:latin typeface="Consolas" panose="020B0609020204030204" pitchFamily="49" charset="0"/>
              </a:rPr>
              <a:t>"Full Name: {0}"</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fullname</a:t>
            </a:r>
            <a:r>
              <a:rPr lang="en-GB" sz="1100" dirty="0">
                <a:solidFill>
                  <a:srgbClr val="000000"/>
                </a:solidFill>
                <a:latin typeface="Consolas" panose="020B0609020204030204" pitchFamily="49" charset="0"/>
              </a:rPr>
              <a:t>);</a:t>
            </a:r>
          </a:p>
          <a:p>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//by using string constructor { 'H', 'e', 'l', '</a:t>
            </a:r>
            <a:r>
              <a:rPr lang="en-GB" sz="1100" dirty="0" err="1">
                <a:solidFill>
                  <a:srgbClr val="008000"/>
                </a:solidFill>
                <a:latin typeface="Consolas" panose="020B0609020204030204" pitchFamily="49" charset="0"/>
              </a:rPr>
              <a:t>l','o</a:t>
            </a:r>
            <a:r>
              <a:rPr lang="en-GB" sz="1100" dirty="0">
                <a:solidFill>
                  <a:srgbClr val="008000"/>
                </a:solidFill>
                <a:latin typeface="Consolas" panose="020B0609020204030204" pitchFamily="49" charset="0"/>
              </a:rPr>
              <a:t>' };</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greetings = </a:t>
            </a:r>
            <a:r>
              <a:rPr lang="en-GB" sz="1100" dirty="0">
                <a:solidFill>
                  <a:srgbClr val="0000FF"/>
                </a:solidFill>
                <a:latin typeface="Consolas" panose="020B0609020204030204" pitchFamily="49" charset="0"/>
              </a:rPr>
              <a:t>new</a:t>
            </a:r>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(letters);</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Console.WriteLine</a:t>
            </a:r>
            <a:r>
              <a:rPr lang="en-GB" sz="1100" dirty="0">
                <a:solidFill>
                  <a:srgbClr val="000000"/>
                </a:solidFill>
                <a:latin typeface="Consolas" panose="020B0609020204030204" pitchFamily="49" charset="0"/>
              </a:rPr>
              <a:t>(</a:t>
            </a:r>
            <a:r>
              <a:rPr lang="en-GB" sz="1100" dirty="0">
                <a:solidFill>
                  <a:srgbClr val="A31515"/>
                </a:solidFill>
                <a:latin typeface="Consolas" panose="020B0609020204030204" pitchFamily="49" charset="0"/>
              </a:rPr>
              <a:t>"Greetings: {0}"</a:t>
            </a:r>
            <a:r>
              <a:rPr lang="en-GB" sz="1100" dirty="0">
                <a:solidFill>
                  <a:srgbClr val="000000"/>
                </a:solidFill>
                <a:latin typeface="Consolas" panose="020B0609020204030204" pitchFamily="49" charset="0"/>
              </a:rPr>
              <a:t>, greetings);</a:t>
            </a: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//methods returning string { "Hello", "From", "Tutorials", "Point" };</a:t>
            </a:r>
            <a:endParaRPr lang="en-GB" sz="1100" dirty="0">
              <a:solidFill>
                <a:srgbClr val="000000"/>
              </a:solidFill>
              <a:latin typeface="Consolas" panose="020B0609020204030204" pitchFamily="49" charset="0"/>
            </a:endParaRPr>
          </a:p>
          <a:p>
            <a:r>
              <a:rPr lang="da-DK" sz="1100" dirty="0">
                <a:solidFill>
                  <a:srgbClr val="000000"/>
                </a:solidFill>
                <a:latin typeface="Consolas" panose="020B0609020204030204" pitchFamily="49" charset="0"/>
              </a:rPr>
              <a:t>            </a:t>
            </a:r>
            <a:r>
              <a:rPr lang="da-DK" sz="1100" dirty="0">
                <a:solidFill>
                  <a:srgbClr val="0000FF"/>
                </a:solidFill>
                <a:latin typeface="Consolas" panose="020B0609020204030204" pitchFamily="49" charset="0"/>
              </a:rPr>
              <a:t>string</a:t>
            </a:r>
            <a:r>
              <a:rPr lang="da-DK" sz="1100" dirty="0">
                <a:solidFill>
                  <a:srgbClr val="000000"/>
                </a:solidFill>
                <a:latin typeface="Consolas" panose="020B0609020204030204" pitchFamily="49" charset="0"/>
              </a:rPr>
              <a:t> message = String.Join(</a:t>
            </a:r>
            <a:r>
              <a:rPr lang="da-DK" sz="1100" dirty="0">
                <a:solidFill>
                  <a:srgbClr val="A31515"/>
                </a:solidFill>
                <a:latin typeface="Consolas" panose="020B0609020204030204" pitchFamily="49" charset="0"/>
              </a:rPr>
              <a:t>" "</a:t>
            </a:r>
            <a:r>
              <a:rPr lang="da-DK" sz="1100" dirty="0">
                <a:solidFill>
                  <a:srgbClr val="000000"/>
                </a:solidFill>
                <a:latin typeface="Consolas" panose="020B0609020204030204" pitchFamily="49" charset="0"/>
              </a:rPr>
              <a:t>, sarray);</a:t>
            </a: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Console.WriteLine</a:t>
            </a:r>
            <a:r>
              <a:rPr lang="en-GB" sz="1100" dirty="0">
                <a:solidFill>
                  <a:srgbClr val="000000"/>
                </a:solidFill>
                <a:latin typeface="Consolas" panose="020B0609020204030204" pitchFamily="49" charset="0"/>
              </a:rPr>
              <a:t>(</a:t>
            </a:r>
            <a:r>
              <a:rPr lang="en-GB" sz="1100" dirty="0">
                <a:solidFill>
                  <a:srgbClr val="A31515"/>
                </a:solidFill>
                <a:latin typeface="Consolas" panose="020B0609020204030204" pitchFamily="49" charset="0"/>
              </a:rPr>
              <a:t>"Message: {0}"</a:t>
            </a:r>
            <a:r>
              <a:rPr lang="en-GB" sz="1100" dirty="0">
                <a:solidFill>
                  <a:srgbClr val="000000"/>
                </a:solidFill>
                <a:latin typeface="Consolas" panose="020B0609020204030204" pitchFamily="49" charset="0"/>
              </a:rPr>
              <a:t>, message);</a:t>
            </a:r>
          </a:p>
          <a:p>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a:solidFill>
                  <a:srgbClr val="008000"/>
                </a:solidFill>
                <a:latin typeface="Consolas" panose="020B0609020204030204" pitchFamily="49" charset="0"/>
              </a:rPr>
              <a:t>//formatting method to convert a value</a:t>
            </a:r>
            <a:endParaRPr lang="en-GB" sz="1100" dirty="0">
              <a:solidFill>
                <a:srgbClr val="000000"/>
              </a:solidFill>
              <a:latin typeface="Consolas" panose="020B0609020204030204" pitchFamily="49" charset="0"/>
            </a:endParaRPr>
          </a:p>
          <a:p>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DateTime</a:t>
            </a:r>
            <a:r>
              <a:rPr lang="en-GB" sz="1100" dirty="0">
                <a:solidFill>
                  <a:srgbClr val="000000"/>
                </a:solidFill>
                <a:latin typeface="Consolas" panose="020B0609020204030204" pitchFamily="49" charset="0"/>
              </a:rPr>
              <a:t> waiting = </a:t>
            </a:r>
            <a:r>
              <a:rPr lang="en-GB" sz="1100" dirty="0">
                <a:solidFill>
                  <a:srgbClr val="0000FF"/>
                </a:solidFill>
                <a:latin typeface="Consolas" panose="020B0609020204030204" pitchFamily="49" charset="0"/>
              </a:rPr>
              <a:t>new</a:t>
            </a:r>
            <a:r>
              <a:rPr lang="en-GB" sz="1100" dirty="0">
                <a:solidFill>
                  <a:srgbClr val="000000"/>
                </a:solidFill>
                <a:latin typeface="Consolas" panose="020B0609020204030204" pitchFamily="49" charset="0"/>
              </a:rPr>
              <a:t> </a:t>
            </a:r>
            <a:r>
              <a:rPr lang="en-GB" sz="1100" dirty="0" err="1">
                <a:solidFill>
                  <a:srgbClr val="000000"/>
                </a:solidFill>
                <a:latin typeface="Consolas" panose="020B0609020204030204" pitchFamily="49" charset="0"/>
              </a:rPr>
              <a:t>DateTime</a:t>
            </a:r>
            <a:r>
              <a:rPr lang="en-GB" sz="1100" dirty="0">
                <a:solidFill>
                  <a:srgbClr val="000000"/>
                </a:solidFill>
                <a:latin typeface="Consolas" panose="020B0609020204030204" pitchFamily="49" charset="0"/>
              </a:rPr>
              <a:t>(2019, 02, 19, 14, 58, 1);</a:t>
            </a:r>
          </a:p>
          <a:p>
            <a:r>
              <a:rPr lang="en-GB" sz="1100" dirty="0">
                <a:solidFill>
                  <a:srgbClr val="000000"/>
                </a:solidFill>
                <a:latin typeface="Consolas" panose="020B0609020204030204" pitchFamily="49" charset="0"/>
              </a:rPr>
              <a:t>            </a:t>
            </a:r>
            <a:r>
              <a:rPr lang="en-GB" sz="1100" dirty="0">
                <a:solidFill>
                  <a:srgbClr val="0000FF"/>
                </a:solidFill>
                <a:latin typeface="Consolas" panose="020B0609020204030204" pitchFamily="49" charset="0"/>
              </a:rPr>
              <a:t>string</a:t>
            </a:r>
            <a:r>
              <a:rPr lang="en-GB" sz="1100" dirty="0">
                <a:solidFill>
                  <a:srgbClr val="000000"/>
                </a:solidFill>
                <a:latin typeface="Consolas" panose="020B0609020204030204" pitchFamily="49" charset="0"/>
              </a:rPr>
              <a:t> chat = </a:t>
            </a:r>
            <a:r>
              <a:rPr lang="en-GB" sz="1100" dirty="0" err="1">
                <a:solidFill>
                  <a:srgbClr val="000000"/>
                </a:solidFill>
                <a:latin typeface="Consolas" panose="020B0609020204030204" pitchFamily="49" charset="0"/>
              </a:rPr>
              <a:t>String.Format</a:t>
            </a:r>
            <a:r>
              <a:rPr lang="en-GB" sz="1100" dirty="0">
                <a:solidFill>
                  <a:srgbClr val="000000"/>
                </a:solidFill>
                <a:latin typeface="Consolas" panose="020B0609020204030204" pitchFamily="49" charset="0"/>
              </a:rPr>
              <a:t>(</a:t>
            </a:r>
            <a:r>
              <a:rPr lang="en-GB" sz="1100" dirty="0">
                <a:solidFill>
                  <a:srgbClr val="A31515"/>
                </a:solidFill>
                <a:latin typeface="Consolas" panose="020B0609020204030204" pitchFamily="49" charset="0"/>
              </a:rPr>
              <a:t>"Message sent at {0:t} on {0:D}"</a:t>
            </a:r>
            <a:r>
              <a:rPr lang="en-GB" sz="1100" dirty="0">
                <a:solidFill>
                  <a:srgbClr val="000000"/>
                </a:solidFill>
                <a:latin typeface="Consolas" panose="020B0609020204030204" pitchFamily="49" charset="0"/>
              </a:rPr>
              <a:t>, waiting);</a:t>
            </a:r>
          </a:p>
          <a:p>
            <a:r>
              <a:rPr lang="fr-FR" sz="1100" dirty="0">
                <a:solidFill>
                  <a:srgbClr val="000000"/>
                </a:solidFill>
                <a:latin typeface="Consolas" panose="020B0609020204030204" pitchFamily="49" charset="0"/>
              </a:rPr>
              <a:t>            </a:t>
            </a:r>
            <a:r>
              <a:rPr lang="fr-FR" sz="1100" dirty="0" err="1">
                <a:solidFill>
                  <a:srgbClr val="000000"/>
                </a:solidFill>
                <a:latin typeface="Consolas" panose="020B0609020204030204" pitchFamily="49" charset="0"/>
              </a:rPr>
              <a:t>Console.WriteLine</a:t>
            </a:r>
            <a:r>
              <a:rPr lang="fr-FR" sz="1100" dirty="0">
                <a:solidFill>
                  <a:srgbClr val="000000"/>
                </a:solidFill>
                <a:latin typeface="Consolas" panose="020B0609020204030204" pitchFamily="49" charset="0"/>
              </a:rPr>
              <a:t>(</a:t>
            </a:r>
            <a:r>
              <a:rPr lang="fr-FR" sz="1100" dirty="0">
                <a:solidFill>
                  <a:srgbClr val="A31515"/>
                </a:solidFill>
                <a:latin typeface="Consolas" panose="020B0609020204030204" pitchFamily="49" charset="0"/>
              </a:rPr>
              <a:t>"Message: {0}"</a:t>
            </a:r>
            <a:r>
              <a:rPr lang="fr-FR" sz="1100" dirty="0">
                <a:solidFill>
                  <a:srgbClr val="000000"/>
                </a:solidFill>
                <a:latin typeface="Consolas" panose="020B0609020204030204" pitchFamily="49" charset="0"/>
              </a:rPr>
              <a:t>, chat);</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    }</a:t>
            </a:r>
          </a:p>
          <a:p>
            <a:r>
              <a:rPr lang="en-GB" sz="1100" dirty="0">
                <a:solidFill>
                  <a:srgbClr val="000000"/>
                </a:solidFill>
                <a:latin typeface="Consolas" panose="020B0609020204030204" pitchFamily="49" charset="0"/>
              </a:rPr>
              <a:t>}</a:t>
            </a:r>
            <a:endParaRPr lang="en-GB" sz="2800" dirty="0">
              <a:solidFill>
                <a:srgbClr val="000000"/>
              </a:solidFill>
              <a:latin typeface="Arial"/>
            </a:endParaRPr>
          </a:p>
        </p:txBody>
      </p:sp>
    </p:spTree>
    <p:extLst>
      <p:ext uri="{BB962C8B-B14F-4D97-AF65-F5344CB8AC3E}">
        <p14:creationId xmlns:p14="http://schemas.microsoft.com/office/powerpoint/2010/main" val="4437205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35C3-0D4D-41F8-A460-3E99150581D7}"/>
              </a:ext>
            </a:extLst>
          </p:cNvPr>
          <p:cNvSpPr>
            <a:spLocks noGrp="1"/>
          </p:cNvSpPr>
          <p:nvPr>
            <p:ph type="title"/>
          </p:nvPr>
        </p:nvSpPr>
        <p:spPr/>
        <p:txBody>
          <a:bodyPr/>
          <a:lstStyle/>
          <a:p>
            <a:r>
              <a:rPr lang="en-GB" dirty="0"/>
              <a:t>Even and Odd Numbers</a:t>
            </a:r>
          </a:p>
        </p:txBody>
      </p:sp>
      <p:sp>
        <p:nvSpPr>
          <p:cNvPr id="3" name="Rectangle 2">
            <a:extLst>
              <a:ext uri="{FF2B5EF4-FFF2-40B4-BE49-F238E27FC236}">
                <a16:creationId xmlns:a16="http://schemas.microsoft.com/office/drawing/2014/main" id="{BB2ED829-01F7-4FB9-9D6B-E0681DA33DB0}"/>
              </a:ext>
            </a:extLst>
          </p:cNvPr>
          <p:cNvSpPr/>
          <p:nvPr/>
        </p:nvSpPr>
        <p:spPr>
          <a:xfrm>
            <a:off x="1991544" y="1412777"/>
            <a:ext cx="7920880" cy="4524315"/>
          </a:xfrm>
          <a:prstGeom prst="rect">
            <a:avLst/>
          </a:prstGeom>
        </p:spPr>
        <p:txBody>
          <a:bodyPr wrap="square">
            <a:spAutoFit/>
          </a:bodyPr>
          <a:lstStyle/>
          <a:p>
            <a:r>
              <a:rPr lang="en-GB" sz="1200" dirty="0">
                <a:solidFill>
                  <a:srgbClr val="0000FF"/>
                </a:solidFill>
                <a:latin typeface="Consolas" panose="020B0609020204030204" pitchFamily="49" charset="0"/>
              </a:rPr>
              <a:t>using</a:t>
            </a:r>
            <a:r>
              <a:rPr lang="en-GB" sz="1200" dirty="0">
                <a:solidFill>
                  <a:srgbClr val="000000"/>
                </a:solidFill>
                <a:latin typeface="Consolas" panose="020B0609020204030204" pitchFamily="49" charset="0"/>
              </a:rPr>
              <a:t> System;</a:t>
            </a:r>
          </a:p>
          <a:p>
            <a:endParaRPr lang="en-GB" sz="1200" dirty="0">
              <a:solidFill>
                <a:srgbClr val="000000"/>
              </a:solidFill>
              <a:latin typeface="Consolas" panose="020B0609020204030204" pitchFamily="49" charset="0"/>
            </a:endParaRPr>
          </a:p>
          <a:p>
            <a:r>
              <a:rPr lang="en-GB" sz="1200" dirty="0">
                <a:solidFill>
                  <a:srgbClr val="0000FF"/>
                </a:solidFill>
                <a:latin typeface="Consolas" panose="020B0609020204030204" pitchFamily="49" charset="0"/>
              </a:rPr>
              <a:t>namespace</a:t>
            </a:r>
            <a:r>
              <a:rPr lang="en-GB" sz="1200" dirty="0">
                <a:solidFill>
                  <a:srgbClr val="000000"/>
                </a:solidFill>
                <a:latin typeface="Consolas" panose="020B0609020204030204" pitchFamily="49" charset="0"/>
              </a:rPr>
              <a:t> check1</a:t>
            </a:r>
          </a:p>
          <a:p>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class</a:t>
            </a:r>
            <a:r>
              <a:rPr lang="en-GB" sz="1200" dirty="0">
                <a:solidFill>
                  <a:srgbClr val="000000"/>
                </a:solidFill>
                <a:latin typeface="Consolas" panose="020B0609020204030204" pitchFamily="49" charset="0"/>
              </a:rPr>
              <a:t> </a:t>
            </a:r>
            <a:r>
              <a:rPr lang="en-GB" sz="1200" dirty="0">
                <a:solidFill>
                  <a:srgbClr val="2B91AF"/>
                </a:solidFill>
                <a:latin typeface="Consolas" panose="020B0609020204030204" pitchFamily="49" charset="0"/>
              </a:rPr>
              <a:t>Program</a:t>
            </a:r>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static</a:t>
            </a:r>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void</a:t>
            </a:r>
            <a:r>
              <a:rPr lang="en-GB" sz="1200" dirty="0">
                <a:solidFill>
                  <a:srgbClr val="000000"/>
                </a:solidFill>
                <a:latin typeface="Consolas" panose="020B0609020204030204" pitchFamily="49" charset="0"/>
              </a:rPr>
              <a:t> Main(</a:t>
            </a:r>
            <a:r>
              <a:rPr lang="en-GB" sz="1200" dirty="0">
                <a:solidFill>
                  <a:srgbClr val="0000FF"/>
                </a:solidFill>
                <a:latin typeface="Consolas" panose="020B0609020204030204" pitchFamily="49" charset="0"/>
              </a:rPr>
              <a:t>string</a:t>
            </a:r>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args</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int</a:t>
            </a:r>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i</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Console.Write</a:t>
            </a:r>
            <a:r>
              <a:rPr lang="en-GB" sz="1200" dirty="0">
                <a:solidFill>
                  <a:srgbClr val="000000"/>
                </a:solidFill>
                <a:latin typeface="Consolas" panose="020B0609020204030204" pitchFamily="49" charset="0"/>
              </a:rPr>
              <a:t>(</a:t>
            </a:r>
            <a:r>
              <a:rPr lang="en-GB" sz="1200" dirty="0">
                <a:solidFill>
                  <a:srgbClr val="A31515"/>
                </a:solidFill>
                <a:latin typeface="Consolas" panose="020B0609020204030204" pitchFamily="49" charset="0"/>
              </a:rPr>
              <a:t>"Enter a Number : "</a:t>
            </a:r>
            <a:r>
              <a:rPr lang="en-GB" sz="1200" dirty="0">
                <a:solidFill>
                  <a:srgbClr val="000000"/>
                </a:solidFill>
                <a:latin typeface="Consolas" panose="020B0609020204030204" pitchFamily="49" charset="0"/>
              </a:rPr>
              <a:t>);</a:t>
            </a:r>
          </a:p>
          <a:p>
            <a:r>
              <a:rPr lang="it-IT" sz="1200" dirty="0">
                <a:solidFill>
                  <a:srgbClr val="000000"/>
                </a:solidFill>
                <a:latin typeface="Consolas" panose="020B0609020204030204" pitchFamily="49" charset="0"/>
              </a:rPr>
              <a:t>            i = </a:t>
            </a:r>
            <a:r>
              <a:rPr lang="it-IT" sz="1200" dirty="0">
                <a:solidFill>
                  <a:srgbClr val="0000FF"/>
                </a:solidFill>
                <a:latin typeface="Consolas" panose="020B0609020204030204" pitchFamily="49" charset="0"/>
              </a:rPr>
              <a:t>int</a:t>
            </a:r>
            <a:r>
              <a:rPr lang="it-IT" sz="1200" dirty="0">
                <a:solidFill>
                  <a:srgbClr val="000000"/>
                </a:solidFill>
                <a:latin typeface="Consolas" panose="020B0609020204030204" pitchFamily="49" charset="0"/>
              </a:rPr>
              <a:t>.Parse(Console.ReadLine());</a:t>
            </a: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if</a:t>
            </a:r>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i</a:t>
            </a:r>
            <a:r>
              <a:rPr lang="en-GB" sz="1200" dirty="0">
                <a:solidFill>
                  <a:srgbClr val="000000"/>
                </a:solidFill>
                <a:latin typeface="Consolas" panose="020B0609020204030204" pitchFamily="49" charset="0"/>
              </a:rPr>
              <a:t> % 2 == 0)</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Console.Write</a:t>
            </a:r>
            <a:r>
              <a:rPr lang="en-GB" sz="1200" dirty="0">
                <a:solidFill>
                  <a:srgbClr val="000000"/>
                </a:solidFill>
                <a:latin typeface="Consolas" panose="020B0609020204030204" pitchFamily="49" charset="0"/>
              </a:rPr>
              <a:t>(</a:t>
            </a:r>
            <a:r>
              <a:rPr lang="en-GB" sz="1200" dirty="0">
                <a:solidFill>
                  <a:srgbClr val="A31515"/>
                </a:solidFill>
                <a:latin typeface="Consolas" panose="020B0609020204030204" pitchFamily="49" charset="0"/>
              </a:rPr>
              <a:t>"Entered Number is an Even Number"</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Console.Read</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else</a:t>
            </a:r>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Console.Write</a:t>
            </a:r>
            <a:r>
              <a:rPr lang="en-GB" sz="1200" dirty="0">
                <a:solidFill>
                  <a:srgbClr val="000000"/>
                </a:solidFill>
                <a:latin typeface="Consolas" panose="020B0609020204030204" pitchFamily="49" charset="0"/>
              </a:rPr>
              <a:t>(</a:t>
            </a:r>
            <a:r>
              <a:rPr lang="en-GB" sz="1200" dirty="0">
                <a:solidFill>
                  <a:srgbClr val="A31515"/>
                </a:solidFill>
                <a:latin typeface="Consolas" panose="020B0609020204030204" pitchFamily="49" charset="0"/>
              </a:rPr>
              <a:t>"Entered Number is an Odd Number"</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Console.Read</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a:t>
            </a:r>
          </a:p>
        </p:txBody>
      </p:sp>
    </p:spTree>
    <p:extLst>
      <p:ext uri="{BB962C8B-B14F-4D97-AF65-F5344CB8AC3E}">
        <p14:creationId xmlns:p14="http://schemas.microsoft.com/office/powerpoint/2010/main" val="1065192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F55B4-AD04-49FB-AEBC-DC9B631E3CE3}"/>
              </a:ext>
            </a:extLst>
          </p:cNvPr>
          <p:cNvSpPr>
            <a:spLocks noGrp="1"/>
          </p:cNvSpPr>
          <p:nvPr>
            <p:ph type="title"/>
          </p:nvPr>
        </p:nvSpPr>
        <p:spPr/>
        <p:txBody>
          <a:bodyPr/>
          <a:lstStyle/>
          <a:p>
            <a:r>
              <a:rPr lang="en-GB" dirty="0"/>
              <a:t>Exercise </a:t>
            </a:r>
          </a:p>
        </p:txBody>
      </p:sp>
      <p:sp>
        <p:nvSpPr>
          <p:cNvPr id="3" name="Content Placeholder 2">
            <a:extLst>
              <a:ext uri="{FF2B5EF4-FFF2-40B4-BE49-F238E27FC236}">
                <a16:creationId xmlns:a16="http://schemas.microsoft.com/office/drawing/2014/main" id="{710847E2-6AF4-4F64-BEB9-B20C2EB4E6C7}"/>
              </a:ext>
            </a:extLst>
          </p:cNvPr>
          <p:cNvSpPr>
            <a:spLocks noGrp="1"/>
          </p:cNvSpPr>
          <p:nvPr>
            <p:ph idx="1"/>
          </p:nvPr>
        </p:nvSpPr>
        <p:spPr/>
        <p:txBody>
          <a:bodyPr/>
          <a:lstStyle/>
          <a:p>
            <a:r>
              <a:rPr lang="en-GB" dirty="0"/>
              <a:t>Write a code to get any number and sum it digits </a:t>
            </a:r>
          </a:p>
          <a:p>
            <a:pPr marL="457200" lvl="1" indent="0">
              <a:buNone/>
            </a:pPr>
            <a:r>
              <a:rPr lang="en-GB" dirty="0"/>
              <a:t>E.g. enter a number 23</a:t>
            </a:r>
          </a:p>
          <a:p>
            <a:pPr marL="457200" lvl="1" indent="0">
              <a:buNone/>
            </a:pPr>
            <a:r>
              <a:rPr lang="en-GB" dirty="0"/>
              <a:t>Return = 5</a:t>
            </a:r>
          </a:p>
        </p:txBody>
      </p:sp>
    </p:spTree>
    <p:extLst>
      <p:ext uri="{BB962C8B-B14F-4D97-AF65-F5344CB8AC3E}">
        <p14:creationId xmlns:p14="http://schemas.microsoft.com/office/powerpoint/2010/main" val="840774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E8FAF-89B7-448C-8A58-17708A61CA2F}"/>
              </a:ext>
            </a:extLst>
          </p:cNvPr>
          <p:cNvSpPr>
            <a:spLocks noGrp="1"/>
          </p:cNvSpPr>
          <p:nvPr>
            <p:ph type="title"/>
          </p:nvPr>
        </p:nvSpPr>
        <p:spPr/>
        <p:txBody>
          <a:bodyPr/>
          <a:lstStyle/>
          <a:p>
            <a:r>
              <a:rPr lang="en-GB" dirty="0"/>
              <a:t>Answer </a:t>
            </a:r>
          </a:p>
        </p:txBody>
      </p:sp>
      <p:sp>
        <p:nvSpPr>
          <p:cNvPr id="4" name="Rectangle 3">
            <a:extLst>
              <a:ext uri="{FF2B5EF4-FFF2-40B4-BE49-F238E27FC236}">
                <a16:creationId xmlns:a16="http://schemas.microsoft.com/office/drawing/2014/main" id="{8ADF0FB5-2763-4923-812B-9C2832DBA817}"/>
              </a:ext>
            </a:extLst>
          </p:cNvPr>
          <p:cNvSpPr/>
          <p:nvPr/>
        </p:nvSpPr>
        <p:spPr>
          <a:xfrm>
            <a:off x="2135560" y="1484784"/>
            <a:ext cx="8280920" cy="5047536"/>
          </a:xfrm>
          <a:prstGeom prst="rect">
            <a:avLst/>
          </a:prstGeom>
        </p:spPr>
        <p:txBody>
          <a:bodyPr wrap="square">
            <a:spAutoFit/>
          </a:bodyPr>
          <a:lstStyle/>
          <a:p>
            <a:r>
              <a:rPr lang="en-GB" sz="1400" dirty="0">
                <a:solidFill>
                  <a:srgbClr val="0000FF"/>
                </a:solidFill>
                <a:latin typeface="Consolas" panose="020B0609020204030204" pitchFamily="49" charset="0"/>
              </a:rPr>
              <a:t>using</a:t>
            </a:r>
            <a:r>
              <a:rPr lang="en-GB" sz="1400" dirty="0">
                <a:solidFill>
                  <a:srgbClr val="000000"/>
                </a:solidFill>
                <a:latin typeface="Consolas" panose="020B0609020204030204" pitchFamily="49" charset="0"/>
              </a:rPr>
              <a:t> System;</a:t>
            </a:r>
          </a:p>
          <a:p>
            <a:endParaRPr lang="en-GB" sz="1400" dirty="0">
              <a:solidFill>
                <a:srgbClr val="000000"/>
              </a:solidFill>
              <a:latin typeface="Consolas" panose="020B0609020204030204" pitchFamily="49" charset="0"/>
            </a:endParaRPr>
          </a:p>
          <a:p>
            <a:r>
              <a:rPr lang="en-GB" sz="1400" dirty="0">
                <a:solidFill>
                  <a:srgbClr val="0000FF"/>
                </a:solidFill>
                <a:latin typeface="Consolas" panose="020B0609020204030204" pitchFamily="49" charset="0"/>
              </a:rPr>
              <a:t>namespace</a:t>
            </a:r>
            <a:r>
              <a:rPr lang="en-GB" sz="1400" dirty="0">
                <a:solidFill>
                  <a:srgbClr val="000000"/>
                </a:solidFill>
                <a:latin typeface="Consolas" panose="020B0609020204030204" pitchFamily="49" charset="0"/>
              </a:rPr>
              <a:t> Program</a:t>
            </a:r>
          </a:p>
          <a:p>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class</a:t>
            </a:r>
            <a:r>
              <a:rPr lang="en-GB" sz="1400" dirty="0">
                <a:solidFill>
                  <a:srgbClr val="000000"/>
                </a:solidFill>
                <a:latin typeface="Consolas" panose="020B0609020204030204" pitchFamily="49" charset="0"/>
              </a:rPr>
              <a:t> </a:t>
            </a:r>
            <a:r>
              <a:rPr lang="en-GB" sz="1400" dirty="0">
                <a:solidFill>
                  <a:srgbClr val="2B91AF"/>
                </a:solidFill>
                <a:latin typeface="Consolas" panose="020B0609020204030204" pitchFamily="49" charset="0"/>
              </a:rPr>
              <a:t>Program</a:t>
            </a:r>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static</a:t>
            </a:r>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void</a:t>
            </a:r>
            <a:r>
              <a:rPr lang="en-GB" sz="1400" dirty="0">
                <a:solidFill>
                  <a:srgbClr val="000000"/>
                </a:solidFill>
                <a:latin typeface="Consolas" panose="020B0609020204030204" pitchFamily="49" charset="0"/>
              </a:rPr>
              <a:t> Main(</a:t>
            </a:r>
            <a:r>
              <a:rPr lang="en-GB" sz="1400" dirty="0">
                <a:solidFill>
                  <a:srgbClr val="0000FF"/>
                </a:solidFill>
                <a:latin typeface="Consolas" panose="020B0609020204030204" pitchFamily="49" charset="0"/>
              </a:rPr>
              <a:t>string</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args</a:t>
            </a:r>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p>
          <a:p>
            <a:r>
              <a:rPr lang="pt-BR" sz="1400" dirty="0">
                <a:solidFill>
                  <a:srgbClr val="000000"/>
                </a:solidFill>
                <a:latin typeface="Consolas" panose="020B0609020204030204" pitchFamily="49" charset="0"/>
              </a:rPr>
              <a:t>            </a:t>
            </a:r>
            <a:r>
              <a:rPr lang="pt-BR" sz="1400" dirty="0">
                <a:solidFill>
                  <a:srgbClr val="0000FF"/>
                </a:solidFill>
                <a:latin typeface="Consolas" panose="020B0609020204030204" pitchFamily="49" charset="0"/>
              </a:rPr>
              <a:t>int</a:t>
            </a:r>
            <a:r>
              <a:rPr lang="pt-BR" sz="1400" dirty="0">
                <a:solidFill>
                  <a:srgbClr val="000000"/>
                </a:solidFill>
                <a:latin typeface="Consolas" panose="020B0609020204030204" pitchFamily="49" charset="0"/>
              </a:rPr>
              <a:t> num, sum = 0, r;</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Console.WriteLine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"Enter a Number : "</a:t>
            </a:r>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num</a:t>
            </a:r>
            <a:r>
              <a:rPr lang="en-GB" sz="1400" dirty="0">
                <a:solidFill>
                  <a:srgbClr val="000000"/>
                </a:solidFill>
                <a:latin typeface="Consolas" panose="020B0609020204030204" pitchFamily="49" charset="0"/>
              </a:rPr>
              <a:t> = </a:t>
            </a:r>
            <a:r>
              <a:rPr lang="en-GB" sz="1400" dirty="0" err="1">
                <a:solidFill>
                  <a:srgbClr val="0000FF"/>
                </a:solidFill>
                <a:latin typeface="Consolas" panose="020B0609020204030204" pitchFamily="49" charset="0"/>
              </a:rPr>
              <a:t>int</a:t>
            </a:r>
            <a:r>
              <a:rPr lang="en-GB" sz="1400" dirty="0" err="1">
                <a:solidFill>
                  <a:srgbClr val="000000"/>
                </a:solidFill>
                <a:latin typeface="Consolas" panose="020B0609020204030204" pitchFamily="49" charset="0"/>
              </a:rPr>
              <a:t>.Parse</a:t>
            </a:r>
            <a:r>
              <a:rPr lang="en-GB" sz="1400" dirty="0">
                <a:solidFill>
                  <a:srgbClr val="000000"/>
                </a:solidFill>
                <a:latin typeface="Consolas" panose="020B0609020204030204" pitchFamily="49" charset="0"/>
              </a:rPr>
              <a:t>(</a:t>
            </a:r>
            <a:r>
              <a:rPr lang="en-GB" sz="1400" dirty="0" err="1">
                <a:solidFill>
                  <a:srgbClr val="000000"/>
                </a:solidFill>
                <a:latin typeface="Consolas" panose="020B0609020204030204" pitchFamily="49" charset="0"/>
              </a:rPr>
              <a:t>Console.ReadLine</a:t>
            </a:r>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while</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num</a:t>
            </a:r>
            <a:r>
              <a:rPr lang="en-GB" sz="1400" dirty="0">
                <a:solidFill>
                  <a:srgbClr val="000000"/>
                </a:solidFill>
                <a:latin typeface="Consolas" panose="020B0609020204030204" pitchFamily="49" charset="0"/>
              </a:rPr>
              <a:t> != 0)</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r = </a:t>
            </a:r>
            <a:r>
              <a:rPr lang="en-GB" sz="1400" dirty="0" err="1">
                <a:solidFill>
                  <a:srgbClr val="000000"/>
                </a:solidFill>
                <a:latin typeface="Consolas" panose="020B0609020204030204" pitchFamily="49" charset="0"/>
              </a:rPr>
              <a:t>num</a:t>
            </a:r>
            <a:r>
              <a:rPr lang="en-GB" sz="1400" dirty="0">
                <a:solidFill>
                  <a:srgbClr val="000000"/>
                </a:solidFill>
                <a:latin typeface="Consolas" panose="020B0609020204030204" pitchFamily="49" charset="0"/>
              </a:rPr>
              <a:t> % 10;</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num</a:t>
            </a:r>
            <a:r>
              <a:rPr lang="en-GB" sz="1400" dirty="0">
                <a:solidFill>
                  <a:srgbClr val="000000"/>
                </a:solidFill>
                <a:latin typeface="Consolas" panose="020B0609020204030204" pitchFamily="49" charset="0"/>
              </a:rPr>
              <a:t> = </a:t>
            </a:r>
            <a:r>
              <a:rPr lang="en-GB" sz="1400" dirty="0" err="1">
                <a:solidFill>
                  <a:srgbClr val="000000"/>
                </a:solidFill>
                <a:latin typeface="Consolas" panose="020B0609020204030204" pitchFamily="49" charset="0"/>
              </a:rPr>
              <a:t>num</a:t>
            </a:r>
            <a:r>
              <a:rPr lang="en-GB" sz="1400" dirty="0">
                <a:solidFill>
                  <a:srgbClr val="000000"/>
                </a:solidFill>
                <a:latin typeface="Consolas" panose="020B0609020204030204" pitchFamily="49" charset="0"/>
              </a:rPr>
              <a:t> / 10;</a:t>
            </a:r>
          </a:p>
          <a:p>
            <a:r>
              <a:rPr lang="en-GB" sz="1400" dirty="0">
                <a:solidFill>
                  <a:srgbClr val="000000"/>
                </a:solidFill>
                <a:latin typeface="Consolas" panose="020B0609020204030204" pitchFamily="49" charset="0"/>
              </a:rPr>
              <a:t>                sum = sum + r;</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Console.WriteLine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"Sum of Digits of the Number : "</a:t>
            </a:r>
            <a:r>
              <a:rPr lang="en-GB" sz="1400" dirty="0">
                <a:solidFill>
                  <a:srgbClr val="000000"/>
                </a:solidFill>
                <a:latin typeface="Consolas" panose="020B0609020204030204" pitchFamily="49" charset="0"/>
              </a:rPr>
              <a:t> + sum);</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Console.ReadLine</a:t>
            </a:r>
            <a:r>
              <a:rPr lang="en-GB" sz="1400" dirty="0">
                <a:solidFill>
                  <a:srgbClr val="000000"/>
                </a:solidFill>
                <a:latin typeface="Consolas" panose="020B0609020204030204" pitchFamily="49" charset="0"/>
              </a:rPr>
              <a:t>();</a:t>
            </a:r>
          </a:p>
          <a:p>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a:t>
            </a:r>
            <a:endParaRPr lang="en-GB" sz="1400" dirty="0">
              <a:solidFill>
                <a:srgbClr val="000000"/>
              </a:solidFill>
              <a:latin typeface="Arial"/>
            </a:endParaRPr>
          </a:p>
        </p:txBody>
      </p:sp>
    </p:spTree>
    <p:extLst>
      <p:ext uri="{BB962C8B-B14F-4D97-AF65-F5344CB8AC3E}">
        <p14:creationId xmlns:p14="http://schemas.microsoft.com/office/powerpoint/2010/main" val="42668820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F8780-9F6E-407B-B52E-3BA2B292404A}"/>
              </a:ext>
            </a:extLst>
          </p:cNvPr>
          <p:cNvSpPr>
            <a:spLocks noGrp="1"/>
          </p:cNvSpPr>
          <p:nvPr>
            <p:ph type="ctrTitle"/>
          </p:nvPr>
        </p:nvSpPr>
        <p:spPr>
          <a:xfrm>
            <a:off x="2209800" y="1447800"/>
            <a:ext cx="7772400" cy="2514600"/>
          </a:xfrm>
        </p:spPr>
        <p:txBody>
          <a:bodyPr rtlCol="0">
            <a:normAutofit/>
          </a:bodyPr>
          <a:lstStyle/>
          <a:p>
            <a:pPr fontAlgn="auto">
              <a:spcAft>
                <a:spcPts val="0"/>
              </a:spcAft>
              <a:defRPr/>
            </a:pPr>
            <a:r>
              <a:rPr lang="en-US" dirty="0">
                <a:effectLst>
                  <a:outerShdw blurRad="38100" dist="38100" dir="2700000" algn="tl">
                    <a:srgbClr val="000000">
                      <a:alpha val="43137"/>
                    </a:srgbClr>
                  </a:outerShdw>
                </a:effectLst>
                <a:latin typeface="Times New Roman" pitchFamily="18" charset="0"/>
                <a:cs typeface="Times New Roman" pitchFamily="18" charset="0"/>
              </a:rPr>
              <a:t>C# Control Statement</a:t>
            </a:r>
          </a:p>
        </p:txBody>
      </p:sp>
      <p:sp>
        <p:nvSpPr>
          <p:cNvPr id="5123" name="Slide Number Placeholder 3">
            <a:extLst>
              <a:ext uri="{FF2B5EF4-FFF2-40B4-BE49-F238E27FC236}">
                <a16:creationId xmlns:a16="http://schemas.microsoft.com/office/drawing/2014/main" id="{6ECFF8CD-6277-4EDD-96FC-AF4D92FA97E1}"/>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a:spcBef>
                <a:spcPct val="0"/>
              </a:spcBef>
              <a:buClrTx/>
              <a:buSzTx/>
              <a:buFontTx/>
              <a:buNone/>
            </a:pPr>
            <a:fld id="{3A8F5463-696E-4654-9978-68DBDA9B2C65}" type="slidenum">
              <a:rPr lang="en-US" altLang="en-US" sz="1200">
                <a:solidFill>
                  <a:srgbClr val="898989"/>
                </a:solidFill>
                <a:latin typeface="Calibri" panose="020F0502020204030204" pitchFamily="34" charset="0"/>
              </a:rPr>
              <a:pPr>
                <a:spcBef>
                  <a:spcPct val="0"/>
                </a:spcBef>
                <a:buClrTx/>
                <a:buSzTx/>
                <a:buFontTx/>
                <a:buNone/>
              </a:pPr>
              <a:t>35</a:t>
            </a:fld>
            <a:endParaRPr lang="en-US" altLang="en-US" sz="1200">
              <a:solidFill>
                <a:srgbClr val="898989"/>
              </a:solidFill>
              <a:latin typeface="Calibri" panose="020F0502020204030204" pitchFamily="34" charset="0"/>
            </a:endParaRPr>
          </a:p>
        </p:txBody>
      </p:sp>
      <p:sp>
        <p:nvSpPr>
          <p:cNvPr id="5124" name="Subtitle 2">
            <a:extLst>
              <a:ext uri="{FF2B5EF4-FFF2-40B4-BE49-F238E27FC236}">
                <a16:creationId xmlns:a16="http://schemas.microsoft.com/office/drawing/2014/main" id="{680E2B0D-D724-4934-9023-25FA8142179C}"/>
              </a:ext>
            </a:extLst>
          </p:cNvPr>
          <p:cNvSpPr>
            <a:spLocks noGrp="1" noChangeArrowheads="1"/>
          </p:cNvSpPr>
          <p:nvPr>
            <p:ph type="subTitle" idx="1"/>
          </p:nvPr>
        </p:nvSpPr>
        <p:spPr/>
        <p:txBody>
          <a:bodyPr/>
          <a:lstStyle/>
          <a:p>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2E0AFE2-DF7A-4B7D-8C16-546176602186}"/>
              </a:ext>
            </a:extLst>
          </p:cNvPr>
          <p:cNvSpPr>
            <a:spLocks noGrp="1" noChangeArrowheads="1"/>
          </p:cNvSpPr>
          <p:nvPr>
            <p:ph type="title"/>
          </p:nvPr>
        </p:nvSpPr>
        <p:spPr/>
        <p:txBody>
          <a:bodyPr/>
          <a:lstStyle/>
          <a:p>
            <a:pPr eaLnBrk="1" hangingPunct="1"/>
            <a:r>
              <a:rPr lang="en-US" altLang="en-US">
                <a:latin typeface="Times New Roman" panose="02020603050405020304" pitchFamily="18" charset="0"/>
                <a:cs typeface="Times New Roman" panose="02020603050405020304" pitchFamily="18" charset="0"/>
              </a:rPr>
              <a:t>Objectives</a:t>
            </a:r>
          </a:p>
        </p:txBody>
      </p:sp>
      <p:sp>
        <p:nvSpPr>
          <p:cNvPr id="7171" name="Content Placeholder 2">
            <a:extLst>
              <a:ext uri="{FF2B5EF4-FFF2-40B4-BE49-F238E27FC236}">
                <a16:creationId xmlns:a16="http://schemas.microsoft.com/office/drawing/2014/main" id="{3BF8E0ED-B4F1-4F66-B7D0-F8D4649D3710}"/>
              </a:ext>
            </a:extLst>
          </p:cNvPr>
          <p:cNvSpPr>
            <a:spLocks noGrp="1" noChangeArrowheads="1"/>
          </p:cNvSpPr>
          <p:nvPr>
            <p:ph idx="1"/>
          </p:nvPr>
        </p:nvSpPr>
        <p:spPr/>
        <p:txBody>
          <a:bodyPr/>
          <a:lstStyle/>
          <a:p>
            <a:pPr algn="just" eaLnBrk="1" hangingPunct="1"/>
            <a:r>
              <a:rPr lang="en-US" altLang="en-US">
                <a:latin typeface="Times New Roman" panose="02020603050405020304" pitchFamily="18" charset="0"/>
                <a:cs typeface="Times New Roman" panose="02020603050405020304" pitchFamily="18" charset="0"/>
              </a:rPr>
              <a:t>In this chapter, you will:</a:t>
            </a:r>
          </a:p>
          <a:p>
            <a:pPr lvl="1" algn="just" eaLnBrk="1" hangingPunct="1"/>
            <a:r>
              <a:rPr lang="en-US" altLang="en-US">
                <a:latin typeface="Times New Roman" panose="02020603050405020304" pitchFamily="18" charset="0"/>
                <a:cs typeface="Times New Roman" panose="02020603050405020304" pitchFamily="18" charset="0"/>
              </a:rPr>
              <a:t>Learn more control structures</a:t>
            </a:r>
          </a:p>
          <a:p>
            <a:pPr lvl="2" algn="just" eaLnBrk="1" hangingPunct="1"/>
            <a:r>
              <a:rPr lang="en-US" altLang="en-US">
                <a:latin typeface="Times New Roman" panose="02020603050405020304" pitchFamily="18" charset="0"/>
                <a:cs typeface="Times New Roman" panose="02020603050405020304" pitchFamily="18" charset="0"/>
              </a:rPr>
              <a:t>Repetition statements</a:t>
            </a:r>
          </a:p>
          <a:p>
            <a:pPr lvl="3" algn="just" eaLnBrk="1" hangingPunct="1"/>
            <a:r>
              <a:rPr lang="en-US" altLang="en-US">
                <a:latin typeface="Times New Roman" panose="02020603050405020304" pitchFamily="18" charset="0"/>
                <a:cs typeface="Times New Roman" panose="02020603050405020304" pitchFamily="18" charset="0"/>
              </a:rPr>
              <a:t>for, do … while</a:t>
            </a:r>
          </a:p>
          <a:p>
            <a:pPr lvl="2" algn="just" eaLnBrk="1" hangingPunct="1"/>
            <a:r>
              <a:rPr lang="en-US" altLang="en-US">
                <a:latin typeface="Times New Roman" panose="02020603050405020304" pitchFamily="18" charset="0"/>
                <a:cs typeface="Times New Roman" panose="02020603050405020304" pitchFamily="18" charset="0"/>
              </a:rPr>
              <a:t>Selection</a:t>
            </a:r>
          </a:p>
          <a:p>
            <a:pPr lvl="3" algn="just" eaLnBrk="1" hangingPunct="1"/>
            <a:r>
              <a:rPr lang="en-US" altLang="en-US">
                <a:latin typeface="Times New Roman" panose="02020603050405020304" pitchFamily="18" charset="0"/>
                <a:cs typeface="Times New Roman" panose="02020603050405020304" pitchFamily="18" charset="0"/>
              </a:rPr>
              <a:t>switch</a:t>
            </a:r>
          </a:p>
          <a:p>
            <a:pPr lvl="1" algn="just" eaLnBrk="1" hangingPunct="1"/>
            <a:r>
              <a:rPr lang="en-US" altLang="en-US">
                <a:latin typeface="Times New Roman" panose="02020603050405020304" pitchFamily="18" charset="0"/>
                <a:cs typeface="Times New Roman" panose="02020603050405020304" pitchFamily="18" charset="0"/>
              </a:rPr>
              <a:t>Know how to use break and continue statements to terminate the loop or current iteration</a:t>
            </a:r>
          </a:p>
          <a:p>
            <a:pPr lvl="1" algn="just" eaLnBrk="1" hangingPunct="1"/>
            <a:r>
              <a:rPr lang="en-US" altLang="en-US">
                <a:latin typeface="Times New Roman" panose="02020603050405020304" pitchFamily="18" charset="0"/>
                <a:cs typeface="Times New Roman" panose="02020603050405020304" pitchFamily="18" charset="0"/>
              </a:rPr>
              <a:t>Learn how to use logical operators in C#</a:t>
            </a:r>
          </a:p>
        </p:txBody>
      </p:sp>
      <p:sp>
        <p:nvSpPr>
          <p:cNvPr id="7172" name="Slide Number Placeholder 3">
            <a:extLst>
              <a:ext uri="{FF2B5EF4-FFF2-40B4-BE49-F238E27FC236}">
                <a16:creationId xmlns:a16="http://schemas.microsoft.com/office/drawing/2014/main" id="{9883A9A5-C725-4BB4-B5FC-DAD4BA36C8D4}"/>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a:spcBef>
                <a:spcPct val="0"/>
              </a:spcBef>
              <a:buClrTx/>
              <a:buSzTx/>
              <a:buFontTx/>
              <a:buNone/>
            </a:pPr>
            <a:fld id="{DCC76CA0-2CAA-4E36-9FE1-FB676C4B190B}" type="slidenum">
              <a:rPr lang="en-US" altLang="en-US" sz="1200">
                <a:solidFill>
                  <a:srgbClr val="898989"/>
                </a:solidFill>
                <a:latin typeface="Calibri" panose="020F0502020204030204" pitchFamily="34" charset="0"/>
              </a:rPr>
              <a:pPr>
                <a:spcBef>
                  <a:spcPct val="0"/>
                </a:spcBef>
                <a:buClrTx/>
                <a:buSzTx/>
                <a:buFontTx/>
                <a:buNone/>
              </a:pPr>
              <a:t>36</a:t>
            </a:fld>
            <a:endParaRPr lang="en-US" altLang="en-US" sz="1200">
              <a:solidFill>
                <a:srgbClr val="898989"/>
              </a:solidFill>
              <a:latin typeface="Calibri" panose="020F050202020403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76E043A-7E49-4A33-AEDD-E5E115DB3C8D}"/>
              </a:ext>
            </a:extLst>
          </p:cNvPr>
          <p:cNvSpPr>
            <a:spLocks noGrp="1" noChangeArrowheads="1"/>
          </p:cNvSpPr>
          <p:nvPr>
            <p:ph type="title"/>
          </p:nvPr>
        </p:nvSpPr>
        <p:spPr/>
        <p:txBody>
          <a:bodyPr/>
          <a:lstStyle/>
          <a:p>
            <a:pPr eaLnBrk="1" hangingPunct="1"/>
            <a:r>
              <a:rPr lang="en-US" altLang="en-US">
                <a:latin typeface="Times New Roman" panose="02020603050405020304" pitchFamily="18" charset="0"/>
                <a:cs typeface="Times New Roman" panose="02020603050405020304" pitchFamily="18" charset="0"/>
              </a:rPr>
              <a:t>Repetition Structure</a:t>
            </a:r>
          </a:p>
        </p:txBody>
      </p:sp>
      <p:sp>
        <p:nvSpPr>
          <p:cNvPr id="8195" name="Content Placeholder 2">
            <a:extLst>
              <a:ext uri="{FF2B5EF4-FFF2-40B4-BE49-F238E27FC236}">
                <a16:creationId xmlns:a16="http://schemas.microsoft.com/office/drawing/2014/main" id="{B56FBAB6-14AC-45F8-BFB9-EF5C3EBAD0B6}"/>
              </a:ext>
            </a:extLst>
          </p:cNvPr>
          <p:cNvSpPr>
            <a:spLocks noGrp="1" noChangeArrowheads="1"/>
          </p:cNvSpPr>
          <p:nvPr>
            <p:ph idx="1"/>
          </p:nvPr>
        </p:nvSpPr>
        <p:spPr/>
        <p:txBody>
          <a:bodyPr/>
          <a:lstStyle/>
          <a:p>
            <a:pPr algn="just" eaLnBrk="1" hangingPunct="1"/>
            <a:r>
              <a:rPr lang="en-US" altLang="en-US">
                <a:latin typeface="Times New Roman" panose="02020603050405020304" pitchFamily="18" charset="0"/>
                <a:cs typeface="Times New Roman" panose="02020603050405020304" pitchFamily="18" charset="0"/>
              </a:rPr>
              <a:t>Visual C# provides 3 repetition statements</a:t>
            </a:r>
          </a:p>
          <a:p>
            <a:pPr lvl="1" algn="just" eaLnBrk="1" hangingPunct="1"/>
            <a:r>
              <a:rPr lang="en-US" altLang="en-US">
                <a:solidFill>
                  <a:srgbClr val="0000CC"/>
                </a:solidFill>
                <a:latin typeface="Times New Roman" panose="02020603050405020304" pitchFamily="18" charset="0"/>
                <a:cs typeface="Times New Roman" panose="02020603050405020304" pitchFamily="18" charset="0"/>
              </a:rPr>
              <a:t>while</a:t>
            </a:r>
          </a:p>
          <a:p>
            <a:pPr lvl="1" algn="just" eaLnBrk="1" hangingPunct="1"/>
            <a:r>
              <a:rPr lang="en-US" altLang="en-US">
                <a:solidFill>
                  <a:srgbClr val="0000CC"/>
                </a:solidFill>
                <a:latin typeface="Times New Roman" panose="02020603050405020304" pitchFamily="18" charset="0"/>
                <a:cs typeface="Times New Roman" panose="02020603050405020304" pitchFamily="18" charset="0"/>
              </a:rPr>
              <a:t>for</a:t>
            </a:r>
          </a:p>
          <a:p>
            <a:pPr lvl="1" algn="just" eaLnBrk="1" hangingPunct="1"/>
            <a:r>
              <a:rPr lang="en-US" altLang="en-US">
                <a:solidFill>
                  <a:srgbClr val="0000CC"/>
                </a:solidFill>
                <a:latin typeface="Times New Roman" panose="02020603050405020304" pitchFamily="18" charset="0"/>
                <a:cs typeface="Times New Roman" panose="02020603050405020304" pitchFamily="18" charset="0"/>
              </a:rPr>
              <a:t>do … while</a:t>
            </a:r>
          </a:p>
        </p:txBody>
      </p:sp>
      <p:sp>
        <p:nvSpPr>
          <p:cNvPr id="8196" name="Slide Number Placeholder 3">
            <a:extLst>
              <a:ext uri="{FF2B5EF4-FFF2-40B4-BE49-F238E27FC236}">
                <a16:creationId xmlns:a16="http://schemas.microsoft.com/office/drawing/2014/main" id="{CADC5EA1-F0EB-4712-98F9-654B250E2161}"/>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a:spcBef>
                <a:spcPct val="0"/>
              </a:spcBef>
              <a:buClrTx/>
              <a:buSzTx/>
              <a:buFontTx/>
              <a:buNone/>
            </a:pPr>
            <a:fld id="{7D7E4E7B-706B-4DB3-AF0C-972AAB2E41A8}" type="slidenum">
              <a:rPr lang="en-US" altLang="en-US" sz="1200">
                <a:solidFill>
                  <a:srgbClr val="898989"/>
                </a:solidFill>
                <a:latin typeface="Calibri" panose="020F0502020204030204" pitchFamily="34" charset="0"/>
              </a:rPr>
              <a:pPr>
                <a:spcBef>
                  <a:spcPct val="0"/>
                </a:spcBef>
                <a:buClrTx/>
                <a:buSzTx/>
                <a:buFontTx/>
                <a:buNone/>
              </a:pPr>
              <a:t>37</a:t>
            </a:fld>
            <a:endParaRPr lang="en-US" altLang="en-US" sz="1200">
              <a:solidFill>
                <a:srgbClr val="898989"/>
              </a:solidFill>
              <a:latin typeface="Calibri" panose="020F050202020403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A3485A6-C921-40EF-A875-786AF88543B9}"/>
              </a:ext>
            </a:extLst>
          </p:cNvPr>
          <p:cNvSpPr>
            <a:spLocks noGrp="1" noChangeArrowheads="1"/>
          </p:cNvSpPr>
          <p:nvPr>
            <p:ph type="title"/>
          </p:nvPr>
        </p:nvSpPr>
        <p:spPr/>
        <p:txBody>
          <a:bodyPr/>
          <a:lstStyle/>
          <a:p>
            <a:r>
              <a:rPr lang="en-GB" altLang="en-US" b="1"/>
              <a:t>Examples </a:t>
            </a:r>
          </a:p>
        </p:txBody>
      </p:sp>
      <p:graphicFrame>
        <p:nvGraphicFramePr>
          <p:cNvPr id="4" name="Table 3">
            <a:extLst>
              <a:ext uri="{FF2B5EF4-FFF2-40B4-BE49-F238E27FC236}">
                <a16:creationId xmlns:a16="http://schemas.microsoft.com/office/drawing/2014/main" id="{BF49FFA6-CAE8-4B8A-9E38-58E7E4DF6F81}"/>
              </a:ext>
            </a:extLst>
          </p:cNvPr>
          <p:cNvGraphicFramePr>
            <a:graphicFrameLocks noGrp="1"/>
          </p:cNvGraphicFramePr>
          <p:nvPr/>
        </p:nvGraphicFramePr>
        <p:xfrm>
          <a:off x="2667000" y="1550989"/>
          <a:ext cx="6781800" cy="4484687"/>
        </p:xfrm>
        <a:graphic>
          <a:graphicData uri="http://schemas.openxmlformats.org/drawingml/2006/table">
            <a:tbl>
              <a:tblPr/>
              <a:tblGrid>
                <a:gridCol w="762000">
                  <a:extLst>
                    <a:ext uri="{9D8B030D-6E8A-4147-A177-3AD203B41FA5}">
                      <a16:colId xmlns:a16="http://schemas.microsoft.com/office/drawing/2014/main" val="2836073517"/>
                    </a:ext>
                  </a:extLst>
                </a:gridCol>
                <a:gridCol w="6019800">
                  <a:extLst>
                    <a:ext uri="{9D8B030D-6E8A-4147-A177-3AD203B41FA5}">
                      <a16:colId xmlns:a16="http://schemas.microsoft.com/office/drawing/2014/main" val="1007133630"/>
                    </a:ext>
                  </a:extLst>
                </a:gridCol>
              </a:tblGrid>
              <a:tr h="342926">
                <a:tc>
                  <a:txBody>
                    <a:bodyPr/>
                    <a:lstStyle/>
                    <a:p>
                      <a:pPr algn="ctr" fontAlgn="t"/>
                      <a:r>
                        <a:rPr lang="en-GB" sz="1600" dirty="0" err="1">
                          <a:effectLst/>
                          <a:latin typeface="Times New Roman" panose="02020603050405020304" pitchFamily="18" charset="0"/>
                          <a:cs typeface="Times New Roman" panose="02020603050405020304" pitchFamily="18" charset="0"/>
                        </a:rPr>
                        <a:t>Sr.No</a:t>
                      </a:r>
                      <a:r>
                        <a:rPr lang="en-GB" sz="1600" dirty="0">
                          <a:effectLst/>
                          <a:latin typeface="Times New Roman" panose="02020603050405020304" pitchFamily="18" charset="0"/>
                          <a:cs typeface="Times New Roman" panose="02020603050405020304" pitchFamily="18" charset="0"/>
                        </a:rPr>
                        <a:t>.</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algn="ctr" fontAlgn="t"/>
                      <a:r>
                        <a:rPr lang="en-GB" sz="1600" dirty="0">
                          <a:effectLst/>
                          <a:latin typeface="Times New Roman" panose="02020603050405020304" pitchFamily="18" charset="0"/>
                          <a:cs typeface="Times New Roman" panose="02020603050405020304" pitchFamily="18" charset="0"/>
                        </a:rPr>
                        <a:t>Loop Type &amp; Description</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extLst>
                  <a:ext uri="{0D108BD9-81ED-4DB2-BD59-A6C34878D82A}">
                    <a16:rowId xmlns:a16="http://schemas.microsoft.com/office/drawing/2014/main" val="792991562"/>
                  </a:ext>
                </a:extLst>
              </a:tr>
              <a:tr h="1169205">
                <a:tc>
                  <a:txBody>
                    <a:bodyPr/>
                    <a:lstStyle/>
                    <a:p>
                      <a:pPr algn="ctr" fontAlgn="t"/>
                      <a:r>
                        <a:rPr lang="en-GB" sz="1600">
                          <a:effectLst/>
                          <a:latin typeface="Times New Roman" panose="02020603050405020304" pitchFamily="18" charset="0"/>
                          <a:cs typeface="Times New Roman" panose="02020603050405020304" pitchFamily="18" charset="0"/>
                        </a:rPr>
                        <a:t>1</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600" b="1" u="none" strike="noStrike" dirty="0">
                          <a:solidFill>
                            <a:srgbClr val="313131"/>
                          </a:solidFill>
                          <a:effectLst/>
                          <a:latin typeface="Times New Roman" panose="02020603050405020304" pitchFamily="18" charset="0"/>
                          <a:cs typeface="Times New Roman" panose="02020603050405020304" pitchFamily="18" charset="0"/>
                          <a:hlinkClick r:id="rId2" tooltip="while loop in C#"/>
                        </a:rPr>
                        <a:t>while loop</a:t>
                      </a:r>
                      <a:r>
                        <a:rPr lang="en-GB" sz="1600" b="1" u="none" strike="noStrike" dirty="0">
                          <a:solidFill>
                            <a:srgbClr val="313131"/>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It repeats a statement or a group of statements while a given condition is true. It tests the condition before executing the loop body.</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129997339"/>
                  </a:ext>
                </a:extLst>
              </a:tr>
              <a:tr h="1169205">
                <a:tc>
                  <a:txBody>
                    <a:bodyPr/>
                    <a:lstStyle/>
                    <a:p>
                      <a:pPr algn="ctr" fontAlgn="t"/>
                      <a:r>
                        <a:rPr lang="en-GB" sz="1600">
                          <a:effectLst/>
                          <a:latin typeface="Times New Roman" panose="02020603050405020304" pitchFamily="18" charset="0"/>
                          <a:cs typeface="Times New Roman" panose="02020603050405020304" pitchFamily="18" charset="0"/>
                        </a:rPr>
                        <a:t>2</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600" b="1" u="none" strike="noStrike" dirty="0">
                          <a:solidFill>
                            <a:srgbClr val="313131"/>
                          </a:solidFill>
                          <a:effectLst/>
                          <a:latin typeface="Times New Roman" panose="02020603050405020304" pitchFamily="18" charset="0"/>
                          <a:cs typeface="Times New Roman" panose="02020603050405020304" pitchFamily="18" charset="0"/>
                          <a:hlinkClick r:id="rId3" tooltip="for loop in C#"/>
                        </a:rPr>
                        <a:t>for loop</a:t>
                      </a:r>
                      <a:r>
                        <a:rPr lang="en-GB" sz="1600" b="1" u="none" strike="noStrike" dirty="0">
                          <a:solidFill>
                            <a:srgbClr val="313131"/>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It executes a sequence of statements multiple times and abbreviates the code that manages the loop variable.</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199056018"/>
                  </a:ext>
                </a:extLst>
              </a:tr>
              <a:tr h="990852">
                <a:tc>
                  <a:txBody>
                    <a:bodyPr/>
                    <a:lstStyle/>
                    <a:p>
                      <a:pPr algn="ctr" fontAlgn="t"/>
                      <a:r>
                        <a:rPr lang="en-GB" sz="1600">
                          <a:effectLst/>
                          <a:latin typeface="Times New Roman" panose="02020603050405020304" pitchFamily="18" charset="0"/>
                          <a:cs typeface="Times New Roman" panose="02020603050405020304" pitchFamily="18" charset="0"/>
                        </a:rPr>
                        <a:t>3</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600" b="1" u="none" strike="noStrike" dirty="0">
                          <a:solidFill>
                            <a:srgbClr val="313131"/>
                          </a:solidFill>
                          <a:effectLst/>
                          <a:latin typeface="Times New Roman" panose="02020603050405020304" pitchFamily="18" charset="0"/>
                          <a:cs typeface="Times New Roman" panose="02020603050405020304" pitchFamily="18" charset="0"/>
                          <a:hlinkClick r:id="rId4" tooltip="do...while loop in C#"/>
                        </a:rPr>
                        <a:t>do...while loop</a:t>
                      </a:r>
                      <a:r>
                        <a:rPr lang="en-GB" sz="1600" b="1" u="none" strike="noStrike" dirty="0">
                          <a:solidFill>
                            <a:srgbClr val="313131"/>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It is similar to a while statement, except that it tests the condition at the end of the loop body</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022690810"/>
                  </a:ext>
                </a:extLst>
              </a:tr>
              <a:tr h="812499">
                <a:tc>
                  <a:txBody>
                    <a:bodyPr/>
                    <a:lstStyle/>
                    <a:p>
                      <a:pPr algn="ctr" fontAlgn="t"/>
                      <a:r>
                        <a:rPr lang="en-GB" sz="1600">
                          <a:effectLst/>
                          <a:latin typeface="Times New Roman" panose="02020603050405020304" pitchFamily="18" charset="0"/>
                          <a:cs typeface="Times New Roman" panose="02020603050405020304" pitchFamily="18" charset="0"/>
                        </a:rPr>
                        <a:t>4</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just" fontAlgn="t"/>
                      <a:r>
                        <a:rPr lang="en-GB" sz="1600" b="1" u="none" strike="noStrike" dirty="0">
                          <a:solidFill>
                            <a:srgbClr val="313131"/>
                          </a:solidFill>
                          <a:effectLst/>
                          <a:latin typeface="Times New Roman" panose="02020603050405020304" pitchFamily="18" charset="0"/>
                          <a:cs typeface="Times New Roman" panose="02020603050405020304" pitchFamily="18" charset="0"/>
                          <a:hlinkClick r:id="rId5" tooltip="nested loops in C#"/>
                        </a:rPr>
                        <a:t>nested loops</a:t>
                      </a:r>
                      <a:r>
                        <a:rPr lang="en-GB" sz="1600" b="1" u="none" strike="noStrike" dirty="0">
                          <a:solidFill>
                            <a:srgbClr val="313131"/>
                          </a:solidFill>
                          <a:effectLst/>
                          <a:latin typeface="Times New Roman" panose="02020603050405020304" pitchFamily="18" charset="0"/>
                          <a:cs typeface="Times New Roman" panose="02020603050405020304" pitchFamily="18" charset="0"/>
                        </a:rPr>
                        <a:t> </a:t>
                      </a:r>
                      <a:r>
                        <a:rPr lang="en-GB" sz="1600" dirty="0">
                          <a:solidFill>
                            <a:srgbClr val="000000"/>
                          </a:solidFill>
                          <a:effectLst/>
                          <a:latin typeface="Times New Roman" panose="02020603050405020304" pitchFamily="18" charset="0"/>
                          <a:cs typeface="Times New Roman" panose="02020603050405020304" pitchFamily="18" charset="0"/>
                        </a:rPr>
                        <a:t>You can use one or more loop inside any another while, for or </a:t>
                      </a:r>
                      <a:r>
                        <a:rPr lang="en-GB" sz="1600" dirty="0" err="1">
                          <a:solidFill>
                            <a:srgbClr val="000000"/>
                          </a:solidFill>
                          <a:effectLst/>
                          <a:latin typeface="Times New Roman" panose="02020603050405020304" pitchFamily="18" charset="0"/>
                          <a:cs typeface="Times New Roman" panose="02020603050405020304" pitchFamily="18" charset="0"/>
                        </a:rPr>
                        <a:t>do..while</a:t>
                      </a:r>
                      <a:r>
                        <a:rPr lang="en-GB" sz="1600" dirty="0">
                          <a:solidFill>
                            <a:srgbClr val="000000"/>
                          </a:solidFill>
                          <a:effectLst/>
                          <a:latin typeface="Times New Roman" panose="02020603050405020304" pitchFamily="18" charset="0"/>
                          <a:cs typeface="Times New Roman" panose="02020603050405020304" pitchFamily="18" charset="0"/>
                        </a:rPr>
                        <a:t> loop.</a:t>
                      </a:r>
                    </a:p>
                  </a:txBody>
                  <a:tcPr marL="49547" marR="49547" marT="49543" marB="49543">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59789079"/>
                  </a:ext>
                </a:extLst>
              </a:tr>
            </a:tbl>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B998E89-45CD-4BF0-A902-3A6AE0EA0045}"/>
              </a:ext>
            </a:extLst>
          </p:cNvPr>
          <p:cNvSpPr>
            <a:spLocks noGrp="1" noChangeArrowheads="1"/>
          </p:cNvSpPr>
          <p:nvPr>
            <p:ph type="title"/>
          </p:nvPr>
        </p:nvSpPr>
        <p:spPr/>
        <p:txBody>
          <a:bodyPr/>
          <a:lstStyle/>
          <a:p>
            <a:r>
              <a:rPr lang="en-GB" altLang="en-US" b="1"/>
              <a:t>While loop</a:t>
            </a:r>
          </a:p>
        </p:txBody>
      </p:sp>
      <p:sp>
        <p:nvSpPr>
          <p:cNvPr id="10243" name="Rectangle 3">
            <a:extLst>
              <a:ext uri="{FF2B5EF4-FFF2-40B4-BE49-F238E27FC236}">
                <a16:creationId xmlns:a16="http://schemas.microsoft.com/office/drawing/2014/main" id="{22F9F847-9CCF-4F9B-9425-CC3FDA111177}"/>
              </a:ext>
            </a:extLst>
          </p:cNvPr>
          <p:cNvSpPr>
            <a:spLocks noChangeArrowheads="1"/>
          </p:cNvSpPr>
          <p:nvPr/>
        </p:nvSpPr>
        <p:spPr bwMode="auto">
          <a:xfrm>
            <a:off x="2286000" y="1524001"/>
            <a:ext cx="69342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solidFill>
                  <a:srgbClr val="0000FF"/>
                </a:solidFill>
                <a:latin typeface="Consolas" panose="020B0609020204030204" pitchFamily="49" charset="0"/>
              </a:rPr>
              <a:t>using</a:t>
            </a:r>
            <a:r>
              <a:rPr lang="en-GB" altLang="en-US" sz="1800">
                <a:solidFill>
                  <a:srgbClr val="000000"/>
                </a:solidFill>
                <a:latin typeface="Consolas" panose="020B0609020204030204" pitchFamily="49" charset="0"/>
              </a:rPr>
              <a:t> System;</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class</a:t>
            </a:r>
            <a:r>
              <a:rPr lang="en-GB" altLang="en-US" sz="1800">
                <a:solidFill>
                  <a:srgbClr val="000000"/>
                </a:solidFill>
                <a:latin typeface="Consolas" panose="020B0609020204030204" pitchFamily="49" charset="0"/>
              </a:rPr>
              <a:t> </a:t>
            </a:r>
            <a:r>
              <a:rPr lang="en-GB" altLang="en-US" sz="1800">
                <a:solidFill>
                  <a:srgbClr val="2B91AF"/>
                </a:solidFill>
                <a:latin typeface="Consolas" panose="020B0609020204030204" pitchFamily="49" charset="0"/>
              </a:rPr>
              <a:t>Program</a:t>
            </a: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static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void</a:t>
            </a:r>
            <a:r>
              <a:rPr lang="en-GB" altLang="en-US" sz="1800">
                <a:solidFill>
                  <a:srgbClr val="000000"/>
                </a:solidFill>
                <a:latin typeface="Consolas" panose="020B0609020204030204" pitchFamily="49" charset="0"/>
              </a:rPr>
              <a:t> Main()</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int</a:t>
            </a:r>
            <a:r>
              <a:rPr lang="en-GB" altLang="en-US" sz="1800">
                <a:solidFill>
                  <a:srgbClr val="000000"/>
                </a:solidFill>
                <a:latin typeface="Consolas" panose="020B0609020204030204" pitchFamily="49" charset="0"/>
              </a:rPr>
              <a:t> i = 0;</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while</a:t>
            </a:r>
            <a:r>
              <a:rPr lang="en-GB" altLang="en-US" sz="1800">
                <a:solidFill>
                  <a:srgbClr val="000000"/>
                </a:solidFill>
                <a:latin typeface="Consolas" panose="020B0609020204030204" pitchFamily="49" charset="0"/>
              </a:rPr>
              <a:t> (i &lt; 50)</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Console.WriteLine(</a:t>
            </a:r>
            <a:r>
              <a:rPr lang="en-GB" altLang="en-US" sz="1800">
                <a:solidFill>
                  <a:srgbClr val="A31515"/>
                </a:solidFill>
                <a:latin typeface="Consolas" panose="020B0609020204030204" pitchFamily="49" charset="0"/>
              </a:rPr>
              <a:t>"Value of i: {0}"</a:t>
            </a:r>
            <a:r>
              <a:rPr lang="en-GB" altLang="en-US" sz="1800">
                <a:solidFill>
                  <a:srgbClr val="000000"/>
                </a:solidFill>
                <a:latin typeface="Consolas" panose="020B0609020204030204" pitchFamily="49" charset="0"/>
              </a:rPr>
              <a:t>, i);</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            i++;</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a:t>
            </a:r>
            <a:endParaRPr lang="en-GB" altLang="en-US" sz="18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8121637-734D-43C7-9632-F50F23274A0C}"/>
              </a:ext>
            </a:extLst>
          </p:cNvPr>
          <p:cNvSpPr>
            <a:spLocks noGrp="1" noChangeArrowheads="1"/>
          </p:cNvSpPr>
          <p:nvPr>
            <p:ph type="title"/>
          </p:nvPr>
        </p:nvSpPr>
        <p:spPr/>
        <p:txBody>
          <a:bodyPr/>
          <a:lstStyle/>
          <a:p>
            <a:r>
              <a:rPr lang="en-GB" altLang="en-US" b="1"/>
              <a:t>While loop </a:t>
            </a:r>
          </a:p>
        </p:txBody>
      </p:sp>
      <p:sp>
        <p:nvSpPr>
          <p:cNvPr id="11267" name="Rectangle 3">
            <a:extLst>
              <a:ext uri="{FF2B5EF4-FFF2-40B4-BE49-F238E27FC236}">
                <a16:creationId xmlns:a16="http://schemas.microsoft.com/office/drawing/2014/main" id="{56C0E837-6BCE-426C-AA03-11A3C5182C2A}"/>
              </a:ext>
            </a:extLst>
          </p:cNvPr>
          <p:cNvSpPr>
            <a:spLocks noChangeArrowheads="1"/>
          </p:cNvSpPr>
          <p:nvPr/>
        </p:nvSpPr>
        <p:spPr bwMode="auto">
          <a:xfrm>
            <a:off x="2362200" y="1447801"/>
            <a:ext cx="8153400" cy="492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600">
                <a:solidFill>
                  <a:srgbClr val="0000FF"/>
                </a:solidFill>
                <a:latin typeface="Consolas" panose="020B0609020204030204" pitchFamily="49" charset="0"/>
              </a:rPr>
              <a:t>using</a:t>
            </a:r>
            <a:r>
              <a:rPr lang="en-GB" altLang="en-US" sz="1600">
                <a:solidFill>
                  <a:srgbClr val="000000"/>
                </a:solidFill>
                <a:latin typeface="Consolas" panose="020B0609020204030204" pitchFamily="49" charset="0"/>
              </a:rPr>
              <a:t> System;</a:t>
            </a:r>
          </a:p>
          <a:p>
            <a:pPr eaLnBrk="1" hangingPunct="1">
              <a:spcBef>
                <a:spcPct val="0"/>
              </a:spcBef>
              <a:buClrTx/>
              <a:buSzTx/>
              <a:buFontTx/>
              <a:buNone/>
            </a:pP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FF"/>
                </a:solidFill>
                <a:latin typeface="Consolas" panose="020B0609020204030204" pitchFamily="49" charset="0"/>
              </a:rPr>
              <a:t>namespace</a:t>
            </a:r>
            <a:r>
              <a:rPr lang="en-GB" altLang="en-US" sz="1600">
                <a:solidFill>
                  <a:srgbClr val="000000"/>
                </a:solidFill>
                <a:latin typeface="Consolas" panose="020B0609020204030204" pitchFamily="49" charset="0"/>
              </a:rPr>
              <a:t> Loop</a:t>
            </a:r>
          </a:p>
          <a:p>
            <a:pPr eaLnBrk="1" hangingPunct="1">
              <a:spcBef>
                <a:spcPct val="0"/>
              </a:spcBef>
              <a:buClrTx/>
              <a:buSzTx/>
              <a:buFontTx/>
              <a:buNone/>
            </a:pPr>
            <a:r>
              <a:rPr lang="en-GB" altLang="en-US" sz="1600">
                <a:solidFill>
                  <a:srgbClr val="000000"/>
                </a:solidFill>
                <a:latin typeface="Consolas" panose="020B0609020204030204" pitchFamily="49" charset="0"/>
              </a:rPr>
              <a:t>{</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class</a:t>
            </a:r>
            <a:r>
              <a:rPr lang="en-GB" altLang="en-US" sz="1600">
                <a:solidFill>
                  <a:srgbClr val="000000"/>
                </a:solidFill>
                <a:latin typeface="Consolas" panose="020B0609020204030204" pitchFamily="49" charset="0"/>
              </a:rPr>
              <a:t> </a:t>
            </a:r>
            <a:r>
              <a:rPr lang="en-GB" altLang="en-US" sz="1600">
                <a:solidFill>
                  <a:srgbClr val="2B91AF"/>
                </a:solidFill>
                <a:latin typeface="Consolas" panose="020B0609020204030204" pitchFamily="49" charset="0"/>
              </a:rPr>
              <a:t>WhileLoop</a:t>
            </a: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public</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static</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void</a:t>
            </a:r>
            <a:r>
              <a:rPr lang="en-GB" altLang="en-US" sz="1600">
                <a:solidFill>
                  <a:srgbClr val="000000"/>
                </a:solidFill>
                <a:latin typeface="Consolas" panose="020B0609020204030204" pitchFamily="49" charset="0"/>
              </a:rPr>
              <a:t> Main(</a:t>
            </a:r>
            <a:r>
              <a:rPr lang="en-GB" altLang="en-US" sz="1600">
                <a:solidFill>
                  <a:srgbClr val="0000FF"/>
                </a:solidFill>
                <a:latin typeface="Consolas" panose="020B0609020204030204" pitchFamily="49" charset="0"/>
              </a:rPr>
              <a:t>string</a:t>
            </a:r>
            <a:r>
              <a:rPr lang="en-GB" altLang="en-US" sz="1600">
                <a:solidFill>
                  <a:srgbClr val="000000"/>
                </a:solidFill>
                <a:latin typeface="Consolas" panose="020B0609020204030204" pitchFamily="49" charset="0"/>
              </a:rPr>
              <a:t>[] args)</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nn-NO" altLang="en-US" sz="1600">
                <a:solidFill>
                  <a:srgbClr val="000000"/>
                </a:solidFill>
                <a:latin typeface="Consolas" panose="020B0609020204030204" pitchFamily="49" charset="0"/>
              </a:rPr>
              <a:t>            </a:t>
            </a:r>
            <a:r>
              <a:rPr lang="nn-NO" altLang="en-US" sz="1600">
                <a:solidFill>
                  <a:srgbClr val="0000FF"/>
                </a:solidFill>
                <a:latin typeface="Consolas" panose="020B0609020204030204" pitchFamily="49" charset="0"/>
              </a:rPr>
              <a:t>int</a:t>
            </a:r>
            <a:r>
              <a:rPr lang="nn-NO" altLang="en-US" sz="1600">
                <a:solidFill>
                  <a:srgbClr val="000000"/>
                </a:solidFill>
                <a:latin typeface="Consolas" panose="020B0609020204030204" pitchFamily="49" charset="0"/>
              </a:rPr>
              <a:t> i = 1, sum = 0;</a:t>
            </a:r>
          </a:p>
          <a:p>
            <a:pPr eaLnBrk="1" hangingPunct="1">
              <a:spcBef>
                <a:spcPct val="0"/>
              </a:spcBef>
              <a:buClrTx/>
              <a:buSzTx/>
              <a:buFontTx/>
              <a:buNone/>
            </a:pP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while</a:t>
            </a:r>
            <a:r>
              <a:rPr lang="en-GB" altLang="en-US" sz="1600">
                <a:solidFill>
                  <a:srgbClr val="000000"/>
                </a:solidFill>
                <a:latin typeface="Consolas" panose="020B0609020204030204" pitchFamily="49" charset="0"/>
              </a:rPr>
              <a:t> (i &lt;= 5)</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sum += i;</a:t>
            </a:r>
          </a:p>
          <a:p>
            <a:pPr eaLnBrk="1" hangingPunct="1">
              <a:spcBef>
                <a:spcPct val="0"/>
              </a:spcBef>
              <a:buClrTx/>
              <a:buSzTx/>
              <a:buFontTx/>
              <a:buNone/>
            </a:pPr>
            <a:r>
              <a:rPr lang="en-GB" altLang="en-US" sz="1600">
                <a:solidFill>
                  <a:srgbClr val="000000"/>
                </a:solidFill>
                <a:latin typeface="Consolas" panose="020B0609020204030204" pitchFamily="49" charset="0"/>
              </a:rPr>
              <a:t>                i++;</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Console.WriteLine(</a:t>
            </a:r>
            <a:r>
              <a:rPr lang="en-GB" altLang="en-US" sz="1600">
                <a:solidFill>
                  <a:srgbClr val="A31515"/>
                </a:solidFill>
                <a:latin typeface="Consolas" panose="020B0609020204030204" pitchFamily="49" charset="0"/>
              </a:rPr>
              <a:t>"Sum = {0}"</a:t>
            </a:r>
            <a:r>
              <a:rPr lang="en-GB" altLang="en-US" sz="1600">
                <a:solidFill>
                  <a:srgbClr val="000000"/>
                </a:solidFill>
                <a:latin typeface="Consolas" panose="020B0609020204030204" pitchFamily="49" charset="0"/>
              </a:rPr>
              <a:t>, sum);</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a:t>
            </a:r>
            <a:endParaRPr lang="en-GB" altLang="en-US" sz="16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D763548-5779-4A7B-A387-B21B8B332E8E}"/>
              </a:ext>
            </a:extLst>
          </p:cNvPr>
          <p:cNvSpPr>
            <a:spLocks noGrp="1" noChangeArrowheads="1"/>
          </p:cNvSpPr>
          <p:nvPr>
            <p:ph type="title"/>
          </p:nvPr>
        </p:nvSpPr>
        <p:spPr/>
        <p:txBody>
          <a:bodyPr/>
          <a:lstStyle/>
          <a:p>
            <a:r>
              <a:rPr lang="en-GB" altLang="en-US" b="1"/>
              <a:t>For Loop steps </a:t>
            </a:r>
          </a:p>
        </p:txBody>
      </p:sp>
      <p:pic>
        <p:nvPicPr>
          <p:cNvPr id="12291" name="Picture 2" descr="For loop">
            <a:extLst>
              <a:ext uri="{FF2B5EF4-FFF2-40B4-BE49-F238E27FC236}">
                <a16:creationId xmlns:a16="http://schemas.microsoft.com/office/drawing/2014/main" id="{D1D28DA2-D1B3-49FF-9737-471ECA3150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4493"/>
          <a:stretch>
            <a:fillRect/>
          </a:stretch>
        </p:blipFill>
        <p:spPr bwMode="auto">
          <a:xfrm>
            <a:off x="2438400" y="2057400"/>
            <a:ext cx="711993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extBox 3">
            <a:extLst>
              <a:ext uri="{FF2B5EF4-FFF2-40B4-BE49-F238E27FC236}">
                <a16:creationId xmlns:a16="http://schemas.microsoft.com/office/drawing/2014/main" id="{B3E2EF08-81BA-4E45-B218-42B7B19AD81A}"/>
              </a:ext>
            </a:extLst>
          </p:cNvPr>
          <p:cNvSpPr txBox="1">
            <a:spLocks noChangeArrowheads="1"/>
          </p:cNvSpPr>
          <p:nvPr/>
        </p:nvSpPr>
        <p:spPr bwMode="auto">
          <a:xfrm>
            <a:off x="3505200" y="4648201"/>
            <a:ext cx="5270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2400"/>
              <a: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2906D31-B755-4223-8008-9DDE322ACC25}"/>
              </a:ext>
            </a:extLst>
          </p:cNvPr>
          <p:cNvSpPr>
            <a:spLocks noGrp="1" noChangeArrowheads="1"/>
          </p:cNvSpPr>
          <p:nvPr>
            <p:ph type="title"/>
          </p:nvPr>
        </p:nvSpPr>
        <p:spPr/>
        <p:txBody>
          <a:bodyPr/>
          <a:lstStyle/>
          <a:p>
            <a:r>
              <a:rPr lang="en-GB" altLang="en-US" sz="4400" b="1"/>
              <a:t>For Loop</a:t>
            </a:r>
          </a:p>
        </p:txBody>
      </p:sp>
      <p:sp>
        <p:nvSpPr>
          <p:cNvPr id="13315" name="Rectangle 4">
            <a:extLst>
              <a:ext uri="{FF2B5EF4-FFF2-40B4-BE49-F238E27FC236}">
                <a16:creationId xmlns:a16="http://schemas.microsoft.com/office/drawing/2014/main" id="{C6EDA1A6-BE88-4557-B2A1-ADA7E41A77B0}"/>
              </a:ext>
            </a:extLst>
          </p:cNvPr>
          <p:cNvSpPr>
            <a:spLocks noChangeArrowheads="1"/>
          </p:cNvSpPr>
          <p:nvPr/>
        </p:nvSpPr>
        <p:spPr bwMode="auto">
          <a:xfrm>
            <a:off x="2590800" y="1752601"/>
            <a:ext cx="6019800" cy="369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solidFill>
                  <a:srgbClr val="0000FF"/>
                </a:solidFill>
                <a:latin typeface="Consolas" panose="020B0609020204030204" pitchFamily="49" charset="0"/>
              </a:rPr>
              <a:t>using</a:t>
            </a:r>
            <a:r>
              <a:rPr lang="en-GB" altLang="en-US" sz="1800">
                <a:solidFill>
                  <a:srgbClr val="000000"/>
                </a:solidFill>
                <a:latin typeface="Consolas" panose="020B0609020204030204" pitchFamily="49" charset="0"/>
              </a:rPr>
              <a:t> System;</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class</a:t>
            </a:r>
            <a:r>
              <a:rPr lang="en-GB" altLang="en-US" sz="1800">
                <a:solidFill>
                  <a:srgbClr val="000000"/>
                </a:solidFill>
                <a:latin typeface="Consolas" panose="020B0609020204030204" pitchFamily="49" charset="0"/>
              </a:rPr>
              <a:t> </a:t>
            </a:r>
            <a:r>
              <a:rPr lang="en-GB" altLang="en-US" sz="1800">
                <a:solidFill>
                  <a:srgbClr val="2B91AF"/>
                </a:solidFill>
                <a:latin typeface="Consolas" panose="020B0609020204030204" pitchFamily="49" charset="0"/>
              </a:rPr>
              <a:t>Program</a:t>
            </a: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static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void</a:t>
            </a:r>
            <a:r>
              <a:rPr lang="en-GB" altLang="en-US" sz="1800">
                <a:solidFill>
                  <a:srgbClr val="000000"/>
                </a:solidFill>
                <a:latin typeface="Consolas" panose="020B0609020204030204" pitchFamily="49" charset="0"/>
              </a:rPr>
              <a:t> Main()</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nn-NO" altLang="en-US" sz="1800">
                <a:solidFill>
                  <a:srgbClr val="000000"/>
                </a:solidFill>
                <a:latin typeface="Consolas" panose="020B0609020204030204" pitchFamily="49" charset="0"/>
              </a:rPr>
              <a:t>        </a:t>
            </a:r>
            <a:r>
              <a:rPr lang="nn-NO" altLang="en-US" sz="1800">
                <a:solidFill>
                  <a:srgbClr val="0000FF"/>
                </a:solidFill>
                <a:latin typeface="Consolas" panose="020B0609020204030204" pitchFamily="49" charset="0"/>
              </a:rPr>
              <a:t>for</a:t>
            </a:r>
            <a:r>
              <a:rPr lang="nn-NO" altLang="en-US" sz="1800">
                <a:solidFill>
                  <a:srgbClr val="000000"/>
                </a:solidFill>
                <a:latin typeface="Consolas" panose="020B0609020204030204" pitchFamily="49" charset="0"/>
              </a:rPr>
              <a:t> (</a:t>
            </a:r>
            <a:r>
              <a:rPr lang="nn-NO" altLang="en-US" sz="1800">
                <a:solidFill>
                  <a:srgbClr val="0000FF"/>
                </a:solidFill>
                <a:latin typeface="Consolas" panose="020B0609020204030204" pitchFamily="49" charset="0"/>
              </a:rPr>
              <a:t>int</a:t>
            </a:r>
            <a:r>
              <a:rPr lang="nn-NO" altLang="en-US" sz="1800">
                <a:solidFill>
                  <a:srgbClr val="000000"/>
                </a:solidFill>
                <a:latin typeface="Consolas" panose="020B0609020204030204" pitchFamily="49" charset="0"/>
              </a:rPr>
              <a:t> i = 0; i &lt; 50; i++)</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Console.WriteLine(</a:t>
            </a:r>
            <a:r>
              <a:rPr lang="en-GB" altLang="en-US" sz="1800">
                <a:solidFill>
                  <a:srgbClr val="A31515"/>
                </a:solidFill>
                <a:latin typeface="Consolas" panose="020B0609020204030204" pitchFamily="49" charset="0"/>
              </a:rPr>
              <a:t>"Value of i: {0}"</a:t>
            </a:r>
            <a:r>
              <a:rPr lang="en-GB" altLang="en-US" sz="1800">
                <a:solidFill>
                  <a:srgbClr val="000000"/>
                </a:solidFill>
                <a:latin typeface="Consolas" panose="020B0609020204030204" pitchFamily="49" charset="0"/>
              </a:rPr>
              <a:t>, i);</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a:t>
            </a:r>
            <a:endParaRPr lang="en-GB" altLang="en-US" sz="18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9814359-281E-4796-8848-498973EC6703}"/>
              </a:ext>
            </a:extLst>
          </p:cNvPr>
          <p:cNvSpPr>
            <a:spLocks noGrp="1" noChangeArrowheads="1"/>
          </p:cNvSpPr>
          <p:nvPr>
            <p:ph type="title"/>
          </p:nvPr>
        </p:nvSpPr>
        <p:spPr>
          <a:xfrm>
            <a:off x="1719264" y="228600"/>
            <a:ext cx="7500937" cy="914400"/>
          </a:xfrm>
        </p:spPr>
        <p:txBody>
          <a:bodyPr/>
          <a:lstStyle/>
          <a:p>
            <a:r>
              <a:rPr lang="en-GB" altLang="en-US"/>
              <a:t>Double data type with for loop</a:t>
            </a:r>
          </a:p>
        </p:txBody>
      </p:sp>
      <p:sp>
        <p:nvSpPr>
          <p:cNvPr id="14339" name="Rectangle 3">
            <a:extLst>
              <a:ext uri="{FF2B5EF4-FFF2-40B4-BE49-F238E27FC236}">
                <a16:creationId xmlns:a16="http://schemas.microsoft.com/office/drawing/2014/main" id="{E074E21D-E6C8-4B46-9BF1-91662855B6E7}"/>
              </a:ext>
            </a:extLst>
          </p:cNvPr>
          <p:cNvSpPr>
            <a:spLocks noChangeArrowheads="1"/>
          </p:cNvSpPr>
          <p:nvPr/>
        </p:nvSpPr>
        <p:spPr bwMode="auto">
          <a:xfrm>
            <a:off x="2536825" y="2057400"/>
            <a:ext cx="711835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solidFill>
                  <a:srgbClr val="0000FF"/>
                </a:solidFill>
                <a:latin typeface="Consolas" panose="020B0609020204030204" pitchFamily="49" charset="0"/>
              </a:rPr>
              <a:t>using</a:t>
            </a:r>
            <a:r>
              <a:rPr lang="en-GB" altLang="en-US" sz="1800">
                <a:solidFill>
                  <a:srgbClr val="000000"/>
                </a:solidFill>
                <a:latin typeface="Consolas" panose="020B0609020204030204" pitchFamily="49" charset="0"/>
              </a:rPr>
              <a:t> System;</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class</a:t>
            </a:r>
            <a:r>
              <a:rPr lang="en-GB" altLang="en-US" sz="1800">
                <a:solidFill>
                  <a:srgbClr val="000000"/>
                </a:solidFill>
                <a:latin typeface="Consolas" panose="020B0609020204030204" pitchFamily="49" charset="0"/>
              </a:rPr>
              <a:t> </a:t>
            </a:r>
            <a:r>
              <a:rPr lang="en-GB" altLang="en-US" sz="1800">
                <a:solidFill>
                  <a:srgbClr val="2B91AF"/>
                </a:solidFill>
                <a:latin typeface="Consolas" panose="020B0609020204030204" pitchFamily="49" charset="0"/>
              </a:rPr>
              <a:t>Program</a:t>
            </a: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static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void</a:t>
            </a:r>
            <a:r>
              <a:rPr lang="en-GB" altLang="en-US" sz="1800">
                <a:solidFill>
                  <a:srgbClr val="000000"/>
                </a:solidFill>
                <a:latin typeface="Consolas" panose="020B0609020204030204" pitchFamily="49" charset="0"/>
              </a:rPr>
              <a:t> Main()</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for</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double</a:t>
            </a:r>
            <a:r>
              <a:rPr lang="en-GB" altLang="en-US" sz="1800">
                <a:solidFill>
                  <a:srgbClr val="000000"/>
                </a:solidFill>
                <a:latin typeface="Consolas" panose="020B0609020204030204" pitchFamily="49" charset="0"/>
              </a:rPr>
              <a:t> d = 1.01D; d &lt; 1.10; d += 0.01D)</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Console.WriteLine(</a:t>
            </a:r>
            <a:r>
              <a:rPr lang="en-GB" altLang="en-US" sz="1800">
                <a:solidFill>
                  <a:srgbClr val="A31515"/>
                </a:solidFill>
                <a:latin typeface="Consolas" panose="020B0609020204030204" pitchFamily="49" charset="0"/>
              </a:rPr>
              <a:t>"Value of i: {0}"</a:t>
            </a:r>
            <a:r>
              <a:rPr lang="en-GB" altLang="en-US" sz="1800">
                <a:solidFill>
                  <a:srgbClr val="000000"/>
                </a:solidFill>
                <a:latin typeface="Consolas" panose="020B0609020204030204" pitchFamily="49" charset="0"/>
              </a:rPr>
              <a:t>, d);</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a:t>
            </a:r>
            <a:endParaRPr lang="en-GB" altLang="en-US" sz="18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F5A64BF-C631-4B3C-BA39-FE82B1B00126}"/>
              </a:ext>
            </a:extLst>
          </p:cNvPr>
          <p:cNvSpPr>
            <a:spLocks noGrp="1" noChangeArrowheads="1"/>
          </p:cNvSpPr>
          <p:nvPr>
            <p:ph type="title"/>
          </p:nvPr>
        </p:nvSpPr>
        <p:spPr/>
        <p:txBody>
          <a:bodyPr/>
          <a:lstStyle/>
          <a:p>
            <a:r>
              <a:rPr lang="en-GB" altLang="en-US" b="1"/>
              <a:t>Nested for loop</a:t>
            </a:r>
          </a:p>
        </p:txBody>
      </p:sp>
      <p:sp>
        <p:nvSpPr>
          <p:cNvPr id="15363" name="Rectangle 4">
            <a:extLst>
              <a:ext uri="{FF2B5EF4-FFF2-40B4-BE49-F238E27FC236}">
                <a16:creationId xmlns:a16="http://schemas.microsoft.com/office/drawing/2014/main" id="{510622A1-692D-482D-B675-97963DA4256B}"/>
              </a:ext>
            </a:extLst>
          </p:cNvPr>
          <p:cNvSpPr>
            <a:spLocks noChangeArrowheads="1"/>
          </p:cNvSpPr>
          <p:nvPr/>
        </p:nvSpPr>
        <p:spPr bwMode="auto">
          <a:xfrm>
            <a:off x="2286000" y="2057400"/>
            <a:ext cx="8077200"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solidFill>
                  <a:srgbClr val="0000FF"/>
                </a:solidFill>
                <a:latin typeface="Consolas" panose="020B0609020204030204" pitchFamily="49" charset="0"/>
              </a:rPr>
              <a:t>using</a:t>
            </a:r>
            <a:r>
              <a:rPr lang="en-GB" altLang="en-US" sz="1800">
                <a:solidFill>
                  <a:srgbClr val="000000"/>
                </a:solidFill>
                <a:latin typeface="Consolas" panose="020B0609020204030204" pitchFamily="49" charset="0"/>
              </a:rPr>
              <a:t> System;</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class</a:t>
            </a:r>
            <a:r>
              <a:rPr lang="en-GB" altLang="en-US" sz="1800">
                <a:solidFill>
                  <a:srgbClr val="000000"/>
                </a:solidFill>
                <a:latin typeface="Consolas" panose="020B0609020204030204" pitchFamily="49" charset="0"/>
              </a:rPr>
              <a:t> </a:t>
            </a:r>
            <a:r>
              <a:rPr lang="en-GB" altLang="en-US" sz="1800">
                <a:solidFill>
                  <a:srgbClr val="2B91AF"/>
                </a:solidFill>
                <a:latin typeface="Consolas" panose="020B0609020204030204" pitchFamily="49" charset="0"/>
              </a:rPr>
              <a:t>Program</a:t>
            </a: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static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void</a:t>
            </a:r>
            <a:r>
              <a:rPr lang="en-GB" altLang="en-US" sz="1800">
                <a:solidFill>
                  <a:srgbClr val="000000"/>
                </a:solidFill>
                <a:latin typeface="Consolas" panose="020B0609020204030204" pitchFamily="49" charset="0"/>
              </a:rPr>
              <a:t> Main()</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nn-NO" altLang="en-US" sz="1800">
                <a:solidFill>
                  <a:srgbClr val="000000"/>
                </a:solidFill>
                <a:latin typeface="Consolas" panose="020B0609020204030204" pitchFamily="49" charset="0"/>
              </a:rPr>
              <a:t>        </a:t>
            </a:r>
            <a:r>
              <a:rPr lang="nn-NO" altLang="en-US" sz="1800">
                <a:solidFill>
                  <a:srgbClr val="0000FF"/>
                </a:solidFill>
                <a:latin typeface="Consolas" panose="020B0609020204030204" pitchFamily="49" charset="0"/>
              </a:rPr>
              <a:t>for</a:t>
            </a:r>
            <a:r>
              <a:rPr lang="nn-NO" altLang="en-US" sz="1800">
                <a:solidFill>
                  <a:srgbClr val="000000"/>
                </a:solidFill>
                <a:latin typeface="Consolas" panose="020B0609020204030204" pitchFamily="49" charset="0"/>
              </a:rPr>
              <a:t> (</a:t>
            </a:r>
            <a:r>
              <a:rPr lang="nn-NO" altLang="en-US" sz="1800">
                <a:solidFill>
                  <a:srgbClr val="0000FF"/>
                </a:solidFill>
                <a:latin typeface="Consolas" panose="020B0609020204030204" pitchFamily="49" charset="0"/>
              </a:rPr>
              <a:t>int</a:t>
            </a:r>
            <a:r>
              <a:rPr lang="nn-NO" altLang="en-US" sz="1800">
                <a:solidFill>
                  <a:srgbClr val="000000"/>
                </a:solidFill>
                <a:latin typeface="Consolas" panose="020B0609020204030204" pitchFamily="49" charset="0"/>
              </a:rPr>
              <a:t> i = 0; i &lt; 10; i++)</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nb-NO" altLang="en-US" sz="1800">
                <a:solidFill>
                  <a:srgbClr val="000000"/>
                </a:solidFill>
                <a:latin typeface="Consolas" panose="020B0609020204030204" pitchFamily="49" charset="0"/>
              </a:rPr>
              <a:t>            </a:t>
            </a:r>
            <a:r>
              <a:rPr lang="nb-NO" altLang="en-US" sz="1800">
                <a:solidFill>
                  <a:srgbClr val="0000FF"/>
                </a:solidFill>
                <a:latin typeface="Consolas" panose="020B0609020204030204" pitchFamily="49" charset="0"/>
              </a:rPr>
              <a:t>for</a:t>
            </a:r>
            <a:r>
              <a:rPr lang="nb-NO" altLang="en-US" sz="1800">
                <a:solidFill>
                  <a:srgbClr val="000000"/>
                </a:solidFill>
                <a:latin typeface="Consolas" panose="020B0609020204030204" pitchFamily="49" charset="0"/>
              </a:rPr>
              <a:t> (</a:t>
            </a:r>
            <a:r>
              <a:rPr lang="nb-NO" altLang="en-US" sz="1800">
                <a:solidFill>
                  <a:srgbClr val="0000FF"/>
                </a:solidFill>
                <a:latin typeface="Consolas" panose="020B0609020204030204" pitchFamily="49" charset="0"/>
              </a:rPr>
              <a:t>int</a:t>
            </a:r>
            <a:r>
              <a:rPr lang="nb-NO" altLang="en-US" sz="1800">
                <a:solidFill>
                  <a:srgbClr val="000000"/>
                </a:solidFill>
                <a:latin typeface="Consolas" panose="020B0609020204030204" pitchFamily="49" charset="0"/>
              </a:rPr>
              <a:t> j = i; j &lt; 10; j++)</a:t>
            </a:r>
          </a:p>
          <a:p>
            <a:pPr eaLnBrk="1" hangingPunct="1">
              <a:spcBef>
                <a:spcPct val="0"/>
              </a:spcBef>
              <a:buClrTx/>
              <a:buSzTx/>
              <a:buFontTx/>
              <a:buNone/>
            </a:pPr>
            <a:r>
              <a:rPr lang="en-GB" altLang="en-US" sz="1800">
                <a:solidFill>
                  <a:srgbClr val="000000"/>
                </a:solidFill>
                <a:latin typeface="Consolas" panose="020B0609020204030204" pitchFamily="49" charset="0"/>
              </a:rPr>
              <a:t>                Console.WriteLine(</a:t>
            </a:r>
            <a:r>
              <a:rPr lang="en-GB" altLang="en-US" sz="1800">
                <a:solidFill>
                  <a:srgbClr val="A31515"/>
                </a:solidFill>
                <a:latin typeface="Consolas" panose="020B0609020204030204" pitchFamily="49" charset="0"/>
              </a:rPr>
              <a:t>"Value of i: {0}, J: {1} "</a:t>
            </a:r>
            <a:r>
              <a:rPr lang="en-GB" altLang="en-US" sz="1800">
                <a:solidFill>
                  <a:srgbClr val="000000"/>
                </a:solidFill>
                <a:latin typeface="Consolas" panose="020B0609020204030204" pitchFamily="49" charset="0"/>
              </a:rPr>
              <a:t>, i, j);</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920816D-1261-48C9-8AE4-543082638F60}"/>
              </a:ext>
            </a:extLst>
          </p:cNvPr>
          <p:cNvSpPr>
            <a:spLocks noGrp="1" noChangeArrowheads="1"/>
          </p:cNvSpPr>
          <p:nvPr>
            <p:ph type="title"/>
          </p:nvPr>
        </p:nvSpPr>
        <p:spPr/>
        <p:txBody>
          <a:bodyPr/>
          <a:lstStyle/>
          <a:p>
            <a:r>
              <a:rPr lang="en-GB" altLang="en-US" b="1"/>
              <a:t>Do …While loop</a:t>
            </a:r>
          </a:p>
        </p:txBody>
      </p:sp>
      <p:sp>
        <p:nvSpPr>
          <p:cNvPr id="16387" name="Rectangle 3">
            <a:extLst>
              <a:ext uri="{FF2B5EF4-FFF2-40B4-BE49-F238E27FC236}">
                <a16:creationId xmlns:a16="http://schemas.microsoft.com/office/drawing/2014/main" id="{D16AD68F-2F9E-420F-A817-97B2E456B010}"/>
              </a:ext>
            </a:extLst>
          </p:cNvPr>
          <p:cNvSpPr>
            <a:spLocks noChangeArrowheads="1"/>
          </p:cNvSpPr>
          <p:nvPr/>
        </p:nvSpPr>
        <p:spPr bwMode="auto">
          <a:xfrm>
            <a:off x="2133600" y="1550989"/>
            <a:ext cx="79248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solidFill>
                  <a:srgbClr val="0000FF"/>
                </a:solidFill>
                <a:latin typeface="Consolas" panose="020B0609020204030204" pitchFamily="49" charset="0"/>
              </a:rPr>
              <a:t>using</a:t>
            </a:r>
            <a:r>
              <a:rPr lang="en-GB" altLang="en-US" sz="1800">
                <a:solidFill>
                  <a:srgbClr val="000000"/>
                </a:solidFill>
                <a:latin typeface="Consolas" panose="020B0609020204030204" pitchFamily="49" charset="0"/>
              </a:rPr>
              <a:t> System;</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class</a:t>
            </a:r>
            <a:r>
              <a:rPr lang="en-GB" altLang="en-US" sz="1800">
                <a:solidFill>
                  <a:srgbClr val="000000"/>
                </a:solidFill>
                <a:latin typeface="Consolas" panose="020B0609020204030204" pitchFamily="49" charset="0"/>
              </a:rPr>
              <a:t> </a:t>
            </a:r>
            <a:r>
              <a:rPr lang="en-GB" altLang="en-US" sz="1800">
                <a:solidFill>
                  <a:srgbClr val="2B91AF"/>
                </a:solidFill>
                <a:latin typeface="Consolas" panose="020B0609020204030204" pitchFamily="49" charset="0"/>
              </a:rPr>
              <a:t>Program</a:t>
            </a: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public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static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void</a:t>
            </a:r>
            <a:r>
              <a:rPr lang="en-GB" altLang="en-US" sz="1800">
                <a:solidFill>
                  <a:srgbClr val="000000"/>
                </a:solidFill>
                <a:latin typeface="Consolas" panose="020B0609020204030204" pitchFamily="49" charset="0"/>
              </a:rPr>
              <a:t> Main()</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int</a:t>
            </a:r>
            <a:r>
              <a:rPr lang="en-GB" altLang="en-US" sz="1800">
                <a:solidFill>
                  <a:srgbClr val="000000"/>
                </a:solidFill>
                <a:latin typeface="Consolas" panose="020B0609020204030204" pitchFamily="49" charset="0"/>
              </a:rPr>
              <a:t> i = 0;</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do</a:t>
            </a: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            Console.WriteLine(</a:t>
            </a:r>
            <a:r>
              <a:rPr lang="en-GB" altLang="en-US" sz="1800">
                <a:solidFill>
                  <a:srgbClr val="A31515"/>
                </a:solidFill>
                <a:latin typeface="Consolas" panose="020B0609020204030204" pitchFamily="49" charset="0"/>
              </a:rPr>
              <a:t>"Value of i: {0}"</a:t>
            </a:r>
            <a:r>
              <a:rPr lang="en-GB" altLang="en-US" sz="1800">
                <a:solidFill>
                  <a:srgbClr val="000000"/>
                </a:solidFill>
                <a:latin typeface="Consolas" panose="020B0609020204030204" pitchFamily="49" charset="0"/>
              </a:rPr>
              <a:t>, i);</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            i++;</a:t>
            </a:r>
          </a:p>
          <a:p>
            <a:pPr eaLnBrk="1" hangingPunct="1">
              <a:spcBef>
                <a:spcPct val="0"/>
              </a:spcBef>
              <a:buClrTx/>
              <a:buSzTx/>
              <a:buFontTx/>
              <a:buNone/>
            </a:pPr>
            <a:endParaRPr lang="en-GB" altLang="en-US" sz="1800">
              <a:solidFill>
                <a:srgbClr val="000000"/>
              </a:solidFill>
              <a:latin typeface="Consolas" panose="020B0609020204030204" pitchFamily="49" charset="0"/>
            </a:endParaRPr>
          </a:p>
          <a:p>
            <a:pPr eaLnBrk="1" hangingPunct="1">
              <a:spcBef>
                <a:spcPct val="0"/>
              </a:spcBef>
              <a:buClrTx/>
              <a:buSzTx/>
              <a:buFontTx/>
              <a:buNone/>
            </a:pPr>
            <a:r>
              <a:rPr lang="en-GB" altLang="en-US" sz="1800">
                <a:solidFill>
                  <a:srgbClr val="000000"/>
                </a:solidFill>
                <a:latin typeface="Consolas" panose="020B0609020204030204" pitchFamily="49" charset="0"/>
              </a:rPr>
              <a:t>        } </a:t>
            </a:r>
            <a:r>
              <a:rPr lang="en-GB" altLang="en-US" sz="1800">
                <a:solidFill>
                  <a:srgbClr val="0000FF"/>
                </a:solidFill>
                <a:latin typeface="Consolas" panose="020B0609020204030204" pitchFamily="49" charset="0"/>
              </a:rPr>
              <a:t>while</a:t>
            </a:r>
            <a:r>
              <a:rPr lang="en-GB" altLang="en-US" sz="1800">
                <a:solidFill>
                  <a:srgbClr val="000000"/>
                </a:solidFill>
                <a:latin typeface="Consolas" panose="020B0609020204030204" pitchFamily="49" charset="0"/>
              </a:rPr>
              <a:t> (i &lt; 10);</a:t>
            </a:r>
          </a:p>
          <a:p>
            <a:pPr eaLnBrk="1" hangingPunct="1">
              <a:spcBef>
                <a:spcPct val="0"/>
              </a:spcBef>
              <a:buClrTx/>
              <a:buSzTx/>
              <a:buFontTx/>
              <a:buNone/>
            </a:pPr>
            <a:r>
              <a:rPr lang="en-GB" altLang="en-US" sz="1800">
                <a:solidFill>
                  <a:srgbClr val="000000"/>
                </a:solidFill>
                <a:latin typeface="Consolas" panose="020B0609020204030204" pitchFamily="49" charset="0"/>
              </a:rPr>
              <a:t>    }</a:t>
            </a:r>
          </a:p>
          <a:p>
            <a:pPr eaLnBrk="1" hangingPunct="1">
              <a:spcBef>
                <a:spcPct val="0"/>
              </a:spcBef>
              <a:buClrTx/>
              <a:buSzTx/>
              <a:buFontTx/>
              <a:buNone/>
            </a:pPr>
            <a:r>
              <a:rPr lang="en-GB" altLang="en-US" sz="1800">
                <a:solidFill>
                  <a:srgbClr val="000000"/>
                </a:solidFill>
                <a:latin typeface="Consolas" panose="020B0609020204030204" pitchFamily="49" charset="0"/>
              </a:rPr>
              <a:t>}</a:t>
            </a:r>
            <a:endParaRPr lang="en-GB" altLang="en-US" sz="18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7521EB4-2AE5-4EA3-BB24-7B0D422886FC}"/>
              </a:ext>
            </a:extLst>
          </p:cNvPr>
          <p:cNvSpPr>
            <a:spLocks noGrp="1" noChangeArrowheads="1"/>
          </p:cNvSpPr>
          <p:nvPr>
            <p:ph type="title"/>
          </p:nvPr>
        </p:nvSpPr>
        <p:spPr/>
        <p:txBody>
          <a:bodyPr/>
          <a:lstStyle/>
          <a:p>
            <a:r>
              <a:rPr lang="en-GB" altLang="en-US" b="1"/>
              <a:t>Do … While </a:t>
            </a:r>
          </a:p>
        </p:txBody>
      </p:sp>
      <p:sp>
        <p:nvSpPr>
          <p:cNvPr id="17411" name="Rectangle 3">
            <a:extLst>
              <a:ext uri="{FF2B5EF4-FFF2-40B4-BE49-F238E27FC236}">
                <a16:creationId xmlns:a16="http://schemas.microsoft.com/office/drawing/2014/main" id="{182CD8AE-33FF-404B-9D85-C97FE3EBAF04}"/>
              </a:ext>
            </a:extLst>
          </p:cNvPr>
          <p:cNvSpPr>
            <a:spLocks noChangeArrowheads="1"/>
          </p:cNvSpPr>
          <p:nvPr/>
        </p:nvSpPr>
        <p:spPr bwMode="auto">
          <a:xfrm>
            <a:off x="2209800" y="1447800"/>
            <a:ext cx="8077200" cy="477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600">
                <a:solidFill>
                  <a:srgbClr val="0000FF"/>
                </a:solidFill>
                <a:latin typeface="Consolas" panose="020B0609020204030204" pitchFamily="49" charset="0"/>
              </a:rPr>
              <a:t>using</a:t>
            </a:r>
            <a:r>
              <a:rPr lang="en-GB" altLang="en-US" sz="1600">
                <a:solidFill>
                  <a:srgbClr val="000000"/>
                </a:solidFill>
                <a:latin typeface="Consolas" panose="020B0609020204030204" pitchFamily="49" charset="0"/>
              </a:rPr>
              <a:t> System;</a:t>
            </a:r>
          </a:p>
          <a:p>
            <a:pPr eaLnBrk="1" hangingPunct="1">
              <a:spcBef>
                <a:spcPct val="0"/>
              </a:spcBef>
              <a:buClrTx/>
              <a:buSzTx/>
              <a:buFontTx/>
              <a:buNone/>
            </a:pP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FF"/>
                </a:solidFill>
                <a:latin typeface="Consolas" panose="020B0609020204030204" pitchFamily="49" charset="0"/>
              </a:rPr>
              <a:t>namespace</a:t>
            </a:r>
            <a:r>
              <a:rPr lang="en-GB" altLang="en-US" sz="1600">
                <a:solidFill>
                  <a:srgbClr val="000000"/>
                </a:solidFill>
                <a:latin typeface="Consolas" panose="020B0609020204030204" pitchFamily="49" charset="0"/>
              </a:rPr>
              <a:t> Loop</a:t>
            </a:r>
          </a:p>
          <a:p>
            <a:pPr eaLnBrk="1" hangingPunct="1">
              <a:spcBef>
                <a:spcPct val="0"/>
              </a:spcBef>
              <a:buClrTx/>
              <a:buSzTx/>
              <a:buFontTx/>
              <a:buNone/>
            </a:pPr>
            <a:r>
              <a:rPr lang="en-GB" altLang="en-US" sz="1600">
                <a:solidFill>
                  <a:srgbClr val="000000"/>
                </a:solidFill>
                <a:latin typeface="Consolas" panose="020B0609020204030204" pitchFamily="49" charset="0"/>
              </a:rPr>
              <a:t>{</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class</a:t>
            </a:r>
            <a:r>
              <a:rPr lang="en-GB" altLang="en-US" sz="1600">
                <a:solidFill>
                  <a:srgbClr val="000000"/>
                </a:solidFill>
                <a:latin typeface="Consolas" panose="020B0609020204030204" pitchFamily="49" charset="0"/>
              </a:rPr>
              <a:t> </a:t>
            </a:r>
            <a:r>
              <a:rPr lang="en-GB" altLang="en-US" sz="1600">
                <a:solidFill>
                  <a:srgbClr val="2B91AF"/>
                </a:solidFill>
                <a:latin typeface="Consolas" panose="020B0609020204030204" pitchFamily="49" charset="0"/>
              </a:rPr>
              <a:t>DoWhileLoop</a:t>
            </a: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public</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static</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void</a:t>
            </a:r>
            <a:r>
              <a:rPr lang="en-GB" altLang="en-US" sz="1600">
                <a:solidFill>
                  <a:srgbClr val="000000"/>
                </a:solidFill>
                <a:latin typeface="Consolas" panose="020B0609020204030204" pitchFamily="49" charset="0"/>
              </a:rPr>
              <a:t> Main(</a:t>
            </a:r>
            <a:r>
              <a:rPr lang="en-GB" altLang="en-US" sz="1600">
                <a:solidFill>
                  <a:srgbClr val="0000FF"/>
                </a:solidFill>
                <a:latin typeface="Consolas" panose="020B0609020204030204" pitchFamily="49" charset="0"/>
              </a:rPr>
              <a:t>string</a:t>
            </a:r>
            <a:r>
              <a:rPr lang="en-GB" altLang="en-US" sz="1600">
                <a:solidFill>
                  <a:srgbClr val="000000"/>
                </a:solidFill>
                <a:latin typeface="Consolas" panose="020B0609020204030204" pitchFamily="49" charset="0"/>
              </a:rPr>
              <a:t>[] args)</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int</a:t>
            </a:r>
            <a:r>
              <a:rPr lang="en-GB" altLang="en-US" sz="1600">
                <a:solidFill>
                  <a:srgbClr val="000000"/>
                </a:solidFill>
                <a:latin typeface="Consolas" panose="020B0609020204030204" pitchFamily="49" charset="0"/>
              </a:rPr>
              <a:t> i = 1, n = 5, product;</a:t>
            </a:r>
          </a:p>
          <a:p>
            <a:pPr eaLnBrk="1" hangingPunct="1">
              <a:spcBef>
                <a:spcPct val="0"/>
              </a:spcBef>
              <a:buClrTx/>
              <a:buSzTx/>
              <a:buFontTx/>
              <a:buNone/>
            </a:pP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do</a:t>
            </a: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product = n * i;</a:t>
            </a:r>
          </a:p>
          <a:p>
            <a:pPr eaLnBrk="1" hangingPunct="1">
              <a:spcBef>
                <a:spcPct val="0"/>
              </a:spcBef>
              <a:buClrTx/>
              <a:buSzTx/>
              <a:buFontTx/>
              <a:buNone/>
            </a:pPr>
            <a:r>
              <a:rPr lang="en-GB" altLang="en-US" sz="1600">
                <a:solidFill>
                  <a:srgbClr val="000000"/>
                </a:solidFill>
                <a:latin typeface="Consolas" panose="020B0609020204030204" pitchFamily="49" charset="0"/>
              </a:rPr>
              <a:t>                Console.WriteLine(</a:t>
            </a:r>
            <a:r>
              <a:rPr lang="en-GB" altLang="en-US" sz="1600">
                <a:solidFill>
                  <a:srgbClr val="A31515"/>
                </a:solidFill>
                <a:latin typeface="Consolas" panose="020B0609020204030204" pitchFamily="49" charset="0"/>
              </a:rPr>
              <a:t>"{0} * {1} = {2}"</a:t>
            </a:r>
            <a:r>
              <a:rPr lang="en-GB" altLang="en-US" sz="1600">
                <a:solidFill>
                  <a:srgbClr val="000000"/>
                </a:solidFill>
                <a:latin typeface="Consolas" panose="020B0609020204030204" pitchFamily="49" charset="0"/>
              </a:rPr>
              <a:t>, n, i, product);</a:t>
            </a:r>
          </a:p>
          <a:p>
            <a:pPr eaLnBrk="1" hangingPunct="1">
              <a:spcBef>
                <a:spcPct val="0"/>
              </a:spcBef>
              <a:buClrTx/>
              <a:buSzTx/>
              <a:buFontTx/>
              <a:buNone/>
            </a:pPr>
            <a:r>
              <a:rPr lang="en-GB" altLang="en-US" sz="1600">
                <a:solidFill>
                  <a:srgbClr val="000000"/>
                </a:solidFill>
                <a:latin typeface="Consolas" panose="020B0609020204030204" pitchFamily="49" charset="0"/>
              </a:rPr>
              <a:t>                i++;</a:t>
            </a:r>
          </a:p>
          <a:p>
            <a:pPr eaLnBrk="1" hangingPunct="1">
              <a:spcBef>
                <a:spcPct val="0"/>
              </a:spcBef>
              <a:buClrTx/>
              <a:buSzTx/>
              <a:buFontTx/>
              <a:buNone/>
            </a:pPr>
            <a:r>
              <a:rPr lang="en-GB" altLang="en-US" sz="1600">
                <a:solidFill>
                  <a:srgbClr val="000000"/>
                </a:solidFill>
                <a:latin typeface="Consolas" panose="020B0609020204030204" pitchFamily="49" charset="0"/>
              </a:rPr>
              <a:t>            } </a:t>
            </a:r>
            <a:r>
              <a:rPr lang="en-GB" altLang="en-US" sz="1600">
                <a:solidFill>
                  <a:srgbClr val="0000FF"/>
                </a:solidFill>
                <a:latin typeface="Consolas" panose="020B0609020204030204" pitchFamily="49" charset="0"/>
              </a:rPr>
              <a:t>while</a:t>
            </a:r>
            <a:r>
              <a:rPr lang="en-GB" altLang="en-US" sz="1600">
                <a:solidFill>
                  <a:srgbClr val="000000"/>
                </a:solidFill>
                <a:latin typeface="Consolas" panose="020B0609020204030204" pitchFamily="49" charset="0"/>
              </a:rPr>
              <a:t> (i &lt;= 10);</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a:t>
            </a:r>
            <a:endParaRPr lang="en-GB" altLang="en-US" sz="16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10733F2-CB04-4150-9000-5EA804E28B59}"/>
              </a:ext>
            </a:extLst>
          </p:cNvPr>
          <p:cNvSpPr>
            <a:spLocks noGrp="1" noChangeArrowheads="1"/>
          </p:cNvSpPr>
          <p:nvPr>
            <p:ph type="title"/>
          </p:nvPr>
        </p:nvSpPr>
        <p:spPr/>
        <p:txBody>
          <a:bodyPr/>
          <a:lstStyle/>
          <a:p>
            <a:r>
              <a:rPr lang="en-GB" altLang="en-US" b="1"/>
              <a:t>If .. Then</a:t>
            </a:r>
          </a:p>
        </p:txBody>
      </p:sp>
      <p:sp>
        <p:nvSpPr>
          <p:cNvPr id="18435" name="Rectangle 3">
            <a:extLst>
              <a:ext uri="{FF2B5EF4-FFF2-40B4-BE49-F238E27FC236}">
                <a16:creationId xmlns:a16="http://schemas.microsoft.com/office/drawing/2014/main" id="{990C9CD8-84CC-4F41-9B64-B723DF7A39EA}"/>
              </a:ext>
            </a:extLst>
          </p:cNvPr>
          <p:cNvSpPr>
            <a:spLocks noChangeArrowheads="1"/>
          </p:cNvSpPr>
          <p:nvPr/>
        </p:nvSpPr>
        <p:spPr bwMode="auto">
          <a:xfrm>
            <a:off x="2400300" y="1447800"/>
            <a:ext cx="7391400" cy="477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600">
                <a:solidFill>
                  <a:srgbClr val="0000FF"/>
                </a:solidFill>
                <a:latin typeface="Consolas" panose="020B0609020204030204" pitchFamily="49" charset="0"/>
              </a:rPr>
              <a:t>using</a:t>
            </a:r>
            <a:r>
              <a:rPr lang="en-GB" altLang="en-US" sz="1600">
                <a:solidFill>
                  <a:srgbClr val="000000"/>
                </a:solidFill>
                <a:latin typeface="Consolas" panose="020B0609020204030204" pitchFamily="49" charset="0"/>
              </a:rPr>
              <a:t> System;</a:t>
            </a:r>
          </a:p>
          <a:p>
            <a:pPr eaLnBrk="1" hangingPunct="1">
              <a:spcBef>
                <a:spcPct val="0"/>
              </a:spcBef>
              <a:buClrTx/>
              <a:buSzTx/>
              <a:buFontTx/>
              <a:buNone/>
            </a:pP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FF"/>
                </a:solidFill>
                <a:latin typeface="Consolas" panose="020B0609020204030204" pitchFamily="49" charset="0"/>
              </a:rPr>
              <a:t>namespace</a:t>
            </a:r>
            <a:r>
              <a:rPr lang="en-GB" altLang="en-US" sz="1600">
                <a:solidFill>
                  <a:srgbClr val="000000"/>
                </a:solidFill>
                <a:latin typeface="Consolas" panose="020B0609020204030204" pitchFamily="49" charset="0"/>
              </a:rPr>
              <a:t> Conditional</a:t>
            </a:r>
          </a:p>
          <a:p>
            <a:pPr eaLnBrk="1" hangingPunct="1">
              <a:spcBef>
                <a:spcPct val="0"/>
              </a:spcBef>
              <a:buClrTx/>
              <a:buSzTx/>
              <a:buFontTx/>
              <a:buNone/>
            </a:pPr>
            <a:r>
              <a:rPr lang="en-GB" altLang="en-US" sz="1600">
                <a:solidFill>
                  <a:srgbClr val="000000"/>
                </a:solidFill>
                <a:latin typeface="Consolas" panose="020B0609020204030204" pitchFamily="49" charset="0"/>
              </a:rPr>
              <a:t>{</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class</a:t>
            </a:r>
            <a:r>
              <a:rPr lang="en-GB" altLang="en-US" sz="1600">
                <a:solidFill>
                  <a:srgbClr val="000000"/>
                </a:solidFill>
                <a:latin typeface="Consolas" panose="020B0609020204030204" pitchFamily="49" charset="0"/>
              </a:rPr>
              <a:t> </a:t>
            </a:r>
            <a:r>
              <a:rPr lang="en-GB" altLang="en-US" sz="1600">
                <a:solidFill>
                  <a:srgbClr val="2B91AF"/>
                </a:solidFill>
                <a:latin typeface="Consolas" panose="020B0609020204030204" pitchFamily="49" charset="0"/>
              </a:rPr>
              <a:t>IfStatement</a:t>
            </a: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public</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static</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void</a:t>
            </a:r>
            <a:r>
              <a:rPr lang="en-GB" altLang="en-US" sz="1600">
                <a:solidFill>
                  <a:srgbClr val="000000"/>
                </a:solidFill>
                <a:latin typeface="Consolas" panose="020B0609020204030204" pitchFamily="49" charset="0"/>
              </a:rPr>
              <a:t> Main(</a:t>
            </a:r>
            <a:r>
              <a:rPr lang="en-GB" altLang="en-US" sz="1600">
                <a:solidFill>
                  <a:srgbClr val="0000FF"/>
                </a:solidFill>
                <a:latin typeface="Consolas" panose="020B0609020204030204" pitchFamily="49" charset="0"/>
              </a:rPr>
              <a:t>string</a:t>
            </a:r>
            <a:r>
              <a:rPr lang="en-GB" altLang="en-US" sz="1600">
                <a:solidFill>
                  <a:srgbClr val="000000"/>
                </a:solidFill>
                <a:latin typeface="Consolas" panose="020B0609020204030204" pitchFamily="49" charset="0"/>
              </a:rPr>
              <a:t>[] args)</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int</a:t>
            </a:r>
            <a:r>
              <a:rPr lang="en-GB" altLang="en-US" sz="1600">
                <a:solidFill>
                  <a:srgbClr val="000000"/>
                </a:solidFill>
                <a:latin typeface="Consolas" panose="020B0609020204030204" pitchFamily="49" charset="0"/>
              </a:rPr>
              <a:t> number = 2;</a:t>
            </a:r>
          </a:p>
          <a:p>
            <a:pPr eaLnBrk="1" hangingPunct="1">
              <a:spcBef>
                <a:spcPct val="0"/>
              </a:spcBef>
              <a:buClrTx/>
              <a:buSzTx/>
              <a:buFontTx/>
              <a:buNone/>
            </a:pP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if</a:t>
            </a:r>
            <a:r>
              <a:rPr lang="en-GB" altLang="en-US" sz="1600">
                <a:solidFill>
                  <a:srgbClr val="000000"/>
                </a:solidFill>
                <a:latin typeface="Consolas" panose="020B0609020204030204" pitchFamily="49" charset="0"/>
              </a:rPr>
              <a:t> (number &lt; 5)</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Console.WriteLine(</a:t>
            </a:r>
            <a:r>
              <a:rPr lang="en-GB" altLang="en-US" sz="1600">
                <a:solidFill>
                  <a:srgbClr val="A31515"/>
                </a:solidFill>
                <a:latin typeface="Consolas" panose="020B0609020204030204" pitchFamily="49" charset="0"/>
              </a:rPr>
              <a:t>"{0} is less than 5"</a:t>
            </a:r>
            <a:r>
              <a:rPr lang="en-GB" altLang="en-US" sz="1600">
                <a:solidFill>
                  <a:srgbClr val="000000"/>
                </a:solidFill>
                <a:latin typeface="Consolas" panose="020B0609020204030204" pitchFamily="49" charset="0"/>
              </a:rPr>
              <a:t>, number);</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endParaRPr lang="en-GB" altLang="en-US" sz="1600">
              <a:solidFill>
                <a:srgbClr val="000000"/>
              </a:solidFill>
              <a:latin typeface="Consolas" panose="020B0609020204030204" pitchFamily="49" charset="0"/>
            </a:endParaRPr>
          </a:p>
          <a:p>
            <a:pPr eaLnBrk="1" hangingPunct="1">
              <a:spcBef>
                <a:spcPct val="0"/>
              </a:spcBef>
              <a:buClrTx/>
              <a:buSzTx/>
              <a:buFontTx/>
              <a:buNone/>
            </a:pPr>
            <a:r>
              <a:rPr lang="en-GB" altLang="en-US" sz="1600">
                <a:solidFill>
                  <a:srgbClr val="000000"/>
                </a:solidFill>
                <a:latin typeface="Consolas" panose="020B0609020204030204" pitchFamily="49" charset="0"/>
              </a:rPr>
              <a:t>            Console.WriteLine(</a:t>
            </a:r>
            <a:r>
              <a:rPr lang="en-GB" altLang="en-US" sz="1600">
                <a:solidFill>
                  <a:srgbClr val="A31515"/>
                </a:solidFill>
                <a:latin typeface="Consolas" panose="020B0609020204030204" pitchFamily="49" charset="0"/>
              </a:rPr>
              <a:t>"This statement is always executed."</a:t>
            </a:r>
            <a:r>
              <a:rPr lang="en-GB" altLang="en-US" sz="1600">
                <a:solidFill>
                  <a:srgbClr val="000000"/>
                </a:solidFill>
                <a:latin typeface="Consolas" panose="020B0609020204030204" pitchFamily="49" charset="0"/>
              </a:rPr>
              <a:t>);</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    }</a:t>
            </a:r>
          </a:p>
          <a:p>
            <a:pPr eaLnBrk="1" hangingPunct="1">
              <a:spcBef>
                <a:spcPct val="0"/>
              </a:spcBef>
              <a:buClrTx/>
              <a:buSzTx/>
              <a:buFontTx/>
              <a:buNone/>
            </a:pPr>
            <a:r>
              <a:rPr lang="en-GB" altLang="en-US" sz="1600">
                <a:solidFill>
                  <a:srgbClr val="000000"/>
                </a:solidFill>
                <a:latin typeface="Consolas" panose="020B0609020204030204" pitchFamily="49" charset="0"/>
              </a:rPr>
              <a:t>}</a:t>
            </a:r>
            <a:endParaRPr lang="en-GB" altLang="en-US" sz="16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5928400-EEB5-4287-AAE7-ACD2F61FA881}"/>
              </a:ext>
            </a:extLst>
          </p:cNvPr>
          <p:cNvSpPr>
            <a:spLocks noGrp="1" noChangeArrowheads="1"/>
          </p:cNvSpPr>
          <p:nvPr>
            <p:ph type="title"/>
          </p:nvPr>
        </p:nvSpPr>
        <p:spPr/>
        <p:txBody>
          <a:bodyPr/>
          <a:lstStyle/>
          <a:p>
            <a:r>
              <a:rPr lang="en-GB" altLang="en-US" b="1"/>
              <a:t>If Else</a:t>
            </a:r>
          </a:p>
        </p:txBody>
      </p:sp>
      <p:sp>
        <p:nvSpPr>
          <p:cNvPr id="19459" name="Rectangle 3">
            <a:extLst>
              <a:ext uri="{FF2B5EF4-FFF2-40B4-BE49-F238E27FC236}">
                <a16:creationId xmlns:a16="http://schemas.microsoft.com/office/drawing/2014/main" id="{22EC9E17-170C-4E4B-B143-6AEDEF8D470E}"/>
              </a:ext>
            </a:extLst>
          </p:cNvPr>
          <p:cNvSpPr>
            <a:spLocks noChangeArrowheads="1"/>
          </p:cNvSpPr>
          <p:nvPr/>
        </p:nvSpPr>
        <p:spPr bwMode="auto">
          <a:xfrm>
            <a:off x="2095500" y="1524000"/>
            <a:ext cx="8001000"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400">
                <a:solidFill>
                  <a:srgbClr val="0000FF"/>
                </a:solidFill>
                <a:latin typeface="Consolas" panose="020B0609020204030204" pitchFamily="49" charset="0"/>
              </a:rPr>
              <a:t>using</a:t>
            </a:r>
            <a:r>
              <a:rPr lang="en-GB" altLang="en-US" sz="1400">
                <a:solidFill>
                  <a:srgbClr val="000000"/>
                </a:solidFill>
                <a:latin typeface="Consolas" panose="020B0609020204030204" pitchFamily="49" charset="0"/>
              </a:rPr>
              <a:t> System;</a:t>
            </a:r>
          </a:p>
          <a:p>
            <a:pPr eaLnBrk="1" hangingPunct="1">
              <a:spcBef>
                <a:spcPct val="0"/>
              </a:spcBef>
              <a:buClrTx/>
              <a:buSzTx/>
              <a:buFontTx/>
              <a:buNone/>
            </a:pPr>
            <a:endParaRPr lang="en-GB" altLang="en-US" sz="1400">
              <a:solidFill>
                <a:srgbClr val="000000"/>
              </a:solidFill>
              <a:latin typeface="Consolas" panose="020B0609020204030204" pitchFamily="49" charset="0"/>
            </a:endParaRPr>
          </a:p>
          <a:p>
            <a:pPr eaLnBrk="1" hangingPunct="1">
              <a:spcBef>
                <a:spcPct val="0"/>
              </a:spcBef>
              <a:buClrTx/>
              <a:buSzTx/>
              <a:buFontTx/>
              <a:buNone/>
            </a:pPr>
            <a:r>
              <a:rPr lang="en-GB" altLang="en-US" sz="1400">
                <a:solidFill>
                  <a:srgbClr val="0000FF"/>
                </a:solidFill>
                <a:latin typeface="Consolas" panose="020B0609020204030204" pitchFamily="49" charset="0"/>
              </a:rPr>
              <a:t>namespace</a:t>
            </a:r>
            <a:r>
              <a:rPr lang="en-GB" altLang="en-US" sz="1400">
                <a:solidFill>
                  <a:srgbClr val="000000"/>
                </a:solidFill>
                <a:latin typeface="Consolas" panose="020B0609020204030204" pitchFamily="49" charset="0"/>
              </a:rPr>
              <a:t> Conditional</a:t>
            </a:r>
          </a:p>
          <a:p>
            <a:pPr eaLnBrk="1" hangingPunct="1">
              <a:spcBef>
                <a:spcPct val="0"/>
              </a:spcBef>
              <a:buClrTx/>
              <a:buSzTx/>
              <a:buFontTx/>
              <a:buNone/>
            </a:pPr>
            <a:r>
              <a:rPr lang="en-GB" altLang="en-US" sz="1400">
                <a:solidFill>
                  <a:srgbClr val="000000"/>
                </a:solidFill>
                <a:latin typeface="Consolas" panose="020B0609020204030204" pitchFamily="49" charset="0"/>
              </a:rPr>
              <a:t>{</a:t>
            </a:r>
          </a:p>
          <a:p>
            <a:pPr eaLnBrk="1" hangingPunct="1">
              <a:spcBef>
                <a:spcPct val="0"/>
              </a:spcBef>
              <a:buClrTx/>
              <a:buSzTx/>
              <a:buFontTx/>
              <a:buNone/>
            </a:pP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class</a:t>
            </a:r>
            <a:r>
              <a:rPr lang="en-GB" altLang="en-US" sz="1400">
                <a:solidFill>
                  <a:srgbClr val="000000"/>
                </a:solidFill>
                <a:latin typeface="Consolas" panose="020B0609020204030204" pitchFamily="49" charset="0"/>
              </a:rPr>
              <a:t> </a:t>
            </a:r>
            <a:r>
              <a:rPr lang="en-GB" altLang="en-US" sz="1400">
                <a:solidFill>
                  <a:srgbClr val="2B91AF"/>
                </a:solidFill>
                <a:latin typeface="Consolas" panose="020B0609020204030204" pitchFamily="49" charset="0"/>
              </a:rPr>
              <a:t>IfElseStatement</a:t>
            </a:r>
            <a:endParaRPr lang="en-GB" altLang="en-US" sz="1400">
              <a:solidFill>
                <a:srgbClr val="000000"/>
              </a:solidFill>
              <a:latin typeface="Consolas" panose="020B0609020204030204" pitchFamily="49" charset="0"/>
            </a:endParaRP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public</a:t>
            </a: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static</a:t>
            </a: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void</a:t>
            </a:r>
            <a:r>
              <a:rPr lang="en-GB" altLang="en-US" sz="1400">
                <a:solidFill>
                  <a:srgbClr val="000000"/>
                </a:solidFill>
                <a:latin typeface="Consolas" panose="020B0609020204030204" pitchFamily="49" charset="0"/>
              </a:rPr>
              <a:t> Main(</a:t>
            </a:r>
            <a:r>
              <a:rPr lang="en-GB" altLang="en-US" sz="1400">
                <a:solidFill>
                  <a:srgbClr val="0000FF"/>
                </a:solidFill>
                <a:latin typeface="Consolas" panose="020B0609020204030204" pitchFamily="49" charset="0"/>
              </a:rPr>
              <a:t>string</a:t>
            </a:r>
            <a:r>
              <a:rPr lang="en-GB" altLang="en-US" sz="1400">
                <a:solidFill>
                  <a:srgbClr val="000000"/>
                </a:solidFill>
                <a:latin typeface="Consolas" panose="020B0609020204030204" pitchFamily="49" charset="0"/>
              </a:rPr>
              <a:t>[] args)</a:t>
            </a: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int</a:t>
            </a:r>
            <a:r>
              <a:rPr lang="en-GB" altLang="en-US" sz="1400">
                <a:solidFill>
                  <a:srgbClr val="000000"/>
                </a:solidFill>
                <a:latin typeface="Consolas" panose="020B0609020204030204" pitchFamily="49" charset="0"/>
              </a:rPr>
              <a:t> number = 8;</a:t>
            </a:r>
          </a:p>
          <a:p>
            <a:pPr eaLnBrk="1" hangingPunct="1">
              <a:spcBef>
                <a:spcPct val="0"/>
              </a:spcBef>
              <a:buClrTx/>
              <a:buSzTx/>
              <a:buFontTx/>
              <a:buNone/>
            </a:pPr>
            <a:endParaRPr lang="en-GB" altLang="en-US" sz="1400">
              <a:solidFill>
                <a:srgbClr val="000000"/>
              </a:solidFill>
              <a:latin typeface="Consolas" panose="020B0609020204030204" pitchFamily="49" charset="0"/>
            </a:endParaRPr>
          </a:p>
          <a:p>
            <a:pPr eaLnBrk="1" hangingPunct="1">
              <a:spcBef>
                <a:spcPct val="0"/>
              </a:spcBef>
              <a:buClrTx/>
              <a:buSzTx/>
              <a:buFontTx/>
              <a:buNone/>
            </a:pP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if</a:t>
            </a:r>
            <a:r>
              <a:rPr lang="en-GB" altLang="en-US" sz="1400">
                <a:solidFill>
                  <a:srgbClr val="000000"/>
                </a:solidFill>
                <a:latin typeface="Consolas" panose="020B0609020204030204" pitchFamily="49" charset="0"/>
              </a:rPr>
              <a:t> (number &lt; 5)</a:t>
            </a: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r>
              <a:rPr lang="en-GB" altLang="en-US" sz="1400">
                <a:solidFill>
                  <a:srgbClr val="000000"/>
                </a:solidFill>
                <a:latin typeface="Consolas" panose="020B0609020204030204" pitchFamily="49" charset="0"/>
              </a:rPr>
              <a:t>                Console.WriteLine(</a:t>
            </a:r>
            <a:r>
              <a:rPr lang="en-GB" altLang="en-US" sz="1400">
                <a:solidFill>
                  <a:srgbClr val="A31515"/>
                </a:solidFill>
                <a:latin typeface="Consolas" panose="020B0609020204030204" pitchFamily="49" charset="0"/>
              </a:rPr>
              <a:t>"{0} is less than 5"</a:t>
            </a:r>
            <a:r>
              <a:rPr lang="en-GB" altLang="en-US" sz="1400">
                <a:solidFill>
                  <a:srgbClr val="000000"/>
                </a:solidFill>
                <a:latin typeface="Consolas" panose="020B0609020204030204" pitchFamily="49" charset="0"/>
              </a:rPr>
              <a:t>, number);</a:t>
            </a: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else</a:t>
            </a:r>
            <a:endParaRPr lang="en-GB" altLang="en-US" sz="1400">
              <a:solidFill>
                <a:srgbClr val="000000"/>
              </a:solidFill>
              <a:latin typeface="Consolas" panose="020B0609020204030204" pitchFamily="49" charset="0"/>
            </a:endParaRP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r>
              <a:rPr lang="en-GB" altLang="en-US" sz="1400">
                <a:solidFill>
                  <a:srgbClr val="000000"/>
                </a:solidFill>
                <a:latin typeface="Consolas" panose="020B0609020204030204" pitchFamily="49" charset="0"/>
              </a:rPr>
              <a:t>                Console.WriteLine(</a:t>
            </a:r>
            <a:r>
              <a:rPr lang="en-GB" altLang="en-US" sz="1400">
                <a:solidFill>
                  <a:srgbClr val="A31515"/>
                </a:solidFill>
                <a:latin typeface="Consolas" panose="020B0609020204030204" pitchFamily="49" charset="0"/>
              </a:rPr>
              <a:t>"{0} is greater than or equal to 5"</a:t>
            </a:r>
            <a:r>
              <a:rPr lang="en-GB" altLang="en-US" sz="1400">
                <a:solidFill>
                  <a:srgbClr val="000000"/>
                </a:solidFill>
                <a:latin typeface="Consolas" panose="020B0609020204030204" pitchFamily="49" charset="0"/>
              </a:rPr>
              <a:t>, number);</a:t>
            </a: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endParaRPr lang="en-GB" altLang="en-US" sz="1400">
              <a:solidFill>
                <a:srgbClr val="000000"/>
              </a:solidFill>
              <a:latin typeface="Consolas" panose="020B0609020204030204" pitchFamily="49" charset="0"/>
            </a:endParaRPr>
          </a:p>
          <a:p>
            <a:pPr eaLnBrk="1" hangingPunct="1">
              <a:spcBef>
                <a:spcPct val="0"/>
              </a:spcBef>
              <a:buClrTx/>
              <a:buSzTx/>
              <a:buFontTx/>
              <a:buNone/>
            </a:pPr>
            <a:r>
              <a:rPr lang="en-GB" altLang="en-US" sz="1400">
                <a:solidFill>
                  <a:srgbClr val="000000"/>
                </a:solidFill>
                <a:latin typeface="Consolas" panose="020B0609020204030204" pitchFamily="49" charset="0"/>
              </a:rPr>
              <a:t>            Console.WriteLine(</a:t>
            </a:r>
            <a:r>
              <a:rPr lang="en-GB" altLang="en-US" sz="1400">
                <a:solidFill>
                  <a:srgbClr val="A31515"/>
                </a:solidFill>
                <a:latin typeface="Consolas" panose="020B0609020204030204" pitchFamily="49" charset="0"/>
              </a:rPr>
              <a:t>"This statement is always executed."</a:t>
            </a:r>
            <a:r>
              <a:rPr lang="en-GB" altLang="en-US" sz="1400">
                <a:solidFill>
                  <a:srgbClr val="000000"/>
                </a:solidFill>
                <a:latin typeface="Consolas" panose="020B0609020204030204" pitchFamily="49" charset="0"/>
              </a:rPr>
              <a:t>);</a:t>
            </a: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r>
              <a:rPr lang="en-GB" altLang="en-US" sz="1400">
                <a:solidFill>
                  <a:srgbClr val="000000"/>
                </a:solidFill>
                <a:latin typeface="Consolas" panose="020B0609020204030204" pitchFamily="49" charset="0"/>
              </a:rPr>
              <a:t>    }</a:t>
            </a:r>
          </a:p>
          <a:p>
            <a:pPr eaLnBrk="1" hangingPunct="1">
              <a:spcBef>
                <a:spcPct val="0"/>
              </a:spcBef>
              <a:buClrTx/>
              <a:buSzTx/>
              <a:buFontTx/>
              <a:buNone/>
            </a:pPr>
            <a:r>
              <a:rPr lang="en-GB" altLang="en-US" sz="1400">
                <a:solidFill>
                  <a:srgbClr val="000000"/>
                </a:solidFill>
                <a:latin typeface="Consolas" panose="020B0609020204030204" pitchFamily="49" charset="0"/>
              </a:rPr>
              <a:t>}</a:t>
            </a:r>
            <a:endParaRPr lang="en-GB" altLang="en-US" sz="14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84B1620-3D44-4AE3-AE06-56DCCA4806B0}"/>
              </a:ext>
            </a:extLst>
          </p:cNvPr>
          <p:cNvSpPr>
            <a:spLocks noGrp="1" noChangeArrowheads="1"/>
          </p:cNvSpPr>
          <p:nvPr>
            <p:ph type="title"/>
          </p:nvPr>
        </p:nvSpPr>
        <p:spPr/>
        <p:txBody>
          <a:bodyPr/>
          <a:lstStyle/>
          <a:p>
            <a:r>
              <a:rPr lang="en-GB" altLang="en-US" b="1"/>
              <a:t>If .. Then Else</a:t>
            </a:r>
          </a:p>
        </p:txBody>
      </p:sp>
      <p:sp>
        <p:nvSpPr>
          <p:cNvPr id="20483" name="Rectangle 3">
            <a:extLst>
              <a:ext uri="{FF2B5EF4-FFF2-40B4-BE49-F238E27FC236}">
                <a16:creationId xmlns:a16="http://schemas.microsoft.com/office/drawing/2014/main" id="{9688B641-3B4A-4E11-A4E0-486F1AFDD128}"/>
              </a:ext>
            </a:extLst>
          </p:cNvPr>
          <p:cNvSpPr>
            <a:spLocks noChangeArrowheads="1"/>
          </p:cNvSpPr>
          <p:nvPr/>
        </p:nvSpPr>
        <p:spPr bwMode="auto">
          <a:xfrm>
            <a:off x="2362200" y="1524001"/>
            <a:ext cx="74676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200">
                <a:solidFill>
                  <a:srgbClr val="0000FF"/>
                </a:solidFill>
                <a:latin typeface="Consolas" panose="020B0609020204030204" pitchFamily="49" charset="0"/>
              </a:rPr>
              <a:t>using</a:t>
            </a:r>
            <a:r>
              <a:rPr lang="en-GB" altLang="en-US" sz="1200">
                <a:solidFill>
                  <a:srgbClr val="000000"/>
                </a:solidFill>
                <a:latin typeface="Consolas" panose="020B0609020204030204" pitchFamily="49" charset="0"/>
              </a:rPr>
              <a:t> System;</a:t>
            </a:r>
          </a:p>
          <a:p>
            <a:pPr eaLnBrk="1" hangingPunct="1">
              <a:spcBef>
                <a:spcPct val="0"/>
              </a:spcBef>
              <a:buClrTx/>
              <a:buSzTx/>
              <a:buFontTx/>
              <a:buNone/>
            </a:pPr>
            <a:endParaRPr lang="en-GB" altLang="en-US" sz="1200">
              <a:solidFill>
                <a:srgbClr val="000000"/>
              </a:solidFill>
              <a:latin typeface="Consolas" panose="020B0609020204030204" pitchFamily="49" charset="0"/>
            </a:endParaRPr>
          </a:p>
          <a:p>
            <a:pPr eaLnBrk="1" hangingPunct="1">
              <a:spcBef>
                <a:spcPct val="0"/>
              </a:spcBef>
              <a:buClrTx/>
              <a:buSzTx/>
              <a:buFontTx/>
              <a:buNone/>
            </a:pPr>
            <a:r>
              <a:rPr lang="en-GB" altLang="en-US" sz="1200">
                <a:solidFill>
                  <a:srgbClr val="0000FF"/>
                </a:solidFill>
                <a:latin typeface="Consolas" panose="020B0609020204030204" pitchFamily="49" charset="0"/>
              </a:rPr>
              <a:t>namespace</a:t>
            </a:r>
            <a:r>
              <a:rPr lang="en-GB" altLang="en-US" sz="1200">
                <a:solidFill>
                  <a:srgbClr val="000000"/>
                </a:solidFill>
                <a:latin typeface="Consolas" panose="020B0609020204030204" pitchFamily="49" charset="0"/>
              </a:rPr>
              <a:t> Conditional</a:t>
            </a:r>
          </a:p>
          <a:p>
            <a:pPr eaLnBrk="1" hangingPunct="1">
              <a:spcBef>
                <a:spcPct val="0"/>
              </a:spcBef>
              <a:buClrTx/>
              <a:buSzTx/>
              <a:buFontTx/>
              <a:buNone/>
            </a:pPr>
            <a:r>
              <a:rPr lang="en-GB" altLang="en-US" sz="1200">
                <a:solidFill>
                  <a:srgbClr val="000000"/>
                </a:solidFill>
                <a:latin typeface="Consolas" panose="020B0609020204030204" pitchFamily="49" charset="0"/>
              </a:rPr>
              <a:t>{</a:t>
            </a:r>
          </a:p>
          <a:p>
            <a:pPr eaLnBrk="1" hangingPunct="1">
              <a:spcBef>
                <a:spcPct val="0"/>
              </a:spcBef>
              <a:buClrTx/>
              <a:buSzTx/>
              <a:buFontTx/>
              <a:buNone/>
            </a:pP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class</a:t>
            </a:r>
            <a:r>
              <a:rPr lang="en-GB" altLang="en-US" sz="1200">
                <a:solidFill>
                  <a:srgbClr val="000000"/>
                </a:solidFill>
                <a:latin typeface="Consolas" panose="020B0609020204030204" pitchFamily="49" charset="0"/>
              </a:rPr>
              <a:t> </a:t>
            </a:r>
            <a:r>
              <a:rPr lang="en-GB" altLang="en-US" sz="1200">
                <a:solidFill>
                  <a:srgbClr val="2B91AF"/>
                </a:solidFill>
                <a:latin typeface="Consolas" panose="020B0609020204030204" pitchFamily="49" charset="0"/>
              </a:rPr>
              <a:t>IfElseIfStatement</a:t>
            </a:r>
            <a:endParaRPr lang="en-GB" altLang="en-US" sz="1200">
              <a:solidFill>
                <a:srgbClr val="000000"/>
              </a:solidFill>
              <a:latin typeface="Consolas" panose="020B0609020204030204" pitchFamily="49" charset="0"/>
            </a:endParaRP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public</a:t>
            </a: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static</a:t>
            </a: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void</a:t>
            </a:r>
            <a:r>
              <a:rPr lang="en-GB" altLang="en-US" sz="1200">
                <a:solidFill>
                  <a:srgbClr val="000000"/>
                </a:solidFill>
                <a:latin typeface="Consolas" panose="020B0609020204030204" pitchFamily="49" charset="0"/>
              </a:rPr>
              <a:t> Main(</a:t>
            </a:r>
            <a:r>
              <a:rPr lang="en-GB" altLang="en-US" sz="1200">
                <a:solidFill>
                  <a:srgbClr val="0000FF"/>
                </a:solidFill>
                <a:latin typeface="Consolas" panose="020B0609020204030204" pitchFamily="49" charset="0"/>
              </a:rPr>
              <a:t>string</a:t>
            </a:r>
            <a:r>
              <a:rPr lang="en-GB" altLang="en-US" sz="1200">
                <a:solidFill>
                  <a:srgbClr val="000000"/>
                </a:solidFill>
                <a:latin typeface="Consolas" panose="020B0609020204030204" pitchFamily="49" charset="0"/>
              </a:rPr>
              <a:t>[] args)</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int</a:t>
            </a:r>
            <a:r>
              <a:rPr lang="en-GB" altLang="en-US" sz="1200">
                <a:solidFill>
                  <a:srgbClr val="000000"/>
                </a:solidFill>
                <a:latin typeface="Consolas" panose="020B0609020204030204" pitchFamily="49" charset="0"/>
              </a:rPr>
              <a:t> number = 12;</a:t>
            </a:r>
          </a:p>
          <a:p>
            <a:pPr eaLnBrk="1" hangingPunct="1">
              <a:spcBef>
                <a:spcPct val="0"/>
              </a:spcBef>
              <a:buClrTx/>
              <a:buSzTx/>
              <a:buFontTx/>
              <a:buNone/>
            </a:pPr>
            <a:endParaRPr lang="en-GB" altLang="en-US" sz="1200">
              <a:solidFill>
                <a:srgbClr val="000000"/>
              </a:solidFill>
              <a:latin typeface="Consolas" panose="020B0609020204030204" pitchFamily="49" charset="0"/>
            </a:endParaRPr>
          </a:p>
          <a:p>
            <a:pPr eaLnBrk="1" hangingPunct="1">
              <a:spcBef>
                <a:spcPct val="0"/>
              </a:spcBef>
              <a:buClrTx/>
              <a:buSzTx/>
              <a:buFontTx/>
              <a:buNone/>
            </a:pP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if</a:t>
            </a:r>
            <a:r>
              <a:rPr lang="en-GB" altLang="en-US" sz="1200">
                <a:solidFill>
                  <a:srgbClr val="000000"/>
                </a:solidFill>
                <a:latin typeface="Consolas" panose="020B0609020204030204" pitchFamily="49" charset="0"/>
              </a:rPr>
              <a:t> (number &lt; 5)</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Console.WriteLine(</a:t>
            </a:r>
            <a:r>
              <a:rPr lang="en-GB" altLang="en-US" sz="1200">
                <a:solidFill>
                  <a:srgbClr val="A31515"/>
                </a:solidFill>
                <a:latin typeface="Consolas" panose="020B0609020204030204" pitchFamily="49" charset="0"/>
              </a:rPr>
              <a:t>"{0} is less than 5"</a:t>
            </a:r>
            <a:r>
              <a:rPr lang="en-GB" altLang="en-US" sz="1200">
                <a:solidFill>
                  <a:srgbClr val="000000"/>
                </a:solidFill>
                <a:latin typeface="Consolas" panose="020B0609020204030204" pitchFamily="49" charset="0"/>
              </a:rPr>
              <a:t>, number);</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else</a:t>
            </a: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if</a:t>
            </a:r>
            <a:r>
              <a:rPr lang="en-GB" altLang="en-US" sz="1200">
                <a:solidFill>
                  <a:srgbClr val="000000"/>
                </a:solidFill>
                <a:latin typeface="Consolas" panose="020B0609020204030204" pitchFamily="49" charset="0"/>
              </a:rPr>
              <a:t> (number &gt; 5)</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Console.WriteLine(</a:t>
            </a:r>
            <a:r>
              <a:rPr lang="en-GB" altLang="en-US" sz="1200">
                <a:solidFill>
                  <a:srgbClr val="A31515"/>
                </a:solidFill>
                <a:latin typeface="Consolas" panose="020B0609020204030204" pitchFamily="49" charset="0"/>
              </a:rPr>
              <a:t>"{0} is greater than 5"</a:t>
            </a:r>
            <a:r>
              <a:rPr lang="en-GB" altLang="en-US" sz="1200">
                <a:solidFill>
                  <a:srgbClr val="000000"/>
                </a:solidFill>
                <a:latin typeface="Consolas" panose="020B0609020204030204" pitchFamily="49" charset="0"/>
              </a:rPr>
              <a:t>, number);</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else</a:t>
            </a:r>
            <a:endParaRPr lang="en-GB" altLang="en-US" sz="1200">
              <a:solidFill>
                <a:srgbClr val="000000"/>
              </a:solidFill>
              <a:latin typeface="Consolas" panose="020B0609020204030204" pitchFamily="49" charset="0"/>
            </a:endParaRP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Console.WriteLine(</a:t>
            </a:r>
            <a:r>
              <a:rPr lang="en-GB" altLang="en-US" sz="1200">
                <a:solidFill>
                  <a:srgbClr val="A31515"/>
                </a:solidFill>
                <a:latin typeface="Consolas" panose="020B0609020204030204" pitchFamily="49" charset="0"/>
              </a:rPr>
              <a:t>"{0} is equal to 5“, </a:t>
            </a:r>
            <a:r>
              <a:rPr lang="en-GB" altLang="en-US" sz="1200">
                <a:latin typeface="Consolas" panose="020B0609020204030204" pitchFamily="49" charset="0"/>
              </a:rPr>
              <a:t>number</a:t>
            </a:r>
            <a:r>
              <a:rPr lang="en-GB" altLang="en-US" sz="1200">
                <a:solidFill>
                  <a:srgbClr val="000000"/>
                </a:solidFill>
                <a:latin typeface="Consolas" panose="020B0609020204030204" pitchFamily="49" charset="0"/>
              </a:rPr>
              <a:t>);</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    }</a:t>
            </a:r>
          </a:p>
          <a:p>
            <a:pPr eaLnBrk="1" hangingPunct="1">
              <a:spcBef>
                <a:spcPct val="0"/>
              </a:spcBef>
              <a:buClrTx/>
              <a:buSzTx/>
              <a:buFontTx/>
              <a:buNone/>
            </a:pPr>
            <a:r>
              <a:rPr lang="en-GB" altLang="en-US" sz="1200">
                <a:solidFill>
                  <a:srgbClr val="000000"/>
                </a:solidFill>
                <a:latin typeface="Consolas" panose="020B0609020204030204" pitchFamily="49" charset="0"/>
              </a:rPr>
              <a:t>}</a:t>
            </a:r>
            <a:endParaRPr lang="en-GB" altLang="en-US" sz="120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7148590-946E-438A-9A9F-3FDDB0FD4060}"/>
              </a:ext>
            </a:extLst>
          </p:cNvPr>
          <p:cNvSpPr>
            <a:spLocks noGrp="1" noChangeArrowheads="1"/>
          </p:cNvSpPr>
          <p:nvPr>
            <p:ph type="title"/>
          </p:nvPr>
        </p:nvSpPr>
        <p:spPr/>
        <p:txBody>
          <a:bodyPr/>
          <a:lstStyle/>
          <a:p>
            <a:r>
              <a:rPr lang="en-GB" altLang="en-US" b="1"/>
              <a:t>Nested If  Then Else </a:t>
            </a:r>
          </a:p>
        </p:txBody>
      </p:sp>
      <p:sp>
        <p:nvSpPr>
          <p:cNvPr id="21507" name="Rectangle 3">
            <a:extLst>
              <a:ext uri="{FF2B5EF4-FFF2-40B4-BE49-F238E27FC236}">
                <a16:creationId xmlns:a16="http://schemas.microsoft.com/office/drawing/2014/main" id="{953D9293-E6AA-4AEC-ACCA-4AE04B7F8933}"/>
              </a:ext>
            </a:extLst>
          </p:cNvPr>
          <p:cNvSpPr>
            <a:spLocks noChangeArrowheads="1"/>
          </p:cNvSpPr>
          <p:nvPr/>
        </p:nvSpPr>
        <p:spPr bwMode="auto">
          <a:xfrm>
            <a:off x="2590800" y="1371601"/>
            <a:ext cx="7010400"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000">
                <a:solidFill>
                  <a:srgbClr val="0000FF"/>
                </a:solidFill>
                <a:latin typeface="Consolas" panose="020B0609020204030204" pitchFamily="49" charset="0"/>
              </a:rPr>
              <a:t>using</a:t>
            </a:r>
            <a:r>
              <a:rPr lang="en-GB" altLang="en-US" sz="1000">
                <a:solidFill>
                  <a:srgbClr val="000000"/>
                </a:solidFill>
                <a:latin typeface="Consolas" panose="020B0609020204030204" pitchFamily="49" charset="0"/>
              </a:rPr>
              <a:t> System;</a:t>
            </a:r>
          </a:p>
          <a:p>
            <a:pPr eaLnBrk="1" hangingPunct="1">
              <a:spcBef>
                <a:spcPct val="0"/>
              </a:spcBef>
              <a:buClrTx/>
              <a:buSzTx/>
              <a:buFontTx/>
              <a:buNone/>
            </a:pPr>
            <a:endParaRPr lang="en-GB" altLang="en-US" sz="1000">
              <a:solidFill>
                <a:srgbClr val="000000"/>
              </a:solidFill>
              <a:latin typeface="Consolas" panose="020B0609020204030204" pitchFamily="49" charset="0"/>
            </a:endParaRPr>
          </a:p>
          <a:p>
            <a:pPr eaLnBrk="1" hangingPunct="1">
              <a:spcBef>
                <a:spcPct val="0"/>
              </a:spcBef>
              <a:buClrTx/>
              <a:buSzTx/>
              <a:buFontTx/>
              <a:buNone/>
            </a:pPr>
            <a:r>
              <a:rPr lang="en-GB" altLang="en-US" sz="1000">
                <a:solidFill>
                  <a:srgbClr val="0000FF"/>
                </a:solidFill>
                <a:latin typeface="Consolas" panose="020B0609020204030204" pitchFamily="49" charset="0"/>
              </a:rPr>
              <a:t>namespace</a:t>
            </a:r>
            <a:r>
              <a:rPr lang="en-GB" altLang="en-US" sz="1000">
                <a:solidFill>
                  <a:srgbClr val="000000"/>
                </a:solidFill>
                <a:latin typeface="Consolas" panose="020B0609020204030204" pitchFamily="49" charset="0"/>
              </a:rPr>
              <a:t> Conditional</a:t>
            </a:r>
          </a:p>
          <a:p>
            <a:pPr eaLnBrk="1" hangingPunct="1">
              <a:spcBef>
                <a:spcPct val="0"/>
              </a:spcBef>
              <a:buClrTx/>
              <a:buSzTx/>
              <a:buFontTx/>
              <a:buNone/>
            </a:pPr>
            <a:r>
              <a:rPr lang="en-GB" altLang="en-US" sz="1000">
                <a:solidFill>
                  <a:srgbClr val="000000"/>
                </a:solidFill>
                <a:latin typeface="Consolas" panose="020B0609020204030204" pitchFamily="49" charset="0"/>
              </a:rPr>
              <a:t>{</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class</a:t>
            </a:r>
            <a:r>
              <a:rPr lang="en-GB" altLang="en-US" sz="1000">
                <a:solidFill>
                  <a:srgbClr val="000000"/>
                </a:solidFill>
                <a:latin typeface="Consolas" panose="020B0609020204030204" pitchFamily="49" charset="0"/>
              </a:rPr>
              <a:t> </a:t>
            </a:r>
            <a:r>
              <a:rPr lang="en-GB" altLang="en-US" sz="1000">
                <a:solidFill>
                  <a:srgbClr val="2B91AF"/>
                </a:solidFill>
                <a:latin typeface="Consolas" panose="020B0609020204030204" pitchFamily="49" charset="0"/>
              </a:rPr>
              <a:t>Nested</a:t>
            </a:r>
            <a:endParaRPr lang="en-GB" altLang="en-US" sz="1000">
              <a:solidFill>
                <a:srgbClr val="000000"/>
              </a:solidFill>
              <a:latin typeface="Consolas" panose="020B0609020204030204" pitchFamily="49" charset="0"/>
            </a:endParaRP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public</a:t>
            </a: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static</a:t>
            </a: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void</a:t>
            </a:r>
            <a:r>
              <a:rPr lang="en-GB" altLang="en-US" sz="1000">
                <a:solidFill>
                  <a:srgbClr val="000000"/>
                </a:solidFill>
                <a:latin typeface="Consolas" panose="020B0609020204030204" pitchFamily="49" charset="0"/>
              </a:rPr>
              <a:t> Main(</a:t>
            </a:r>
            <a:r>
              <a:rPr lang="en-GB" altLang="en-US" sz="1000">
                <a:solidFill>
                  <a:srgbClr val="0000FF"/>
                </a:solidFill>
                <a:latin typeface="Consolas" panose="020B0609020204030204" pitchFamily="49" charset="0"/>
              </a:rPr>
              <a:t>string</a:t>
            </a:r>
            <a:r>
              <a:rPr lang="en-GB" altLang="en-US" sz="1000">
                <a:solidFill>
                  <a:srgbClr val="000000"/>
                </a:solidFill>
                <a:latin typeface="Consolas" panose="020B0609020204030204" pitchFamily="49" charset="0"/>
              </a:rPr>
              <a:t>[] args)</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int</a:t>
            </a:r>
            <a:r>
              <a:rPr lang="en-GB" altLang="en-US" sz="1000">
                <a:solidFill>
                  <a:srgbClr val="000000"/>
                </a:solidFill>
                <a:latin typeface="Consolas" panose="020B0609020204030204" pitchFamily="49" charset="0"/>
              </a:rPr>
              <a:t> first = 7, second = -23, third = 13;</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if</a:t>
            </a:r>
            <a:r>
              <a:rPr lang="en-GB" altLang="en-US" sz="1000">
                <a:solidFill>
                  <a:srgbClr val="000000"/>
                </a:solidFill>
                <a:latin typeface="Consolas" panose="020B0609020204030204" pitchFamily="49" charset="0"/>
              </a:rPr>
              <a:t> (first &gt; second)</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if</a:t>
            </a:r>
            <a:r>
              <a:rPr lang="en-GB" altLang="en-US" sz="1000">
                <a:solidFill>
                  <a:srgbClr val="000000"/>
                </a:solidFill>
                <a:latin typeface="Consolas" panose="020B0609020204030204" pitchFamily="49" charset="0"/>
              </a:rPr>
              <a:t> (first&gt; third)</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Console.WriteLine(</a:t>
            </a:r>
            <a:r>
              <a:rPr lang="en-GB" altLang="en-US" sz="1000">
                <a:solidFill>
                  <a:srgbClr val="A31515"/>
                </a:solidFill>
                <a:latin typeface="Consolas" panose="020B0609020204030204" pitchFamily="49" charset="0"/>
              </a:rPr>
              <a:t>"{0} is the largest"</a:t>
            </a:r>
            <a:r>
              <a:rPr lang="en-GB" altLang="en-US" sz="1000">
                <a:solidFill>
                  <a:srgbClr val="000000"/>
                </a:solidFill>
                <a:latin typeface="Consolas" panose="020B0609020204030204" pitchFamily="49" charset="0"/>
              </a:rPr>
              <a:t>, first);</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else</a:t>
            </a:r>
            <a:endParaRPr lang="en-GB" altLang="en-US" sz="1000">
              <a:solidFill>
                <a:srgbClr val="000000"/>
              </a:solidFill>
              <a:latin typeface="Consolas" panose="020B0609020204030204" pitchFamily="49" charset="0"/>
            </a:endParaRP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Console.WriteLine(</a:t>
            </a:r>
            <a:r>
              <a:rPr lang="en-GB" altLang="en-US" sz="1000">
                <a:solidFill>
                  <a:srgbClr val="A31515"/>
                </a:solidFill>
                <a:latin typeface="Consolas" panose="020B0609020204030204" pitchFamily="49" charset="0"/>
              </a:rPr>
              <a:t>"{0} is the largest"</a:t>
            </a:r>
            <a:r>
              <a:rPr lang="en-GB" altLang="en-US" sz="1000">
                <a:solidFill>
                  <a:srgbClr val="000000"/>
                </a:solidFill>
                <a:latin typeface="Consolas" panose="020B0609020204030204" pitchFamily="49" charset="0"/>
              </a:rPr>
              <a:t>, third);</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else</a:t>
            </a:r>
            <a:endParaRPr lang="en-GB" altLang="en-US" sz="1000">
              <a:solidFill>
                <a:srgbClr val="000000"/>
              </a:solidFill>
              <a:latin typeface="Consolas" panose="020B0609020204030204" pitchFamily="49" charset="0"/>
            </a:endParaRP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if</a:t>
            </a:r>
            <a:r>
              <a:rPr lang="en-GB" altLang="en-US" sz="1000">
                <a:solidFill>
                  <a:srgbClr val="000000"/>
                </a:solidFill>
                <a:latin typeface="Consolas" panose="020B0609020204030204" pitchFamily="49" charset="0"/>
              </a:rPr>
              <a:t> (second &gt; third)</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Console.WriteLine(</a:t>
            </a:r>
            <a:r>
              <a:rPr lang="en-GB" altLang="en-US" sz="1000">
                <a:solidFill>
                  <a:srgbClr val="A31515"/>
                </a:solidFill>
                <a:latin typeface="Consolas" panose="020B0609020204030204" pitchFamily="49" charset="0"/>
              </a:rPr>
              <a:t>"{0} is the largest"</a:t>
            </a:r>
            <a:r>
              <a:rPr lang="en-GB" altLang="en-US" sz="1000">
                <a:solidFill>
                  <a:srgbClr val="000000"/>
                </a:solidFill>
                <a:latin typeface="Consolas" panose="020B0609020204030204" pitchFamily="49" charset="0"/>
              </a:rPr>
              <a:t>, second);</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r>
              <a:rPr lang="en-GB" altLang="en-US" sz="1000">
                <a:solidFill>
                  <a:srgbClr val="0000FF"/>
                </a:solidFill>
                <a:latin typeface="Consolas" panose="020B0609020204030204" pitchFamily="49" charset="0"/>
              </a:rPr>
              <a:t>else</a:t>
            </a:r>
            <a:endParaRPr lang="en-GB" altLang="en-US" sz="1000">
              <a:solidFill>
                <a:srgbClr val="000000"/>
              </a:solidFill>
              <a:latin typeface="Consolas" panose="020B0609020204030204" pitchFamily="49" charset="0"/>
            </a:endParaRP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Console.WriteLine(</a:t>
            </a:r>
            <a:r>
              <a:rPr lang="en-GB" altLang="en-US" sz="1000">
                <a:solidFill>
                  <a:srgbClr val="A31515"/>
                </a:solidFill>
                <a:latin typeface="Consolas" panose="020B0609020204030204" pitchFamily="49" charset="0"/>
              </a:rPr>
              <a:t>"{0} is the largest"</a:t>
            </a:r>
            <a:r>
              <a:rPr lang="en-GB" altLang="en-US" sz="1000">
                <a:solidFill>
                  <a:srgbClr val="000000"/>
                </a:solidFill>
                <a:latin typeface="Consolas" panose="020B0609020204030204" pitchFamily="49" charset="0"/>
              </a:rPr>
              <a:t>, third);</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    }</a:t>
            </a:r>
          </a:p>
          <a:p>
            <a:pPr eaLnBrk="1" hangingPunct="1">
              <a:spcBef>
                <a:spcPct val="0"/>
              </a:spcBef>
              <a:buClrTx/>
              <a:buSzTx/>
              <a:buFontTx/>
              <a:buNone/>
            </a:pPr>
            <a:r>
              <a:rPr lang="en-GB" altLang="en-US" sz="1000">
                <a:solidFill>
                  <a:srgbClr val="000000"/>
                </a:solidFill>
                <a:latin typeface="Consolas" panose="020B0609020204030204" pitchFamily="49" charset="0"/>
              </a:rPr>
              <a:t>}</a:t>
            </a:r>
            <a:endParaRPr lang="en-GB" altLang="en-US" sz="100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FC2CBF6-E01D-4AF1-AACB-FC45F3D260D5}"/>
              </a:ext>
            </a:extLst>
          </p:cNvPr>
          <p:cNvSpPr>
            <a:spLocks noGrp="1" noChangeArrowheads="1"/>
          </p:cNvSpPr>
          <p:nvPr>
            <p:ph type="title"/>
          </p:nvPr>
        </p:nvSpPr>
        <p:spPr/>
        <p:txBody>
          <a:bodyPr/>
          <a:lstStyle/>
          <a:p>
            <a:r>
              <a:rPr lang="en-GB" altLang="en-US"/>
              <a:t>Question </a:t>
            </a:r>
          </a:p>
        </p:txBody>
      </p:sp>
      <p:sp>
        <p:nvSpPr>
          <p:cNvPr id="3" name="Content Placeholder 2">
            <a:extLst>
              <a:ext uri="{FF2B5EF4-FFF2-40B4-BE49-F238E27FC236}">
                <a16:creationId xmlns:a16="http://schemas.microsoft.com/office/drawing/2014/main" id="{01A0D75C-3B43-4FC1-AD1E-AA572A7B7999}"/>
              </a:ext>
            </a:extLst>
          </p:cNvPr>
          <p:cNvSpPr>
            <a:spLocks noGrp="1"/>
          </p:cNvSpPr>
          <p:nvPr>
            <p:ph idx="1"/>
          </p:nvPr>
        </p:nvSpPr>
        <p:spPr/>
        <p:txBody>
          <a:bodyPr/>
          <a:lstStyle/>
          <a:p>
            <a:pPr marL="0" indent="0">
              <a:buNone/>
              <a:defRPr/>
            </a:pPr>
            <a:r>
              <a:rPr lang="en-GB" dirty="0"/>
              <a:t>Write a C# Sharp program to find the first 10 natural numbers using </a:t>
            </a:r>
            <a:r>
              <a:rPr lang="en-GB" b="1" i="1" u="sng" dirty="0">
                <a:solidFill>
                  <a:schemeClr val="accent2"/>
                </a:solidFill>
              </a:rPr>
              <a:t>for</a:t>
            </a:r>
            <a:r>
              <a:rPr lang="en-GB" dirty="0"/>
              <a:t> loop</a:t>
            </a:r>
          </a:p>
          <a:p>
            <a:pPr>
              <a:defRPr/>
            </a:pPr>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95B4A61-C4FB-4CD6-94BA-7E358A4E6A09}"/>
              </a:ext>
            </a:extLst>
          </p:cNvPr>
          <p:cNvSpPr>
            <a:spLocks noGrp="1" noChangeArrowheads="1"/>
          </p:cNvSpPr>
          <p:nvPr>
            <p:ph type="title"/>
          </p:nvPr>
        </p:nvSpPr>
        <p:spPr/>
        <p:txBody>
          <a:bodyPr/>
          <a:lstStyle/>
          <a:p>
            <a:r>
              <a:rPr lang="en-GB" altLang="en-US"/>
              <a:t>Amswer</a:t>
            </a:r>
          </a:p>
        </p:txBody>
      </p:sp>
      <p:sp>
        <p:nvSpPr>
          <p:cNvPr id="23555" name="Rectangle 3">
            <a:extLst>
              <a:ext uri="{FF2B5EF4-FFF2-40B4-BE49-F238E27FC236}">
                <a16:creationId xmlns:a16="http://schemas.microsoft.com/office/drawing/2014/main" id="{E343E5AD-6ABD-485B-862F-0D504AAFC42B}"/>
              </a:ext>
            </a:extLst>
          </p:cNvPr>
          <p:cNvSpPr>
            <a:spLocks noChangeArrowheads="1"/>
          </p:cNvSpPr>
          <p:nvPr/>
        </p:nvSpPr>
        <p:spPr bwMode="auto">
          <a:xfrm>
            <a:off x="2590800" y="1582738"/>
            <a:ext cx="6629400" cy="463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DA0808"/>
              </a:buClr>
              <a:buSzPct val="80000"/>
              <a:buFont typeface="Wingdings" panose="05000000000000000000" pitchFamily="2" charset="2"/>
              <a:buChar char="l"/>
              <a:defRPr sz="3200">
                <a:solidFill>
                  <a:schemeClr val="tx1"/>
                </a:solidFill>
                <a:latin typeface="Arial" panose="020B0604020202020204" pitchFamily="34" charset="0"/>
              </a:defRPr>
            </a:lvl1pPr>
            <a:lvl2pPr marL="742950" indent="-285750">
              <a:spcBef>
                <a:spcPct val="20000"/>
              </a:spcBef>
              <a:buClr>
                <a:srgbClr val="DA0808"/>
              </a:buClr>
              <a:buSzPct val="70000"/>
              <a:buFont typeface="Wingdings" panose="05000000000000000000" pitchFamily="2" charset="2"/>
              <a:buChar char="l"/>
              <a:defRPr sz="2800">
                <a:solidFill>
                  <a:schemeClr val="tx1"/>
                </a:solidFill>
                <a:latin typeface="Arial" panose="020B0604020202020204" pitchFamily="34" charset="0"/>
              </a:defRPr>
            </a:lvl2pPr>
            <a:lvl3pPr marL="1143000" indent="-228600">
              <a:spcBef>
                <a:spcPct val="20000"/>
              </a:spcBef>
              <a:buClr>
                <a:srgbClr val="DA0808"/>
              </a:buClr>
              <a:buSzPct val="65000"/>
              <a:buFont typeface="Wingdings" panose="05000000000000000000" pitchFamily="2" charset="2"/>
              <a:buChar char="l"/>
              <a:defRPr sz="2400">
                <a:solidFill>
                  <a:schemeClr val="tx1"/>
                </a:solidFill>
                <a:latin typeface="Arial" panose="020B0604020202020204" pitchFamily="34" charset="0"/>
              </a:defRPr>
            </a:lvl3pPr>
            <a:lvl4pPr marL="1600200" indent="-228600">
              <a:spcBef>
                <a:spcPct val="20000"/>
              </a:spcBef>
              <a:buClr>
                <a:srgbClr val="DA0808"/>
              </a:buClr>
              <a:buSzPct val="60000"/>
              <a:buFont typeface="Wingdings" panose="05000000000000000000" pitchFamily="2" charset="2"/>
              <a:buChar char="l"/>
              <a:defRPr sz="2000">
                <a:solidFill>
                  <a:schemeClr val="tx1"/>
                </a:solidFill>
                <a:latin typeface="Arial" panose="020B0604020202020204" pitchFamily="34" charset="0"/>
              </a:defRPr>
            </a:lvl4pPr>
            <a:lvl5pPr marL="2057400" indent="-228600">
              <a:spcBef>
                <a:spcPct val="20000"/>
              </a:spcBef>
              <a:buClr>
                <a:srgbClr val="DA0808"/>
              </a:buClr>
              <a:buSzPct val="40000"/>
              <a:buFont typeface="Wingdings" panose="05000000000000000000" pitchFamily="2" charset="2"/>
              <a:buChar char="l"/>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DA0808"/>
              </a:buClr>
              <a:buSzPct val="40000"/>
              <a:buFont typeface="Wingdings" panose="05000000000000000000" pitchFamily="2" charset="2"/>
              <a:buChar char="l"/>
              <a:defRPr sz="2000">
                <a:solidFill>
                  <a:schemeClr val="tx1"/>
                </a:solidFill>
                <a:latin typeface="Arial" panose="020B0604020202020204" pitchFamily="34" charset="0"/>
              </a:defRPr>
            </a:lvl9pPr>
          </a:lstStyle>
          <a:p>
            <a:pPr>
              <a:buFont typeface="Wingdings" panose="05000000000000000000" pitchFamily="2" charset="2"/>
              <a:buNone/>
            </a:pPr>
            <a:r>
              <a:rPr lang="en-GB" altLang="en-US" sz="1800">
                <a:solidFill>
                  <a:srgbClr val="0000FF"/>
                </a:solidFill>
                <a:latin typeface="Consolas" panose="020B0609020204030204" pitchFamily="49" charset="0"/>
              </a:rPr>
              <a:t>using</a:t>
            </a:r>
            <a:r>
              <a:rPr lang="en-GB" altLang="en-US" sz="1800">
                <a:solidFill>
                  <a:srgbClr val="000000"/>
                </a:solidFill>
                <a:latin typeface="Consolas" panose="020B0609020204030204" pitchFamily="49" charset="0"/>
              </a:rPr>
              <a:t> System;</a:t>
            </a:r>
          </a:p>
          <a:p>
            <a:pPr>
              <a:buFont typeface="Wingdings" panose="05000000000000000000" pitchFamily="2" charset="2"/>
              <a:buNone/>
            </a:pPr>
            <a:r>
              <a:rPr lang="en-GB" altLang="en-US" sz="1800">
                <a:solidFill>
                  <a:srgbClr val="0000FF"/>
                </a:solidFill>
                <a:latin typeface="Consolas" panose="020B0609020204030204" pitchFamily="49" charset="0"/>
              </a:rPr>
              <a:t>class</a:t>
            </a:r>
            <a:r>
              <a:rPr lang="en-GB" altLang="en-US" sz="1800">
                <a:solidFill>
                  <a:srgbClr val="000000"/>
                </a:solidFill>
                <a:latin typeface="Consolas" panose="020B0609020204030204" pitchFamily="49" charset="0"/>
              </a:rPr>
              <a:t> </a:t>
            </a:r>
            <a:r>
              <a:rPr lang="en-GB" altLang="en-US" sz="1800">
                <a:solidFill>
                  <a:srgbClr val="2B91AF"/>
                </a:solidFill>
                <a:latin typeface="Consolas" panose="020B0609020204030204" pitchFamily="49" charset="0"/>
              </a:rPr>
              <a:t>Naturalnumbers</a:t>
            </a:r>
            <a:endParaRPr lang="en-GB" altLang="en-US" sz="1800">
              <a:solidFill>
                <a:srgbClr val="000000"/>
              </a:solidFill>
              <a:latin typeface="Consolas" panose="020B0609020204030204" pitchFamily="49" charset="0"/>
            </a:endParaRPr>
          </a:p>
          <a:p>
            <a:pPr>
              <a:buFont typeface="Wingdings" panose="05000000000000000000" pitchFamily="2" charset="2"/>
              <a:buNone/>
            </a:pPr>
            <a:r>
              <a:rPr lang="en-GB" altLang="en-US" sz="1800">
                <a:solidFill>
                  <a:srgbClr val="000000"/>
                </a:solidFill>
                <a:latin typeface="Consolas" panose="020B0609020204030204" pitchFamily="49" charset="0"/>
              </a:rPr>
              <a:t>{</a:t>
            </a:r>
          </a:p>
          <a:p>
            <a:pPr>
              <a:buFont typeface="Wingdings" panose="05000000000000000000" pitchFamily="2" charset="2"/>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static</a:t>
            </a: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void</a:t>
            </a:r>
            <a:r>
              <a:rPr lang="en-GB" altLang="en-US" sz="1800">
                <a:solidFill>
                  <a:srgbClr val="000000"/>
                </a:solidFill>
                <a:latin typeface="Consolas" panose="020B0609020204030204" pitchFamily="49" charset="0"/>
              </a:rPr>
              <a:t> Main()</a:t>
            </a:r>
          </a:p>
          <a:p>
            <a:pPr>
              <a:buFont typeface="Wingdings" panose="05000000000000000000" pitchFamily="2" charset="2"/>
              <a:buNone/>
            </a:pPr>
            <a:r>
              <a:rPr lang="en-GB" altLang="en-US" sz="1800">
                <a:solidFill>
                  <a:srgbClr val="000000"/>
                </a:solidFill>
                <a:latin typeface="Consolas" panose="020B0609020204030204" pitchFamily="49" charset="0"/>
              </a:rPr>
              <a:t>    {</a:t>
            </a:r>
          </a:p>
          <a:p>
            <a:pPr>
              <a:buFont typeface="Wingdings" panose="05000000000000000000" pitchFamily="2" charset="2"/>
              <a:buNone/>
            </a:pPr>
            <a:r>
              <a:rPr lang="en-GB" altLang="en-US" sz="1800">
                <a:solidFill>
                  <a:srgbClr val="000000"/>
                </a:solidFill>
                <a:latin typeface="Consolas" panose="020B0609020204030204" pitchFamily="49" charset="0"/>
              </a:rPr>
              <a:t>        </a:t>
            </a:r>
            <a:r>
              <a:rPr lang="en-GB" altLang="en-US" sz="1800">
                <a:solidFill>
                  <a:srgbClr val="0000FF"/>
                </a:solidFill>
                <a:latin typeface="Consolas" panose="020B0609020204030204" pitchFamily="49" charset="0"/>
              </a:rPr>
              <a:t>int</a:t>
            </a:r>
            <a:r>
              <a:rPr lang="en-GB" altLang="en-US" sz="1800">
                <a:solidFill>
                  <a:srgbClr val="000000"/>
                </a:solidFill>
                <a:latin typeface="Consolas" panose="020B0609020204030204" pitchFamily="49" charset="0"/>
              </a:rPr>
              <a:t> i;</a:t>
            </a:r>
          </a:p>
          <a:p>
            <a:pPr>
              <a:buFont typeface="Wingdings" panose="05000000000000000000" pitchFamily="2" charset="2"/>
              <a:buNone/>
            </a:pPr>
            <a:r>
              <a:rPr lang="en-GB" altLang="en-US" sz="1800">
                <a:solidFill>
                  <a:srgbClr val="000000"/>
                </a:solidFill>
                <a:latin typeface="Consolas" panose="020B0609020204030204" pitchFamily="49" charset="0"/>
              </a:rPr>
              <a:t>        Console.WriteLine(</a:t>
            </a:r>
            <a:r>
              <a:rPr lang="en-GB" altLang="en-US" sz="1800">
                <a:solidFill>
                  <a:srgbClr val="A31515"/>
                </a:solidFill>
                <a:latin typeface="Consolas" panose="020B0609020204030204" pitchFamily="49" charset="0"/>
              </a:rPr>
              <a:t>"The first 10 natural number are:"</a:t>
            </a:r>
            <a:r>
              <a:rPr lang="en-GB" altLang="en-US" sz="1800">
                <a:solidFill>
                  <a:srgbClr val="000000"/>
                </a:solidFill>
                <a:latin typeface="Consolas" panose="020B0609020204030204" pitchFamily="49" charset="0"/>
              </a:rPr>
              <a:t>);</a:t>
            </a:r>
          </a:p>
          <a:p>
            <a:pPr>
              <a:buFont typeface="Wingdings" panose="05000000000000000000" pitchFamily="2" charset="2"/>
              <a:buNone/>
            </a:pPr>
            <a:r>
              <a:rPr lang="nn-NO" altLang="en-US" sz="1800">
                <a:solidFill>
                  <a:srgbClr val="000000"/>
                </a:solidFill>
                <a:latin typeface="Consolas" panose="020B0609020204030204" pitchFamily="49" charset="0"/>
              </a:rPr>
              <a:t>        </a:t>
            </a:r>
            <a:r>
              <a:rPr lang="nn-NO" altLang="en-US" sz="1800">
                <a:solidFill>
                  <a:srgbClr val="0000FF"/>
                </a:solidFill>
                <a:latin typeface="Consolas" panose="020B0609020204030204" pitchFamily="49" charset="0"/>
              </a:rPr>
              <a:t>for</a:t>
            </a:r>
            <a:r>
              <a:rPr lang="nn-NO" altLang="en-US" sz="1800">
                <a:solidFill>
                  <a:srgbClr val="000000"/>
                </a:solidFill>
                <a:latin typeface="Consolas" panose="020B0609020204030204" pitchFamily="49" charset="0"/>
              </a:rPr>
              <a:t> (i = 1; i &lt;= 10; i++)</a:t>
            </a:r>
          </a:p>
          <a:p>
            <a:pPr>
              <a:buFont typeface="Wingdings" panose="05000000000000000000" pitchFamily="2" charset="2"/>
              <a:buNone/>
            </a:pPr>
            <a:r>
              <a:rPr lang="en-GB" altLang="en-US" sz="1800">
                <a:solidFill>
                  <a:srgbClr val="000000"/>
                </a:solidFill>
                <a:latin typeface="Consolas" panose="020B0609020204030204" pitchFamily="49" charset="0"/>
              </a:rPr>
              <a:t>        {</a:t>
            </a:r>
          </a:p>
          <a:p>
            <a:pPr>
              <a:buFont typeface="Wingdings" panose="05000000000000000000" pitchFamily="2" charset="2"/>
              <a:buNone/>
            </a:pPr>
            <a:r>
              <a:rPr lang="en-GB" altLang="en-US" sz="1800">
                <a:solidFill>
                  <a:srgbClr val="000000"/>
                </a:solidFill>
                <a:latin typeface="Consolas" panose="020B0609020204030204" pitchFamily="49" charset="0"/>
              </a:rPr>
              <a:t>            Console.Write(</a:t>
            </a:r>
            <a:r>
              <a:rPr lang="en-GB" altLang="en-US" sz="1800">
                <a:solidFill>
                  <a:srgbClr val="A31515"/>
                </a:solidFill>
                <a:latin typeface="Consolas" panose="020B0609020204030204" pitchFamily="49" charset="0"/>
              </a:rPr>
              <a:t>"{0} "</a:t>
            </a:r>
            <a:r>
              <a:rPr lang="en-GB" altLang="en-US" sz="1800">
                <a:solidFill>
                  <a:srgbClr val="000000"/>
                </a:solidFill>
                <a:latin typeface="Consolas" panose="020B0609020204030204" pitchFamily="49" charset="0"/>
              </a:rPr>
              <a:t>, i);</a:t>
            </a:r>
          </a:p>
          <a:p>
            <a:pPr>
              <a:buFont typeface="Wingdings" panose="05000000000000000000" pitchFamily="2" charset="2"/>
              <a:buNone/>
            </a:pPr>
            <a:r>
              <a:rPr lang="en-GB" altLang="en-US" sz="1800">
                <a:solidFill>
                  <a:srgbClr val="000000"/>
                </a:solidFill>
                <a:latin typeface="Consolas" panose="020B0609020204030204" pitchFamily="49" charset="0"/>
              </a:rPr>
              <a:t>       }</a:t>
            </a:r>
          </a:p>
          <a:p>
            <a:pPr>
              <a:buFont typeface="Wingdings" panose="05000000000000000000" pitchFamily="2" charset="2"/>
              <a:buNone/>
            </a:pPr>
            <a:r>
              <a:rPr lang="en-GB" altLang="en-US" sz="1800">
                <a:solidFill>
                  <a:srgbClr val="000000"/>
                </a:solidFill>
                <a:latin typeface="Consolas" panose="020B0609020204030204" pitchFamily="49" charset="0"/>
              </a:rPr>
              <a:t>   }</a:t>
            </a:r>
          </a:p>
          <a:p>
            <a:pPr>
              <a:buFont typeface="Wingdings" panose="05000000000000000000" pitchFamily="2" charset="2"/>
              <a:buNone/>
            </a:pPr>
            <a:r>
              <a:rPr lang="en-GB" altLang="en-US" sz="1800">
                <a:solidFill>
                  <a:srgbClr val="000000"/>
                </a:solidFill>
                <a:latin typeface="Consolas" panose="020B0609020204030204" pitchFamily="49" charset="0"/>
              </a:rPr>
              <a:t>}</a:t>
            </a:r>
            <a:endParaRPr lang="en-GB" altLang="en-US" sz="18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9EDFCC0-EEFA-47C7-B391-1FCD0DED8821}"/>
              </a:ext>
            </a:extLst>
          </p:cNvPr>
          <p:cNvSpPr>
            <a:spLocks noGrp="1" noChangeArrowheads="1"/>
          </p:cNvSpPr>
          <p:nvPr>
            <p:ph type="title"/>
          </p:nvPr>
        </p:nvSpPr>
        <p:spPr/>
        <p:txBody>
          <a:bodyPr/>
          <a:lstStyle/>
          <a:p>
            <a:r>
              <a:rPr lang="en-GB" altLang="en-US"/>
              <a:t>Question </a:t>
            </a:r>
          </a:p>
        </p:txBody>
      </p:sp>
      <p:sp>
        <p:nvSpPr>
          <p:cNvPr id="3" name="Content Placeholder 2">
            <a:extLst>
              <a:ext uri="{FF2B5EF4-FFF2-40B4-BE49-F238E27FC236}">
                <a16:creationId xmlns:a16="http://schemas.microsoft.com/office/drawing/2014/main" id="{6D1F90AD-8809-4838-A5C9-C72D3E257BC8}"/>
              </a:ext>
            </a:extLst>
          </p:cNvPr>
          <p:cNvSpPr>
            <a:spLocks noGrp="1"/>
          </p:cNvSpPr>
          <p:nvPr>
            <p:ph idx="1"/>
          </p:nvPr>
        </p:nvSpPr>
        <p:spPr/>
        <p:txBody>
          <a:bodyPr/>
          <a:lstStyle/>
          <a:p>
            <a:pPr>
              <a:defRPr/>
            </a:pPr>
            <a:r>
              <a:rPr lang="en-GB" dirty="0"/>
              <a:t>Write a program in C# Sharp to read 10 numbers from keyboard and find their sum and average using</a:t>
            </a:r>
            <a:r>
              <a:rPr lang="en-GB" b="1" i="1" u="sng" dirty="0">
                <a:solidFill>
                  <a:schemeClr val="accent2"/>
                </a:solidFill>
              </a:rPr>
              <a:t> for </a:t>
            </a:r>
            <a:r>
              <a:rPr lang="en-GB" dirty="0"/>
              <a:t>loop</a:t>
            </a:r>
          </a:p>
          <a:p>
            <a:pPr marL="0" indent="0">
              <a:buNone/>
              <a:defRPr/>
            </a:pP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05FE1BB-5999-4ED4-99D2-9F8BE2BBF9E2}"/>
              </a:ext>
            </a:extLst>
          </p:cNvPr>
          <p:cNvSpPr>
            <a:spLocks noGrp="1" noChangeArrowheads="1"/>
          </p:cNvSpPr>
          <p:nvPr>
            <p:ph type="title"/>
          </p:nvPr>
        </p:nvSpPr>
        <p:spPr/>
        <p:txBody>
          <a:bodyPr/>
          <a:lstStyle/>
          <a:p>
            <a:r>
              <a:rPr lang="en-GB" altLang="en-US"/>
              <a:t>Answer</a:t>
            </a:r>
          </a:p>
        </p:txBody>
      </p:sp>
      <p:sp>
        <p:nvSpPr>
          <p:cNvPr id="25603" name="Rectangle 1">
            <a:extLst>
              <a:ext uri="{FF2B5EF4-FFF2-40B4-BE49-F238E27FC236}">
                <a16:creationId xmlns:a16="http://schemas.microsoft.com/office/drawing/2014/main" id="{370ACF3D-9991-429C-9152-CEA02207935D}"/>
              </a:ext>
            </a:extLst>
          </p:cNvPr>
          <p:cNvSpPr>
            <a:spLocks noChangeArrowheads="1"/>
          </p:cNvSpPr>
          <p:nvPr/>
        </p:nvSpPr>
        <p:spPr bwMode="auto">
          <a:xfrm>
            <a:off x="2209800" y="1651001"/>
            <a:ext cx="75438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dirty="0">
                <a:solidFill>
                  <a:srgbClr val="0000FF"/>
                </a:solidFill>
                <a:latin typeface="Consolas" panose="020B0609020204030204" pitchFamily="49" charset="0"/>
              </a:rPr>
              <a:t>using</a:t>
            </a:r>
            <a:r>
              <a:rPr lang="en-GB" altLang="en-US" sz="1200" dirty="0">
                <a:solidFill>
                  <a:srgbClr val="000000"/>
                </a:solidFill>
                <a:latin typeface="Consolas" panose="020B0609020204030204" pitchFamily="49" charset="0"/>
              </a:rPr>
              <a:t> System;</a:t>
            </a:r>
          </a:p>
          <a:p>
            <a:endParaRPr lang="en-GB" altLang="en-US" sz="1200" dirty="0">
              <a:solidFill>
                <a:srgbClr val="000000"/>
              </a:solidFill>
              <a:latin typeface="Consolas" panose="020B0609020204030204" pitchFamily="49" charset="0"/>
            </a:endParaRPr>
          </a:p>
          <a:p>
            <a:r>
              <a:rPr lang="en-GB" altLang="en-US" sz="1200" dirty="0">
                <a:solidFill>
                  <a:srgbClr val="0000FF"/>
                </a:solidFill>
                <a:latin typeface="Consolas" panose="020B0609020204030204" pitchFamily="49" charset="0"/>
              </a:rPr>
              <a:t>public</a:t>
            </a:r>
            <a:r>
              <a:rPr lang="en-GB" altLang="en-US" sz="1200" dirty="0">
                <a:solidFill>
                  <a:srgbClr val="000000"/>
                </a:solidFill>
                <a:latin typeface="Consolas" panose="020B0609020204030204" pitchFamily="49" charset="0"/>
              </a:rPr>
              <a:t> </a:t>
            </a:r>
            <a:r>
              <a:rPr lang="en-GB" altLang="en-US" sz="1200" dirty="0">
                <a:solidFill>
                  <a:srgbClr val="0000FF"/>
                </a:solidFill>
                <a:latin typeface="Consolas" panose="020B0609020204030204" pitchFamily="49" charset="0"/>
              </a:rPr>
              <a:t>class</a:t>
            </a:r>
            <a:r>
              <a:rPr lang="en-GB" altLang="en-US" sz="1200" dirty="0">
                <a:solidFill>
                  <a:srgbClr val="000000"/>
                </a:solidFill>
                <a:latin typeface="Consolas" panose="020B0609020204030204" pitchFamily="49" charset="0"/>
              </a:rPr>
              <a:t> </a:t>
            </a:r>
            <a:r>
              <a:rPr lang="en-GB" altLang="en-US" sz="1200" dirty="0">
                <a:solidFill>
                  <a:srgbClr val="2B91AF"/>
                </a:solidFill>
                <a:latin typeface="Consolas" panose="020B0609020204030204" pitchFamily="49" charset="0"/>
              </a:rPr>
              <a:t>Example</a:t>
            </a:r>
            <a:endParaRPr lang="en-GB" altLang="en-US" sz="1200" dirty="0">
              <a:solidFill>
                <a:srgbClr val="000000"/>
              </a:solidFill>
              <a:latin typeface="Consolas" panose="020B0609020204030204" pitchFamily="49" charset="0"/>
            </a:endParaRPr>
          </a:p>
          <a:p>
            <a:r>
              <a:rPr lang="en-GB" altLang="en-US" sz="1200" dirty="0">
                <a:solidFill>
                  <a:srgbClr val="000000"/>
                </a:solidFill>
                <a:latin typeface="Consolas" panose="020B0609020204030204" pitchFamily="49" charset="0"/>
              </a:rPr>
              <a:t>{</a:t>
            </a:r>
          </a:p>
          <a:p>
            <a:r>
              <a:rPr lang="en-GB" altLang="en-US" sz="1200" dirty="0">
                <a:solidFill>
                  <a:srgbClr val="000000"/>
                </a:solidFill>
                <a:latin typeface="Consolas" panose="020B0609020204030204" pitchFamily="49" charset="0"/>
              </a:rPr>
              <a:t>    </a:t>
            </a:r>
            <a:r>
              <a:rPr lang="en-GB" altLang="en-US" sz="1200" dirty="0">
                <a:solidFill>
                  <a:srgbClr val="0000FF"/>
                </a:solidFill>
                <a:latin typeface="Consolas" panose="020B0609020204030204" pitchFamily="49" charset="0"/>
              </a:rPr>
              <a:t>public</a:t>
            </a:r>
            <a:r>
              <a:rPr lang="en-GB" altLang="en-US" sz="1200" dirty="0">
                <a:solidFill>
                  <a:srgbClr val="000000"/>
                </a:solidFill>
                <a:latin typeface="Consolas" panose="020B0609020204030204" pitchFamily="49" charset="0"/>
              </a:rPr>
              <a:t> </a:t>
            </a:r>
            <a:r>
              <a:rPr lang="en-GB" altLang="en-US" sz="1200" dirty="0">
                <a:solidFill>
                  <a:srgbClr val="0000FF"/>
                </a:solidFill>
                <a:latin typeface="Consolas" panose="020B0609020204030204" pitchFamily="49" charset="0"/>
              </a:rPr>
              <a:t>static</a:t>
            </a:r>
            <a:r>
              <a:rPr lang="en-GB" altLang="en-US" sz="1200" dirty="0">
                <a:solidFill>
                  <a:srgbClr val="000000"/>
                </a:solidFill>
                <a:latin typeface="Consolas" panose="020B0609020204030204" pitchFamily="49" charset="0"/>
              </a:rPr>
              <a:t> </a:t>
            </a:r>
            <a:r>
              <a:rPr lang="en-GB" altLang="en-US" sz="1200" dirty="0">
                <a:solidFill>
                  <a:srgbClr val="0000FF"/>
                </a:solidFill>
                <a:latin typeface="Consolas" panose="020B0609020204030204" pitchFamily="49" charset="0"/>
              </a:rPr>
              <a:t>void</a:t>
            </a:r>
            <a:r>
              <a:rPr lang="en-GB" altLang="en-US" sz="1200" dirty="0">
                <a:solidFill>
                  <a:srgbClr val="000000"/>
                </a:solidFill>
                <a:latin typeface="Consolas" panose="020B0609020204030204" pitchFamily="49" charset="0"/>
              </a:rPr>
              <a:t> Main()</a:t>
            </a:r>
          </a:p>
          <a:p>
            <a:r>
              <a:rPr lang="en-GB" altLang="en-US" sz="1200" dirty="0">
                <a:solidFill>
                  <a:srgbClr val="000000"/>
                </a:solidFill>
                <a:latin typeface="Consolas" panose="020B0609020204030204" pitchFamily="49" charset="0"/>
              </a:rPr>
              <a:t>    {</a:t>
            </a:r>
          </a:p>
          <a:p>
            <a:endParaRPr lang="en-GB" altLang="en-US" sz="1200" dirty="0">
              <a:solidFill>
                <a:srgbClr val="000000"/>
              </a:solidFill>
              <a:latin typeface="Consolas" panose="020B0609020204030204" pitchFamily="49" charset="0"/>
            </a:endParaRPr>
          </a:p>
          <a:p>
            <a:r>
              <a:rPr lang="en-GB" altLang="en-US" sz="1200" dirty="0">
                <a:solidFill>
                  <a:srgbClr val="000000"/>
                </a:solidFill>
                <a:latin typeface="Consolas" panose="020B0609020204030204" pitchFamily="49" charset="0"/>
              </a:rPr>
              <a:t>        </a:t>
            </a:r>
            <a:r>
              <a:rPr lang="en-GB" altLang="en-US" sz="1200" dirty="0">
                <a:solidFill>
                  <a:srgbClr val="0000FF"/>
                </a:solidFill>
                <a:latin typeface="Consolas" panose="020B0609020204030204" pitchFamily="49" charset="0"/>
              </a:rPr>
              <a:t>int</a:t>
            </a:r>
            <a:r>
              <a:rPr lang="en-GB" altLang="en-US" sz="1200" dirty="0">
                <a:solidFill>
                  <a:srgbClr val="000000"/>
                </a:solidFill>
                <a:latin typeface="Consolas" panose="020B0609020204030204" pitchFamily="49" charset="0"/>
              </a:rPr>
              <a:t> </a:t>
            </a:r>
            <a:r>
              <a:rPr lang="en-GB" altLang="en-US" sz="1200" dirty="0" err="1">
                <a:solidFill>
                  <a:srgbClr val="000000"/>
                </a:solidFill>
                <a:latin typeface="Consolas" panose="020B0609020204030204" pitchFamily="49" charset="0"/>
              </a:rPr>
              <a:t>i</a:t>
            </a:r>
            <a:r>
              <a:rPr lang="en-GB" altLang="en-US" sz="1200" dirty="0">
                <a:solidFill>
                  <a:srgbClr val="000000"/>
                </a:solidFill>
                <a:latin typeface="Consolas" panose="020B0609020204030204" pitchFamily="49" charset="0"/>
              </a:rPr>
              <a:t>, n, sum = 0;</a:t>
            </a:r>
          </a:p>
          <a:p>
            <a:r>
              <a:rPr lang="en-GB" altLang="en-US" sz="1200" dirty="0">
                <a:solidFill>
                  <a:srgbClr val="000000"/>
                </a:solidFill>
                <a:latin typeface="Consolas" panose="020B0609020204030204" pitchFamily="49" charset="0"/>
              </a:rPr>
              <a:t>        </a:t>
            </a:r>
            <a:r>
              <a:rPr lang="en-GB" altLang="en-US" sz="1200" dirty="0">
                <a:solidFill>
                  <a:srgbClr val="0000FF"/>
                </a:solidFill>
                <a:latin typeface="Consolas" panose="020B0609020204030204" pitchFamily="49" charset="0"/>
              </a:rPr>
              <a:t>double</a:t>
            </a:r>
            <a:r>
              <a:rPr lang="en-GB" altLang="en-US" sz="1200" dirty="0">
                <a:solidFill>
                  <a:srgbClr val="000000"/>
                </a:solidFill>
                <a:latin typeface="Consolas" panose="020B0609020204030204" pitchFamily="49" charset="0"/>
              </a:rPr>
              <a:t> </a:t>
            </a:r>
            <a:r>
              <a:rPr lang="en-GB" altLang="en-US" sz="1200" dirty="0" err="1">
                <a:solidFill>
                  <a:srgbClr val="000000"/>
                </a:solidFill>
                <a:latin typeface="Consolas" panose="020B0609020204030204" pitchFamily="49" charset="0"/>
              </a:rPr>
              <a:t>avg</a:t>
            </a:r>
            <a:r>
              <a:rPr lang="en-GB" altLang="en-US" sz="1200" dirty="0">
                <a:solidFill>
                  <a:srgbClr val="000000"/>
                </a:solidFill>
                <a:latin typeface="Consolas" panose="020B0609020204030204" pitchFamily="49" charset="0"/>
              </a:rPr>
              <a:t>;</a:t>
            </a:r>
          </a:p>
          <a:p>
            <a:endParaRPr lang="en-GB" altLang="en-US" sz="1200" dirty="0">
              <a:solidFill>
                <a:srgbClr val="000000"/>
              </a:solidFill>
              <a:latin typeface="Consolas" panose="020B0609020204030204" pitchFamily="49" charset="0"/>
            </a:endParaRPr>
          </a:p>
          <a:p>
            <a:r>
              <a:rPr lang="en-GB" altLang="en-US" sz="1200" dirty="0">
                <a:solidFill>
                  <a:srgbClr val="000000"/>
                </a:solidFill>
                <a:latin typeface="Consolas" panose="020B0609020204030204" pitchFamily="49" charset="0"/>
              </a:rPr>
              <a:t>        </a:t>
            </a:r>
            <a:r>
              <a:rPr lang="en-GB" altLang="en-US" sz="1200" dirty="0" err="1">
                <a:solidFill>
                  <a:srgbClr val="000000"/>
                </a:solidFill>
                <a:latin typeface="Consolas" panose="020B0609020204030204" pitchFamily="49" charset="0"/>
              </a:rPr>
              <a:t>Console.Write</a:t>
            </a:r>
            <a:r>
              <a:rPr lang="en-GB" altLang="en-US" sz="1200" dirty="0">
                <a:solidFill>
                  <a:srgbClr val="000000"/>
                </a:solidFill>
                <a:latin typeface="Consolas" panose="020B0609020204030204" pitchFamily="49" charset="0"/>
              </a:rPr>
              <a:t>(</a:t>
            </a:r>
            <a:r>
              <a:rPr lang="en-GB" altLang="en-US" sz="1200" dirty="0">
                <a:solidFill>
                  <a:srgbClr val="A31515"/>
                </a:solidFill>
                <a:latin typeface="Consolas" panose="020B0609020204030204" pitchFamily="49" charset="0"/>
              </a:rPr>
              <a:t>"Input the 10 numbers : \n"</a:t>
            </a:r>
            <a:r>
              <a:rPr lang="en-GB" altLang="en-US" sz="1200" dirty="0">
                <a:solidFill>
                  <a:srgbClr val="000000"/>
                </a:solidFill>
                <a:latin typeface="Consolas" panose="020B0609020204030204" pitchFamily="49" charset="0"/>
              </a:rPr>
              <a:t>);</a:t>
            </a:r>
          </a:p>
          <a:p>
            <a:endParaRPr lang="en-GB" altLang="en-US" sz="1200" dirty="0">
              <a:solidFill>
                <a:srgbClr val="000000"/>
              </a:solidFill>
              <a:latin typeface="Consolas" panose="020B0609020204030204" pitchFamily="49" charset="0"/>
            </a:endParaRPr>
          </a:p>
          <a:p>
            <a:r>
              <a:rPr lang="nn-NO" altLang="en-US" sz="1200" dirty="0">
                <a:solidFill>
                  <a:srgbClr val="000000"/>
                </a:solidFill>
                <a:latin typeface="Consolas" panose="020B0609020204030204" pitchFamily="49" charset="0"/>
              </a:rPr>
              <a:t>        </a:t>
            </a:r>
            <a:r>
              <a:rPr lang="nn-NO" altLang="en-US" sz="1200" dirty="0">
                <a:solidFill>
                  <a:srgbClr val="0000FF"/>
                </a:solidFill>
                <a:latin typeface="Consolas" panose="020B0609020204030204" pitchFamily="49" charset="0"/>
              </a:rPr>
              <a:t>for</a:t>
            </a:r>
            <a:r>
              <a:rPr lang="nn-NO" altLang="en-US" sz="1200" dirty="0">
                <a:solidFill>
                  <a:srgbClr val="000000"/>
                </a:solidFill>
                <a:latin typeface="Consolas" panose="020B0609020204030204" pitchFamily="49" charset="0"/>
              </a:rPr>
              <a:t> (i = 1; i &lt;= 10; i++)</a:t>
            </a:r>
          </a:p>
          <a:p>
            <a:r>
              <a:rPr lang="en-GB" altLang="en-US" sz="1200" dirty="0">
                <a:solidFill>
                  <a:srgbClr val="000000"/>
                </a:solidFill>
                <a:latin typeface="Consolas" panose="020B0609020204030204" pitchFamily="49" charset="0"/>
              </a:rPr>
              <a:t>        {</a:t>
            </a:r>
          </a:p>
          <a:p>
            <a:endParaRPr lang="en-GB" altLang="en-US" sz="1200" dirty="0">
              <a:solidFill>
                <a:srgbClr val="000000"/>
              </a:solidFill>
              <a:latin typeface="Consolas" panose="020B0609020204030204" pitchFamily="49" charset="0"/>
            </a:endParaRPr>
          </a:p>
          <a:p>
            <a:r>
              <a:rPr lang="en-GB" altLang="en-US" sz="1200" dirty="0">
                <a:solidFill>
                  <a:srgbClr val="000000"/>
                </a:solidFill>
                <a:latin typeface="Consolas" panose="020B0609020204030204" pitchFamily="49" charset="0"/>
              </a:rPr>
              <a:t>            </a:t>
            </a:r>
            <a:r>
              <a:rPr lang="en-GB" altLang="en-US" sz="1200" dirty="0" err="1">
                <a:solidFill>
                  <a:srgbClr val="000000"/>
                </a:solidFill>
                <a:latin typeface="Consolas" panose="020B0609020204030204" pitchFamily="49" charset="0"/>
              </a:rPr>
              <a:t>Console.Write</a:t>
            </a:r>
            <a:r>
              <a:rPr lang="en-GB" altLang="en-US" sz="1200" dirty="0">
                <a:solidFill>
                  <a:srgbClr val="000000"/>
                </a:solidFill>
                <a:latin typeface="Consolas" panose="020B0609020204030204" pitchFamily="49" charset="0"/>
              </a:rPr>
              <a:t>(</a:t>
            </a:r>
            <a:r>
              <a:rPr lang="en-GB" altLang="en-US" sz="1200" dirty="0">
                <a:solidFill>
                  <a:srgbClr val="A31515"/>
                </a:solidFill>
                <a:latin typeface="Consolas" panose="020B0609020204030204" pitchFamily="49" charset="0"/>
              </a:rPr>
              <a:t>"Number-{0} :"</a:t>
            </a:r>
            <a:r>
              <a:rPr lang="en-GB" altLang="en-US" sz="1200" dirty="0">
                <a:solidFill>
                  <a:srgbClr val="000000"/>
                </a:solidFill>
                <a:latin typeface="Consolas" panose="020B0609020204030204" pitchFamily="49" charset="0"/>
              </a:rPr>
              <a:t>, </a:t>
            </a:r>
            <a:r>
              <a:rPr lang="en-GB" altLang="en-US" sz="1200" dirty="0" err="1">
                <a:solidFill>
                  <a:srgbClr val="000000"/>
                </a:solidFill>
                <a:latin typeface="Consolas" panose="020B0609020204030204" pitchFamily="49" charset="0"/>
              </a:rPr>
              <a:t>i</a:t>
            </a:r>
            <a:r>
              <a:rPr lang="en-GB" altLang="en-US" sz="1200" dirty="0">
                <a:solidFill>
                  <a:srgbClr val="000000"/>
                </a:solidFill>
                <a:latin typeface="Consolas" panose="020B0609020204030204" pitchFamily="49" charset="0"/>
              </a:rPr>
              <a:t>);</a:t>
            </a:r>
          </a:p>
          <a:p>
            <a:r>
              <a:rPr lang="en-GB" altLang="en-US" sz="1200" dirty="0">
                <a:solidFill>
                  <a:srgbClr val="000000"/>
                </a:solidFill>
                <a:latin typeface="Consolas" panose="020B0609020204030204" pitchFamily="49" charset="0"/>
              </a:rPr>
              <a:t>            n = Convert.ToInt32(</a:t>
            </a:r>
            <a:r>
              <a:rPr lang="en-GB" altLang="en-US" sz="1200" dirty="0" err="1">
                <a:solidFill>
                  <a:srgbClr val="000000"/>
                </a:solidFill>
                <a:latin typeface="Consolas" panose="020B0609020204030204" pitchFamily="49" charset="0"/>
              </a:rPr>
              <a:t>Console.ReadLine</a:t>
            </a:r>
            <a:r>
              <a:rPr lang="en-GB" altLang="en-US" sz="1200" dirty="0">
                <a:solidFill>
                  <a:srgbClr val="000000"/>
                </a:solidFill>
                <a:latin typeface="Consolas" panose="020B0609020204030204" pitchFamily="49" charset="0"/>
              </a:rPr>
              <a:t>());</a:t>
            </a:r>
          </a:p>
          <a:p>
            <a:r>
              <a:rPr lang="en-GB" altLang="en-US" sz="1200" dirty="0">
                <a:solidFill>
                  <a:srgbClr val="000000"/>
                </a:solidFill>
                <a:latin typeface="Consolas" panose="020B0609020204030204" pitchFamily="49" charset="0"/>
              </a:rPr>
              <a:t>            sum += n;</a:t>
            </a:r>
          </a:p>
          <a:p>
            <a:r>
              <a:rPr lang="en-GB" altLang="en-US" sz="1200" dirty="0">
                <a:solidFill>
                  <a:srgbClr val="000000"/>
                </a:solidFill>
                <a:latin typeface="Consolas" panose="020B0609020204030204" pitchFamily="49" charset="0"/>
              </a:rPr>
              <a:t>        }</a:t>
            </a:r>
          </a:p>
          <a:p>
            <a:r>
              <a:rPr lang="en-GB" altLang="en-US" sz="1200" dirty="0">
                <a:solidFill>
                  <a:srgbClr val="000000"/>
                </a:solidFill>
                <a:latin typeface="Consolas" panose="020B0609020204030204" pitchFamily="49" charset="0"/>
              </a:rPr>
              <a:t>        </a:t>
            </a:r>
            <a:r>
              <a:rPr lang="en-GB" altLang="en-US" sz="1200" dirty="0" err="1">
                <a:solidFill>
                  <a:srgbClr val="000000"/>
                </a:solidFill>
                <a:latin typeface="Consolas" panose="020B0609020204030204" pitchFamily="49" charset="0"/>
              </a:rPr>
              <a:t>avg</a:t>
            </a:r>
            <a:r>
              <a:rPr lang="en-GB" altLang="en-US" sz="1200" dirty="0">
                <a:solidFill>
                  <a:srgbClr val="000000"/>
                </a:solidFill>
                <a:latin typeface="Consolas" panose="020B0609020204030204" pitchFamily="49" charset="0"/>
              </a:rPr>
              <a:t> = sum / 10.0;</a:t>
            </a:r>
          </a:p>
          <a:p>
            <a:endParaRPr lang="en-GB" altLang="en-US" sz="1200" dirty="0">
              <a:solidFill>
                <a:srgbClr val="000000"/>
              </a:solidFill>
              <a:latin typeface="Consolas" panose="020B0609020204030204" pitchFamily="49" charset="0"/>
            </a:endParaRPr>
          </a:p>
          <a:p>
            <a:r>
              <a:rPr lang="en-GB" altLang="en-US" sz="1200" dirty="0">
                <a:solidFill>
                  <a:srgbClr val="000000"/>
                </a:solidFill>
                <a:latin typeface="Consolas" panose="020B0609020204030204" pitchFamily="49" charset="0"/>
              </a:rPr>
              <a:t>        </a:t>
            </a:r>
            <a:r>
              <a:rPr lang="en-GB" altLang="en-US" sz="1200" dirty="0" err="1">
                <a:solidFill>
                  <a:srgbClr val="000000"/>
                </a:solidFill>
                <a:latin typeface="Consolas" panose="020B0609020204030204" pitchFamily="49" charset="0"/>
              </a:rPr>
              <a:t>Console.Write</a:t>
            </a:r>
            <a:r>
              <a:rPr lang="en-GB" altLang="en-US" sz="1200" dirty="0">
                <a:solidFill>
                  <a:srgbClr val="000000"/>
                </a:solidFill>
                <a:latin typeface="Consolas" panose="020B0609020204030204" pitchFamily="49" charset="0"/>
              </a:rPr>
              <a:t>(</a:t>
            </a:r>
            <a:r>
              <a:rPr lang="en-GB" altLang="en-US" sz="1200" dirty="0">
                <a:solidFill>
                  <a:srgbClr val="A31515"/>
                </a:solidFill>
                <a:latin typeface="Consolas" panose="020B0609020204030204" pitchFamily="49" charset="0"/>
              </a:rPr>
              <a:t>"The sum of 10 no is : {0} The Average is : {1}\n"</a:t>
            </a:r>
            <a:r>
              <a:rPr lang="en-GB" altLang="en-US" sz="1200" dirty="0">
                <a:solidFill>
                  <a:srgbClr val="000000"/>
                </a:solidFill>
                <a:latin typeface="Consolas" panose="020B0609020204030204" pitchFamily="49" charset="0"/>
              </a:rPr>
              <a:t>, sum, </a:t>
            </a:r>
            <a:r>
              <a:rPr lang="en-GB" altLang="en-US" sz="1200" dirty="0" err="1">
                <a:solidFill>
                  <a:srgbClr val="000000"/>
                </a:solidFill>
                <a:latin typeface="Consolas" panose="020B0609020204030204" pitchFamily="49" charset="0"/>
              </a:rPr>
              <a:t>avg</a:t>
            </a:r>
            <a:r>
              <a:rPr lang="en-GB" altLang="en-US" sz="1200" dirty="0">
                <a:solidFill>
                  <a:srgbClr val="000000"/>
                </a:solidFill>
                <a:latin typeface="Consolas" panose="020B0609020204030204" pitchFamily="49" charset="0"/>
              </a:rPr>
              <a:t>);</a:t>
            </a:r>
          </a:p>
          <a:p>
            <a:r>
              <a:rPr lang="en-GB" altLang="en-US" sz="1200" dirty="0">
                <a:solidFill>
                  <a:srgbClr val="000000"/>
                </a:solidFill>
                <a:latin typeface="Consolas" panose="020B0609020204030204" pitchFamily="49" charset="0"/>
              </a:rPr>
              <a:t>    }</a:t>
            </a:r>
          </a:p>
          <a:p>
            <a:r>
              <a:rPr lang="en-GB" altLang="en-US" sz="1200" dirty="0">
                <a:solidFill>
                  <a:srgbClr val="000000"/>
                </a:solidFill>
                <a:latin typeface="Consolas" panose="020B0609020204030204" pitchFamily="49" charset="0"/>
              </a:rPr>
              <a:t>}</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EB91AB8F-F6FE-4572-A5AD-355F683CBF31}"/>
              </a:ext>
            </a:extLst>
          </p:cNvPr>
          <p:cNvSpPr>
            <a:spLocks noGrp="1" noChangeArrowheads="1"/>
          </p:cNvSpPr>
          <p:nvPr>
            <p:ph type="title"/>
          </p:nvPr>
        </p:nvSpPr>
        <p:spPr/>
        <p:txBody>
          <a:bodyPr/>
          <a:lstStyle/>
          <a:p>
            <a:r>
              <a:rPr lang="en-GB" altLang="en-US" b="1"/>
              <a:t>Using New Line – (\n)</a:t>
            </a:r>
          </a:p>
        </p:txBody>
      </p:sp>
      <p:sp>
        <p:nvSpPr>
          <p:cNvPr id="26627" name="Rectangle 1">
            <a:extLst>
              <a:ext uri="{FF2B5EF4-FFF2-40B4-BE49-F238E27FC236}">
                <a16:creationId xmlns:a16="http://schemas.microsoft.com/office/drawing/2014/main" id="{429008AC-7994-402C-AEDB-9C637D38F18C}"/>
              </a:ext>
            </a:extLst>
          </p:cNvPr>
          <p:cNvSpPr>
            <a:spLocks noChangeArrowheads="1"/>
          </p:cNvSpPr>
          <p:nvPr/>
        </p:nvSpPr>
        <p:spPr bwMode="auto">
          <a:xfrm>
            <a:off x="2286000" y="1447800"/>
            <a:ext cx="76200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400">
                <a:solidFill>
                  <a:srgbClr val="0000FF"/>
                </a:solidFill>
                <a:latin typeface="Consolas" panose="020B0609020204030204" pitchFamily="49" charset="0"/>
              </a:rPr>
              <a:t>using</a:t>
            </a:r>
            <a:r>
              <a:rPr lang="en-GB" altLang="en-US" sz="1400">
                <a:solidFill>
                  <a:srgbClr val="000000"/>
                </a:solidFill>
                <a:latin typeface="Consolas" panose="020B0609020204030204" pitchFamily="49" charset="0"/>
              </a:rPr>
              <a:t> System;</a:t>
            </a:r>
          </a:p>
          <a:p>
            <a:r>
              <a:rPr lang="en-GB" altLang="en-US" sz="1400">
                <a:solidFill>
                  <a:srgbClr val="0000FF"/>
                </a:solidFill>
                <a:latin typeface="Consolas" panose="020B0609020204030204" pitchFamily="49" charset="0"/>
              </a:rPr>
              <a:t>class</a:t>
            </a:r>
            <a:r>
              <a:rPr lang="en-GB" altLang="en-US" sz="1400">
                <a:solidFill>
                  <a:srgbClr val="000000"/>
                </a:solidFill>
                <a:latin typeface="Consolas" panose="020B0609020204030204" pitchFamily="49" charset="0"/>
              </a:rPr>
              <a:t> </a:t>
            </a:r>
            <a:r>
              <a:rPr lang="en-GB" altLang="en-US" sz="1400">
                <a:solidFill>
                  <a:srgbClr val="2B91AF"/>
                </a:solidFill>
                <a:latin typeface="Consolas" panose="020B0609020204030204" pitchFamily="49" charset="0"/>
              </a:rPr>
              <a:t>Naturalnumbers</a:t>
            </a:r>
            <a:endParaRPr lang="en-GB" altLang="en-US" sz="1400">
              <a:solidFill>
                <a:srgbClr val="000000"/>
              </a:solidFill>
              <a:latin typeface="Consolas" panose="020B0609020204030204" pitchFamily="49" charset="0"/>
            </a:endParaRPr>
          </a:p>
          <a:p>
            <a:r>
              <a:rPr lang="en-GB" altLang="en-US" sz="1400">
                <a:solidFill>
                  <a:srgbClr val="000000"/>
                </a:solidFill>
                <a:latin typeface="Consolas" panose="020B0609020204030204" pitchFamily="49" charset="0"/>
              </a:rPr>
              <a:t>{</a:t>
            </a:r>
          </a:p>
          <a:p>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static</a:t>
            </a:r>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void</a:t>
            </a:r>
            <a:r>
              <a:rPr lang="en-GB" altLang="en-US" sz="1400">
                <a:solidFill>
                  <a:srgbClr val="000000"/>
                </a:solidFill>
                <a:latin typeface="Consolas" panose="020B0609020204030204" pitchFamily="49" charset="0"/>
              </a:rPr>
              <a:t> Main()</a:t>
            </a:r>
          </a:p>
          <a:p>
            <a:r>
              <a:rPr lang="en-GB" altLang="en-US" sz="1400">
                <a:solidFill>
                  <a:srgbClr val="000000"/>
                </a:solidFill>
                <a:latin typeface="Consolas" panose="020B0609020204030204" pitchFamily="49" charset="0"/>
              </a:rPr>
              <a:t>    {</a:t>
            </a:r>
          </a:p>
          <a:p>
            <a:r>
              <a:rPr lang="en-GB" altLang="en-US" sz="1400">
                <a:solidFill>
                  <a:srgbClr val="000000"/>
                </a:solidFill>
                <a:latin typeface="Consolas" panose="020B0609020204030204" pitchFamily="49" charset="0"/>
              </a:rPr>
              <a:t>        </a:t>
            </a:r>
            <a:r>
              <a:rPr lang="en-GB" altLang="en-US" sz="1400">
                <a:solidFill>
                  <a:srgbClr val="0000FF"/>
                </a:solidFill>
                <a:latin typeface="Consolas" panose="020B0609020204030204" pitchFamily="49" charset="0"/>
              </a:rPr>
              <a:t>int</a:t>
            </a:r>
            <a:r>
              <a:rPr lang="en-GB" altLang="en-US" sz="1400">
                <a:solidFill>
                  <a:srgbClr val="000000"/>
                </a:solidFill>
                <a:latin typeface="Consolas" panose="020B0609020204030204" pitchFamily="49" charset="0"/>
              </a:rPr>
              <a:t> i;</a:t>
            </a:r>
          </a:p>
          <a:p>
            <a:r>
              <a:rPr lang="en-GB" altLang="en-US" sz="1400">
                <a:solidFill>
                  <a:srgbClr val="000000"/>
                </a:solidFill>
                <a:latin typeface="Consolas" panose="020B0609020204030204" pitchFamily="49" charset="0"/>
              </a:rPr>
              <a:t>        Console.Write(</a:t>
            </a:r>
            <a:r>
              <a:rPr lang="en-GB" altLang="en-US" sz="1400">
                <a:solidFill>
                  <a:srgbClr val="A31515"/>
                </a:solidFill>
                <a:latin typeface="Consolas" panose="020B0609020204030204" pitchFamily="49" charset="0"/>
              </a:rPr>
              <a:t>"\n\n"</a:t>
            </a:r>
            <a:r>
              <a:rPr lang="en-GB" altLang="en-US" sz="1400">
                <a:solidFill>
                  <a:srgbClr val="000000"/>
                </a:solidFill>
                <a:latin typeface="Consolas" panose="020B0609020204030204" pitchFamily="49" charset="0"/>
              </a:rPr>
              <a:t>);</a:t>
            </a:r>
          </a:p>
          <a:p>
            <a:r>
              <a:rPr lang="en-GB" altLang="en-US" sz="1400">
                <a:solidFill>
                  <a:srgbClr val="000000"/>
                </a:solidFill>
                <a:latin typeface="Consolas" panose="020B0609020204030204" pitchFamily="49" charset="0"/>
              </a:rPr>
              <a:t>        Console.Write(</a:t>
            </a:r>
            <a:r>
              <a:rPr lang="en-GB" altLang="en-US" sz="1400">
                <a:solidFill>
                  <a:srgbClr val="A31515"/>
                </a:solidFill>
                <a:latin typeface="Consolas" panose="020B0609020204030204" pitchFamily="49" charset="0"/>
              </a:rPr>
              <a:t>"Display the first 10 natural numbers:\n"</a:t>
            </a:r>
            <a:r>
              <a:rPr lang="en-GB" altLang="en-US" sz="1400">
                <a:solidFill>
                  <a:srgbClr val="000000"/>
                </a:solidFill>
                <a:latin typeface="Consolas" panose="020B0609020204030204" pitchFamily="49" charset="0"/>
              </a:rPr>
              <a:t>);</a:t>
            </a:r>
          </a:p>
          <a:p>
            <a:r>
              <a:rPr lang="en-GB" altLang="en-US" sz="1400">
                <a:solidFill>
                  <a:srgbClr val="000000"/>
                </a:solidFill>
                <a:latin typeface="Consolas" panose="020B0609020204030204" pitchFamily="49" charset="0"/>
              </a:rPr>
              <a:t>        Console.Write(</a:t>
            </a:r>
            <a:r>
              <a:rPr lang="en-GB" altLang="en-US" sz="1400">
                <a:solidFill>
                  <a:srgbClr val="A31515"/>
                </a:solidFill>
                <a:latin typeface="Consolas" panose="020B0609020204030204" pitchFamily="49" charset="0"/>
              </a:rPr>
              <a:t>"---------------------------------------"</a:t>
            </a:r>
            <a:r>
              <a:rPr lang="en-GB" altLang="en-US" sz="1400">
                <a:solidFill>
                  <a:srgbClr val="000000"/>
                </a:solidFill>
                <a:latin typeface="Consolas" panose="020B0609020204030204" pitchFamily="49" charset="0"/>
              </a:rPr>
              <a:t>);</a:t>
            </a:r>
          </a:p>
          <a:p>
            <a:r>
              <a:rPr lang="en-GB" altLang="en-US" sz="1400">
                <a:solidFill>
                  <a:srgbClr val="000000"/>
                </a:solidFill>
                <a:latin typeface="Consolas" panose="020B0609020204030204" pitchFamily="49" charset="0"/>
              </a:rPr>
              <a:t>        Console.Write(</a:t>
            </a:r>
            <a:r>
              <a:rPr lang="en-GB" altLang="en-US" sz="1400">
                <a:solidFill>
                  <a:srgbClr val="A31515"/>
                </a:solidFill>
                <a:latin typeface="Consolas" panose="020B0609020204030204" pitchFamily="49" charset="0"/>
              </a:rPr>
              <a:t>"\n\n"</a:t>
            </a:r>
            <a:r>
              <a:rPr lang="en-GB" altLang="en-US" sz="1400">
                <a:solidFill>
                  <a:srgbClr val="000000"/>
                </a:solidFill>
                <a:latin typeface="Consolas" panose="020B0609020204030204" pitchFamily="49" charset="0"/>
              </a:rPr>
              <a:t>);</a:t>
            </a:r>
          </a:p>
          <a:p>
            <a:endParaRPr lang="en-GB" altLang="en-US" sz="1400">
              <a:solidFill>
                <a:srgbClr val="000000"/>
              </a:solidFill>
              <a:latin typeface="Consolas" panose="020B0609020204030204" pitchFamily="49" charset="0"/>
            </a:endParaRPr>
          </a:p>
          <a:p>
            <a:r>
              <a:rPr lang="en-GB" altLang="en-US" sz="1400">
                <a:solidFill>
                  <a:srgbClr val="000000"/>
                </a:solidFill>
                <a:latin typeface="Consolas" panose="020B0609020204030204" pitchFamily="49" charset="0"/>
              </a:rPr>
              <a:t>        Console.WriteLine(</a:t>
            </a:r>
            <a:r>
              <a:rPr lang="en-GB" altLang="en-US" sz="1400">
                <a:solidFill>
                  <a:srgbClr val="A31515"/>
                </a:solidFill>
                <a:latin typeface="Consolas" panose="020B0609020204030204" pitchFamily="49" charset="0"/>
              </a:rPr>
              <a:t>"The first 10 natural number are:"</a:t>
            </a:r>
            <a:r>
              <a:rPr lang="en-GB" altLang="en-US" sz="1400">
                <a:solidFill>
                  <a:srgbClr val="000000"/>
                </a:solidFill>
                <a:latin typeface="Consolas" panose="020B0609020204030204" pitchFamily="49" charset="0"/>
              </a:rPr>
              <a:t>);</a:t>
            </a:r>
          </a:p>
          <a:p>
            <a:endParaRPr lang="en-GB" altLang="en-US" sz="1400">
              <a:solidFill>
                <a:srgbClr val="000000"/>
              </a:solidFill>
              <a:latin typeface="Consolas" panose="020B0609020204030204" pitchFamily="49" charset="0"/>
            </a:endParaRPr>
          </a:p>
          <a:p>
            <a:r>
              <a:rPr lang="nn-NO" altLang="en-US" sz="1400">
                <a:solidFill>
                  <a:srgbClr val="000000"/>
                </a:solidFill>
                <a:latin typeface="Consolas" panose="020B0609020204030204" pitchFamily="49" charset="0"/>
              </a:rPr>
              <a:t>        </a:t>
            </a:r>
            <a:r>
              <a:rPr lang="nn-NO" altLang="en-US" sz="1400">
                <a:solidFill>
                  <a:srgbClr val="0000FF"/>
                </a:solidFill>
                <a:latin typeface="Consolas" panose="020B0609020204030204" pitchFamily="49" charset="0"/>
              </a:rPr>
              <a:t>for</a:t>
            </a:r>
            <a:r>
              <a:rPr lang="nn-NO" altLang="en-US" sz="1400">
                <a:solidFill>
                  <a:srgbClr val="000000"/>
                </a:solidFill>
                <a:latin typeface="Consolas" panose="020B0609020204030204" pitchFamily="49" charset="0"/>
              </a:rPr>
              <a:t> (i = 1; i &lt;= 10; i++)</a:t>
            </a:r>
          </a:p>
          <a:p>
            <a:r>
              <a:rPr lang="en-GB" altLang="en-US" sz="1400">
                <a:solidFill>
                  <a:srgbClr val="000000"/>
                </a:solidFill>
                <a:latin typeface="Consolas" panose="020B0609020204030204" pitchFamily="49" charset="0"/>
              </a:rPr>
              <a:t>        {</a:t>
            </a:r>
          </a:p>
          <a:p>
            <a:r>
              <a:rPr lang="en-GB" altLang="en-US" sz="1400">
                <a:solidFill>
                  <a:srgbClr val="000000"/>
                </a:solidFill>
                <a:latin typeface="Consolas" panose="020B0609020204030204" pitchFamily="49" charset="0"/>
              </a:rPr>
              <a:t>            Console.Write(</a:t>
            </a:r>
            <a:r>
              <a:rPr lang="en-GB" altLang="en-US" sz="1400">
                <a:solidFill>
                  <a:srgbClr val="A31515"/>
                </a:solidFill>
                <a:latin typeface="Consolas" panose="020B0609020204030204" pitchFamily="49" charset="0"/>
              </a:rPr>
              <a:t>"{0} "</a:t>
            </a:r>
            <a:r>
              <a:rPr lang="en-GB" altLang="en-US" sz="1400">
                <a:solidFill>
                  <a:srgbClr val="000000"/>
                </a:solidFill>
                <a:latin typeface="Consolas" panose="020B0609020204030204" pitchFamily="49" charset="0"/>
              </a:rPr>
              <a:t>, i);</a:t>
            </a:r>
          </a:p>
          <a:p>
            <a:r>
              <a:rPr lang="en-GB" altLang="en-US" sz="1400">
                <a:solidFill>
                  <a:srgbClr val="000000"/>
                </a:solidFill>
                <a:latin typeface="Consolas" panose="020B0609020204030204" pitchFamily="49" charset="0"/>
              </a:rPr>
              <a:t>        }</a:t>
            </a:r>
          </a:p>
          <a:p>
            <a:r>
              <a:rPr lang="en-GB" altLang="en-US" sz="1400">
                <a:solidFill>
                  <a:srgbClr val="000000"/>
                </a:solidFill>
                <a:latin typeface="Consolas" panose="020B0609020204030204" pitchFamily="49" charset="0"/>
              </a:rPr>
              <a:t>        Console.Write(</a:t>
            </a:r>
            <a:r>
              <a:rPr lang="en-GB" altLang="en-US" sz="1400">
                <a:solidFill>
                  <a:srgbClr val="A31515"/>
                </a:solidFill>
                <a:latin typeface="Consolas" panose="020B0609020204030204" pitchFamily="49" charset="0"/>
              </a:rPr>
              <a:t>"\n\n"</a:t>
            </a:r>
            <a:r>
              <a:rPr lang="en-GB" altLang="en-US" sz="1400">
                <a:solidFill>
                  <a:srgbClr val="000000"/>
                </a:solidFill>
                <a:latin typeface="Consolas" panose="020B0609020204030204" pitchFamily="49" charset="0"/>
              </a:rPr>
              <a:t>);</a:t>
            </a:r>
          </a:p>
          <a:p>
            <a:r>
              <a:rPr lang="en-GB" altLang="en-US" sz="1400">
                <a:solidFill>
                  <a:srgbClr val="000000"/>
                </a:solidFill>
                <a:latin typeface="Consolas" panose="020B0609020204030204" pitchFamily="49" charset="0"/>
              </a:rPr>
              <a:t>    }</a:t>
            </a:r>
          </a:p>
          <a:p>
            <a:r>
              <a:rPr lang="en-GB" altLang="en-US" sz="1400">
                <a:solidFill>
                  <a:srgbClr val="000000"/>
                </a:solidFill>
                <a:latin typeface="Consolas" panose="020B0609020204030204" pitchFamily="49" charset="0"/>
              </a:rPr>
              <a:t>}</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6D09C26-52B4-46CD-B513-35E13932F24B}"/>
              </a:ext>
            </a:extLst>
          </p:cNvPr>
          <p:cNvSpPr>
            <a:spLocks noGrp="1" noChangeArrowheads="1"/>
          </p:cNvSpPr>
          <p:nvPr>
            <p:ph type="title"/>
          </p:nvPr>
        </p:nvSpPr>
        <p:spPr/>
        <p:txBody>
          <a:bodyPr/>
          <a:lstStyle/>
          <a:p>
            <a:r>
              <a:rPr lang="en-GB" altLang="en-US" b="1"/>
              <a:t>Using New Line – (\n)</a:t>
            </a:r>
            <a:endParaRPr lang="en-GB" altLang="en-US"/>
          </a:p>
        </p:txBody>
      </p:sp>
      <p:sp>
        <p:nvSpPr>
          <p:cNvPr id="27651" name="Rectangle 1">
            <a:extLst>
              <a:ext uri="{FF2B5EF4-FFF2-40B4-BE49-F238E27FC236}">
                <a16:creationId xmlns:a16="http://schemas.microsoft.com/office/drawing/2014/main" id="{E44E7C1F-4D70-4749-8D45-E24ACBCCF31F}"/>
              </a:ext>
            </a:extLst>
          </p:cNvPr>
          <p:cNvSpPr>
            <a:spLocks noChangeArrowheads="1"/>
          </p:cNvSpPr>
          <p:nvPr/>
        </p:nvSpPr>
        <p:spPr bwMode="auto">
          <a:xfrm>
            <a:off x="2209800" y="1582739"/>
            <a:ext cx="7391400" cy="433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a:solidFill>
                  <a:srgbClr val="0000FF"/>
                </a:solidFill>
                <a:latin typeface="Consolas" panose="020B0609020204030204" pitchFamily="49" charset="0"/>
              </a:rPr>
              <a:t>using</a:t>
            </a:r>
            <a:r>
              <a:rPr lang="en-GB" altLang="en-US" sz="1200">
                <a:solidFill>
                  <a:srgbClr val="000000"/>
                </a:solidFill>
                <a:latin typeface="Consolas" panose="020B0609020204030204" pitchFamily="49" charset="0"/>
              </a:rPr>
              <a:t> System;</a:t>
            </a:r>
          </a:p>
          <a:p>
            <a:r>
              <a:rPr lang="en-GB" altLang="en-US" sz="1200">
                <a:solidFill>
                  <a:srgbClr val="0000FF"/>
                </a:solidFill>
                <a:latin typeface="Consolas" panose="020B0609020204030204" pitchFamily="49" charset="0"/>
              </a:rPr>
              <a:t>public</a:t>
            </a: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class</a:t>
            </a:r>
            <a:r>
              <a:rPr lang="en-GB" altLang="en-US" sz="1200">
                <a:solidFill>
                  <a:srgbClr val="000000"/>
                </a:solidFill>
                <a:latin typeface="Consolas" panose="020B0609020204030204" pitchFamily="49" charset="0"/>
              </a:rPr>
              <a:t> </a:t>
            </a:r>
            <a:r>
              <a:rPr lang="en-GB" altLang="en-US" sz="1200">
                <a:solidFill>
                  <a:srgbClr val="2B91AF"/>
                </a:solidFill>
                <a:latin typeface="Consolas" panose="020B0609020204030204" pitchFamily="49" charset="0"/>
              </a:rPr>
              <a:t>Exercise4</a:t>
            </a:r>
            <a:endParaRPr lang="en-GB" altLang="en-US" sz="1200">
              <a:solidFill>
                <a:srgbClr val="000000"/>
              </a:solidFill>
              <a:latin typeface="Consolas" panose="020B0609020204030204" pitchFamily="49" charset="0"/>
            </a:endParaRPr>
          </a:p>
          <a:p>
            <a:r>
              <a:rPr lang="en-GB" altLang="en-US" sz="1200">
                <a:solidFill>
                  <a:srgbClr val="000000"/>
                </a:solidFill>
                <a:latin typeface="Consolas" panose="020B0609020204030204" pitchFamily="49" charset="0"/>
              </a:rPr>
              <a:t>{</a:t>
            </a:r>
          </a:p>
          <a:p>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public</a:t>
            </a: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static</a:t>
            </a:r>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void</a:t>
            </a:r>
            <a:r>
              <a:rPr lang="en-GB" altLang="en-US" sz="1200">
                <a:solidFill>
                  <a:srgbClr val="000000"/>
                </a:solidFill>
                <a:latin typeface="Consolas" panose="020B0609020204030204" pitchFamily="49" charset="0"/>
              </a:rPr>
              <a:t> Main()</a:t>
            </a:r>
          </a:p>
          <a:p>
            <a:r>
              <a:rPr lang="en-GB" altLang="en-US" sz="1200">
                <a:solidFill>
                  <a:srgbClr val="000000"/>
                </a:solidFill>
                <a:latin typeface="Consolas" panose="020B0609020204030204" pitchFamily="49" charset="0"/>
              </a:rPr>
              <a:t>    {</a:t>
            </a:r>
          </a:p>
          <a:p>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int</a:t>
            </a:r>
            <a:r>
              <a:rPr lang="en-GB" altLang="en-US" sz="1200">
                <a:solidFill>
                  <a:srgbClr val="000000"/>
                </a:solidFill>
                <a:latin typeface="Consolas" panose="020B0609020204030204" pitchFamily="49" charset="0"/>
              </a:rPr>
              <a:t> i, n, sum = 0;</a:t>
            </a:r>
          </a:p>
          <a:p>
            <a:r>
              <a:rPr lang="en-GB" altLang="en-US" sz="1200">
                <a:solidFill>
                  <a:srgbClr val="000000"/>
                </a:solidFill>
                <a:latin typeface="Consolas" panose="020B0609020204030204" pitchFamily="49" charset="0"/>
              </a:rPr>
              <a:t>        </a:t>
            </a:r>
            <a:r>
              <a:rPr lang="en-GB" altLang="en-US" sz="1200">
                <a:solidFill>
                  <a:srgbClr val="0000FF"/>
                </a:solidFill>
                <a:latin typeface="Consolas" panose="020B0609020204030204" pitchFamily="49" charset="0"/>
              </a:rPr>
              <a:t>double</a:t>
            </a:r>
            <a:r>
              <a:rPr lang="en-GB" altLang="en-US" sz="1200">
                <a:solidFill>
                  <a:srgbClr val="000000"/>
                </a:solidFill>
                <a:latin typeface="Consolas" panose="020B0609020204030204" pitchFamily="49" charset="0"/>
              </a:rPr>
              <a:t> avg;</a:t>
            </a:r>
          </a:p>
          <a:p>
            <a:endParaRPr lang="en-GB" altLang="en-US" sz="1200">
              <a:solidFill>
                <a:srgbClr val="000000"/>
              </a:solidFill>
              <a:latin typeface="Consolas" panose="020B0609020204030204" pitchFamily="49" charset="0"/>
            </a:endParaRPr>
          </a:p>
          <a:p>
            <a:r>
              <a:rPr lang="en-GB" altLang="en-US" sz="1200">
                <a:solidFill>
                  <a:srgbClr val="000000"/>
                </a:solidFill>
                <a:latin typeface="Consolas" panose="020B0609020204030204" pitchFamily="49" charset="0"/>
              </a:rPr>
              <a:t>        Console.Write(</a:t>
            </a:r>
            <a:r>
              <a:rPr lang="en-GB" altLang="en-US" sz="1200">
                <a:solidFill>
                  <a:srgbClr val="A31515"/>
                </a:solidFill>
                <a:latin typeface="Consolas" panose="020B0609020204030204" pitchFamily="49" charset="0"/>
              </a:rPr>
              <a:t>"\n\n"</a:t>
            </a:r>
            <a:r>
              <a:rPr lang="en-GB" altLang="en-US" sz="1200">
                <a:solidFill>
                  <a:srgbClr val="000000"/>
                </a:solidFill>
                <a:latin typeface="Consolas" panose="020B0609020204030204" pitchFamily="49" charset="0"/>
              </a:rPr>
              <a:t>);</a:t>
            </a:r>
          </a:p>
          <a:p>
            <a:r>
              <a:rPr lang="en-GB" altLang="en-US" sz="1200">
                <a:solidFill>
                  <a:srgbClr val="000000"/>
                </a:solidFill>
                <a:latin typeface="Consolas" panose="020B0609020204030204" pitchFamily="49" charset="0"/>
              </a:rPr>
              <a:t>        Console.Write(</a:t>
            </a:r>
            <a:r>
              <a:rPr lang="en-GB" altLang="en-US" sz="1200">
                <a:solidFill>
                  <a:srgbClr val="A31515"/>
                </a:solidFill>
                <a:latin typeface="Consolas" panose="020B0609020204030204" pitchFamily="49" charset="0"/>
              </a:rPr>
              <a:t>"Read 10 numbers and calculate sum and average:\n"</a:t>
            </a:r>
            <a:r>
              <a:rPr lang="en-GB" altLang="en-US" sz="1200">
                <a:solidFill>
                  <a:srgbClr val="000000"/>
                </a:solidFill>
                <a:latin typeface="Consolas" panose="020B0609020204030204" pitchFamily="49" charset="0"/>
              </a:rPr>
              <a:t>);</a:t>
            </a:r>
          </a:p>
          <a:p>
            <a:r>
              <a:rPr lang="en-GB" altLang="en-US" sz="1200">
                <a:solidFill>
                  <a:srgbClr val="000000"/>
                </a:solidFill>
                <a:latin typeface="Consolas" panose="020B0609020204030204" pitchFamily="49" charset="0"/>
              </a:rPr>
              <a:t>        Console.Write(</a:t>
            </a:r>
            <a:r>
              <a:rPr lang="en-GB" altLang="en-US" sz="1200">
                <a:solidFill>
                  <a:srgbClr val="A31515"/>
                </a:solidFill>
                <a:latin typeface="Consolas" panose="020B0609020204030204" pitchFamily="49" charset="0"/>
              </a:rPr>
              <a:t>"----------------------------------------------"</a:t>
            </a:r>
            <a:r>
              <a:rPr lang="en-GB" altLang="en-US" sz="1200">
                <a:solidFill>
                  <a:srgbClr val="000000"/>
                </a:solidFill>
                <a:latin typeface="Consolas" panose="020B0609020204030204" pitchFamily="49" charset="0"/>
              </a:rPr>
              <a:t>);</a:t>
            </a:r>
          </a:p>
          <a:p>
            <a:r>
              <a:rPr lang="en-GB" altLang="en-US" sz="1200">
                <a:solidFill>
                  <a:srgbClr val="000000"/>
                </a:solidFill>
                <a:latin typeface="Consolas" panose="020B0609020204030204" pitchFamily="49" charset="0"/>
              </a:rPr>
              <a:t>        Console.Write(</a:t>
            </a:r>
            <a:r>
              <a:rPr lang="en-GB" altLang="en-US" sz="1200">
                <a:solidFill>
                  <a:srgbClr val="A31515"/>
                </a:solidFill>
                <a:latin typeface="Consolas" panose="020B0609020204030204" pitchFamily="49" charset="0"/>
              </a:rPr>
              <a:t>"\n\n"</a:t>
            </a:r>
            <a:r>
              <a:rPr lang="en-GB" altLang="en-US" sz="1200">
                <a:solidFill>
                  <a:srgbClr val="000000"/>
                </a:solidFill>
                <a:latin typeface="Consolas" panose="020B0609020204030204" pitchFamily="49" charset="0"/>
              </a:rPr>
              <a:t>);</a:t>
            </a:r>
          </a:p>
          <a:p>
            <a:r>
              <a:rPr lang="en-GB" altLang="en-US" sz="1200">
                <a:solidFill>
                  <a:srgbClr val="000000"/>
                </a:solidFill>
                <a:latin typeface="Consolas" panose="020B0609020204030204" pitchFamily="49" charset="0"/>
              </a:rPr>
              <a:t>        Console.Write(</a:t>
            </a:r>
            <a:r>
              <a:rPr lang="en-GB" altLang="en-US" sz="1200">
                <a:solidFill>
                  <a:srgbClr val="A31515"/>
                </a:solidFill>
                <a:latin typeface="Consolas" panose="020B0609020204030204" pitchFamily="49" charset="0"/>
              </a:rPr>
              <a:t>"Input the 10 numbers : \n"</a:t>
            </a:r>
            <a:r>
              <a:rPr lang="en-GB" altLang="en-US" sz="1200">
                <a:solidFill>
                  <a:srgbClr val="000000"/>
                </a:solidFill>
                <a:latin typeface="Consolas" panose="020B0609020204030204" pitchFamily="49" charset="0"/>
              </a:rPr>
              <a:t>);</a:t>
            </a:r>
          </a:p>
          <a:p>
            <a:r>
              <a:rPr lang="nn-NO" altLang="en-US" sz="1200">
                <a:solidFill>
                  <a:srgbClr val="000000"/>
                </a:solidFill>
                <a:latin typeface="Consolas" panose="020B0609020204030204" pitchFamily="49" charset="0"/>
              </a:rPr>
              <a:t>        </a:t>
            </a:r>
            <a:r>
              <a:rPr lang="nn-NO" altLang="en-US" sz="1200">
                <a:solidFill>
                  <a:srgbClr val="0000FF"/>
                </a:solidFill>
                <a:latin typeface="Consolas" panose="020B0609020204030204" pitchFamily="49" charset="0"/>
              </a:rPr>
              <a:t>for</a:t>
            </a:r>
            <a:r>
              <a:rPr lang="nn-NO" altLang="en-US" sz="1200">
                <a:solidFill>
                  <a:srgbClr val="000000"/>
                </a:solidFill>
                <a:latin typeface="Consolas" panose="020B0609020204030204" pitchFamily="49" charset="0"/>
              </a:rPr>
              <a:t> (i = 1; i &lt;= 10; i++)</a:t>
            </a:r>
          </a:p>
          <a:p>
            <a:r>
              <a:rPr lang="en-GB" altLang="en-US" sz="1200">
                <a:solidFill>
                  <a:srgbClr val="000000"/>
                </a:solidFill>
                <a:latin typeface="Consolas" panose="020B0609020204030204" pitchFamily="49" charset="0"/>
              </a:rPr>
              <a:t>        {</a:t>
            </a:r>
          </a:p>
          <a:p>
            <a:r>
              <a:rPr lang="en-GB" altLang="en-US" sz="1200">
                <a:solidFill>
                  <a:srgbClr val="000000"/>
                </a:solidFill>
                <a:latin typeface="Consolas" panose="020B0609020204030204" pitchFamily="49" charset="0"/>
              </a:rPr>
              <a:t>            Console.Write(</a:t>
            </a:r>
            <a:r>
              <a:rPr lang="en-GB" altLang="en-US" sz="1200">
                <a:solidFill>
                  <a:srgbClr val="A31515"/>
                </a:solidFill>
                <a:latin typeface="Consolas" panose="020B0609020204030204" pitchFamily="49" charset="0"/>
              </a:rPr>
              <a:t>"Number-{0} :"</a:t>
            </a:r>
            <a:r>
              <a:rPr lang="en-GB" altLang="en-US" sz="1200">
                <a:solidFill>
                  <a:srgbClr val="000000"/>
                </a:solidFill>
                <a:latin typeface="Consolas" panose="020B0609020204030204" pitchFamily="49" charset="0"/>
              </a:rPr>
              <a:t>, i);</a:t>
            </a:r>
          </a:p>
          <a:p>
            <a:r>
              <a:rPr lang="en-GB" altLang="en-US" sz="1200">
                <a:solidFill>
                  <a:srgbClr val="000000"/>
                </a:solidFill>
                <a:latin typeface="Consolas" panose="020B0609020204030204" pitchFamily="49" charset="0"/>
              </a:rPr>
              <a:t>            n = Convert.ToInt32(Console.ReadLine());</a:t>
            </a:r>
          </a:p>
          <a:p>
            <a:r>
              <a:rPr lang="en-GB" altLang="en-US" sz="1200">
                <a:solidFill>
                  <a:srgbClr val="000000"/>
                </a:solidFill>
                <a:latin typeface="Consolas" panose="020B0609020204030204" pitchFamily="49" charset="0"/>
              </a:rPr>
              <a:t>            sum += n;</a:t>
            </a:r>
          </a:p>
          <a:p>
            <a:r>
              <a:rPr lang="en-GB" altLang="en-US" sz="1200">
                <a:solidFill>
                  <a:srgbClr val="000000"/>
                </a:solidFill>
                <a:latin typeface="Consolas" panose="020B0609020204030204" pitchFamily="49" charset="0"/>
              </a:rPr>
              <a:t>        }</a:t>
            </a:r>
          </a:p>
          <a:p>
            <a:r>
              <a:rPr lang="en-GB" altLang="en-US" sz="1200">
                <a:solidFill>
                  <a:srgbClr val="000000"/>
                </a:solidFill>
                <a:latin typeface="Consolas" panose="020B0609020204030204" pitchFamily="49" charset="0"/>
              </a:rPr>
              <a:t>        avg = sum / 10.0;</a:t>
            </a:r>
          </a:p>
          <a:p>
            <a:r>
              <a:rPr lang="en-GB" altLang="en-US" sz="1200">
                <a:solidFill>
                  <a:srgbClr val="000000"/>
                </a:solidFill>
                <a:latin typeface="Consolas" panose="020B0609020204030204" pitchFamily="49" charset="0"/>
              </a:rPr>
              <a:t>        Console.Write(</a:t>
            </a:r>
            <a:r>
              <a:rPr lang="en-GB" altLang="en-US" sz="1200">
                <a:solidFill>
                  <a:srgbClr val="A31515"/>
                </a:solidFill>
                <a:latin typeface="Consolas" panose="020B0609020204030204" pitchFamily="49" charset="0"/>
              </a:rPr>
              <a:t>"The sum of 10 no is : {0}\nThe Average is : {1}\n"</a:t>
            </a:r>
            <a:r>
              <a:rPr lang="en-GB" altLang="en-US" sz="1200">
                <a:solidFill>
                  <a:srgbClr val="000000"/>
                </a:solidFill>
                <a:latin typeface="Consolas" panose="020B0609020204030204" pitchFamily="49" charset="0"/>
              </a:rPr>
              <a:t>, sum, avg);</a:t>
            </a:r>
          </a:p>
          <a:p>
            <a:r>
              <a:rPr lang="en-GB" altLang="en-US" sz="1200">
                <a:solidFill>
                  <a:srgbClr val="000000"/>
                </a:solidFill>
                <a:latin typeface="Consolas" panose="020B0609020204030204" pitchFamily="49" charset="0"/>
              </a:rPr>
              <a:t>    }</a:t>
            </a:r>
          </a:p>
          <a:p>
            <a:r>
              <a:rPr lang="en-GB" altLang="en-US" sz="1200">
                <a:solidFill>
                  <a:srgbClr val="000000"/>
                </a:solidFill>
                <a:latin typeface="Consolas" panose="020B0609020204030204" pitchFamily="49" charset="0"/>
              </a:rPr>
              <a:t>}</a:t>
            </a:r>
            <a:endParaRPr lang="en-GB" altLang="en-US" sz="320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1A2D294-1E7C-4F1E-B61A-02A585962A9E}"/>
              </a:ext>
            </a:extLst>
          </p:cNvPr>
          <p:cNvSpPr>
            <a:spLocks noGrp="1" noChangeArrowheads="1"/>
          </p:cNvSpPr>
          <p:nvPr>
            <p:ph type="title"/>
          </p:nvPr>
        </p:nvSpPr>
        <p:spPr/>
        <p:txBody>
          <a:bodyPr/>
          <a:lstStyle/>
          <a:p>
            <a:r>
              <a:rPr lang="en-GB" altLang="en-US" b="1"/>
              <a:t>Using Breaks </a:t>
            </a:r>
          </a:p>
        </p:txBody>
      </p:sp>
      <p:sp>
        <p:nvSpPr>
          <p:cNvPr id="28675" name="Rectangle 1">
            <a:extLst>
              <a:ext uri="{FF2B5EF4-FFF2-40B4-BE49-F238E27FC236}">
                <a16:creationId xmlns:a16="http://schemas.microsoft.com/office/drawing/2014/main" id="{7356C15F-124A-4446-A49C-C6BED917F28B}"/>
              </a:ext>
            </a:extLst>
          </p:cNvPr>
          <p:cNvSpPr>
            <a:spLocks noChangeArrowheads="1"/>
          </p:cNvSpPr>
          <p:nvPr/>
        </p:nvSpPr>
        <p:spPr bwMode="auto">
          <a:xfrm>
            <a:off x="2362200" y="1536701"/>
            <a:ext cx="7467600"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00FF"/>
                </a:solidFill>
                <a:latin typeface="Consolas" panose="020B0609020204030204" pitchFamily="49" charset="0"/>
              </a:rPr>
              <a:t>using</a:t>
            </a:r>
            <a:r>
              <a:rPr lang="en-GB" altLang="en-US">
                <a:solidFill>
                  <a:srgbClr val="000000"/>
                </a:solidFill>
                <a:latin typeface="Consolas" panose="020B0609020204030204" pitchFamily="49" charset="0"/>
              </a:rPr>
              <a:t> System;</a:t>
            </a:r>
          </a:p>
          <a:p>
            <a:r>
              <a:rPr lang="en-GB" altLang="en-US">
                <a:solidFill>
                  <a:srgbClr val="0000FF"/>
                </a:solidFill>
                <a:latin typeface="Consolas" panose="020B0609020204030204" pitchFamily="49" charset="0"/>
              </a:rPr>
              <a:t>public</a:t>
            </a:r>
            <a:r>
              <a:rPr lang="en-GB" altLang="en-US">
                <a:solidFill>
                  <a:srgbClr val="000000"/>
                </a:solidFill>
                <a:latin typeface="Consolas" panose="020B0609020204030204" pitchFamily="49" charset="0"/>
              </a:rPr>
              <a:t> </a:t>
            </a:r>
            <a:r>
              <a:rPr lang="en-GB" altLang="en-US">
                <a:solidFill>
                  <a:srgbClr val="0000FF"/>
                </a:solidFill>
                <a:latin typeface="Consolas" panose="020B0609020204030204" pitchFamily="49" charset="0"/>
              </a:rPr>
              <a:t>class</a:t>
            </a:r>
            <a:r>
              <a:rPr lang="en-GB" altLang="en-US">
                <a:solidFill>
                  <a:srgbClr val="000000"/>
                </a:solidFill>
                <a:latin typeface="Consolas" panose="020B0609020204030204" pitchFamily="49" charset="0"/>
              </a:rPr>
              <a:t> </a:t>
            </a:r>
            <a:r>
              <a:rPr lang="en-GB" altLang="en-US">
                <a:solidFill>
                  <a:srgbClr val="2B91AF"/>
                </a:solidFill>
                <a:latin typeface="Consolas" panose="020B0609020204030204" pitchFamily="49" charset="0"/>
              </a:rPr>
              <a:t>Program</a:t>
            </a:r>
            <a:endParaRPr lang="en-GB" altLang="en-US">
              <a:solidFill>
                <a:srgbClr val="000000"/>
              </a:solidFill>
              <a:latin typeface="Consolas" panose="020B0609020204030204" pitchFamily="49" charset="0"/>
            </a:endParaRPr>
          </a:p>
          <a:p>
            <a:r>
              <a:rPr lang="en-GB" altLang="en-US">
                <a:solidFill>
                  <a:srgbClr val="000000"/>
                </a:solidFill>
                <a:latin typeface="Consolas" panose="020B0609020204030204" pitchFamily="49" charset="0"/>
              </a:rPr>
              <a:t>{</a:t>
            </a:r>
          </a:p>
          <a:p>
            <a:r>
              <a:rPr lang="en-GB" altLang="en-US">
                <a:solidFill>
                  <a:srgbClr val="000000"/>
                </a:solidFill>
                <a:latin typeface="Consolas" panose="020B0609020204030204" pitchFamily="49" charset="0"/>
              </a:rPr>
              <a:t>    </a:t>
            </a:r>
            <a:r>
              <a:rPr lang="en-GB" altLang="en-US">
                <a:solidFill>
                  <a:srgbClr val="0000FF"/>
                </a:solidFill>
                <a:latin typeface="Consolas" panose="020B0609020204030204" pitchFamily="49" charset="0"/>
              </a:rPr>
              <a:t>public</a:t>
            </a:r>
            <a:r>
              <a:rPr lang="en-GB" altLang="en-US">
                <a:solidFill>
                  <a:srgbClr val="000000"/>
                </a:solidFill>
                <a:latin typeface="Consolas" panose="020B0609020204030204" pitchFamily="49" charset="0"/>
              </a:rPr>
              <a:t> </a:t>
            </a:r>
            <a:r>
              <a:rPr lang="en-GB" altLang="en-US">
                <a:solidFill>
                  <a:srgbClr val="0000FF"/>
                </a:solidFill>
                <a:latin typeface="Consolas" panose="020B0609020204030204" pitchFamily="49" charset="0"/>
              </a:rPr>
              <a:t>static</a:t>
            </a:r>
            <a:r>
              <a:rPr lang="en-GB" altLang="en-US">
                <a:solidFill>
                  <a:srgbClr val="000000"/>
                </a:solidFill>
                <a:latin typeface="Consolas" panose="020B0609020204030204" pitchFamily="49" charset="0"/>
              </a:rPr>
              <a:t> </a:t>
            </a:r>
            <a:r>
              <a:rPr lang="en-GB" altLang="en-US">
                <a:solidFill>
                  <a:srgbClr val="0000FF"/>
                </a:solidFill>
                <a:latin typeface="Consolas" panose="020B0609020204030204" pitchFamily="49" charset="0"/>
              </a:rPr>
              <a:t>void</a:t>
            </a:r>
            <a:r>
              <a:rPr lang="en-GB" altLang="en-US">
                <a:solidFill>
                  <a:srgbClr val="000000"/>
                </a:solidFill>
                <a:latin typeface="Consolas" panose="020B0609020204030204" pitchFamily="49" charset="0"/>
              </a:rPr>
              <a:t> Main()</a:t>
            </a:r>
          </a:p>
          <a:p>
            <a:r>
              <a:rPr lang="en-GB" altLang="en-US">
                <a:solidFill>
                  <a:srgbClr val="000000"/>
                </a:solidFill>
                <a:latin typeface="Consolas" panose="020B0609020204030204" pitchFamily="49" charset="0"/>
              </a:rPr>
              <a:t>    {</a:t>
            </a:r>
          </a:p>
          <a:p>
            <a:r>
              <a:rPr lang="nn-NO" altLang="en-US">
                <a:solidFill>
                  <a:srgbClr val="000000"/>
                </a:solidFill>
                <a:latin typeface="Consolas" panose="020B0609020204030204" pitchFamily="49" charset="0"/>
              </a:rPr>
              <a:t>        </a:t>
            </a:r>
            <a:r>
              <a:rPr lang="nn-NO" altLang="en-US">
                <a:solidFill>
                  <a:srgbClr val="0000FF"/>
                </a:solidFill>
                <a:latin typeface="Consolas" panose="020B0609020204030204" pitchFamily="49" charset="0"/>
              </a:rPr>
              <a:t>for</a:t>
            </a:r>
            <a:r>
              <a:rPr lang="nn-NO" altLang="en-US">
                <a:solidFill>
                  <a:srgbClr val="000000"/>
                </a:solidFill>
                <a:latin typeface="Consolas" panose="020B0609020204030204" pitchFamily="49" charset="0"/>
              </a:rPr>
              <a:t> (</a:t>
            </a:r>
            <a:r>
              <a:rPr lang="nn-NO" altLang="en-US">
                <a:solidFill>
                  <a:srgbClr val="0000FF"/>
                </a:solidFill>
                <a:latin typeface="Consolas" panose="020B0609020204030204" pitchFamily="49" charset="0"/>
              </a:rPr>
              <a:t>int</a:t>
            </a:r>
            <a:r>
              <a:rPr lang="nn-NO" altLang="en-US">
                <a:solidFill>
                  <a:srgbClr val="000000"/>
                </a:solidFill>
                <a:latin typeface="Consolas" panose="020B0609020204030204" pitchFamily="49" charset="0"/>
              </a:rPr>
              <a:t> i = 0; i &lt; 10; i++) { </a:t>
            </a:r>
            <a:r>
              <a:rPr lang="nn-NO" altLang="en-US">
                <a:solidFill>
                  <a:srgbClr val="0000FF"/>
                </a:solidFill>
                <a:latin typeface="Consolas" panose="020B0609020204030204" pitchFamily="49" charset="0"/>
              </a:rPr>
              <a:t>if</a:t>
            </a:r>
            <a:r>
              <a:rPr lang="nn-NO" altLang="en-US">
                <a:solidFill>
                  <a:srgbClr val="000000"/>
                </a:solidFill>
                <a:latin typeface="Consolas" panose="020B0609020204030204" pitchFamily="49" charset="0"/>
              </a:rPr>
              <a:t> (i == 5) </a:t>
            </a:r>
            <a:r>
              <a:rPr lang="nn-NO" altLang="en-US">
                <a:solidFill>
                  <a:srgbClr val="0000FF"/>
                </a:solidFill>
                <a:latin typeface="Consolas" panose="020B0609020204030204" pitchFamily="49" charset="0"/>
              </a:rPr>
              <a:t>break</a:t>
            </a:r>
            <a:r>
              <a:rPr lang="nn-NO" altLang="en-US">
                <a:solidFill>
                  <a:srgbClr val="000000"/>
                </a:solidFill>
                <a:latin typeface="Consolas" panose="020B0609020204030204" pitchFamily="49" charset="0"/>
              </a:rPr>
              <a:t>;</a:t>
            </a:r>
          </a:p>
          <a:p>
            <a:r>
              <a:rPr lang="en-GB" altLang="en-US">
                <a:solidFill>
                  <a:srgbClr val="000000"/>
                </a:solidFill>
                <a:latin typeface="Consolas" panose="020B0609020204030204" pitchFamily="49" charset="0"/>
              </a:rPr>
              <a:t>            Console.WriteLine(</a:t>
            </a:r>
            <a:r>
              <a:rPr lang="en-GB" altLang="en-US">
                <a:solidFill>
                  <a:srgbClr val="A31515"/>
                </a:solidFill>
                <a:latin typeface="Consolas" panose="020B0609020204030204" pitchFamily="49" charset="0"/>
              </a:rPr>
              <a:t>"Value of i: {0}"</a:t>
            </a:r>
            <a:r>
              <a:rPr lang="en-GB" altLang="en-US">
                <a:solidFill>
                  <a:srgbClr val="000000"/>
                </a:solidFill>
                <a:latin typeface="Consolas" panose="020B0609020204030204" pitchFamily="49" charset="0"/>
              </a:rPr>
              <a:t>, i); }</a:t>
            </a:r>
          </a:p>
          <a:p>
            <a:r>
              <a:rPr lang="en-GB" altLang="en-US">
                <a:solidFill>
                  <a:srgbClr val="000000"/>
                </a:solidFill>
                <a:latin typeface="Consolas" panose="020B0609020204030204" pitchFamily="49" charset="0"/>
              </a:rPr>
              <a:t>    }</a:t>
            </a:r>
          </a:p>
          <a:p>
            <a:r>
              <a:rPr lang="en-GB" altLang="en-US">
                <a:solidFill>
                  <a:srgbClr val="000000"/>
                </a:solidFill>
                <a:latin typeface="Consolas" panose="020B0609020204030204" pitchFamily="49" charset="0"/>
              </a:rPr>
              <a:t>}</a:t>
            </a:r>
            <a:endParaRPr lang="en-GB" altLang="en-US" sz="44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D721BC6-0EC9-4755-A63B-911529B6442A}"/>
              </a:ext>
            </a:extLst>
          </p:cNvPr>
          <p:cNvSpPr>
            <a:spLocks noGrp="1" noChangeArrowheads="1"/>
          </p:cNvSpPr>
          <p:nvPr>
            <p:ph type="title"/>
          </p:nvPr>
        </p:nvSpPr>
        <p:spPr/>
        <p:txBody>
          <a:bodyPr/>
          <a:lstStyle/>
          <a:p>
            <a:r>
              <a:rPr lang="en-GB" altLang="en-US" b="1"/>
              <a:t>Using Breaks </a:t>
            </a:r>
          </a:p>
        </p:txBody>
      </p:sp>
      <p:sp>
        <p:nvSpPr>
          <p:cNvPr id="30723" name="Rectangle 1">
            <a:extLst>
              <a:ext uri="{FF2B5EF4-FFF2-40B4-BE49-F238E27FC236}">
                <a16:creationId xmlns:a16="http://schemas.microsoft.com/office/drawing/2014/main" id="{0B1D33CE-8F7A-40B7-9FBC-8F9CB6A4F687}"/>
              </a:ext>
            </a:extLst>
          </p:cNvPr>
          <p:cNvSpPr>
            <a:spLocks noChangeArrowheads="1"/>
          </p:cNvSpPr>
          <p:nvPr/>
        </p:nvSpPr>
        <p:spPr bwMode="auto">
          <a:xfrm>
            <a:off x="2514600" y="1524000"/>
            <a:ext cx="68580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600">
                <a:solidFill>
                  <a:srgbClr val="0000FF"/>
                </a:solidFill>
                <a:latin typeface="Consolas" panose="020B0609020204030204" pitchFamily="49" charset="0"/>
              </a:rPr>
              <a:t>using</a:t>
            </a:r>
            <a:r>
              <a:rPr lang="en-GB" altLang="en-US" sz="1600">
                <a:solidFill>
                  <a:srgbClr val="000000"/>
                </a:solidFill>
                <a:latin typeface="Consolas" panose="020B0609020204030204" pitchFamily="49" charset="0"/>
              </a:rPr>
              <a:t> System;</a:t>
            </a:r>
          </a:p>
          <a:p>
            <a:r>
              <a:rPr lang="en-GB" altLang="en-US" sz="1600">
                <a:solidFill>
                  <a:srgbClr val="0000FF"/>
                </a:solidFill>
                <a:latin typeface="Consolas" panose="020B0609020204030204" pitchFamily="49" charset="0"/>
              </a:rPr>
              <a:t>class</a:t>
            </a:r>
            <a:r>
              <a:rPr lang="en-GB" altLang="en-US" sz="1600">
                <a:solidFill>
                  <a:srgbClr val="000000"/>
                </a:solidFill>
                <a:latin typeface="Consolas" panose="020B0609020204030204" pitchFamily="49" charset="0"/>
              </a:rPr>
              <a:t> </a:t>
            </a:r>
            <a:r>
              <a:rPr lang="en-GB" altLang="en-US" sz="1600">
                <a:solidFill>
                  <a:srgbClr val="2B91AF"/>
                </a:solidFill>
                <a:latin typeface="Consolas" panose="020B0609020204030204" pitchFamily="49" charset="0"/>
              </a:rPr>
              <a:t>Naturalnumbers</a:t>
            </a:r>
            <a:endParaRPr lang="en-GB" altLang="en-US" sz="1600">
              <a:solidFill>
                <a:srgbClr val="000000"/>
              </a:solidFill>
              <a:latin typeface="Consolas" panose="020B0609020204030204" pitchFamily="49" charset="0"/>
            </a:endParaRPr>
          </a:p>
          <a:p>
            <a:r>
              <a:rPr lang="en-GB" altLang="en-US" sz="1600">
                <a:solidFill>
                  <a:srgbClr val="000000"/>
                </a:solidFill>
                <a:latin typeface="Consolas" panose="020B0609020204030204" pitchFamily="49" charset="0"/>
              </a:rPr>
              <a:t>{</a:t>
            </a:r>
          </a:p>
          <a:p>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static</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void</a:t>
            </a:r>
            <a:r>
              <a:rPr lang="en-GB" altLang="en-US" sz="1600">
                <a:solidFill>
                  <a:srgbClr val="000000"/>
                </a:solidFill>
                <a:latin typeface="Consolas" panose="020B0609020204030204" pitchFamily="49" charset="0"/>
              </a:rPr>
              <a:t> Main()</a:t>
            </a:r>
          </a:p>
          <a:p>
            <a:r>
              <a:rPr lang="en-GB" altLang="en-US" sz="1600">
                <a:solidFill>
                  <a:srgbClr val="000000"/>
                </a:solidFill>
                <a:latin typeface="Consolas" panose="020B0609020204030204" pitchFamily="49" charset="0"/>
              </a:rPr>
              <a:t>    {</a:t>
            </a:r>
          </a:p>
          <a:p>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int</a:t>
            </a:r>
            <a:r>
              <a:rPr lang="en-GB" altLang="en-US" sz="1600">
                <a:solidFill>
                  <a:srgbClr val="000000"/>
                </a:solidFill>
                <a:latin typeface="Consolas" panose="020B0609020204030204" pitchFamily="49" charset="0"/>
              </a:rPr>
              <a:t> i;</a:t>
            </a:r>
          </a:p>
          <a:p>
            <a:r>
              <a:rPr lang="en-GB" altLang="en-US" sz="1600">
                <a:solidFill>
                  <a:srgbClr val="000000"/>
                </a:solidFill>
                <a:latin typeface="Consolas" panose="020B0609020204030204" pitchFamily="49" charset="0"/>
              </a:rPr>
              <a:t>        Console.WriteLine(</a:t>
            </a:r>
            <a:r>
              <a:rPr lang="en-GB" altLang="en-US" sz="1600">
                <a:solidFill>
                  <a:srgbClr val="A31515"/>
                </a:solidFill>
                <a:latin typeface="Consolas" panose="020B0609020204030204" pitchFamily="49" charset="0"/>
              </a:rPr>
              <a:t>"The first 10 natural number are:"</a:t>
            </a:r>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for</a:t>
            </a:r>
            <a:r>
              <a:rPr lang="en-GB" altLang="en-US" sz="1600">
                <a:solidFill>
                  <a:srgbClr val="000000"/>
                </a:solidFill>
                <a:latin typeface="Consolas" panose="020B0609020204030204" pitchFamily="49" charset="0"/>
              </a:rPr>
              <a:t> (i = 1; i &lt;= 10; i++)</a:t>
            </a:r>
          </a:p>
          <a:p>
            <a:r>
              <a:rPr lang="en-GB" altLang="en-US" sz="1600">
                <a:solidFill>
                  <a:srgbClr val="000000"/>
                </a:solidFill>
                <a:latin typeface="Consolas" panose="020B0609020204030204" pitchFamily="49" charset="0"/>
              </a:rPr>
              <a:t>        {</a:t>
            </a:r>
          </a:p>
          <a:p>
            <a:r>
              <a:rPr lang="en-GB" altLang="en-US" sz="1600">
                <a:solidFill>
                  <a:srgbClr val="000000"/>
                </a:solidFill>
                <a:latin typeface="Consolas" panose="020B0609020204030204" pitchFamily="49" charset="0"/>
              </a:rPr>
              <a:t>            </a:t>
            </a:r>
            <a:r>
              <a:rPr lang="en-GB" altLang="en-US" sz="1600">
                <a:solidFill>
                  <a:srgbClr val="0000FF"/>
                </a:solidFill>
                <a:latin typeface="Consolas" panose="020B0609020204030204" pitchFamily="49" charset="0"/>
              </a:rPr>
              <a:t>if</a:t>
            </a:r>
            <a:r>
              <a:rPr lang="en-GB" altLang="en-US" sz="1600">
                <a:solidFill>
                  <a:srgbClr val="000000"/>
                </a:solidFill>
                <a:latin typeface="Consolas" panose="020B0609020204030204" pitchFamily="49" charset="0"/>
              </a:rPr>
              <a:t> (i == 5) </a:t>
            </a:r>
            <a:r>
              <a:rPr lang="en-GB" altLang="en-US" sz="1600">
                <a:solidFill>
                  <a:srgbClr val="0000FF"/>
                </a:solidFill>
                <a:latin typeface="Consolas" panose="020B0609020204030204" pitchFamily="49" charset="0"/>
              </a:rPr>
              <a:t>break</a:t>
            </a:r>
            <a:r>
              <a:rPr lang="en-GB" altLang="en-US" sz="1600">
                <a:solidFill>
                  <a:srgbClr val="000000"/>
                </a:solidFill>
                <a:latin typeface="Consolas" panose="020B0609020204030204" pitchFamily="49" charset="0"/>
              </a:rPr>
              <a:t>;</a:t>
            </a:r>
          </a:p>
          <a:p>
            <a:r>
              <a:rPr lang="en-GB" altLang="en-US" sz="1600">
                <a:solidFill>
                  <a:srgbClr val="000000"/>
                </a:solidFill>
                <a:latin typeface="Consolas" panose="020B0609020204030204" pitchFamily="49" charset="0"/>
              </a:rPr>
              <a:t>            Console.Write(</a:t>
            </a:r>
            <a:r>
              <a:rPr lang="en-GB" altLang="en-US" sz="1600">
                <a:solidFill>
                  <a:srgbClr val="A31515"/>
                </a:solidFill>
                <a:latin typeface="Consolas" panose="020B0609020204030204" pitchFamily="49" charset="0"/>
              </a:rPr>
              <a:t>"{0} "</a:t>
            </a:r>
            <a:r>
              <a:rPr lang="en-GB" altLang="en-US" sz="1600">
                <a:solidFill>
                  <a:srgbClr val="000000"/>
                </a:solidFill>
                <a:latin typeface="Consolas" panose="020B0609020204030204" pitchFamily="49" charset="0"/>
              </a:rPr>
              <a:t>, i);</a:t>
            </a:r>
          </a:p>
          <a:p>
            <a:r>
              <a:rPr lang="en-GB" altLang="en-US" sz="1600">
                <a:solidFill>
                  <a:srgbClr val="000000"/>
                </a:solidFill>
                <a:latin typeface="Consolas" panose="020B0609020204030204" pitchFamily="49" charset="0"/>
              </a:rPr>
              <a:t>        }</a:t>
            </a:r>
          </a:p>
          <a:p>
            <a:endParaRPr lang="en-GB" altLang="en-US" sz="1600">
              <a:solidFill>
                <a:srgbClr val="000000"/>
              </a:solidFill>
              <a:latin typeface="Consolas" panose="020B0609020204030204" pitchFamily="49" charset="0"/>
            </a:endParaRPr>
          </a:p>
          <a:p>
            <a:r>
              <a:rPr lang="en-GB" altLang="en-US" sz="1600">
                <a:solidFill>
                  <a:srgbClr val="000000"/>
                </a:solidFill>
                <a:latin typeface="Consolas" panose="020B0609020204030204" pitchFamily="49" charset="0"/>
              </a:rPr>
              <a:t>    }</a:t>
            </a:r>
          </a:p>
          <a:p>
            <a:endParaRPr lang="en-GB" altLang="en-US" sz="1600">
              <a:solidFill>
                <a:srgbClr val="000000"/>
              </a:solidFill>
              <a:latin typeface="Consolas" panose="020B0609020204030204" pitchFamily="49" charset="0"/>
            </a:endParaRPr>
          </a:p>
          <a:p>
            <a:r>
              <a:rPr lang="en-GB" altLang="en-US" sz="1600">
                <a:solidFill>
                  <a:srgbClr val="000000"/>
                </a:solidFill>
                <a:latin typeface="Consolas" panose="020B0609020204030204" pitchFamily="49" charset="0"/>
              </a:rPr>
              <a: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1">
            <a:extLst>
              <a:ext uri="{FF2B5EF4-FFF2-40B4-BE49-F238E27FC236}">
                <a16:creationId xmlns:a16="http://schemas.microsoft.com/office/drawing/2014/main" id="{88268B26-642C-4661-81AC-D519FFC910E6}"/>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41BBDC0-DBA8-47CC-8B53-09A32FE415D2}" type="slidenum">
              <a:rPr lang="en-US" altLang="en-US" smtClean="0">
                <a:solidFill>
                  <a:srgbClr val="898989"/>
                </a:solidFill>
                <a:latin typeface="Arial Black" panose="020B0A04020102020204" pitchFamily="34" charset="0"/>
              </a:rPr>
              <a:pPr/>
              <a:t>59</a:t>
            </a:fld>
            <a:endParaRPr lang="en-US" altLang="en-US">
              <a:solidFill>
                <a:srgbClr val="898989"/>
              </a:solidFill>
              <a:latin typeface="Arial Black" panose="020B0A04020102020204" pitchFamily="34" charset="0"/>
            </a:endParaRPr>
          </a:p>
        </p:txBody>
      </p:sp>
      <p:pic>
        <p:nvPicPr>
          <p:cNvPr id="43011" name="Picture 2" descr="Arrays in C#">
            <a:extLst>
              <a:ext uri="{FF2B5EF4-FFF2-40B4-BE49-F238E27FC236}">
                <a16:creationId xmlns:a16="http://schemas.microsoft.com/office/drawing/2014/main" id="{2CBB5787-9510-45E2-A34E-0DC3F5C8AB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5750" y="2947989"/>
            <a:ext cx="4000500" cy="96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2">
            <a:extLst>
              <a:ext uri="{FF2B5EF4-FFF2-40B4-BE49-F238E27FC236}">
                <a16:creationId xmlns:a16="http://schemas.microsoft.com/office/drawing/2014/main" id="{715284DC-E86D-4D1D-905C-9F35BC476538}"/>
              </a:ext>
            </a:extLst>
          </p:cNvPr>
          <p:cNvSpPr txBox="1">
            <a:spLocks noChangeArrowheads="1"/>
          </p:cNvSpPr>
          <p:nvPr/>
        </p:nvSpPr>
        <p:spPr bwMode="auto">
          <a:xfrm>
            <a:off x="1676400" y="328614"/>
            <a:ext cx="8229600" cy="10112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5400" b="1" kern="0" dirty="0">
                <a:solidFill>
                  <a:schemeClr val="bg1"/>
                </a:solidFill>
              </a:rPr>
              <a:t>Arrays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Number Placeholder 1">
            <a:extLst>
              <a:ext uri="{FF2B5EF4-FFF2-40B4-BE49-F238E27FC236}">
                <a16:creationId xmlns:a16="http://schemas.microsoft.com/office/drawing/2014/main" id="{0CF767E0-FD9B-49F3-A6C4-7F0DE23F534A}"/>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FB13C76-B0C0-4FCC-9D1D-367889120386}" type="slidenum">
              <a:rPr lang="en-US" altLang="en-US" smtClean="0">
                <a:solidFill>
                  <a:srgbClr val="898989"/>
                </a:solidFill>
                <a:latin typeface="Arial Black" panose="020B0A04020102020204" pitchFamily="34" charset="0"/>
              </a:rPr>
              <a:pPr/>
              <a:t>60</a:t>
            </a:fld>
            <a:endParaRPr lang="en-US" altLang="en-US">
              <a:solidFill>
                <a:srgbClr val="898989"/>
              </a:solidFill>
              <a:latin typeface="Arial Black" panose="020B0A04020102020204" pitchFamily="34" charset="0"/>
            </a:endParaRPr>
          </a:p>
        </p:txBody>
      </p:sp>
      <p:sp>
        <p:nvSpPr>
          <p:cNvPr id="4" name="Rectangle 2">
            <a:extLst>
              <a:ext uri="{FF2B5EF4-FFF2-40B4-BE49-F238E27FC236}">
                <a16:creationId xmlns:a16="http://schemas.microsoft.com/office/drawing/2014/main" id="{66F931D5-2130-4EFC-AA4D-CECF75FC0C6F}"/>
              </a:ext>
            </a:extLst>
          </p:cNvPr>
          <p:cNvSpPr txBox="1">
            <a:spLocks noChangeArrowheads="1"/>
          </p:cNvSpPr>
          <p:nvPr/>
        </p:nvSpPr>
        <p:spPr bwMode="auto">
          <a:xfrm>
            <a:off x="1676400" y="328614"/>
            <a:ext cx="8229600" cy="10112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Declaring Arrays </a:t>
            </a:r>
          </a:p>
        </p:txBody>
      </p:sp>
      <p:sp>
        <p:nvSpPr>
          <p:cNvPr id="44036" name="Rectangle 4">
            <a:extLst>
              <a:ext uri="{FF2B5EF4-FFF2-40B4-BE49-F238E27FC236}">
                <a16:creationId xmlns:a16="http://schemas.microsoft.com/office/drawing/2014/main" id="{4B01F5F6-F6A7-436D-9E33-37CB3B31BB14}"/>
              </a:ext>
            </a:extLst>
          </p:cNvPr>
          <p:cNvSpPr>
            <a:spLocks noChangeArrowheads="1"/>
          </p:cNvSpPr>
          <p:nvPr/>
        </p:nvSpPr>
        <p:spPr bwMode="auto">
          <a:xfrm>
            <a:off x="2057400" y="1676401"/>
            <a:ext cx="7848600"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To declare an array in C#, you can use the following syntax −</a:t>
            </a:r>
          </a:p>
          <a:p>
            <a:endParaRPr lang="en-GB" altLang="en-US"/>
          </a:p>
          <a:p>
            <a:r>
              <a:rPr lang="en-GB" altLang="en-US" b="1"/>
              <a:t>datatype[] arrayName;</a:t>
            </a:r>
          </a:p>
          <a:p>
            <a:endParaRPr lang="en-GB" altLang="en-US"/>
          </a:p>
          <a:p>
            <a:r>
              <a:rPr lang="en-GB" altLang="en-US" i="1"/>
              <a:t>where,</a:t>
            </a:r>
          </a:p>
          <a:p>
            <a:endParaRPr lang="en-GB" altLang="en-US"/>
          </a:p>
          <a:p>
            <a:r>
              <a:rPr lang="en-GB" altLang="en-US" b="1"/>
              <a:t>datatype</a:t>
            </a:r>
            <a:r>
              <a:rPr lang="en-GB" altLang="en-US"/>
              <a:t> is used to specify the type of elements in the array.</a:t>
            </a:r>
          </a:p>
          <a:p>
            <a:endParaRPr lang="en-GB" altLang="en-US"/>
          </a:p>
          <a:p>
            <a:r>
              <a:rPr lang="en-GB" altLang="en-US" b="1"/>
              <a:t>[ ] </a:t>
            </a:r>
            <a:r>
              <a:rPr lang="en-GB" altLang="en-US"/>
              <a:t>specifies the rank of the array. The rank specifies the size of the array.</a:t>
            </a:r>
          </a:p>
          <a:p>
            <a:endParaRPr lang="en-GB" altLang="en-US"/>
          </a:p>
          <a:p>
            <a:r>
              <a:rPr lang="en-GB" altLang="en-US" b="1"/>
              <a:t>arrayName</a:t>
            </a:r>
            <a:r>
              <a:rPr lang="en-GB" altLang="en-US"/>
              <a:t> specifies the name of the array.</a:t>
            </a:r>
          </a:p>
          <a:p>
            <a:endParaRPr lang="en-GB" altLang="en-US"/>
          </a:p>
          <a:p>
            <a:r>
              <a:rPr lang="en-GB" altLang="en-US">
                <a:solidFill>
                  <a:srgbClr val="00B050"/>
                </a:solidFill>
              </a:rPr>
              <a:t>For example,</a:t>
            </a:r>
          </a:p>
          <a:p>
            <a:endParaRPr lang="en-GB" altLang="en-US"/>
          </a:p>
          <a:p>
            <a:r>
              <a:rPr lang="en-GB" altLang="en-US" sz="2000" b="1">
                <a:solidFill>
                  <a:srgbClr val="FF0000"/>
                </a:solidFill>
              </a:rPr>
              <a:t>double[] balance;</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1">
            <a:extLst>
              <a:ext uri="{FF2B5EF4-FFF2-40B4-BE49-F238E27FC236}">
                <a16:creationId xmlns:a16="http://schemas.microsoft.com/office/drawing/2014/main" id="{A04407AD-2170-4D9F-91DF-BBF90E0549D4}"/>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77BFF0F-32DD-48D1-8995-95D79BDE9C0A}" type="slidenum">
              <a:rPr lang="en-US" altLang="en-US" smtClean="0">
                <a:solidFill>
                  <a:srgbClr val="898989"/>
                </a:solidFill>
                <a:latin typeface="Arial Black" panose="020B0A04020102020204" pitchFamily="34" charset="0"/>
              </a:rPr>
              <a:pPr/>
              <a:t>61</a:t>
            </a:fld>
            <a:endParaRPr lang="en-US" altLang="en-US">
              <a:solidFill>
                <a:srgbClr val="898989"/>
              </a:solidFill>
              <a:latin typeface="Arial Black" panose="020B0A04020102020204" pitchFamily="34" charset="0"/>
            </a:endParaRPr>
          </a:p>
        </p:txBody>
      </p:sp>
      <p:sp>
        <p:nvSpPr>
          <p:cNvPr id="4" name="Rectangle 2">
            <a:extLst>
              <a:ext uri="{FF2B5EF4-FFF2-40B4-BE49-F238E27FC236}">
                <a16:creationId xmlns:a16="http://schemas.microsoft.com/office/drawing/2014/main" id="{66F931D5-2130-4EFC-AA4D-CECF75FC0C6F}"/>
              </a:ext>
            </a:extLst>
          </p:cNvPr>
          <p:cNvSpPr txBox="1">
            <a:spLocks noChangeArrowheads="1"/>
          </p:cNvSpPr>
          <p:nvPr/>
        </p:nvSpPr>
        <p:spPr bwMode="auto">
          <a:xfrm>
            <a:off x="1684338" y="304800"/>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Initializing an Array</a:t>
            </a:r>
          </a:p>
        </p:txBody>
      </p:sp>
      <p:sp>
        <p:nvSpPr>
          <p:cNvPr id="45060" name="Rectangle 4">
            <a:extLst>
              <a:ext uri="{FF2B5EF4-FFF2-40B4-BE49-F238E27FC236}">
                <a16:creationId xmlns:a16="http://schemas.microsoft.com/office/drawing/2014/main" id="{3EC359B5-1ADF-4CAA-B7CC-8CAF57714F2E}"/>
              </a:ext>
            </a:extLst>
          </p:cNvPr>
          <p:cNvSpPr>
            <a:spLocks noChangeArrowheads="1"/>
          </p:cNvSpPr>
          <p:nvPr/>
        </p:nvSpPr>
        <p:spPr bwMode="auto">
          <a:xfrm>
            <a:off x="2057400" y="1676400"/>
            <a:ext cx="7848600" cy="261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Declaring an array does not initialize the array in the memory. When the array variable is initialized, you can assign values to the array.</a:t>
            </a:r>
          </a:p>
          <a:p>
            <a:endParaRPr lang="en-GB" altLang="en-US"/>
          </a:p>
          <a:p>
            <a:r>
              <a:rPr lang="en-GB" altLang="en-US"/>
              <a:t>Array is a reference type, so you need to use the </a:t>
            </a:r>
            <a:r>
              <a:rPr lang="en-GB" altLang="en-US" b="1" u="sng"/>
              <a:t>new</a:t>
            </a:r>
            <a:r>
              <a:rPr lang="en-GB" altLang="en-US"/>
              <a:t> keyword to create an instance of the array. </a:t>
            </a:r>
          </a:p>
          <a:p>
            <a:endParaRPr lang="en-GB" altLang="en-US"/>
          </a:p>
          <a:p>
            <a:r>
              <a:rPr lang="en-GB" altLang="en-US">
                <a:solidFill>
                  <a:srgbClr val="00B050"/>
                </a:solidFill>
              </a:rPr>
              <a:t>For example,</a:t>
            </a:r>
          </a:p>
          <a:p>
            <a:endParaRPr lang="en-GB" altLang="en-US"/>
          </a:p>
          <a:p>
            <a:r>
              <a:rPr lang="en-GB" altLang="en-US" sz="2000" b="1">
                <a:solidFill>
                  <a:srgbClr val="FF0000"/>
                </a:solidFill>
              </a:rPr>
              <a:t>double[] balance = new double[10];</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Number Placeholder 1">
            <a:extLst>
              <a:ext uri="{FF2B5EF4-FFF2-40B4-BE49-F238E27FC236}">
                <a16:creationId xmlns:a16="http://schemas.microsoft.com/office/drawing/2014/main" id="{E9B16307-EB7C-4764-9E1C-441D35EACA43}"/>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648180B-953E-42DC-9FE4-0CD2561D1D19}" type="slidenum">
              <a:rPr lang="en-US" altLang="en-US" smtClean="0">
                <a:solidFill>
                  <a:srgbClr val="898989"/>
                </a:solidFill>
                <a:latin typeface="Arial Black" panose="020B0A04020102020204" pitchFamily="34" charset="0"/>
              </a:rPr>
              <a:pPr/>
              <a:t>62</a:t>
            </a:fld>
            <a:endParaRPr lang="en-US" altLang="en-US">
              <a:solidFill>
                <a:srgbClr val="898989"/>
              </a:solidFill>
              <a:latin typeface="Arial Black" panose="020B0A04020102020204" pitchFamily="34" charset="0"/>
            </a:endParaRPr>
          </a:p>
        </p:txBody>
      </p:sp>
      <p:sp>
        <p:nvSpPr>
          <p:cNvPr id="46083" name="Rectangle 2">
            <a:extLst>
              <a:ext uri="{FF2B5EF4-FFF2-40B4-BE49-F238E27FC236}">
                <a16:creationId xmlns:a16="http://schemas.microsoft.com/office/drawing/2014/main" id="{33C3E33A-6CB8-491C-A6FF-E80667623394}"/>
              </a:ext>
            </a:extLst>
          </p:cNvPr>
          <p:cNvSpPr>
            <a:spLocks noChangeArrowheads="1"/>
          </p:cNvSpPr>
          <p:nvPr/>
        </p:nvSpPr>
        <p:spPr bwMode="auto">
          <a:xfrm>
            <a:off x="2103438" y="1441451"/>
            <a:ext cx="73914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You can assign values to individual array elements, by using the index number, </a:t>
            </a:r>
          </a:p>
          <a:p>
            <a:endParaRPr lang="en-GB" altLang="en-US"/>
          </a:p>
          <a:p>
            <a:r>
              <a:rPr lang="en-GB" altLang="en-US" b="1">
                <a:solidFill>
                  <a:srgbClr val="FF0000"/>
                </a:solidFill>
              </a:rPr>
              <a:t>double[] balance = new double[10];</a:t>
            </a:r>
          </a:p>
          <a:p>
            <a:r>
              <a:rPr lang="en-GB" altLang="en-US" b="1">
                <a:solidFill>
                  <a:srgbClr val="FF0000"/>
                </a:solidFill>
              </a:rPr>
              <a:t>balance[0] = 4500.0;</a:t>
            </a:r>
          </a:p>
        </p:txBody>
      </p:sp>
      <p:sp>
        <p:nvSpPr>
          <p:cNvPr id="4" name="Rectangle 2">
            <a:extLst>
              <a:ext uri="{FF2B5EF4-FFF2-40B4-BE49-F238E27FC236}">
                <a16:creationId xmlns:a16="http://schemas.microsoft.com/office/drawing/2014/main" id="{D880CAF5-8915-48D5-A9F3-524DB77EE87A}"/>
              </a:ext>
            </a:extLst>
          </p:cNvPr>
          <p:cNvSpPr txBox="1">
            <a:spLocks noChangeArrowheads="1"/>
          </p:cNvSpPr>
          <p:nvPr/>
        </p:nvSpPr>
        <p:spPr bwMode="auto">
          <a:xfrm>
            <a:off x="1684338" y="304800"/>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GB" altLang="en-US" sz="3200" b="1" kern="0" dirty="0">
                <a:solidFill>
                  <a:schemeClr val="bg1"/>
                </a:solidFill>
              </a:rPr>
              <a:t>Assigning Values to an Array</a:t>
            </a:r>
            <a:endParaRPr lang="en-US" altLang="en-US" sz="3200" b="1" kern="0" dirty="0">
              <a:solidFill>
                <a:schemeClr val="bg1"/>
              </a:solidFill>
            </a:endParaRPr>
          </a:p>
        </p:txBody>
      </p:sp>
      <p:sp>
        <p:nvSpPr>
          <p:cNvPr id="5" name="Rectangle 4">
            <a:extLst>
              <a:ext uri="{FF2B5EF4-FFF2-40B4-BE49-F238E27FC236}">
                <a16:creationId xmlns:a16="http://schemas.microsoft.com/office/drawing/2014/main" id="{0E3E5C5F-4F7A-4D11-A6A6-97D6AD5F08D9}"/>
              </a:ext>
            </a:extLst>
          </p:cNvPr>
          <p:cNvSpPr>
            <a:spLocks noChangeArrowheads="1"/>
          </p:cNvSpPr>
          <p:nvPr/>
        </p:nvSpPr>
        <p:spPr bwMode="auto">
          <a:xfrm>
            <a:off x="2119313" y="2940050"/>
            <a:ext cx="746760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You can assign values to the array at the time of declaration, as shown</a:t>
            </a:r>
          </a:p>
          <a:p>
            <a:endParaRPr lang="en-GB" altLang="en-US"/>
          </a:p>
          <a:p>
            <a:r>
              <a:rPr lang="en-GB" altLang="en-US" b="1">
                <a:solidFill>
                  <a:srgbClr val="FF0000"/>
                </a:solidFill>
              </a:rPr>
              <a:t>double[] balance = { 2340.0, 4523.69, 3421.0};</a:t>
            </a:r>
          </a:p>
        </p:txBody>
      </p:sp>
      <p:sp>
        <p:nvSpPr>
          <p:cNvPr id="6" name="Rectangle 5">
            <a:extLst>
              <a:ext uri="{FF2B5EF4-FFF2-40B4-BE49-F238E27FC236}">
                <a16:creationId xmlns:a16="http://schemas.microsoft.com/office/drawing/2014/main" id="{5A69D710-BE00-430F-A8AD-9E5152050333}"/>
              </a:ext>
            </a:extLst>
          </p:cNvPr>
          <p:cNvSpPr>
            <a:spLocks noChangeArrowheads="1"/>
          </p:cNvSpPr>
          <p:nvPr/>
        </p:nvSpPr>
        <p:spPr bwMode="auto">
          <a:xfrm>
            <a:off x="2093913" y="3919539"/>
            <a:ext cx="7848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You can also create and initialize an array, as shown </a:t>
            </a:r>
          </a:p>
          <a:p>
            <a:endParaRPr lang="en-GB" altLang="en-US"/>
          </a:p>
          <a:p>
            <a:r>
              <a:rPr lang="en-GB" altLang="en-US" b="1">
                <a:solidFill>
                  <a:srgbClr val="FF0000"/>
                </a:solidFill>
              </a:rPr>
              <a:t>int [] marks = new int[5]  { 99,  98, 92, 97, 95};</a:t>
            </a:r>
          </a:p>
        </p:txBody>
      </p:sp>
      <p:sp>
        <p:nvSpPr>
          <p:cNvPr id="7" name="Rectangle 6">
            <a:extLst>
              <a:ext uri="{FF2B5EF4-FFF2-40B4-BE49-F238E27FC236}">
                <a16:creationId xmlns:a16="http://schemas.microsoft.com/office/drawing/2014/main" id="{0532AE7F-3A70-46C7-AD88-871BA8EB84E6}"/>
              </a:ext>
            </a:extLst>
          </p:cNvPr>
          <p:cNvSpPr>
            <a:spLocks noChangeArrowheads="1"/>
          </p:cNvSpPr>
          <p:nvPr/>
        </p:nvSpPr>
        <p:spPr bwMode="auto">
          <a:xfrm>
            <a:off x="2133600" y="5003801"/>
            <a:ext cx="6934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You may also omit the size of the array, as shown −</a:t>
            </a:r>
          </a:p>
          <a:p>
            <a:endParaRPr lang="en-GB" altLang="en-US"/>
          </a:p>
          <a:p>
            <a:r>
              <a:rPr lang="en-GB" altLang="en-US" b="1">
                <a:solidFill>
                  <a:srgbClr val="FF0000"/>
                </a:solidFill>
              </a:rPr>
              <a:t>int [] marks = new int[]  { 99,  98, 92, 97, 95};</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1000"/>
                                        <p:tgtEl>
                                          <p:spTgt spid="6">
                                            <p:txEl>
                                              <p:pRg st="0" end="0"/>
                                            </p:txEl>
                                          </p:spTgt>
                                        </p:tgtEl>
                                      </p:cBhvr>
                                    </p:animEffect>
                                    <p:anim calcmode="lin" valueType="num">
                                      <p:cBhvr>
                                        <p:cTn id="2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42" presetClass="entr" presetSubtype="0"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Effect transition="in" filter="fade">
                                      <p:cBhvr>
                                        <p:cTn id="31" dur="1000"/>
                                        <p:tgtEl>
                                          <p:spTgt spid="7">
                                            <p:txEl>
                                              <p:pRg st="0" end="0"/>
                                            </p:txEl>
                                          </p:spTgt>
                                        </p:tgtEl>
                                      </p:cBhvr>
                                    </p:animEffect>
                                    <p:anim calcmode="lin" valueType="num">
                                      <p:cBhvr>
                                        <p:cTn id="32"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0" end="0"/>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7">
                                            <p:txEl>
                                              <p:pRg st="2" end="2"/>
                                            </p:txEl>
                                          </p:spTgt>
                                        </p:tgtEl>
                                        <p:attrNameLst>
                                          <p:attrName>style.visibility</p:attrName>
                                        </p:attrNameLst>
                                      </p:cBhvr>
                                      <p:to>
                                        <p:strVal val="visible"/>
                                      </p:to>
                                    </p:set>
                                    <p:animEffect transition="in" filter="fade">
                                      <p:cBhvr>
                                        <p:cTn id="36" dur="1000"/>
                                        <p:tgtEl>
                                          <p:spTgt spid="7">
                                            <p:txEl>
                                              <p:pRg st="2" end="2"/>
                                            </p:txEl>
                                          </p:spTgt>
                                        </p:tgtEl>
                                      </p:cBhvr>
                                    </p:animEffect>
                                    <p:anim calcmode="lin" valueType="num">
                                      <p:cBhvr>
                                        <p:cTn id="37"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8"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1">
            <a:extLst>
              <a:ext uri="{FF2B5EF4-FFF2-40B4-BE49-F238E27FC236}">
                <a16:creationId xmlns:a16="http://schemas.microsoft.com/office/drawing/2014/main" id="{407E7E9C-15C2-4A69-9C1F-332512B4DEF1}"/>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261E8E-8C9D-4548-88D6-2EC0B221F8C1}" type="slidenum">
              <a:rPr lang="en-US" altLang="en-US" smtClean="0">
                <a:solidFill>
                  <a:srgbClr val="898989"/>
                </a:solidFill>
                <a:latin typeface="Arial Black" panose="020B0A04020102020204" pitchFamily="34" charset="0"/>
              </a:rPr>
              <a:pPr/>
              <a:t>63</a:t>
            </a:fld>
            <a:endParaRPr lang="en-US" altLang="en-US">
              <a:solidFill>
                <a:srgbClr val="898989"/>
              </a:solidFill>
              <a:latin typeface="Arial Black" panose="020B0A04020102020204" pitchFamily="34" charset="0"/>
            </a:endParaRPr>
          </a:p>
        </p:txBody>
      </p:sp>
      <p:sp>
        <p:nvSpPr>
          <p:cNvPr id="4" name="Rectangle 2">
            <a:extLst>
              <a:ext uri="{FF2B5EF4-FFF2-40B4-BE49-F238E27FC236}">
                <a16:creationId xmlns:a16="http://schemas.microsoft.com/office/drawing/2014/main" id="{D880CAF5-8915-48D5-A9F3-524DB77EE87A}"/>
              </a:ext>
            </a:extLst>
          </p:cNvPr>
          <p:cNvSpPr txBox="1">
            <a:spLocks noChangeArrowheads="1"/>
          </p:cNvSpPr>
          <p:nvPr/>
        </p:nvSpPr>
        <p:spPr bwMode="auto">
          <a:xfrm>
            <a:off x="1684338" y="304800"/>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GB" altLang="en-US" sz="3200" b="1" kern="0" dirty="0">
                <a:solidFill>
                  <a:schemeClr val="bg1"/>
                </a:solidFill>
              </a:rPr>
              <a:t>Assigning Values to an Array</a:t>
            </a:r>
            <a:endParaRPr lang="en-US" altLang="en-US" sz="3200" b="1" kern="0" dirty="0">
              <a:solidFill>
                <a:schemeClr val="bg1"/>
              </a:solidFill>
            </a:endParaRPr>
          </a:p>
        </p:txBody>
      </p:sp>
      <p:sp>
        <p:nvSpPr>
          <p:cNvPr id="47108" name="Rectangle 7">
            <a:extLst>
              <a:ext uri="{FF2B5EF4-FFF2-40B4-BE49-F238E27FC236}">
                <a16:creationId xmlns:a16="http://schemas.microsoft.com/office/drawing/2014/main" id="{DECAE8F0-B835-4434-ADFC-4923D8468EC4}"/>
              </a:ext>
            </a:extLst>
          </p:cNvPr>
          <p:cNvSpPr>
            <a:spLocks noChangeArrowheads="1"/>
          </p:cNvSpPr>
          <p:nvPr/>
        </p:nvSpPr>
        <p:spPr bwMode="auto">
          <a:xfrm>
            <a:off x="2065338" y="1651000"/>
            <a:ext cx="746760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You can copy an array variable into another target array variable. In such case, both the target and source point to the same memory location −</a:t>
            </a:r>
          </a:p>
          <a:p>
            <a:endParaRPr lang="en-GB" altLang="en-US"/>
          </a:p>
          <a:p>
            <a:r>
              <a:rPr lang="en-GB" altLang="en-US" b="1">
                <a:solidFill>
                  <a:srgbClr val="FF0000"/>
                </a:solidFill>
              </a:rPr>
              <a:t>int [] marks = new int[]  { 99,  98, 92, 97, 95};</a:t>
            </a:r>
          </a:p>
          <a:p>
            <a:r>
              <a:rPr lang="en-GB" altLang="en-US" b="1">
                <a:solidFill>
                  <a:srgbClr val="FF0000"/>
                </a:solidFill>
              </a:rPr>
              <a:t>int[] score = marks;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1">
            <a:extLst>
              <a:ext uri="{FF2B5EF4-FFF2-40B4-BE49-F238E27FC236}">
                <a16:creationId xmlns:a16="http://schemas.microsoft.com/office/drawing/2014/main" id="{70FF6225-37E5-4B08-95BF-837015E498A9}"/>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820A92F-1E2B-4A55-AED4-87FE5364B97A}" type="slidenum">
              <a:rPr lang="en-US" altLang="en-US" smtClean="0">
                <a:solidFill>
                  <a:srgbClr val="898989"/>
                </a:solidFill>
                <a:latin typeface="Arial Black" panose="020B0A04020102020204" pitchFamily="34" charset="0"/>
              </a:rPr>
              <a:pPr/>
              <a:t>64</a:t>
            </a:fld>
            <a:endParaRPr lang="en-US" altLang="en-US">
              <a:solidFill>
                <a:srgbClr val="898989"/>
              </a:solidFill>
              <a:latin typeface="Arial Black" panose="020B0A04020102020204" pitchFamily="34" charset="0"/>
            </a:endParaRPr>
          </a:p>
        </p:txBody>
      </p:sp>
      <p:sp>
        <p:nvSpPr>
          <p:cNvPr id="4" name="Rectangle 2">
            <a:extLst>
              <a:ext uri="{FF2B5EF4-FFF2-40B4-BE49-F238E27FC236}">
                <a16:creationId xmlns:a16="http://schemas.microsoft.com/office/drawing/2014/main" id="{66F931D5-2130-4EFC-AA4D-CECF75FC0C6F}"/>
              </a:ext>
            </a:extLst>
          </p:cNvPr>
          <p:cNvSpPr txBox="1">
            <a:spLocks noChangeArrowheads="1"/>
          </p:cNvSpPr>
          <p:nvPr/>
        </p:nvSpPr>
        <p:spPr bwMode="auto">
          <a:xfrm>
            <a:off x="1676400" y="328614"/>
            <a:ext cx="8229600" cy="10112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Declaring Arrays </a:t>
            </a:r>
          </a:p>
        </p:txBody>
      </p:sp>
      <p:sp>
        <p:nvSpPr>
          <p:cNvPr id="2" name="Rectangle 1">
            <a:extLst>
              <a:ext uri="{FF2B5EF4-FFF2-40B4-BE49-F238E27FC236}">
                <a16:creationId xmlns:a16="http://schemas.microsoft.com/office/drawing/2014/main" id="{DD4D384E-3163-4B0A-830E-C7CFA917EA4E}"/>
              </a:ext>
            </a:extLst>
          </p:cNvPr>
          <p:cNvSpPr/>
          <p:nvPr/>
        </p:nvSpPr>
        <p:spPr>
          <a:xfrm>
            <a:off x="2743200" y="1254969"/>
            <a:ext cx="6096000" cy="5078313"/>
          </a:xfrm>
          <a:prstGeom prst="rect">
            <a:avLst/>
          </a:prstGeom>
        </p:spPr>
        <p:txBody>
          <a:bodyPr>
            <a:spAutoFit/>
          </a:bodyPr>
          <a:lstStyle/>
          <a:p>
            <a:r>
              <a:rPr lang="en-GB" dirty="0">
                <a:solidFill>
                  <a:srgbClr val="0000FF"/>
                </a:solidFill>
                <a:latin typeface="Consolas" panose="020B0609020204030204" pitchFamily="49" charset="0"/>
              </a:rPr>
              <a:t>using</a:t>
            </a:r>
            <a:r>
              <a:rPr lang="en-GB" dirty="0">
                <a:solidFill>
                  <a:srgbClr val="000000"/>
                </a:solidFill>
                <a:latin typeface="Consolas" panose="020B0609020204030204" pitchFamily="49" charset="0"/>
              </a:rPr>
              <a:t> System;</a:t>
            </a:r>
          </a:p>
          <a:p>
            <a:r>
              <a:rPr lang="en-GB" dirty="0">
                <a:solidFill>
                  <a:srgbClr val="0000FF"/>
                </a:solidFill>
                <a:latin typeface="Consolas" panose="020B0609020204030204" pitchFamily="49" charset="0"/>
              </a:rPr>
              <a:t>namespace</a:t>
            </a:r>
            <a:r>
              <a:rPr lang="en-GB" dirty="0">
                <a:solidFill>
                  <a:srgbClr val="000000"/>
                </a:solidFill>
                <a:latin typeface="Consolas" panose="020B0609020204030204" pitchFamily="49" charset="0"/>
              </a:rPr>
              <a:t> example</a:t>
            </a:r>
          </a:p>
          <a:p>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class</a:t>
            </a:r>
            <a:r>
              <a:rPr lang="en-GB" dirty="0">
                <a:solidFill>
                  <a:srgbClr val="000000"/>
                </a:solidFill>
                <a:latin typeface="Consolas" panose="020B0609020204030204" pitchFamily="49" charset="0"/>
              </a:rPr>
              <a:t> </a:t>
            </a:r>
            <a:r>
              <a:rPr lang="en-GB" dirty="0" err="1">
                <a:solidFill>
                  <a:srgbClr val="2B91AF"/>
                </a:solidFill>
                <a:latin typeface="Consolas" panose="020B0609020204030204" pitchFamily="49" charset="0"/>
              </a:rPr>
              <a:t>examplearray</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p>
          <a:p>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public</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static</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void</a:t>
            </a:r>
            <a:r>
              <a:rPr lang="en-GB" dirty="0">
                <a:solidFill>
                  <a:srgbClr val="000000"/>
                </a:solidFill>
                <a:latin typeface="Consolas" panose="020B0609020204030204" pitchFamily="49" charset="0"/>
              </a:rPr>
              <a:t> Main()</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int</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intArray</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intArray</a:t>
            </a:r>
            <a:r>
              <a:rPr lang="en-GB" dirty="0">
                <a:solidFill>
                  <a:srgbClr val="000000"/>
                </a:solidFill>
                <a:latin typeface="Consolas" panose="020B0609020204030204" pitchFamily="49" charset="0"/>
              </a:rPr>
              <a:t> = </a:t>
            </a:r>
            <a:r>
              <a:rPr lang="en-GB" dirty="0">
                <a:solidFill>
                  <a:srgbClr val="0000FF"/>
                </a:solidFill>
                <a:latin typeface="Consolas" panose="020B0609020204030204" pitchFamily="49" charset="0"/>
              </a:rPr>
              <a:t>new</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int</a:t>
            </a:r>
            <a:r>
              <a:rPr lang="en-GB" dirty="0">
                <a:solidFill>
                  <a:srgbClr val="000000"/>
                </a:solidFill>
                <a:latin typeface="Consolas" panose="020B0609020204030204" pitchFamily="49" charset="0"/>
              </a:rPr>
              <a:t>[5];</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intArray</a:t>
            </a:r>
            <a:r>
              <a:rPr lang="en-GB" dirty="0">
                <a:solidFill>
                  <a:srgbClr val="000000"/>
                </a:solidFill>
                <a:latin typeface="Consolas" panose="020B0609020204030204" pitchFamily="49" charset="0"/>
              </a:rPr>
              <a:t>[0] = 10;</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intArray</a:t>
            </a:r>
            <a:r>
              <a:rPr lang="en-GB" dirty="0">
                <a:solidFill>
                  <a:srgbClr val="000000"/>
                </a:solidFill>
                <a:latin typeface="Consolas" panose="020B0609020204030204" pitchFamily="49" charset="0"/>
              </a:rPr>
              <a:t>[1] = 20;</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intArray</a:t>
            </a:r>
            <a:r>
              <a:rPr lang="en-GB" dirty="0">
                <a:solidFill>
                  <a:srgbClr val="000000"/>
                </a:solidFill>
                <a:latin typeface="Consolas" panose="020B0609020204030204" pitchFamily="49" charset="0"/>
              </a:rPr>
              <a:t>[2] = 30;</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intArray</a:t>
            </a:r>
            <a:r>
              <a:rPr lang="en-GB" dirty="0">
                <a:solidFill>
                  <a:srgbClr val="000000"/>
                </a:solidFill>
                <a:latin typeface="Consolas" panose="020B0609020204030204" pitchFamily="49" charset="0"/>
              </a:rPr>
              <a:t>[3] = 40;</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intArray</a:t>
            </a:r>
            <a:r>
              <a:rPr lang="en-GB" dirty="0">
                <a:solidFill>
                  <a:srgbClr val="000000"/>
                </a:solidFill>
                <a:latin typeface="Consolas" panose="020B0609020204030204" pitchFamily="49" charset="0"/>
              </a:rPr>
              <a:t>[4] = 50;</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a:t>
            </a:r>
            <a:endParaRPr lang="en-GB"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1">
            <a:extLst>
              <a:ext uri="{FF2B5EF4-FFF2-40B4-BE49-F238E27FC236}">
                <a16:creationId xmlns:a16="http://schemas.microsoft.com/office/drawing/2014/main" id="{C807D78B-484A-4DA3-B207-61E687B98B35}"/>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3DB8B74-72CF-4A64-90DC-813FBBDD1817}" type="slidenum">
              <a:rPr lang="en-US" altLang="en-US" smtClean="0">
                <a:solidFill>
                  <a:srgbClr val="898989"/>
                </a:solidFill>
                <a:latin typeface="Arial Black" panose="020B0A04020102020204" pitchFamily="34" charset="0"/>
              </a:rPr>
              <a:pPr/>
              <a:t>65</a:t>
            </a:fld>
            <a:endParaRPr lang="en-US" altLang="en-US">
              <a:solidFill>
                <a:srgbClr val="898989"/>
              </a:solidFill>
              <a:latin typeface="Arial Black" panose="020B0A04020102020204" pitchFamily="34" charset="0"/>
            </a:endParaRPr>
          </a:p>
        </p:txBody>
      </p:sp>
      <p:sp>
        <p:nvSpPr>
          <p:cNvPr id="3" name="Rectangle 2">
            <a:extLst>
              <a:ext uri="{FF2B5EF4-FFF2-40B4-BE49-F238E27FC236}">
                <a16:creationId xmlns:a16="http://schemas.microsoft.com/office/drawing/2014/main" id="{8D9F8A88-DDFD-40F4-A6A4-CE9C8CC2FECB}"/>
              </a:ext>
            </a:extLst>
          </p:cNvPr>
          <p:cNvSpPr txBox="1">
            <a:spLocks noChangeArrowheads="1"/>
          </p:cNvSpPr>
          <p:nvPr/>
        </p:nvSpPr>
        <p:spPr bwMode="auto">
          <a:xfrm>
            <a:off x="1676400" y="328614"/>
            <a:ext cx="8229600" cy="10112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Using For loops with Arrays </a:t>
            </a:r>
          </a:p>
        </p:txBody>
      </p:sp>
      <p:sp>
        <p:nvSpPr>
          <p:cNvPr id="49156" name="Rectangle 3">
            <a:extLst>
              <a:ext uri="{FF2B5EF4-FFF2-40B4-BE49-F238E27FC236}">
                <a16:creationId xmlns:a16="http://schemas.microsoft.com/office/drawing/2014/main" id="{CB6FD391-93CE-41C4-8E60-49AC1F80AAC5}"/>
              </a:ext>
            </a:extLst>
          </p:cNvPr>
          <p:cNvSpPr>
            <a:spLocks noChangeArrowheads="1"/>
          </p:cNvSpPr>
          <p:nvPr/>
        </p:nvSpPr>
        <p:spPr bwMode="auto">
          <a:xfrm>
            <a:off x="2019300" y="2057400"/>
            <a:ext cx="7543800" cy="2180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107000"/>
              </a:lnSpc>
              <a:spcAft>
                <a:spcPts val="800"/>
              </a:spcAft>
            </a:pPr>
            <a:r>
              <a:rPr lang="en-GB" altLang="en-US" sz="16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GB" altLang="en-US" sz="1600" b="1" dirty="0">
                <a:latin typeface="Calibri" panose="020F0502020204030204" pitchFamily="34" charset="0"/>
                <a:ea typeface="Calibri" panose="020F0502020204030204" pitchFamily="34" charset="0"/>
                <a:cs typeface="Times New Roman" panose="02020603050405020304" pitchFamily="18" charset="0"/>
              </a:rPr>
              <a:t>// accessing the elements </a:t>
            </a:r>
          </a:p>
          <a:p>
            <a:pPr>
              <a:lnSpc>
                <a:spcPct val="107000"/>
              </a:lnSpc>
              <a:spcAft>
                <a:spcPts val="800"/>
              </a:spcAft>
            </a:pPr>
            <a:r>
              <a:rPr lang="en-GB" altLang="en-US" sz="1600" b="1" dirty="0">
                <a:latin typeface="Calibri" panose="020F0502020204030204" pitchFamily="34" charset="0"/>
                <a:ea typeface="Calibri" panose="020F0502020204030204" pitchFamily="34" charset="0"/>
                <a:cs typeface="Times New Roman" panose="02020603050405020304" pitchFamily="18" charset="0"/>
              </a:rPr>
              <a:t>		// using for loop </a:t>
            </a:r>
          </a:p>
          <a:p>
            <a:r>
              <a:rPr lang="en-GB" altLang="en-US" sz="1600" b="1" dirty="0">
                <a:latin typeface="Calibri" panose="020F0502020204030204" pitchFamily="34" charset="0"/>
                <a:ea typeface="Calibri" panose="020F0502020204030204" pitchFamily="34" charset="0"/>
                <a:cs typeface="Times New Roman" panose="02020603050405020304" pitchFamily="18" charset="0"/>
              </a:rPr>
              <a:t>		</a:t>
            </a:r>
            <a:r>
              <a:rPr lang="en-GB" sz="1600" dirty="0" err="1">
                <a:solidFill>
                  <a:srgbClr val="000000"/>
                </a:solidFill>
                <a:latin typeface="Consolas" panose="020B0609020204030204" pitchFamily="49" charset="0"/>
              </a:rPr>
              <a:t>Console.Write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"For loop :"</a:t>
            </a:r>
            <a:r>
              <a:rPr lang="en-GB" sz="1600" dirty="0">
                <a:solidFill>
                  <a:srgbClr val="000000"/>
                </a:solidFill>
                <a:latin typeface="Consolas" panose="020B0609020204030204" pitchFamily="49" charset="0"/>
              </a:rPr>
              <a:t>); </a:t>
            </a:r>
          </a:p>
          <a:p>
            <a:r>
              <a:rPr lang="nn-NO" sz="1600" dirty="0">
                <a:solidFill>
                  <a:srgbClr val="0000FF"/>
                </a:solidFill>
                <a:latin typeface="Consolas" panose="020B0609020204030204" pitchFamily="49" charset="0"/>
              </a:rPr>
              <a:t>                for</a:t>
            </a:r>
            <a:r>
              <a:rPr lang="nn-NO" sz="1600" dirty="0">
                <a:solidFill>
                  <a:srgbClr val="000000"/>
                </a:solidFill>
                <a:latin typeface="Consolas" panose="020B0609020204030204" pitchFamily="49" charset="0"/>
              </a:rPr>
              <a:t> (</a:t>
            </a:r>
            <a:r>
              <a:rPr lang="nn-NO" sz="1600" dirty="0">
                <a:solidFill>
                  <a:srgbClr val="0000FF"/>
                </a:solidFill>
                <a:latin typeface="Consolas" panose="020B0609020204030204" pitchFamily="49" charset="0"/>
              </a:rPr>
              <a:t>int</a:t>
            </a:r>
            <a:r>
              <a:rPr lang="nn-NO" sz="1600" dirty="0">
                <a:solidFill>
                  <a:srgbClr val="000000"/>
                </a:solidFill>
                <a:latin typeface="Consolas" panose="020B0609020204030204" pitchFamily="49" charset="0"/>
              </a:rPr>
              <a:t> i = 0; i &lt; intArray.Length; i++) </a:t>
            </a:r>
          </a:p>
          <a:p>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Console.Write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 "</a:t>
            </a:r>
            <a:r>
              <a:rPr lang="en-GB" sz="1600" dirty="0">
                <a:solidFill>
                  <a:srgbClr val="000000"/>
                </a:solidFill>
                <a:latin typeface="Consolas" panose="020B0609020204030204" pitchFamily="49" charset="0"/>
              </a:rPr>
              <a:t> + </a:t>
            </a:r>
            <a:r>
              <a:rPr lang="en-GB" sz="1600" dirty="0" err="1">
                <a:solidFill>
                  <a:srgbClr val="000000"/>
                </a:solidFill>
                <a:latin typeface="Consolas" panose="020B0609020204030204" pitchFamily="49" charset="0"/>
              </a:rPr>
              <a:t>intArray</a:t>
            </a:r>
            <a:r>
              <a:rPr lang="en-GB" sz="1600" dirty="0">
                <a:solidFill>
                  <a:srgbClr val="000000"/>
                </a:solidFill>
                <a:latin typeface="Consolas" panose="020B0609020204030204" pitchFamily="49" charset="0"/>
              </a:rPr>
              <a:t>[</a:t>
            </a:r>
            <a:r>
              <a:rPr lang="en-GB" sz="1600" dirty="0" err="1">
                <a:solidFill>
                  <a:srgbClr val="000000"/>
                </a:solidFill>
                <a:latin typeface="Consolas" panose="020B0609020204030204" pitchFamily="49" charset="0"/>
              </a:rPr>
              <a:t>i</a:t>
            </a:r>
            <a:r>
              <a:rPr lang="en-GB" sz="1600" dirty="0">
                <a:solidFill>
                  <a:srgbClr val="000000"/>
                </a:solidFill>
                <a:latin typeface="Consolas" panose="020B0609020204030204" pitchFamily="49" charset="0"/>
              </a:rPr>
              <a:t>]); </a:t>
            </a:r>
          </a:p>
          <a:p>
            <a:pPr>
              <a:lnSpc>
                <a:spcPct val="107000"/>
              </a:lnSpc>
              <a:spcAft>
                <a:spcPts val="800"/>
              </a:spcAft>
            </a:pPr>
            <a:endParaRPr lang="en-GB" altLang="en-US" sz="1600" b="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altLang="en-US" sz="1600" b="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Number Placeholder 1">
            <a:extLst>
              <a:ext uri="{FF2B5EF4-FFF2-40B4-BE49-F238E27FC236}">
                <a16:creationId xmlns:a16="http://schemas.microsoft.com/office/drawing/2014/main" id="{38AC5FFF-D4FB-460A-8964-A967EEB3D0F4}"/>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1D14238-3A8E-458A-9F6C-511FBFD024C7}" type="slidenum">
              <a:rPr lang="en-US" altLang="en-US" smtClean="0">
                <a:solidFill>
                  <a:srgbClr val="898989"/>
                </a:solidFill>
                <a:latin typeface="Arial Black" panose="020B0A04020102020204" pitchFamily="34" charset="0"/>
              </a:rPr>
              <a:pPr/>
              <a:t>66</a:t>
            </a:fld>
            <a:endParaRPr lang="en-US" altLang="en-US">
              <a:solidFill>
                <a:srgbClr val="898989"/>
              </a:solidFill>
              <a:latin typeface="Arial Black" panose="020B0A04020102020204" pitchFamily="34" charset="0"/>
            </a:endParaRPr>
          </a:p>
        </p:txBody>
      </p:sp>
      <p:sp>
        <p:nvSpPr>
          <p:cNvPr id="3" name="Rectangle 2">
            <a:extLst>
              <a:ext uri="{FF2B5EF4-FFF2-40B4-BE49-F238E27FC236}">
                <a16:creationId xmlns:a16="http://schemas.microsoft.com/office/drawing/2014/main" id="{FF5CB27E-B241-41A4-90B0-67F59C91C4B5}"/>
              </a:ext>
            </a:extLst>
          </p:cNvPr>
          <p:cNvSpPr txBox="1">
            <a:spLocks noChangeArrowheads="1"/>
          </p:cNvSpPr>
          <p:nvPr/>
        </p:nvSpPr>
        <p:spPr bwMode="auto">
          <a:xfrm>
            <a:off x="1676400" y="328614"/>
            <a:ext cx="8229600" cy="10112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Using For-each loops with Arrays </a:t>
            </a:r>
          </a:p>
        </p:txBody>
      </p:sp>
      <p:sp>
        <p:nvSpPr>
          <p:cNvPr id="50180" name="Rectangle 3">
            <a:extLst>
              <a:ext uri="{FF2B5EF4-FFF2-40B4-BE49-F238E27FC236}">
                <a16:creationId xmlns:a16="http://schemas.microsoft.com/office/drawing/2014/main" id="{B1DA6B93-6C5A-4955-B8CD-3B739A56426E}"/>
              </a:ext>
            </a:extLst>
          </p:cNvPr>
          <p:cNvSpPr>
            <a:spLocks noChangeArrowheads="1"/>
          </p:cNvSpPr>
          <p:nvPr/>
        </p:nvSpPr>
        <p:spPr bwMode="auto">
          <a:xfrm>
            <a:off x="2171700" y="1981201"/>
            <a:ext cx="78486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sz="1600" dirty="0" err="1">
                <a:solidFill>
                  <a:srgbClr val="000000"/>
                </a:solidFill>
                <a:latin typeface="Consolas" panose="020B0609020204030204" pitchFamily="49" charset="0"/>
              </a:rPr>
              <a:t>Console.WriteLine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a:t>
            </a:r>
            <a:r>
              <a:rPr lang="en-GB" sz="1600" dirty="0">
                <a:solidFill>
                  <a:srgbClr val="000000"/>
                </a:solidFill>
                <a:latin typeface="Consolas" panose="020B0609020204030204" pitchFamily="49" charset="0"/>
              </a:rPr>
              <a:t>); </a:t>
            </a:r>
          </a:p>
          <a:p>
            <a:r>
              <a:rPr lang="en-GB" sz="1600" dirty="0" err="1">
                <a:solidFill>
                  <a:srgbClr val="000000"/>
                </a:solidFill>
                <a:latin typeface="Consolas" panose="020B0609020204030204" pitchFamily="49" charset="0"/>
              </a:rPr>
              <a:t>Console.Write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"For-each loop :"</a:t>
            </a:r>
            <a:r>
              <a:rPr lang="en-GB" sz="1600" dirty="0">
                <a:solidFill>
                  <a:srgbClr val="000000"/>
                </a:solidFill>
                <a:latin typeface="Consolas" panose="020B0609020204030204" pitchFamily="49" charset="0"/>
              </a:rPr>
              <a:t>); </a:t>
            </a:r>
          </a:p>
          <a:p>
            <a:endParaRPr lang="en-GB" sz="1600" dirty="0">
              <a:solidFill>
                <a:srgbClr val="000000"/>
              </a:solidFill>
              <a:latin typeface="Consolas" panose="020B0609020204030204" pitchFamily="49" charset="0"/>
            </a:endParaRPr>
          </a:p>
          <a:p>
            <a:r>
              <a:rPr lang="en-GB" sz="1600" dirty="0">
                <a:solidFill>
                  <a:srgbClr val="008000"/>
                </a:solidFill>
                <a:latin typeface="Consolas" panose="020B0609020204030204" pitchFamily="49" charset="0"/>
              </a:rPr>
              <a:t>// using for-each loop </a:t>
            </a:r>
            <a:endParaRPr lang="en-GB" sz="1600" dirty="0">
              <a:solidFill>
                <a:srgbClr val="000000"/>
              </a:solidFill>
              <a:latin typeface="Consolas" panose="020B0609020204030204" pitchFamily="49" charset="0"/>
            </a:endParaRPr>
          </a:p>
          <a:p>
            <a:r>
              <a:rPr lang="en-GB" sz="1600" dirty="0">
                <a:solidFill>
                  <a:srgbClr val="0000FF"/>
                </a:solidFill>
                <a:latin typeface="Consolas" panose="020B0609020204030204" pitchFamily="49" charset="0"/>
              </a:rPr>
              <a:t>foreach</a:t>
            </a:r>
            <a:r>
              <a:rPr lang="en-GB" sz="1600" dirty="0">
                <a:solidFill>
                  <a:srgbClr val="000000"/>
                </a:solidFill>
                <a:latin typeface="Consolas" panose="020B0609020204030204" pitchFamily="49" charset="0"/>
              </a:rPr>
              <a:t>(</a:t>
            </a:r>
            <a:r>
              <a:rPr lang="en-GB" sz="1600" dirty="0">
                <a:solidFill>
                  <a:srgbClr val="0000FF"/>
                </a:solidFill>
                <a:latin typeface="Consolas" panose="020B0609020204030204" pitchFamily="49" charset="0"/>
              </a:rPr>
              <a:t>int</a:t>
            </a:r>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i</a:t>
            </a:r>
            <a:r>
              <a:rPr lang="en-GB" sz="1600" dirty="0">
                <a:solidFill>
                  <a:srgbClr val="000000"/>
                </a:solidFill>
                <a:latin typeface="Consolas" panose="020B0609020204030204" pitchFamily="49" charset="0"/>
              </a:rPr>
              <a:t> </a:t>
            </a:r>
            <a:r>
              <a:rPr lang="en-GB" sz="1600" dirty="0">
                <a:solidFill>
                  <a:srgbClr val="0000FF"/>
                </a:solidFill>
                <a:latin typeface="Consolas" panose="020B0609020204030204" pitchFamily="49" charset="0"/>
              </a:rPr>
              <a:t>in</a:t>
            </a:r>
            <a:r>
              <a:rPr lang="en-GB" sz="1600" dirty="0">
                <a:solidFill>
                  <a:srgbClr val="000000"/>
                </a:solidFill>
                <a:latin typeface="Consolas" panose="020B0609020204030204" pitchFamily="49" charset="0"/>
              </a:rPr>
              <a:t> </a:t>
            </a:r>
            <a:r>
              <a:rPr lang="en-GB" sz="1600" dirty="0" err="1">
                <a:solidFill>
                  <a:srgbClr val="000000"/>
                </a:solidFill>
                <a:latin typeface="Consolas" panose="020B0609020204030204" pitchFamily="49" charset="0"/>
              </a:rPr>
              <a:t>intArray</a:t>
            </a:r>
            <a:r>
              <a:rPr lang="en-GB" sz="1600" dirty="0">
                <a:solidFill>
                  <a:srgbClr val="000000"/>
                </a:solidFill>
                <a:latin typeface="Consolas" panose="020B0609020204030204" pitchFamily="49" charset="0"/>
              </a:rPr>
              <a:t>) </a:t>
            </a:r>
          </a:p>
          <a:p>
            <a:r>
              <a:rPr lang="en-GB" sz="1600" dirty="0" err="1">
                <a:solidFill>
                  <a:srgbClr val="000000"/>
                </a:solidFill>
                <a:latin typeface="Consolas" panose="020B0609020204030204" pitchFamily="49" charset="0"/>
              </a:rPr>
              <a:t>Console.Write</a:t>
            </a:r>
            <a:r>
              <a:rPr lang="en-GB" sz="1600" dirty="0">
                <a:solidFill>
                  <a:srgbClr val="000000"/>
                </a:solidFill>
                <a:latin typeface="Consolas" panose="020B0609020204030204" pitchFamily="49" charset="0"/>
              </a:rPr>
              <a:t>(</a:t>
            </a:r>
            <a:r>
              <a:rPr lang="en-GB" sz="1600" dirty="0">
                <a:solidFill>
                  <a:srgbClr val="A31515"/>
                </a:solidFill>
                <a:latin typeface="Consolas" panose="020B0609020204030204" pitchFamily="49" charset="0"/>
              </a:rPr>
              <a:t>" "</a:t>
            </a:r>
            <a:r>
              <a:rPr lang="en-GB" sz="1600" dirty="0">
                <a:solidFill>
                  <a:srgbClr val="000000"/>
                </a:solidFill>
                <a:latin typeface="Consolas" panose="020B0609020204030204" pitchFamily="49" charset="0"/>
              </a:rPr>
              <a:t> + </a:t>
            </a:r>
            <a:r>
              <a:rPr lang="en-GB" sz="1600" dirty="0" err="1">
                <a:solidFill>
                  <a:srgbClr val="000000"/>
                </a:solidFill>
                <a:latin typeface="Consolas" panose="020B0609020204030204" pitchFamily="49" charset="0"/>
              </a:rPr>
              <a:t>i</a:t>
            </a:r>
            <a:r>
              <a:rPr lang="en-GB" sz="1600" dirty="0">
                <a:solidFill>
                  <a:srgbClr val="000000"/>
                </a:solidFill>
                <a:latin typeface="Consolas" panose="020B0609020204030204" pitchFamily="49" charset="0"/>
              </a:rPr>
              <a:t>); </a:t>
            </a:r>
            <a:endParaRPr lang="en-GB" altLang="en-US" sz="1600" b="1"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1">
            <a:extLst>
              <a:ext uri="{FF2B5EF4-FFF2-40B4-BE49-F238E27FC236}">
                <a16:creationId xmlns:a16="http://schemas.microsoft.com/office/drawing/2014/main" id="{C463F35D-6755-475C-B42F-923EDB44FC2B}"/>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794F8B3-739F-4DC9-958E-BFB371629FCB}" type="slidenum">
              <a:rPr lang="en-US" altLang="en-US" smtClean="0">
                <a:solidFill>
                  <a:srgbClr val="898989"/>
                </a:solidFill>
                <a:latin typeface="Arial Black" panose="020B0A04020102020204" pitchFamily="34" charset="0"/>
              </a:rPr>
              <a:pPr/>
              <a:t>67</a:t>
            </a:fld>
            <a:endParaRPr lang="en-US" altLang="en-US">
              <a:solidFill>
                <a:srgbClr val="898989"/>
              </a:solidFill>
              <a:latin typeface="Arial Black" panose="020B0A04020102020204" pitchFamily="34" charset="0"/>
            </a:endParaRPr>
          </a:p>
        </p:txBody>
      </p:sp>
      <p:sp>
        <p:nvSpPr>
          <p:cNvPr id="51203" name="Rectangle 2">
            <a:extLst>
              <a:ext uri="{FF2B5EF4-FFF2-40B4-BE49-F238E27FC236}">
                <a16:creationId xmlns:a16="http://schemas.microsoft.com/office/drawing/2014/main" id="{5C2C342B-89C9-473A-B5CF-221680B137D1}"/>
              </a:ext>
            </a:extLst>
          </p:cNvPr>
          <p:cNvSpPr>
            <a:spLocks noChangeArrowheads="1"/>
          </p:cNvSpPr>
          <p:nvPr/>
        </p:nvSpPr>
        <p:spPr bwMode="auto">
          <a:xfrm>
            <a:off x="2743200" y="1978025"/>
            <a:ext cx="71628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sz="1400" dirty="0" err="1">
                <a:solidFill>
                  <a:srgbClr val="000000"/>
                </a:solidFill>
                <a:latin typeface="Consolas" panose="020B0609020204030204" pitchFamily="49" charset="0"/>
              </a:rPr>
              <a:t>Console.WriteLine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a:t>
            </a:r>
            <a:r>
              <a:rPr lang="en-GB" sz="1400" dirty="0">
                <a:solidFill>
                  <a:srgbClr val="000000"/>
                </a:solidFill>
                <a:latin typeface="Consolas" panose="020B0609020204030204" pitchFamily="49" charset="0"/>
              </a:rPr>
              <a:t>); </a:t>
            </a:r>
          </a:p>
          <a:p>
            <a:r>
              <a:rPr lang="en-GB" sz="1400" dirty="0" err="1">
                <a:solidFill>
                  <a:srgbClr val="000000"/>
                </a:solidFill>
                <a:latin typeface="Consolas" panose="020B0609020204030204" pitchFamily="49" charset="0"/>
              </a:rPr>
              <a:t>Console.Write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"while loop :"</a:t>
            </a:r>
            <a:r>
              <a:rPr lang="en-GB" sz="1400" dirty="0">
                <a:solidFill>
                  <a:srgbClr val="000000"/>
                </a:solidFill>
                <a:latin typeface="Consolas" panose="020B0609020204030204" pitchFamily="49" charset="0"/>
              </a:rPr>
              <a:t>); </a:t>
            </a:r>
          </a:p>
          <a:p>
            <a:endParaRPr lang="en-GB" sz="1400" dirty="0">
              <a:solidFill>
                <a:srgbClr val="000000"/>
              </a:solidFill>
              <a:latin typeface="Consolas" panose="020B0609020204030204" pitchFamily="49" charset="0"/>
            </a:endParaRPr>
          </a:p>
          <a:p>
            <a:r>
              <a:rPr lang="en-GB" sz="1400" dirty="0">
                <a:solidFill>
                  <a:srgbClr val="008000"/>
                </a:solidFill>
                <a:latin typeface="Consolas" panose="020B0609020204030204" pitchFamily="49" charset="0"/>
              </a:rPr>
              <a:t>// using while loop </a:t>
            </a:r>
            <a:endParaRPr lang="en-GB" sz="1400" dirty="0">
              <a:solidFill>
                <a:srgbClr val="000000"/>
              </a:solidFill>
              <a:latin typeface="Consolas" panose="020B0609020204030204" pitchFamily="49" charset="0"/>
            </a:endParaRPr>
          </a:p>
          <a:p>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 j = 0; </a:t>
            </a:r>
          </a:p>
          <a:p>
            <a:r>
              <a:rPr lang="en-GB" sz="1400" dirty="0">
                <a:solidFill>
                  <a:srgbClr val="0000FF"/>
                </a:solidFill>
                <a:latin typeface="Consolas" panose="020B0609020204030204" pitchFamily="49" charset="0"/>
              </a:rPr>
              <a:t>while</a:t>
            </a:r>
            <a:r>
              <a:rPr lang="en-GB" sz="1400" dirty="0">
                <a:solidFill>
                  <a:srgbClr val="000000"/>
                </a:solidFill>
                <a:latin typeface="Consolas" panose="020B0609020204030204" pitchFamily="49" charset="0"/>
              </a:rPr>
              <a:t> (j&lt;</a:t>
            </a:r>
            <a:r>
              <a:rPr lang="en-GB" sz="1400" dirty="0" err="1">
                <a:solidFill>
                  <a:srgbClr val="000000"/>
                </a:solidFill>
                <a:latin typeface="Consolas" panose="020B0609020204030204" pitchFamily="49" charset="0"/>
              </a:rPr>
              <a:t>intArray.Length</a:t>
            </a:r>
            <a:r>
              <a:rPr lang="en-GB" sz="1400" dirty="0">
                <a:solidFill>
                  <a:srgbClr val="000000"/>
                </a:solidFill>
                <a:latin typeface="Consolas" panose="020B0609020204030204" pitchFamily="49" charset="0"/>
              </a:rPr>
              <a:t>) { </a:t>
            </a:r>
          </a:p>
          <a:p>
            <a:r>
              <a:rPr lang="en-GB" sz="1400" dirty="0" err="1">
                <a:solidFill>
                  <a:srgbClr val="000000"/>
                </a:solidFill>
                <a:latin typeface="Consolas" panose="020B0609020204030204" pitchFamily="49" charset="0"/>
              </a:rPr>
              <a:t>Console.Write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 "</a:t>
            </a:r>
            <a:r>
              <a:rPr lang="en-GB" sz="1400" dirty="0">
                <a:solidFill>
                  <a:srgbClr val="000000"/>
                </a:solidFill>
                <a:latin typeface="Consolas" panose="020B0609020204030204" pitchFamily="49" charset="0"/>
              </a:rPr>
              <a:t> + </a:t>
            </a:r>
            <a:r>
              <a:rPr lang="en-GB" sz="1400" dirty="0" err="1">
                <a:solidFill>
                  <a:srgbClr val="000000"/>
                </a:solidFill>
                <a:latin typeface="Consolas" panose="020B0609020204030204" pitchFamily="49" charset="0"/>
              </a:rPr>
              <a:t>intArray</a:t>
            </a:r>
            <a:r>
              <a:rPr lang="en-GB" sz="1400" dirty="0">
                <a:solidFill>
                  <a:srgbClr val="000000"/>
                </a:solidFill>
                <a:latin typeface="Consolas" panose="020B0609020204030204" pitchFamily="49" charset="0"/>
              </a:rPr>
              <a:t>[j]); </a:t>
            </a:r>
          </a:p>
          <a:p>
            <a:r>
              <a:rPr lang="en-GB" sz="1400" dirty="0" err="1">
                <a:solidFill>
                  <a:srgbClr val="000000"/>
                </a:solidFill>
                <a:latin typeface="Consolas" panose="020B0609020204030204" pitchFamily="49" charset="0"/>
              </a:rPr>
              <a:t>j++</a:t>
            </a:r>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a:t>
            </a:r>
          </a:p>
        </p:txBody>
      </p:sp>
      <p:sp>
        <p:nvSpPr>
          <p:cNvPr id="4" name="Rectangle 2">
            <a:extLst>
              <a:ext uri="{FF2B5EF4-FFF2-40B4-BE49-F238E27FC236}">
                <a16:creationId xmlns:a16="http://schemas.microsoft.com/office/drawing/2014/main" id="{BC29B37A-EAE5-4FC6-99B1-AA170E837AC6}"/>
              </a:ext>
            </a:extLst>
          </p:cNvPr>
          <p:cNvSpPr txBox="1">
            <a:spLocks noChangeArrowheads="1"/>
          </p:cNvSpPr>
          <p:nvPr/>
        </p:nvSpPr>
        <p:spPr bwMode="auto">
          <a:xfrm>
            <a:off x="1676400" y="328614"/>
            <a:ext cx="8229600" cy="10112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Using While loops with Arrays </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Number Placeholder 1">
            <a:extLst>
              <a:ext uri="{FF2B5EF4-FFF2-40B4-BE49-F238E27FC236}">
                <a16:creationId xmlns:a16="http://schemas.microsoft.com/office/drawing/2014/main" id="{55011FFE-179D-46BD-BF4F-B19D809E3B99}"/>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64A8F37-79FB-40CE-B04A-9F7B1DAB22CD}" type="slidenum">
              <a:rPr lang="en-US" altLang="en-US" smtClean="0">
                <a:solidFill>
                  <a:srgbClr val="898989"/>
                </a:solidFill>
                <a:latin typeface="Arial Black" panose="020B0A04020102020204" pitchFamily="34" charset="0"/>
              </a:rPr>
              <a:pPr/>
              <a:t>68</a:t>
            </a:fld>
            <a:endParaRPr lang="en-US" altLang="en-US">
              <a:solidFill>
                <a:srgbClr val="898989"/>
              </a:solidFill>
              <a:latin typeface="Arial Black" panose="020B0A04020102020204" pitchFamily="34" charset="0"/>
            </a:endParaRPr>
          </a:p>
        </p:txBody>
      </p:sp>
      <p:sp>
        <p:nvSpPr>
          <p:cNvPr id="52227" name="Rectangle 2">
            <a:extLst>
              <a:ext uri="{FF2B5EF4-FFF2-40B4-BE49-F238E27FC236}">
                <a16:creationId xmlns:a16="http://schemas.microsoft.com/office/drawing/2014/main" id="{CCDCB5A1-B1A8-4F71-94B8-A16661CD4E1D}"/>
              </a:ext>
            </a:extLst>
          </p:cNvPr>
          <p:cNvSpPr>
            <a:spLocks noChangeArrowheads="1"/>
          </p:cNvSpPr>
          <p:nvPr/>
        </p:nvSpPr>
        <p:spPr bwMode="auto">
          <a:xfrm>
            <a:off x="2286000" y="2133600"/>
            <a:ext cx="7162800"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Console.WriteLine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a:t>
            </a:r>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Console.Write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"Do-while loop :"</a:t>
            </a:r>
            <a:r>
              <a:rPr lang="en-GB" sz="1400" dirty="0">
                <a:solidFill>
                  <a:srgbClr val="000000"/>
                </a:solidFill>
                <a:latin typeface="Consolas" panose="020B0609020204030204" pitchFamily="49" charset="0"/>
              </a:rPr>
              <a:t>);</a:t>
            </a:r>
          </a:p>
          <a:p>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r>
              <a:rPr lang="en-GB" sz="1400" dirty="0">
                <a:solidFill>
                  <a:srgbClr val="008000"/>
                </a:solidFill>
                <a:latin typeface="Consolas" panose="020B0609020204030204" pitchFamily="49" charset="0"/>
              </a:rPr>
              <a:t>// using do-while loop </a:t>
            </a:r>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 k = 0;</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do</a:t>
            </a:r>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Console.Write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 "</a:t>
            </a:r>
            <a:r>
              <a:rPr lang="en-GB" sz="1400" dirty="0">
                <a:solidFill>
                  <a:srgbClr val="000000"/>
                </a:solidFill>
                <a:latin typeface="Consolas" panose="020B0609020204030204" pitchFamily="49" charset="0"/>
              </a:rPr>
              <a:t> + </a:t>
            </a:r>
            <a:r>
              <a:rPr lang="en-GB" sz="1400" dirty="0" err="1">
                <a:solidFill>
                  <a:srgbClr val="000000"/>
                </a:solidFill>
                <a:latin typeface="Consolas" panose="020B0609020204030204" pitchFamily="49" charset="0"/>
              </a:rPr>
              <a:t>intArray</a:t>
            </a:r>
            <a:r>
              <a:rPr lang="en-GB" sz="1400" dirty="0">
                <a:solidFill>
                  <a:srgbClr val="000000"/>
                </a:solidFill>
                <a:latin typeface="Consolas" panose="020B0609020204030204" pitchFamily="49" charset="0"/>
              </a:rPr>
              <a:t>[k]);</a:t>
            </a:r>
          </a:p>
          <a:p>
            <a:r>
              <a:rPr lang="en-GB" sz="1400" dirty="0">
                <a:solidFill>
                  <a:srgbClr val="000000"/>
                </a:solidFill>
                <a:latin typeface="Consolas" panose="020B0609020204030204" pitchFamily="49" charset="0"/>
              </a:rPr>
              <a:t>                k++;</a:t>
            </a:r>
          </a:p>
          <a:p>
            <a:r>
              <a:rPr lang="en-GB" sz="1400" dirty="0">
                <a:solidFill>
                  <a:srgbClr val="000000"/>
                </a:solidFill>
                <a:latin typeface="Consolas" panose="020B0609020204030204" pitchFamily="49" charset="0"/>
              </a:rPr>
              <a:t>            } </a:t>
            </a:r>
            <a:r>
              <a:rPr lang="en-GB" sz="1400" dirty="0">
                <a:solidFill>
                  <a:srgbClr val="0000FF"/>
                </a:solidFill>
                <a:latin typeface="Consolas" panose="020B0609020204030204" pitchFamily="49" charset="0"/>
              </a:rPr>
              <a:t>while</a:t>
            </a:r>
            <a:r>
              <a:rPr lang="en-GB" sz="1400" dirty="0">
                <a:solidFill>
                  <a:srgbClr val="000000"/>
                </a:solidFill>
                <a:latin typeface="Consolas" panose="020B0609020204030204" pitchFamily="49" charset="0"/>
              </a:rPr>
              <a:t> (k &lt; </a:t>
            </a:r>
            <a:r>
              <a:rPr lang="en-GB" sz="1400" dirty="0" err="1">
                <a:solidFill>
                  <a:srgbClr val="000000"/>
                </a:solidFill>
                <a:latin typeface="Consolas" panose="020B0609020204030204" pitchFamily="49" charset="0"/>
              </a:rPr>
              <a:t>intArray.Length</a:t>
            </a:r>
            <a:r>
              <a:rPr lang="en-GB" sz="1400" dirty="0">
                <a:solidFill>
                  <a:srgbClr val="000000"/>
                </a:solidFill>
                <a:latin typeface="Consolas" panose="020B0609020204030204" pitchFamily="49" charset="0"/>
              </a:rPr>
              <a:t>);</a:t>
            </a:r>
            <a:endParaRPr lang="en-GB" altLang="en-US" sz="1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2">
            <a:extLst>
              <a:ext uri="{FF2B5EF4-FFF2-40B4-BE49-F238E27FC236}">
                <a16:creationId xmlns:a16="http://schemas.microsoft.com/office/drawing/2014/main" id="{BE03AE1D-D47C-4EDA-B92D-1F7BC27CDBF6}"/>
              </a:ext>
            </a:extLst>
          </p:cNvPr>
          <p:cNvSpPr txBox="1">
            <a:spLocks noChangeArrowheads="1"/>
          </p:cNvSpPr>
          <p:nvPr/>
        </p:nvSpPr>
        <p:spPr bwMode="auto">
          <a:xfrm>
            <a:off x="1676400" y="328614"/>
            <a:ext cx="8229600" cy="10112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Using Do…While loops with Arrays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Number Placeholder 1">
            <a:extLst>
              <a:ext uri="{FF2B5EF4-FFF2-40B4-BE49-F238E27FC236}">
                <a16:creationId xmlns:a16="http://schemas.microsoft.com/office/drawing/2014/main" id="{336E60FF-E91C-444E-98AA-038156EB3417}"/>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51F52D-B8D6-4EBE-8B6E-3EB7D9502385}" type="slidenum">
              <a:rPr lang="en-US" altLang="en-US" smtClean="0">
                <a:solidFill>
                  <a:srgbClr val="898989"/>
                </a:solidFill>
                <a:latin typeface="Arial Black" panose="020B0A04020102020204" pitchFamily="34" charset="0"/>
              </a:rPr>
              <a:pPr/>
              <a:t>69</a:t>
            </a:fld>
            <a:endParaRPr lang="en-US" altLang="en-US">
              <a:solidFill>
                <a:srgbClr val="898989"/>
              </a:solidFill>
              <a:latin typeface="Arial Black" panose="020B0A04020102020204" pitchFamily="34" charset="0"/>
            </a:endParaRPr>
          </a:p>
        </p:txBody>
      </p:sp>
      <p:sp>
        <p:nvSpPr>
          <p:cNvPr id="53251" name="Rectangle 2">
            <a:extLst>
              <a:ext uri="{FF2B5EF4-FFF2-40B4-BE49-F238E27FC236}">
                <a16:creationId xmlns:a16="http://schemas.microsoft.com/office/drawing/2014/main" id="{76DC4D9F-CDD9-4F1C-8893-54C9FDFD1257}"/>
              </a:ext>
            </a:extLst>
          </p:cNvPr>
          <p:cNvSpPr>
            <a:spLocks noChangeArrowheads="1"/>
          </p:cNvSpPr>
          <p:nvPr/>
        </p:nvSpPr>
        <p:spPr bwMode="auto">
          <a:xfrm>
            <a:off x="2286000" y="1600201"/>
            <a:ext cx="8382000"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sz="1200" dirty="0">
                <a:solidFill>
                  <a:srgbClr val="0000FF"/>
                </a:solidFill>
                <a:latin typeface="Consolas" panose="020B0609020204030204" pitchFamily="49" charset="0"/>
              </a:rPr>
              <a:t>using</a:t>
            </a:r>
            <a:r>
              <a:rPr lang="en-GB" sz="1200" dirty="0">
                <a:solidFill>
                  <a:srgbClr val="000000"/>
                </a:solidFill>
                <a:latin typeface="Consolas" panose="020B0609020204030204" pitchFamily="49" charset="0"/>
              </a:rPr>
              <a:t> System;</a:t>
            </a:r>
          </a:p>
          <a:p>
            <a:r>
              <a:rPr lang="en-GB" sz="1200" dirty="0">
                <a:solidFill>
                  <a:srgbClr val="0000FF"/>
                </a:solidFill>
                <a:latin typeface="Consolas" panose="020B0609020204030204" pitchFamily="49" charset="0"/>
              </a:rPr>
              <a:t>namespace</a:t>
            </a:r>
            <a:r>
              <a:rPr lang="en-GB" sz="1200" dirty="0">
                <a:solidFill>
                  <a:srgbClr val="000000"/>
                </a:solidFill>
                <a:latin typeface="Consolas" panose="020B0609020204030204" pitchFamily="49" charset="0"/>
              </a:rPr>
              <a:t> examples</a:t>
            </a:r>
          </a:p>
          <a:p>
            <a:r>
              <a:rPr lang="en-GB" sz="1200" dirty="0">
                <a:solidFill>
                  <a:srgbClr val="000000"/>
                </a:solidFill>
                <a:latin typeface="Consolas" panose="020B0609020204030204" pitchFamily="49" charset="0"/>
              </a:rPr>
              <a:t>{</a:t>
            </a:r>
          </a:p>
          <a:p>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class</a:t>
            </a:r>
            <a:r>
              <a:rPr lang="en-GB" sz="1200" dirty="0">
                <a:solidFill>
                  <a:srgbClr val="000000"/>
                </a:solidFill>
                <a:latin typeface="Consolas" panose="020B0609020204030204" pitchFamily="49" charset="0"/>
              </a:rPr>
              <a:t> </a:t>
            </a:r>
            <a:r>
              <a:rPr lang="en-GB" sz="1200" dirty="0" err="1">
                <a:solidFill>
                  <a:srgbClr val="2B91AF"/>
                </a:solidFill>
                <a:latin typeface="Consolas" panose="020B0609020204030204" pitchFamily="49" charset="0"/>
              </a:rPr>
              <a:t>examplarrays</a:t>
            </a:r>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p>
          <a:p>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8000"/>
                </a:solidFill>
                <a:latin typeface="Consolas" panose="020B0609020204030204" pitchFamily="49" charset="0"/>
              </a:rPr>
              <a:t>// Main Method </a:t>
            </a:r>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public</a:t>
            </a:r>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static</a:t>
            </a:r>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void</a:t>
            </a:r>
            <a:r>
              <a:rPr lang="en-GB" sz="1200" dirty="0">
                <a:solidFill>
                  <a:srgbClr val="000000"/>
                </a:solidFill>
                <a:latin typeface="Consolas" panose="020B0609020204030204" pitchFamily="49" charset="0"/>
              </a:rPr>
              <a:t> Main()</a:t>
            </a:r>
          </a:p>
          <a:p>
            <a:r>
              <a:rPr lang="en-GB" sz="1200" dirty="0">
                <a:solidFill>
                  <a:srgbClr val="000000"/>
                </a:solidFill>
                <a:latin typeface="Consolas" panose="020B0609020204030204" pitchFamily="49" charset="0"/>
              </a:rPr>
              <a:t>        {</a:t>
            </a:r>
          </a:p>
          <a:p>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8000"/>
                </a:solidFill>
                <a:latin typeface="Consolas" panose="020B0609020204030204" pitchFamily="49" charset="0"/>
              </a:rPr>
              <a:t>// declares an 1D Array of integers. </a:t>
            </a:r>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string</a:t>
            </a:r>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weekDays</a:t>
            </a:r>
            <a:r>
              <a:rPr lang="en-GB" sz="1200" dirty="0">
                <a:solidFill>
                  <a:srgbClr val="000000"/>
                </a:solidFill>
                <a:latin typeface="Consolas" panose="020B0609020204030204" pitchFamily="49" charset="0"/>
              </a:rPr>
              <a:t>;</a:t>
            </a:r>
          </a:p>
          <a:p>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8000"/>
                </a:solidFill>
                <a:latin typeface="Consolas" panose="020B0609020204030204" pitchFamily="49" charset="0"/>
              </a:rPr>
              <a:t>// allocating memory for days. </a:t>
            </a:r>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weekDays</a:t>
            </a:r>
            <a:r>
              <a:rPr lang="en-GB" sz="1200" dirty="0">
                <a:solidFill>
                  <a:srgbClr val="000000"/>
                </a:solidFill>
                <a:latin typeface="Consolas" panose="020B0609020204030204" pitchFamily="49" charset="0"/>
              </a:rPr>
              <a:t> = </a:t>
            </a:r>
            <a:r>
              <a:rPr lang="en-GB" sz="1200" dirty="0">
                <a:solidFill>
                  <a:srgbClr val="0000FF"/>
                </a:solidFill>
                <a:latin typeface="Consolas" panose="020B0609020204030204" pitchFamily="49" charset="0"/>
              </a:rPr>
              <a:t>new</a:t>
            </a:r>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string</a:t>
            </a:r>
            <a:r>
              <a:rPr lang="en-GB" sz="1200" dirty="0">
                <a:solidFill>
                  <a:srgbClr val="000000"/>
                </a:solidFill>
                <a:latin typeface="Consolas" panose="020B0609020204030204" pitchFamily="49" charset="0"/>
              </a:rPr>
              <a:t>[] {</a:t>
            </a:r>
            <a:r>
              <a:rPr lang="en-GB" sz="1200" dirty="0">
                <a:solidFill>
                  <a:srgbClr val="A31515"/>
                </a:solidFill>
                <a:latin typeface="Consolas" panose="020B0609020204030204" pitchFamily="49" charset="0"/>
              </a:rPr>
              <a:t>"Sun"</a:t>
            </a:r>
            <a:r>
              <a:rPr lang="en-GB" sz="1200" dirty="0">
                <a:solidFill>
                  <a:srgbClr val="000000"/>
                </a:solidFill>
                <a:latin typeface="Consolas" panose="020B0609020204030204" pitchFamily="49" charset="0"/>
              </a:rPr>
              <a:t>, </a:t>
            </a:r>
            <a:r>
              <a:rPr lang="en-GB" sz="1200" dirty="0">
                <a:solidFill>
                  <a:srgbClr val="A31515"/>
                </a:solidFill>
                <a:latin typeface="Consolas" panose="020B0609020204030204" pitchFamily="49" charset="0"/>
              </a:rPr>
              <a:t>"Mon"</a:t>
            </a:r>
            <a:r>
              <a:rPr lang="en-GB" sz="1200" dirty="0">
                <a:solidFill>
                  <a:srgbClr val="000000"/>
                </a:solidFill>
                <a:latin typeface="Consolas" panose="020B0609020204030204" pitchFamily="49" charset="0"/>
              </a:rPr>
              <a:t>, </a:t>
            </a:r>
            <a:r>
              <a:rPr lang="en-GB" sz="1200" dirty="0">
                <a:solidFill>
                  <a:srgbClr val="A31515"/>
                </a:solidFill>
                <a:latin typeface="Consolas" panose="020B0609020204030204" pitchFamily="49" charset="0"/>
              </a:rPr>
              <a:t>"Tue"</a:t>
            </a:r>
            <a:r>
              <a:rPr lang="en-GB" sz="1200" dirty="0">
                <a:solidFill>
                  <a:srgbClr val="000000"/>
                </a:solidFill>
                <a:latin typeface="Consolas" panose="020B0609020204030204" pitchFamily="49" charset="0"/>
              </a:rPr>
              <a:t>, </a:t>
            </a:r>
            <a:r>
              <a:rPr lang="en-GB" sz="1200" dirty="0">
                <a:solidFill>
                  <a:srgbClr val="A31515"/>
                </a:solidFill>
                <a:latin typeface="Consolas" panose="020B0609020204030204" pitchFamily="49" charset="0"/>
              </a:rPr>
              <a:t>"Wed"</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r>
              <a:rPr lang="en-GB" sz="1200" dirty="0">
                <a:solidFill>
                  <a:srgbClr val="A31515"/>
                </a:solidFill>
                <a:latin typeface="Consolas" panose="020B0609020204030204" pitchFamily="49" charset="0"/>
              </a:rPr>
              <a:t>"Thu"</a:t>
            </a:r>
            <a:r>
              <a:rPr lang="en-GB" sz="1200" dirty="0">
                <a:solidFill>
                  <a:srgbClr val="000000"/>
                </a:solidFill>
                <a:latin typeface="Consolas" panose="020B0609020204030204" pitchFamily="49" charset="0"/>
              </a:rPr>
              <a:t>, </a:t>
            </a:r>
            <a:r>
              <a:rPr lang="en-GB" sz="1200" dirty="0">
                <a:solidFill>
                  <a:srgbClr val="A31515"/>
                </a:solidFill>
                <a:latin typeface="Consolas" panose="020B0609020204030204" pitchFamily="49" charset="0"/>
              </a:rPr>
              <a:t>"Fri"</a:t>
            </a:r>
            <a:r>
              <a:rPr lang="en-GB" sz="1200" dirty="0">
                <a:solidFill>
                  <a:srgbClr val="000000"/>
                </a:solidFill>
                <a:latin typeface="Consolas" panose="020B0609020204030204" pitchFamily="49" charset="0"/>
              </a:rPr>
              <a:t>, </a:t>
            </a:r>
            <a:r>
              <a:rPr lang="en-GB" sz="1200" dirty="0">
                <a:solidFill>
                  <a:srgbClr val="A31515"/>
                </a:solidFill>
                <a:latin typeface="Consolas" panose="020B0609020204030204" pitchFamily="49" charset="0"/>
              </a:rPr>
              <a:t>"Sat"</a:t>
            </a:r>
            <a:r>
              <a:rPr lang="en-GB" sz="1200" dirty="0">
                <a:solidFill>
                  <a:srgbClr val="000000"/>
                </a:solidFill>
                <a:latin typeface="Consolas" panose="020B0609020204030204" pitchFamily="49" charset="0"/>
              </a:rPr>
              <a:t>};</a:t>
            </a:r>
          </a:p>
          <a:p>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8000"/>
                </a:solidFill>
                <a:latin typeface="Consolas" panose="020B0609020204030204" pitchFamily="49" charset="0"/>
              </a:rPr>
              <a:t>// Displaying Elements of array </a:t>
            </a:r>
            <a:endParaRPr lang="en-GB" sz="1200" dirty="0">
              <a:solidFill>
                <a:srgbClr val="000000"/>
              </a:solidFill>
              <a:latin typeface="Consolas" panose="020B0609020204030204" pitchFamily="49" charset="0"/>
            </a:endParaRPr>
          </a:p>
          <a:p>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foreach</a:t>
            </a:r>
            <a:r>
              <a:rPr lang="en-GB" sz="1200" dirty="0">
                <a:solidFill>
                  <a:srgbClr val="000000"/>
                </a:solidFill>
                <a:latin typeface="Consolas" panose="020B0609020204030204" pitchFamily="49" charset="0"/>
              </a:rPr>
              <a:t> (</a:t>
            </a:r>
            <a:r>
              <a:rPr lang="en-GB" sz="1200" dirty="0">
                <a:solidFill>
                  <a:srgbClr val="0000FF"/>
                </a:solidFill>
                <a:latin typeface="Consolas" panose="020B0609020204030204" pitchFamily="49" charset="0"/>
              </a:rPr>
              <a:t>string</a:t>
            </a:r>
            <a:r>
              <a:rPr lang="en-GB" sz="1200" dirty="0">
                <a:solidFill>
                  <a:srgbClr val="000000"/>
                </a:solidFill>
                <a:latin typeface="Consolas" panose="020B0609020204030204" pitchFamily="49" charset="0"/>
              </a:rPr>
              <a:t> day </a:t>
            </a:r>
            <a:r>
              <a:rPr lang="en-GB" sz="1200" dirty="0">
                <a:solidFill>
                  <a:srgbClr val="0000FF"/>
                </a:solidFill>
                <a:latin typeface="Consolas" panose="020B0609020204030204" pitchFamily="49" charset="0"/>
              </a:rPr>
              <a:t>in</a:t>
            </a:r>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weekDays</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r>
              <a:rPr lang="en-GB" sz="1200" dirty="0" err="1">
                <a:solidFill>
                  <a:srgbClr val="000000"/>
                </a:solidFill>
                <a:latin typeface="Consolas" panose="020B0609020204030204" pitchFamily="49" charset="0"/>
              </a:rPr>
              <a:t>Console.Write</a:t>
            </a:r>
            <a:r>
              <a:rPr lang="en-GB" sz="1200" dirty="0">
                <a:solidFill>
                  <a:srgbClr val="000000"/>
                </a:solidFill>
                <a:latin typeface="Consolas" panose="020B0609020204030204" pitchFamily="49" charset="0"/>
              </a:rPr>
              <a:t>(day + </a:t>
            </a:r>
            <a:r>
              <a:rPr lang="en-GB" sz="1200" dirty="0">
                <a:solidFill>
                  <a:srgbClr val="A31515"/>
                </a:solidFill>
                <a:latin typeface="Consolas" panose="020B0609020204030204" pitchFamily="49" charset="0"/>
              </a:rPr>
              <a:t>" "</a:t>
            </a:r>
            <a:r>
              <a:rPr lang="en-GB" sz="1200" dirty="0">
                <a:solidFill>
                  <a:srgbClr val="000000"/>
                </a:solidFill>
                <a:latin typeface="Consolas" panose="020B0609020204030204" pitchFamily="49" charset="0"/>
              </a:rPr>
              <a:t>);</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    }</a:t>
            </a:r>
          </a:p>
          <a:p>
            <a:r>
              <a:rPr lang="en-GB" sz="1200" dirty="0">
                <a:solidFill>
                  <a:srgbClr val="000000"/>
                </a:solidFill>
                <a:latin typeface="Consolas" panose="020B0609020204030204" pitchFamily="49" charset="0"/>
              </a:rPr>
              <a:t>}</a:t>
            </a:r>
          </a:p>
          <a:p>
            <a:endParaRPr lang="en-GB" altLang="en-US" sz="1200" dirty="0"/>
          </a:p>
        </p:txBody>
      </p:sp>
      <p:sp>
        <p:nvSpPr>
          <p:cNvPr id="4" name="Rectangle 2">
            <a:extLst>
              <a:ext uri="{FF2B5EF4-FFF2-40B4-BE49-F238E27FC236}">
                <a16:creationId xmlns:a16="http://schemas.microsoft.com/office/drawing/2014/main" id="{93D3C825-166B-442C-9FF0-FAEA40BA9F4C}"/>
              </a:ext>
            </a:extLst>
          </p:cNvPr>
          <p:cNvSpPr txBox="1">
            <a:spLocks noChangeArrowheads="1"/>
          </p:cNvSpPr>
          <p:nvPr/>
        </p:nvSpPr>
        <p:spPr bwMode="auto">
          <a:xfrm>
            <a:off x="1752600" y="288925"/>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Using String Data type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Number Placeholder 1">
            <a:extLst>
              <a:ext uri="{FF2B5EF4-FFF2-40B4-BE49-F238E27FC236}">
                <a16:creationId xmlns:a16="http://schemas.microsoft.com/office/drawing/2014/main" id="{649EAE3B-E758-4C5A-A669-C2FC9134C673}"/>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43D9221-8734-4351-87FC-81E17FF011C1}" type="slidenum">
              <a:rPr lang="en-US" altLang="en-US" smtClean="0">
                <a:solidFill>
                  <a:srgbClr val="898989"/>
                </a:solidFill>
                <a:latin typeface="Arial Black" panose="020B0A04020102020204" pitchFamily="34" charset="0"/>
              </a:rPr>
              <a:pPr/>
              <a:t>70</a:t>
            </a:fld>
            <a:endParaRPr lang="en-US" altLang="en-US">
              <a:solidFill>
                <a:srgbClr val="898989"/>
              </a:solidFill>
              <a:latin typeface="Arial Black" panose="020B0A04020102020204" pitchFamily="34" charset="0"/>
            </a:endParaRPr>
          </a:p>
        </p:txBody>
      </p:sp>
      <p:sp>
        <p:nvSpPr>
          <p:cNvPr id="3" name="Rectangle 2">
            <a:extLst>
              <a:ext uri="{FF2B5EF4-FFF2-40B4-BE49-F238E27FC236}">
                <a16:creationId xmlns:a16="http://schemas.microsoft.com/office/drawing/2014/main" id="{D2930C73-5FF8-4A83-B627-43FA28563B61}"/>
              </a:ext>
            </a:extLst>
          </p:cNvPr>
          <p:cNvSpPr txBox="1">
            <a:spLocks noChangeArrowheads="1"/>
          </p:cNvSpPr>
          <p:nvPr/>
        </p:nvSpPr>
        <p:spPr bwMode="auto">
          <a:xfrm>
            <a:off x="1752600" y="288925"/>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Exercise</a:t>
            </a:r>
          </a:p>
        </p:txBody>
      </p:sp>
      <p:sp>
        <p:nvSpPr>
          <p:cNvPr id="4" name="Rectangle 2">
            <a:extLst>
              <a:ext uri="{FF2B5EF4-FFF2-40B4-BE49-F238E27FC236}">
                <a16:creationId xmlns:a16="http://schemas.microsoft.com/office/drawing/2014/main" id="{8388970B-2594-4C4C-830B-7EDAF01E6F0E}"/>
              </a:ext>
            </a:extLst>
          </p:cNvPr>
          <p:cNvSpPr txBox="1">
            <a:spLocks noChangeArrowheads="1"/>
          </p:cNvSpPr>
          <p:nvPr/>
        </p:nvSpPr>
        <p:spPr bwMode="auto">
          <a:xfrm>
            <a:off x="1905000" y="1905000"/>
            <a:ext cx="8229600" cy="3200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4000" b="1" kern="0" dirty="0">
                <a:solidFill>
                  <a:schemeClr val="tx1"/>
                </a:solidFill>
              </a:rPr>
              <a:t>Using the previous code, display the output using For, While and Do…while loop</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Number Placeholder 1">
            <a:extLst>
              <a:ext uri="{FF2B5EF4-FFF2-40B4-BE49-F238E27FC236}">
                <a16:creationId xmlns:a16="http://schemas.microsoft.com/office/drawing/2014/main" id="{250E3858-7699-41B5-A673-021B432A97D4}"/>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BD2768-F029-420C-809A-C1FABB50DBB9}" type="slidenum">
              <a:rPr lang="en-US" altLang="en-US" smtClean="0">
                <a:solidFill>
                  <a:srgbClr val="898989"/>
                </a:solidFill>
                <a:latin typeface="Arial Black" panose="020B0A04020102020204" pitchFamily="34" charset="0"/>
              </a:rPr>
              <a:pPr/>
              <a:t>71</a:t>
            </a:fld>
            <a:endParaRPr lang="en-US" altLang="en-US">
              <a:solidFill>
                <a:srgbClr val="898989"/>
              </a:solidFill>
              <a:latin typeface="Arial Black" panose="020B0A04020102020204" pitchFamily="34" charset="0"/>
            </a:endParaRPr>
          </a:p>
        </p:txBody>
      </p:sp>
      <p:sp>
        <p:nvSpPr>
          <p:cNvPr id="55299" name="Rectangle 2">
            <a:extLst>
              <a:ext uri="{FF2B5EF4-FFF2-40B4-BE49-F238E27FC236}">
                <a16:creationId xmlns:a16="http://schemas.microsoft.com/office/drawing/2014/main" id="{380723A2-3658-4C89-8020-5D981E0169FF}"/>
              </a:ext>
            </a:extLst>
          </p:cNvPr>
          <p:cNvSpPr>
            <a:spLocks noChangeArrowheads="1"/>
          </p:cNvSpPr>
          <p:nvPr/>
        </p:nvSpPr>
        <p:spPr bwMode="auto">
          <a:xfrm>
            <a:off x="1337094" y="1379577"/>
            <a:ext cx="7502106"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sz="1400" dirty="0">
                <a:solidFill>
                  <a:srgbClr val="0000FF"/>
                </a:solidFill>
                <a:latin typeface="Consolas" panose="020B0609020204030204" pitchFamily="49" charset="0"/>
              </a:rPr>
              <a:t>using</a:t>
            </a:r>
            <a:r>
              <a:rPr lang="en-GB" sz="1400" dirty="0">
                <a:solidFill>
                  <a:srgbClr val="000000"/>
                </a:solidFill>
                <a:latin typeface="Consolas" panose="020B0609020204030204" pitchFamily="49" charset="0"/>
              </a:rPr>
              <a:t> System;</a:t>
            </a:r>
          </a:p>
          <a:p>
            <a:endParaRPr lang="en-GB" sz="1400" dirty="0">
              <a:solidFill>
                <a:srgbClr val="000000"/>
              </a:solidFill>
              <a:latin typeface="Consolas" panose="020B0609020204030204" pitchFamily="49" charset="0"/>
            </a:endParaRPr>
          </a:p>
          <a:p>
            <a:r>
              <a:rPr lang="en-GB" sz="1400" dirty="0">
                <a:solidFill>
                  <a:srgbClr val="0000FF"/>
                </a:solidFill>
                <a:latin typeface="Consolas" panose="020B0609020204030204" pitchFamily="49" charset="0"/>
              </a:rPr>
              <a:t>namespace</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ArrayApplication</a:t>
            </a:r>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class</a:t>
            </a:r>
            <a:r>
              <a:rPr lang="en-GB" sz="1400" dirty="0">
                <a:solidFill>
                  <a:srgbClr val="000000"/>
                </a:solidFill>
                <a:latin typeface="Consolas" panose="020B0609020204030204" pitchFamily="49" charset="0"/>
              </a:rPr>
              <a:t> </a:t>
            </a:r>
            <a:r>
              <a:rPr lang="en-GB" sz="1400" dirty="0" err="1">
                <a:solidFill>
                  <a:srgbClr val="2B91AF"/>
                </a:solidFill>
                <a:latin typeface="Consolas" panose="020B0609020204030204" pitchFamily="49" charset="0"/>
              </a:rPr>
              <a:t>MyArray</a:t>
            </a:r>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p>
          <a:p>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static</a:t>
            </a:r>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void</a:t>
            </a:r>
            <a:r>
              <a:rPr lang="en-GB" sz="1400" dirty="0">
                <a:solidFill>
                  <a:srgbClr val="000000"/>
                </a:solidFill>
                <a:latin typeface="Consolas" panose="020B0609020204030204" pitchFamily="49" charset="0"/>
              </a:rPr>
              <a:t> Main(</a:t>
            </a:r>
            <a:r>
              <a:rPr lang="en-GB" sz="1400" dirty="0">
                <a:solidFill>
                  <a:srgbClr val="0000FF"/>
                </a:solidFill>
                <a:latin typeface="Consolas" panose="020B0609020204030204" pitchFamily="49" charset="0"/>
              </a:rPr>
              <a:t>string</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args</a:t>
            </a:r>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 n = </a:t>
            </a:r>
            <a:r>
              <a:rPr lang="en-GB" sz="1400" dirty="0">
                <a:solidFill>
                  <a:srgbClr val="0000FF"/>
                </a:solidFill>
                <a:latin typeface="Consolas" panose="020B0609020204030204" pitchFamily="49" charset="0"/>
              </a:rPr>
              <a:t>new</a:t>
            </a:r>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[10];</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i</a:t>
            </a:r>
            <a:r>
              <a:rPr lang="en-GB" sz="1400" dirty="0">
                <a:solidFill>
                  <a:srgbClr val="000000"/>
                </a:solidFill>
                <a:latin typeface="Consolas" panose="020B0609020204030204" pitchFamily="49" charset="0"/>
              </a:rPr>
              <a:t>, j;</a:t>
            </a:r>
          </a:p>
          <a:p>
            <a:endParaRPr lang="en-GB" sz="1400" dirty="0">
              <a:solidFill>
                <a:srgbClr val="000000"/>
              </a:solidFill>
              <a:latin typeface="Consolas" panose="020B0609020204030204" pitchFamily="49" charset="0"/>
            </a:endParaRPr>
          </a:p>
          <a:p>
            <a:r>
              <a:rPr lang="nn-NO" sz="1400" dirty="0">
                <a:solidFill>
                  <a:srgbClr val="000000"/>
                </a:solidFill>
                <a:latin typeface="Consolas" panose="020B0609020204030204" pitchFamily="49" charset="0"/>
              </a:rPr>
              <a:t>            </a:t>
            </a:r>
            <a:r>
              <a:rPr lang="nn-NO" sz="1400" dirty="0">
                <a:solidFill>
                  <a:srgbClr val="0000FF"/>
                </a:solidFill>
                <a:latin typeface="Consolas" panose="020B0609020204030204" pitchFamily="49" charset="0"/>
              </a:rPr>
              <a:t>for</a:t>
            </a:r>
            <a:r>
              <a:rPr lang="nn-NO" sz="1400" dirty="0">
                <a:solidFill>
                  <a:srgbClr val="000000"/>
                </a:solidFill>
                <a:latin typeface="Consolas" panose="020B0609020204030204" pitchFamily="49" charset="0"/>
              </a:rPr>
              <a:t> (i = 0; i &lt; 10; i++)</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n[</a:t>
            </a:r>
            <a:r>
              <a:rPr lang="en-GB" sz="1400" dirty="0" err="1">
                <a:solidFill>
                  <a:srgbClr val="000000"/>
                </a:solidFill>
                <a:latin typeface="Consolas" panose="020B0609020204030204" pitchFamily="49" charset="0"/>
              </a:rPr>
              <a:t>i</a:t>
            </a:r>
            <a:r>
              <a:rPr lang="en-GB" sz="1400" dirty="0">
                <a:solidFill>
                  <a:srgbClr val="000000"/>
                </a:solidFill>
                <a:latin typeface="Consolas" panose="020B0609020204030204" pitchFamily="49" charset="0"/>
              </a:rPr>
              <a:t>] = </a:t>
            </a:r>
            <a:r>
              <a:rPr lang="en-GB" sz="1400" dirty="0" err="1">
                <a:solidFill>
                  <a:srgbClr val="000000"/>
                </a:solidFill>
                <a:latin typeface="Consolas" panose="020B0609020204030204" pitchFamily="49" charset="0"/>
              </a:rPr>
              <a:t>i</a:t>
            </a:r>
            <a:r>
              <a:rPr lang="en-GB" sz="1400" dirty="0">
                <a:solidFill>
                  <a:srgbClr val="000000"/>
                </a:solidFill>
                <a:latin typeface="Consolas" panose="020B0609020204030204" pitchFamily="49" charset="0"/>
              </a:rPr>
              <a:t> + 100;</a:t>
            </a:r>
          </a:p>
          <a:p>
            <a:r>
              <a:rPr lang="en-GB" sz="1400" dirty="0">
                <a:solidFill>
                  <a:srgbClr val="000000"/>
                </a:solidFill>
                <a:latin typeface="Consolas" panose="020B0609020204030204" pitchFamily="49" charset="0"/>
              </a:rPr>
              <a:t>            }</a:t>
            </a:r>
          </a:p>
          <a:p>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for</a:t>
            </a:r>
            <a:r>
              <a:rPr lang="en-GB" sz="1400" dirty="0">
                <a:solidFill>
                  <a:srgbClr val="000000"/>
                </a:solidFill>
                <a:latin typeface="Consolas" panose="020B0609020204030204" pitchFamily="49" charset="0"/>
              </a:rPr>
              <a:t> (j = 0; j &lt; 10; </a:t>
            </a:r>
            <a:r>
              <a:rPr lang="en-GB" sz="1400" dirty="0" err="1">
                <a:solidFill>
                  <a:srgbClr val="000000"/>
                </a:solidFill>
                <a:latin typeface="Consolas" panose="020B0609020204030204" pitchFamily="49" charset="0"/>
              </a:rPr>
              <a:t>j++</a:t>
            </a:r>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Console.WriteLine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"Element[{0}] = {1}"</a:t>
            </a:r>
            <a:r>
              <a:rPr lang="en-GB" sz="1400" dirty="0">
                <a:solidFill>
                  <a:srgbClr val="000000"/>
                </a:solidFill>
                <a:latin typeface="Consolas" panose="020B0609020204030204" pitchFamily="49" charset="0"/>
              </a:rPr>
              <a:t>, j, n[j]);</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a:t>
            </a:r>
          </a:p>
        </p:txBody>
      </p:sp>
      <p:sp>
        <p:nvSpPr>
          <p:cNvPr id="4" name="Rectangle 2">
            <a:extLst>
              <a:ext uri="{FF2B5EF4-FFF2-40B4-BE49-F238E27FC236}">
                <a16:creationId xmlns:a16="http://schemas.microsoft.com/office/drawing/2014/main" id="{6CD6177D-1194-4FC9-9CDA-BDD7D1CB8F0A}"/>
              </a:ext>
            </a:extLst>
          </p:cNvPr>
          <p:cNvSpPr txBox="1">
            <a:spLocks noChangeArrowheads="1"/>
          </p:cNvSpPr>
          <p:nvPr/>
        </p:nvSpPr>
        <p:spPr bwMode="auto">
          <a:xfrm>
            <a:off x="1752600" y="288925"/>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USING For loops </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1">
            <a:extLst>
              <a:ext uri="{FF2B5EF4-FFF2-40B4-BE49-F238E27FC236}">
                <a16:creationId xmlns:a16="http://schemas.microsoft.com/office/drawing/2014/main" id="{2620D9FB-1E70-4B85-949A-DEA6AF132B60}"/>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83395A4-F146-4BCC-B766-71018F47931D}" type="slidenum">
              <a:rPr lang="en-US" altLang="en-US" smtClean="0">
                <a:solidFill>
                  <a:srgbClr val="898989"/>
                </a:solidFill>
                <a:latin typeface="Arial Black" panose="020B0A04020102020204" pitchFamily="34" charset="0"/>
              </a:rPr>
              <a:pPr/>
              <a:t>72</a:t>
            </a:fld>
            <a:endParaRPr lang="en-US" altLang="en-US">
              <a:solidFill>
                <a:srgbClr val="898989"/>
              </a:solidFill>
              <a:latin typeface="Arial Black" panose="020B0A04020102020204" pitchFamily="34" charset="0"/>
            </a:endParaRPr>
          </a:p>
        </p:txBody>
      </p:sp>
      <p:sp>
        <p:nvSpPr>
          <p:cNvPr id="4" name="Rectangle 2">
            <a:extLst>
              <a:ext uri="{FF2B5EF4-FFF2-40B4-BE49-F238E27FC236}">
                <a16:creationId xmlns:a16="http://schemas.microsoft.com/office/drawing/2014/main" id="{6CD6177D-1194-4FC9-9CDA-BDD7D1CB8F0A}"/>
              </a:ext>
            </a:extLst>
          </p:cNvPr>
          <p:cNvSpPr txBox="1">
            <a:spLocks noChangeArrowheads="1"/>
          </p:cNvSpPr>
          <p:nvPr/>
        </p:nvSpPr>
        <p:spPr bwMode="auto">
          <a:xfrm>
            <a:off x="1752600" y="288925"/>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sz="3200" b="1" kern="0" dirty="0">
                <a:solidFill>
                  <a:schemeClr val="bg1"/>
                </a:solidFill>
              </a:rPr>
              <a:t>USING For each loops </a:t>
            </a:r>
          </a:p>
        </p:txBody>
      </p:sp>
      <p:sp>
        <p:nvSpPr>
          <p:cNvPr id="56324" name="Rectangle 4">
            <a:extLst>
              <a:ext uri="{FF2B5EF4-FFF2-40B4-BE49-F238E27FC236}">
                <a16:creationId xmlns:a16="http://schemas.microsoft.com/office/drawing/2014/main" id="{DCFECB15-6299-46F0-BC59-D272E2DAB0BB}"/>
              </a:ext>
            </a:extLst>
          </p:cNvPr>
          <p:cNvSpPr>
            <a:spLocks noChangeArrowheads="1"/>
          </p:cNvSpPr>
          <p:nvPr/>
        </p:nvSpPr>
        <p:spPr bwMode="auto">
          <a:xfrm>
            <a:off x="2201863" y="1371600"/>
            <a:ext cx="8001000" cy="5047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sz="1400" dirty="0">
                <a:solidFill>
                  <a:srgbClr val="0000FF"/>
                </a:solidFill>
                <a:latin typeface="Consolas" panose="020B0609020204030204" pitchFamily="49" charset="0"/>
              </a:rPr>
              <a:t>using</a:t>
            </a:r>
            <a:r>
              <a:rPr lang="en-GB" sz="1400" dirty="0">
                <a:solidFill>
                  <a:srgbClr val="000000"/>
                </a:solidFill>
                <a:latin typeface="Consolas" panose="020B0609020204030204" pitchFamily="49" charset="0"/>
              </a:rPr>
              <a:t> System;</a:t>
            </a:r>
          </a:p>
          <a:p>
            <a:endParaRPr lang="en-GB" sz="1400" dirty="0">
              <a:solidFill>
                <a:srgbClr val="000000"/>
              </a:solidFill>
              <a:latin typeface="Consolas" panose="020B0609020204030204" pitchFamily="49" charset="0"/>
            </a:endParaRPr>
          </a:p>
          <a:p>
            <a:r>
              <a:rPr lang="en-GB" sz="1400" dirty="0">
                <a:solidFill>
                  <a:srgbClr val="0000FF"/>
                </a:solidFill>
                <a:latin typeface="Consolas" panose="020B0609020204030204" pitchFamily="49" charset="0"/>
              </a:rPr>
              <a:t>namespace</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ArrayApplication</a:t>
            </a:r>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class</a:t>
            </a:r>
            <a:r>
              <a:rPr lang="en-GB" sz="1400" dirty="0">
                <a:solidFill>
                  <a:srgbClr val="000000"/>
                </a:solidFill>
                <a:latin typeface="Consolas" panose="020B0609020204030204" pitchFamily="49" charset="0"/>
              </a:rPr>
              <a:t> </a:t>
            </a:r>
            <a:r>
              <a:rPr lang="en-GB" sz="1400" dirty="0" err="1">
                <a:solidFill>
                  <a:srgbClr val="2B91AF"/>
                </a:solidFill>
                <a:latin typeface="Consolas" panose="020B0609020204030204" pitchFamily="49" charset="0"/>
              </a:rPr>
              <a:t>MyArray</a:t>
            </a:r>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static</a:t>
            </a:r>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void</a:t>
            </a:r>
            <a:r>
              <a:rPr lang="en-GB" sz="1400" dirty="0">
                <a:solidFill>
                  <a:srgbClr val="000000"/>
                </a:solidFill>
                <a:latin typeface="Consolas" panose="020B0609020204030204" pitchFamily="49" charset="0"/>
              </a:rPr>
              <a:t> Main(</a:t>
            </a:r>
            <a:r>
              <a:rPr lang="en-GB" sz="1400" dirty="0">
                <a:solidFill>
                  <a:srgbClr val="0000FF"/>
                </a:solidFill>
                <a:latin typeface="Consolas" panose="020B0609020204030204" pitchFamily="49" charset="0"/>
              </a:rPr>
              <a:t>string</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args</a:t>
            </a:r>
            <a:r>
              <a:rPr lang="en-GB" sz="1400" dirty="0">
                <a:solidFill>
                  <a:srgbClr val="000000"/>
                </a:solidFill>
                <a:latin typeface="Consolas" panose="020B0609020204030204" pitchFamily="49" charset="0"/>
              </a:rPr>
              <a:t>)</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 n = </a:t>
            </a:r>
            <a:r>
              <a:rPr lang="en-GB" sz="1400" dirty="0">
                <a:solidFill>
                  <a:srgbClr val="0000FF"/>
                </a:solidFill>
                <a:latin typeface="Consolas" panose="020B0609020204030204" pitchFamily="49" charset="0"/>
              </a:rPr>
              <a:t>new</a:t>
            </a:r>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[10];</a:t>
            </a:r>
          </a:p>
          <a:p>
            <a:endParaRPr lang="en-GB" sz="1400" dirty="0">
              <a:solidFill>
                <a:srgbClr val="000000"/>
              </a:solidFill>
              <a:latin typeface="Consolas" panose="020B0609020204030204" pitchFamily="49" charset="0"/>
            </a:endParaRPr>
          </a:p>
          <a:p>
            <a:r>
              <a:rPr lang="nn-NO" sz="1400" dirty="0">
                <a:solidFill>
                  <a:srgbClr val="000000"/>
                </a:solidFill>
                <a:latin typeface="Consolas" panose="020B0609020204030204" pitchFamily="49" charset="0"/>
              </a:rPr>
              <a:t>            </a:t>
            </a:r>
            <a:r>
              <a:rPr lang="nn-NO" sz="1400" dirty="0">
                <a:solidFill>
                  <a:srgbClr val="0000FF"/>
                </a:solidFill>
                <a:latin typeface="Consolas" panose="020B0609020204030204" pitchFamily="49" charset="0"/>
              </a:rPr>
              <a:t>for</a:t>
            </a:r>
            <a:r>
              <a:rPr lang="nn-NO" sz="1400" dirty="0">
                <a:solidFill>
                  <a:srgbClr val="000000"/>
                </a:solidFill>
                <a:latin typeface="Consolas" panose="020B0609020204030204" pitchFamily="49" charset="0"/>
              </a:rPr>
              <a:t> (</a:t>
            </a:r>
            <a:r>
              <a:rPr lang="nn-NO" sz="1400" dirty="0">
                <a:solidFill>
                  <a:srgbClr val="0000FF"/>
                </a:solidFill>
                <a:latin typeface="Consolas" panose="020B0609020204030204" pitchFamily="49" charset="0"/>
              </a:rPr>
              <a:t>int</a:t>
            </a:r>
            <a:r>
              <a:rPr lang="nn-NO" sz="1400" dirty="0">
                <a:solidFill>
                  <a:srgbClr val="000000"/>
                </a:solidFill>
                <a:latin typeface="Consolas" panose="020B0609020204030204" pitchFamily="49" charset="0"/>
              </a:rPr>
              <a:t> i = 0; i &lt; 10; i++)</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n[</a:t>
            </a:r>
            <a:r>
              <a:rPr lang="en-GB" sz="1400" dirty="0" err="1">
                <a:solidFill>
                  <a:srgbClr val="000000"/>
                </a:solidFill>
                <a:latin typeface="Consolas" panose="020B0609020204030204" pitchFamily="49" charset="0"/>
              </a:rPr>
              <a:t>i</a:t>
            </a:r>
            <a:r>
              <a:rPr lang="en-GB" sz="1400" dirty="0">
                <a:solidFill>
                  <a:srgbClr val="000000"/>
                </a:solidFill>
                <a:latin typeface="Consolas" panose="020B0609020204030204" pitchFamily="49" charset="0"/>
              </a:rPr>
              <a:t>] = </a:t>
            </a:r>
            <a:r>
              <a:rPr lang="en-GB" sz="1400" dirty="0" err="1">
                <a:solidFill>
                  <a:srgbClr val="000000"/>
                </a:solidFill>
                <a:latin typeface="Consolas" panose="020B0609020204030204" pitchFamily="49" charset="0"/>
              </a:rPr>
              <a:t>i</a:t>
            </a:r>
            <a:r>
              <a:rPr lang="en-GB" sz="1400" dirty="0">
                <a:solidFill>
                  <a:srgbClr val="000000"/>
                </a:solidFill>
                <a:latin typeface="Consolas" panose="020B0609020204030204" pitchFamily="49" charset="0"/>
              </a:rPr>
              <a:t> + 100;</a:t>
            </a:r>
          </a:p>
          <a:p>
            <a:r>
              <a:rPr lang="en-GB" sz="1400" dirty="0">
                <a:solidFill>
                  <a:srgbClr val="000000"/>
                </a:solidFill>
                <a:latin typeface="Consolas" panose="020B0609020204030204" pitchFamily="49" charset="0"/>
              </a:rPr>
              <a:t>            }</a:t>
            </a:r>
          </a:p>
          <a:p>
            <a:endParaRPr lang="en-GB" sz="1400" dirty="0">
              <a:solidFill>
                <a:srgbClr val="000000"/>
              </a:solidFill>
              <a:latin typeface="Consolas" panose="020B0609020204030204" pitchFamily="49" charset="0"/>
            </a:endParaRP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foreach</a:t>
            </a:r>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 j </a:t>
            </a:r>
            <a:r>
              <a:rPr lang="en-GB" sz="1400" dirty="0">
                <a:solidFill>
                  <a:srgbClr val="0000FF"/>
                </a:solidFill>
                <a:latin typeface="Consolas" panose="020B0609020204030204" pitchFamily="49" charset="0"/>
              </a:rPr>
              <a:t>in</a:t>
            </a:r>
            <a:r>
              <a:rPr lang="en-GB" sz="1400" dirty="0">
                <a:solidFill>
                  <a:srgbClr val="000000"/>
                </a:solidFill>
                <a:latin typeface="Consolas" panose="020B0609020204030204" pitchFamily="49" charset="0"/>
              </a:rPr>
              <a:t> n)</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r>
              <a:rPr lang="en-GB" sz="1400" dirty="0">
                <a:solidFill>
                  <a:srgbClr val="0000FF"/>
                </a:solidFill>
                <a:latin typeface="Consolas" panose="020B0609020204030204" pitchFamily="49" charset="0"/>
              </a:rPr>
              <a:t>int</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i</a:t>
            </a:r>
            <a:r>
              <a:rPr lang="en-GB" sz="1400" dirty="0">
                <a:solidFill>
                  <a:srgbClr val="000000"/>
                </a:solidFill>
                <a:latin typeface="Consolas" panose="020B0609020204030204" pitchFamily="49" charset="0"/>
              </a:rPr>
              <a:t> = j - 100;</a:t>
            </a:r>
          </a:p>
          <a:p>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Console.WriteLine</a:t>
            </a:r>
            <a:r>
              <a:rPr lang="en-GB" sz="1400" dirty="0">
                <a:solidFill>
                  <a:srgbClr val="000000"/>
                </a:solidFill>
                <a:latin typeface="Consolas" panose="020B0609020204030204" pitchFamily="49" charset="0"/>
              </a:rPr>
              <a:t>(</a:t>
            </a:r>
            <a:r>
              <a:rPr lang="en-GB" sz="1400" dirty="0">
                <a:solidFill>
                  <a:srgbClr val="A31515"/>
                </a:solidFill>
                <a:latin typeface="Consolas" panose="020B0609020204030204" pitchFamily="49" charset="0"/>
              </a:rPr>
              <a:t>"Element[{0}] = {1}"</a:t>
            </a:r>
            <a:r>
              <a:rPr lang="en-GB" sz="1400" dirty="0">
                <a:solidFill>
                  <a:srgbClr val="000000"/>
                </a:solidFill>
                <a:latin typeface="Consolas" panose="020B0609020204030204" pitchFamily="49" charset="0"/>
              </a:rPr>
              <a:t>, </a:t>
            </a:r>
            <a:r>
              <a:rPr lang="en-GB" sz="1400" dirty="0" err="1">
                <a:solidFill>
                  <a:srgbClr val="000000"/>
                </a:solidFill>
                <a:latin typeface="Consolas" panose="020B0609020204030204" pitchFamily="49" charset="0"/>
              </a:rPr>
              <a:t>i</a:t>
            </a:r>
            <a:r>
              <a:rPr lang="en-GB" sz="1400" dirty="0">
                <a:solidFill>
                  <a:srgbClr val="000000"/>
                </a:solidFill>
                <a:latin typeface="Consolas" panose="020B0609020204030204" pitchFamily="49" charset="0"/>
              </a:rPr>
              <a:t>, j);</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    }</a:t>
            </a:r>
          </a:p>
          <a:p>
            <a:r>
              <a:rPr lang="en-GB" sz="1400" dirty="0">
                <a:solidFill>
                  <a:srgbClr val="000000"/>
                </a:solidFill>
                <a:latin typeface="Consolas" panose="020B0609020204030204" pitchFamily="49" charset="0"/>
              </a:rPr>
              <a:t>}</a:t>
            </a:r>
            <a:endParaRPr lang="en-GB" altLang="en-US" sz="1400"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Number Placeholder 1">
            <a:extLst>
              <a:ext uri="{FF2B5EF4-FFF2-40B4-BE49-F238E27FC236}">
                <a16:creationId xmlns:a16="http://schemas.microsoft.com/office/drawing/2014/main" id="{EB6C3DD7-93B7-4BFF-B048-1C1AC17F8BF5}"/>
              </a:ext>
            </a:extLst>
          </p:cNvPr>
          <p:cNvSpPr>
            <a:spLocks noGrp="1" noChangeArrowheads="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E77F12B-59E6-49A1-A0CB-3D8E8E589A04}" type="slidenum">
              <a:rPr lang="en-US" altLang="en-US" smtClean="0">
                <a:solidFill>
                  <a:srgbClr val="898989"/>
                </a:solidFill>
                <a:latin typeface="Arial Black" panose="020B0A04020102020204" pitchFamily="34" charset="0"/>
              </a:rPr>
              <a:pPr/>
              <a:t>73</a:t>
            </a:fld>
            <a:endParaRPr lang="en-US" altLang="en-US">
              <a:solidFill>
                <a:srgbClr val="898989"/>
              </a:solidFill>
              <a:latin typeface="Arial Black" panose="020B0A04020102020204" pitchFamily="34" charset="0"/>
            </a:endParaRPr>
          </a:p>
        </p:txBody>
      </p:sp>
      <p:sp>
        <p:nvSpPr>
          <p:cNvPr id="4" name="Rectangle 2">
            <a:extLst>
              <a:ext uri="{FF2B5EF4-FFF2-40B4-BE49-F238E27FC236}">
                <a16:creationId xmlns:a16="http://schemas.microsoft.com/office/drawing/2014/main" id="{6CD6177D-1194-4FC9-9CDA-BDD7D1CB8F0A}"/>
              </a:ext>
            </a:extLst>
          </p:cNvPr>
          <p:cNvSpPr txBox="1">
            <a:spLocks noChangeArrowheads="1"/>
          </p:cNvSpPr>
          <p:nvPr/>
        </p:nvSpPr>
        <p:spPr bwMode="auto">
          <a:xfrm>
            <a:off x="1752600" y="288925"/>
            <a:ext cx="8229600" cy="1011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altLang="en-US" b="1" kern="0" dirty="0">
                <a:solidFill>
                  <a:schemeClr val="bg1"/>
                </a:solidFill>
              </a:rPr>
              <a:t>Exercise </a:t>
            </a:r>
          </a:p>
        </p:txBody>
      </p:sp>
      <p:sp>
        <p:nvSpPr>
          <p:cNvPr id="5" name="Rectangle 4">
            <a:extLst>
              <a:ext uri="{FF2B5EF4-FFF2-40B4-BE49-F238E27FC236}">
                <a16:creationId xmlns:a16="http://schemas.microsoft.com/office/drawing/2014/main" id="{2214C4DC-97E8-4C37-BBE4-841070733177}"/>
              </a:ext>
            </a:extLst>
          </p:cNvPr>
          <p:cNvSpPr/>
          <p:nvPr/>
        </p:nvSpPr>
        <p:spPr>
          <a:xfrm>
            <a:off x="2057400" y="1828801"/>
            <a:ext cx="8229600" cy="2124075"/>
          </a:xfrm>
          <a:prstGeom prst="rect">
            <a:avLst/>
          </a:prstGeom>
        </p:spPr>
        <p:txBody>
          <a:bodyPr>
            <a:spAutoFit/>
          </a:bodyPr>
          <a:lstStyle/>
          <a:p>
            <a:pPr eaLnBrk="1" hangingPunct="1">
              <a:defRPr/>
            </a:pPr>
            <a:r>
              <a:rPr lang="en-US" altLang="en-US" sz="4400" b="1" kern="0" dirty="0"/>
              <a:t>Using the previous code, display the output using While and Do…while loop</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2342" y="1480185"/>
            <a:ext cx="9343506" cy="4247317"/>
          </a:xfrm>
          <a:prstGeom prst="rect">
            <a:avLst/>
          </a:prstGeom>
        </p:spPr>
        <p:txBody>
          <a:bodyPr wrap="square">
            <a:spAutoFit/>
          </a:bodyPr>
          <a:lstStyle/>
          <a:p>
            <a:r>
              <a:rPr lang="en-GB" b="1" dirty="0"/>
              <a:t>List class </a:t>
            </a:r>
            <a:r>
              <a:rPr lang="en-GB" dirty="0"/>
              <a:t>represents the list of objects which can be accessed by index. It comes under the </a:t>
            </a:r>
            <a:r>
              <a:rPr lang="en-GB" b="1" dirty="0" err="1"/>
              <a:t>System.Collection.Generic</a:t>
            </a:r>
            <a:r>
              <a:rPr lang="en-GB" b="1" dirty="0"/>
              <a:t> namespace</a:t>
            </a:r>
            <a:r>
              <a:rPr lang="en-GB" dirty="0"/>
              <a:t>. List class can be used to create a collection of different types like integers, strings etc. List class also provides the methods to search, sort, and manipulate lists. </a:t>
            </a:r>
            <a:r>
              <a:rPr lang="en-GB" b="1" dirty="0" err="1"/>
              <a:t>List.Count</a:t>
            </a:r>
            <a:r>
              <a:rPr lang="en-GB" dirty="0"/>
              <a:t> Property is used to get the total number of elements contained in the List.</a:t>
            </a:r>
          </a:p>
          <a:p>
            <a:endParaRPr lang="en-GB" dirty="0"/>
          </a:p>
          <a:p>
            <a:r>
              <a:rPr lang="en-GB" b="1" dirty="0"/>
              <a:t>Properties:</a:t>
            </a:r>
          </a:p>
          <a:p>
            <a:endParaRPr lang="en-GB" dirty="0"/>
          </a:p>
          <a:p>
            <a:pPr marL="285750" indent="-285750">
              <a:buFont typeface="Arial" panose="020B0604020202020204" pitchFamily="34" charset="0"/>
              <a:buChar char="•"/>
            </a:pPr>
            <a:r>
              <a:rPr lang="en-GB" dirty="0"/>
              <a:t>It is different from the arrays. A list can be resized dynamically but arrays cannot be.</a:t>
            </a:r>
          </a:p>
          <a:p>
            <a:pPr marL="285750" indent="-285750">
              <a:buFont typeface="Arial" panose="020B0604020202020204" pitchFamily="34" charset="0"/>
              <a:buChar char="•"/>
            </a:pPr>
            <a:r>
              <a:rPr lang="en-GB" dirty="0"/>
              <a:t>List class can accept null as a valid value for reference types and it also allows duplicate elements.</a:t>
            </a:r>
          </a:p>
          <a:p>
            <a:pPr marL="285750" indent="-285750">
              <a:buFont typeface="Arial" panose="020B0604020202020204" pitchFamily="34" charset="0"/>
              <a:buChar char="•"/>
            </a:pPr>
            <a:r>
              <a:rPr lang="en-GB" dirty="0"/>
              <a:t>If the Count becomes equals to Capacity then the capacity of the List increases automatically by reallocating the internal array. The existing elements will be copied to the new array before the addition of the new element.</a:t>
            </a:r>
          </a:p>
          <a:p>
            <a:endParaRPr lang="en-GB" dirty="0"/>
          </a:p>
        </p:txBody>
      </p:sp>
      <p:sp>
        <p:nvSpPr>
          <p:cNvPr id="3" name="Title 2"/>
          <p:cNvSpPr>
            <a:spLocks noGrp="1"/>
          </p:cNvSpPr>
          <p:nvPr>
            <p:ph type="title"/>
          </p:nvPr>
        </p:nvSpPr>
        <p:spPr/>
        <p:txBody>
          <a:bodyPr/>
          <a:lstStyle/>
          <a:p>
            <a:r>
              <a:rPr lang="en-GB" b="1" dirty="0"/>
              <a:t>LIST </a:t>
            </a:r>
          </a:p>
        </p:txBody>
      </p:sp>
    </p:spTree>
    <p:extLst>
      <p:ext uri="{BB962C8B-B14F-4D97-AF65-F5344CB8AC3E}">
        <p14:creationId xmlns:p14="http://schemas.microsoft.com/office/powerpoint/2010/main" val="15378514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Rectangle 2"/>
          <p:cNvSpPr/>
          <p:nvPr/>
        </p:nvSpPr>
        <p:spPr>
          <a:xfrm>
            <a:off x="1496291" y="1143000"/>
            <a:ext cx="8670174" cy="5632311"/>
          </a:xfrm>
          <a:prstGeom prst="rect">
            <a:avLst/>
          </a:prstGeom>
        </p:spPr>
        <p:txBody>
          <a:bodyPr wrap="square">
            <a:spAutoFit/>
          </a:bodyPr>
          <a:lstStyle/>
          <a:p>
            <a:endParaRPr lang="en-GB" dirty="0"/>
          </a:p>
          <a:p>
            <a:r>
              <a:rPr lang="en-GB" dirty="0"/>
              <a:t>// C# code to get the number of </a:t>
            </a:r>
          </a:p>
          <a:p>
            <a:r>
              <a:rPr lang="en-GB" dirty="0"/>
              <a:t>// elements contained in List </a:t>
            </a:r>
          </a:p>
          <a:p>
            <a:r>
              <a:rPr lang="en-GB" dirty="0"/>
              <a:t>using System; </a:t>
            </a:r>
          </a:p>
          <a:p>
            <a:r>
              <a:rPr lang="en-GB" dirty="0"/>
              <a:t>using </a:t>
            </a:r>
            <a:r>
              <a:rPr lang="en-GB" dirty="0" err="1"/>
              <a:t>System.Collections.Generic</a:t>
            </a:r>
            <a:r>
              <a:rPr lang="en-GB" dirty="0"/>
              <a:t>; </a:t>
            </a:r>
          </a:p>
          <a:p>
            <a:r>
              <a:rPr lang="en-GB" dirty="0"/>
              <a:t>  </a:t>
            </a:r>
          </a:p>
          <a:p>
            <a:r>
              <a:rPr lang="en-GB" dirty="0"/>
              <a:t>class Geeks { </a:t>
            </a:r>
          </a:p>
          <a:p>
            <a:r>
              <a:rPr lang="en-GB" dirty="0"/>
              <a:t>  </a:t>
            </a:r>
          </a:p>
          <a:p>
            <a:r>
              <a:rPr lang="en-GB" dirty="0"/>
              <a:t>    // Main Method </a:t>
            </a:r>
          </a:p>
          <a:p>
            <a:r>
              <a:rPr lang="en-GB" dirty="0"/>
              <a:t>    public static void Main() </a:t>
            </a:r>
          </a:p>
          <a:p>
            <a:r>
              <a:rPr lang="en-GB" dirty="0"/>
              <a:t>    { </a:t>
            </a:r>
          </a:p>
          <a:p>
            <a:r>
              <a:rPr lang="en-GB" dirty="0"/>
              <a:t>  </a:t>
            </a:r>
          </a:p>
          <a:p>
            <a:r>
              <a:rPr lang="en-GB" dirty="0"/>
              <a:t>        // Creating a List of integers </a:t>
            </a:r>
          </a:p>
          <a:p>
            <a:r>
              <a:rPr lang="en-GB" dirty="0"/>
              <a:t>        List&lt;</a:t>
            </a:r>
            <a:r>
              <a:rPr lang="en-GB" dirty="0" err="1"/>
              <a:t>int</a:t>
            </a:r>
            <a:r>
              <a:rPr lang="en-GB" dirty="0"/>
              <a:t>&gt; </a:t>
            </a:r>
            <a:r>
              <a:rPr lang="en-GB" dirty="0" err="1"/>
              <a:t>firstlist</a:t>
            </a:r>
            <a:r>
              <a:rPr lang="en-GB" dirty="0"/>
              <a:t> = new List&lt;</a:t>
            </a:r>
            <a:r>
              <a:rPr lang="en-GB" dirty="0" err="1"/>
              <a:t>int</a:t>
            </a:r>
            <a:r>
              <a:rPr lang="en-GB" dirty="0"/>
              <a:t>&gt;(); </a:t>
            </a:r>
          </a:p>
          <a:p>
            <a:r>
              <a:rPr lang="en-GB" dirty="0"/>
              <a:t>  </a:t>
            </a:r>
          </a:p>
          <a:p>
            <a:r>
              <a:rPr lang="en-GB" dirty="0"/>
              <a:t>        // To get the number of </a:t>
            </a:r>
          </a:p>
          <a:p>
            <a:r>
              <a:rPr lang="en-GB" dirty="0"/>
              <a:t>        // elements in the List </a:t>
            </a:r>
          </a:p>
          <a:p>
            <a:r>
              <a:rPr lang="en-GB" dirty="0"/>
              <a:t>        </a:t>
            </a:r>
            <a:r>
              <a:rPr lang="en-GB" dirty="0" err="1"/>
              <a:t>Console.WriteLine</a:t>
            </a:r>
            <a:r>
              <a:rPr lang="en-GB" dirty="0"/>
              <a:t>(</a:t>
            </a:r>
            <a:r>
              <a:rPr lang="en-GB" dirty="0" err="1"/>
              <a:t>firstlist.Count</a:t>
            </a:r>
            <a:r>
              <a:rPr lang="en-GB" dirty="0"/>
              <a:t>); </a:t>
            </a:r>
          </a:p>
          <a:p>
            <a:r>
              <a:rPr lang="en-GB" dirty="0"/>
              <a:t>    } </a:t>
            </a:r>
          </a:p>
          <a:p>
            <a:r>
              <a:rPr lang="en-GB" dirty="0"/>
              <a:t>}</a:t>
            </a:r>
          </a:p>
        </p:txBody>
      </p:sp>
    </p:spTree>
    <p:extLst>
      <p:ext uri="{BB962C8B-B14F-4D97-AF65-F5344CB8AC3E}">
        <p14:creationId xmlns:p14="http://schemas.microsoft.com/office/powerpoint/2010/main" val="8299977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352" y="220287"/>
            <a:ext cx="9493249" cy="914400"/>
          </a:xfrm>
        </p:spPr>
        <p:txBody>
          <a:bodyPr/>
          <a:lstStyle/>
          <a:p>
            <a:r>
              <a:rPr lang="en-GB" b="1" dirty="0"/>
              <a:t>ARRAY LIST </a:t>
            </a:r>
          </a:p>
        </p:txBody>
      </p:sp>
      <p:sp>
        <p:nvSpPr>
          <p:cNvPr id="4" name="Rectangle 3"/>
          <p:cNvSpPr/>
          <p:nvPr/>
        </p:nvSpPr>
        <p:spPr>
          <a:xfrm>
            <a:off x="989214" y="1477231"/>
            <a:ext cx="8445731" cy="4247317"/>
          </a:xfrm>
          <a:prstGeom prst="rect">
            <a:avLst/>
          </a:prstGeom>
        </p:spPr>
        <p:txBody>
          <a:bodyPr wrap="square">
            <a:spAutoFit/>
          </a:bodyPr>
          <a:lstStyle/>
          <a:p>
            <a:r>
              <a:rPr lang="en-GB" b="1" dirty="0" err="1"/>
              <a:t>ArrayList</a:t>
            </a:r>
            <a:r>
              <a:rPr lang="en-GB" dirty="0"/>
              <a:t> represents an ordered collection of an object that can be indexed individually. It is basically an alternative to an array. It also allows dynamic memory allocation, adding, searching and sorting items in the list.</a:t>
            </a:r>
          </a:p>
          <a:p>
            <a:endParaRPr lang="en-GB" dirty="0"/>
          </a:p>
          <a:p>
            <a:r>
              <a:rPr lang="en-GB" b="1" dirty="0"/>
              <a:t>Properties of </a:t>
            </a:r>
            <a:r>
              <a:rPr lang="en-GB" b="1" dirty="0" err="1"/>
              <a:t>ArrayList</a:t>
            </a:r>
            <a:r>
              <a:rPr lang="en-GB" b="1" dirty="0"/>
              <a:t> Class:</a:t>
            </a:r>
          </a:p>
          <a:p>
            <a:endParaRPr lang="en-GB" dirty="0"/>
          </a:p>
          <a:p>
            <a:pPr marL="285750" indent="-285750">
              <a:buFont typeface="Arial" panose="020B0604020202020204" pitchFamily="34" charset="0"/>
              <a:buChar char="•"/>
            </a:pPr>
            <a:r>
              <a:rPr lang="en-GB" dirty="0"/>
              <a:t>Elements can be added or removed from the Array List collection at any point in time.</a:t>
            </a:r>
          </a:p>
          <a:p>
            <a:pPr marL="285750" indent="-285750">
              <a:buFont typeface="Arial" panose="020B0604020202020204" pitchFamily="34" charset="0"/>
              <a:buChar char="•"/>
            </a:pPr>
            <a:r>
              <a:rPr lang="en-GB" dirty="0"/>
              <a:t>The </a:t>
            </a:r>
            <a:r>
              <a:rPr lang="en-GB" dirty="0" err="1"/>
              <a:t>ArrayList</a:t>
            </a:r>
            <a:r>
              <a:rPr lang="en-GB" dirty="0"/>
              <a:t> is not guaranteed to be sorted.</a:t>
            </a:r>
          </a:p>
          <a:p>
            <a:pPr marL="285750" indent="-285750">
              <a:buFont typeface="Arial" panose="020B0604020202020204" pitchFamily="34" charset="0"/>
              <a:buChar char="•"/>
            </a:pPr>
            <a:r>
              <a:rPr lang="en-GB" dirty="0"/>
              <a:t>The capacity of an </a:t>
            </a:r>
            <a:r>
              <a:rPr lang="en-GB" dirty="0" err="1"/>
              <a:t>ArrayList</a:t>
            </a:r>
            <a:r>
              <a:rPr lang="en-GB" dirty="0"/>
              <a:t> is the number of elements the </a:t>
            </a:r>
            <a:r>
              <a:rPr lang="en-GB" dirty="0" err="1"/>
              <a:t>ArrayList</a:t>
            </a:r>
            <a:r>
              <a:rPr lang="en-GB" dirty="0"/>
              <a:t> can hold.</a:t>
            </a:r>
          </a:p>
          <a:p>
            <a:pPr marL="285750" indent="-285750">
              <a:buFont typeface="Arial" panose="020B0604020202020204" pitchFamily="34" charset="0"/>
              <a:buChar char="•"/>
            </a:pPr>
            <a:r>
              <a:rPr lang="en-GB" dirty="0"/>
              <a:t>Elements in this collection can be accessed using an integer index. Indexes in this collection are zero-based.</a:t>
            </a:r>
          </a:p>
          <a:p>
            <a:pPr marL="285750" indent="-285750">
              <a:buFont typeface="Arial" panose="020B0604020202020204" pitchFamily="34" charset="0"/>
              <a:buChar char="•"/>
            </a:pPr>
            <a:r>
              <a:rPr lang="en-GB" dirty="0"/>
              <a:t>It also allows duplicate elements.</a:t>
            </a:r>
          </a:p>
          <a:p>
            <a:pPr marL="285750" indent="-285750">
              <a:buFont typeface="Arial" panose="020B0604020202020204" pitchFamily="34" charset="0"/>
              <a:buChar char="•"/>
            </a:pPr>
            <a:r>
              <a:rPr lang="en-GB" dirty="0"/>
              <a:t>Using multidimensional arrays as elements in an </a:t>
            </a:r>
            <a:r>
              <a:rPr lang="en-GB" dirty="0" err="1"/>
              <a:t>ArrayList</a:t>
            </a:r>
            <a:r>
              <a:rPr lang="en-GB" dirty="0"/>
              <a:t> collection is not supported.</a:t>
            </a:r>
          </a:p>
        </p:txBody>
      </p:sp>
    </p:spTree>
    <p:extLst>
      <p:ext uri="{BB962C8B-B14F-4D97-AF65-F5344CB8AC3E}">
        <p14:creationId xmlns:p14="http://schemas.microsoft.com/office/powerpoint/2010/main" val="401697294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Example of an </a:t>
            </a:r>
            <a:r>
              <a:rPr lang="en-GB" b="1" dirty="0" err="1"/>
              <a:t>ArrayList</a:t>
            </a:r>
            <a:endParaRPr lang="en-GB" b="1" dirty="0"/>
          </a:p>
        </p:txBody>
      </p:sp>
      <p:graphicFrame>
        <p:nvGraphicFramePr>
          <p:cNvPr id="4" name="Table 3"/>
          <p:cNvGraphicFramePr>
            <a:graphicFrameLocks noGrp="1"/>
          </p:cNvGraphicFramePr>
          <p:nvPr>
            <p:extLst>
              <p:ext uri="{D42A27DB-BD31-4B8C-83A1-F6EECF244321}">
                <p14:modId xmlns:p14="http://schemas.microsoft.com/office/powerpoint/2010/main" val="1937256224"/>
              </p:ext>
            </p:extLst>
          </p:nvPr>
        </p:nvGraphicFramePr>
        <p:xfrm>
          <a:off x="1920240" y="1600200"/>
          <a:ext cx="7272828" cy="4419600"/>
        </p:xfrm>
        <a:graphic>
          <a:graphicData uri="http://schemas.openxmlformats.org/drawingml/2006/table">
            <a:tbl>
              <a:tblPr/>
              <a:tblGrid>
                <a:gridCol w="7272828">
                  <a:extLst>
                    <a:ext uri="{9D8B030D-6E8A-4147-A177-3AD203B41FA5}">
                      <a16:colId xmlns:a16="http://schemas.microsoft.com/office/drawing/2014/main" val="1628388217"/>
                    </a:ext>
                  </a:extLst>
                </a:gridCol>
              </a:tblGrid>
              <a:tr h="4419600">
                <a:tc>
                  <a:txBody>
                    <a:bodyPr/>
                    <a:lstStyle/>
                    <a:p>
                      <a:pPr algn="l" rtl="0" fontAlgn="base"/>
                      <a:r>
                        <a:rPr lang="en-GB" sz="1300" b="0" i="0" dirty="0">
                          <a:effectLst/>
                          <a:latin typeface="Consolas" panose="020B0609020204030204" pitchFamily="49" charset="0"/>
                        </a:rPr>
                        <a:t>// C# code to create an </a:t>
                      </a:r>
                      <a:r>
                        <a:rPr lang="en-GB" sz="1300" b="0" i="0" dirty="0" err="1">
                          <a:effectLst/>
                          <a:latin typeface="Consolas" panose="020B0609020204030204" pitchFamily="49" charset="0"/>
                        </a:rPr>
                        <a:t>ArrayList</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using System; </a:t>
                      </a:r>
                    </a:p>
                    <a:p>
                      <a:pPr algn="l" rtl="0" fontAlgn="base"/>
                      <a:r>
                        <a:rPr lang="en-GB" sz="1300" b="0" i="0" dirty="0">
                          <a:effectLst/>
                          <a:latin typeface="Consolas" panose="020B0609020204030204" pitchFamily="49" charset="0"/>
                        </a:rPr>
                        <a:t>using </a:t>
                      </a:r>
                      <a:r>
                        <a:rPr lang="en-GB" sz="1300" b="0" i="0" dirty="0" err="1">
                          <a:effectLst/>
                          <a:latin typeface="Consolas" panose="020B0609020204030204" pitchFamily="49" charset="0"/>
                        </a:rPr>
                        <a:t>System.Collections</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using </a:t>
                      </a:r>
                      <a:r>
                        <a:rPr lang="en-GB" sz="1300" b="0" i="0" dirty="0" err="1">
                          <a:effectLst/>
                          <a:latin typeface="Consolas" panose="020B0609020204030204" pitchFamily="49" charset="0"/>
                        </a:rPr>
                        <a:t>System.Collections.Generic</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class GFG { </a:t>
                      </a:r>
                    </a:p>
                    <a:p>
                      <a:pPr algn="l" rtl="0" fontAlgn="base"/>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 Driver code </a:t>
                      </a:r>
                    </a:p>
                    <a:p>
                      <a:pPr algn="l" rtl="0" fontAlgn="base"/>
                      <a:r>
                        <a:rPr lang="en-GB" sz="1300" b="0" i="0" dirty="0">
                          <a:effectLst/>
                          <a:latin typeface="Consolas" panose="020B0609020204030204" pitchFamily="49" charset="0"/>
                        </a:rPr>
                        <a:t>    public static void Main() </a:t>
                      </a:r>
                    </a:p>
                    <a:p>
                      <a:pPr algn="l" rtl="0" fontAlgn="base"/>
                      <a:r>
                        <a:rPr lang="en-GB" sz="1300" b="0" i="0" dirty="0">
                          <a:effectLst/>
                          <a:latin typeface="Consolas" panose="020B0609020204030204" pitchFamily="49" charset="0"/>
                        </a:rPr>
                        <a:t>    { </a:t>
                      </a:r>
                    </a:p>
                    <a:p>
                      <a:pPr algn="l" rtl="0" fontAlgn="base"/>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 Creating an </a:t>
                      </a:r>
                      <a:r>
                        <a:rPr lang="en-GB" sz="1300" b="0" i="0" dirty="0" err="1">
                          <a:effectLst/>
                          <a:latin typeface="Consolas" panose="020B0609020204030204" pitchFamily="49" charset="0"/>
                        </a:rPr>
                        <a:t>ArrayList</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a:t>
                      </a:r>
                      <a:r>
                        <a:rPr lang="en-GB" sz="1300" b="0" i="0" dirty="0" err="1">
                          <a:effectLst/>
                          <a:latin typeface="Consolas" panose="020B0609020204030204" pitchFamily="49" charset="0"/>
                        </a:rPr>
                        <a:t>ArrayList</a:t>
                      </a:r>
                      <a:r>
                        <a:rPr lang="en-GB" sz="1300" b="0" i="0" dirty="0">
                          <a:effectLst/>
                          <a:latin typeface="Consolas" panose="020B0609020204030204" pitchFamily="49" charset="0"/>
                        </a:rPr>
                        <a:t> </a:t>
                      </a:r>
                      <a:r>
                        <a:rPr lang="en-GB" sz="1300" b="0" i="0" dirty="0" err="1">
                          <a:effectLst/>
                          <a:latin typeface="Consolas" panose="020B0609020204030204" pitchFamily="49" charset="0"/>
                        </a:rPr>
                        <a:t>myList</a:t>
                      </a:r>
                      <a:r>
                        <a:rPr lang="en-GB" sz="1300" b="0" i="0" dirty="0">
                          <a:effectLst/>
                          <a:latin typeface="Consolas" panose="020B0609020204030204" pitchFamily="49" charset="0"/>
                        </a:rPr>
                        <a:t> = new </a:t>
                      </a:r>
                      <a:r>
                        <a:rPr lang="en-GB" sz="1300" b="0" i="0" dirty="0" err="1">
                          <a:effectLst/>
                          <a:latin typeface="Consolas" panose="020B0609020204030204" pitchFamily="49" charset="0"/>
                        </a:rPr>
                        <a:t>ArrayList</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 Adding elements to </a:t>
                      </a:r>
                      <a:r>
                        <a:rPr lang="en-GB" sz="1300" b="0" i="0" dirty="0" err="1">
                          <a:effectLst/>
                          <a:latin typeface="Consolas" panose="020B0609020204030204" pitchFamily="49" charset="0"/>
                        </a:rPr>
                        <a:t>ArrayList</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a:t>
                      </a:r>
                      <a:r>
                        <a:rPr lang="en-GB" sz="1300" b="0" i="0" dirty="0" err="1">
                          <a:effectLst/>
                          <a:latin typeface="Consolas" panose="020B0609020204030204" pitchFamily="49" charset="0"/>
                        </a:rPr>
                        <a:t>myList.Add</a:t>
                      </a:r>
                      <a:r>
                        <a:rPr lang="en-GB" sz="1300" b="0" i="0" dirty="0">
                          <a:effectLst/>
                          <a:latin typeface="Consolas" panose="020B0609020204030204" pitchFamily="49" charset="0"/>
                        </a:rPr>
                        <a:t>("Hello"); </a:t>
                      </a:r>
                    </a:p>
                    <a:p>
                      <a:pPr algn="l" rtl="0" fontAlgn="base"/>
                      <a:r>
                        <a:rPr lang="en-GB" sz="1300" b="0" i="0" dirty="0">
                          <a:effectLst/>
                          <a:latin typeface="Consolas" panose="020B0609020204030204" pitchFamily="49" charset="0"/>
                        </a:rPr>
                        <a:t>        </a:t>
                      </a:r>
                      <a:r>
                        <a:rPr lang="en-GB" sz="1300" b="0" i="0" dirty="0" err="1">
                          <a:effectLst/>
                          <a:latin typeface="Consolas" panose="020B0609020204030204" pitchFamily="49" charset="0"/>
                        </a:rPr>
                        <a:t>myList.Add</a:t>
                      </a:r>
                      <a:r>
                        <a:rPr lang="en-GB" sz="1300" b="0" i="0" dirty="0">
                          <a:effectLst/>
                          <a:latin typeface="Consolas" panose="020B0609020204030204" pitchFamily="49" charset="0"/>
                        </a:rPr>
                        <a:t>("World"); </a:t>
                      </a:r>
                    </a:p>
                    <a:p>
                      <a:pPr algn="l" rtl="0" fontAlgn="base"/>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a:t>
                      </a:r>
                      <a:r>
                        <a:rPr lang="en-GB" sz="1300" b="0" i="0" dirty="0" err="1">
                          <a:effectLst/>
                          <a:latin typeface="Consolas" panose="020B0609020204030204" pitchFamily="49" charset="0"/>
                        </a:rPr>
                        <a:t>Console.WriteLine</a:t>
                      </a:r>
                      <a:r>
                        <a:rPr lang="en-GB" sz="1300" b="0" i="0" dirty="0">
                          <a:effectLst/>
                          <a:latin typeface="Consolas" panose="020B0609020204030204" pitchFamily="49" charset="0"/>
                        </a:rPr>
                        <a:t>("Count : " + </a:t>
                      </a:r>
                      <a:r>
                        <a:rPr lang="en-GB" sz="1300" b="0" i="0" dirty="0" err="1">
                          <a:effectLst/>
                          <a:latin typeface="Consolas" panose="020B0609020204030204" pitchFamily="49" charset="0"/>
                        </a:rPr>
                        <a:t>myList.Count</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a:t>
                      </a:r>
                      <a:r>
                        <a:rPr lang="en-GB" sz="1300" b="0" i="0" dirty="0" err="1">
                          <a:effectLst/>
                          <a:latin typeface="Consolas" panose="020B0609020204030204" pitchFamily="49" charset="0"/>
                        </a:rPr>
                        <a:t>Console.WriteLine</a:t>
                      </a:r>
                      <a:r>
                        <a:rPr lang="en-GB" sz="1300" b="0" i="0" dirty="0">
                          <a:effectLst/>
                          <a:latin typeface="Consolas" panose="020B0609020204030204" pitchFamily="49" charset="0"/>
                        </a:rPr>
                        <a:t>("Capacity : " + </a:t>
                      </a:r>
                      <a:r>
                        <a:rPr lang="en-GB" sz="1300" b="0" i="0" dirty="0" err="1">
                          <a:effectLst/>
                          <a:latin typeface="Consolas" panose="020B0609020204030204" pitchFamily="49" charset="0"/>
                        </a:rPr>
                        <a:t>myList.Capacity</a:t>
                      </a:r>
                      <a:r>
                        <a:rPr lang="en-GB" sz="1300" b="0" i="0" dirty="0">
                          <a:effectLst/>
                          <a:latin typeface="Consolas" panose="020B0609020204030204" pitchFamily="49" charset="0"/>
                        </a:rPr>
                        <a:t>); </a:t>
                      </a:r>
                    </a:p>
                    <a:p>
                      <a:pPr algn="l" rtl="0" fontAlgn="base"/>
                      <a:r>
                        <a:rPr lang="en-GB" sz="1300" b="0" i="0" dirty="0">
                          <a:effectLst/>
                          <a:latin typeface="Consolas" panose="020B0609020204030204" pitchFamily="49" charset="0"/>
                        </a:rPr>
                        <a:t>    } </a:t>
                      </a:r>
                    </a:p>
                    <a:p>
                      <a:pPr algn="l" rtl="0" fontAlgn="base"/>
                      <a:r>
                        <a:rPr lang="en-GB" sz="1300" b="0" i="0" dirty="0">
                          <a:effectLst/>
                          <a:latin typeface="Consolas" panose="020B0609020204030204" pitchFamily="49" charset="0"/>
                        </a:rPr>
                        <a:t>} </a:t>
                      </a:r>
                    </a:p>
                  </a:txBody>
                  <a:tcPr marL="0" marR="0" marT="0" marB="0" anchor="ctr">
                    <a:lnL>
                      <a:noFill/>
                    </a:lnL>
                    <a:lnR>
                      <a:noFill/>
                    </a:lnR>
                    <a:lnT>
                      <a:noFill/>
                    </a:lnT>
                    <a:lnB>
                      <a:noFill/>
                    </a:lnB>
                  </a:tcPr>
                </a:tc>
                <a:extLst>
                  <a:ext uri="{0D108BD9-81ED-4DB2-BD59-A6C34878D82A}">
                    <a16:rowId xmlns:a16="http://schemas.microsoft.com/office/drawing/2014/main" val="343972915"/>
                  </a:ext>
                </a:extLst>
              </a:tr>
            </a:tbl>
          </a:graphicData>
        </a:graphic>
      </p:graphicFrame>
    </p:spTree>
    <p:extLst>
      <p:ext uri="{BB962C8B-B14F-4D97-AF65-F5344CB8AC3E}">
        <p14:creationId xmlns:p14="http://schemas.microsoft.com/office/powerpoint/2010/main" val="51915711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Capacity Vs Count in </a:t>
            </a:r>
            <a:r>
              <a:rPr lang="en-GB" dirty="0" err="1"/>
              <a:t>ArrayList</a:t>
            </a:r>
            <a:r>
              <a:rPr lang="en-GB" dirty="0"/>
              <a:t> </a:t>
            </a:r>
          </a:p>
        </p:txBody>
      </p:sp>
      <p:sp>
        <p:nvSpPr>
          <p:cNvPr id="3" name="Content Placeholder 2"/>
          <p:cNvSpPr>
            <a:spLocks noGrp="1"/>
          </p:cNvSpPr>
          <p:nvPr>
            <p:ph idx="1"/>
          </p:nvPr>
        </p:nvSpPr>
        <p:spPr/>
        <p:txBody>
          <a:bodyPr/>
          <a:lstStyle/>
          <a:p>
            <a:pPr marL="0" indent="0">
              <a:buNone/>
            </a:pPr>
            <a:r>
              <a:rPr lang="en-GB" b="1" dirty="0"/>
              <a:t>Capacity Property</a:t>
            </a:r>
            <a:r>
              <a:rPr lang="en-GB" dirty="0"/>
              <a:t> is used to gets or sets the total number of elements the internal data structure can hold without resizing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0556472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2000" b="1" dirty="0"/>
              <a:t>Capacity Vs Count:</a:t>
            </a:r>
          </a:p>
          <a:p>
            <a:pPr marL="0" indent="0">
              <a:buNone/>
            </a:pPr>
            <a:endParaRPr lang="en-GB" sz="2000" dirty="0"/>
          </a:p>
          <a:p>
            <a:pPr>
              <a:buFont typeface="Arial" panose="020B0604020202020204" pitchFamily="34" charset="0"/>
              <a:buChar char="•"/>
            </a:pPr>
            <a:r>
              <a:rPr lang="en-GB" sz="2000" dirty="0"/>
              <a:t>Count is always less than the Capacity. While adding the elements, if Count exceeds Capacity then the Capacity will increase automatically by reallocating the internal array before copying the old elements and adding the new elements.</a:t>
            </a:r>
          </a:p>
          <a:p>
            <a:pPr>
              <a:buFont typeface="Arial" panose="020B0604020202020204" pitchFamily="34" charset="0"/>
              <a:buChar char="•"/>
            </a:pPr>
            <a:r>
              <a:rPr lang="en-GB" sz="2000" dirty="0"/>
              <a:t>Capacity is the number of the elements which the List can store before resizing of List needed. But Count is the number of the elements which are actually present in the List.</a:t>
            </a:r>
          </a:p>
          <a:p>
            <a:pPr>
              <a:buFont typeface="Arial" panose="020B0604020202020204" pitchFamily="34" charset="0"/>
              <a:buChar char="•"/>
            </a:pPr>
            <a:r>
              <a:rPr lang="en-GB" sz="2000" dirty="0"/>
              <a:t>If the Capacity is much larger than the Count the user can decrease capacity by either calling the </a:t>
            </a:r>
            <a:r>
              <a:rPr lang="en-GB" sz="2000" dirty="0" err="1"/>
              <a:t>TrimExcess</a:t>
            </a:r>
            <a:r>
              <a:rPr lang="en-GB" sz="2000" dirty="0"/>
              <a:t> method or explicitly setting the Capacity to a lower value.</a:t>
            </a:r>
          </a:p>
          <a:p>
            <a:pPr>
              <a:buFont typeface="Arial" panose="020B0604020202020204" pitchFamily="34" charset="0"/>
              <a:buChar char="•"/>
            </a:pPr>
            <a:r>
              <a:rPr lang="en-GB" sz="2000" dirty="0"/>
              <a:t>If the Capacity is settled explicitly then the internal array is also reallocated to accommodate the specified capacity, and all the elements are copied.</a:t>
            </a:r>
          </a:p>
          <a:p>
            <a:pPr>
              <a:buFont typeface="Arial" panose="020B0604020202020204" pitchFamily="34" charset="0"/>
              <a:buChar char="•"/>
            </a:pPr>
            <a:r>
              <a:rPr lang="en-GB" sz="2000" dirty="0"/>
              <a:t>Retrieving the value of Capacity property is an O(1) operation while setting the Capacity is an O(n) operation, where n is the new capacity.</a:t>
            </a:r>
          </a:p>
        </p:txBody>
      </p:sp>
    </p:spTree>
    <p:extLst>
      <p:ext uri="{BB962C8B-B14F-4D97-AF65-F5344CB8AC3E}">
        <p14:creationId xmlns:p14="http://schemas.microsoft.com/office/powerpoint/2010/main" val="200230673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Rectangle 3"/>
          <p:cNvSpPr/>
          <p:nvPr/>
        </p:nvSpPr>
        <p:spPr>
          <a:xfrm>
            <a:off x="1263535" y="1379577"/>
            <a:ext cx="9285316" cy="5262979"/>
          </a:xfrm>
          <a:prstGeom prst="rect">
            <a:avLst/>
          </a:prstGeom>
        </p:spPr>
        <p:txBody>
          <a:bodyPr wrap="square">
            <a:spAutoFit/>
          </a:bodyPr>
          <a:lstStyle/>
          <a:p>
            <a:r>
              <a:rPr lang="en-GB" sz="1200" dirty="0"/>
              <a:t>using System; </a:t>
            </a:r>
          </a:p>
          <a:p>
            <a:r>
              <a:rPr lang="en-GB" sz="1200" dirty="0"/>
              <a:t>using </a:t>
            </a:r>
            <a:r>
              <a:rPr lang="en-GB" sz="1200" dirty="0" err="1"/>
              <a:t>System.Collections.Generic</a:t>
            </a:r>
            <a:r>
              <a:rPr lang="en-GB" sz="1200" dirty="0"/>
              <a:t>; </a:t>
            </a:r>
          </a:p>
          <a:p>
            <a:r>
              <a:rPr lang="en-GB" sz="1200" dirty="0"/>
              <a:t>  </a:t>
            </a:r>
          </a:p>
          <a:p>
            <a:r>
              <a:rPr lang="en-GB" sz="1200" dirty="0"/>
              <a:t>class sod { </a:t>
            </a:r>
          </a:p>
          <a:p>
            <a:r>
              <a:rPr lang="en-GB" sz="1200" dirty="0"/>
              <a:t>  </a:t>
            </a:r>
          </a:p>
          <a:p>
            <a:r>
              <a:rPr lang="en-GB" sz="1200" dirty="0"/>
              <a:t>    // Main Method </a:t>
            </a:r>
          </a:p>
          <a:p>
            <a:r>
              <a:rPr lang="en-GB" sz="1200" dirty="0"/>
              <a:t>    public static void Main(String[] </a:t>
            </a:r>
            <a:r>
              <a:rPr lang="en-GB" sz="1200" dirty="0" err="1"/>
              <a:t>args</a:t>
            </a:r>
            <a:r>
              <a:rPr lang="en-GB" sz="1200" dirty="0"/>
              <a:t>) </a:t>
            </a:r>
          </a:p>
          <a:p>
            <a:r>
              <a:rPr lang="en-GB" sz="1200" dirty="0"/>
              <a:t>    { </a:t>
            </a:r>
          </a:p>
          <a:p>
            <a:r>
              <a:rPr lang="en-GB" sz="1200" dirty="0"/>
              <a:t>  </a:t>
            </a:r>
          </a:p>
          <a:p>
            <a:r>
              <a:rPr lang="en-GB" sz="1200" dirty="0"/>
              <a:t>        // Creating a List of integers </a:t>
            </a:r>
          </a:p>
          <a:p>
            <a:r>
              <a:rPr lang="en-GB" sz="1200" dirty="0"/>
              <a:t>        // Here we are not setting </a:t>
            </a:r>
          </a:p>
          <a:p>
            <a:r>
              <a:rPr lang="en-GB" sz="1200" dirty="0"/>
              <a:t>        // Capacity explicitly </a:t>
            </a:r>
          </a:p>
          <a:p>
            <a:r>
              <a:rPr lang="en-GB" sz="1200" dirty="0"/>
              <a:t>        List&lt;</a:t>
            </a:r>
            <a:r>
              <a:rPr lang="en-GB" sz="1200" dirty="0" err="1"/>
              <a:t>int</a:t>
            </a:r>
            <a:r>
              <a:rPr lang="en-GB" sz="1200" dirty="0"/>
              <a:t>&gt; </a:t>
            </a:r>
            <a:r>
              <a:rPr lang="en-GB" sz="1200" dirty="0" err="1"/>
              <a:t>firstlist</a:t>
            </a:r>
            <a:r>
              <a:rPr lang="en-GB" sz="1200" dirty="0"/>
              <a:t> = new List&lt;</a:t>
            </a:r>
            <a:r>
              <a:rPr lang="en-GB" sz="1200" dirty="0" err="1"/>
              <a:t>int</a:t>
            </a:r>
            <a:r>
              <a:rPr lang="en-GB" sz="1200" dirty="0"/>
              <a:t>&gt;(); </a:t>
            </a:r>
          </a:p>
          <a:p>
            <a:r>
              <a:rPr lang="en-GB" sz="1200" dirty="0"/>
              <a:t>  </a:t>
            </a:r>
          </a:p>
          <a:p>
            <a:r>
              <a:rPr lang="en-GB" sz="1200" dirty="0"/>
              <a:t>        // adding elements in </a:t>
            </a:r>
            <a:r>
              <a:rPr lang="en-GB" sz="1200" dirty="0" err="1"/>
              <a:t>firstlist</a:t>
            </a:r>
            <a:r>
              <a:rPr lang="en-GB" sz="1200" dirty="0"/>
              <a:t> </a:t>
            </a:r>
          </a:p>
          <a:p>
            <a:r>
              <a:rPr lang="en-GB" sz="1200" dirty="0"/>
              <a:t>        </a:t>
            </a:r>
            <a:r>
              <a:rPr lang="en-GB" sz="1200" dirty="0" err="1"/>
              <a:t>firstlist.Add</a:t>
            </a:r>
            <a:r>
              <a:rPr lang="en-GB" sz="1200" dirty="0"/>
              <a:t>(1); </a:t>
            </a:r>
          </a:p>
          <a:p>
            <a:r>
              <a:rPr lang="en-GB" sz="1200" dirty="0"/>
              <a:t>        </a:t>
            </a:r>
            <a:r>
              <a:rPr lang="en-GB" sz="1200" dirty="0" err="1"/>
              <a:t>firstlist.Add</a:t>
            </a:r>
            <a:r>
              <a:rPr lang="en-GB" sz="1200" dirty="0"/>
              <a:t>(2); </a:t>
            </a:r>
          </a:p>
          <a:p>
            <a:r>
              <a:rPr lang="en-GB" sz="1200" dirty="0"/>
              <a:t>        </a:t>
            </a:r>
            <a:r>
              <a:rPr lang="en-GB" sz="1200" dirty="0" err="1"/>
              <a:t>firstlist.Add</a:t>
            </a:r>
            <a:r>
              <a:rPr lang="en-GB" sz="1200" dirty="0"/>
              <a:t>(3); </a:t>
            </a:r>
          </a:p>
          <a:p>
            <a:r>
              <a:rPr lang="en-GB" sz="1200" dirty="0"/>
              <a:t>        </a:t>
            </a:r>
            <a:r>
              <a:rPr lang="en-GB" sz="1200" dirty="0" err="1"/>
              <a:t>firstlist.Add</a:t>
            </a:r>
            <a:r>
              <a:rPr lang="en-GB" sz="1200" dirty="0"/>
              <a:t>(4); </a:t>
            </a:r>
          </a:p>
          <a:p>
            <a:r>
              <a:rPr lang="en-GB" sz="1200" dirty="0"/>
              <a:t>  </a:t>
            </a:r>
          </a:p>
          <a:p>
            <a:r>
              <a:rPr lang="en-GB" sz="1200" dirty="0"/>
              <a:t>        // Printing the Capacity of </a:t>
            </a:r>
            <a:r>
              <a:rPr lang="en-GB" sz="1200" dirty="0" err="1"/>
              <a:t>firstlist</a:t>
            </a:r>
            <a:r>
              <a:rPr lang="en-GB" sz="1200" dirty="0"/>
              <a:t> </a:t>
            </a:r>
          </a:p>
          <a:p>
            <a:r>
              <a:rPr lang="en-GB" sz="1200" dirty="0"/>
              <a:t>        </a:t>
            </a:r>
            <a:r>
              <a:rPr lang="en-GB" sz="1200" dirty="0" err="1"/>
              <a:t>Console.WriteLine</a:t>
            </a:r>
            <a:r>
              <a:rPr lang="en-GB" sz="1200" dirty="0"/>
              <a:t>("Capacity Is: " + </a:t>
            </a:r>
            <a:r>
              <a:rPr lang="en-GB" sz="1200" dirty="0" err="1"/>
              <a:t>firstlist.Capacity</a:t>
            </a:r>
            <a:r>
              <a:rPr lang="en-GB" sz="1200" dirty="0"/>
              <a:t>); </a:t>
            </a:r>
          </a:p>
          <a:p>
            <a:r>
              <a:rPr lang="en-GB" sz="1200" dirty="0"/>
              <a:t>  </a:t>
            </a:r>
          </a:p>
          <a:p>
            <a:r>
              <a:rPr lang="en-GB" sz="1200" dirty="0"/>
              <a:t>        // Printing the Count of </a:t>
            </a:r>
            <a:r>
              <a:rPr lang="en-GB" sz="1200" dirty="0" err="1"/>
              <a:t>firstlist</a:t>
            </a:r>
            <a:r>
              <a:rPr lang="en-GB" sz="1200" dirty="0"/>
              <a:t> </a:t>
            </a:r>
          </a:p>
          <a:p>
            <a:r>
              <a:rPr lang="en-GB" sz="1200" dirty="0"/>
              <a:t>        </a:t>
            </a:r>
            <a:r>
              <a:rPr lang="en-GB" sz="1200" dirty="0" err="1"/>
              <a:t>Console.WriteLine</a:t>
            </a:r>
            <a:r>
              <a:rPr lang="en-GB" sz="1200" dirty="0"/>
              <a:t>("Count Is: " + </a:t>
            </a:r>
            <a:r>
              <a:rPr lang="en-GB" sz="1200" dirty="0" err="1"/>
              <a:t>firstlist.Count</a:t>
            </a:r>
            <a:r>
              <a:rPr lang="en-GB" sz="1200" dirty="0"/>
              <a:t>); </a:t>
            </a:r>
          </a:p>
          <a:p>
            <a:r>
              <a:rPr lang="en-GB" sz="1200" dirty="0"/>
              <a:t>}</a:t>
            </a:r>
          </a:p>
          <a:p>
            <a:endParaRPr lang="en-GB" sz="1200" dirty="0"/>
          </a:p>
          <a:p>
            <a:r>
              <a:rPr lang="en-GB" sz="1200" dirty="0"/>
              <a:t>}</a:t>
            </a:r>
          </a:p>
        </p:txBody>
      </p:sp>
    </p:spTree>
    <p:extLst>
      <p:ext uri="{BB962C8B-B14F-4D97-AF65-F5344CB8AC3E}">
        <p14:creationId xmlns:p14="http://schemas.microsoft.com/office/powerpoint/2010/main" val="165091123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1800" dirty="0"/>
              <a:t>// Adding some more </a:t>
            </a:r>
          </a:p>
          <a:p>
            <a:pPr marL="0" indent="0">
              <a:buNone/>
            </a:pPr>
            <a:r>
              <a:rPr lang="en-GB" sz="1800" dirty="0"/>
              <a:t>        // elements in </a:t>
            </a:r>
            <a:r>
              <a:rPr lang="en-GB" sz="1800" dirty="0" err="1"/>
              <a:t>firstlist</a:t>
            </a:r>
            <a:r>
              <a:rPr lang="en-GB" sz="1800" dirty="0"/>
              <a:t> </a:t>
            </a:r>
          </a:p>
          <a:p>
            <a:pPr marL="0" indent="0">
              <a:buNone/>
            </a:pPr>
            <a:r>
              <a:rPr lang="en-GB" sz="1800" dirty="0"/>
              <a:t>        </a:t>
            </a:r>
            <a:r>
              <a:rPr lang="en-GB" sz="1800" dirty="0" err="1"/>
              <a:t>firstlist.Add</a:t>
            </a:r>
            <a:r>
              <a:rPr lang="en-GB" sz="1800" dirty="0"/>
              <a:t>(5); </a:t>
            </a:r>
          </a:p>
          <a:p>
            <a:pPr marL="0" indent="0">
              <a:buNone/>
            </a:pPr>
            <a:r>
              <a:rPr lang="en-GB" sz="1800" dirty="0"/>
              <a:t>        </a:t>
            </a:r>
            <a:r>
              <a:rPr lang="en-GB" sz="1800" dirty="0" err="1"/>
              <a:t>firstlist.Add</a:t>
            </a:r>
            <a:r>
              <a:rPr lang="en-GB" sz="1800" dirty="0"/>
              <a:t>(6); </a:t>
            </a:r>
          </a:p>
          <a:p>
            <a:pPr marL="0" indent="0">
              <a:buNone/>
            </a:pPr>
            <a:r>
              <a:rPr lang="en-GB" sz="1800" dirty="0"/>
              <a:t>  </a:t>
            </a:r>
          </a:p>
          <a:p>
            <a:pPr marL="0" indent="0">
              <a:buNone/>
            </a:pPr>
            <a:r>
              <a:rPr lang="en-GB" sz="1800" dirty="0"/>
              <a:t>        // Printing the Capacity of </a:t>
            </a:r>
            <a:r>
              <a:rPr lang="en-GB" sz="1800" dirty="0" err="1"/>
              <a:t>firstlist</a:t>
            </a:r>
            <a:r>
              <a:rPr lang="en-GB" sz="1800" dirty="0"/>
              <a:t> </a:t>
            </a:r>
          </a:p>
          <a:p>
            <a:pPr marL="0" indent="0">
              <a:buNone/>
            </a:pPr>
            <a:r>
              <a:rPr lang="en-GB" sz="1800" dirty="0"/>
              <a:t>        // It will give output 8 as internally </a:t>
            </a:r>
          </a:p>
          <a:p>
            <a:pPr marL="0" indent="0">
              <a:buNone/>
            </a:pPr>
            <a:r>
              <a:rPr lang="en-GB" sz="1800" dirty="0"/>
              <a:t>        // List is resized </a:t>
            </a:r>
          </a:p>
          <a:p>
            <a:pPr marL="0" indent="0">
              <a:buNone/>
            </a:pPr>
            <a:r>
              <a:rPr lang="en-GB" sz="1800" dirty="0"/>
              <a:t>        </a:t>
            </a:r>
            <a:r>
              <a:rPr lang="en-GB" sz="1800" dirty="0" err="1"/>
              <a:t>Console.WriteLine</a:t>
            </a:r>
            <a:r>
              <a:rPr lang="en-GB" sz="1800" dirty="0"/>
              <a:t>("Capacity Is: " + </a:t>
            </a:r>
            <a:r>
              <a:rPr lang="en-GB" sz="1800" dirty="0" err="1"/>
              <a:t>firstlist.Capacity</a:t>
            </a:r>
            <a:r>
              <a:rPr lang="en-GB" sz="1800" dirty="0"/>
              <a:t>); </a:t>
            </a:r>
          </a:p>
          <a:p>
            <a:pPr marL="0" indent="0">
              <a:buNone/>
            </a:pPr>
            <a:r>
              <a:rPr lang="en-GB" sz="1800" dirty="0"/>
              <a:t>  </a:t>
            </a:r>
          </a:p>
          <a:p>
            <a:pPr marL="0" indent="0">
              <a:buNone/>
            </a:pPr>
            <a:r>
              <a:rPr lang="en-GB" sz="1800" dirty="0"/>
              <a:t>        // Printing the Count of </a:t>
            </a:r>
            <a:r>
              <a:rPr lang="en-GB" sz="1800" dirty="0" err="1"/>
              <a:t>firstlist</a:t>
            </a:r>
            <a:r>
              <a:rPr lang="en-GB" sz="1800" dirty="0"/>
              <a:t> </a:t>
            </a:r>
          </a:p>
          <a:p>
            <a:pPr marL="0" indent="0">
              <a:buNone/>
            </a:pPr>
            <a:r>
              <a:rPr lang="en-GB" sz="1800" dirty="0"/>
              <a:t>        </a:t>
            </a:r>
            <a:r>
              <a:rPr lang="en-GB" sz="1800" dirty="0" err="1"/>
              <a:t>Console.WriteLine</a:t>
            </a:r>
            <a:r>
              <a:rPr lang="en-GB" sz="1800" dirty="0"/>
              <a:t>("Count Is: " + </a:t>
            </a:r>
            <a:r>
              <a:rPr lang="en-GB" sz="1800" dirty="0" err="1"/>
              <a:t>firstlist.Count</a:t>
            </a:r>
            <a:r>
              <a:rPr lang="en-GB" sz="1800" dirty="0"/>
              <a:t>); </a:t>
            </a:r>
          </a:p>
        </p:txBody>
      </p:sp>
    </p:spTree>
    <p:extLst>
      <p:ext uri="{BB962C8B-B14F-4D97-AF65-F5344CB8AC3E}">
        <p14:creationId xmlns:p14="http://schemas.microsoft.com/office/powerpoint/2010/main" val="154578644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p>
        </p:txBody>
      </p:sp>
      <p:sp>
        <p:nvSpPr>
          <p:cNvPr id="3" name="Content Placeholder 2"/>
          <p:cNvSpPr>
            <a:spLocks noGrp="1"/>
          </p:cNvSpPr>
          <p:nvPr>
            <p:ph idx="1"/>
          </p:nvPr>
        </p:nvSpPr>
        <p:spPr>
          <a:xfrm>
            <a:off x="804487" y="1508760"/>
            <a:ext cx="10566400" cy="2614353"/>
          </a:xfrm>
        </p:spPr>
        <p:txBody>
          <a:bodyPr/>
          <a:lstStyle/>
          <a:p>
            <a:pPr marL="0" indent="0">
              <a:buNone/>
            </a:pPr>
            <a:r>
              <a:rPr lang="en-GB" b="1" dirty="0"/>
              <a:t>Write a C# code to check if an element is contained in </a:t>
            </a:r>
            <a:r>
              <a:rPr lang="en-GB" b="1" dirty="0" err="1"/>
              <a:t>ArrayList</a:t>
            </a:r>
            <a:r>
              <a:rPr lang="en-GB" b="1" dirty="0"/>
              <a:t> or not </a:t>
            </a:r>
          </a:p>
          <a:p>
            <a:endParaRPr lang="en-GB" dirty="0"/>
          </a:p>
        </p:txBody>
      </p:sp>
    </p:spTree>
    <p:extLst>
      <p:ext uri="{BB962C8B-B14F-4D97-AF65-F5344CB8AC3E}">
        <p14:creationId xmlns:p14="http://schemas.microsoft.com/office/powerpoint/2010/main" val="269908988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Code</a:t>
            </a:r>
          </a:p>
        </p:txBody>
      </p:sp>
      <p:sp>
        <p:nvSpPr>
          <p:cNvPr id="6" name="Rectangle 5"/>
          <p:cNvSpPr/>
          <p:nvPr/>
        </p:nvSpPr>
        <p:spPr>
          <a:xfrm>
            <a:off x="490454" y="1143000"/>
            <a:ext cx="4912820" cy="5078313"/>
          </a:xfrm>
          <a:prstGeom prst="rect">
            <a:avLst/>
          </a:prstGeom>
        </p:spPr>
        <p:txBody>
          <a:bodyPr wrap="square">
            <a:spAutoFit/>
          </a:bodyPr>
          <a:lstStyle/>
          <a:p>
            <a:endParaRPr lang="en-GB" sz="1200" dirty="0"/>
          </a:p>
          <a:p>
            <a:r>
              <a:rPr lang="en-GB" sz="1200" dirty="0">
                <a:solidFill>
                  <a:schemeClr val="bg2"/>
                </a:solidFill>
              </a:rPr>
              <a:t>// C# code to check if an element is </a:t>
            </a:r>
          </a:p>
          <a:p>
            <a:r>
              <a:rPr lang="en-GB" sz="1200" dirty="0">
                <a:solidFill>
                  <a:schemeClr val="bg2"/>
                </a:solidFill>
              </a:rPr>
              <a:t>// contained in </a:t>
            </a:r>
            <a:r>
              <a:rPr lang="en-GB" sz="1200" dirty="0" err="1">
                <a:solidFill>
                  <a:schemeClr val="bg2"/>
                </a:solidFill>
              </a:rPr>
              <a:t>ArrayList</a:t>
            </a:r>
            <a:r>
              <a:rPr lang="en-GB" sz="1200" dirty="0">
                <a:solidFill>
                  <a:schemeClr val="bg2"/>
                </a:solidFill>
              </a:rPr>
              <a:t> or not </a:t>
            </a:r>
          </a:p>
          <a:p>
            <a:r>
              <a:rPr lang="en-GB" sz="1200" dirty="0"/>
              <a:t>using System; </a:t>
            </a:r>
          </a:p>
          <a:p>
            <a:r>
              <a:rPr lang="en-GB" sz="1200" dirty="0"/>
              <a:t>using </a:t>
            </a:r>
            <a:r>
              <a:rPr lang="en-GB" sz="1200" dirty="0" err="1"/>
              <a:t>System.Collections</a:t>
            </a:r>
            <a:r>
              <a:rPr lang="en-GB" sz="1200" dirty="0"/>
              <a:t>; </a:t>
            </a:r>
          </a:p>
          <a:p>
            <a:r>
              <a:rPr lang="en-GB" sz="1200" dirty="0"/>
              <a:t>using </a:t>
            </a:r>
            <a:r>
              <a:rPr lang="en-GB" sz="1200" dirty="0" err="1"/>
              <a:t>System.Collections.Generic</a:t>
            </a:r>
            <a:r>
              <a:rPr lang="en-GB" sz="1200" dirty="0"/>
              <a:t>; </a:t>
            </a:r>
          </a:p>
          <a:p>
            <a:r>
              <a:rPr lang="en-GB" sz="1200" dirty="0"/>
              <a:t>  </a:t>
            </a:r>
          </a:p>
          <a:p>
            <a:r>
              <a:rPr lang="en-GB" sz="1200" dirty="0"/>
              <a:t>class GFG { </a:t>
            </a:r>
          </a:p>
          <a:p>
            <a:r>
              <a:rPr lang="en-GB" sz="1200" dirty="0"/>
              <a:t>  </a:t>
            </a:r>
          </a:p>
          <a:p>
            <a:r>
              <a:rPr lang="en-GB" sz="1200" dirty="0">
                <a:solidFill>
                  <a:schemeClr val="bg2"/>
                </a:solidFill>
              </a:rPr>
              <a:t>    // Driver code </a:t>
            </a:r>
          </a:p>
          <a:p>
            <a:r>
              <a:rPr lang="en-GB" sz="1200" dirty="0"/>
              <a:t>    public static void Main() </a:t>
            </a:r>
          </a:p>
          <a:p>
            <a:r>
              <a:rPr lang="en-GB" sz="1200" dirty="0"/>
              <a:t>    { </a:t>
            </a:r>
          </a:p>
          <a:p>
            <a:r>
              <a:rPr lang="en-GB" sz="1200" dirty="0"/>
              <a:t>  </a:t>
            </a:r>
          </a:p>
          <a:p>
            <a:r>
              <a:rPr lang="en-GB" sz="1200" dirty="0"/>
              <a:t>        </a:t>
            </a:r>
            <a:r>
              <a:rPr lang="en-GB" sz="1200" dirty="0">
                <a:solidFill>
                  <a:schemeClr val="bg2"/>
                </a:solidFill>
              </a:rPr>
              <a:t>// Creating an </a:t>
            </a:r>
            <a:r>
              <a:rPr lang="en-GB" sz="1200" dirty="0" err="1">
                <a:solidFill>
                  <a:schemeClr val="bg2"/>
                </a:solidFill>
              </a:rPr>
              <a:t>ArrayList</a:t>
            </a:r>
            <a:r>
              <a:rPr lang="en-GB" sz="1200" dirty="0">
                <a:solidFill>
                  <a:schemeClr val="bg2"/>
                </a:solidFill>
              </a:rPr>
              <a:t> </a:t>
            </a:r>
          </a:p>
          <a:p>
            <a:r>
              <a:rPr lang="en-GB" sz="1200" dirty="0"/>
              <a:t>        </a:t>
            </a:r>
            <a:r>
              <a:rPr lang="en-GB" sz="1200" dirty="0" err="1"/>
              <a:t>ArrayList</a:t>
            </a:r>
            <a:r>
              <a:rPr lang="en-GB" sz="1200" dirty="0"/>
              <a:t> </a:t>
            </a:r>
            <a:r>
              <a:rPr lang="en-GB" sz="1200" dirty="0" err="1"/>
              <a:t>myList</a:t>
            </a:r>
            <a:r>
              <a:rPr lang="en-GB" sz="1200" dirty="0"/>
              <a:t> = new </a:t>
            </a:r>
            <a:r>
              <a:rPr lang="en-GB" sz="1200" dirty="0" err="1"/>
              <a:t>ArrayList</a:t>
            </a:r>
            <a:r>
              <a:rPr lang="en-GB" sz="1200" dirty="0"/>
              <a:t>(); </a:t>
            </a:r>
          </a:p>
          <a:p>
            <a:r>
              <a:rPr lang="en-GB" sz="1200" dirty="0"/>
              <a:t>  </a:t>
            </a:r>
          </a:p>
          <a:p>
            <a:r>
              <a:rPr lang="en-GB" sz="1200" dirty="0"/>
              <a:t>        // Adding elements to </a:t>
            </a:r>
            <a:r>
              <a:rPr lang="en-GB" sz="1200" dirty="0" err="1"/>
              <a:t>ArrayList</a:t>
            </a:r>
            <a:r>
              <a:rPr lang="en-GB" sz="1200" dirty="0"/>
              <a:t> </a:t>
            </a:r>
          </a:p>
          <a:p>
            <a:r>
              <a:rPr lang="en-GB" sz="1200" dirty="0"/>
              <a:t>        </a:t>
            </a:r>
            <a:r>
              <a:rPr lang="en-GB" sz="1200" dirty="0" err="1"/>
              <a:t>myList.Add</a:t>
            </a:r>
            <a:r>
              <a:rPr lang="en-GB" sz="1200" dirty="0"/>
              <a:t>("A"); </a:t>
            </a:r>
          </a:p>
          <a:p>
            <a:r>
              <a:rPr lang="en-GB" sz="1200" dirty="0"/>
              <a:t>        </a:t>
            </a:r>
            <a:r>
              <a:rPr lang="en-GB" sz="1200" dirty="0" err="1"/>
              <a:t>myList.Add</a:t>
            </a:r>
            <a:r>
              <a:rPr lang="en-GB" sz="1200" dirty="0"/>
              <a:t>("B"); </a:t>
            </a:r>
          </a:p>
          <a:p>
            <a:r>
              <a:rPr lang="en-GB" sz="1200" dirty="0"/>
              <a:t>        </a:t>
            </a:r>
            <a:r>
              <a:rPr lang="en-GB" sz="1200" dirty="0" err="1"/>
              <a:t>myList.Add</a:t>
            </a:r>
            <a:r>
              <a:rPr lang="en-GB" sz="1200" dirty="0"/>
              <a:t>("C"); </a:t>
            </a:r>
          </a:p>
          <a:p>
            <a:r>
              <a:rPr lang="en-GB" sz="1200" dirty="0"/>
              <a:t>        </a:t>
            </a:r>
            <a:r>
              <a:rPr lang="en-GB" sz="1200" dirty="0" err="1"/>
              <a:t>myList.Add</a:t>
            </a:r>
            <a:r>
              <a:rPr lang="en-GB" sz="1200" dirty="0"/>
              <a:t>("D"); </a:t>
            </a:r>
          </a:p>
          <a:p>
            <a:r>
              <a:rPr lang="en-GB" sz="1200" dirty="0"/>
              <a:t>        </a:t>
            </a:r>
            <a:r>
              <a:rPr lang="en-GB" sz="1200" dirty="0" err="1"/>
              <a:t>myList.Add</a:t>
            </a:r>
            <a:r>
              <a:rPr lang="en-GB" sz="1200" dirty="0"/>
              <a:t>("E"); </a:t>
            </a:r>
          </a:p>
          <a:p>
            <a:r>
              <a:rPr lang="en-GB" sz="1200" dirty="0"/>
              <a:t>        </a:t>
            </a:r>
            <a:r>
              <a:rPr lang="en-GB" sz="1200" dirty="0" err="1"/>
              <a:t>myList.Add</a:t>
            </a:r>
            <a:r>
              <a:rPr lang="en-GB" sz="1200" dirty="0"/>
              <a:t>("F"); </a:t>
            </a:r>
          </a:p>
          <a:p>
            <a:r>
              <a:rPr lang="en-GB" sz="1200" dirty="0"/>
              <a:t>        </a:t>
            </a:r>
            <a:r>
              <a:rPr lang="en-GB" sz="1200" dirty="0" err="1"/>
              <a:t>myList.Add</a:t>
            </a:r>
            <a:r>
              <a:rPr lang="en-GB" sz="1200" dirty="0"/>
              <a:t>("G"); </a:t>
            </a:r>
          </a:p>
          <a:p>
            <a:r>
              <a:rPr lang="en-GB" sz="1200" dirty="0"/>
              <a:t>        </a:t>
            </a:r>
            <a:r>
              <a:rPr lang="en-GB" sz="1200" dirty="0" err="1"/>
              <a:t>myList.Add</a:t>
            </a:r>
            <a:r>
              <a:rPr lang="en-GB" sz="1200" dirty="0"/>
              <a:t>("H"); </a:t>
            </a:r>
          </a:p>
          <a:p>
            <a:r>
              <a:rPr lang="en-GB" sz="1200" dirty="0"/>
              <a:t>  </a:t>
            </a:r>
          </a:p>
          <a:p>
            <a:r>
              <a:rPr lang="en-GB" sz="1200" dirty="0"/>
              <a:t>        </a:t>
            </a:r>
          </a:p>
        </p:txBody>
      </p:sp>
      <p:sp>
        <p:nvSpPr>
          <p:cNvPr id="7" name="Rectangle 6"/>
          <p:cNvSpPr/>
          <p:nvPr/>
        </p:nvSpPr>
        <p:spPr>
          <a:xfrm>
            <a:off x="6179130" y="1270462"/>
            <a:ext cx="4912820" cy="2308324"/>
          </a:xfrm>
          <a:prstGeom prst="rect">
            <a:avLst/>
          </a:prstGeom>
        </p:spPr>
        <p:txBody>
          <a:bodyPr wrap="square">
            <a:spAutoFit/>
          </a:bodyPr>
          <a:lstStyle/>
          <a:p>
            <a:endParaRPr lang="en-GB" sz="1200" dirty="0"/>
          </a:p>
          <a:p>
            <a:r>
              <a:rPr lang="en-GB" sz="1200" dirty="0"/>
              <a:t>  </a:t>
            </a:r>
          </a:p>
          <a:p>
            <a:r>
              <a:rPr lang="en-GB" sz="1200" dirty="0"/>
              <a:t>        </a:t>
            </a:r>
            <a:r>
              <a:rPr lang="en-GB" sz="1200" dirty="0">
                <a:solidFill>
                  <a:schemeClr val="bg2"/>
                </a:solidFill>
              </a:rPr>
              <a:t>// To check if the </a:t>
            </a:r>
            <a:r>
              <a:rPr lang="en-GB" sz="1200" dirty="0" err="1">
                <a:solidFill>
                  <a:schemeClr val="bg2"/>
                </a:solidFill>
              </a:rPr>
              <a:t>ArrayList</a:t>
            </a:r>
            <a:r>
              <a:rPr lang="en-GB" sz="1200" dirty="0">
                <a:solidFill>
                  <a:schemeClr val="bg2"/>
                </a:solidFill>
              </a:rPr>
              <a:t> Contains element "E" </a:t>
            </a:r>
          </a:p>
          <a:p>
            <a:r>
              <a:rPr lang="en-GB" sz="1200" dirty="0">
                <a:solidFill>
                  <a:schemeClr val="bg2"/>
                </a:solidFill>
              </a:rPr>
              <a:t>        // If yes, then display it's index, else </a:t>
            </a:r>
          </a:p>
          <a:p>
            <a:r>
              <a:rPr lang="en-GB" sz="1200" dirty="0">
                <a:solidFill>
                  <a:schemeClr val="bg2"/>
                </a:solidFill>
              </a:rPr>
              <a:t>        // display the message </a:t>
            </a:r>
          </a:p>
          <a:p>
            <a:r>
              <a:rPr lang="en-GB" sz="1200" dirty="0"/>
              <a:t>        if (</a:t>
            </a:r>
            <a:r>
              <a:rPr lang="en-GB" sz="1200" dirty="0" err="1"/>
              <a:t>myList.Contains</a:t>
            </a:r>
            <a:r>
              <a:rPr lang="en-GB" sz="1200" dirty="0"/>
              <a:t>("E")) </a:t>
            </a:r>
          </a:p>
          <a:p>
            <a:r>
              <a:rPr lang="en-GB" sz="1200" dirty="0"/>
              <a:t>            </a:t>
            </a:r>
            <a:r>
              <a:rPr lang="en-GB" sz="1200" dirty="0" err="1"/>
              <a:t>Console.WriteLine</a:t>
            </a:r>
            <a:r>
              <a:rPr lang="en-GB" sz="1200" dirty="0"/>
              <a:t>("Yes, exists at index " + </a:t>
            </a:r>
            <a:r>
              <a:rPr lang="en-GB" sz="1200" dirty="0" err="1"/>
              <a:t>myList.IndexOf</a:t>
            </a:r>
            <a:r>
              <a:rPr lang="en-GB" sz="1200" dirty="0"/>
              <a:t>("E")); </a:t>
            </a:r>
          </a:p>
          <a:p>
            <a:r>
              <a:rPr lang="en-GB" sz="1200" dirty="0"/>
              <a:t>        else</a:t>
            </a:r>
          </a:p>
          <a:p>
            <a:r>
              <a:rPr lang="en-GB" sz="1200" dirty="0"/>
              <a:t>            </a:t>
            </a:r>
            <a:r>
              <a:rPr lang="en-GB" sz="1200" dirty="0" err="1"/>
              <a:t>Console.WriteLine</a:t>
            </a:r>
            <a:r>
              <a:rPr lang="en-GB" sz="1200" dirty="0"/>
              <a:t>("No, doesn't exists"); </a:t>
            </a:r>
          </a:p>
          <a:p>
            <a:r>
              <a:rPr lang="en-GB" sz="1200" dirty="0"/>
              <a:t>    } </a:t>
            </a:r>
          </a:p>
          <a:p>
            <a:r>
              <a:rPr lang="en-GB" sz="1200" dirty="0"/>
              <a:t>}</a:t>
            </a:r>
          </a:p>
        </p:txBody>
      </p:sp>
    </p:spTree>
    <p:extLst>
      <p:ext uri="{BB962C8B-B14F-4D97-AF65-F5344CB8AC3E}">
        <p14:creationId xmlns:p14="http://schemas.microsoft.com/office/powerpoint/2010/main" val="42914453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B72900-9B6A-45E0-AD4C-D42893373219}"/>
              </a:ext>
            </a:extLst>
          </p:cNvPr>
          <p:cNvSpPr>
            <a:spLocks noGrp="1"/>
          </p:cNvSpPr>
          <p:nvPr>
            <p:ph idx="1"/>
          </p:nvPr>
        </p:nvSpPr>
        <p:spPr/>
        <p:txBody>
          <a:bodyPr/>
          <a:lstStyle/>
          <a:p>
            <a:pPr marL="0" indent="0" algn="ctr">
              <a:buNone/>
            </a:pPr>
            <a:r>
              <a:rPr lang="en-GB" sz="6000" b="1" dirty="0"/>
              <a:t>Start Working on your </a:t>
            </a:r>
            <a:r>
              <a:rPr lang="en-GB" sz="6000" b="1" u="sng" dirty="0">
                <a:solidFill>
                  <a:srgbClr val="FF0000"/>
                </a:solidFill>
              </a:rPr>
              <a:t>assignment</a:t>
            </a:r>
            <a:r>
              <a:rPr lang="en-GB" sz="6000" b="1" dirty="0"/>
              <a:t> </a:t>
            </a:r>
          </a:p>
          <a:p>
            <a:pPr marL="0" indent="0" algn="ctr">
              <a:buNone/>
            </a:pPr>
            <a:endParaRPr lang="en-GB" dirty="0"/>
          </a:p>
          <a:p>
            <a:pPr marL="0" indent="0">
              <a:buNone/>
            </a:pPr>
            <a:r>
              <a:rPr lang="en-GB" sz="2800" b="1" dirty="0"/>
              <a:t>Download the assignment code from section six on Module</a:t>
            </a:r>
          </a:p>
        </p:txBody>
      </p:sp>
    </p:spTree>
    <p:extLst>
      <p:ext uri="{BB962C8B-B14F-4D97-AF65-F5344CB8AC3E}">
        <p14:creationId xmlns:p14="http://schemas.microsoft.com/office/powerpoint/2010/main" val="3040169358"/>
      </p:ext>
    </p:extLst>
  </p:cSld>
  <p:clrMapOvr>
    <a:masterClrMapping/>
  </p:clrMapOvr>
</p:sld>
</file>

<file path=ppt/theme/theme1.xml><?xml version="1.0" encoding="utf-8"?>
<a:theme xmlns:a="http://schemas.openxmlformats.org/drawingml/2006/main" name="Radial">
  <a:themeElements>
    <a:clrScheme name="Radial 11">
      <a:dk1>
        <a:srgbClr val="000000"/>
      </a:dk1>
      <a:lt1>
        <a:srgbClr val="FFFFFF"/>
      </a:lt1>
      <a:dk2>
        <a:srgbClr val="FFFFFF"/>
      </a:dk2>
      <a:lt2>
        <a:srgbClr val="817F3F"/>
      </a:lt2>
      <a:accent1>
        <a:srgbClr val="C0C0C0"/>
      </a:accent1>
      <a:accent2>
        <a:srgbClr val="C30000"/>
      </a:accent2>
      <a:accent3>
        <a:srgbClr val="FFFFFF"/>
      </a:accent3>
      <a:accent4>
        <a:srgbClr val="000000"/>
      </a:accent4>
      <a:accent5>
        <a:srgbClr val="DCDCDC"/>
      </a:accent5>
      <a:accent6>
        <a:srgbClr val="B00000"/>
      </a:accent6>
      <a:hlink>
        <a:srgbClr val="3101FF"/>
      </a:hlink>
      <a:folHlink>
        <a:srgbClr val="0000FF"/>
      </a:folHlink>
    </a:clrScheme>
    <a:fontScheme name="Rad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Radial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clrMap bg1="lt1" tx1="dk1" bg2="lt2" tx2="dk2" accent1="accent1" accent2="accent2" accent3="accent3" accent4="accent4" accent5="accent5" accent6="accent6" hlink="hlink" folHlink="folHlink"/>
    </a:extraClrScheme>
    <a:extraClrScheme>
      <a:clrScheme name="Radial 2">
        <a:dk1>
          <a:srgbClr val="000000"/>
        </a:dk1>
        <a:lt1>
          <a:srgbClr val="FFFFFF"/>
        </a:lt1>
        <a:dk2>
          <a:srgbClr val="FFFFFF"/>
        </a:dk2>
        <a:lt2>
          <a:srgbClr val="817F3F"/>
        </a:lt2>
        <a:accent1>
          <a:srgbClr val="FFCC00"/>
        </a:accent1>
        <a:accent2>
          <a:srgbClr val="CC9900"/>
        </a:accent2>
        <a:accent3>
          <a:srgbClr val="FFFFFF"/>
        </a:accent3>
        <a:accent4>
          <a:srgbClr val="000000"/>
        </a:accent4>
        <a:accent5>
          <a:srgbClr val="FFE2AA"/>
        </a:accent5>
        <a:accent6>
          <a:srgbClr val="B98A00"/>
        </a:accent6>
        <a:hlink>
          <a:srgbClr val="996666"/>
        </a:hlink>
        <a:folHlink>
          <a:srgbClr val="C94503"/>
        </a:folHlink>
      </a:clrScheme>
      <a:clrMap bg1="lt1" tx1="dk1" bg2="lt2" tx2="dk2" accent1="accent1" accent2="accent2" accent3="accent3" accent4="accent4" accent5="accent5" accent6="accent6" hlink="hlink" folHlink="folHlink"/>
    </a:extraClrScheme>
    <a:extraClrScheme>
      <a:clrScheme name="Radial 3">
        <a:dk1>
          <a:srgbClr val="CC6600"/>
        </a:dk1>
        <a:lt1>
          <a:srgbClr val="FFFFFF"/>
        </a:lt1>
        <a:dk2>
          <a:srgbClr val="800000"/>
        </a:dk2>
        <a:lt2>
          <a:srgbClr val="FFFFFF"/>
        </a:lt2>
        <a:accent1>
          <a:srgbClr val="FF6600"/>
        </a:accent1>
        <a:accent2>
          <a:srgbClr val="33CCCC"/>
        </a:accent2>
        <a:accent3>
          <a:srgbClr val="C0AAAA"/>
        </a:accent3>
        <a:accent4>
          <a:srgbClr val="DADADA"/>
        </a:accent4>
        <a:accent5>
          <a:srgbClr val="FFB8AA"/>
        </a:accent5>
        <a:accent6>
          <a:srgbClr val="2DB9B9"/>
        </a:accent6>
        <a:hlink>
          <a:srgbClr val="99FF33"/>
        </a:hlink>
        <a:folHlink>
          <a:srgbClr val="CC3300"/>
        </a:folHlink>
      </a:clrScheme>
      <a:clrMap bg1="dk2" tx1="lt1" bg2="dk1" tx2="lt2" accent1="accent1" accent2="accent2" accent3="accent3" accent4="accent4" accent5="accent5" accent6="accent6" hlink="hlink" folHlink="folHlink"/>
    </a:extraClrScheme>
    <a:extraClrScheme>
      <a:clrScheme name="Radial 4">
        <a:dk1>
          <a:srgbClr val="993300"/>
        </a:dk1>
        <a:lt1>
          <a:srgbClr val="FFFFFF"/>
        </a:lt1>
        <a:dk2>
          <a:srgbClr val="431A01"/>
        </a:dk2>
        <a:lt2>
          <a:srgbClr val="FFFFFF"/>
        </a:lt2>
        <a:accent1>
          <a:srgbClr val="FFCC00"/>
        </a:accent1>
        <a:accent2>
          <a:srgbClr val="FF9966"/>
        </a:accent2>
        <a:accent3>
          <a:srgbClr val="B0ABAA"/>
        </a:accent3>
        <a:accent4>
          <a:srgbClr val="DADADA"/>
        </a:accent4>
        <a:accent5>
          <a:srgbClr val="FFE2AA"/>
        </a:accent5>
        <a:accent6>
          <a:srgbClr val="E78A5C"/>
        </a:accent6>
        <a:hlink>
          <a:srgbClr val="FF6600"/>
        </a:hlink>
        <a:folHlink>
          <a:srgbClr val="CC3300"/>
        </a:folHlink>
      </a:clrScheme>
      <a:clrMap bg1="dk2" tx1="lt1" bg2="dk1" tx2="lt2" accent1="accent1" accent2="accent2" accent3="accent3" accent4="accent4" accent5="accent5" accent6="accent6" hlink="hlink" folHlink="folHlink"/>
    </a:extraClrScheme>
    <a:extraClrScheme>
      <a:clrScheme name="Radial 5">
        <a:dk1>
          <a:srgbClr val="75878B"/>
        </a:dk1>
        <a:lt1>
          <a:srgbClr val="FFFFFF"/>
        </a:lt1>
        <a:dk2>
          <a:srgbClr val="260000"/>
        </a:dk2>
        <a:lt2>
          <a:srgbClr val="FFFFFF"/>
        </a:lt2>
        <a:accent1>
          <a:srgbClr val="0099CC"/>
        </a:accent1>
        <a:accent2>
          <a:srgbClr val="FF3300"/>
        </a:accent2>
        <a:accent3>
          <a:srgbClr val="ACAAAA"/>
        </a:accent3>
        <a:accent4>
          <a:srgbClr val="DADADA"/>
        </a:accent4>
        <a:accent5>
          <a:srgbClr val="AACAE2"/>
        </a:accent5>
        <a:accent6>
          <a:srgbClr val="E72D00"/>
        </a:accent6>
        <a:hlink>
          <a:srgbClr val="FFCC00"/>
        </a:hlink>
        <a:folHlink>
          <a:srgbClr val="CC0000"/>
        </a:folHlink>
      </a:clrScheme>
      <a:clrMap bg1="dk2" tx1="lt1" bg2="dk1" tx2="lt2" accent1="accent1" accent2="accent2" accent3="accent3" accent4="accent4" accent5="accent5" accent6="accent6" hlink="hlink" folHlink="folHlink"/>
    </a:extraClrScheme>
    <a:extraClrScheme>
      <a:clrScheme name="Radial 6">
        <a:dk1>
          <a:srgbClr val="666699"/>
        </a:dk1>
        <a:lt1>
          <a:srgbClr val="FFFFFF"/>
        </a:lt1>
        <a:dk2>
          <a:srgbClr val="000000"/>
        </a:dk2>
        <a:lt2>
          <a:srgbClr val="FFFFFF"/>
        </a:lt2>
        <a:accent1>
          <a:srgbClr val="9966FF"/>
        </a:accent1>
        <a:accent2>
          <a:srgbClr val="99CCFF"/>
        </a:accent2>
        <a:accent3>
          <a:srgbClr val="AAAAAA"/>
        </a:accent3>
        <a:accent4>
          <a:srgbClr val="DADADA"/>
        </a:accent4>
        <a:accent5>
          <a:srgbClr val="CAB8FF"/>
        </a:accent5>
        <a:accent6>
          <a:srgbClr val="8AB9E7"/>
        </a:accent6>
        <a:hlink>
          <a:srgbClr val="FFFFCC"/>
        </a:hlink>
        <a:folHlink>
          <a:srgbClr val="6600CC"/>
        </a:folHlink>
      </a:clrScheme>
      <a:clrMap bg1="dk2" tx1="lt1" bg2="dk1" tx2="lt2" accent1="accent1" accent2="accent2" accent3="accent3" accent4="accent4" accent5="accent5" accent6="accent6" hlink="hlink" folHlink="folHlink"/>
    </a:extraClrScheme>
    <a:extraClrScheme>
      <a:clrScheme name="Radial 7">
        <a:dk1>
          <a:srgbClr val="666699"/>
        </a:dk1>
        <a:lt1>
          <a:srgbClr val="FFFFFF"/>
        </a:lt1>
        <a:dk2>
          <a:srgbClr val="2A2A40"/>
        </a:dk2>
        <a:lt2>
          <a:srgbClr val="FFFFFF"/>
        </a:lt2>
        <a:accent1>
          <a:srgbClr val="006699"/>
        </a:accent1>
        <a:accent2>
          <a:srgbClr val="CC9900"/>
        </a:accent2>
        <a:accent3>
          <a:srgbClr val="ACACAF"/>
        </a:accent3>
        <a:accent4>
          <a:srgbClr val="DADADA"/>
        </a:accent4>
        <a:accent5>
          <a:srgbClr val="AAB8CA"/>
        </a:accent5>
        <a:accent6>
          <a:srgbClr val="B98A00"/>
        </a:accent6>
        <a:hlink>
          <a:srgbClr val="CC6600"/>
        </a:hlink>
        <a:folHlink>
          <a:srgbClr val="6C948A"/>
        </a:folHlink>
      </a:clrScheme>
      <a:clrMap bg1="dk2" tx1="lt1" bg2="dk1" tx2="lt2" accent1="accent1" accent2="accent2" accent3="accent3" accent4="accent4" accent5="accent5" accent6="accent6" hlink="hlink" folHlink="folHlink"/>
    </a:extraClrScheme>
    <a:extraClrScheme>
      <a:clrScheme name="Radial 8">
        <a:dk1>
          <a:srgbClr val="BECBD8"/>
        </a:dk1>
        <a:lt1>
          <a:srgbClr val="FFFFFF"/>
        </a:lt1>
        <a:dk2>
          <a:srgbClr val="2B335B"/>
        </a:dk2>
        <a:lt2>
          <a:srgbClr val="FFFFFF"/>
        </a:lt2>
        <a:accent1>
          <a:srgbClr val="0099CC"/>
        </a:accent1>
        <a:accent2>
          <a:srgbClr val="B5DBE3"/>
        </a:accent2>
        <a:accent3>
          <a:srgbClr val="ACADB5"/>
        </a:accent3>
        <a:accent4>
          <a:srgbClr val="DADADA"/>
        </a:accent4>
        <a:accent5>
          <a:srgbClr val="AACAE2"/>
        </a:accent5>
        <a:accent6>
          <a:srgbClr val="A4C6CE"/>
        </a:accent6>
        <a:hlink>
          <a:srgbClr val="FFCC00"/>
        </a:hlink>
        <a:folHlink>
          <a:srgbClr val="58648C"/>
        </a:folHlink>
      </a:clrScheme>
      <a:clrMap bg1="dk2" tx1="lt1" bg2="dk1" tx2="lt2" accent1="accent1" accent2="accent2" accent3="accent3" accent4="accent4" accent5="accent5" accent6="accent6" hlink="hlink" folHlink="folHlink"/>
    </a:extraClrScheme>
    <a:extraClrScheme>
      <a:clrScheme name="Radial 9">
        <a:dk1>
          <a:srgbClr val="3333FF"/>
        </a:dk1>
        <a:lt1>
          <a:srgbClr val="FFFFFF"/>
        </a:lt1>
        <a:dk2>
          <a:srgbClr val="000099"/>
        </a:dk2>
        <a:lt2>
          <a:srgbClr val="FFFFFF"/>
        </a:lt2>
        <a:accent1>
          <a:srgbClr val="339966"/>
        </a:accent1>
        <a:accent2>
          <a:srgbClr val="9999FF"/>
        </a:accent2>
        <a:accent3>
          <a:srgbClr val="AAAACA"/>
        </a:accent3>
        <a:accent4>
          <a:srgbClr val="DADADA"/>
        </a:accent4>
        <a:accent5>
          <a:srgbClr val="ADCAB8"/>
        </a:accent5>
        <a:accent6>
          <a:srgbClr val="8A8AE7"/>
        </a:accent6>
        <a:hlink>
          <a:srgbClr val="FFFF99"/>
        </a:hlink>
        <a:folHlink>
          <a:srgbClr val="17A0D1"/>
        </a:folHlink>
      </a:clrScheme>
      <a:clrMap bg1="dk2" tx1="lt1" bg2="dk1" tx2="lt2" accent1="accent1" accent2="accent2" accent3="accent3" accent4="accent4" accent5="accent5" accent6="accent6" hlink="hlink" folHlink="folHlink"/>
    </a:extraClrScheme>
    <a:extraClrScheme>
      <a:clrScheme name="Radial 10">
        <a:dk1>
          <a:srgbClr val="808000"/>
        </a:dk1>
        <a:lt1>
          <a:srgbClr val="FFFFFF"/>
        </a:lt1>
        <a:dk2>
          <a:srgbClr val="354418"/>
        </a:dk2>
        <a:lt2>
          <a:srgbClr val="FFFFFF"/>
        </a:lt2>
        <a:accent1>
          <a:srgbClr val="60897C"/>
        </a:accent1>
        <a:accent2>
          <a:srgbClr val="99CC00"/>
        </a:accent2>
        <a:accent3>
          <a:srgbClr val="AEB0AB"/>
        </a:accent3>
        <a:accent4>
          <a:srgbClr val="DADADA"/>
        </a:accent4>
        <a:accent5>
          <a:srgbClr val="B6C4BF"/>
        </a:accent5>
        <a:accent6>
          <a:srgbClr val="8AB900"/>
        </a:accent6>
        <a:hlink>
          <a:srgbClr val="CCCC00"/>
        </a:hlink>
        <a:folHlink>
          <a:srgbClr val="669900"/>
        </a:folHlink>
      </a:clrScheme>
      <a:clrMap bg1="dk2" tx1="lt1" bg2="dk1" tx2="lt2" accent1="accent1" accent2="accent2" accent3="accent3" accent4="accent4" accent5="accent5" accent6="accent6" hlink="hlink" folHlink="folHlink"/>
    </a:extraClrScheme>
    <a:extraClrScheme>
      <a:clrScheme name="Radial 11">
        <a:dk1>
          <a:srgbClr val="000000"/>
        </a:dk1>
        <a:lt1>
          <a:srgbClr val="FFFFFF"/>
        </a:lt1>
        <a:dk2>
          <a:srgbClr val="FFFFFF"/>
        </a:dk2>
        <a:lt2>
          <a:srgbClr val="817F3F"/>
        </a:lt2>
        <a:accent1>
          <a:srgbClr val="C0C0C0"/>
        </a:accent1>
        <a:accent2>
          <a:srgbClr val="C30000"/>
        </a:accent2>
        <a:accent3>
          <a:srgbClr val="FFFFFF"/>
        </a:accent3>
        <a:accent4>
          <a:srgbClr val="000000"/>
        </a:accent4>
        <a:accent5>
          <a:srgbClr val="DCDCDC"/>
        </a:accent5>
        <a:accent6>
          <a:srgbClr val="B00000"/>
        </a:accent6>
        <a:hlink>
          <a:srgbClr val="3101FF"/>
        </a:hlink>
        <a:folHlink>
          <a:srgbClr val="0000F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359</TotalTime>
  <Words>6072</Words>
  <Application>Microsoft Office PowerPoint</Application>
  <PresentationFormat>Widescreen</PresentationFormat>
  <Paragraphs>1198</Paragraphs>
  <Slides>84</Slides>
  <Notes>3</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84</vt:i4>
      </vt:variant>
    </vt:vector>
  </HeadingPairs>
  <TitlesOfParts>
    <vt:vector size="93" baseType="lpstr">
      <vt:lpstr>Arial</vt:lpstr>
      <vt:lpstr>Arial Black</vt:lpstr>
      <vt:lpstr>Calibri</vt:lpstr>
      <vt:lpstr>Consolas</vt:lpstr>
      <vt:lpstr>Times New Roman</vt:lpstr>
      <vt:lpstr>Verdana</vt:lpstr>
      <vt:lpstr>Wingdings</vt:lpstr>
      <vt:lpstr>Radial</vt:lpstr>
      <vt:lpstr>Image</vt:lpstr>
      <vt:lpstr>Displaying Variable Values</vt:lpstr>
      <vt:lpstr>Displaying Variable Values</vt:lpstr>
      <vt:lpstr>Using the string Data Type</vt:lpstr>
      <vt:lpstr>Using the string Data Type</vt:lpstr>
      <vt:lpstr>Using the string Data Type</vt:lpstr>
      <vt:lpstr>Using the string Data Type</vt:lpstr>
      <vt:lpstr>Defining Named Constants</vt:lpstr>
      <vt:lpstr>Defining Named Constants</vt:lpstr>
      <vt:lpstr>Accepting Console Input</vt:lpstr>
      <vt:lpstr>Accepting Console Input</vt:lpstr>
      <vt:lpstr>Accepting Console Input</vt:lpstr>
      <vt:lpstr>Simple codes </vt:lpstr>
      <vt:lpstr>WRITE CODE </vt:lpstr>
      <vt:lpstr>Answer</vt:lpstr>
      <vt:lpstr>Area of a Triangle </vt:lpstr>
      <vt:lpstr>PowerPoint Presentation</vt:lpstr>
      <vt:lpstr>Data Types</vt:lpstr>
      <vt:lpstr>Type Conversion </vt:lpstr>
      <vt:lpstr>Type Conversion </vt:lpstr>
      <vt:lpstr>Type Conversion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Exercise </vt:lpstr>
      <vt:lpstr>Answer</vt:lpstr>
      <vt:lpstr>PowerPoint Presentation</vt:lpstr>
      <vt:lpstr>Even and Odd Numbers</vt:lpstr>
      <vt:lpstr>Exercise </vt:lpstr>
      <vt:lpstr>Answer </vt:lpstr>
      <vt:lpstr>C# Control Statement</vt:lpstr>
      <vt:lpstr>Objectives</vt:lpstr>
      <vt:lpstr>Repetition Structure</vt:lpstr>
      <vt:lpstr>Examples </vt:lpstr>
      <vt:lpstr>While loop</vt:lpstr>
      <vt:lpstr>While loop </vt:lpstr>
      <vt:lpstr>For Loop steps </vt:lpstr>
      <vt:lpstr>For Loop</vt:lpstr>
      <vt:lpstr>Double data type with for loop</vt:lpstr>
      <vt:lpstr>Nested for loop</vt:lpstr>
      <vt:lpstr>Do …While loop</vt:lpstr>
      <vt:lpstr>Do … While </vt:lpstr>
      <vt:lpstr>If .. Then</vt:lpstr>
      <vt:lpstr>If Else</vt:lpstr>
      <vt:lpstr>If .. Then Else</vt:lpstr>
      <vt:lpstr>Nested If  Then Else </vt:lpstr>
      <vt:lpstr>Question </vt:lpstr>
      <vt:lpstr>Amswer</vt:lpstr>
      <vt:lpstr>Question </vt:lpstr>
      <vt:lpstr>Answer</vt:lpstr>
      <vt:lpstr>Using New Line – (\n)</vt:lpstr>
      <vt:lpstr>Using New Line – (\n)</vt:lpstr>
      <vt:lpstr>Using Breaks </vt:lpstr>
      <vt:lpstr>Using Breaks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LIST </vt:lpstr>
      <vt:lpstr>PowerPoint Presentation</vt:lpstr>
      <vt:lpstr>ARRAY LIST </vt:lpstr>
      <vt:lpstr>Example of an ArrayList</vt:lpstr>
      <vt:lpstr>Capacity Vs Count in ArrayList </vt:lpstr>
      <vt:lpstr>PowerPoint Presentation</vt:lpstr>
      <vt:lpstr>PowerPoint Presentation</vt:lpstr>
      <vt:lpstr>PowerPoint Presentation</vt:lpstr>
      <vt:lpstr>Exercise </vt:lpstr>
      <vt:lpstr>Code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Displaying Variable Values</dc:title>
  <dc:creator>Ebiteme</dc:creator>
  <cp:lastModifiedBy>Ebiteme</cp:lastModifiedBy>
  <cp:revision>14</cp:revision>
  <dcterms:created xsi:type="dcterms:W3CDTF">2019-02-26T10:01:25Z</dcterms:created>
  <dcterms:modified xsi:type="dcterms:W3CDTF">2019-03-24T20:59:39Z</dcterms:modified>
</cp:coreProperties>
</file>