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9"/>
  </p:notesMasterIdLst>
  <p:handoutMasterIdLst>
    <p:handoutMasterId r:id="rId10"/>
  </p:handoutMasterIdLst>
  <p:sldIdLst>
    <p:sldId id="260" r:id="rId2"/>
    <p:sldId id="264" r:id="rId3"/>
    <p:sldId id="259" r:id="rId4"/>
    <p:sldId id="266" r:id="rId5"/>
    <p:sldId id="262" r:id="rId6"/>
    <p:sldId id="263" r:id="rId7"/>
    <p:sldId id="265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1E42"/>
    <a:srgbClr val="E2DED9"/>
    <a:srgbClr val="FDFDFD"/>
    <a:srgbClr val="DEDB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C2FFA5D-87B4-456A-9821-1D502468CF0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AD81DDF-98D4-498E-A94D-DDD7A807AD4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91BFCE-55A1-4C09-B4B5-9359AD6F4D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402055C-5699-4633-A8D1-944F6696172A}" type="datetime1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EB1F3-97EE-4F0D-B402-E34820EC6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4877F-A04A-4D6A-A0A8-95CC6E2D2A3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0507CFE-5866-4B40-8953-42375E9B5D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2507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29510B7-9DD4-413F-914D-50B10A01918D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CF3874D-A20A-4B3E-9C12-F524953D5B7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8530534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CF3874D-A20A-4B3E-9C12-F524953D5B7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784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7464" y="802298"/>
            <a:ext cx="8637073" cy="2541431"/>
          </a:xfrm>
        </p:spPr>
        <p:txBody>
          <a:bodyPr bIns="0" rtlCol="0" anchor="b">
            <a:normAutofit/>
          </a:bodyPr>
          <a:lstStyle>
            <a:lvl1pPr algn="l">
              <a:defRPr sz="6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7464" y="3531204"/>
            <a:ext cx="8637072" cy="977621"/>
          </a:xfrm>
        </p:spPr>
        <p:txBody>
          <a:bodyPr tIns="91440" bIns="9144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13821" y="6370429"/>
            <a:ext cx="3500715" cy="309201"/>
          </a:xfrm>
        </p:spPr>
        <p:txBody>
          <a:bodyPr rtlCol="0"/>
          <a:lstStyle/>
          <a:p>
            <a:pPr rtl="0"/>
            <a:fld id="{0BAA3631-401C-4700-A023-CBBB8863062E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77464" y="6370430"/>
            <a:ext cx="4973915" cy="309201"/>
          </a:xfrm>
        </p:spPr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77464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400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t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345798A-6203-44F6-AC5E-8E141FD561E9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C414FF1F-6558-4E39-87DB-276E44F54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888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887950"/>
          </a:xfrm>
        </p:spPr>
        <p:txBody>
          <a:bodyPr rtlCol="0" anchor="b">
            <a:norm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0777" y="3806195"/>
            <a:ext cx="8630446" cy="1012929"/>
          </a:xfrm>
        </p:spPr>
        <p:txBody>
          <a:bodyPr tIns="91440" rtlCol="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5349B9F-F061-4241-A38D-F26C81DC280F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80777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0136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2239" y="2161853"/>
            <a:ext cx="4645152" cy="3448595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8679" y="2168318"/>
            <a:ext cx="4645152" cy="3441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BE219FF-3C5D-4736-8FE2-BA7F65D0E2BE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715607D-9DE2-4687-AAF8-EF2427252A90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2F96D46B-C1B8-46AB-87DF-61A8058B1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7750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7315" y="1950795"/>
            <a:ext cx="4645152" cy="801943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7315" y="2755515"/>
            <a:ext cx="4645152" cy="264445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2486" y="1954249"/>
            <a:ext cx="4645152" cy="802237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2486" y="2752737"/>
            <a:ext cx="4645152" cy="263737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908D8A8-796D-4D1A-8E7C-7F6AB0367497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84AA55-1960-47F4-BA3C-E97A6F2D0B19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09471694-1220-4CFC-A31F-622E5D3DE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174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3BA743-1A4C-4903-9349-EF6E757C0B77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B55B52-B62C-4800-AAC1-B15AF2FE1F45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3DF0054B-B64C-418E-A1B8-428EE4A1D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53955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23E1486-CDAE-43C1-96CE-032FF9599CCD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B55B52-B62C-4800-AAC1-B15AF2FE1F45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3DF0054B-B64C-418E-A1B8-428EE4A1D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5A680F6-C147-410B-94DF-19850752D7D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94656" y="1865037"/>
            <a:ext cx="8802688" cy="312792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024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9EE2FD-A80E-4BD2-B03E-558C12D8122E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71245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5246" y="1645522"/>
            <a:ext cx="5807176" cy="3840852"/>
          </a:xfrm>
        </p:spPr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0909" y="1645522"/>
            <a:ext cx="3600000" cy="3836725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F773153-4343-4DC3-BC65-57F5AEB0DFA7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C09F73-0AD6-4A1E-A331-75A00B808982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1B74F78C-6D32-47C3-ABB2-6E7092A9C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1653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Gallery 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0394" y="3128470"/>
            <a:ext cx="3024000" cy="1906565"/>
          </a:xfrm>
        </p:spPr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3638" y="5144980"/>
            <a:ext cx="3036438" cy="807405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17D61F3-E9C8-48B5-B36C-66F73074D570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C09F73-0AD6-4A1E-A331-75A00B808982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DE9A20D-024F-4A17-9B20-526AA4037253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02108" y="3128470"/>
            <a:ext cx="3024000" cy="1906565"/>
          </a:xfrm>
        </p:spPr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7D8F60F-F9DD-4AAC-BF28-C004CCDF2D6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873638" y="3128470"/>
            <a:ext cx="3024000" cy="1906565"/>
          </a:xfrm>
        </p:spPr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F09FDD8-5B1C-4AAA-8EEC-0A77C9E477D1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4595889" y="5144979"/>
            <a:ext cx="3036438" cy="807405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6DF0B7E-E17E-4875-966D-4DE67F755B71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1306587" y="5144978"/>
            <a:ext cx="3036438" cy="807405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85D963-B130-47E9-AFCC-AEBED2B1155B}"/>
              </a:ext>
            </a:extLst>
          </p:cNvPr>
          <p:cNvCxnSpPr>
            <a:cxnSpLocks/>
          </p:cNvCxnSpPr>
          <p:nvPr userDrawn="1"/>
        </p:nvCxnSpPr>
        <p:spPr>
          <a:xfrm>
            <a:off x="4484077" y="5144978"/>
            <a:ext cx="0" cy="807405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9B6CF-713A-4942-BE35-A61AFCDDFD3D}"/>
              </a:ext>
            </a:extLst>
          </p:cNvPr>
          <p:cNvCxnSpPr>
            <a:cxnSpLocks/>
          </p:cNvCxnSpPr>
          <p:nvPr userDrawn="1"/>
        </p:nvCxnSpPr>
        <p:spPr>
          <a:xfrm>
            <a:off x="7757747" y="5144978"/>
            <a:ext cx="0" cy="807405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93809A32-C7A4-4739-994B-BE492F855AC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0908" y="1617663"/>
            <a:ext cx="9618391" cy="1336675"/>
          </a:xfrm>
        </p:spPr>
        <p:txBody>
          <a:bodyPr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C1ABD52-D5FE-4FC2-8449-5DA0E5285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4270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6069" y="6332578"/>
            <a:ext cx="4315852" cy="320123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826DD123-51C8-417C-8129-8BD9C1093663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6332578"/>
            <a:ext cx="5541004" cy="320931"/>
          </a:xfrm>
        </p:spPr>
        <p:txBody>
          <a:bodyPr rtlCol="0"/>
          <a:lstStyle/>
          <a:p>
            <a:pPr rtl="0"/>
            <a:endParaRPr lang="en-GB" noProof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58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4363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96923" y="6340793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bg1"/>
                </a:solidFill>
              </a:defRPr>
            </a:lvl1pPr>
          </a:lstStyle>
          <a:p>
            <a:pPr rtl="0"/>
            <a:fld id="{007DE335-60BC-4566-B1F1-6DE8CEF2DEF9}" type="datetime1">
              <a:rPr lang="en-GB" noProof="0" smtClean="0"/>
              <a:t>19/10/2023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4364" y="6339730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58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7" r:id="rId7"/>
    <p:sldLayoutId id="2147483691" r:id="rId8"/>
    <p:sldLayoutId id="2147483692" r:id="rId9"/>
    <p:sldLayoutId id="2147483696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biography/Conrad-Gesner" TargetMode="External"/><Relationship Id="rId3" Type="http://schemas.openxmlformats.org/officeDocument/2006/relationships/hyperlink" Target="https://onlinelibrary.wiley.com/journal/17485827" TargetMode="External"/><Relationship Id="rId7" Type="http://schemas.openxmlformats.org/officeDocument/2006/relationships/hyperlink" Target="https://librarysearch.uwtsd.ac.uk/permalink/44WHELF_UWTSD/11c0l68/alma99100533302902421" TargetMode="External"/><Relationship Id="rId2" Type="http://schemas.openxmlformats.org/officeDocument/2006/relationships/hyperlink" Target="https://onlinelibrary.wiley.com/doi/abs/10.1111/j.1748-5827.1960.tb06060.x#fn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ndfonline.com/doi/abs/10.1080/00033790.2010.488899" TargetMode="External"/><Relationship Id="rId5" Type="http://schemas.openxmlformats.org/officeDocument/2006/relationships/hyperlink" Target="https://librarysearch.uwtsd.ac.uk/permalink/44WHELF_UWTSD/1ir6fgh/cdi_proquest_journals_1877361988" TargetMode="External"/><Relationship Id="rId10" Type="http://schemas.openxmlformats.org/officeDocument/2006/relationships/hyperlink" Target="https://www.uwtsd.ac.uk/rbla/a-z-list-of-collections/thomas-phillips-collection/" TargetMode="External"/><Relationship Id="rId4" Type="http://schemas.openxmlformats.org/officeDocument/2006/relationships/hyperlink" Target="https://onlinelibrary.wiley.com/toc/17485827/1960/1/1-4" TargetMode="External"/><Relationship Id="rId9" Type="http://schemas.openxmlformats.org/officeDocument/2006/relationships/hyperlink" Target="https://librarysearch.uwtsd.ac.uk/permalink/44WHELF_UWTSD/1ir6fgh/cdi_proquest_miscellaneous_72229057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oplescollection.wales/items/9127" TargetMode="External"/><Relationship Id="rId3" Type="http://schemas.openxmlformats.org/officeDocument/2006/relationships/hyperlink" Target="https://www.rct.uk/collection/912177/a-greyhound" TargetMode="External"/><Relationship Id="rId7" Type="http://schemas.openxmlformats.org/officeDocument/2006/relationships/hyperlink" Target="https://library.si.edu/digital-library/book/iconesanimaliumq00gess%20Accessed%20on%2015/10/2023" TargetMode="External"/><Relationship Id="rId2" Type="http://schemas.openxmlformats.org/officeDocument/2006/relationships/hyperlink" Target="https://www.britannica.com/biography/Conrad-Gesn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-rara.ch/zuz/content/thumbview/626765" TargetMode="External"/><Relationship Id="rId5" Type="http://schemas.openxmlformats.org/officeDocument/2006/relationships/hyperlink" Target="https://www.flickr.com/photos/bijzonderecollectiesuva/sets/72157632809370911/with/8491461457" TargetMode="External"/><Relationship Id="rId4" Type="http://schemas.openxmlformats.org/officeDocument/2006/relationships/hyperlink" Target="https://www.rct.uk/collection/912177/a-greyhound%20Accessed%20on%2015/10/20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E39237-8920-2329-0CFE-D871ADFE13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4700" y="275771"/>
            <a:ext cx="11422600" cy="62992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16DD2DD-B9A7-AFE6-097D-ADB36E5B8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2139" y="103430"/>
            <a:ext cx="3830794" cy="39371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u="sng" dirty="0">
                <a:solidFill>
                  <a:schemeClr val="accent1">
                    <a:lumMod val="75000"/>
                  </a:schemeClr>
                </a:solidFill>
              </a:rPr>
              <a:t>De Cane In </a:t>
            </a:r>
            <a:r>
              <a:rPr lang="en-GB" u="sng" dirty="0" err="1">
                <a:solidFill>
                  <a:schemeClr val="accent1">
                    <a:lumMod val="75000"/>
                  </a:schemeClr>
                </a:solidFill>
              </a:rPr>
              <a:t>genere</a:t>
            </a:r>
            <a:r>
              <a:rPr lang="en-GB" u="sng" dirty="0">
                <a:solidFill>
                  <a:schemeClr val="accent1">
                    <a:lumMod val="75000"/>
                  </a:schemeClr>
                </a:solidFill>
              </a:rPr>
              <a:t>    </a:t>
            </a:r>
            <a:endParaRPr lang="en-GB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2913CC-7F7E-1D93-399F-BD0C5B42D6F4}"/>
              </a:ext>
            </a:extLst>
          </p:cNvPr>
          <p:cNvSpPr txBox="1"/>
          <p:nvPr/>
        </p:nvSpPr>
        <p:spPr>
          <a:xfrm>
            <a:off x="7976507" y="1914966"/>
            <a:ext cx="38307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. </a:t>
            </a:r>
          </a:p>
          <a:p>
            <a:r>
              <a:rPr lang="en-GB"/>
              <a:t>  </a:t>
            </a:r>
          </a:p>
          <a:p>
            <a:endParaRPr lang="en-GB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5E5520-2807-EBE6-4F90-C5E6ED774B39}"/>
              </a:ext>
            </a:extLst>
          </p:cNvPr>
          <p:cNvSpPr txBox="1"/>
          <p:nvPr/>
        </p:nvSpPr>
        <p:spPr>
          <a:xfrm>
            <a:off x="995779" y="5992426"/>
            <a:ext cx="1020044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i="1" dirty="0"/>
              <a:t>Historia </a:t>
            </a:r>
            <a:r>
              <a:rPr lang="en-GB" i="1" dirty="0" err="1"/>
              <a:t>Animalium</a:t>
            </a:r>
            <a:r>
              <a:rPr lang="en-GB" i="1" dirty="0"/>
              <a:t>, Vol 1. </a:t>
            </a:r>
            <a:r>
              <a:rPr lang="en-GB" dirty="0"/>
              <a:t>Conrad Gessner,  1551, showing 5 varieties of dog printed by a woodcut within text.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53531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nrad Gesner | Biography &amp; Facts | Britannica">
            <a:extLst>
              <a:ext uri="{FF2B5EF4-FFF2-40B4-BE49-F238E27FC236}">
                <a16:creationId xmlns:a16="http://schemas.microsoft.com/office/drawing/2014/main" id="{D8909520-DF0D-EBF4-7543-5773D400995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5122" y="1482571"/>
            <a:ext cx="5298199" cy="401974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1" name="Content Placeholder 2">
            <a:extLst>
              <a:ext uri="{FF2B5EF4-FFF2-40B4-BE49-F238E27FC236}">
                <a16:creationId xmlns:a16="http://schemas.microsoft.com/office/drawing/2014/main" id="{F0E2CF85-82D1-559D-AD1E-39A189518D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482571"/>
            <a:ext cx="4807831" cy="382447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dirty="0"/>
              <a:t> Gessner, draughtsman and editor of   Historia </a:t>
            </a:r>
            <a:r>
              <a:rPr lang="en-US" dirty="0" err="1"/>
              <a:t>Animalium</a:t>
            </a:r>
            <a:r>
              <a:rPr lang="en-US" dirty="0"/>
              <a:t>- 1551 onwards.(Pettitt, G.A. 1998). </a:t>
            </a:r>
          </a:p>
          <a:p>
            <a:r>
              <a:rPr lang="en-US" dirty="0"/>
              <a:t> Renaissance Humanist- He regarded books as crucial to learning, reaching readers all over Europe- using Latin and in several European languages. (Blair, A. 2018)</a:t>
            </a:r>
          </a:p>
          <a:p>
            <a:r>
              <a:rPr lang="en-US" dirty="0"/>
              <a:t>  Printer </a:t>
            </a:r>
            <a:r>
              <a:rPr lang="en-GB" b="0" i="0" dirty="0">
                <a:effectLst/>
              </a:rPr>
              <a:t>Christoph Froschauer </a:t>
            </a:r>
            <a:r>
              <a:rPr lang="en-US" dirty="0"/>
              <a:t>(Leu,U.B.2023)</a:t>
            </a: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58AA025-4315-22B1-1249-9983E5D48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 anchor="t">
            <a:normAutofit/>
          </a:bodyPr>
          <a:lstStyle/>
          <a:p>
            <a:r>
              <a:rPr lang="en-GB" dirty="0"/>
              <a:t> Conrad Gessner- father of bibliography</a:t>
            </a:r>
            <a:endParaRPr lang="en-GB" i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CC678D-F4C3-827B-308B-D07C0F96D6E4}"/>
              </a:ext>
            </a:extLst>
          </p:cNvPr>
          <p:cNvSpPr txBox="1"/>
          <p:nvPr/>
        </p:nvSpPr>
        <p:spPr>
          <a:xfrm>
            <a:off x="1288169" y="5609838"/>
            <a:ext cx="4645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from Britannica</a:t>
            </a:r>
          </a:p>
        </p:txBody>
      </p:sp>
    </p:spTree>
    <p:extLst>
      <p:ext uri="{BB962C8B-B14F-4D97-AF65-F5344CB8AC3E}">
        <p14:creationId xmlns:p14="http://schemas.microsoft.com/office/powerpoint/2010/main" val="3151000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CD3E-5E33-4EB5-A2CE-C636605E6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5054414"/>
          </a:xfrm>
        </p:spPr>
        <p:txBody>
          <a:bodyPr rtlCol="0"/>
          <a:lstStyle/>
          <a:p>
            <a:pPr rtl="0"/>
            <a:r>
              <a:rPr lang="en-GB" dirty="0"/>
              <a:t>The artists- Gessner and others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199F-A274-44C6-BF37-784A855E6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19070" y="2370390"/>
            <a:ext cx="5450546" cy="2597621"/>
          </a:xfrm>
        </p:spPr>
        <p:txBody>
          <a:bodyPr rtlCol="0"/>
          <a:lstStyle/>
          <a:p>
            <a:pPr marL="0" lvl="0" indent="0" rtl="0">
              <a:buNone/>
            </a:pPr>
            <a:endParaRPr lang="en-GB" dirty="0"/>
          </a:p>
          <a:p>
            <a:pPr marL="457200" lvl="1" indent="0" rtl="0">
              <a:buNone/>
            </a:pPr>
            <a:endParaRPr lang="en-GB" dirty="0"/>
          </a:p>
          <a:p>
            <a:pPr lvl="0" rtl="0"/>
            <a:endParaRPr lang="en-GB" dirty="0"/>
          </a:p>
        </p:txBody>
      </p:sp>
      <p:pic>
        <p:nvPicPr>
          <p:cNvPr id="1026" name="Picture 2" descr="A greyhound">
            <a:extLst>
              <a:ext uri="{FF2B5EF4-FFF2-40B4-BE49-F238E27FC236}">
                <a16:creationId xmlns:a16="http://schemas.microsoft.com/office/drawing/2014/main" id="{9D3E868B-0096-5426-BB3D-93436FC6E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542" y="1485071"/>
            <a:ext cx="3965359" cy="2020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22EBE46-347C-6FBA-30F2-9B207007004E}"/>
              </a:ext>
            </a:extLst>
          </p:cNvPr>
          <p:cNvSpPr/>
          <p:nvPr/>
        </p:nvSpPr>
        <p:spPr>
          <a:xfrm>
            <a:off x="5871140" y="1485072"/>
            <a:ext cx="5536665" cy="3940786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Gessner’s sources for the pictures in </a:t>
            </a:r>
            <a:r>
              <a:rPr lang="en-GB" sz="2000" i="1" dirty="0"/>
              <a:t>Historia </a:t>
            </a:r>
            <a:r>
              <a:rPr lang="en-GB" sz="2000" i="1" dirty="0" err="1"/>
              <a:t>Animalium</a:t>
            </a:r>
            <a:r>
              <a:rPr lang="en-GB" sz="2000" i="1" dirty="0"/>
              <a:t> </a:t>
            </a:r>
            <a:r>
              <a:rPr lang="en-GB" sz="2000" dirty="0"/>
              <a:t>were varied- he used local artists to interpret the images commissioned or sent by other naturalists (Egmond.2013)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Gessner used woodblocks to produce the illustrations (Pyle,2000)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His woodcut of dogs seems to be influenced by an engraving by Durer(Kusukawa,2010).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Dr John Caius assisted Gessner with detailed knowledge and possibly images of dogs (Barber-Lomax, 1960)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B13A32-2FBF-AD35-0AA7-6929AFB2A61C}"/>
              </a:ext>
            </a:extLst>
          </p:cNvPr>
          <p:cNvSpPr txBox="1"/>
          <p:nvPr/>
        </p:nvSpPr>
        <p:spPr>
          <a:xfrm>
            <a:off x="1199938" y="3505129"/>
            <a:ext cx="3965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Images- Durer, A. 1501.  A greyhound.</a:t>
            </a:r>
          </a:p>
          <a:p>
            <a:r>
              <a:rPr lang="en-GB" dirty="0"/>
              <a:t>             St Eustace- engraving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72A26-E919-39FB-231D-F59A701EFA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4362" y="4109552"/>
            <a:ext cx="3429387" cy="2429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936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818FE7-EBDA-748B-B7CC-659768FB8A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2874" y="4034971"/>
            <a:ext cx="2261812" cy="266384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1AA434-65D4-82FD-B352-9144DD53E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Conrad Gessner and Felix Platter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3229E6-5CFD-2436-22B5-3A08DB0CC8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041" y="4044263"/>
            <a:ext cx="2213040" cy="26638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0E062C-F1F8-3C7C-17B4-3D9FFA433C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5415" y="4044263"/>
            <a:ext cx="2521527" cy="2654555"/>
          </a:xfrm>
          <a:prstGeom prst="rect">
            <a:avLst/>
          </a:prstGeom>
        </p:spPr>
      </p:pic>
      <p:pic>
        <p:nvPicPr>
          <p:cNvPr id="13" name="Picture 12" descr="A dog and a dog on a leash&#10;&#10;Description automatically generated">
            <a:extLst>
              <a:ext uri="{FF2B5EF4-FFF2-40B4-BE49-F238E27FC236}">
                <a16:creationId xmlns:a16="http://schemas.microsoft.com/office/drawing/2014/main" id="{8F795DD6-919C-E29A-A517-E65CDD8771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5835" y="1458148"/>
            <a:ext cx="2261812" cy="2466109"/>
          </a:xfrm>
          <a:prstGeom prst="rect">
            <a:avLst/>
          </a:prstGeom>
        </p:spPr>
      </p:pic>
      <p:pic>
        <p:nvPicPr>
          <p:cNvPr id="15" name="Picture 14" descr="A dog and a dog drawn on paper&#10;&#10;Description automatically generated">
            <a:extLst>
              <a:ext uri="{FF2B5EF4-FFF2-40B4-BE49-F238E27FC236}">
                <a16:creationId xmlns:a16="http://schemas.microsoft.com/office/drawing/2014/main" id="{7A75D06E-AB82-23A1-516D-892D407938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5415" y="1458147"/>
            <a:ext cx="2570299" cy="2466110"/>
          </a:xfrm>
          <a:prstGeom prst="rect">
            <a:avLst/>
          </a:prstGeom>
        </p:spPr>
      </p:pic>
      <p:pic>
        <p:nvPicPr>
          <p:cNvPr id="17" name="Picture 16" descr="A drawing of a dog&#10;&#10;Description automatically generated">
            <a:extLst>
              <a:ext uri="{FF2B5EF4-FFF2-40B4-BE49-F238E27FC236}">
                <a16:creationId xmlns:a16="http://schemas.microsoft.com/office/drawing/2014/main" id="{DB9E0984-3A93-7C02-1CB1-C76DED30FD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076" y="1458147"/>
            <a:ext cx="2349408" cy="246611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72A3D4C-DEB7-3DF1-BA31-DC7066928FEC}"/>
              </a:ext>
            </a:extLst>
          </p:cNvPr>
          <p:cNvSpPr txBox="1"/>
          <p:nvPr/>
        </p:nvSpPr>
        <p:spPr>
          <a:xfrm>
            <a:off x="8055276" y="1458147"/>
            <a:ext cx="3942895" cy="40934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marR="0" lvl="0" indent="-28575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  </a:t>
            </a:r>
            <a:r>
              <a:rPr lang="en-GB" sz="2000" dirty="0"/>
              <a:t>Felix Platter, a student and friend of Gessner, collected the watercolours used for the prints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for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Historia </a:t>
            </a: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Animalium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and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</a:t>
            </a: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Icones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</a:t>
            </a: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Animalium</a:t>
            </a:r>
            <a:r>
              <a:rPr lang="en-GB" sz="2000" i="1" dirty="0">
                <a:solidFill>
                  <a:prstClr val="black"/>
                </a:solidFill>
                <a:latin typeface="Gill Sans MT"/>
              </a:rPr>
              <a:t>, </a:t>
            </a:r>
            <a:r>
              <a:rPr lang="en-GB" sz="2000" dirty="0"/>
              <a:t>after his death. (</a:t>
            </a:r>
            <a:r>
              <a:rPr lang="en-GB" sz="2000" dirty="0" err="1"/>
              <a:t>Egmond</a:t>
            </a:r>
            <a:r>
              <a:rPr lang="en-GB" sz="2000" dirty="0"/>
              <a:t>, F. 2012)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The 369 watercolours in two albums, are now in the Special Collections Dept. of the University of Amsterdam.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 We do not have a watercolour of the group print in </a:t>
            </a:r>
            <a:r>
              <a:rPr lang="en-GB" sz="2000" i="1" dirty="0"/>
              <a:t>Historia </a:t>
            </a:r>
            <a:r>
              <a:rPr lang="en-GB" sz="2000" i="1" dirty="0" err="1"/>
              <a:t>Animalium</a:t>
            </a:r>
            <a:r>
              <a:rPr lang="en-GB" sz="2000" i="1" dirty="0"/>
              <a:t>.</a:t>
            </a:r>
            <a:endParaRPr lang="en-GB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4AA122-2291-AE8E-9FC9-8B6D3F410231}"/>
              </a:ext>
            </a:extLst>
          </p:cNvPr>
          <p:cNvSpPr txBox="1"/>
          <p:nvPr/>
        </p:nvSpPr>
        <p:spPr>
          <a:xfrm>
            <a:off x="8481942" y="6061779"/>
            <a:ext cx="3107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Images</a:t>
            </a: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from</a:t>
            </a: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the</a:t>
            </a:r>
            <a:r>
              <a:rPr lang="en-GB" dirty="0"/>
              <a:t> </a:t>
            </a:r>
            <a:r>
              <a:rPr lang="en-GB" i="1" dirty="0">
                <a:solidFill>
                  <a:schemeClr val="bg1"/>
                </a:solidFill>
              </a:rPr>
              <a:t>Gessner</a:t>
            </a:r>
            <a:r>
              <a:rPr lang="en-GB" i="1" dirty="0"/>
              <a:t> </a:t>
            </a:r>
            <a:r>
              <a:rPr lang="en-GB" i="1" dirty="0">
                <a:solidFill>
                  <a:schemeClr val="bg1"/>
                </a:solidFill>
              </a:rPr>
              <a:t>Albums</a:t>
            </a:r>
            <a:r>
              <a:rPr lang="en-GB" i="1" dirty="0"/>
              <a:t> </a:t>
            </a:r>
            <a:r>
              <a:rPr lang="en-GB" dirty="0">
                <a:solidFill>
                  <a:schemeClr val="bg1"/>
                </a:solidFill>
              </a:rPr>
              <a:t>and</a:t>
            </a:r>
            <a:r>
              <a:rPr lang="en-GB" dirty="0"/>
              <a:t> </a:t>
            </a:r>
            <a:r>
              <a:rPr lang="en-GB" i="1" dirty="0" err="1">
                <a:solidFill>
                  <a:schemeClr val="bg1"/>
                </a:solidFill>
              </a:rPr>
              <a:t>Icones</a:t>
            </a:r>
            <a:r>
              <a:rPr lang="en-GB" i="1" dirty="0"/>
              <a:t> </a:t>
            </a:r>
            <a:r>
              <a:rPr lang="en-GB" i="1" dirty="0" err="1">
                <a:solidFill>
                  <a:schemeClr val="bg1"/>
                </a:solidFill>
              </a:rPr>
              <a:t>Animalium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0623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3B30B39-02B5-BD77-E319-D5C87C2A7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 and provenance.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B361F5-F181-AFAF-85E0-81B621E671E5}"/>
              </a:ext>
            </a:extLst>
          </p:cNvPr>
          <p:cNvSpPr txBox="1"/>
          <p:nvPr/>
        </p:nvSpPr>
        <p:spPr>
          <a:xfrm>
            <a:off x="7102136" y="1482569"/>
            <a:ext cx="4444975" cy="437042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Taking the largest section of the book at 97 pages, ‘</a:t>
            </a:r>
            <a:r>
              <a:rPr lang="en-GB" sz="2000" i="1" dirty="0"/>
              <a:t>The Dog in General</a:t>
            </a:r>
            <a:r>
              <a:rPr lang="en-GB" sz="2000" dirty="0"/>
              <a:t>’ comes near the beginning of the First volume of</a:t>
            </a:r>
            <a:r>
              <a:rPr lang="en-GB" sz="2000" i="1" dirty="0"/>
              <a:t> Historia </a:t>
            </a:r>
            <a:r>
              <a:rPr lang="en-GB" sz="2000" i="1" dirty="0" err="1"/>
              <a:t>Animalium</a:t>
            </a:r>
            <a:r>
              <a:rPr lang="en-GB" sz="2000" i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book is designed for wide public use, the index being in several European languages.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book was donated to St David’s College in 1845, by Thomas Phillips. He made a fortune in the East Indies and owned slaves in St Vincent. He used his fortune in part to donate 22,500 books to St David’s College.</a:t>
            </a:r>
          </a:p>
          <a:p>
            <a:r>
              <a:rPr lang="en-GB" dirty="0"/>
              <a:t>(UWTSD)</a:t>
            </a:r>
          </a:p>
        </p:txBody>
      </p:sp>
      <p:pic>
        <p:nvPicPr>
          <p:cNvPr id="21" name="Content Placeholder 20">
            <a:extLst>
              <a:ext uri="{FF2B5EF4-FFF2-40B4-BE49-F238E27FC236}">
                <a16:creationId xmlns:a16="http://schemas.microsoft.com/office/drawing/2014/main" id="{279ADA09-DD8D-7D1D-E5F4-8C9A44E706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2776" y="1473692"/>
            <a:ext cx="3142830" cy="4216894"/>
          </a:xfr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2F94252-6F6A-0528-D491-8801B56CE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5656" y="1473692"/>
            <a:ext cx="2974018" cy="139034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5417255-A380-92AB-D3E2-6E62566AA0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9842" y="2956264"/>
            <a:ext cx="2565646" cy="3516933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24CD34C-D4CA-1412-832B-08B462E0F62E}"/>
              </a:ext>
            </a:extLst>
          </p:cNvPr>
          <p:cNvSpPr txBox="1"/>
          <p:nvPr/>
        </p:nvSpPr>
        <p:spPr>
          <a:xfrm>
            <a:off x="3935656" y="6473197"/>
            <a:ext cx="3166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Image-People’s</a:t>
            </a: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collection</a:t>
            </a: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Wales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624419B-4FFD-1752-A78D-33D4EAFDFCAE}"/>
              </a:ext>
            </a:extLst>
          </p:cNvPr>
          <p:cNvSpPr txBox="1"/>
          <p:nvPr/>
        </p:nvSpPr>
        <p:spPr>
          <a:xfrm>
            <a:off x="600365" y="5779363"/>
            <a:ext cx="3073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Image- </a:t>
            </a:r>
            <a:r>
              <a:rPr lang="en-GB" i="1" dirty="0"/>
              <a:t>Historia </a:t>
            </a:r>
            <a:r>
              <a:rPr lang="en-GB" i="1" dirty="0" err="1"/>
              <a:t>Animalium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78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BD43AB9-948E-3889-D4B4-474195605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en-US" dirty="0"/>
              <a:t>Barber-</a:t>
            </a:r>
            <a:r>
              <a:rPr lang="en-US" dirty="0" err="1"/>
              <a:t>Lomax,J.W</a:t>
            </a:r>
            <a:r>
              <a:rPr lang="en-US" dirty="0"/>
              <a:t>. </a:t>
            </a:r>
            <a:r>
              <a:rPr lang="en-GB" i="0" dirty="0">
                <a:effectLst/>
                <a:latin typeface="Open Sans" panose="020B0606030504020204" pitchFamily="34" charset="0"/>
              </a:rPr>
              <a:t>A Further Illustrated Note on De </a:t>
            </a:r>
            <a:r>
              <a:rPr lang="en-GB" i="0" dirty="0" err="1">
                <a:effectLst/>
                <a:latin typeface="Open Sans" panose="020B0606030504020204" pitchFamily="34" charset="0"/>
              </a:rPr>
              <a:t>Canibus</a:t>
            </a:r>
            <a:r>
              <a:rPr lang="en-GB" i="0" dirty="0">
                <a:effectLst/>
                <a:latin typeface="Open Sans" panose="020B0606030504020204" pitchFamily="34" charset="0"/>
              </a:rPr>
              <a:t> </a:t>
            </a:r>
            <a:r>
              <a:rPr lang="en-GB" i="0" dirty="0" err="1">
                <a:effectLst/>
                <a:latin typeface="Open Sans" panose="020B0606030504020204" pitchFamily="34" charset="0"/>
              </a:rPr>
              <a:t>Britannicis</a:t>
            </a:r>
            <a:r>
              <a:rPr lang="en-GB" i="0" dirty="0">
                <a:effectLst/>
                <a:latin typeface="Open Sans" panose="020B0606030504020204" pitchFamily="34" charset="0"/>
              </a:rPr>
              <a:t> </a:t>
            </a:r>
            <a:r>
              <a:rPr lang="en-GB" i="0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— London 1570</a:t>
            </a:r>
            <a:r>
              <a:rPr lang="en-GB" i="0" strike="noStrike" baseline="30000" dirty="0">
                <a:effectLst/>
                <a:latin typeface="Open Sans" panose="020B06060305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*</a:t>
            </a:r>
            <a:r>
              <a:rPr lang="en-GB" i="0" strike="noStrike" baseline="30000" dirty="0">
                <a:effectLst/>
                <a:latin typeface="Open Sans" panose="020B0606030504020204" pitchFamily="34" charset="0"/>
              </a:rPr>
              <a:t>’ </a:t>
            </a:r>
            <a:r>
              <a:rPr lang="en-US" dirty="0"/>
              <a:t>‘</a:t>
            </a:r>
            <a:r>
              <a:rPr lang="en-US" i="0" strike="noStrike" dirty="0">
                <a:effectLst/>
                <a:latin typeface="Open Sans" panose="020B0606030504020204" pitchFamily="34" charset="0"/>
                <a:hlinkClick r:id="rId3" tooltip="Journal of Small Animal Practice homepa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Journal of Small Animal Practice</a:t>
            </a:r>
            <a:r>
              <a:rPr lang="en-US" dirty="0">
                <a:latin typeface="Open Sans" panose="020B0606030504020204" pitchFamily="34" charset="0"/>
              </a:rPr>
              <a:t> </a:t>
            </a:r>
            <a:r>
              <a:rPr lang="en-US" i="0" strike="noStrike" dirty="0">
                <a:effectLst/>
                <a:latin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Volume 1, Issue 1-4</a:t>
            </a:r>
            <a:r>
              <a:rPr lang="en-US" i="0" dirty="0">
                <a:effectLst/>
                <a:latin typeface="Open Sans" panose="020B0606030504020204" pitchFamily="34" charset="0"/>
              </a:rPr>
              <a:t> p.</a:t>
            </a:r>
            <a:r>
              <a:rPr lang="en-US" i="0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 109-112.( 1960) Available at: </a:t>
            </a:r>
            <a:r>
              <a:rPr lang="en-GB" dirty="0">
                <a:solidFill>
                  <a:srgbClr val="B71E42"/>
                </a:solidFill>
                <a:latin typeface="Open Sans" panose="020B0606030504020204" pitchFamily="34" charset="0"/>
              </a:rPr>
              <a:t>https://doi.org/10.1111/j.1748-5827.1960.tb06060.x </a:t>
            </a:r>
            <a:r>
              <a:rPr lang="en-GB" u="sng" dirty="0">
                <a:solidFill>
                  <a:srgbClr val="B71E42"/>
                </a:solidFill>
                <a:latin typeface="Open Sans" panose="020B0606030504020204" pitchFamily="34" charset="0"/>
              </a:rPr>
              <a:t> </a:t>
            </a:r>
            <a:r>
              <a:rPr lang="en-GB" dirty="0">
                <a:latin typeface="Open Sans" panose="020B0606030504020204" pitchFamily="34" charset="0"/>
              </a:rPr>
              <a:t>Accessed on 7/10/2023.</a:t>
            </a:r>
            <a:endParaRPr lang="en-US" dirty="0"/>
          </a:p>
          <a:p>
            <a:pPr algn="l"/>
            <a:r>
              <a:rPr lang="en-US" dirty="0"/>
              <a:t> BLAIR, ANN, ‘The 2016 Josephine Waters Bennett Lecture: Humanism and Printing in the Work of Conrad Gessner’, Renaissance Quarterly, 70.1 (2017), 1–43 Available at: </a:t>
            </a:r>
            <a:r>
              <a:rPr lang="en-US" dirty="0">
                <a:hlinkClick r:id="rId5"/>
              </a:rPr>
              <a:t>https://librarysearch.uwtsd.ac.uk/permalink/44WHELF_UWTSD/1ir6fgh/cdi_proquest_journals_1877361988</a:t>
            </a:r>
            <a:r>
              <a:rPr lang="en-US" dirty="0"/>
              <a:t> Accessed on 15/10/2023.</a:t>
            </a:r>
          </a:p>
          <a:p>
            <a:r>
              <a:rPr lang="en-US" dirty="0"/>
              <a:t> </a:t>
            </a:r>
            <a:r>
              <a:rPr lang="en-US" dirty="0" err="1"/>
              <a:t>Egmond</a:t>
            </a:r>
            <a:r>
              <a:rPr lang="en-US" dirty="0"/>
              <a:t>, </a:t>
            </a:r>
            <a:r>
              <a:rPr lang="en-US" dirty="0" err="1"/>
              <a:t>Florike</a:t>
            </a:r>
            <a:r>
              <a:rPr lang="en-US" dirty="0"/>
              <a:t>, ‘A Collection Within a Collection : Rediscovered Animal Drawings from the Collections of Conrad Gessner and Felix Platter’, Journal of the History of Collections, 25.2 (2013), 149–70Available at: </a:t>
            </a:r>
            <a:r>
              <a:rPr lang="en-US" u="sng" dirty="0">
                <a:solidFill>
                  <a:srgbClr val="B71E42"/>
                </a:solidFill>
              </a:rPr>
              <a:t>https://librarysearch.uwtsd.ac.uk/permalink/44WHELF_UWTSD/1ir6fgh/cdi_proquest_miscellaneous_1435839538</a:t>
            </a:r>
            <a:r>
              <a:rPr lang="en-US" dirty="0"/>
              <a:t> Accessed </a:t>
            </a:r>
            <a:r>
              <a:rPr lang="en-US"/>
              <a:t>on  </a:t>
            </a:r>
            <a:r>
              <a:rPr lang="en-US" dirty="0"/>
              <a:t>7/10/2023.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KUSUKAWA, S. ‘The sources of Gessner’s pictures for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Historia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Animalium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. Annals of Science. Vol 67. (2010)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Iss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3. 303-328.Available at: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  <a:hlinkClick r:id="rId6"/>
              </a:rPr>
              <a:t>https://www.tandfonline.com/doi/abs/10.1080/00033790.2010.488899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Accessed on 7/10/23.</a:t>
            </a:r>
            <a:endParaRPr lang="en-US" u="sng" dirty="0"/>
          </a:p>
          <a:p>
            <a:r>
              <a:rPr lang="en-US" dirty="0"/>
              <a:t> Leu, </a:t>
            </a:r>
            <a:r>
              <a:rPr lang="en-US" dirty="0" err="1"/>
              <a:t>Urs</a:t>
            </a:r>
            <a:r>
              <a:rPr lang="en-US" dirty="0"/>
              <a:t> B. (</a:t>
            </a:r>
            <a:r>
              <a:rPr lang="en-US" dirty="0" err="1"/>
              <a:t>Urs</a:t>
            </a:r>
            <a:r>
              <a:rPr lang="en-US" dirty="0"/>
              <a:t> Bernhard), Conrad Gessner (1516-1565) : Universal Scholar and Natural Scientist of the Renaissance (BRILL, 2023)Available at: </a:t>
            </a:r>
            <a:r>
              <a:rPr lang="en-US" dirty="0">
                <a:hlinkClick r:id="rId7"/>
              </a:rPr>
              <a:t>https://librarysearch.uwtsd.ac.uk/permalink/44WHELF_UWTSD/11c0l68/alma99100533302902421</a:t>
            </a:r>
            <a:r>
              <a:rPr lang="en-US" dirty="0"/>
              <a:t>  Accessed on 14/10/2023.</a:t>
            </a:r>
          </a:p>
          <a:p>
            <a:r>
              <a:rPr lang="en-US" dirty="0"/>
              <a:t>Pettitt, G.A. 1998. Conrad Gesner. Swiss physician and naturalist. Encyclopedia Britannica. Available at: </a:t>
            </a:r>
            <a:r>
              <a:rPr lang="en-US" dirty="0">
                <a:hlinkClick r:id="rId8"/>
              </a:rPr>
              <a:t>https://www.britannica.com/biography/Conrad-Gesner</a:t>
            </a:r>
            <a:r>
              <a:rPr lang="en-US" dirty="0"/>
              <a:t> Accessed on 15/10/2023.</a:t>
            </a:r>
            <a:endParaRPr lang="en-US" u="sng" dirty="0"/>
          </a:p>
          <a:p>
            <a:pPr algn="l"/>
            <a:r>
              <a:rPr lang="en-US" dirty="0"/>
              <a:t>PYLE, C. M, ‘Art as Science : Scientific Illustration, 1490-1670 in Drawing, Woodcut and Copper Plate’, Endeavour (New Series), 24.2 (2000), 69–75. Available at: </a:t>
            </a:r>
            <a:r>
              <a:rPr lang="en-US" dirty="0">
                <a:hlinkClick r:id="rId9"/>
              </a:rPr>
              <a:t>https://librarysearch.uwtsd.ac.uk/permalink/44WHELF_UWTSD/1ir6fgh/cdi_proquest_miscellaneous_72229057</a:t>
            </a:r>
            <a:r>
              <a:rPr lang="en-US" dirty="0"/>
              <a:t> Accessed on 7/10/23 </a:t>
            </a:r>
          </a:p>
          <a:p>
            <a:pPr algn="l"/>
            <a:r>
              <a:rPr lang="en-US" dirty="0"/>
              <a:t>UWTSD.</a:t>
            </a:r>
            <a:r>
              <a:rPr lang="en-GB" b="0" i="0" dirty="0">
                <a:solidFill>
                  <a:srgbClr val="FFFFFF"/>
                </a:solidFill>
                <a:effectLst/>
              </a:rPr>
              <a:t> </a:t>
            </a:r>
            <a:r>
              <a:rPr lang="en-GB" b="0" i="1" dirty="0">
                <a:effectLst/>
              </a:rPr>
              <a:t>Thomas Phillips Collection </a:t>
            </a:r>
            <a:r>
              <a:rPr lang="en-GB" b="0" dirty="0">
                <a:effectLst/>
              </a:rPr>
              <a:t>Available at: </a:t>
            </a:r>
            <a:r>
              <a:rPr lang="en-GB" b="0" dirty="0">
                <a:effectLst/>
                <a:hlinkClick r:id="rId10"/>
              </a:rPr>
              <a:t>https://www.uwtsd.ac.uk/rbla/a-z-list-of-collections/thomas-phillips-collection/</a:t>
            </a:r>
            <a:r>
              <a:rPr lang="en-GB" b="0" dirty="0">
                <a:effectLst/>
              </a:rPr>
              <a:t> Accessed on 18/10/2023.</a:t>
            </a:r>
          </a:p>
          <a:p>
            <a:pPr algn="l"/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25E62D4-5F00-FDF4-C83B-56E1D9BBF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294090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3EE8076-349D-DEC1-ED0F-D4477B84F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Conrad Gessner. Britannica. Available at: </a:t>
            </a:r>
            <a:r>
              <a:rPr lang="en-GB" dirty="0">
                <a:hlinkClick r:id="rId2"/>
              </a:rPr>
              <a:t>https://www.britannica.com/biography/Conrad-Gesner</a:t>
            </a:r>
            <a:r>
              <a:rPr lang="en-GB" dirty="0"/>
              <a:t>  Accessed on 14-10-2023.</a:t>
            </a:r>
          </a:p>
          <a:p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Durer, Albrecht (1471-1528</a:t>
            </a:r>
            <a:r>
              <a:rPr lang="en-GB" dirty="0"/>
              <a:t>) Available at: </a:t>
            </a:r>
            <a:r>
              <a:rPr lang="en-GB" dirty="0">
                <a:solidFill>
                  <a:srgbClr val="B71E4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https://www.rct.uk/collection/912177/a-greyhound </a:t>
            </a:r>
            <a:r>
              <a:rPr lang="en-GB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 on 15/10/2023</a:t>
            </a:r>
            <a:r>
              <a:rPr lang="en-GB" u="sng" dirty="0"/>
              <a:t>.</a:t>
            </a:r>
          </a:p>
          <a:p>
            <a:r>
              <a:rPr lang="en-GB" dirty="0"/>
              <a:t>Gessner Albums. Available at: </a:t>
            </a:r>
            <a:r>
              <a:rPr lang="en-GB" dirty="0">
                <a:hlinkClick r:id="rId5"/>
              </a:rPr>
              <a:t>https://www.flickr.com/photos/bijzonderecollectiesuva/sets/72157632809370911/with/8491461457</a:t>
            </a:r>
            <a:r>
              <a:rPr lang="en-GB" dirty="0"/>
              <a:t> Accessed on 15/10/2023.</a:t>
            </a:r>
          </a:p>
          <a:p>
            <a:pPr>
              <a:lnSpc>
                <a:spcPct val="107000"/>
              </a:lnSpc>
              <a:spcAft>
                <a:spcPts val="300"/>
              </a:spcAft>
            </a:pPr>
            <a:r>
              <a:rPr lang="en-GB" dirty="0"/>
              <a:t>Historia </a:t>
            </a:r>
            <a:r>
              <a:rPr lang="en-GB" dirty="0" err="1"/>
              <a:t>Animalium</a:t>
            </a:r>
            <a:r>
              <a:rPr lang="en-GB" dirty="0"/>
              <a:t>. Available at: </a:t>
            </a:r>
            <a:r>
              <a:rPr lang="en-GB" sz="2000" u="sng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6"/>
              </a:rPr>
              <a:t>https://www.e-rara.ch/zuz/content/thumbview/626765</a:t>
            </a:r>
            <a:r>
              <a:rPr lang="en-GB" sz="1600" u="sng" kern="1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dirty="0" err="1"/>
              <a:t>Accesssed</a:t>
            </a:r>
            <a:r>
              <a:rPr lang="en-GB" dirty="0"/>
              <a:t> on 14/10/2023.</a:t>
            </a:r>
          </a:p>
          <a:p>
            <a:r>
              <a:rPr lang="en-GB" dirty="0" err="1"/>
              <a:t>Icones</a:t>
            </a:r>
            <a:r>
              <a:rPr lang="en-GB" dirty="0"/>
              <a:t> </a:t>
            </a:r>
            <a:r>
              <a:rPr lang="en-GB" dirty="0" err="1"/>
              <a:t>Animalium</a:t>
            </a:r>
            <a:r>
              <a:rPr lang="en-GB" dirty="0"/>
              <a:t>. Available at: </a:t>
            </a:r>
            <a:r>
              <a:rPr lang="en-GB" dirty="0">
                <a:solidFill>
                  <a:srgbClr val="B71E42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https://library.si.edu/digital-library/book/iconesanimaliumq00gess </a:t>
            </a:r>
            <a:r>
              <a:rPr lang="en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 on 15/10/2023</a:t>
            </a:r>
            <a:r>
              <a:rPr lang="en-GB" dirty="0"/>
              <a:t>.</a:t>
            </a:r>
          </a:p>
          <a:p>
            <a:r>
              <a:rPr lang="en-GB" dirty="0"/>
              <a:t>People’s Collection Wales. Available at: </a:t>
            </a:r>
            <a:r>
              <a:rPr lang="en-GB" dirty="0">
                <a:hlinkClick r:id="rId8"/>
              </a:rPr>
              <a:t>https://www.peoplescollection.wales/items/9127</a:t>
            </a:r>
            <a:r>
              <a:rPr lang="en-GB" dirty="0"/>
              <a:t> Accessed on 15/10/2023.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32E1B7D-822E-8F7A-56A9-258A8E444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</p:txBody>
      </p:sp>
    </p:spTree>
    <p:extLst>
      <p:ext uri="{BB962C8B-B14F-4D97-AF65-F5344CB8AC3E}">
        <p14:creationId xmlns:p14="http://schemas.microsoft.com/office/powerpoint/2010/main" val="344431201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Custom 10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84582C"/>
      </a:accent2>
      <a:accent3>
        <a:srgbClr val="002060"/>
      </a:accent3>
      <a:accent4>
        <a:srgbClr val="586EA6"/>
      </a:accent4>
      <a:accent5>
        <a:srgbClr val="586EA6"/>
      </a:accent5>
      <a:accent6>
        <a:srgbClr val="6892A0"/>
      </a:accent6>
      <a:hlink>
        <a:srgbClr val="B71E42"/>
      </a:hlink>
      <a:folHlink>
        <a:srgbClr val="586EA6"/>
      </a:folHlink>
    </a:clrScheme>
    <a:fontScheme name="Default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>
    <a:spDef>
      <a:spPr>
        <a:solidFill>
          <a:srgbClr val="B71E4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a:style>
    </a:spDef>
    <a:lnDef>
      <a:spPr>
        <a:ln w="31750"/>
      </a:spPr>
      <a:bodyPr/>
      <a:lstStyle/>
      <a:style>
        <a:lnRef idx="3">
          <a:schemeClr val="accent1"/>
        </a:lnRef>
        <a:fillRef idx="0">
          <a:schemeClr val="accent1"/>
        </a:fillRef>
        <a:effectRef idx="2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60958850_TF66921596_Win32" id="{6B9FDD00-93C4-4E21-BD1D-55AA4FC3F412}" vid="{6BB4AF6E-36C4-4E2E-AB49-C65CBCF6D42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My invention</Template>
  <TotalTime>1350</TotalTime>
  <Words>965</Words>
  <Application>Microsoft Office PowerPoint</Application>
  <PresentationFormat>Widescreen</PresentationFormat>
  <Paragraphs>48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Gill Sans MT</vt:lpstr>
      <vt:lpstr>Open Sans</vt:lpstr>
      <vt:lpstr>Gallery</vt:lpstr>
      <vt:lpstr> De Cane In genere    </vt:lpstr>
      <vt:lpstr> Conrad Gessner- father of bibliography</vt:lpstr>
      <vt:lpstr>The artists- Gessner and others </vt:lpstr>
      <vt:lpstr>Conrad Gessner and Felix Platter </vt:lpstr>
      <vt:lpstr>Context and provenance. </vt:lpstr>
      <vt:lpstr>References</vt:lpstr>
      <vt:lpstr>Images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Illustration project- Gesner vol.1 </dc:title>
  <dc:creator>Paula Smith (1903588)</dc:creator>
  <cp:lastModifiedBy>Paula Smith (1903588)</cp:lastModifiedBy>
  <cp:revision>39</cp:revision>
  <dcterms:created xsi:type="dcterms:W3CDTF">2023-10-07T09:39:09Z</dcterms:created>
  <dcterms:modified xsi:type="dcterms:W3CDTF">2023-10-19T10:47:23Z</dcterms:modified>
</cp:coreProperties>
</file>