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30"/>
  </p:notesMasterIdLst>
  <p:sldIdLst>
    <p:sldId id="257" r:id="rId5"/>
    <p:sldId id="652" r:id="rId6"/>
    <p:sldId id="263" r:id="rId7"/>
    <p:sldId id="798" r:id="rId8"/>
    <p:sldId id="817" r:id="rId9"/>
    <p:sldId id="819" r:id="rId10"/>
    <p:sldId id="820" r:id="rId11"/>
    <p:sldId id="799" r:id="rId12"/>
    <p:sldId id="802" r:id="rId13"/>
    <p:sldId id="803" r:id="rId14"/>
    <p:sldId id="804" r:id="rId15"/>
    <p:sldId id="801" r:id="rId16"/>
    <p:sldId id="326" r:id="rId17"/>
    <p:sldId id="794" r:id="rId18"/>
    <p:sldId id="821" r:id="rId19"/>
    <p:sldId id="312" r:id="rId20"/>
    <p:sldId id="313" r:id="rId21"/>
    <p:sldId id="813" r:id="rId22"/>
    <p:sldId id="812" r:id="rId23"/>
    <p:sldId id="814" r:id="rId24"/>
    <p:sldId id="314" r:id="rId25"/>
    <p:sldId id="315" r:id="rId26"/>
    <p:sldId id="815" r:id="rId27"/>
    <p:sldId id="800" r:id="rId28"/>
    <p:sldId id="79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83" d="100"/>
          <a:sy n="83" d="100"/>
        </p:scale>
        <p:origin x="547"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6/29/2026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6/29/2026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6/29/2026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6/29/2026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6/29/2026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6/29/2026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6/29/2026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6/29/2026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6/29/2026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6/29/2026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6/29/2026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6/29/2026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youtu.be/lfzNBW0g-M4?si=zPXlKyNTnLaIadRo"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youtu.be/2p7dklTqhuA?si=A7t57a1bP1t8cpe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4xXwFwQmRIM"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iL-K857Z59s"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rPr>
              <a:t>Strategic and Agile Business Management</a:t>
            </a:r>
            <a:r>
              <a:rPr lang="en-GB" b="0" i="0" dirty="0">
                <a:solidFill>
                  <a:srgbClr val="FFFFFF"/>
                </a:solidFill>
                <a:effectLst/>
                <a:latin typeface="Arial" panose="020B0604020202020204" pitchFamily="34" charset="0"/>
              </a:rPr>
              <a:t>BMMB7027</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a:solidFill>
                  <a:srgbClr val="FFFFFF">
                    <a:alpha val="75000"/>
                  </a:srgbClr>
                </a:solidFill>
              </a:rPr>
              <a:t>June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908884" y="4261282"/>
            <a:ext cx="6497053" cy="584775"/>
          </a:xfrm>
          <a:prstGeom prst="rect">
            <a:avLst/>
          </a:prstGeom>
          <a:noFill/>
        </p:spPr>
        <p:txBody>
          <a:bodyPr wrap="square" rtlCol="0">
            <a:spAutoFit/>
          </a:bodyPr>
          <a:lstStyle/>
          <a:p>
            <a:pPr algn="ctr"/>
            <a:r>
              <a:rPr lang="en-GB" sz="3200" b="1" dirty="0">
                <a:solidFill>
                  <a:srgbClr val="FFC000"/>
                </a:solidFill>
              </a:rPr>
              <a:t>Risk Management</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This week we will focus 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3970318"/>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rPr>
              <a:t>Topics:</a:t>
            </a:r>
          </a:p>
          <a:p>
            <a:pPr marL="285750" indent="-285750">
              <a:buFont typeface="Arial" panose="020B0604020202020204" pitchFamily="34" charset="0"/>
              <a:buChar char="•"/>
            </a:pPr>
            <a:endParaRPr lang="en-GB" b="1" dirty="0">
              <a:solidFill>
                <a:srgbClr val="0070C0"/>
              </a:solidFill>
            </a:endParaRPr>
          </a:p>
          <a:p>
            <a:pPr marL="800100" lvl="1" indent="-342900">
              <a:buFont typeface="+mj-lt"/>
              <a:buAutoNum type="arabicPeriod"/>
            </a:pPr>
            <a:r>
              <a:rPr lang="en-GB" dirty="0"/>
              <a:t>Welcome</a:t>
            </a:r>
          </a:p>
          <a:p>
            <a:pPr marL="800100" lvl="1" indent="-342900">
              <a:buFont typeface="+mj-lt"/>
              <a:buAutoNum type="arabicPeriod"/>
            </a:pPr>
            <a:r>
              <a:rPr lang="en-GB" dirty="0"/>
              <a:t>Introduction to strategy and strategic management</a:t>
            </a:r>
          </a:p>
          <a:p>
            <a:pPr marL="800100" lvl="1" indent="-342900">
              <a:buFont typeface="+mj-lt"/>
              <a:buAutoNum type="arabicPeriod"/>
            </a:pPr>
            <a:r>
              <a:rPr lang="en-GB" dirty="0"/>
              <a:t>Strategic analysis</a:t>
            </a:r>
          </a:p>
          <a:p>
            <a:pPr marL="800100" lvl="1" indent="-342900">
              <a:buFont typeface="+mj-lt"/>
              <a:buAutoNum type="arabicPeriod"/>
            </a:pPr>
            <a:r>
              <a:rPr lang="en-GB" dirty="0"/>
              <a:t>Competitive strategy</a:t>
            </a:r>
          </a:p>
          <a:p>
            <a:pPr marL="800100" lvl="1" indent="-342900">
              <a:buFont typeface="+mj-lt"/>
              <a:buAutoNum type="arabicPeriod"/>
            </a:pPr>
            <a:r>
              <a:rPr lang="en-GB" dirty="0"/>
              <a:t>Strategic capabilities</a:t>
            </a:r>
          </a:p>
          <a:p>
            <a:pPr marL="800100" lvl="1" indent="-342900">
              <a:buFont typeface="+mj-lt"/>
              <a:buAutoNum type="arabicPeriod"/>
            </a:pPr>
            <a:r>
              <a:rPr lang="en-GB" dirty="0"/>
              <a:t>Organisational structure</a:t>
            </a:r>
          </a:p>
          <a:p>
            <a:pPr marL="800100" lvl="1" indent="-342900">
              <a:buFont typeface="+mj-lt"/>
              <a:buAutoNum type="arabicPeriod"/>
            </a:pPr>
            <a:r>
              <a:rPr lang="en-GB" dirty="0"/>
              <a:t>Incentives </a:t>
            </a:r>
          </a:p>
          <a:p>
            <a:pPr marL="800100" lvl="1" indent="-342900">
              <a:buFont typeface="+mj-lt"/>
              <a:buAutoNum type="arabicPeriod"/>
            </a:pPr>
            <a:r>
              <a:rPr lang="en-GB" dirty="0"/>
              <a:t>Enablers</a:t>
            </a:r>
          </a:p>
          <a:p>
            <a:pPr marL="800100" lvl="1" indent="-342900">
              <a:buFont typeface="+mj-lt"/>
              <a:buAutoNum type="arabicPeriod"/>
            </a:pPr>
            <a:r>
              <a:rPr lang="en-GB" dirty="0"/>
              <a:t>Value creation</a:t>
            </a:r>
          </a:p>
          <a:p>
            <a:pPr marL="800100" lvl="1" indent="-342900">
              <a:buFont typeface="+mj-lt"/>
              <a:buAutoNum type="arabicPeriod"/>
            </a:pPr>
            <a:r>
              <a:rPr lang="en-GB" dirty="0"/>
              <a:t>Risk management</a:t>
            </a:r>
          </a:p>
          <a:p>
            <a:pPr marL="800100" lvl="1" indent="-342900">
              <a:buFont typeface="+mj-lt"/>
              <a:buAutoNum type="arabicPeriod"/>
            </a:pPr>
            <a:endParaRPr lang="en-GB" dirty="0"/>
          </a:p>
          <a:p>
            <a:pPr marL="342900" indent="-342900">
              <a:buFont typeface="Arial" panose="020B0604020202020204" pitchFamily="34" charset="0"/>
              <a:buChar char="•"/>
            </a:pPr>
            <a:endParaRPr lang="en-GB" dirty="0"/>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a:t>
            </a:fld>
            <a:endParaRPr lang="en-US" dirty="0"/>
          </a:p>
        </p:txBody>
      </p:sp>
      <p:sp>
        <p:nvSpPr>
          <p:cNvPr id="6" name="Rectangle: Rounded Corners 5">
            <a:extLst>
              <a:ext uri="{FF2B5EF4-FFF2-40B4-BE49-F238E27FC236}">
                <a16:creationId xmlns:a16="http://schemas.microsoft.com/office/drawing/2014/main" id="{F832EC1D-417E-F2D2-258A-AE9A0724B7E0}"/>
              </a:ext>
            </a:extLst>
          </p:cNvPr>
          <p:cNvSpPr/>
          <p:nvPr/>
        </p:nvSpPr>
        <p:spPr>
          <a:xfrm>
            <a:off x="1002632" y="4535054"/>
            <a:ext cx="6352673" cy="332509"/>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754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30" name="Rectangle 2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risk management</a:t>
            </a:r>
          </a:p>
        </p:txBody>
      </p:sp>
      <p:sp>
        <p:nvSpPr>
          <p:cNvPr id="32" name="Rectangle 3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We will explore:</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Business Risk</a:t>
            </a: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Balanced Scorecard</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1E6EEE"/>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1E6EEE"/>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srgbClr val="1E6EE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B1966D27-9F8E-E2B3-AEB3-DD82920D003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39686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72280" y="944752"/>
            <a:ext cx="3259016" cy="1462692"/>
          </a:xfrm>
        </p:spPr>
        <p:txBody>
          <a:bodyPr vert="horz" lIns="91440" tIns="45720" rIns="91440" bIns="45720" rtlCol="0" anchor="b">
            <a:normAutofit/>
          </a:bodyPr>
          <a:lstStyle/>
          <a:p>
            <a:r>
              <a:rPr lang="en-US" b="0" kern="1200" cap="all">
                <a:solidFill>
                  <a:srgbClr val="FFFFFF"/>
                </a:solidFill>
                <a:latin typeface="+mj-lt"/>
                <a:ea typeface="+mj-ea"/>
                <a:cs typeface="+mj-cs"/>
              </a:rPr>
              <a:t>business risk</a:t>
            </a:r>
          </a:p>
        </p:txBody>
      </p:sp>
      <p:sp>
        <p:nvSpPr>
          <p:cNvPr id="22" name="Rectangle 21">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23">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671513" y="2536031"/>
            <a:ext cx="3123783" cy="3671936"/>
          </a:xfrm>
          <a:prstGeom prst="rect">
            <a:avLst/>
          </a:prstGeom>
        </p:spPr>
        <p:txBody>
          <a:bodyPr vert="horz" lIns="91440" tIns="45720" rIns="91440" bIns="45720" rtlCol="0" anchor="t">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1" i="0" u="none" strike="noStrike" kern="1200" cap="none" spc="0" normalizeH="0" baseline="0" noProof="0" dirty="0">
                <a:ln>
                  <a:noFill/>
                </a:ln>
                <a:solidFill>
                  <a:srgbClr val="00B0F0"/>
                </a:solidFill>
                <a:effectLst/>
                <a:uLnTx/>
                <a:uFillTx/>
                <a:latin typeface="Franklin Gothic Book" panose="020B0502020104020203"/>
                <a:ea typeface="+mn-ea"/>
                <a:cs typeface="+mn-cs"/>
              </a:rPr>
              <a:t>Risk</a:t>
            </a:r>
            <a:r>
              <a:rPr kumimoji="0" lang="en-US" sz="1700" b="1" i="0" u="none" strike="noStrike" kern="1200" cap="none" spc="0" normalizeH="0" baseline="0" noProof="0" dirty="0">
                <a:ln>
                  <a:noFill/>
                </a:ln>
                <a:solidFill>
                  <a:srgbClr val="FFFFFF"/>
                </a:solidFill>
                <a:effectLst/>
                <a:uLnTx/>
                <a:uFillTx/>
                <a:latin typeface="Franklin Gothic Book" panose="020B0502020104020203"/>
                <a:ea typeface="+mn-ea"/>
                <a:cs typeface="+mn-cs"/>
              </a:rPr>
              <a:t> is </a:t>
            </a: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defined as any situation involving exposure to danger, harm or loss</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1" i="0" u="none" strike="noStrike" kern="1200" cap="none" spc="0" normalizeH="0" baseline="0" noProof="0" dirty="0">
                <a:ln>
                  <a:noFill/>
                </a:ln>
                <a:solidFill>
                  <a:srgbClr val="00B0F0"/>
                </a:solidFill>
                <a:effectLst/>
                <a:uLnTx/>
                <a:uFillTx/>
                <a:latin typeface="Franklin Gothic Book" panose="020B0502020104020203"/>
                <a:ea typeface="+mn-ea"/>
                <a:cs typeface="+mn-cs"/>
              </a:rPr>
              <a:t>Business Risks </a:t>
            </a: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include:</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Legal liabilities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Financial risks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Natural disaster</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Competitive attacks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Technology failure</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0" marR="0" lvl="0" indent="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p:txBody>
      </p:sp>
      <p:pic>
        <p:nvPicPr>
          <p:cNvPr id="7" name="Picture 6" descr="Business man pulling a block from Jenga tower">
            <a:extLst>
              <a:ext uri="{FF2B5EF4-FFF2-40B4-BE49-F238E27FC236}">
                <a16:creationId xmlns:a16="http://schemas.microsoft.com/office/drawing/2014/main" id="{D6FEC48A-EAF4-5BAA-19D6-80E02DD96A7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3050346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2" name="Rectangle 21">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78FE29-49FE-ADD0-A677-FD11BD37CB6E}"/>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dirty="0"/>
              <a:t>Examples of business risks in the news</a:t>
            </a:r>
          </a:p>
        </p:txBody>
      </p:sp>
      <p:sp>
        <p:nvSpPr>
          <p:cNvPr id="24" name="Rectangle 23">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Stacks of gold coins">
            <a:extLst>
              <a:ext uri="{FF2B5EF4-FFF2-40B4-BE49-F238E27FC236}">
                <a16:creationId xmlns:a16="http://schemas.microsoft.com/office/drawing/2014/main" id="{104506F8-E208-B327-96E9-A8A603301DD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80698" y="2616857"/>
            <a:ext cx="4748741" cy="3169784"/>
          </a:xfrm>
          <a:prstGeom prst="rect">
            <a:avLst/>
          </a:prstGeom>
        </p:spPr>
      </p:pic>
      <p:sp>
        <p:nvSpPr>
          <p:cNvPr id="6" name="TextBox 5">
            <a:extLst>
              <a:ext uri="{FF2B5EF4-FFF2-40B4-BE49-F238E27FC236}">
                <a16:creationId xmlns:a16="http://schemas.microsoft.com/office/drawing/2014/main" id="{70617441-9A91-D8A4-D883-EF757878AC11}"/>
              </a:ext>
            </a:extLst>
          </p:cNvPr>
          <p:cNvSpPr txBox="1"/>
          <p:nvPr/>
        </p:nvSpPr>
        <p:spPr>
          <a:xfrm>
            <a:off x="6096001" y="2180496"/>
            <a:ext cx="5800436" cy="4045683"/>
          </a:xfrm>
          <a:prstGeom prst="rect">
            <a:avLst/>
          </a:prstGeom>
        </p:spPr>
        <p:txBody>
          <a:bodyPr vert="horz" lIns="91440" tIns="45720" rIns="91440" bIns="45720" rtlCol="0" anchor="ctr">
            <a:normAutofit/>
          </a:bodyPr>
          <a:lstStyle/>
          <a:p>
            <a:pPr defTabSz="457200" fontAlgn="base">
              <a:lnSpc>
                <a:spcPct val="90000"/>
              </a:lnSpc>
              <a:spcBef>
                <a:spcPct val="20000"/>
              </a:spcBef>
              <a:spcAft>
                <a:spcPts val="600"/>
              </a:spcAft>
              <a:buClr>
                <a:schemeClr val="accent1"/>
              </a:buClr>
              <a:buSzPct val="92000"/>
            </a:pPr>
            <a:r>
              <a:rPr lang="en-US" sz="2000" b="1" i="0" dirty="0">
                <a:solidFill>
                  <a:srgbClr val="C00000"/>
                </a:solidFill>
                <a:effectLst/>
              </a:rPr>
              <a:t>Minimum wage rise 'risks businesses and job cuts’</a:t>
            </a:r>
          </a:p>
          <a:p>
            <a:pPr defTabSz="457200" fontAlgn="base">
              <a:lnSpc>
                <a:spcPct val="90000"/>
              </a:lnSpc>
              <a:spcBef>
                <a:spcPct val="20000"/>
              </a:spcBef>
              <a:spcAft>
                <a:spcPts val="600"/>
              </a:spcAft>
              <a:buClr>
                <a:schemeClr val="accent1"/>
              </a:buClr>
              <a:buSzPct val="92000"/>
            </a:pPr>
            <a:r>
              <a:rPr lang="en-US" sz="1000" b="0" i="1" dirty="0">
                <a:solidFill>
                  <a:schemeClr val="tx1">
                    <a:lumMod val="75000"/>
                    <a:lumOff val="25000"/>
                  </a:schemeClr>
                </a:solidFill>
                <a:effectLst/>
              </a:rPr>
              <a:t>Rebecca Brahde, Isle of Man, </a:t>
            </a:r>
            <a:r>
              <a:rPr lang="en-US" sz="1000" b="0" i="0" dirty="0">
                <a:solidFill>
                  <a:schemeClr val="tx1">
                    <a:lumMod val="75000"/>
                    <a:lumOff val="25000"/>
                  </a:schemeClr>
                </a:solidFill>
                <a:effectLst/>
              </a:rPr>
              <a:t>Published 30 September 2025</a:t>
            </a:r>
          </a:p>
          <a:p>
            <a:pPr defTabSz="457200" fontAlgn="base">
              <a:lnSpc>
                <a:spcPct val="90000"/>
              </a:lnSpc>
              <a:spcBef>
                <a:spcPct val="20000"/>
              </a:spcBef>
              <a:spcAft>
                <a:spcPts val="600"/>
              </a:spcAft>
              <a:buClr>
                <a:schemeClr val="accent1"/>
              </a:buClr>
              <a:buSzPct val="92000"/>
              <a:buFont typeface="Wingdings 2" panose="05020102010507070707" pitchFamily="18" charset="2"/>
              <a:buChar char=""/>
            </a:pPr>
            <a:r>
              <a:rPr lang="en-US" b="0" i="0" dirty="0">
                <a:solidFill>
                  <a:schemeClr val="tx1">
                    <a:lumMod val="75000"/>
                    <a:lumOff val="25000"/>
                  </a:schemeClr>
                </a:solidFill>
                <a:effectLst/>
              </a:rPr>
              <a:t>A business lobby group has said a proposed 9.9% Manx minimum wage rise posed "a serious risk of more business closures and job losses".</a:t>
            </a:r>
          </a:p>
          <a:p>
            <a:pPr defTabSz="457200" fontAlgn="base">
              <a:lnSpc>
                <a:spcPct val="90000"/>
              </a:lnSpc>
              <a:spcBef>
                <a:spcPct val="20000"/>
              </a:spcBef>
              <a:spcAft>
                <a:spcPts val="600"/>
              </a:spcAft>
              <a:buClr>
                <a:schemeClr val="accent1"/>
              </a:buClr>
              <a:buSzPct val="92000"/>
              <a:buFont typeface="Wingdings 2" panose="05020102010507070707" pitchFamily="18" charset="2"/>
              <a:buChar char=""/>
            </a:pPr>
            <a:r>
              <a:rPr lang="en-US" b="0" i="0" dirty="0">
                <a:solidFill>
                  <a:schemeClr val="tx1">
                    <a:lumMod val="75000"/>
                    <a:lumOff val="25000"/>
                  </a:schemeClr>
                </a:solidFill>
                <a:effectLst/>
              </a:rPr>
              <a:t>Last week, the government announced proposals to increase the hourly rate from £12.25 to £13.46 from April.</a:t>
            </a:r>
          </a:p>
          <a:p>
            <a:pPr defTabSz="457200" fontAlgn="base">
              <a:lnSpc>
                <a:spcPct val="90000"/>
              </a:lnSpc>
              <a:spcBef>
                <a:spcPct val="20000"/>
              </a:spcBef>
              <a:spcAft>
                <a:spcPts val="600"/>
              </a:spcAft>
              <a:buClr>
                <a:schemeClr val="accent1"/>
              </a:buClr>
              <a:buSzPct val="92000"/>
              <a:buFont typeface="Wingdings 2" panose="05020102010507070707" pitchFamily="18" charset="2"/>
              <a:buChar char=""/>
            </a:pPr>
            <a:r>
              <a:rPr lang="en-US" b="0" i="0" dirty="0">
                <a:solidFill>
                  <a:schemeClr val="tx1">
                    <a:lumMod val="75000"/>
                    <a:lumOff val="25000"/>
                  </a:schemeClr>
                </a:solidFill>
                <a:effectLst/>
              </a:rPr>
              <a:t>The Isle of Man Chamber of Commerce said 87 out of 100 of its members who responded to a survey on the rise had said it would impact their business, with 13% warning of a risk of downsizing or closure.</a:t>
            </a:r>
          </a:p>
        </p:txBody>
      </p:sp>
      <p:sp>
        <p:nvSpPr>
          <p:cNvPr id="3" name="Footer Placeholder 2">
            <a:extLst>
              <a:ext uri="{FF2B5EF4-FFF2-40B4-BE49-F238E27FC236}">
                <a16:creationId xmlns:a16="http://schemas.microsoft.com/office/drawing/2014/main" id="{A5E9E1B0-D15E-B236-8172-9B6460CAA3AF}"/>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spcAft>
                <a:spcPts val="600"/>
              </a:spcAft>
            </a:pPr>
            <a:r>
              <a:rPr lang="en-US" kern="1200" cap="all">
                <a:solidFill>
                  <a:schemeClr val="tx1"/>
                </a:solidFill>
                <a:latin typeface="+mn-lt"/>
                <a:ea typeface="+mn-ea"/>
                <a:cs typeface="+mn-cs"/>
              </a:rPr>
              <a:t>Source: bbc.co.uk</a:t>
            </a:r>
          </a:p>
        </p:txBody>
      </p:sp>
      <p:sp>
        <p:nvSpPr>
          <p:cNvPr id="4" name="Slide Number Placeholder 3">
            <a:extLst>
              <a:ext uri="{FF2B5EF4-FFF2-40B4-BE49-F238E27FC236}">
                <a16:creationId xmlns:a16="http://schemas.microsoft.com/office/drawing/2014/main" id="{F6B834C4-0392-6CD1-8B14-6A8FB9BE77C4}"/>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FB33A"/>
                </a:solidFill>
              </a:rPr>
              <a:pPr defTabSz="457200">
                <a:spcAft>
                  <a:spcPts val="600"/>
                </a:spcAft>
              </a:pPr>
              <a:t>5</a:t>
            </a:fld>
            <a:endParaRPr lang="en-US">
              <a:solidFill>
                <a:srgbClr val="FFB33A"/>
              </a:solidFill>
            </a:endParaRPr>
          </a:p>
        </p:txBody>
      </p:sp>
    </p:spTree>
    <p:extLst>
      <p:ext uri="{BB962C8B-B14F-4D97-AF65-F5344CB8AC3E}">
        <p14:creationId xmlns:p14="http://schemas.microsoft.com/office/powerpoint/2010/main" val="3827999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EEBA14-5629-BE0D-BD6A-968C9381E28D}"/>
            </a:ext>
          </a:extLst>
        </p:cNvPr>
        <p:cNvGrpSpPr/>
        <p:nvPr/>
      </p:nvGrpSpPr>
      <p:grpSpPr>
        <a:xfrm>
          <a:off x="0" y="0"/>
          <a:ext cx="0" cy="0"/>
          <a:chOff x="0" y="0"/>
          <a:chExt cx="0" cy="0"/>
        </a:xfrm>
      </p:grpSpPr>
      <p:sp>
        <p:nvSpPr>
          <p:cNvPr id="13" name="Rectangle 12">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D30B4-51F4-7391-86FE-1C300F9AAEE0}"/>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Examples of business risks in the news</a:t>
            </a:r>
          </a:p>
        </p:txBody>
      </p:sp>
      <p:sp>
        <p:nvSpPr>
          <p:cNvPr id="21" name="Rectangle 2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 name="TextBox 5">
            <a:extLst>
              <a:ext uri="{FF2B5EF4-FFF2-40B4-BE49-F238E27FC236}">
                <a16:creationId xmlns:a16="http://schemas.microsoft.com/office/drawing/2014/main" id="{3A51BAE4-6DA4-1611-25A5-29E0DE5EE339}"/>
              </a:ext>
            </a:extLst>
          </p:cNvPr>
          <p:cNvSpPr txBox="1"/>
          <p:nvPr/>
        </p:nvSpPr>
        <p:spPr>
          <a:xfrm>
            <a:off x="581193" y="1560946"/>
            <a:ext cx="6863315" cy="5297054"/>
          </a:xfrm>
          <a:prstGeom prst="rect">
            <a:avLst/>
          </a:prstGeom>
        </p:spPr>
        <p:txBody>
          <a:bodyPr vert="horz" lIns="91440" tIns="45720" rIns="91440" bIns="45720" rtlCol="0" anchor="ctr">
            <a:noAutofit/>
          </a:bodyPr>
          <a:lstStyle/>
          <a:p>
            <a:pPr algn="ctr" defTabSz="457200" fontAlgn="base">
              <a:lnSpc>
                <a:spcPct val="90000"/>
              </a:lnSpc>
              <a:spcBef>
                <a:spcPct val="20000"/>
              </a:spcBef>
              <a:spcAft>
                <a:spcPts val="600"/>
              </a:spcAft>
              <a:buClr>
                <a:schemeClr val="accent1"/>
              </a:buClr>
              <a:buSzPct val="92000"/>
            </a:pPr>
            <a:r>
              <a:rPr lang="en-US" b="1" i="0" dirty="0">
                <a:solidFill>
                  <a:srgbClr val="C00000"/>
                </a:solidFill>
                <a:effectLst/>
              </a:rPr>
              <a:t>Google boss says trillion-dollar AI investment boom has 'elements of irrationality’</a:t>
            </a:r>
          </a:p>
          <a:p>
            <a:pPr defTabSz="457200" fontAlgn="base">
              <a:lnSpc>
                <a:spcPct val="90000"/>
              </a:lnSpc>
              <a:spcBef>
                <a:spcPct val="20000"/>
              </a:spcBef>
              <a:spcAft>
                <a:spcPts val="600"/>
              </a:spcAft>
              <a:buClr>
                <a:schemeClr val="accent1"/>
              </a:buClr>
              <a:buSzPct val="92000"/>
              <a:buFont typeface="Wingdings 2" panose="05020102010507070707" pitchFamily="18" charset="2"/>
              <a:buChar char=""/>
            </a:pPr>
            <a:r>
              <a:rPr lang="en-US" sz="1000" b="0" i="1" dirty="0">
                <a:solidFill>
                  <a:schemeClr val="tx2"/>
                </a:solidFill>
                <a:effectLst/>
              </a:rPr>
              <a:t>Faisal Islam, economics editor and Rachel Clun, business reporter; Published 18 November 2025</a:t>
            </a:r>
          </a:p>
          <a:p>
            <a:pPr defTabSz="457200" fontAlgn="base">
              <a:lnSpc>
                <a:spcPct val="90000"/>
              </a:lnSpc>
              <a:spcBef>
                <a:spcPct val="20000"/>
              </a:spcBef>
              <a:spcAft>
                <a:spcPts val="600"/>
              </a:spcAft>
              <a:buClr>
                <a:schemeClr val="accent1"/>
              </a:buClr>
              <a:buSzPct val="92000"/>
              <a:buFont typeface="Wingdings 2" panose="05020102010507070707" pitchFamily="18" charset="2"/>
              <a:buChar char=""/>
            </a:pPr>
            <a:r>
              <a:rPr lang="en-US" sz="1600" b="0" i="0" dirty="0">
                <a:solidFill>
                  <a:schemeClr val="tx2"/>
                </a:solidFill>
                <a:effectLst/>
              </a:rPr>
              <a:t>Every company would be affected if the AI bubble were to burst, the head of Google's parent firm Alphabet has told the BBC.</a:t>
            </a:r>
          </a:p>
          <a:p>
            <a:pPr defTabSz="457200" fontAlgn="base">
              <a:lnSpc>
                <a:spcPct val="90000"/>
              </a:lnSpc>
              <a:spcBef>
                <a:spcPct val="20000"/>
              </a:spcBef>
              <a:spcAft>
                <a:spcPts val="600"/>
              </a:spcAft>
              <a:buClr>
                <a:schemeClr val="accent1"/>
              </a:buClr>
              <a:buSzPct val="92000"/>
              <a:buFont typeface="Wingdings 2" panose="05020102010507070707" pitchFamily="18" charset="2"/>
              <a:buChar char=""/>
            </a:pPr>
            <a:r>
              <a:rPr lang="en-US" sz="1600" b="0" i="0" dirty="0">
                <a:solidFill>
                  <a:schemeClr val="tx2"/>
                </a:solidFill>
                <a:effectLst/>
              </a:rPr>
              <a:t>Speaking exclusively to BBC News, Sundar Pichai said while the growth of artificial intelligence (AI) investment had been an "extraordinary moment", there was some "irrationality" in the current AI boom.</a:t>
            </a:r>
          </a:p>
          <a:p>
            <a:pPr defTabSz="457200" fontAlgn="base">
              <a:lnSpc>
                <a:spcPct val="90000"/>
              </a:lnSpc>
              <a:spcBef>
                <a:spcPct val="20000"/>
              </a:spcBef>
              <a:spcAft>
                <a:spcPts val="600"/>
              </a:spcAft>
              <a:buClr>
                <a:schemeClr val="accent1"/>
              </a:buClr>
              <a:buSzPct val="92000"/>
              <a:buFont typeface="Wingdings 2" panose="05020102010507070707" pitchFamily="18" charset="2"/>
              <a:buChar char=""/>
            </a:pPr>
            <a:r>
              <a:rPr lang="en-US" sz="1600" b="0" i="0" dirty="0">
                <a:solidFill>
                  <a:schemeClr val="tx2"/>
                </a:solidFill>
                <a:effectLst/>
              </a:rPr>
              <a:t>It comes amid fears in Silicon Valley and beyond of a bubble as the value of AI tech companies has soared in recent months and companies spend big on the burgeoning industry.</a:t>
            </a:r>
          </a:p>
          <a:p>
            <a:pPr defTabSz="457200" fontAlgn="base">
              <a:lnSpc>
                <a:spcPct val="90000"/>
              </a:lnSpc>
              <a:spcBef>
                <a:spcPct val="20000"/>
              </a:spcBef>
              <a:spcAft>
                <a:spcPts val="600"/>
              </a:spcAft>
              <a:buClr>
                <a:schemeClr val="accent1"/>
              </a:buClr>
              <a:buSzPct val="92000"/>
              <a:buFont typeface="Wingdings 2" panose="05020102010507070707" pitchFamily="18" charset="2"/>
              <a:buChar char=""/>
            </a:pPr>
            <a:r>
              <a:rPr lang="en-US" sz="1600" b="0" i="0" dirty="0">
                <a:solidFill>
                  <a:schemeClr val="tx2"/>
                </a:solidFill>
                <a:effectLst/>
              </a:rPr>
              <a:t>Asked whether Google would be immune to the impact of the AI bubble bursting, </a:t>
            </a:r>
            <a:r>
              <a:rPr lang="en-US" sz="1600" b="0" i="0" dirty="0" err="1">
                <a:solidFill>
                  <a:schemeClr val="tx2"/>
                </a:solidFill>
                <a:effectLst/>
              </a:rPr>
              <a:t>Mr</a:t>
            </a:r>
            <a:r>
              <a:rPr lang="en-US" sz="1600" b="0" i="0" dirty="0">
                <a:solidFill>
                  <a:schemeClr val="tx2"/>
                </a:solidFill>
                <a:effectLst/>
              </a:rPr>
              <a:t> Pichai said the tech giant could weather that potential storm, but also issued a warning.</a:t>
            </a:r>
          </a:p>
          <a:p>
            <a:pPr defTabSz="457200" fontAlgn="base">
              <a:lnSpc>
                <a:spcPct val="90000"/>
              </a:lnSpc>
              <a:spcBef>
                <a:spcPct val="20000"/>
              </a:spcBef>
              <a:spcAft>
                <a:spcPts val="600"/>
              </a:spcAft>
              <a:buClr>
                <a:schemeClr val="accent1"/>
              </a:buClr>
              <a:buSzPct val="92000"/>
              <a:buFont typeface="Wingdings 2" panose="05020102010507070707" pitchFamily="18" charset="2"/>
              <a:buChar char=""/>
            </a:pPr>
            <a:r>
              <a:rPr lang="en-US" sz="1600" b="0" i="0" dirty="0">
                <a:solidFill>
                  <a:schemeClr val="tx2"/>
                </a:solidFill>
                <a:effectLst/>
              </a:rPr>
              <a:t>"I think no company is going to be immune, including us," he said.</a:t>
            </a:r>
          </a:p>
          <a:p>
            <a:pPr defTabSz="457200" fontAlgn="base">
              <a:lnSpc>
                <a:spcPct val="90000"/>
              </a:lnSpc>
              <a:spcBef>
                <a:spcPct val="20000"/>
              </a:spcBef>
              <a:spcAft>
                <a:spcPts val="600"/>
              </a:spcAft>
              <a:buClr>
                <a:schemeClr val="accent1"/>
              </a:buClr>
              <a:buSzPct val="92000"/>
              <a:buFont typeface="Wingdings 2" panose="05020102010507070707" pitchFamily="18" charset="2"/>
              <a:buChar char=""/>
            </a:pPr>
            <a:r>
              <a:rPr lang="en-US" sz="1600" b="0" i="0" dirty="0">
                <a:solidFill>
                  <a:schemeClr val="tx2"/>
                </a:solidFill>
                <a:effectLst/>
              </a:rPr>
              <a:t>In a wide-ranging exclusive interview at Google's California headquarters, he also addressed energy needs, slowing down climate targets, UK investment, the accuracy of his AI models, and the effect of the AI revolution on jobs.</a:t>
            </a:r>
          </a:p>
        </p:txBody>
      </p:sp>
      <p:sp>
        <p:nvSpPr>
          <p:cNvPr id="4" name="Slide Number Placeholder 3">
            <a:extLst>
              <a:ext uri="{FF2B5EF4-FFF2-40B4-BE49-F238E27FC236}">
                <a16:creationId xmlns:a16="http://schemas.microsoft.com/office/drawing/2014/main" id="{03A5FD85-9995-18D9-A634-7D2B8D784051}"/>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854738"/>
                </a:solidFill>
              </a:rPr>
              <a:pPr defTabSz="457200">
                <a:spcAft>
                  <a:spcPts val="600"/>
                </a:spcAft>
              </a:pPr>
              <a:t>6</a:t>
            </a:fld>
            <a:endParaRPr lang="en-US">
              <a:solidFill>
                <a:srgbClr val="854738"/>
              </a:solidFill>
            </a:endParaRPr>
          </a:p>
        </p:txBody>
      </p:sp>
      <p:pic>
        <p:nvPicPr>
          <p:cNvPr id="8" name="Picture 7" descr="A person wearing glasses and a black jacket&#10;&#10;AI-generated content may be incorrect.">
            <a:extLst>
              <a:ext uri="{FF2B5EF4-FFF2-40B4-BE49-F238E27FC236}">
                <a16:creationId xmlns:a16="http://schemas.microsoft.com/office/drawing/2014/main" id="{7E1760D2-C1EF-6FD8-1829-5FD132C8EB5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7521283" y="10"/>
            <a:ext cx="4670717" cy="6857990"/>
          </a:xfrm>
          <a:prstGeom prst="rect">
            <a:avLst/>
          </a:prstGeom>
        </p:spPr>
      </p:pic>
      <p:sp>
        <p:nvSpPr>
          <p:cNvPr id="3" name="Footer Placeholder 2">
            <a:extLst>
              <a:ext uri="{FF2B5EF4-FFF2-40B4-BE49-F238E27FC236}">
                <a16:creationId xmlns:a16="http://schemas.microsoft.com/office/drawing/2014/main" id="{93371623-9199-97C0-D613-C2B7888A9FC9}"/>
              </a:ext>
            </a:extLst>
          </p:cNvPr>
          <p:cNvSpPr>
            <a:spLocks noGrp="1"/>
          </p:cNvSpPr>
          <p:nvPr>
            <p:ph type="ftr" sz="quarter" idx="11"/>
          </p:nvPr>
        </p:nvSpPr>
        <p:spPr>
          <a:xfrm>
            <a:off x="7730138" y="6400800"/>
            <a:ext cx="4277410" cy="365125"/>
          </a:xfrm>
        </p:spPr>
        <p:txBody>
          <a:bodyPr vert="horz" lIns="91440" tIns="45720" rIns="91440" bIns="45720" rtlCol="0" anchor="ctr">
            <a:normAutofit/>
          </a:bodyPr>
          <a:lstStyle/>
          <a:p>
            <a:pPr defTabSz="457200">
              <a:spcAft>
                <a:spcPts val="600"/>
              </a:spcAft>
            </a:pPr>
            <a:r>
              <a:rPr lang="en-US" kern="1200" cap="all" dirty="0">
                <a:solidFill>
                  <a:schemeClr val="bg1"/>
                </a:solidFill>
                <a:latin typeface="+mn-lt"/>
                <a:ea typeface="+mn-ea"/>
                <a:cs typeface="+mn-cs"/>
              </a:rPr>
              <a:t>Source: bbc.co.uk</a:t>
            </a:r>
          </a:p>
        </p:txBody>
      </p:sp>
    </p:spTree>
    <p:extLst>
      <p:ext uri="{BB962C8B-B14F-4D97-AF65-F5344CB8AC3E}">
        <p14:creationId xmlns:p14="http://schemas.microsoft.com/office/powerpoint/2010/main" val="1734271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8DD51-0A58-FF9E-CB7A-E2449C8970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9986DA-B1CD-685D-A3AE-7D18FD4135C6}"/>
              </a:ext>
            </a:extLst>
          </p:cNvPr>
          <p:cNvSpPr>
            <a:spLocks noGrp="1"/>
          </p:cNvSpPr>
          <p:nvPr>
            <p:ph type="title"/>
          </p:nvPr>
        </p:nvSpPr>
        <p:spPr>
          <a:xfrm>
            <a:off x="581192" y="702156"/>
            <a:ext cx="11029616" cy="1188720"/>
          </a:xfrm>
        </p:spPr>
        <p:txBody>
          <a:bodyPr>
            <a:normAutofit/>
          </a:bodyPr>
          <a:lstStyle/>
          <a:p>
            <a:r>
              <a:rPr lang="en-GB" dirty="0"/>
              <a:t>What Is Risk Management &amp; Why Is It Important?</a:t>
            </a:r>
          </a:p>
        </p:txBody>
      </p:sp>
      <p:sp>
        <p:nvSpPr>
          <p:cNvPr id="3" name="Content Placeholder 2">
            <a:extLst>
              <a:ext uri="{FF2B5EF4-FFF2-40B4-BE49-F238E27FC236}">
                <a16:creationId xmlns:a16="http://schemas.microsoft.com/office/drawing/2014/main" id="{2624B75F-4F9A-B866-318D-8373154D151C}"/>
              </a:ext>
            </a:extLst>
          </p:cNvPr>
          <p:cNvSpPr>
            <a:spLocks noGrp="1"/>
          </p:cNvSpPr>
          <p:nvPr>
            <p:ph idx="1"/>
          </p:nvPr>
        </p:nvSpPr>
        <p:spPr>
          <a:xfrm>
            <a:off x="5209309" y="2180496"/>
            <a:ext cx="6401497"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pPr lvl="1"/>
            <a:endParaRPr lang="en-GB" dirty="0"/>
          </a:p>
          <a:p>
            <a:r>
              <a:rPr lang="en-GB" dirty="0">
                <a:hlinkClick r:id="rId2"/>
              </a:rPr>
              <a:t>https://youtu.be/lfzNBW0g-M4?si=zPXlKyNTnLaIadRo</a:t>
            </a:r>
            <a:endParaRPr lang="en-GB" dirty="0"/>
          </a:p>
          <a:p>
            <a:endParaRPr lang="en-GB" dirty="0"/>
          </a:p>
        </p:txBody>
      </p:sp>
      <p:sp>
        <p:nvSpPr>
          <p:cNvPr id="4" name="Footer Placeholder 3">
            <a:extLst>
              <a:ext uri="{FF2B5EF4-FFF2-40B4-BE49-F238E27FC236}">
                <a16:creationId xmlns:a16="http://schemas.microsoft.com/office/drawing/2014/main" id="{20A97381-F9B1-F800-AFEC-366418D9FA57}"/>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dirty="0">
                <a:ln>
                  <a:noFill/>
                </a:ln>
                <a:solidFill>
                  <a:schemeClr val="tx1"/>
                </a:solidFill>
                <a:effectLst/>
                <a:uLnTx/>
                <a:uFillTx/>
                <a:latin typeface="Franklin Gothic Book" panose="020B0502020104020203"/>
                <a:ea typeface="+mn-ea"/>
                <a:cs typeface="+mn-cs"/>
              </a:rPr>
              <a:t>(source: </a:t>
            </a:r>
            <a:r>
              <a:rPr kumimoji="0" lang="en-US" b="0" i="0" u="none" strike="noStrike" kern="1200" cap="all" spc="0" normalizeH="0" baseline="0" noProof="0" dirty="0" err="1">
                <a:ln>
                  <a:noFill/>
                </a:ln>
                <a:solidFill>
                  <a:schemeClr val="tx1"/>
                </a:solidFill>
                <a:effectLst/>
                <a:uLnTx/>
                <a:uFillTx/>
                <a:latin typeface="Franklin Gothic Book" panose="020B0502020104020203"/>
                <a:ea typeface="+mn-ea"/>
                <a:cs typeface="+mn-cs"/>
              </a:rPr>
              <a:t>youtube</a:t>
            </a:r>
            <a:r>
              <a:rPr kumimoji="0" lang="en-US" b="0" i="0" u="none" strike="noStrike" kern="1200" cap="all" spc="0" normalizeH="0" baseline="0" noProof="0" dirty="0">
                <a:ln>
                  <a:noFill/>
                </a:ln>
                <a:solidFill>
                  <a:schemeClr val="tx1"/>
                </a:solidFill>
                <a:effectLst/>
                <a:uLnTx/>
                <a:uFillTx/>
                <a:latin typeface="Franklin Gothic Book" panose="020B0502020104020203"/>
                <a:ea typeface="+mn-ea"/>
                <a:cs typeface="+mn-cs"/>
              </a:rPr>
              <a:t> 2:08)</a:t>
            </a:r>
          </a:p>
        </p:txBody>
      </p:sp>
      <p:sp>
        <p:nvSpPr>
          <p:cNvPr id="5" name="Slide Number Placeholder 4">
            <a:extLst>
              <a:ext uri="{FF2B5EF4-FFF2-40B4-BE49-F238E27FC236}">
                <a16:creationId xmlns:a16="http://schemas.microsoft.com/office/drawing/2014/main" id="{FBFD724A-A741-FD4A-9179-B267D2255BA3}"/>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99F042"/>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7</a:t>
            </a:fld>
            <a:endParaRPr kumimoji="0" lang="en-US" b="0" i="0" u="none" strike="noStrike" kern="1200" cap="none" spc="0" normalizeH="0" baseline="0" noProof="0">
              <a:ln>
                <a:noFill/>
              </a:ln>
              <a:solidFill>
                <a:srgbClr val="99F042"/>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33127D1-5CBD-67A6-1C4A-70411318D4AC}"/>
              </a:ext>
            </a:extLst>
          </p:cNvPr>
          <p:cNvPicPr>
            <a:picLocks noChangeAspect="1"/>
          </p:cNvPicPr>
          <p:nvPr/>
        </p:nvPicPr>
        <p:blipFill>
          <a:blip r:embed="rId3"/>
          <a:stretch>
            <a:fillRect/>
          </a:stretch>
        </p:blipFill>
        <p:spPr>
          <a:xfrm>
            <a:off x="1614487" y="3123189"/>
            <a:ext cx="2867025" cy="1590675"/>
          </a:xfrm>
          <a:prstGeom prst="rect">
            <a:avLst/>
          </a:prstGeom>
        </p:spPr>
      </p:pic>
    </p:spTree>
    <p:extLst>
      <p:ext uri="{BB962C8B-B14F-4D97-AF65-F5344CB8AC3E}">
        <p14:creationId xmlns:p14="http://schemas.microsoft.com/office/powerpoint/2010/main" val="1605310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72280" y="944752"/>
            <a:ext cx="3259016" cy="1462692"/>
          </a:xfrm>
        </p:spPr>
        <p:txBody>
          <a:bodyPr vert="horz" lIns="91440" tIns="45720" rIns="91440" bIns="45720" rtlCol="0" anchor="b">
            <a:normAutofit/>
          </a:bodyPr>
          <a:lstStyle/>
          <a:p>
            <a:r>
              <a:rPr lang="en-US" b="0" kern="1200" cap="all">
                <a:solidFill>
                  <a:srgbClr val="FFFFFF"/>
                </a:solidFill>
                <a:latin typeface="+mj-lt"/>
                <a:ea typeface="+mj-ea"/>
                <a:cs typeface="+mj-cs"/>
              </a:rPr>
              <a:t>business risk mitigation</a:t>
            </a:r>
          </a:p>
        </p:txBody>
      </p:sp>
      <p:sp>
        <p:nvSpPr>
          <p:cNvPr id="22" name="Rectangle 21">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23">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671513" y="2536031"/>
            <a:ext cx="3123783" cy="3671936"/>
          </a:xfrm>
          <a:prstGeom prst="rect">
            <a:avLst/>
          </a:prstGeom>
        </p:spPr>
        <p:txBody>
          <a:bodyPr vert="horz" lIns="91440" tIns="45720" rIns="91440" bIns="45720" rtlCol="0" anchor="t">
            <a:normAutofit/>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1" i="0" u="none" strike="noStrike" kern="1200" cap="none" spc="0" normalizeH="0" baseline="0" noProof="0" dirty="0">
                <a:ln>
                  <a:noFill/>
                </a:ln>
                <a:solidFill>
                  <a:srgbClr val="00B0F0"/>
                </a:solidFill>
                <a:effectLst/>
                <a:uLnTx/>
                <a:uFillTx/>
                <a:latin typeface="Franklin Gothic Book" panose="020B0502020104020203"/>
                <a:ea typeface="+mn-ea"/>
                <a:cs typeface="+mn-cs"/>
              </a:rPr>
              <a:t>Business Risk Mitigation </a:t>
            </a: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i</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s a systematic stepped approach:</a:t>
            </a:r>
          </a:p>
          <a:p>
            <a:pPr marL="800100" marR="0" lvl="1" indent="-342900" algn="l" defTabSz="457200" rtl="0" eaLnBrk="1" fontAlgn="auto" latinLnBrk="0" hangingPunct="1">
              <a:lnSpc>
                <a:spcPct val="90000"/>
              </a:lnSpc>
              <a:spcBef>
                <a:spcPct val="20000"/>
              </a:spcBef>
              <a:spcAft>
                <a:spcPts val="600"/>
              </a:spcAft>
              <a:buClr>
                <a:srgbClr val="1CADE4"/>
              </a:buClr>
              <a:buSzPct val="92000"/>
              <a:buFont typeface="+mj-lt"/>
              <a:buAutoNum type="arabicPeriod"/>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Identify threats</a:t>
            </a:r>
          </a:p>
          <a:p>
            <a:pPr marL="800100" marR="0" lvl="1" indent="-342900" algn="l" defTabSz="457200" rtl="0" eaLnBrk="1" fontAlgn="auto" latinLnBrk="0" hangingPunct="1">
              <a:lnSpc>
                <a:spcPct val="90000"/>
              </a:lnSpc>
              <a:spcBef>
                <a:spcPct val="20000"/>
              </a:spcBef>
              <a:spcAft>
                <a:spcPts val="600"/>
              </a:spcAft>
              <a:buClr>
                <a:srgbClr val="1CADE4"/>
              </a:buClr>
              <a:buSzPct val="92000"/>
              <a:buFont typeface="+mj-lt"/>
              <a:buAutoNum type="arabicPeriod"/>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Assess the danger of the threats</a:t>
            </a:r>
          </a:p>
          <a:p>
            <a:pPr marL="800100" marR="0" lvl="1" indent="-342900" algn="l" defTabSz="457200" rtl="0" eaLnBrk="1" fontAlgn="auto" latinLnBrk="0" hangingPunct="1">
              <a:lnSpc>
                <a:spcPct val="90000"/>
              </a:lnSpc>
              <a:spcBef>
                <a:spcPct val="20000"/>
              </a:spcBef>
              <a:spcAft>
                <a:spcPts val="600"/>
              </a:spcAft>
              <a:buClr>
                <a:srgbClr val="1CADE4"/>
              </a:buClr>
              <a:buSzPct val="92000"/>
              <a:buFont typeface="+mj-lt"/>
              <a:buAutoNum type="arabicPeriod"/>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Assess the probability of risk</a:t>
            </a:r>
          </a:p>
          <a:p>
            <a:pPr marL="800100" marR="0" lvl="1" indent="-342900" algn="l" defTabSz="457200" rtl="0" eaLnBrk="1" fontAlgn="auto" latinLnBrk="0" hangingPunct="1">
              <a:lnSpc>
                <a:spcPct val="90000"/>
              </a:lnSpc>
              <a:spcBef>
                <a:spcPct val="20000"/>
              </a:spcBef>
              <a:spcAft>
                <a:spcPts val="600"/>
              </a:spcAft>
              <a:buClr>
                <a:srgbClr val="1CADE4"/>
              </a:buClr>
              <a:buSzPct val="92000"/>
              <a:buFont typeface="+mj-lt"/>
              <a:buAutoNum type="arabicPeriod"/>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Identify solutions</a:t>
            </a:r>
          </a:p>
          <a:p>
            <a:pPr marL="800100" marR="0" lvl="1" indent="-342900" algn="l" defTabSz="457200" rtl="0" eaLnBrk="1" fontAlgn="auto" latinLnBrk="0" hangingPunct="1">
              <a:lnSpc>
                <a:spcPct val="90000"/>
              </a:lnSpc>
              <a:spcBef>
                <a:spcPct val="20000"/>
              </a:spcBef>
              <a:spcAft>
                <a:spcPts val="600"/>
              </a:spcAft>
              <a:buClr>
                <a:srgbClr val="1CADE4"/>
              </a:buClr>
              <a:buSzPct val="92000"/>
              <a:buFont typeface="+mj-lt"/>
              <a:buAutoNum type="arabicPeriod"/>
              <a:tabLst/>
              <a:defRPr/>
            </a:pP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Prioritise</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Risk Reduction measures based upon strategy</a:t>
            </a:r>
          </a:p>
        </p:txBody>
      </p:sp>
      <p:pic>
        <p:nvPicPr>
          <p:cNvPr id="7" name="Picture 6" descr="Business man walking a red tight rope">
            <a:extLst>
              <a:ext uri="{FF2B5EF4-FFF2-40B4-BE49-F238E27FC236}">
                <a16:creationId xmlns:a16="http://schemas.microsoft.com/office/drawing/2014/main" id="{49576939-AA26-2FF4-0384-AA9CEBEB13B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79477035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3" name="Rectangle 103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5" name="Rectangle 103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1. Identify threats</a:t>
            </a:r>
          </a:p>
        </p:txBody>
      </p:sp>
      <p:sp>
        <p:nvSpPr>
          <p:cNvPr id="3" name="TextBox 2">
            <a:extLst>
              <a:ext uri="{FF2B5EF4-FFF2-40B4-BE49-F238E27FC236}">
                <a16:creationId xmlns:a16="http://schemas.microsoft.com/office/drawing/2014/main" id="{1A63A293-6A4B-481D-8960-BE437C3CF946}"/>
              </a:ext>
            </a:extLst>
          </p:cNvPr>
          <p:cNvSpPr txBox="1"/>
          <p:nvPr/>
        </p:nvSpPr>
        <p:spPr>
          <a:xfrm>
            <a:off x="377005" y="2340864"/>
            <a:ext cx="7231157" cy="3634486"/>
          </a:xfrm>
          <a:prstGeom prst="rect">
            <a:avLst/>
          </a:prstGeom>
        </p:spPr>
        <p:txBody>
          <a:bodyPr vert="horz" lIns="91440" tIns="45720" rIns="91440" bIns="45720" rtlCol="0" anchor="ctr">
            <a:normAutofit/>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This is a h</a:t>
            </a:r>
            <a:r>
              <a:rPr kumimoji="0" lang="en-US" sz="17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ighly</a:t>
            </a: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important step</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Must assess the threat from several perspectives:</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1" i="1" u="none" strike="noStrike" kern="1200" cap="none" spc="0" normalizeH="0" baseline="0" noProof="0" dirty="0">
                <a:ln>
                  <a:noFill/>
                </a:ln>
                <a:solidFill>
                  <a:srgbClr val="0070C0"/>
                </a:solidFill>
                <a:effectLst/>
                <a:uLnTx/>
                <a:uFillTx/>
                <a:latin typeface="Franklin Gothic Book" panose="020B0502020104020203"/>
                <a:ea typeface="+mn-ea"/>
                <a:cs typeface="+mn-cs"/>
              </a:rPr>
              <a:t>Internal threats</a:t>
            </a: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e.g. weakness in skill-sets, over-reliance upon a few individuals</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1" i="1" u="none" strike="noStrike" kern="1200" cap="none" spc="0" normalizeH="0" baseline="0" noProof="0" dirty="0">
                <a:ln>
                  <a:noFill/>
                </a:ln>
                <a:solidFill>
                  <a:srgbClr val="0070C0"/>
                </a:solidFill>
                <a:effectLst/>
                <a:uLnTx/>
                <a:uFillTx/>
                <a:latin typeface="Franklin Gothic Book" panose="020B0502020104020203"/>
                <a:ea typeface="+mn-ea"/>
                <a:cs typeface="+mn-cs"/>
              </a:rPr>
              <a:t>External threats</a:t>
            </a: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e.g. competitive rivals, loss of stakeholder support, natural disasters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For identification, you could use simple “</a:t>
            </a:r>
            <a:r>
              <a:rPr kumimoji="0" lang="en-US" sz="17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risk charting</a:t>
            </a: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to start with:</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chart out what could be threatened, the nature of the threat, potential damage that those threats may inflict etc.</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6" name="TextBox 5">
            <a:extLst>
              <a:ext uri="{FF2B5EF4-FFF2-40B4-BE49-F238E27FC236}">
                <a16:creationId xmlns:a16="http://schemas.microsoft.com/office/drawing/2014/main" id="{6E751384-2E1B-9B65-4940-92865BCC2FE6}"/>
              </a:ext>
            </a:extLst>
          </p:cNvPr>
          <p:cNvSpPr txBox="1"/>
          <p:nvPr/>
        </p:nvSpPr>
        <p:spPr>
          <a:xfrm>
            <a:off x="7945149" y="2796466"/>
            <a:ext cx="350704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Simple Risk Charting</a:t>
            </a:r>
          </a:p>
        </p:txBody>
      </p:sp>
      <p:graphicFrame>
        <p:nvGraphicFramePr>
          <p:cNvPr id="7" name="Table 7">
            <a:extLst>
              <a:ext uri="{FF2B5EF4-FFF2-40B4-BE49-F238E27FC236}">
                <a16:creationId xmlns:a16="http://schemas.microsoft.com/office/drawing/2014/main" id="{DBD27B00-E0B4-AB4D-E597-59513EE794A8}"/>
              </a:ext>
            </a:extLst>
          </p:cNvPr>
          <p:cNvGraphicFramePr>
            <a:graphicFrameLocks noGrp="1"/>
          </p:cNvGraphicFramePr>
          <p:nvPr/>
        </p:nvGraphicFramePr>
        <p:xfrm>
          <a:off x="7945149" y="3429000"/>
          <a:ext cx="3507046" cy="2026920"/>
        </p:xfrm>
        <a:graphic>
          <a:graphicData uri="http://schemas.openxmlformats.org/drawingml/2006/table">
            <a:tbl>
              <a:tblPr firstRow="1" bandRow="1">
                <a:tableStyleId>{5C22544A-7EE6-4342-B048-85BDC9FD1C3A}</a:tableStyleId>
              </a:tblPr>
              <a:tblGrid>
                <a:gridCol w="1404678">
                  <a:extLst>
                    <a:ext uri="{9D8B030D-6E8A-4147-A177-3AD203B41FA5}">
                      <a16:colId xmlns:a16="http://schemas.microsoft.com/office/drawing/2014/main" val="2493269992"/>
                    </a:ext>
                  </a:extLst>
                </a:gridCol>
                <a:gridCol w="1051377">
                  <a:extLst>
                    <a:ext uri="{9D8B030D-6E8A-4147-A177-3AD203B41FA5}">
                      <a16:colId xmlns:a16="http://schemas.microsoft.com/office/drawing/2014/main" val="3741561487"/>
                    </a:ext>
                  </a:extLst>
                </a:gridCol>
                <a:gridCol w="1050991">
                  <a:extLst>
                    <a:ext uri="{9D8B030D-6E8A-4147-A177-3AD203B41FA5}">
                      <a16:colId xmlns:a16="http://schemas.microsoft.com/office/drawing/2014/main" val="1814248676"/>
                    </a:ext>
                  </a:extLst>
                </a:gridCol>
              </a:tblGrid>
              <a:tr h="449320">
                <a:tc>
                  <a:txBody>
                    <a:bodyPr/>
                    <a:lstStyle/>
                    <a:p>
                      <a:r>
                        <a:rPr lang="en-GB" dirty="0"/>
                        <a:t>What could be threatened</a:t>
                      </a:r>
                    </a:p>
                  </a:txBody>
                  <a:tcPr/>
                </a:tc>
                <a:tc>
                  <a:txBody>
                    <a:bodyPr/>
                    <a:lstStyle/>
                    <a:p>
                      <a:r>
                        <a:rPr lang="en-GB" dirty="0"/>
                        <a:t>Nature of Threat</a:t>
                      </a:r>
                    </a:p>
                  </a:txBody>
                  <a:tcPr/>
                </a:tc>
                <a:tc>
                  <a:txBody>
                    <a:bodyPr/>
                    <a:lstStyle/>
                    <a:p>
                      <a:r>
                        <a:rPr lang="en-GB" dirty="0"/>
                        <a:t>Potential Damage</a:t>
                      </a:r>
                    </a:p>
                  </a:txBody>
                  <a:tcPr/>
                </a:tc>
                <a:extLst>
                  <a:ext uri="{0D108BD9-81ED-4DB2-BD59-A6C34878D82A}">
                    <a16:rowId xmlns:a16="http://schemas.microsoft.com/office/drawing/2014/main" val="1639539277"/>
                  </a:ext>
                </a:extLst>
              </a:tr>
              <a:tr h="370840">
                <a:tc>
                  <a:txBody>
                    <a:bodyPr/>
                    <a:lstStyle/>
                    <a:p>
                      <a:r>
                        <a:rPr lang="en-GB" dirty="0"/>
                        <a:t>A</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819470454"/>
                  </a:ext>
                </a:extLst>
              </a:tr>
              <a:tr h="370840">
                <a:tc>
                  <a:txBody>
                    <a:bodyPr/>
                    <a:lstStyle/>
                    <a:p>
                      <a:r>
                        <a:rPr lang="en-GB" dirty="0"/>
                        <a:t>B</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462862644"/>
                  </a:ext>
                </a:extLst>
              </a:tr>
              <a:tr h="370840">
                <a:tc>
                  <a:txBody>
                    <a:bodyPr/>
                    <a:lstStyle/>
                    <a:p>
                      <a:r>
                        <a:rPr lang="en-GB" dirty="0"/>
                        <a:t>C</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684917314"/>
                  </a:ext>
                </a:extLst>
              </a:tr>
            </a:tbl>
          </a:graphicData>
        </a:graphic>
      </p:graphicFrame>
    </p:spTree>
    <p:extLst>
      <p:ext uri="{BB962C8B-B14F-4D97-AF65-F5344CB8AC3E}">
        <p14:creationId xmlns:p14="http://schemas.microsoft.com/office/powerpoint/2010/main" val="2734266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1090264"/>
          </a:xfrm>
        </p:spPr>
        <p:txBody>
          <a:bodyPr/>
          <a:lstStyle/>
          <a:p>
            <a:r>
              <a:rPr lang="en-GB" dirty="0"/>
              <a:t>2. Assess the Danger of the threats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960825"/>
            <a:ext cx="10944688" cy="923330"/>
          </a:xfrm>
          <a:prstGeom prst="rect">
            <a:avLst/>
          </a:prstGeom>
          <a:noFill/>
        </p:spPr>
        <p:txBody>
          <a:bodyPr wrap="square" rtlCol="0">
            <a:spAutoFit/>
          </a:bodyPr>
          <a:lstStyle/>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Try to estimate full effect of a potential threat, incl. most likely cost or damage if potential threat occurs</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Title 1">
            <a:extLst>
              <a:ext uri="{FF2B5EF4-FFF2-40B4-BE49-F238E27FC236}">
                <a16:creationId xmlns:a16="http://schemas.microsoft.com/office/drawing/2014/main" id="{120DDBB1-A233-BFC3-F623-4D261FA28367}"/>
              </a:ext>
            </a:extLst>
          </p:cNvPr>
          <p:cNvSpPr txBox="1">
            <a:spLocks/>
          </p:cNvSpPr>
          <p:nvPr/>
        </p:nvSpPr>
        <p:spPr>
          <a:xfrm>
            <a:off x="575894" y="3002344"/>
            <a:ext cx="11029616" cy="1072510"/>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2800" b="0" i="0" u="none" strike="noStrike" kern="1200" cap="all" spc="0" normalizeH="0" baseline="0" noProof="0" dirty="0">
                <a:ln>
                  <a:noFill/>
                </a:ln>
                <a:solidFill>
                  <a:prstClr val="black">
                    <a:lumMod val="75000"/>
                    <a:lumOff val="25000"/>
                  </a:prstClr>
                </a:solidFill>
                <a:effectLst/>
                <a:uLnTx/>
                <a:uFillTx/>
                <a:latin typeface="Franklin Gothic Demi" panose="020B0502020104020203"/>
                <a:ea typeface="+mj-ea"/>
                <a:cs typeface="+mj-cs"/>
              </a:rPr>
              <a:t>3. Assess the probability of risk</a:t>
            </a:r>
          </a:p>
        </p:txBody>
      </p:sp>
      <p:sp>
        <p:nvSpPr>
          <p:cNvPr id="7" name="TextBox 6">
            <a:extLst>
              <a:ext uri="{FF2B5EF4-FFF2-40B4-BE49-F238E27FC236}">
                <a16:creationId xmlns:a16="http://schemas.microsoft.com/office/drawing/2014/main" id="{79265993-E578-B553-517C-DB599D952262}"/>
              </a:ext>
            </a:extLst>
          </p:cNvPr>
          <p:cNvSpPr txBox="1"/>
          <p:nvPr/>
        </p:nvSpPr>
        <p:spPr>
          <a:xfrm>
            <a:off x="764959" y="3976060"/>
            <a:ext cx="10944688" cy="923330"/>
          </a:xfrm>
          <a:prstGeom prst="rect">
            <a:avLst/>
          </a:prstGeom>
          <a:noFill/>
        </p:spPr>
        <p:txBody>
          <a:bodyPr wrap="square" rtlCol="0">
            <a:spAutoFit/>
          </a:bodyPr>
          <a:lstStyle/>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Assign probability of the chances of the perceived threats occurring</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This helps with Prioritisation of Risk</a:t>
            </a:r>
          </a:p>
        </p:txBody>
      </p:sp>
    </p:spTree>
    <p:extLst>
      <p:ext uri="{BB962C8B-B14F-4D97-AF65-F5344CB8AC3E}">
        <p14:creationId xmlns:p14="http://schemas.microsoft.com/office/powerpoint/2010/main" val="3932953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01EF1-BC20-E84F-9322-F3FADA3BDCC9}"/>
              </a:ext>
            </a:extLst>
          </p:cNvPr>
          <p:cNvSpPr>
            <a:spLocks noGrp="1"/>
          </p:cNvSpPr>
          <p:nvPr>
            <p:ph type="title"/>
          </p:nvPr>
        </p:nvSpPr>
        <p:spPr>
          <a:xfrm>
            <a:off x="581192" y="702156"/>
            <a:ext cx="11029616" cy="611739"/>
          </a:xfrm>
        </p:spPr>
        <p:txBody>
          <a:bodyPr/>
          <a:lstStyle/>
          <a:p>
            <a:r>
              <a:rPr lang="en-GB" dirty="0"/>
              <a:t>Risk probability &amp; impact matrix – an example</a:t>
            </a:r>
          </a:p>
        </p:txBody>
      </p:sp>
      <p:sp>
        <p:nvSpPr>
          <p:cNvPr id="4" name="Footer Placeholder 3">
            <a:extLst>
              <a:ext uri="{FF2B5EF4-FFF2-40B4-BE49-F238E27FC236}">
                <a16:creationId xmlns:a16="http://schemas.microsoft.com/office/drawing/2014/main" id="{30CAE061-CF4E-EF41-9312-54C2CCD829D8}"/>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by Giselle </a:t>
            </a:r>
            <a:r>
              <a:rPr kumimoji="0" 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carlswell</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966B06C-E300-0824-9DBA-E0B3F4F63E6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54396EF9-3F11-36A6-BDB4-8B14B808403C}"/>
              </a:ext>
            </a:extLst>
          </p:cNvPr>
          <p:cNvPicPr>
            <a:picLocks noChangeAspect="1"/>
          </p:cNvPicPr>
          <p:nvPr/>
        </p:nvPicPr>
        <p:blipFill>
          <a:blip r:embed="rId2"/>
          <a:stretch>
            <a:fillRect/>
          </a:stretch>
        </p:blipFill>
        <p:spPr>
          <a:xfrm>
            <a:off x="801296" y="1571349"/>
            <a:ext cx="10761461" cy="4826832"/>
          </a:xfrm>
          <a:prstGeom prst="rect">
            <a:avLst/>
          </a:prstGeom>
        </p:spPr>
      </p:pic>
    </p:spTree>
    <p:extLst>
      <p:ext uri="{BB962C8B-B14F-4D97-AF65-F5344CB8AC3E}">
        <p14:creationId xmlns:p14="http://schemas.microsoft.com/office/powerpoint/2010/main" val="31206612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51941-E48E-026E-0998-899EE3717935}"/>
              </a:ext>
            </a:extLst>
          </p:cNvPr>
          <p:cNvSpPr>
            <a:spLocks noGrp="1"/>
          </p:cNvSpPr>
          <p:nvPr>
            <p:ph type="title"/>
          </p:nvPr>
        </p:nvSpPr>
        <p:spPr>
          <a:xfrm>
            <a:off x="581192" y="702156"/>
            <a:ext cx="11029616" cy="478231"/>
          </a:xfrm>
        </p:spPr>
        <p:txBody>
          <a:bodyPr>
            <a:normAutofit fontScale="90000"/>
          </a:bodyPr>
          <a:lstStyle/>
          <a:p>
            <a:r>
              <a:rPr lang="en-GB" dirty="0"/>
              <a:t>Another example…</a:t>
            </a:r>
          </a:p>
        </p:txBody>
      </p:sp>
      <p:sp>
        <p:nvSpPr>
          <p:cNvPr id="4" name="Footer Placeholder 3">
            <a:extLst>
              <a:ext uri="{FF2B5EF4-FFF2-40B4-BE49-F238E27FC236}">
                <a16:creationId xmlns:a16="http://schemas.microsoft.com/office/drawing/2014/main" id="{B6E6778F-A70B-27A6-34C5-BC1260A7ED5E}"/>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33FB2CF-2720-12EC-E6CE-F13DDF5EC7F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A0138F0E-1B11-D6E2-66BB-94C4D80E46B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81190" y="1180387"/>
            <a:ext cx="10010461" cy="5584471"/>
          </a:xfrm>
          <a:prstGeom prst="rect">
            <a:avLst/>
          </a:prstGeom>
        </p:spPr>
      </p:pic>
    </p:spTree>
    <p:extLst>
      <p:ext uri="{BB962C8B-B14F-4D97-AF65-F5344CB8AC3E}">
        <p14:creationId xmlns:p14="http://schemas.microsoft.com/office/powerpoint/2010/main" val="14367696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4. Identify solutions</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Most solutions may be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categorised</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as follows: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1" u="none" strike="noStrike" kern="1200" cap="none" spc="0" normalizeH="0" baseline="0" noProof="0" dirty="0">
                <a:ln>
                  <a:noFill/>
                </a:ln>
                <a:solidFill>
                  <a:srgbClr val="0070C0"/>
                </a:solidFill>
                <a:effectLst/>
                <a:uLnTx/>
                <a:uFillTx/>
                <a:latin typeface="Franklin Gothic Book" panose="020B0502020104020203"/>
                <a:ea typeface="+mn-ea"/>
                <a:cs typeface="+mn-cs"/>
              </a:rPr>
              <a:t>Avoiding the threat</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by withdrawing from an activity or taking another strategic direction</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1" u="none" strike="noStrike" kern="1200" cap="none" spc="0" normalizeH="0" baseline="0" noProof="0" dirty="0">
                <a:ln>
                  <a:noFill/>
                </a:ln>
                <a:solidFill>
                  <a:srgbClr val="0070C0"/>
                </a:solidFill>
                <a:effectLst/>
                <a:uLnTx/>
                <a:uFillTx/>
                <a:latin typeface="Franklin Gothic Book" panose="020B0502020104020203"/>
                <a:ea typeface="+mn-ea"/>
                <a:cs typeface="+mn-cs"/>
              </a:rPr>
              <a:t>Reducing the threat</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by attempting to mitigate it with countermeasures or buying insurance</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1" u="none" strike="noStrike" kern="1200" cap="none" spc="0" normalizeH="0" baseline="0" noProof="0" dirty="0">
                <a:ln>
                  <a:noFill/>
                </a:ln>
                <a:solidFill>
                  <a:srgbClr val="0070C0"/>
                </a:solidFill>
                <a:effectLst/>
                <a:uLnTx/>
                <a:uFillTx/>
                <a:latin typeface="Franklin Gothic Book" panose="020B0502020104020203"/>
                <a:ea typeface="+mn-ea"/>
                <a:cs typeface="+mn-cs"/>
              </a:rPr>
              <a:t>Sharing the threat</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by partnering with another stakeholder or outsourcing the endeavor completely (to reduce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th</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e likelihood and impact of uncertainty)</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1" u="none" strike="noStrike" kern="1200" cap="none" spc="0" normalizeH="0" baseline="0" noProof="0" dirty="0">
                <a:ln>
                  <a:noFill/>
                </a:ln>
                <a:solidFill>
                  <a:srgbClr val="0070C0"/>
                </a:solidFill>
                <a:effectLst/>
                <a:uLnTx/>
                <a:uFillTx/>
                <a:latin typeface="Franklin Gothic Book" panose="020B0502020104020203"/>
                <a:ea typeface="+mn-ea"/>
                <a:cs typeface="+mn-cs"/>
              </a:rPr>
              <a:t>Retention of the threat</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proceeding with the activity despite the threat and integrating the potential risk into budgetary planning</a:t>
            </a: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	</a:t>
            </a:r>
            <a:endPar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DF88A1"/>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DF88A1"/>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13</a:t>
            </a:fld>
            <a:endParaRPr kumimoji="0" lang="en-US" sz="900" b="0" i="0" u="none" strike="noStrike" kern="1200" cap="none" spc="0" normalizeH="0" baseline="0" noProof="0">
              <a:ln>
                <a:noFill/>
              </a:ln>
              <a:solidFill>
                <a:srgbClr val="DF88A1"/>
              </a:solidFill>
              <a:effectLst/>
              <a:uLnTx/>
              <a:uFillTx/>
              <a:latin typeface="Franklin Gothic Book" panose="020B0502020104020203"/>
              <a:ea typeface="+mn-ea"/>
              <a:cs typeface="+mn-cs"/>
            </a:endParaRPr>
          </a:p>
        </p:txBody>
      </p:sp>
      <p:pic>
        <p:nvPicPr>
          <p:cNvPr id="7" name="Picture 6" descr="A black umbrella over a piggybank">
            <a:extLst>
              <a:ext uri="{FF2B5EF4-FFF2-40B4-BE49-F238E27FC236}">
                <a16:creationId xmlns:a16="http://schemas.microsoft.com/office/drawing/2014/main" id="{28719133-602A-58FD-64C6-FBF7C039955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1192494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3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2" name="Rectangle 3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3" name="Rectangle 3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4" name="Rectangle 3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9906" y="702156"/>
            <a:ext cx="3568661"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5. Prioritise solutions</a:t>
            </a:r>
          </a:p>
        </p:txBody>
      </p:sp>
      <p:sp>
        <p:nvSpPr>
          <p:cNvPr id="45" name="Rectangle 3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609906" y="2340864"/>
            <a:ext cx="3568661" cy="3634486"/>
          </a:xfrm>
          <a:prstGeom prst="rect">
            <a:avLst/>
          </a:prstGeom>
        </p:spPr>
        <p:txBody>
          <a:bodyPr vert="horz" lIns="91440" tIns="45720" rIns="91440" bIns="45720" rtlCol="0" anchor="ctr">
            <a:normAutofit/>
          </a:bodyPr>
          <a:lstStyle/>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800" b="1"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Involves integrating all of the prior steps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Includes the </a:t>
            </a:r>
            <a:r>
              <a:rPr kumimoji="0" lang="en-US" sz="1800" b="1" i="1" u="none" strike="noStrike" kern="1200" cap="none" spc="0" normalizeH="0" baseline="0" noProof="0" dirty="0">
                <a:ln>
                  <a:noFill/>
                </a:ln>
                <a:solidFill>
                  <a:srgbClr val="00B0F0"/>
                </a:solidFill>
                <a:effectLst/>
                <a:uLnTx/>
                <a:uFillTx/>
                <a:latin typeface="Franklin Gothic Book" panose="020B0502020104020203"/>
                <a:ea typeface="+mn-ea"/>
                <a:cs typeface="+mn-cs"/>
              </a:rPr>
              <a:t>objective</a:t>
            </a: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analysis of threats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Entails </a:t>
            </a:r>
            <a:r>
              <a:rPr kumimoji="0" lang="en-US" sz="1800" b="1" i="1" u="none" strike="noStrike" kern="1200" cap="none" spc="0" normalizeH="0" baseline="0" noProof="0" dirty="0">
                <a:ln>
                  <a:noFill/>
                </a:ln>
                <a:solidFill>
                  <a:srgbClr val="00B0F0"/>
                </a:solidFill>
                <a:effectLst/>
                <a:uLnTx/>
                <a:uFillTx/>
                <a:latin typeface="Franklin Gothic Book" panose="020B0502020104020203"/>
                <a:ea typeface="+mn-ea"/>
                <a:cs typeface="+mn-cs"/>
              </a:rPr>
              <a:t>objective</a:t>
            </a: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interpretation of the importance of the strategic endeavour to the organisation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3568661"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alpha val="75000"/>
                </a:prstClr>
              </a:solidFill>
              <a:effectLst/>
              <a:uLnTx/>
              <a:uFillTx/>
              <a:latin typeface="Franklin Gothic Book" panose="020B0502020104020203"/>
              <a:ea typeface="+mn-ea"/>
              <a:cs typeface="+mn-cs"/>
            </a:endParaRPr>
          </a:p>
        </p:txBody>
      </p:sp>
      <p:pic>
        <p:nvPicPr>
          <p:cNvPr id="7" name="Picture 6" descr="A close up view of a track and field lane in the dark">
            <a:extLst>
              <a:ext uri="{FF2B5EF4-FFF2-40B4-BE49-F238E27FC236}">
                <a16:creationId xmlns:a16="http://schemas.microsoft.com/office/drawing/2014/main" id="{C359C482-5B4B-B924-07D6-D727577ADBB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4654295" y="10"/>
            <a:ext cx="7537705" cy="6857990"/>
          </a:xfrm>
          <a:prstGeom prst="rect">
            <a:avLst/>
          </a:prstGeom>
        </p:spPr>
      </p:pic>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14</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95837754"/>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D883C-7C2D-65A2-B3CF-B91EBD3351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C499B6-526C-F31F-998D-32F92F0CF05C}"/>
              </a:ext>
            </a:extLst>
          </p:cNvPr>
          <p:cNvSpPr>
            <a:spLocks noGrp="1"/>
          </p:cNvSpPr>
          <p:nvPr>
            <p:ph type="title"/>
          </p:nvPr>
        </p:nvSpPr>
        <p:spPr>
          <a:xfrm>
            <a:off x="581192" y="702156"/>
            <a:ext cx="11029616" cy="1188720"/>
          </a:xfrm>
        </p:spPr>
        <p:txBody>
          <a:bodyPr>
            <a:normAutofit/>
          </a:bodyPr>
          <a:lstStyle/>
          <a:p>
            <a:r>
              <a:rPr lang="en-GB" dirty="0"/>
              <a:t>Are entrepreneurs risk takers?</a:t>
            </a:r>
          </a:p>
        </p:txBody>
      </p:sp>
      <p:sp>
        <p:nvSpPr>
          <p:cNvPr id="3" name="Content Placeholder 2">
            <a:extLst>
              <a:ext uri="{FF2B5EF4-FFF2-40B4-BE49-F238E27FC236}">
                <a16:creationId xmlns:a16="http://schemas.microsoft.com/office/drawing/2014/main" id="{92F4EE9A-0430-88FD-DF87-0EF0DA3FDED4}"/>
              </a:ext>
            </a:extLst>
          </p:cNvPr>
          <p:cNvSpPr>
            <a:spLocks noGrp="1"/>
          </p:cNvSpPr>
          <p:nvPr>
            <p:ph idx="1"/>
          </p:nvPr>
        </p:nvSpPr>
        <p:spPr>
          <a:xfrm>
            <a:off x="5209309" y="2180496"/>
            <a:ext cx="6401497"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pPr lvl="1"/>
            <a:endParaRPr lang="en-GB" dirty="0"/>
          </a:p>
          <a:p>
            <a:r>
              <a:rPr lang="en-GB" dirty="0">
                <a:hlinkClick r:id="rId2"/>
              </a:rPr>
              <a:t>https://youtu.be/2p7dklTqhuA?si=A7t57a1bP1t8cpel</a:t>
            </a:r>
            <a:endParaRPr lang="en-GB" dirty="0"/>
          </a:p>
          <a:p>
            <a:endParaRPr lang="en-GB" dirty="0"/>
          </a:p>
        </p:txBody>
      </p:sp>
      <p:sp>
        <p:nvSpPr>
          <p:cNvPr id="4" name="Footer Placeholder 3">
            <a:extLst>
              <a:ext uri="{FF2B5EF4-FFF2-40B4-BE49-F238E27FC236}">
                <a16:creationId xmlns:a16="http://schemas.microsoft.com/office/drawing/2014/main" id="{2DED55DB-DDE1-2B23-17E5-4394C90C0DA3}"/>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dirty="0">
                <a:ln>
                  <a:noFill/>
                </a:ln>
                <a:solidFill>
                  <a:schemeClr val="tx1"/>
                </a:solidFill>
                <a:effectLst/>
                <a:uLnTx/>
                <a:uFillTx/>
                <a:latin typeface="Franklin Gothic Book" panose="020B0502020104020203"/>
                <a:ea typeface="+mn-ea"/>
                <a:cs typeface="+mn-cs"/>
              </a:rPr>
              <a:t>(source: </a:t>
            </a:r>
            <a:r>
              <a:rPr kumimoji="0" lang="en-US" b="0" i="0" u="none" strike="noStrike" kern="1200" cap="all" spc="0" normalizeH="0" baseline="0" noProof="0" dirty="0" err="1">
                <a:ln>
                  <a:noFill/>
                </a:ln>
                <a:solidFill>
                  <a:schemeClr val="tx1"/>
                </a:solidFill>
                <a:effectLst/>
                <a:uLnTx/>
                <a:uFillTx/>
                <a:latin typeface="Franklin Gothic Book" panose="020B0502020104020203"/>
                <a:ea typeface="+mn-ea"/>
                <a:cs typeface="+mn-cs"/>
              </a:rPr>
              <a:t>youtube</a:t>
            </a:r>
            <a:r>
              <a:rPr kumimoji="0" lang="en-US" b="0" i="0" u="none" strike="noStrike" kern="1200" cap="all" spc="0" normalizeH="0" baseline="0" noProof="0" dirty="0">
                <a:ln>
                  <a:noFill/>
                </a:ln>
                <a:solidFill>
                  <a:schemeClr val="tx1"/>
                </a:solidFill>
                <a:effectLst/>
                <a:uLnTx/>
                <a:uFillTx/>
                <a:latin typeface="Franklin Gothic Book" panose="020B0502020104020203"/>
                <a:ea typeface="+mn-ea"/>
                <a:cs typeface="+mn-cs"/>
              </a:rPr>
              <a:t> (1:01), image: Reuters</a:t>
            </a:r>
          </a:p>
        </p:txBody>
      </p:sp>
      <p:sp>
        <p:nvSpPr>
          <p:cNvPr id="5" name="Slide Number Placeholder 4">
            <a:extLst>
              <a:ext uri="{FF2B5EF4-FFF2-40B4-BE49-F238E27FC236}">
                <a16:creationId xmlns:a16="http://schemas.microsoft.com/office/drawing/2014/main" id="{ACCDD4A0-4A87-B7AC-27E9-E2F7371F9CE3}"/>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99F042"/>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15</a:t>
            </a:fld>
            <a:endParaRPr kumimoji="0" lang="en-US" b="0" i="0" u="none" strike="noStrike" kern="1200" cap="none" spc="0" normalizeH="0" baseline="0" noProof="0">
              <a:ln>
                <a:noFill/>
              </a:ln>
              <a:solidFill>
                <a:srgbClr val="99F042"/>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3B50E28B-DE8A-D553-6D48-C61C0AE134C3}"/>
              </a:ext>
            </a:extLst>
          </p:cNvPr>
          <p:cNvSpPr txBox="1"/>
          <p:nvPr/>
        </p:nvSpPr>
        <p:spPr>
          <a:xfrm>
            <a:off x="3048000" y="5759492"/>
            <a:ext cx="6096000" cy="369332"/>
          </a:xfrm>
          <a:prstGeom prst="rect">
            <a:avLst/>
          </a:prstGeom>
          <a:noFill/>
        </p:spPr>
        <p:txBody>
          <a:bodyPr wrap="square">
            <a:spAutoFit/>
          </a:bodyPr>
          <a:lstStyle/>
          <a:p>
            <a:pPr algn="ctr">
              <a:buNone/>
            </a:pPr>
            <a:r>
              <a:rPr lang="en-GB" b="1" i="0" dirty="0">
                <a:solidFill>
                  <a:srgbClr val="0F0F0F"/>
                </a:solidFill>
                <a:effectLst/>
                <a:latin typeface="Roboto" panose="02000000000000000000" pitchFamily="2" charset="0"/>
              </a:rPr>
              <a:t>Jeff Bezos - risk taking and entrepreneurship</a:t>
            </a:r>
          </a:p>
        </p:txBody>
      </p:sp>
      <p:pic>
        <p:nvPicPr>
          <p:cNvPr id="9" name="Picture 8">
            <a:extLst>
              <a:ext uri="{FF2B5EF4-FFF2-40B4-BE49-F238E27FC236}">
                <a16:creationId xmlns:a16="http://schemas.microsoft.com/office/drawing/2014/main" id="{5226B1D6-28BF-609C-5861-65E17BD6099D}"/>
              </a:ext>
            </a:extLst>
          </p:cNvPr>
          <p:cNvPicPr>
            <a:picLocks noChangeAspect="1"/>
          </p:cNvPicPr>
          <p:nvPr/>
        </p:nvPicPr>
        <p:blipFill>
          <a:blip r:embed="rId3"/>
          <a:stretch>
            <a:fillRect/>
          </a:stretch>
        </p:blipFill>
        <p:spPr>
          <a:xfrm>
            <a:off x="1094907" y="2693969"/>
            <a:ext cx="3415945" cy="2273156"/>
          </a:xfrm>
          <a:prstGeom prst="rect">
            <a:avLst/>
          </a:prstGeom>
        </p:spPr>
      </p:pic>
    </p:spTree>
    <p:extLst>
      <p:ext uri="{BB962C8B-B14F-4D97-AF65-F5344CB8AC3E}">
        <p14:creationId xmlns:p14="http://schemas.microsoft.com/office/powerpoint/2010/main" val="61036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3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3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6" name="Rectangle 3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enterprise risk management (ERM)</a:t>
            </a:r>
          </a:p>
        </p:txBody>
      </p:sp>
      <p:sp>
        <p:nvSpPr>
          <p:cNvPr id="3" name="TextBox 2">
            <a:extLst>
              <a:ext uri="{FF2B5EF4-FFF2-40B4-BE49-F238E27FC236}">
                <a16:creationId xmlns:a16="http://schemas.microsoft.com/office/drawing/2014/main" id="{1A63A293-6A4B-481D-8960-BE437C3CF946}"/>
              </a:ext>
            </a:extLst>
          </p:cNvPr>
          <p:cNvSpPr txBox="1"/>
          <p:nvPr/>
        </p:nvSpPr>
        <p:spPr>
          <a:xfrm>
            <a:off x="581193" y="2340864"/>
            <a:ext cx="7024758" cy="363448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Enterprise Risk Management (ERM)</a:t>
            </a:r>
            <a:r>
              <a:rPr kumimoji="0" lang="en-US" sz="1800" b="1"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a:t>
            </a: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is an organisation-wide strategy to identify, quantify and </a:t>
            </a:r>
            <a:r>
              <a:rPr kumimoji="0" lang="en-US" sz="18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prioritise</a:t>
            </a: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potential risks</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ERM:</a:t>
            </a:r>
          </a:p>
          <a:p>
            <a:pPr marL="742950" lvl="1" indent="-285750" defTabSz="457200">
              <a:spcBef>
                <a:spcPct val="20000"/>
              </a:spcBef>
              <a:spcAft>
                <a:spcPts val="600"/>
              </a:spcAft>
              <a:buClr>
                <a:srgbClr val="1CADE4"/>
              </a:buClr>
              <a:buSzPct val="92000"/>
              <a:buFont typeface="Wingdings 2" panose="05020102010507070707" pitchFamily="18" charset="2"/>
              <a:buChar char=""/>
              <a:defRPr/>
            </a:pPr>
            <a:r>
              <a:rPr lang="en-US" dirty="0">
                <a:solidFill>
                  <a:prstClr val="black">
                    <a:lumMod val="75000"/>
                    <a:lumOff val="25000"/>
                  </a:prstClr>
                </a:solidFill>
                <a:latin typeface="Franklin Gothic Book" panose="020B0502020104020203"/>
              </a:rPr>
              <a:t>Is a</a:t>
            </a:r>
            <a:r>
              <a:rPr kumimoji="0" lang="en-US"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a:t>
            </a:r>
            <a:r>
              <a:rPr kumimoji="0" lang="en-US" b="1" i="0" u="none" strike="noStrike" kern="1200" cap="none" spc="0" normalizeH="0" baseline="0" noProof="0" dirty="0">
                <a:ln>
                  <a:noFill/>
                </a:ln>
                <a:solidFill>
                  <a:srgbClr val="0070C0"/>
                </a:solidFill>
                <a:effectLst/>
                <a:uLnTx/>
                <a:uFillTx/>
                <a:latin typeface="Franklin Gothic Book" panose="020B0502020104020203"/>
                <a:ea typeface="+mn-ea"/>
                <a:cs typeface="+mn-cs"/>
              </a:rPr>
              <a:t>holistic approach</a:t>
            </a:r>
            <a:r>
              <a:rPr kumimoji="0" lang="en-US"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incorporating all aspects, incl. operations, finances, security, compliance, legal etc.</a:t>
            </a:r>
          </a:p>
          <a:p>
            <a:pPr marL="742950" lvl="1" indent="-285750" defTabSz="457200">
              <a:spcBef>
                <a:spcPct val="20000"/>
              </a:spcBef>
              <a:spcAft>
                <a:spcPts val="600"/>
              </a:spcAft>
              <a:buClr>
                <a:srgbClr val="1CADE4"/>
              </a:buClr>
              <a:buSzPct val="92000"/>
              <a:buFont typeface="Wingdings 2" panose="05020102010507070707" pitchFamily="18" charset="2"/>
              <a:buChar char=""/>
              <a:defRPr/>
            </a:pPr>
            <a:r>
              <a:rPr kumimoji="0" lang="en-US"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Enables the organisation to </a:t>
            </a:r>
            <a:r>
              <a:rPr kumimoji="0" lang="en-US" b="1" i="0" u="none" strike="noStrike" kern="1200" cap="none" spc="0" normalizeH="0" baseline="0" noProof="0" dirty="0">
                <a:ln>
                  <a:noFill/>
                </a:ln>
                <a:solidFill>
                  <a:srgbClr val="0070C0"/>
                </a:solidFill>
                <a:effectLst/>
                <a:uLnTx/>
                <a:uFillTx/>
                <a:latin typeface="Franklin Gothic Book" panose="020B0502020104020203"/>
                <a:ea typeface="+mn-ea"/>
                <a:cs typeface="+mn-cs"/>
              </a:rPr>
              <a:t>influence their risk situation </a:t>
            </a:r>
            <a:r>
              <a:rPr lang="en-US" dirty="0">
                <a:solidFill>
                  <a:prstClr val="black">
                    <a:lumMod val="75000"/>
                    <a:lumOff val="25000"/>
                  </a:prstClr>
                </a:solidFill>
                <a:latin typeface="Franklin Gothic Book" panose="020B0502020104020203"/>
              </a:rPr>
              <a:t>and to decide what risks to take and what to avoid (and mitigate)</a:t>
            </a:r>
            <a:endParaRPr kumimoji="0" lang="en-US"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742950" lvl="1" indent="-285750" defTabSz="457200">
              <a:spcBef>
                <a:spcPct val="20000"/>
              </a:spcBef>
              <a:spcAft>
                <a:spcPts val="600"/>
              </a:spcAft>
              <a:buClr>
                <a:srgbClr val="1CADE4"/>
              </a:buClr>
              <a:buSzPct val="92000"/>
              <a:buFont typeface="Wingdings 2" panose="05020102010507070707" pitchFamily="18" charset="2"/>
              <a:buChar char=""/>
              <a:defRPr/>
            </a:pPr>
            <a:r>
              <a:rPr kumimoji="0" lang="en-US"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Assesses related </a:t>
            </a:r>
            <a:r>
              <a:rPr kumimoji="0" lang="en-US" b="1" i="0" u="none" strike="noStrike" kern="1200" cap="none" spc="0" normalizeH="0" baseline="0" noProof="0" dirty="0">
                <a:ln>
                  <a:noFill/>
                </a:ln>
                <a:solidFill>
                  <a:srgbClr val="0070C0"/>
                </a:solidFill>
                <a:effectLst/>
                <a:uLnTx/>
                <a:uFillTx/>
                <a:latin typeface="Franklin Gothic Book" panose="020B0502020104020203"/>
                <a:ea typeface="+mn-ea"/>
                <a:cs typeface="+mn-cs"/>
              </a:rPr>
              <a:t>decision-making power </a:t>
            </a:r>
            <a:r>
              <a:rPr kumimoji="0" lang="en-US"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and where that power needs to be centralised vs. decentralized</a:t>
            </a:r>
          </a:p>
          <a:p>
            <a:pPr marL="742950" lvl="1" indent="-285750" defTabSz="457200">
              <a:spcBef>
                <a:spcPct val="20000"/>
              </a:spcBef>
              <a:spcAft>
                <a:spcPts val="600"/>
              </a:spcAft>
              <a:buClr>
                <a:srgbClr val="1CADE4"/>
              </a:buClr>
              <a:buSzPct val="92000"/>
              <a:buFont typeface="Wingdings 2" panose="05020102010507070707" pitchFamily="18" charset="2"/>
              <a:buChar char=""/>
              <a:defRPr/>
            </a:pPr>
            <a:r>
              <a:rPr lang="en-US" dirty="0">
                <a:solidFill>
                  <a:prstClr val="black">
                    <a:lumMod val="75000"/>
                    <a:lumOff val="25000"/>
                  </a:prstClr>
                </a:solidFill>
                <a:latin typeface="Franklin Gothic Book" panose="020B0502020104020203"/>
              </a:rPr>
              <a:t>Identifies the </a:t>
            </a:r>
            <a:r>
              <a:rPr lang="en-US" b="1" dirty="0">
                <a:solidFill>
                  <a:srgbClr val="0070C0"/>
                </a:solidFill>
                <a:latin typeface="Franklin Gothic Book" panose="020B0502020104020203"/>
              </a:rPr>
              <a:t>risk culture </a:t>
            </a:r>
            <a:r>
              <a:rPr lang="en-US" dirty="0">
                <a:solidFill>
                  <a:prstClr val="black">
                    <a:lumMod val="75000"/>
                    <a:lumOff val="25000"/>
                  </a:prstClr>
                </a:solidFill>
                <a:latin typeface="Franklin Gothic Book" panose="020B0502020104020203"/>
              </a:rPr>
              <a:t>of the </a:t>
            </a:r>
            <a:r>
              <a:rPr lang="en-US" dirty="0" err="1">
                <a:solidFill>
                  <a:prstClr val="black">
                    <a:lumMod val="75000"/>
                    <a:lumOff val="25000"/>
                  </a:prstClr>
                </a:solidFill>
                <a:latin typeface="Franklin Gothic Book" panose="020B0502020104020203"/>
              </a:rPr>
              <a:t>organisation</a:t>
            </a:r>
            <a:endParaRPr kumimoji="0" lang="en-US"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9" name="Picture 8" descr="3D rendering of shapes in different colors and are stacked">
            <a:extLst>
              <a:ext uri="{FF2B5EF4-FFF2-40B4-BE49-F238E27FC236}">
                <a16:creationId xmlns:a16="http://schemas.microsoft.com/office/drawing/2014/main" id="{3493DBAE-B1B3-95C0-082E-2E3F84E5976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2"/>
          <a:stretch/>
        </p:blipFill>
        <p:spPr>
          <a:xfrm>
            <a:off x="8051799" y="2340864"/>
            <a:ext cx="3683001" cy="3634486"/>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991787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2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3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6" name="Rectangle 3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balanced scorecard – </a:t>
            </a:r>
            <a:br>
              <a:rPr lang="en-US" b="0" kern="1200" cap="all" dirty="0">
                <a:solidFill>
                  <a:schemeClr val="tx1">
                    <a:lumMod val="75000"/>
                    <a:lumOff val="25000"/>
                  </a:schemeClr>
                </a:solidFill>
                <a:latin typeface="+mj-lt"/>
                <a:ea typeface="+mj-ea"/>
                <a:cs typeface="+mj-cs"/>
              </a:rPr>
            </a:br>
            <a:r>
              <a:rPr lang="en-US" b="0" kern="1200" cap="all" dirty="0">
                <a:solidFill>
                  <a:schemeClr val="tx1">
                    <a:lumMod val="75000"/>
                    <a:lumOff val="25000"/>
                  </a:schemeClr>
                </a:solidFill>
                <a:latin typeface="+mj-lt"/>
                <a:ea typeface="+mj-ea"/>
                <a:cs typeface="+mj-cs"/>
              </a:rPr>
              <a:t>managing risk by managing strategy performance</a:t>
            </a:r>
          </a:p>
        </p:txBody>
      </p:sp>
      <p:sp>
        <p:nvSpPr>
          <p:cNvPr id="47" name="Rectangle 35">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8" name="Rectangle 37">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9" name="Rectangle 39">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0" name="Rectangle 41">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14" name="Picture 13" descr="Rocks stacked on driftwood with the sea on background">
            <a:extLst>
              <a:ext uri="{FF2B5EF4-FFF2-40B4-BE49-F238E27FC236}">
                <a16:creationId xmlns:a16="http://schemas.microsoft.com/office/drawing/2014/main" id="{5F200706-E734-685A-5470-A21BDB00DF3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340830" y="1802167"/>
            <a:ext cx="5269977" cy="4424012"/>
          </a:xfrm>
          <a:prstGeom prst="rect">
            <a:avLst/>
          </a:prstGeom>
        </p:spPr>
        <p:txBody>
          <a:bodyPr vert="horz" lIns="91440" tIns="45720" rIns="91440" bIns="45720" rtlCol="0" anchor="ctr">
            <a:noAutofit/>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Is a strategy performance management tool</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Introduced by Robert Kaplan and David Norton (1992)</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Incorporates various internal and external performance metrics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Enables alignment and appropriate governance, and supports risk management</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 top-down approach, starting with Vision &amp; Strategy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Aims to balance financial and non-financial goals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Identifies an organisation’s Key Performance Indicators (KPIs)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6DA7E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6DA7E5"/>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17</a:t>
            </a:fld>
            <a:endParaRPr kumimoji="0" lang="en-US" sz="900" b="0" i="0" u="none" strike="noStrike" kern="1200" cap="none" spc="0" normalizeH="0" baseline="0" noProof="0">
              <a:ln>
                <a:noFill/>
              </a:ln>
              <a:solidFill>
                <a:srgbClr val="6DA7E5"/>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552973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129" name="Rectangle 5128">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637D6ADE-06F6-4ABD-DBFC-B3AF1D8A927E}"/>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The balanced scorecard</a:t>
            </a:r>
          </a:p>
        </p:txBody>
      </p:sp>
      <p:sp>
        <p:nvSpPr>
          <p:cNvPr id="5131" name="Rectangle 513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133" name="Rectangle 513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5135" name="Rectangle 513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92A82015-CDD6-01CC-B219-42B7161E480A}"/>
              </a:ext>
            </a:extLst>
          </p:cNvPr>
          <p:cNvSpPr>
            <a:spLocks noGrp="1"/>
          </p:cNvSpPr>
          <p:nvPr>
            <p:ph idx="1"/>
          </p:nvPr>
        </p:nvSpPr>
        <p:spPr>
          <a:xfrm>
            <a:off x="671513" y="2536031"/>
            <a:ext cx="3123783" cy="3671936"/>
          </a:xfrm>
        </p:spPr>
        <p:txBody>
          <a:bodyPr anchor="t">
            <a:normAutofit/>
          </a:bodyPr>
          <a:lstStyle/>
          <a:p>
            <a:pPr marL="457200" marR="0" lvl="1" indent="0" defTabSz="457200" fontAlgn="auto">
              <a:lnSpc>
                <a:spcPct val="90000"/>
              </a:lnSpc>
              <a:spcBef>
                <a:spcPct val="20000"/>
              </a:spcBef>
              <a:spcAft>
                <a:spcPts val="600"/>
              </a:spcAft>
              <a:buClr>
                <a:schemeClr val="accent1"/>
              </a:buClr>
              <a:buSzPct val="92000"/>
              <a:buNone/>
              <a:tabLst/>
              <a:defRPr/>
            </a:pPr>
            <a:r>
              <a:rPr kumimoji="0" lang="en-US" sz="1500" b="0" i="0" u="none" strike="noStrike" cap="none" spc="0" normalizeH="0" baseline="0" noProof="0" dirty="0">
                <a:ln>
                  <a:noFill/>
                </a:ln>
                <a:solidFill>
                  <a:schemeClr val="tx2"/>
                </a:solidFill>
                <a:effectLst/>
                <a:uLnTx/>
                <a:uFillTx/>
              </a:rPr>
              <a:t>Consists of </a:t>
            </a:r>
            <a:r>
              <a:rPr kumimoji="0" lang="en-US" sz="1500" b="1" i="1" u="none" strike="noStrike" cap="none" spc="0" normalizeH="0" baseline="0" noProof="0" dirty="0">
                <a:ln>
                  <a:noFill/>
                </a:ln>
                <a:solidFill>
                  <a:srgbClr val="00B0F0"/>
                </a:solidFill>
                <a:effectLst/>
                <a:uLnTx/>
                <a:uFillTx/>
              </a:rPr>
              <a:t>four perspectives </a:t>
            </a:r>
            <a:r>
              <a:rPr kumimoji="0" lang="en-US" sz="1500" u="none" strike="noStrike" cap="none" spc="0" normalizeH="0" baseline="0" noProof="0" dirty="0">
                <a:ln>
                  <a:noFill/>
                </a:ln>
                <a:effectLst/>
                <a:uLnTx/>
                <a:uFillTx/>
              </a:rPr>
              <a:t>to assess an </a:t>
            </a:r>
            <a:r>
              <a:rPr kumimoji="0" lang="en-US" sz="1500" u="none" strike="noStrike" cap="none" spc="0" normalizeH="0" baseline="0" noProof="0" dirty="0" err="1">
                <a:ln>
                  <a:noFill/>
                </a:ln>
                <a:effectLst/>
                <a:uLnTx/>
                <a:uFillTx/>
              </a:rPr>
              <a:t>organisation’s</a:t>
            </a:r>
            <a:r>
              <a:rPr kumimoji="0" lang="en-US" sz="1500" u="none" strike="noStrike" cap="none" spc="0" normalizeH="0" baseline="0" noProof="0" dirty="0">
                <a:ln>
                  <a:noFill/>
                </a:ln>
                <a:effectLst/>
                <a:uLnTx/>
                <a:uFillTx/>
              </a:rPr>
              <a:t> health</a:t>
            </a:r>
            <a:r>
              <a:rPr kumimoji="0" lang="en-US" sz="1500" b="0" i="0" u="none" strike="noStrike" cap="none" spc="0" normalizeH="0" baseline="0" noProof="0" dirty="0">
                <a:ln>
                  <a:noFill/>
                </a:ln>
                <a:solidFill>
                  <a:schemeClr val="tx2"/>
                </a:solidFill>
                <a:effectLst/>
                <a:uLnTx/>
                <a:uFillTx/>
              </a:rPr>
              <a:t>:</a:t>
            </a:r>
          </a:p>
          <a:p>
            <a:pPr marL="914400" lvl="2" indent="0">
              <a:lnSpc>
                <a:spcPct val="90000"/>
              </a:lnSpc>
              <a:buNone/>
              <a:defRPr/>
            </a:pPr>
            <a:r>
              <a:rPr lang="en-US" sz="1500" b="1" dirty="0">
                <a:solidFill>
                  <a:srgbClr val="00B0F0"/>
                </a:solidFill>
              </a:rPr>
              <a:t>Customers – </a:t>
            </a:r>
            <a:r>
              <a:rPr kumimoji="0" lang="en-US" sz="1500" b="0" i="0" u="none" strike="noStrike" cap="none" spc="0" normalizeH="0" baseline="0" noProof="0" dirty="0">
                <a:ln>
                  <a:noFill/>
                </a:ln>
                <a:solidFill>
                  <a:schemeClr val="tx2"/>
                </a:solidFill>
                <a:effectLst/>
                <a:uLnTx/>
                <a:uFillTx/>
              </a:rPr>
              <a:t>How do customers view us?</a:t>
            </a:r>
            <a:r>
              <a:rPr kumimoji="0" lang="en-US" sz="1500" b="0" i="0" u="none" strike="noStrike" cap="none" spc="0" normalizeH="0" noProof="0" dirty="0">
                <a:ln>
                  <a:noFill/>
                </a:ln>
                <a:solidFill>
                  <a:schemeClr val="tx2"/>
                </a:solidFill>
                <a:effectLst/>
                <a:uLnTx/>
                <a:uFillTx/>
              </a:rPr>
              <a:t> </a:t>
            </a:r>
          </a:p>
          <a:p>
            <a:pPr marL="914400" lvl="2" indent="0">
              <a:lnSpc>
                <a:spcPct val="90000"/>
              </a:lnSpc>
              <a:buNone/>
              <a:defRPr/>
            </a:pPr>
            <a:r>
              <a:rPr lang="en-US" sz="1500" b="1" dirty="0">
                <a:solidFill>
                  <a:srgbClr val="00B0F0"/>
                </a:solidFill>
              </a:rPr>
              <a:t>Learning &amp; Growth / Innovation – </a:t>
            </a:r>
            <a:r>
              <a:rPr kumimoji="0" lang="en-US" sz="1500" b="0" i="0" u="none" strike="noStrike" cap="none" spc="0" normalizeH="0" baseline="0" noProof="0" dirty="0">
                <a:ln>
                  <a:noFill/>
                </a:ln>
                <a:solidFill>
                  <a:schemeClr val="tx2"/>
                </a:solidFill>
                <a:effectLst/>
                <a:uLnTx/>
                <a:uFillTx/>
              </a:rPr>
              <a:t>How do we create value?</a:t>
            </a:r>
            <a:endParaRPr lang="en-US" sz="1500" dirty="0">
              <a:solidFill>
                <a:schemeClr val="tx2"/>
              </a:solidFill>
            </a:endParaRPr>
          </a:p>
          <a:p>
            <a:pPr marL="914400" lvl="2" indent="0">
              <a:lnSpc>
                <a:spcPct val="90000"/>
              </a:lnSpc>
              <a:buNone/>
              <a:defRPr/>
            </a:pPr>
            <a:r>
              <a:rPr lang="en-US" sz="1500" b="1" dirty="0">
                <a:solidFill>
                  <a:srgbClr val="00B0F0"/>
                </a:solidFill>
              </a:rPr>
              <a:t>Internal Business – </a:t>
            </a:r>
            <a:r>
              <a:rPr kumimoji="0" lang="en-US" sz="1500" b="0" i="0" u="none" strike="noStrike" cap="none" spc="0" normalizeH="0" baseline="0" noProof="0" dirty="0">
                <a:ln>
                  <a:noFill/>
                </a:ln>
                <a:solidFill>
                  <a:schemeClr val="tx2"/>
                </a:solidFill>
                <a:effectLst/>
                <a:uLnTx/>
                <a:uFillTx/>
              </a:rPr>
              <a:t>What core competencies and processes do we need? </a:t>
            </a:r>
            <a:endParaRPr kumimoji="0" lang="en-US" sz="1500" b="1" i="0" u="none" strike="noStrike" cap="none" spc="0" normalizeH="0" baseline="0" noProof="0" dirty="0">
              <a:ln>
                <a:noFill/>
              </a:ln>
              <a:solidFill>
                <a:srgbClr val="00B0F0"/>
              </a:solidFill>
              <a:effectLst/>
              <a:uLnTx/>
              <a:uFillTx/>
            </a:endParaRPr>
          </a:p>
          <a:p>
            <a:pPr marL="914400" lvl="2" indent="0">
              <a:lnSpc>
                <a:spcPct val="90000"/>
              </a:lnSpc>
              <a:buNone/>
              <a:defRPr/>
            </a:pPr>
            <a:r>
              <a:rPr lang="en-US" sz="1500" b="1" dirty="0">
                <a:solidFill>
                  <a:srgbClr val="00B0F0"/>
                </a:solidFill>
              </a:rPr>
              <a:t>Financial – </a:t>
            </a:r>
            <a:r>
              <a:rPr kumimoji="0" lang="en-US" sz="1500" b="0" i="0" u="none" strike="noStrike" cap="none" spc="0" normalizeH="0" baseline="0" noProof="0" dirty="0">
                <a:ln>
                  <a:noFill/>
                </a:ln>
                <a:solidFill>
                  <a:schemeClr val="tx2"/>
                </a:solidFill>
                <a:effectLst/>
                <a:uLnTx/>
                <a:uFillTx/>
              </a:rPr>
              <a:t>How do shareholders view us?</a:t>
            </a:r>
            <a:r>
              <a:rPr lang="en-US" sz="1500" dirty="0">
                <a:solidFill>
                  <a:schemeClr val="tx2"/>
                </a:solidFill>
              </a:rPr>
              <a:t> </a:t>
            </a:r>
            <a:endParaRPr lang="en-GB" dirty="0">
              <a:solidFill>
                <a:srgbClr val="FFFFFF"/>
              </a:solidFill>
            </a:endParaRPr>
          </a:p>
        </p:txBody>
      </p:sp>
      <p:pic>
        <p:nvPicPr>
          <p:cNvPr id="5122" name="Picture 2" descr="Balanced Scorecard Summary">
            <a:extLst>
              <a:ext uri="{FF2B5EF4-FFF2-40B4-BE49-F238E27FC236}">
                <a16:creationId xmlns:a16="http://schemas.microsoft.com/office/drawing/2014/main" id="{C3F93CEB-3C28-465F-E2DF-304F0E944F26}"/>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t="297" r="-2" b="-2"/>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270E9791-9D5B-4E8D-C735-A70E62ADDC72}"/>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E9C7C3C-BB7C-86AE-AFE9-DDDB46ED2124}"/>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18</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02146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The Balanced scorecard – explained by Robert </a:t>
            </a:r>
            <a:r>
              <a:rPr lang="en-GB" dirty="0" err="1"/>
              <a:t>kaplan</a:t>
            </a:r>
            <a:r>
              <a:rPr lang="en-GB" dirty="0"/>
              <a:t> </a:t>
            </a:r>
          </a:p>
        </p:txBody>
      </p:sp>
      <p:sp>
        <p:nvSpPr>
          <p:cNvPr id="2057" name="Rectangle 2056">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062">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KnowledgEquity">
            <a:extLst>
              <a:ext uri="{FF2B5EF4-FFF2-40B4-BE49-F238E27FC236}">
                <a16:creationId xmlns:a16="http://schemas.microsoft.com/office/drawing/2014/main" id="{81B6036B-26C4-103E-5C7E-8ECCAD7A75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64831" y="2499053"/>
            <a:ext cx="3980475" cy="34053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Robert S. Kaplan explains the Balanced Scorecard</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https://www.youtube.com/watch?v=4xXwFwQmRIM</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dirty="0">
                <a:ln>
                  <a:noFill/>
                </a:ln>
                <a:solidFill>
                  <a:schemeClr val="tx1"/>
                </a:solidFill>
                <a:effectLst/>
                <a:uLnTx/>
                <a:uFillTx/>
                <a:latin typeface="Franklin Gothic Book" panose="020B0502020104020203"/>
                <a:ea typeface="+mn-ea"/>
                <a:cs typeface="+mn-cs"/>
              </a:rPr>
              <a:t>3:00</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99F042"/>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19</a:t>
            </a:fld>
            <a:endParaRPr kumimoji="0" lang="en-US" b="0" i="0" u="none" strike="noStrike" kern="1200" cap="none" spc="0" normalizeH="0" baseline="0" noProof="0">
              <a:ln>
                <a:noFill/>
              </a:ln>
              <a:solidFill>
                <a:srgbClr val="99F042"/>
              </a:solidFill>
              <a:effectLst/>
              <a:uLnTx/>
              <a:uFillTx/>
              <a:latin typeface="Franklin Gothic Book" panose="020B0502020104020203"/>
              <a:ea typeface="+mn-ea"/>
              <a:cs typeface="+mn-cs"/>
            </a:endParaRPr>
          </a:p>
        </p:txBody>
      </p:sp>
      <p:sp>
        <p:nvSpPr>
          <p:cNvPr id="7" name="TextBox 6">
            <a:extLst>
              <a:ext uri="{FF2B5EF4-FFF2-40B4-BE49-F238E27FC236}">
                <a16:creationId xmlns:a16="http://schemas.microsoft.com/office/drawing/2014/main" id="{90F7C91A-46A9-FBFE-3ADD-70B8FAC1FB9E}"/>
              </a:ext>
            </a:extLst>
          </p:cNvPr>
          <p:cNvSpPr txBox="1"/>
          <p:nvPr/>
        </p:nvSpPr>
        <p:spPr>
          <a:xfrm>
            <a:off x="3048000" y="6340829"/>
            <a:ext cx="6096000"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CPA R Kaplan Explains the Balanced Scorecard</a:t>
            </a:r>
          </a:p>
        </p:txBody>
      </p:sp>
    </p:spTree>
    <p:extLst>
      <p:ext uri="{BB962C8B-B14F-4D97-AF65-F5344CB8AC3E}">
        <p14:creationId xmlns:p14="http://schemas.microsoft.com/office/powerpoint/2010/main" val="2462693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balanced scorecard – financial</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shareholders view us?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on the financial objectives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Assess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organisation’s</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financial strength from the perspective of a shareholder, an owner of the company with a financial stake in the increase of the company's value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You do not need to have shareholders for this analysis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You can assess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from the perspective of a potential shareholder</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Includes assessment of standard accounting metrics (e.g. cash flow, operating returns, return on equity, etc.)</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8E7654"/>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8E7654"/>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srgbClr val="8E7654"/>
              </a:solidFill>
              <a:effectLst/>
              <a:uLnTx/>
              <a:uFillTx/>
              <a:latin typeface="Franklin Gothic Book" panose="020B0502020104020203"/>
              <a:ea typeface="+mn-ea"/>
              <a:cs typeface="+mn-cs"/>
            </a:endParaRPr>
          </a:p>
        </p:txBody>
      </p:sp>
      <p:pic>
        <p:nvPicPr>
          <p:cNvPr id="9" name="Picture 8" descr="Jars of coins">
            <a:extLst>
              <a:ext uri="{FF2B5EF4-FFF2-40B4-BE49-F238E27FC236}">
                <a16:creationId xmlns:a16="http://schemas.microsoft.com/office/drawing/2014/main" id="{DFCEB605-E079-A990-A183-B4AA6488D45C}"/>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2463539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balanced scorecard - customers</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customers view us?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Determine how customers view products and services:</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customers perceive value of our products and services?</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How much are they are willing to pay for those products and services?</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Quality? Delivery? Price? Etc.</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AE8440"/>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AE8440"/>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21</a:t>
            </a:fld>
            <a:endParaRPr kumimoji="0" lang="en-US" sz="900" b="0" i="0" u="none" strike="noStrike" kern="1200" cap="none" spc="0" normalizeH="0" baseline="0" noProof="0">
              <a:ln>
                <a:noFill/>
              </a:ln>
              <a:solidFill>
                <a:srgbClr val="AE8440"/>
              </a:solidFill>
              <a:effectLst/>
              <a:uLnTx/>
              <a:uFillTx/>
              <a:latin typeface="Franklin Gothic Book" panose="020B0502020104020203"/>
              <a:ea typeface="+mn-ea"/>
              <a:cs typeface="+mn-cs"/>
            </a:endParaRPr>
          </a:p>
        </p:txBody>
      </p:sp>
      <p:pic>
        <p:nvPicPr>
          <p:cNvPr id="7" name="Picture 6" descr="Greengrocer at outdoor market stall with vegetables, selling green onions to woman">
            <a:extLst>
              <a:ext uri="{FF2B5EF4-FFF2-40B4-BE49-F238E27FC236}">
                <a16:creationId xmlns:a16="http://schemas.microsoft.com/office/drawing/2014/main" id="{1356AF93-711B-0447-405C-DA22989D7C0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938886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balanced scorecard – internal business</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What core competencies do we need?</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upon core competencies needed to achieve strategic objectives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Develop business processes that enable employees to hone and develop the core competencies required</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Example: a car manufacturer may distinguish itself with the core competencies of making fuel-efficient engines with futuristic designs. These core competencies may be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utilised</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for strategic expansion initiatives (e.g. into motorcycle development).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Machine gears">
            <a:extLst>
              <a:ext uri="{FF2B5EF4-FFF2-40B4-BE49-F238E27FC236}">
                <a16:creationId xmlns:a16="http://schemas.microsoft.com/office/drawing/2014/main" id="{6052A9CB-1BF7-8C5D-9695-3AC2EC45913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4268925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balanced scorecard – learning &amp; growth / innovation</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we create value?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on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organisation’s</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processes and structures that create value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on activities that enhance competitiveness, innovation and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organisational</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learning and development</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Develop key metrics focusing on any one of the aforementioned areas</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Example: A technology company may develop a measure of the revenue generated from their most recent product launches, perhaps over the past two years, to understand the effects of innovation and constant improvement.</a:t>
            </a:r>
            <a:endParaRPr kumimoji="0" lang="en-US" sz="1800" b="0" i="1" u="none" strike="noStrike" kern="1200" cap="none" spc="0" normalizeH="0" baseline="0" noProof="0" dirty="0">
              <a:ln>
                <a:noFill/>
              </a:ln>
              <a:solidFill>
                <a:srgbClr val="335B74"/>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37ACB"/>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37ACB"/>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23</a:t>
            </a:fld>
            <a:endParaRPr kumimoji="0" lang="en-US" sz="900" b="0" i="0" u="none" strike="noStrike" kern="1200" cap="none" spc="0" normalizeH="0" baseline="0" noProof="0">
              <a:ln>
                <a:noFill/>
              </a:ln>
              <a:solidFill>
                <a:srgbClr val="337ACB"/>
              </a:solidFill>
              <a:effectLst/>
              <a:uLnTx/>
              <a:uFillTx/>
              <a:latin typeface="Franklin Gothic Book" panose="020B0502020104020203"/>
              <a:ea typeface="+mn-ea"/>
              <a:cs typeface="+mn-cs"/>
            </a:endParaRPr>
          </a:p>
        </p:txBody>
      </p:sp>
      <p:pic>
        <p:nvPicPr>
          <p:cNvPr id="7" name="Picture 6" descr="Five bulbs and one of them is glowing">
            <a:extLst>
              <a:ext uri="{FF2B5EF4-FFF2-40B4-BE49-F238E27FC236}">
                <a16:creationId xmlns:a16="http://schemas.microsoft.com/office/drawing/2014/main" id="{62BB3545-056B-8B43-58DA-5AF9ECC2262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2256115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Risk management &amp; Strategy execution – A CLOSE LINK</a:t>
            </a:r>
          </a:p>
        </p:txBody>
      </p:sp>
      <p:sp>
        <p:nvSpPr>
          <p:cNvPr id="1033" name="Rectangle 103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usiness-Integrated GRC | GPRC (Governance, Performance ...">
            <a:extLst>
              <a:ext uri="{FF2B5EF4-FFF2-40B4-BE49-F238E27FC236}">
                <a16:creationId xmlns:a16="http://schemas.microsoft.com/office/drawing/2014/main" id="{D7C04C33-FB7E-E36A-D071-891D081C6D6E}"/>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780698" y="3242978"/>
            <a:ext cx="4748741" cy="191754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Robert S. Kaplan, Co-creator of the Balanced Scorecard</a:t>
            </a:r>
          </a:p>
          <a:p>
            <a:r>
              <a:rPr lang="en-GB" dirty="0"/>
              <a:t>Watch this video and take notes:</a:t>
            </a:r>
          </a:p>
          <a:p>
            <a:pPr lvl="1"/>
            <a:r>
              <a:rPr lang="en-GB" dirty="0"/>
              <a:t>What are the key messages that you take away from this?</a:t>
            </a:r>
          </a:p>
          <a:p>
            <a:pPr lvl="1"/>
            <a:r>
              <a:rPr lang="en-GB" dirty="0"/>
              <a:t>We will discuss this together after the video.</a:t>
            </a:r>
          </a:p>
          <a:p>
            <a:pPr lvl="1"/>
            <a:r>
              <a:rPr lang="en-GB" dirty="0">
                <a:hlinkClick r:id="rId3"/>
              </a:rPr>
              <a:t>https://www.youtube.com/watch?v=iL-K857Z59s</a:t>
            </a:r>
            <a:endParaRPr lang="en-GB" dirty="0"/>
          </a:p>
          <a:p>
            <a:pPr lvl="1"/>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dirty="0">
                <a:ln>
                  <a:noFill/>
                </a:ln>
                <a:solidFill>
                  <a:schemeClr val="tx1"/>
                </a:solidFill>
                <a:effectLst/>
                <a:uLnTx/>
                <a:uFillTx/>
                <a:latin typeface="Franklin Gothic Book" panose="020B0502020104020203"/>
                <a:ea typeface="+mn-ea"/>
                <a:cs typeface="+mn-cs"/>
              </a:rPr>
              <a:t>10:24</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3199EB"/>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24</a:t>
            </a:fld>
            <a:endParaRPr kumimoji="0" lang="en-US" b="0" i="0" u="none" strike="noStrike" kern="1200" cap="none" spc="0" normalizeH="0" baseline="0" noProof="0">
              <a:ln>
                <a:noFill/>
              </a:ln>
              <a:solidFill>
                <a:srgbClr val="3199EB"/>
              </a:solidFill>
              <a:effectLst/>
              <a:uLnTx/>
              <a:uFillTx/>
              <a:latin typeface="Franklin Gothic Book" panose="020B0502020104020203"/>
              <a:ea typeface="+mn-ea"/>
              <a:cs typeface="+mn-cs"/>
            </a:endParaRPr>
          </a:p>
        </p:txBody>
      </p:sp>
      <p:sp>
        <p:nvSpPr>
          <p:cNvPr id="7" name="TextBox 6">
            <a:extLst>
              <a:ext uri="{FF2B5EF4-FFF2-40B4-BE49-F238E27FC236}">
                <a16:creationId xmlns:a16="http://schemas.microsoft.com/office/drawing/2014/main" id="{FBD832B0-9A43-2902-BAF5-634F808E5215}"/>
              </a:ext>
            </a:extLst>
          </p:cNvPr>
          <p:cNvSpPr txBox="1"/>
          <p:nvPr/>
        </p:nvSpPr>
        <p:spPr>
          <a:xfrm>
            <a:off x="2623129" y="6377819"/>
            <a:ext cx="8275782"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Robert S Kaplan, Co-creator of the Balanced Scorecard with Tor Inge </a:t>
            </a:r>
            <a:r>
              <a:rPr lang="en-GB" b="1" i="0" dirty="0" err="1">
                <a:solidFill>
                  <a:srgbClr val="0F0F0F"/>
                </a:solidFill>
                <a:effectLst/>
                <a:latin typeface="Roboto" panose="02000000000000000000" pitchFamily="2" charset="0"/>
              </a:rPr>
              <a:t>Vasshus</a:t>
            </a:r>
            <a:endParaRPr lang="en-GB" b="1" i="0" dirty="0">
              <a:solidFill>
                <a:srgbClr val="0F0F0F"/>
              </a:solidFill>
              <a:effectLst/>
              <a:latin typeface="Roboto" panose="02000000000000000000" pitchFamily="2" charset="0"/>
            </a:endParaRPr>
          </a:p>
        </p:txBody>
      </p:sp>
    </p:spTree>
    <p:extLst>
      <p:ext uri="{BB962C8B-B14F-4D97-AF65-F5344CB8AC3E}">
        <p14:creationId xmlns:p14="http://schemas.microsoft.com/office/powerpoint/2010/main" val="3538352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p:txBody>
          <a:bodyPr/>
          <a:lstStyle/>
          <a:p>
            <a:pPr algn="ctr"/>
            <a:r>
              <a:rPr lang="en-GB" dirty="0"/>
              <a:t>This is the end of our</a:t>
            </a:r>
            <a:br>
              <a:rPr lang="en-GB"/>
            </a:br>
            <a:r>
              <a:rPr lang="en-GB"/>
              <a:t>session </a:t>
            </a:r>
            <a:r>
              <a:rPr lang="en-GB" dirty="0">
                <a:sym typeface="Wingdings" panose="05000000000000000000" pitchFamily="2" charset="2"/>
              </a:rPr>
              <a:t></a:t>
            </a:r>
            <a:endParaRPr lang="en-GB" dirty="0"/>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p:txBody>
          <a:bodyPr/>
          <a:lstStyle/>
          <a:p>
            <a:fld id="{3A98EE3D-8CD1-4C3F-BD1C-C98C9596463C}" type="slidenum">
              <a:rPr lang="en-US" smtClean="0"/>
              <a:t>25</a:t>
            </a:fld>
            <a:endParaRPr lang="en-US" dirty="0"/>
          </a:p>
        </p:txBody>
      </p:sp>
    </p:spTree>
    <p:extLst>
      <p:ext uri="{BB962C8B-B14F-4D97-AF65-F5344CB8AC3E}">
        <p14:creationId xmlns:p14="http://schemas.microsoft.com/office/powerpoint/2010/main" val="13825268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5736</TotalTime>
  <Words>1551</Words>
  <Application>Microsoft Office PowerPoint</Application>
  <PresentationFormat>Widescreen</PresentationFormat>
  <Paragraphs>195</Paragraphs>
  <Slides>25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Franklin Gothic Book</vt:lpstr>
      <vt:lpstr>Franklin Gothic Demi</vt:lpstr>
      <vt:lpstr>Roboto</vt:lpstr>
      <vt:lpstr>Wingdings</vt:lpstr>
      <vt:lpstr>Wingdings 2</vt:lpstr>
      <vt:lpstr>DividendVTI</vt:lpstr>
      <vt:lpstr>Strategic and Agile Business ManagementBMMB7027</vt:lpstr>
      <vt:lpstr>This week we will focus on…</vt:lpstr>
      <vt:lpstr>risk management</vt:lpstr>
      <vt:lpstr>business risk</vt:lpstr>
      <vt:lpstr>Examples of business risks in the news</vt:lpstr>
      <vt:lpstr>Examples of business risks in the news</vt:lpstr>
      <vt:lpstr>What Is Risk Management &amp; Why Is It Important?</vt:lpstr>
      <vt:lpstr>business risk mitigation</vt:lpstr>
      <vt:lpstr>1. Identify threats</vt:lpstr>
      <vt:lpstr>2. Assess the Danger of the threats</vt:lpstr>
      <vt:lpstr>Risk probability &amp; impact matrix – an example</vt:lpstr>
      <vt:lpstr>Another example…</vt:lpstr>
      <vt:lpstr>4. Identify solutions</vt:lpstr>
      <vt:lpstr>5. Prioritise solutions</vt:lpstr>
      <vt:lpstr>Are entrepreneurs risk takers?</vt:lpstr>
      <vt:lpstr>enterprise risk management (ERM)</vt:lpstr>
      <vt:lpstr>balanced scorecard –  managing risk by managing strategy performance</vt:lpstr>
      <vt:lpstr>The balanced scorecard</vt:lpstr>
      <vt:lpstr>The Balanced scorecard – explained by Robert kaplan </vt:lpstr>
      <vt:lpstr>balanced scorecard – financial</vt:lpstr>
      <vt:lpstr>balanced scorecard - customers</vt:lpstr>
      <vt:lpstr>balanced scorecard – internal business</vt:lpstr>
      <vt:lpstr>balanced scorecard – learning &amp; growth / innovation</vt:lpstr>
      <vt:lpstr>Risk management &amp; Strategy execution – A CLOSE LINK</vt:lpstr>
      <vt:lpstr>This is the end of our session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Daniela Hellyer</cp:lastModifiedBy>
  <cp:revision>342</cp:revision>
  <dcterms:created xsi:type="dcterms:W3CDTF">2021-11-30T09:35:50Z</dcterms:created>
  <dcterms:modified xsi:type="dcterms:W3CDTF">2026-06-29T16:20:38Z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