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483" r:id="rId5"/>
    <p:sldId id="484" r:id="rId6"/>
    <p:sldId id="298" r:id="rId7"/>
    <p:sldId id="293" r:id="rId8"/>
    <p:sldId id="294" r:id="rId9"/>
    <p:sldId id="295" r:id="rId10"/>
    <p:sldId id="477" r:id="rId11"/>
    <p:sldId id="391" r:id="rId12"/>
    <p:sldId id="456" r:id="rId13"/>
    <p:sldId id="457" r:id="rId14"/>
    <p:sldId id="377" r:id="rId15"/>
    <p:sldId id="378" r:id="rId16"/>
    <p:sldId id="466" r:id="rId17"/>
    <p:sldId id="468" r:id="rId18"/>
    <p:sldId id="379" r:id="rId19"/>
    <p:sldId id="380" r:id="rId20"/>
    <p:sldId id="384" r:id="rId21"/>
    <p:sldId id="485" r:id="rId22"/>
    <p:sldId id="486"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AD266-690A-49D4-9E46-E67614321369}" v="8" dt="2021-10-27T11:42:39.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66275" autoAdjust="0"/>
  </p:normalViewPr>
  <p:slideViewPr>
    <p:cSldViewPr>
      <p:cViewPr varScale="1">
        <p:scale>
          <a:sx n="63" d="100"/>
          <a:sy n="63" d="100"/>
        </p:scale>
        <p:origin x="188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05/01/2023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05/01/2023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ZyrVtgiysB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a:t>
            </a:r>
          </a:p>
          <a:p>
            <a:pPr>
              <a:spcBef>
                <a:spcPct val="0"/>
              </a:spcBef>
            </a:pPr>
            <a:endParaRPr lang="en-GB" altLang="en-US" dirty="0"/>
          </a:p>
          <a:p>
            <a:pPr>
              <a:spcBef>
                <a:spcPct val="0"/>
              </a:spcBef>
            </a:pPr>
            <a:r>
              <a:rPr lang="en-GB" altLang="en-US" dirty="0"/>
              <a:t>What are the tasks associated with each of these elements?</a:t>
            </a:r>
          </a:p>
          <a:p>
            <a:pPr>
              <a:spcBef>
                <a:spcPct val="0"/>
              </a:spcBef>
            </a:pP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Groupthink. People, who work together, tend to adopt the same filters on the world around them and have the same blind spots. Paradoxically, the better the relationship between line manager and learner, the more likely this is to be the case.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Inequality in who gets coaching. Time pressures often mean that the manager concentrates coaching on particular individuals or subgroups of the team. This could be either because he or she sees they have bigger performance problems, or greater potential. If the former, people often resent being “picked on”; if the latter, other people resent being left out. In such situations, the line manager/ coach can’t win!</a:t>
            </a:r>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Parent child: Lead to unproductive behaviour and </a:t>
            </a:r>
            <a:r>
              <a:rPr lang="en-GB" dirty="0" err="1"/>
              <a:t>deformalisation</a:t>
            </a:r>
            <a:r>
              <a:rPr lang="en-GB" dirty="0"/>
              <a:t> of the role</a:t>
            </a:r>
          </a:p>
          <a:p>
            <a:pPr marL="171450" indent="-171450" fontAlgn="auto">
              <a:spcBef>
                <a:spcPts val="0"/>
              </a:spcBef>
              <a:spcAft>
                <a:spcPts val="0"/>
              </a:spcAft>
              <a:buFont typeface="Arial" panose="020B0604020202020204" pitchFamily="34" charset="0"/>
              <a:buChar char="•"/>
              <a:defRPr/>
            </a:pPr>
            <a:r>
              <a:rPr lang="en-GB" sz="1200" b="0" i="0" kern="1200" dirty="0">
                <a:solidFill>
                  <a:schemeClr val="tx1"/>
                </a:solidFill>
                <a:effectLst/>
                <a:latin typeface="+mn-lt"/>
                <a:ea typeface="+mn-ea"/>
                <a:cs typeface="+mn-cs"/>
              </a:rPr>
              <a:t>The sense that both parties may have hidden agendas (for example, on the manager’s part about their plans to reorganize the team and on the employee’s part about how long they intend to stay with the company)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Line manager has to act on/report certain things a removed coach does not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do LM prioritise?</a:t>
            </a:r>
          </a:p>
          <a:p>
            <a:pPr marL="171450" indent="-171450" fontAlgn="auto">
              <a:spcBef>
                <a:spcPts val="0"/>
              </a:spcBef>
              <a:spcAft>
                <a:spcPts val="0"/>
              </a:spcAft>
              <a:buFont typeface="Arial" panose="020B0604020202020204" pitchFamily="34" charset="0"/>
              <a:buChar char="•"/>
              <a:defRPr/>
            </a:pPr>
            <a:r>
              <a:rPr lang="en-GB" dirty="0"/>
              <a:t>Clarity in coaching roles and expectations, senior management ownership of coaching as a business issue and top management role-modelling of coaching characteristics are all important ingredients of a coaching culture. </a:t>
            </a:r>
          </a:p>
          <a:p>
            <a:pPr marL="171450" indent="-171450" fontAlgn="auto">
              <a:spcBef>
                <a:spcPts val="0"/>
              </a:spcBef>
              <a:spcAft>
                <a:spcPts val="0"/>
              </a:spcAft>
              <a:buFont typeface="Arial" panose="020B0604020202020204" pitchFamily="34" charset="0"/>
              <a:buChar char="•"/>
              <a:defRPr/>
            </a:pPr>
            <a:r>
              <a:rPr lang="en-GB" dirty="0"/>
              <a:t>Abilities as coach</a:t>
            </a:r>
          </a:p>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about coaching benefits/barriers, what about as a mentor?</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303232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cs typeface="Calibri"/>
            </a:endParaRPr>
          </a:p>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NB not financial information</a:t>
            </a:r>
            <a:r>
              <a:rPr lang="en-US" baseline="0" dirty="0"/>
              <a:t> although other reason why want to keep that secure</a:t>
            </a:r>
          </a:p>
          <a:p>
            <a:endParaRPr lang="en-US" dirty="0"/>
          </a:p>
          <a:p>
            <a:r>
              <a:rPr lang="en-US" dirty="0"/>
              <a:t>Rebranded as ‘special categories of data’</a:t>
            </a:r>
          </a:p>
          <a:p>
            <a:endParaRPr lang="en-US" dirty="0"/>
          </a:p>
          <a:p>
            <a:r>
              <a:rPr lang="en-US" dirty="0"/>
              <a:t>Discussion about whether you ever hold or process SPD.</a:t>
            </a:r>
          </a:p>
          <a:p>
            <a:endParaRPr lang="en-US" dirty="0"/>
          </a:p>
          <a:p>
            <a:r>
              <a:rPr lang="en-US" dirty="0"/>
              <a:t>? Client tells you they are unwell?</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9</a:t>
            </a:fld>
            <a:endParaRPr lang="en-US"/>
          </a:p>
        </p:txBody>
      </p:sp>
    </p:spTree>
    <p:extLst>
      <p:ext uri="{BB962C8B-B14F-4D97-AF65-F5344CB8AC3E}">
        <p14:creationId xmlns:p14="http://schemas.microsoft.com/office/powerpoint/2010/main" val="1980205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a:t>
            </a:r>
            <a:r>
              <a:rPr lang="en-US" baseline="0" dirty="0"/>
              <a:t> processed to uniquely identify an individual </a:t>
            </a:r>
            <a:r>
              <a:rPr lang="en-US" baseline="0" dirty="0" err="1"/>
              <a:t>eg</a:t>
            </a:r>
            <a:r>
              <a:rPr lang="en-US" baseline="0" dirty="0"/>
              <a:t>:- finger print clocking systems, </a:t>
            </a:r>
            <a:r>
              <a:rPr lang="en-US" baseline="0" dirty="0" err="1"/>
              <a:t>tacographs</a:t>
            </a:r>
            <a:r>
              <a:rPr lang="en-US" baseline="0" dirty="0"/>
              <a:t> with finger print recognition</a:t>
            </a:r>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10</a:t>
            </a:fld>
            <a:endParaRPr lang="en-US"/>
          </a:p>
        </p:txBody>
      </p:sp>
    </p:spTree>
    <p:extLst>
      <p:ext uri="{BB962C8B-B14F-4D97-AF65-F5344CB8AC3E}">
        <p14:creationId xmlns:p14="http://schemas.microsoft.com/office/powerpoint/2010/main" val="1111269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649463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247726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Peter Hawkins (2018)</a:t>
            </a:r>
          </a:p>
          <a:p>
            <a:pPr>
              <a:buFont typeface="Arial" pitchFamily="34" charset="0"/>
              <a:buNone/>
            </a:pPr>
            <a:r>
              <a:rPr lang="en-GB" baseline="0" dirty="0"/>
              <a:t>“At the core of continuing professional development is continual personal development, where our own development is weaved through every aspect of our practice.  When this happens every </a:t>
            </a:r>
            <a:r>
              <a:rPr lang="en-GB" baseline="0" dirty="0" err="1"/>
              <a:t>coachee</a:t>
            </a:r>
            <a:r>
              <a:rPr lang="en-GB" baseline="0" dirty="0"/>
              <a:t> becomes a teacher, every piece of feedback an opportunity for new learning, producing practices that support the balanced cycle of action, reflection, new understanding and new practice….  What is supervision?  We defined supervision as ‘the process by which a coach/mentor/consultant with the help of a supervisor, who is not working directly with the client, can attend to understanding better both the client and the client system themselves as part of the client-coach-system, and by so doing transform their work and develop their craft.  We believe that coaching supervision has three elements: 1) coaching the coach on their coaching, 2) mentoring the coach on their development in the profession, 3) providing an external perspective to ensure quality of practice.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013959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hlinkClick r:id="rId3"/>
              </a:rPr>
              <a:t>https://www.youtube.com/watch?v=ZyrVtgiysBg</a:t>
            </a:r>
            <a:endParaRPr lang="en-GB" dirty="0"/>
          </a:p>
          <a:p>
            <a:pPr>
              <a:buFont typeface="Arial" pitchFamily="34" charset="0"/>
              <a:buNone/>
            </a:pPr>
            <a:endParaRPr lang="en-GB" baseline="0" dirty="0"/>
          </a:p>
          <a:p>
            <a:pPr>
              <a:buFont typeface="Arial" pitchFamily="34" charset="0"/>
              <a:buNone/>
            </a:pPr>
            <a:r>
              <a:rPr lang="en-GB" baseline="0" dirty="0"/>
              <a:t>“What is Coaching Supervision?”</a:t>
            </a:r>
          </a:p>
          <a:p>
            <a:pPr>
              <a:buFont typeface="Arial" pitchFamily="34" charset="0"/>
              <a:buNone/>
            </a:pPr>
            <a:r>
              <a:rPr lang="en-GB" sz="1200" b="0" i="0" kern="1200" dirty="0">
                <a:solidFill>
                  <a:schemeClr val="tx1"/>
                </a:solidFill>
                <a:effectLst/>
                <a:latin typeface="+mn-lt"/>
                <a:ea typeface="+mn-ea"/>
                <a:cs typeface="+mn-cs"/>
              </a:rPr>
              <a:t>ICF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064513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a:t>Coaching contract on Moodle</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It is a great way to be upfront about the professional practice of coaching and set parameters</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57712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r>
              <a:rPr lang="en-GB" baseline="0" dirty="0"/>
              <a:t>The pros and cons of this new professional practice of coaching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614381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performance/profit</a:t>
            </a:r>
          </a:p>
          <a:p>
            <a:r>
              <a:rPr lang="en-GB" dirty="0"/>
              <a:t>Higher retention/lower turnover</a:t>
            </a:r>
          </a:p>
          <a:p>
            <a:r>
              <a:rPr lang="en-GB" dirty="0"/>
              <a:t>Lower absence rates</a:t>
            </a:r>
          </a:p>
          <a:p>
            <a:endParaRPr lang="en-GB" dirty="0"/>
          </a:p>
          <a:p>
            <a:r>
              <a:rPr lang="en-GB" dirty="0"/>
              <a:t>Morale boost</a:t>
            </a:r>
          </a:p>
          <a:p>
            <a:r>
              <a:rPr lang="en-GB" dirty="0"/>
              <a:t>Employees feeling valued</a:t>
            </a:r>
          </a:p>
          <a:p>
            <a:r>
              <a:rPr lang="en-GB" dirty="0"/>
              <a:t>Employees being more resilient/able to cope with workload better – leads to increased performance</a:t>
            </a:r>
          </a:p>
          <a:p>
            <a:r>
              <a:rPr lang="en-GB" dirty="0"/>
              <a:t>Cultural changes</a:t>
            </a:r>
          </a:p>
          <a:p>
            <a:r>
              <a:rPr lang="en-GB" dirty="0"/>
              <a:t>External – outside perspective – identify issues you didn’t know </a:t>
            </a:r>
            <a:r>
              <a:rPr lang="en-GB"/>
              <a:t>existed internally </a:t>
            </a:r>
            <a:r>
              <a:rPr lang="en-GB" dirty="0"/>
              <a:t>(</a:t>
            </a:r>
            <a:r>
              <a:rPr lang="en-GB"/>
              <a:t>could also be tangible)</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4799246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creativecommons.org/licenses/by-sa/3.0/"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https://commons.wikimedia.org/wiki/File:Knowledge_transfer.svg" TargetMode="External"/><Relationship Id="rId5" Type="http://schemas.openxmlformats.org/officeDocument/2006/relationships/image" Target="../media/image5.png"/><Relationship Id="rId4" Type="http://schemas.openxmlformats.org/officeDocument/2006/relationships/hyperlink" Target="http://www.diet-turunberatbadan.com/2011/10/cara-menjadi-supervisor-herbalife.html"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ideo" Target="https://www.youtube.com/embed/ZyrVtgiysBg"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ssociationforcoaching.com/"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hyperlink" Target="https://www.i-l-m.com/" TargetMode="External"/><Relationship Id="rId5" Type="http://schemas.openxmlformats.org/officeDocument/2006/relationships/hyperlink" Target="https://coachfederation.org/" TargetMode="External"/><Relationship Id="rId4" Type="http://schemas.openxmlformats.org/officeDocument/2006/relationships/hyperlink" Target="https://iactm.org/"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8619" y="2780928"/>
            <a:ext cx="7772400" cy="1470025"/>
          </a:xfrm>
        </p:spPr>
        <p:txBody>
          <a:bodyPr>
            <a:normAutofit/>
          </a:bodyPr>
          <a:lstStyle/>
          <a:p>
            <a:r>
              <a:rPr lang="en-GB" dirty="0">
                <a:solidFill>
                  <a:schemeClr val="bg1"/>
                </a:solidFill>
              </a:rPr>
              <a:t>The Line Manager as Coach/Mentor</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p:txBody>
          <a:bodyPr>
            <a:normAutofit/>
          </a:bodyPr>
          <a:lstStyle/>
          <a:p>
            <a:r>
              <a:rPr lang="en-GB" dirty="0"/>
              <a:t>The Line Manager as the coach/mentor</a:t>
            </a:r>
          </a:p>
          <a:p>
            <a:r>
              <a:rPr lang="en-GB" dirty="0"/>
              <a:t>Regulations affecting coaching and mentoring</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1902752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1.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90209" y="1187450"/>
            <a:ext cx="19431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mission, vision, goal and values</a:t>
            </a:r>
          </a:p>
          <a:p>
            <a:pPr>
              <a:buFont typeface="Arial" panose="020B0604020202020204" pitchFamily="34" charset="0"/>
              <a:buChar char="•"/>
            </a:pPr>
            <a:r>
              <a:rPr lang="en-GB" altLang="en-US" dirty="0"/>
              <a:t>role modelling behaviours, values</a:t>
            </a:r>
          </a:p>
          <a:p>
            <a:pPr>
              <a:buFont typeface="Arial" panose="020B0604020202020204" pitchFamily="34" charset="0"/>
              <a:buChar char="•"/>
            </a:pPr>
            <a:r>
              <a:rPr lang="en-GB" altLang="en-US" dirty="0"/>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899592" y="386104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conversations about how goals will be delivered</a:t>
            </a:r>
          </a:p>
          <a:p>
            <a:pPr>
              <a:buFont typeface="Arial" panose="020B0604020202020204" pitchFamily="34" charset="0"/>
              <a:buChar char="•"/>
            </a:pPr>
            <a:r>
              <a:rPr lang="en-GB" altLang="en-US" dirty="0"/>
              <a:t>feedback on performance</a:t>
            </a:r>
          </a:p>
          <a:p>
            <a:pPr>
              <a:buFont typeface="Arial" panose="020B0604020202020204" pitchFamily="34" charset="0"/>
              <a:buChar char="•"/>
            </a:pPr>
            <a:r>
              <a:rPr lang="en-GB" altLang="en-US" dirty="0"/>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normAutofit/>
          </a:bodyPr>
          <a:lstStyle/>
          <a:p>
            <a:r>
              <a:rPr lang="en-GB" altLang="en-US" dirty="0"/>
              <a:t>Better team performance</a:t>
            </a:r>
          </a:p>
          <a:p>
            <a:pPr lvl="1"/>
            <a:r>
              <a:rPr lang="en-GB" altLang="en-US" dirty="0"/>
              <a:t>Focused coaching</a:t>
            </a:r>
          </a:p>
          <a:p>
            <a:pPr lvl="1"/>
            <a:r>
              <a:rPr lang="en-GB" altLang="en-US" dirty="0"/>
              <a:t>Better working relationships</a:t>
            </a:r>
          </a:p>
          <a:p>
            <a:pPr lvl="1"/>
            <a:r>
              <a:rPr lang="en-GB" altLang="en-US" dirty="0"/>
              <a:t>Idea generation/creativity</a:t>
            </a:r>
          </a:p>
          <a:p>
            <a:r>
              <a:rPr lang="en-GB" altLang="en-US" dirty="0"/>
              <a:t>Open communication</a:t>
            </a:r>
          </a:p>
          <a:p>
            <a:r>
              <a:rPr lang="en-GB" altLang="en-US" dirty="0"/>
              <a:t>A more committed team</a:t>
            </a:r>
          </a:p>
          <a:p>
            <a:endParaRPr lang="en-GB" altLang="en-US" dirty="0"/>
          </a:p>
          <a:p>
            <a:endParaRPr lang="en-GB" altLang="en-US" dirty="0"/>
          </a:p>
          <a:p>
            <a:endParaRPr lang="en-GB" altLang="en-US" dirty="0"/>
          </a:p>
          <a:p>
            <a:endParaRPr lang="en-GB" altLang="en-US" dirty="0"/>
          </a:p>
          <a:p>
            <a:endParaRPr lang="en-GB" altLang="en-US" dirty="0"/>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77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96626" y="1204231"/>
            <a:ext cx="8723846" cy="4240993"/>
          </a:xfrm>
        </p:spPr>
        <p:txBody>
          <a:bodyPr rtlCol="0">
            <a:normAutofit fontScale="70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0" y="5380698"/>
            <a:ext cx="928028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100" dirty="0"/>
              <a:t>(</a:t>
            </a:r>
            <a:r>
              <a:rPr lang="en-GB" altLang="en-US" sz="1400" dirty="0">
                <a:solidFill>
                  <a:srgbClr val="0070C0"/>
                </a:solidFill>
              </a:rPr>
              <a:t>Clutterbuck, 2012: </a:t>
            </a:r>
            <a:r>
              <a:rPr lang="en-GB" altLang="en-US" sz="1400" i="1" dirty="0">
                <a:solidFill>
                  <a:srgbClr val="0070C0"/>
                </a:solidFill>
              </a:rPr>
              <a:t>Why Line Manager Coaching Often Doesn’t Work and What to Do About It</a:t>
            </a:r>
            <a:r>
              <a:rPr lang="en-GB" altLang="en-US" sz="1400" dirty="0">
                <a:solidFill>
                  <a:srgbClr val="0070C0"/>
                </a:solidFill>
              </a:rPr>
              <a:t> – Article on Moodle.)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7447B6-58C9-4BE4-B033-A9C4D03C7265}"/>
              </a:ext>
            </a:extLst>
          </p:cNvPr>
          <p:cNvPicPr>
            <a:picLocks noChangeAspect="1"/>
          </p:cNvPicPr>
          <p:nvPr/>
        </p:nvPicPr>
        <p:blipFill>
          <a:blip r:embed="rId3">
            <a:duotone>
              <a:schemeClr val="bg2">
                <a:shade val="45000"/>
                <a:satMod val="135000"/>
              </a:schemeClr>
              <a:prstClr val="white"/>
            </a:duotone>
          </a:blip>
          <a:stretch>
            <a:fillRect/>
          </a:stretch>
        </p:blipFill>
        <p:spPr>
          <a:xfrm>
            <a:off x="5515239" y="3284984"/>
            <a:ext cx="3593265" cy="2395510"/>
          </a:xfrm>
          <a:prstGeom prst="rect">
            <a:avLst/>
          </a:prstGeom>
        </p:spPr>
      </p:pic>
      <p:sp>
        <p:nvSpPr>
          <p:cNvPr id="35842" name="Title 3">
            <a:extLst>
              <a:ext uri="{FF2B5EF4-FFF2-40B4-BE49-F238E27FC236}">
                <a16:creationId xmlns:a16="http://schemas.microsoft.com/office/drawing/2014/main" id="{66EB974B-B5FB-4006-A556-F893D2C37FB4}"/>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FB3A1BAF-A850-4809-9967-1D3D091B3C81}"/>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In what circumstances can a line-manager be an effective mentor?</a:t>
            </a:r>
          </a:p>
          <a:p>
            <a:pPr fontAlgn="auto">
              <a:spcAft>
                <a:spcPts val="0"/>
              </a:spcAft>
              <a:defRPr/>
            </a:pPr>
            <a:r>
              <a:rPr lang="en-GB" dirty="0"/>
              <a:t>In what circumstances would it be less than desirable to have your line manager as your mentor?</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endParaRPr lang="en-GB" dirty="0"/>
          </a:p>
        </p:txBody>
      </p:sp>
      <p:sp>
        <p:nvSpPr>
          <p:cNvPr id="35844" name="Vertical Text Placeholder 5">
            <a:extLst>
              <a:ext uri="{FF2B5EF4-FFF2-40B4-BE49-F238E27FC236}">
                <a16:creationId xmlns:a16="http://schemas.microsoft.com/office/drawing/2014/main" id="{43ACEC1C-B70E-4FA4-8C16-DFC34B39C71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Mentoring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supervision</a:t>
            </a:r>
          </a:p>
          <a:p>
            <a:r>
              <a:rPr lang="en-GB" sz="2800" dirty="0"/>
              <a:t>Coaching contract – example on Moodle</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0194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3. General Data Protection Regulations</a:t>
            </a:r>
            <a:br>
              <a:rPr lang="en-GB" dirty="0"/>
            </a:br>
            <a:r>
              <a:rPr lang="en-GB" dirty="0"/>
              <a:t>2018 </a:t>
            </a:r>
          </a:p>
        </p:txBody>
      </p:sp>
      <p:sp>
        <p:nvSpPr>
          <p:cNvPr id="5" name="Vertical Text Placeholder 4"/>
          <p:cNvSpPr>
            <a:spLocks noGrp="1"/>
          </p:cNvSpPr>
          <p:nvPr>
            <p:ph type="body" orient="vert" idx="1"/>
          </p:nvPr>
        </p:nvSpPr>
        <p:spPr>
          <a:xfrm>
            <a:off x="405584" y="1463720"/>
            <a:ext cx="8318832" cy="3930559"/>
          </a:xfrm>
        </p:spPr>
        <p:txBody>
          <a:bodyPr vert="horz" lIns="91440" tIns="108000" rIns="72000" bIns="72000" rtlCol="0" anchor="t">
            <a:normAutofit/>
          </a:bodyPr>
          <a:lstStyle/>
          <a:p>
            <a:r>
              <a:rPr lang="en-GB" sz="3600" dirty="0"/>
              <a:t>GDPR May 2018</a:t>
            </a:r>
          </a:p>
          <a:p>
            <a:r>
              <a:rPr lang="en-GB" sz="3600" dirty="0"/>
              <a:t>Historically no teeth – Max fine of £500,000 and few at this maximum. </a:t>
            </a:r>
          </a:p>
          <a:p>
            <a:r>
              <a:rPr lang="en-GB" sz="3600" dirty="0"/>
              <a:t>Now max fine of £17.5 million</a:t>
            </a:r>
          </a:p>
          <a:p>
            <a:r>
              <a:rPr lang="en-GB" sz="3600" dirty="0"/>
              <a:t>No fee for subject access requests</a:t>
            </a:r>
          </a:p>
          <a:p>
            <a:endParaRPr lang="en-GB" sz="3600" dirty="0"/>
          </a:p>
          <a:p>
            <a:endParaRPr lang="en-GB" sz="3600" dirty="0"/>
          </a:p>
          <a:p>
            <a:endParaRPr lang="en-GB" sz="2400" dirty="0"/>
          </a:p>
        </p:txBody>
      </p:sp>
    </p:spTree>
    <p:extLst>
      <p:ext uri="{BB962C8B-B14F-4D97-AF65-F5344CB8AC3E}">
        <p14:creationId xmlns:p14="http://schemas.microsoft.com/office/powerpoint/2010/main" val="147746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3. Sensitive Personal Data now called ‘Special categories of data’</a:t>
            </a:r>
          </a:p>
        </p:txBody>
      </p:sp>
      <p:sp>
        <p:nvSpPr>
          <p:cNvPr id="3" name="Content Placeholder 2"/>
          <p:cNvSpPr>
            <a:spLocks noGrp="1"/>
          </p:cNvSpPr>
          <p:nvPr>
            <p:ph idx="1"/>
          </p:nvPr>
        </p:nvSpPr>
        <p:spPr/>
        <p:txBody>
          <a:bodyPr>
            <a:normAutofit fontScale="92500" lnSpcReduction="20000"/>
          </a:bodyPr>
          <a:lstStyle/>
          <a:p>
            <a:r>
              <a:rPr lang="en-US" dirty="0"/>
              <a:t>Ethnic or racial origin</a:t>
            </a:r>
          </a:p>
          <a:p>
            <a:r>
              <a:rPr lang="en-US" dirty="0"/>
              <a:t>Political opinion</a:t>
            </a:r>
          </a:p>
          <a:p>
            <a:r>
              <a:rPr lang="en-US" dirty="0"/>
              <a:t>Religious beliefs</a:t>
            </a:r>
          </a:p>
          <a:p>
            <a:r>
              <a:rPr lang="en-US" dirty="0"/>
              <a:t>Trade Union membership</a:t>
            </a:r>
          </a:p>
          <a:p>
            <a:r>
              <a:rPr lang="en-US" dirty="0"/>
              <a:t>Health (physical or mental)</a:t>
            </a:r>
          </a:p>
          <a:p>
            <a:r>
              <a:rPr lang="en-US" dirty="0"/>
              <a:t>Sex life</a:t>
            </a:r>
          </a:p>
          <a:p>
            <a:r>
              <a:rPr lang="en-US" dirty="0"/>
              <a:t>Commission of offences (or allegation) or detail of proceedings or sentences passed</a:t>
            </a:r>
          </a:p>
        </p:txBody>
      </p:sp>
    </p:spTree>
    <p:extLst>
      <p:ext uri="{BB962C8B-B14F-4D97-AF65-F5344CB8AC3E}">
        <p14:creationId xmlns:p14="http://schemas.microsoft.com/office/powerpoint/2010/main" val="14803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2"/>
                </a:solidFill>
              </a:rPr>
              <a:t>3. Special categories of data</a:t>
            </a:r>
          </a:p>
        </p:txBody>
      </p:sp>
      <p:sp>
        <p:nvSpPr>
          <p:cNvPr id="3" name="Content Placeholder 2"/>
          <p:cNvSpPr>
            <a:spLocks noGrp="1"/>
          </p:cNvSpPr>
          <p:nvPr>
            <p:ph idx="1"/>
          </p:nvPr>
        </p:nvSpPr>
        <p:spPr/>
        <p:txBody>
          <a:bodyPr/>
          <a:lstStyle/>
          <a:p>
            <a:r>
              <a:rPr lang="en-US" dirty="0"/>
              <a:t>New categories</a:t>
            </a:r>
          </a:p>
          <a:p>
            <a:pPr lvl="1"/>
            <a:r>
              <a:rPr lang="en-US" dirty="0"/>
              <a:t>Genetic data</a:t>
            </a:r>
          </a:p>
          <a:p>
            <a:pPr lvl="1"/>
            <a:r>
              <a:rPr lang="en-US" dirty="0"/>
              <a:t>Biometric data</a:t>
            </a:r>
          </a:p>
        </p:txBody>
      </p:sp>
    </p:spTree>
    <p:extLst>
      <p:ext uri="{BB962C8B-B14F-4D97-AF65-F5344CB8AC3E}">
        <p14:creationId xmlns:p14="http://schemas.microsoft.com/office/powerpoint/2010/main" val="436484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360968" y="854345"/>
            <a:ext cx="8318832" cy="4392488"/>
          </a:xfrm>
        </p:spPr>
        <p:txBody>
          <a:bodyPr>
            <a:normAutofit lnSpcReduction="10000"/>
          </a:bodyPr>
          <a:lstStyle/>
          <a:p>
            <a:endParaRPr lang="en-GB" sz="2800" dirty="0"/>
          </a:p>
          <a:p>
            <a:r>
              <a:rPr lang="en-GB" sz="2800" dirty="0"/>
              <a:t>Confidentiality is paramount in the coaching relationship</a:t>
            </a:r>
          </a:p>
          <a:p>
            <a:r>
              <a:rPr lang="en-GB" sz="2800" dirty="0"/>
              <a:t>Ensure the venue is appropriate (quiet, not easily overheard, free from interruptions).</a:t>
            </a:r>
          </a:p>
          <a:p>
            <a:r>
              <a:rPr lang="en-GB" sz="2800" dirty="0"/>
              <a:t>Ensure notes are taken and stored in line with the GDPR 2018</a:t>
            </a:r>
          </a:p>
          <a:p>
            <a:r>
              <a:rPr lang="en-GB" sz="2800" dirty="0"/>
              <a:t>Be careful not to leave sensitive information on a printer, on a desk, on a portable memory stick etc.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24149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834501"/>
            <a:ext cx="8318832" cy="4392488"/>
          </a:xfrm>
        </p:spPr>
        <p:txBody>
          <a:bodyPr>
            <a:normAutofit/>
          </a:bodyPr>
          <a:lstStyle/>
          <a:p>
            <a:endParaRPr lang="en-GB" sz="2800" dirty="0"/>
          </a:p>
          <a:p>
            <a:r>
              <a:rPr lang="en-GB" sz="2800" dirty="0"/>
              <a:t>Do not ‘guide’, ‘push’ ‘pull’ your </a:t>
            </a:r>
            <a:r>
              <a:rPr lang="en-GB" sz="2800" dirty="0" err="1"/>
              <a:t>coachee</a:t>
            </a:r>
            <a:r>
              <a:rPr lang="en-GB" sz="2800" dirty="0"/>
              <a:t> – if a ‘hybrid’ approach is adopted, stick to the terms of reference for this agreement.</a:t>
            </a:r>
          </a:p>
          <a:p>
            <a:r>
              <a:rPr lang="en-GB" sz="2800" dirty="0"/>
              <a:t>Do not impart your personal views </a:t>
            </a:r>
          </a:p>
          <a:p>
            <a:r>
              <a:rPr lang="en-GB" sz="2800" dirty="0"/>
              <a:t>Refrain from slipping in to ‘counsellor mode’</a:t>
            </a:r>
          </a:p>
          <a:p>
            <a:r>
              <a:rPr lang="en-GB" sz="2800" dirty="0"/>
              <a:t>Steer the </a:t>
            </a:r>
            <a:r>
              <a:rPr lang="en-GB" sz="2800" dirty="0" err="1"/>
              <a:t>coachee</a:t>
            </a:r>
            <a:r>
              <a:rPr lang="en-GB" sz="2800" dirty="0"/>
              <a:t> to additional supportive interventions if need be (employee assistance line, occupational health)</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702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Supervision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38B5167-CBD4-48B0-86F2-2D0537BC93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504" y="1276906"/>
            <a:ext cx="6192688" cy="762000"/>
          </a:xfrm>
          <a:prstGeom prst="rect">
            <a:avLst/>
          </a:prstGeom>
        </p:spPr>
      </p:pic>
      <p:pic>
        <p:nvPicPr>
          <p:cNvPr id="15" name="Picture 14">
            <a:extLst>
              <a:ext uri="{FF2B5EF4-FFF2-40B4-BE49-F238E27FC236}">
                <a16:creationId xmlns:a16="http://schemas.microsoft.com/office/drawing/2014/main" id="{E2DE0B88-3D90-4641-AD07-4FEA52A4592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9592" y="2502955"/>
            <a:ext cx="3007122" cy="2316140"/>
          </a:xfrm>
          <a:prstGeom prst="rect">
            <a:avLst/>
          </a:prstGeom>
        </p:spPr>
      </p:pic>
      <p:sp>
        <p:nvSpPr>
          <p:cNvPr id="16" name="TextBox 15">
            <a:extLst>
              <a:ext uri="{FF2B5EF4-FFF2-40B4-BE49-F238E27FC236}">
                <a16:creationId xmlns:a16="http://schemas.microsoft.com/office/drawing/2014/main" id="{194EE6D2-86CB-4498-86BD-EFB6104E6A37}"/>
              </a:ext>
            </a:extLst>
          </p:cNvPr>
          <p:cNvSpPr txBox="1"/>
          <p:nvPr/>
        </p:nvSpPr>
        <p:spPr>
          <a:xfrm>
            <a:off x="2651919" y="5877756"/>
            <a:ext cx="3421956" cy="230832"/>
          </a:xfrm>
          <a:prstGeom prst="rect">
            <a:avLst/>
          </a:prstGeom>
          <a:noFill/>
        </p:spPr>
        <p:txBody>
          <a:bodyPr wrap="square" rtlCol="0">
            <a:spAutoFit/>
          </a:bodyPr>
          <a:lstStyle/>
          <a:p>
            <a:r>
              <a:rPr lang="en-GB" sz="900">
                <a:hlinkClick r:id="rId6" tooltip="https://commons.wikimedia.org/wiki/File:Knowledge_transfer.svg"/>
              </a:rPr>
              <a:t>This Photo</a:t>
            </a:r>
            <a:r>
              <a:rPr lang="en-GB" sz="900"/>
              <a:t> by Unknown Author is licensed under </a:t>
            </a:r>
            <a:r>
              <a:rPr lang="en-GB" sz="900">
                <a:hlinkClick r:id="rId7" tooltip="https://creativecommons.org/licenses/by-sa/3.0/"/>
              </a:rPr>
              <a:t>CC BY-SA</a:t>
            </a:r>
            <a:endParaRPr lang="en-GB" sz="900"/>
          </a:p>
        </p:txBody>
      </p:sp>
      <p:sp>
        <p:nvSpPr>
          <p:cNvPr id="2" name="TextBox 1">
            <a:extLst>
              <a:ext uri="{FF2B5EF4-FFF2-40B4-BE49-F238E27FC236}">
                <a16:creationId xmlns:a16="http://schemas.microsoft.com/office/drawing/2014/main" id="{436B4A21-6210-4EF5-BDFA-6A2365963C64}"/>
              </a:ext>
            </a:extLst>
          </p:cNvPr>
          <p:cNvSpPr txBox="1"/>
          <p:nvPr/>
        </p:nvSpPr>
        <p:spPr>
          <a:xfrm>
            <a:off x="4515192" y="2038906"/>
            <a:ext cx="4377288" cy="3139321"/>
          </a:xfrm>
          <a:prstGeom prst="rect">
            <a:avLst/>
          </a:prstGeom>
          <a:noFill/>
        </p:spPr>
        <p:txBody>
          <a:bodyPr wrap="square" rtlCol="0">
            <a:spAutoFit/>
          </a:bodyPr>
          <a:lstStyle/>
          <a:p>
            <a:r>
              <a:rPr lang="en-GB" sz="2200" dirty="0"/>
              <a:t>Coaching supervision has three elements:</a:t>
            </a:r>
          </a:p>
          <a:p>
            <a:pPr marL="342900" indent="-342900">
              <a:buAutoNum type="arabicParenR"/>
            </a:pPr>
            <a:r>
              <a:rPr lang="en-GB" sz="2200" dirty="0"/>
              <a:t>Coaching the coach on their coaching</a:t>
            </a:r>
          </a:p>
          <a:p>
            <a:pPr marL="342900" indent="-342900">
              <a:buAutoNum type="arabicParenR"/>
            </a:pPr>
            <a:r>
              <a:rPr lang="en-GB" sz="2200" dirty="0"/>
              <a:t>Mentoring the coach on their development in the profession</a:t>
            </a:r>
          </a:p>
          <a:p>
            <a:pPr marL="342900" indent="-342900">
              <a:buAutoNum type="arabicParenR"/>
            </a:pPr>
            <a:r>
              <a:rPr lang="en-GB" sz="2200" dirty="0"/>
              <a:t>Providing an external perspective to ensure quality of practice.</a:t>
            </a:r>
          </a:p>
        </p:txBody>
      </p:sp>
    </p:spTree>
    <p:extLst>
      <p:ext uri="{BB962C8B-B14F-4D97-AF65-F5344CB8AC3E}">
        <p14:creationId xmlns:p14="http://schemas.microsoft.com/office/powerpoint/2010/main" val="395803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262" y="116632"/>
            <a:ext cx="8784976" cy="1293791"/>
          </a:xfrm>
        </p:spPr>
        <p:txBody>
          <a:bodyPr>
            <a:normAutofit/>
          </a:bodyPr>
          <a:lstStyle/>
          <a:p>
            <a:pPr algn="ctr"/>
            <a:r>
              <a:rPr lang="en-GB" dirty="0"/>
              <a:t>Coaching Supervision </a:t>
            </a:r>
            <a:br>
              <a:rPr lang="en-GB" dirty="0"/>
            </a:br>
            <a:r>
              <a:rPr lang="en-GB" dirty="0"/>
              <a:t> International Coach Federation</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3" name="Online Media 2" title="What is Coaching Supervision?">
            <a:hlinkClick r:id="" action="ppaction://media"/>
            <a:extLst>
              <a:ext uri="{FF2B5EF4-FFF2-40B4-BE49-F238E27FC236}">
                <a16:creationId xmlns:a16="http://schemas.microsoft.com/office/drawing/2014/main" id="{71D36B43-8E41-478A-9658-7DB4A3C4A4F2}"/>
              </a:ext>
            </a:extLst>
          </p:cNvPr>
          <p:cNvPicPr>
            <a:picLocks noRot="1" noChangeAspect="1"/>
          </p:cNvPicPr>
          <p:nvPr>
            <a:videoFile r:link="rId1"/>
          </p:nvPr>
        </p:nvPicPr>
        <p:blipFill>
          <a:blip r:embed="rId4"/>
          <a:stretch>
            <a:fillRect/>
          </a:stretch>
        </p:blipFill>
        <p:spPr>
          <a:xfrm>
            <a:off x="1187624" y="1410423"/>
            <a:ext cx="7056784" cy="4178817"/>
          </a:xfrm>
          <a:prstGeom prst="rect">
            <a:avLst/>
          </a:prstGeom>
        </p:spPr>
      </p:pic>
    </p:spTree>
    <p:extLst>
      <p:ext uri="{BB962C8B-B14F-4D97-AF65-F5344CB8AC3E}">
        <p14:creationId xmlns:p14="http://schemas.microsoft.com/office/powerpoint/2010/main" val="224375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contract</a:t>
            </a:r>
          </a:p>
        </p:txBody>
      </p:sp>
      <p:sp>
        <p:nvSpPr>
          <p:cNvPr id="5" name="Vertical Text Placeholder 4"/>
          <p:cNvSpPr>
            <a:spLocks noGrp="1"/>
          </p:cNvSpPr>
          <p:nvPr>
            <p:ph type="body" orient="vert" idx="1"/>
          </p:nvPr>
        </p:nvSpPr>
        <p:spPr>
          <a:xfrm>
            <a:off x="405584" y="1400445"/>
            <a:ext cx="8318832" cy="4392488"/>
          </a:xfrm>
        </p:spPr>
        <p:txBody>
          <a:bodyPr>
            <a:normAutofit/>
          </a:bodyPr>
          <a:lstStyle/>
          <a:p>
            <a:r>
              <a:rPr lang="en-GB" dirty="0"/>
              <a:t>A coaching contract clearly sets out the terms of the coaching relationship</a:t>
            </a:r>
          </a:p>
          <a:p>
            <a:r>
              <a:rPr lang="en-GB" dirty="0"/>
              <a:t>It is a tool to hold parties to account should they drift from the terms of the contract</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84252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8416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Research and familiarise yourself with the following websites:</a:t>
            </a:r>
          </a:p>
          <a:p>
            <a:r>
              <a:rPr lang="en-GB" sz="2800" dirty="0">
                <a:hlinkClick r:id="rId3"/>
              </a:rPr>
              <a:t>https://www.associationforcoaching.com/</a:t>
            </a:r>
            <a:endParaRPr lang="en-GB" sz="2800" dirty="0"/>
          </a:p>
          <a:p>
            <a:r>
              <a:rPr lang="en-GB" sz="2800" dirty="0">
                <a:hlinkClick r:id="rId4"/>
              </a:rPr>
              <a:t>https://iactm.org/</a:t>
            </a:r>
            <a:endParaRPr lang="en-GB" sz="2800" dirty="0"/>
          </a:p>
          <a:p>
            <a:r>
              <a:rPr lang="en-GB" sz="2800" dirty="0">
                <a:hlinkClick r:id="rId5"/>
              </a:rPr>
              <a:t>https://coachfederation.org/</a:t>
            </a:r>
            <a:endParaRPr lang="en-GB" sz="2800" dirty="0"/>
          </a:p>
          <a:p>
            <a:r>
              <a:rPr lang="en-GB" sz="2800" dirty="0">
                <a:hlinkClick r:id="rId6"/>
              </a:rPr>
              <a:t>https://www.i-l-m.com/</a:t>
            </a: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8232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4DB0B-8063-423C-A4DD-01AF6D3E94DB}"/>
              </a:ext>
            </a:extLst>
          </p:cNvPr>
          <p:cNvSpPr>
            <a:spLocks noGrp="1"/>
          </p:cNvSpPr>
          <p:nvPr>
            <p:ph type="title"/>
          </p:nvPr>
        </p:nvSpPr>
        <p:spPr/>
        <p:txBody>
          <a:bodyPr/>
          <a:lstStyle/>
          <a:p>
            <a:r>
              <a:rPr lang="en-GB" dirty="0"/>
              <a:t>4. Coaching and Mentoring Outcomes</a:t>
            </a:r>
          </a:p>
        </p:txBody>
      </p:sp>
      <p:sp>
        <p:nvSpPr>
          <p:cNvPr id="3" name="Vertical Text Placeholder 2">
            <a:extLst>
              <a:ext uri="{FF2B5EF4-FFF2-40B4-BE49-F238E27FC236}">
                <a16:creationId xmlns:a16="http://schemas.microsoft.com/office/drawing/2014/main" id="{FFA6910E-5DD5-496B-911A-82370F909712}"/>
              </a:ext>
            </a:extLst>
          </p:cNvPr>
          <p:cNvSpPr>
            <a:spLocks noGrp="1"/>
          </p:cNvSpPr>
          <p:nvPr>
            <p:ph type="body" orient="vert" idx="1"/>
          </p:nvPr>
        </p:nvSpPr>
        <p:spPr>
          <a:xfrm>
            <a:off x="412584" y="1717398"/>
            <a:ext cx="8318832" cy="3930559"/>
          </a:xfrm>
        </p:spPr>
        <p:txBody>
          <a:bodyPr>
            <a:normAutofit/>
          </a:bodyPr>
          <a:lstStyle/>
          <a:p>
            <a:r>
              <a:rPr lang="en-GB" sz="3600" dirty="0"/>
              <a:t>Tangible</a:t>
            </a:r>
          </a:p>
          <a:p>
            <a:pPr lvl="1"/>
            <a:r>
              <a:rPr lang="en-GB" sz="3200" dirty="0"/>
              <a:t>Can touch</a:t>
            </a:r>
          </a:p>
          <a:p>
            <a:r>
              <a:rPr lang="en-GB" sz="3600" dirty="0"/>
              <a:t>Intangible</a:t>
            </a:r>
          </a:p>
          <a:p>
            <a:pPr lvl="1"/>
            <a:r>
              <a:rPr lang="en-GB" sz="3200" dirty="0"/>
              <a:t>Can’t touch</a:t>
            </a:r>
          </a:p>
        </p:txBody>
      </p:sp>
      <p:sp>
        <p:nvSpPr>
          <p:cNvPr id="4" name="Vertical Text Placeholder 3">
            <a:extLst>
              <a:ext uri="{FF2B5EF4-FFF2-40B4-BE49-F238E27FC236}">
                <a16:creationId xmlns:a16="http://schemas.microsoft.com/office/drawing/2014/main" id="{EF9157F1-5D5F-4EBF-A53C-9E9D33E860C6}"/>
              </a:ext>
            </a:extLst>
          </p:cNvPr>
          <p:cNvSpPr>
            <a:spLocks noGrp="1"/>
          </p:cNvSpPr>
          <p:nvPr>
            <p:ph type="body" orient="vert" idx="13"/>
          </p:nvPr>
        </p:nvSpPr>
        <p:spPr/>
        <p:txBody>
          <a:bodyPr/>
          <a:lstStyle/>
          <a:p>
            <a:r>
              <a:rPr lang="en-GB" dirty="0"/>
              <a:t>Tangible and Intangible Benefits</a:t>
            </a:r>
          </a:p>
        </p:txBody>
      </p:sp>
    </p:spTree>
    <p:extLst>
      <p:ext uri="{BB962C8B-B14F-4D97-AF65-F5344CB8AC3E}">
        <p14:creationId xmlns:p14="http://schemas.microsoft.com/office/powerpoint/2010/main" val="238704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a:xfrm>
            <a:off x="457200" y="1312168"/>
            <a:ext cx="8229600" cy="3917032"/>
          </a:xfrm>
        </p:spPr>
        <p:txBody>
          <a:bodyPr>
            <a:normAutofit lnSpcReduction="10000"/>
          </a:bodyPr>
          <a:lstStyle/>
          <a:p>
            <a:r>
              <a:rPr lang="en-GB" dirty="0"/>
              <a:t>The Line Manager as the coach/mentor</a:t>
            </a:r>
          </a:p>
          <a:p>
            <a:r>
              <a:rPr lang="en-GB" dirty="0"/>
              <a:t>Regulations affecting coaching and mentoring (GDPR 2018 / Ethics /Confidentiality/Coaching Contracts/Coaching and Mentoring professional bodies).</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22700714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1949</Words>
  <Application>Microsoft Office PowerPoint</Application>
  <PresentationFormat>On-screen Show (4:3)</PresentationFormat>
  <Paragraphs>236</Paragraphs>
  <Slides>19</Slides>
  <Notes>16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Myriad Pro</vt:lpstr>
      <vt:lpstr>Arial</vt:lpstr>
      <vt:lpstr>Calibri</vt:lpstr>
      <vt:lpstr>20140311PresentationUWTSDTemplate</vt:lpstr>
      <vt:lpstr>The Line Manager as Coach/Mentor</vt:lpstr>
      <vt:lpstr>Today:</vt:lpstr>
      <vt:lpstr>1.  The Role of the Line-Manager</vt:lpstr>
      <vt:lpstr>2.  The Role of the Line-Manager</vt:lpstr>
      <vt:lpstr>2.  The Role of the Line-Manager</vt:lpstr>
      <vt:lpstr>2.  The Role of the Line-Manager</vt:lpstr>
      <vt:lpstr>3. Regulations &amp; professional practice impacting on coaching and mentoring </vt:lpstr>
      <vt:lpstr>3. General Data Protection Regulations 2018 </vt:lpstr>
      <vt:lpstr>3. Sensitive Personal Data now called ‘Special categories of data’</vt:lpstr>
      <vt:lpstr>3. Special categories of data</vt:lpstr>
      <vt:lpstr>3. Confidentiality</vt:lpstr>
      <vt:lpstr>3. Ethical practice</vt:lpstr>
      <vt:lpstr>3. Coaching Supervision</vt:lpstr>
      <vt:lpstr>Coaching Supervision   International Coach Federation</vt:lpstr>
      <vt:lpstr>3. Coaching contract</vt:lpstr>
      <vt:lpstr>3. Coaching/mentoring professional bodies</vt:lpstr>
      <vt:lpstr>3. Coaching/mentoring professional bodies</vt:lpstr>
      <vt:lpstr>4. Coaching and Mentoring Outcomes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176</cp:revision>
  <cp:lastPrinted>2018-02-09T09:39:01Z</cp:lastPrinted>
  <dcterms:created xsi:type="dcterms:W3CDTF">2015-04-14T15:21:28Z</dcterms:created>
  <dcterms:modified xsi:type="dcterms:W3CDTF">2023-01-05T15:07:29Z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