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394" r:id="rId2"/>
    <p:sldId id="414" r:id="rId3"/>
    <p:sldId id="434" r:id="rId4"/>
    <p:sldId id="431" r:id="rId5"/>
    <p:sldId id="432" r:id="rId6"/>
    <p:sldId id="440" r:id="rId7"/>
    <p:sldId id="442" r:id="rId8"/>
    <p:sldId id="443" r:id="rId9"/>
    <p:sldId id="436" r:id="rId10"/>
    <p:sldId id="437" r:id="rId11"/>
    <p:sldId id="438" r:id="rId12"/>
    <p:sldId id="439" r:id="rId13"/>
    <p:sldId id="441" r:id="rId14"/>
    <p:sldId id="435" r:id="rId15"/>
    <p:sldId id="417" r:id="rId16"/>
    <p:sldId id="430" r:id="rId1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434" autoAdjust="0"/>
  </p:normalViewPr>
  <p:slideViewPr>
    <p:cSldViewPr>
      <p:cViewPr varScale="1">
        <p:scale>
          <a:sx n="72" d="100"/>
          <a:sy n="72" d="100"/>
        </p:scale>
        <p:origin x="528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197182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06925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26/04/2023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ransition spd="slow">
    <p:wip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bin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860" y="1122831"/>
            <a:ext cx="11302280" cy="4248472"/>
          </a:xfrm>
        </p:spPr>
        <p:txBody>
          <a:bodyPr/>
          <a:lstStyle/>
          <a:p>
            <a:r>
              <a:rPr lang="en-US" sz="5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Assessment 2- Group Presentation </a:t>
            </a:r>
            <a:br>
              <a:rPr lang="en-US" sz="5400" dirty="0"/>
            </a:br>
            <a:endParaRPr lang="en-IN" sz="5400" b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2063552" y="979772"/>
            <a:ext cx="7827237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Entrepreneurship</a:t>
            </a:r>
          </a:p>
          <a:p>
            <a:pPr algn="r" eaLnBrk="1" hangingPunct="1"/>
            <a:r>
              <a:rPr lang="en-GB" sz="2400" b="1" dirty="0">
                <a:solidFill>
                  <a:schemeClr val="tx1"/>
                </a:solidFill>
              </a:rPr>
              <a:t>LCMB7004</a:t>
            </a:r>
            <a:endParaRPr lang="en-GB" altLang="en-US" sz="36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69131427"/>
              </p:ext>
            </p:extLst>
          </p:nvPr>
        </p:nvGraphicFramePr>
        <p:xfrm>
          <a:off x="3791744" y="3752157"/>
          <a:ext cx="5184576" cy="2300325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3358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6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7645">
                <a:tc>
                  <a:txBody>
                    <a:bodyPr/>
                    <a:lstStyle/>
                    <a:p>
                      <a:pPr algn="l"/>
                      <a:r>
                        <a:rPr lang="en-IN" sz="1800" dirty="0">
                          <a:solidFill>
                            <a:schemeClr val="tx1"/>
                          </a:solidFill>
                        </a:rPr>
                        <a:t>Name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1800" dirty="0">
                          <a:solidFill>
                            <a:schemeClr val="tx1"/>
                          </a:solidFill>
                        </a:rPr>
                        <a:t>Student ID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76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Preet Gajera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2212232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97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Prajapati Kalpeshkumar Manilal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2212573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76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Zeel</a:t>
                      </a:r>
                      <a:r>
                        <a:rPr lang="en-IN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IN" sz="1800" b="0" i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Rakeshkumar</a:t>
                      </a:r>
                      <a:r>
                        <a:rPr lang="en-IN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Surti</a:t>
                      </a:r>
                      <a:endParaRPr lang="en-IN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18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2212226</a:t>
                      </a:r>
                      <a:endParaRPr lang="en-IN" sz="180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76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Parth Joshi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>
                          <a:solidFill>
                            <a:schemeClr val="tx1"/>
                          </a:solidFill>
                          <a:effectLst/>
                        </a:rPr>
                        <a:t>2210732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5614547" y="3429000"/>
            <a:ext cx="1333389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IN" b="1" dirty="0">
                <a:solidFill>
                  <a:schemeClr val="tx2"/>
                </a:solidFill>
              </a:rPr>
              <a:t>GROUP- 2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71839500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/>
                </a:solidFill>
              </a:rPr>
              <a:t>Aim of Presentation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7" t="12816" r="6037" b="4796"/>
          <a:stretch/>
        </p:blipFill>
        <p:spPr>
          <a:xfrm>
            <a:off x="8125746" y="1556792"/>
            <a:ext cx="4032448" cy="324036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36" y="2132856"/>
            <a:ext cx="8328248" cy="3917032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b="1" i="1" dirty="0">
                <a:solidFill>
                  <a:schemeClr val="tx2"/>
                </a:solidFill>
              </a:rPr>
              <a:t>Study Critical factors that lead start-ups to succeed beyond three years.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330493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32656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IN" b="1" dirty="0">
                <a:solidFill>
                  <a:schemeClr val="tx2"/>
                </a:solidFill>
              </a:rPr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1344" y="1754832"/>
            <a:ext cx="6315902" cy="3984509"/>
          </a:xfrm>
        </p:spPr>
        <p:txBody>
          <a:bodyPr wrap="square" anchor="t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Business Idea is first step to start-up</a:t>
            </a:r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Business Idea determine the success of Business.</a:t>
            </a:r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  <a:p>
            <a:pPr>
              <a:buFont typeface="Wingdings" panose="05000000000000000000" pitchFamily="2" charset="2"/>
              <a:buChar char="Ø"/>
            </a:pPr>
            <a:r>
              <a:rPr lang="en-IN" dirty="0"/>
              <a:t>Nothing’s unique design</a:t>
            </a:r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  <a:p>
            <a:pPr>
              <a:buFont typeface="Wingdings" panose="05000000000000000000" pitchFamily="2" charset="2"/>
              <a:buChar char="Ø"/>
            </a:pPr>
            <a:endParaRPr lang="en-IN" dirty="0"/>
          </a:p>
        </p:txBody>
      </p:sp>
      <p:pic>
        <p:nvPicPr>
          <p:cNvPr id="12" name="Picture 11" descr="A group of hands pointing at a piece of paper with a light bulb drawn on it&#10;&#10;Description automatically generated with medium confidence">
            <a:extLst>
              <a:ext uri="{FF2B5EF4-FFF2-40B4-BE49-F238E27FC236}">
                <a16:creationId xmlns:a16="http://schemas.microsoft.com/office/drawing/2014/main" id="{BC2FA546-274E-FA6F-0981-DAA075CA8FF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1606" y="1754832"/>
            <a:ext cx="5015647" cy="3348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841297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35FCD99-BACA-7E10-E562-8E5F7D851D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8609785"/>
              </p:ext>
            </p:extLst>
          </p:nvPr>
        </p:nvGraphicFramePr>
        <p:xfrm>
          <a:off x="-2" y="-179838"/>
          <a:ext cx="12192002" cy="70245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3358185302"/>
                    </a:ext>
                  </a:extLst>
                </a:gridCol>
                <a:gridCol w="2505472">
                  <a:extLst>
                    <a:ext uri="{9D8B030D-6E8A-4147-A177-3AD203B41FA5}">
                      <a16:colId xmlns:a16="http://schemas.microsoft.com/office/drawing/2014/main" val="4167540548"/>
                    </a:ext>
                  </a:extLst>
                </a:gridCol>
                <a:gridCol w="1152129">
                  <a:extLst>
                    <a:ext uri="{9D8B030D-6E8A-4147-A177-3AD203B41FA5}">
                      <a16:colId xmlns:a16="http://schemas.microsoft.com/office/drawing/2014/main" val="1687591159"/>
                    </a:ext>
                  </a:extLst>
                </a:gridCol>
                <a:gridCol w="1368151">
                  <a:extLst>
                    <a:ext uri="{9D8B030D-6E8A-4147-A177-3AD203B41FA5}">
                      <a16:colId xmlns:a16="http://schemas.microsoft.com/office/drawing/2014/main" val="1206860358"/>
                    </a:ext>
                  </a:extLst>
                </a:gridCol>
                <a:gridCol w="2289450">
                  <a:extLst>
                    <a:ext uri="{9D8B030D-6E8A-4147-A177-3AD203B41FA5}">
                      <a16:colId xmlns:a16="http://schemas.microsoft.com/office/drawing/2014/main" val="299142043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19974837"/>
                    </a:ext>
                  </a:extLst>
                </a:gridCol>
              </a:tblGrid>
              <a:tr h="823583">
                <a:tc gridSpan="6">
                  <a:txBody>
                    <a:bodyPr/>
                    <a:lstStyle/>
                    <a:p>
                      <a:pPr algn="ctr" fontAlgn="b"/>
                      <a:r>
                        <a:rPr lang="en-IN" sz="4400" b="1" i="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</a:rPr>
                        <a:t>Business model Canvas (Uber)</a:t>
                      </a:r>
                    </a:p>
                  </a:txBody>
                  <a:tcPr marL="109111" marR="109111" marT="54556" marB="54556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7292496"/>
                  </a:ext>
                </a:extLst>
              </a:tr>
              <a:tr h="2310121">
                <a:tc rowSpan="2"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PARTNER </a:t>
                      </a:r>
                    </a:p>
                    <a:p>
                      <a:pPr algn="l" fontAlgn="b"/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Payment Processor 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Map Tech Companies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Investors</a:t>
                      </a:r>
                    </a:p>
                  </a:txBody>
                  <a:tcPr marL="109111" marR="109111" marT="54556" marB="5455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KEY ACTIVITIES</a:t>
                      </a:r>
                    </a:p>
                    <a:p>
                      <a:pPr algn="l" fontAlgn="b"/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Platform Development&amp; Maintenance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&amp; Advertisements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Hiring Drivers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Operations </a:t>
                      </a:r>
                    </a:p>
                    <a:p>
                      <a:pPr algn="ctr" fontAlgn="b"/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366" marR="11366" marT="1136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PROPOSITIONS 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endParaRPr lang="en-IN" sz="14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Platform to Connect Riders with Drivers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Easiest Way Around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Anywhere, Anytime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Low cost Luxury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Various Level of Service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Earn Money When you Want</a:t>
                      </a:r>
                    </a:p>
                  </a:txBody>
                  <a:tcPr marL="109111" marR="109111" marT="54556" marB="5455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 RELATIONSHIPS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Rating System</a:t>
                      </a:r>
                    </a:p>
                  </a:txBody>
                  <a:tcPr marL="11366" marR="11366" marT="1136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CUSTOMER SEGMENTS 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Riders: People who need a ride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Driver: People who want to earn money by Driving</a:t>
                      </a:r>
                    </a:p>
                  </a:txBody>
                  <a:tcPr marL="109111" marR="109111" marT="54556" marB="5455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0811981"/>
                  </a:ext>
                </a:extLst>
              </a:tr>
              <a:tr h="1951479">
                <a:tc vMerge="1">
                  <a:txBody>
                    <a:bodyPr/>
                    <a:lstStyle/>
                    <a:p>
                      <a:pPr algn="ctr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9111" marR="109111" marT="54556" marB="54556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30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RESOURCES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endParaRPr lang="en-IN" sz="130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 Platform 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Driver Network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Talented Employees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Brand</a:t>
                      </a:r>
                    </a:p>
                    <a:p>
                      <a:pPr algn="l" fontAlgn="b"/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366" marR="11366" marT="1136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9111" marR="109111" marT="54556" marB="54556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CHANNELS</a:t>
                      </a:r>
                      <a:r>
                        <a:rPr lang="en-IN" sz="13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Uber App</a:t>
                      </a:r>
                    </a:p>
                  </a:txBody>
                  <a:tcPr marL="11366" marR="11366" marT="11366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 fontAlgn="b"/>
                      <a:endParaRPr lang="en-IN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09111" marR="109111" marT="54556" marB="54556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993150981"/>
                  </a:ext>
                </a:extLst>
              </a:tr>
              <a:tr h="1939404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IN" sz="1800" b="1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CORE STRUCTURE</a:t>
                      </a:r>
                    </a:p>
                    <a:p>
                      <a:pPr algn="l" fontAlgn="b"/>
                      <a:endParaRPr lang="en-IN" sz="1300" b="1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Employee Payroll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Driver Pay-outs 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 Fees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&amp; Ads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Teach Platform Cost</a:t>
                      </a:r>
                    </a:p>
                  </a:txBody>
                  <a:tcPr marL="109111" marR="109111" marT="54556" marB="5455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REVENUE STREAMS</a:t>
                      </a:r>
                    </a:p>
                    <a:p>
                      <a:pPr algn="l" fontAlgn="b"/>
                      <a:endParaRPr lang="en-IN" sz="1300" b="0" i="0" u="none" strike="noStrike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$/KM or Mile </a:t>
                      </a:r>
                    </a:p>
                    <a:p>
                      <a:pPr marL="285750" indent="-285750" algn="l" fontAlgn="b">
                        <a:buFont typeface="Wingdings" panose="05000000000000000000" pitchFamily="2" charset="2"/>
                        <a:buChar char="Ø"/>
                      </a:pPr>
                      <a:r>
                        <a:rPr lang="en-IN" sz="1600" b="0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Surge Pricing</a:t>
                      </a:r>
                    </a:p>
                  </a:txBody>
                  <a:tcPr marL="109111" marR="109111" marT="54556" marB="5455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1489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94719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332656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IN" b="1" dirty="0">
                <a:solidFill>
                  <a:schemeClr val="tx2"/>
                </a:solidFill>
              </a:rPr>
              <a:t>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3352" y="1414060"/>
            <a:ext cx="6912768" cy="3984509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/>
              <a:t>Entrepreneur is the key person in startup who take every essential decision for startup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/>
              <a:t>Leader is face of the organisation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IN" dirty="0"/>
              <a:t>Example: Elon Musk, Tim Cook, Sundar Pichai etc.</a:t>
            </a:r>
          </a:p>
          <a:p>
            <a:pPr marL="0" indent="0" algn="r">
              <a:lnSpc>
                <a:spcPct val="150000"/>
              </a:lnSpc>
              <a:buNone/>
            </a:pPr>
            <a:endParaRPr lang="en-IN" sz="1200" dirty="0"/>
          </a:p>
        </p:txBody>
      </p:sp>
      <p:pic>
        <p:nvPicPr>
          <p:cNvPr id="14" name="Picture 13" descr="A picture containing text, screenshot, font, design">
            <a:extLst>
              <a:ext uri="{FF2B5EF4-FFF2-40B4-BE49-F238E27FC236}">
                <a16:creationId xmlns:a16="http://schemas.microsoft.com/office/drawing/2014/main" id="{C8189234-7BB1-9A3E-FC08-C2524A6676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" t="2311" r="1395" b="5274"/>
          <a:stretch/>
        </p:blipFill>
        <p:spPr>
          <a:xfrm>
            <a:off x="6912159" y="1946512"/>
            <a:ext cx="504056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3640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Marketing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88BAC77-E25D-7A7C-4088-983BC3C0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6" y="1470818"/>
            <a:ext cx="6840760" cy="3916363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Marketing is a key to successful business.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Focuses on doing propaganda of Brand name.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Ultimate goal is to increase sales and revenue.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 err="1"/>
              <a:t>Arloid</a:t>
            </a:r>
            <a:r>
              <a:rPr lang="en-US" sz="2400" dirty="0"/>
              <a:t> Automation is one example of a firm with strong Marketing(2023)</a:t>
            </a:r>
            <a:endParaRPr lang="en-IN" sz="2400" dirty="0"/>
          </a:p>
        </p:txBody>
      </p:sp>
      <p:pic>
        <p:nvPicPr>
          <p:cNvPr id="7" name="Google Shape;55;p13">
            <a:extLst>
              <a:ext uri="{FF2B5EF4-FFF2-40B4-BE49-F238E27FC236}">
                <a16:creationId xmlns:a16="http://schemas.microsoft.com/office/drawing/2014/main" id="{193D370D-CD41-80D3-AC35-F745FB3D2052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320136" y="1628800"/>
            <a:ext cx="4032448" cy="30963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6444599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3E67E-3E57-9633-3A98-A74EA8273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9119" y="1700808"/>
            <a:ext cx="8496944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Process of designing, creating, and bringing a new product to market.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Key is to </a:t>
            </a:r>
            <a:r>
              <a:rPr lang="en-US" sz="2400" dirty="0" err="1"/>
              <a:t>recognise</a:t>
            </a:r>
            <a:r>
              <a:rPr lang="en-US" sz="2400" dirty="0"/>
              <a:t> consumer demands, researching the market and competition, creating prototypes, testing and refining the product.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Purpose is to create a product that matches consumer demand.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‘Gadget Discovery Club’ is an example of a company that excels at product development  (Manchester et al.)</a:t>
            </a:r>
            <a:endParaRPr lang="en-IN" sz="2400" dirty="0"/>
          </a:p>
        </p:txBody>
      </p:sp>
      <p:pic>
        <p:nvPicPr>
          <p:cNvPr id="4" name="Google Shape;62;p14">
            <a:extLst>
              <a:ext uri="{FF2B5EF4-FFF2-40B4-BE49-F238E27FC236}">
                <a16:creationId xmlns:a16="http://schemas.microsoft.com/office/drawing/2014/main" id="{20BE1D70-A787-1DD4-1790-E7D7A4FE69EC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1388" t="10196" r="5432" b="7505"/>
          <a:stretch/>
        </p:blipFill>
        <p:spPr>
          <a:xfrm>
            <a:off x="119336" y="2060848"/>
            <a:ext cx="3456384" cy="2664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4593461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The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3E67E-3E57-9633-3A98-A74EA8273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070576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Implementation and delivery of a marketing campaign or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It entails putting the strategies and plans into practice.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The capacity to pay close attention to detail, communicate clearly,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Adjust to changing conditions are all necessary for successful marketing execution.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ARI is a prime example of a business that executes marketing strategies well (ARI)</a:t>
            </a:r>
            <a:endParaRPr lang="en-IN" sz="2400" dirty="0"/>
          </a:p>
        </p:txBody>
      </p:sp>
      <p:pic>
        <p:nvPicPr>
          <p:cNvPr id="4" name="Google Shape;70;p15">
            <a:extLst>
              <a:ext uri="{FF2B5EF4-FFF2-40B4-BE49-F238E27FC236}">
                <a16:creationId xmlns:a16="http://schemas.microsoft.com/office/drawing/2014/main" id="{1F058837-BA3E-1503-6C69-5FFADBB8AFD1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27271" t="12921" r="26654" b="24625"/>
          <a:stretch/>
        </p:blipFill>
        <p:spPr>
          <a:xfrm>
            <a:off x="7680176" y="1952836"/>
            <a:ext cx="4270514" cy="29523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9709132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0"/>
            <a:ext cx="10972800" cy="1143000"/>
          </a:xfrm>
        </p:spPr>
        <p:txBody>
          <a:bodyPr/>
          <a:lstStyle/>
          <a:p>
            <a:r>
              <a:rPr lang="en-IN" b="1" i="0" dirty="0">
                <a:solidFill>
                  <a:schemeClr val="tx2">
                    <a:lumMod val="75000"/>
                  </a:schemeClr>
                </a:solidFill>
                <a:effectLst/>
                <a:latin typeface="Nirmala UI" panose="020B0502040204020203" pitchFamily="34" charset="0"/>
                <a:ea typeface="Nirmala UI" panose="020B0502040204020203" pitchFamily="34" charset="0"/>
                <a:cs typeface="Nirmala UI" panose="020B0502040204020203" pitchFamily="34" charset="0"/>
              </a:rPr>
              <a:t>Market Research</a:t>
            </a:r>
            <a:endParaRPr lang="en-IN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A5FB718A-514B-4FA3-A424-4CD8865BF3EF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720"/>
            <a:ext cx="6032537" cy="4351338"/>
          </a:xfrm>
          <a:prstGeom prst="rect">
            <a:avLst/>
          </a:prstGeom>
        </p:spPr>
      </p:pic>
      <p:sp>
        <p:nvSpPr>
          <p:cNvPr id="5" name="TextBox 9">
            <a:extLst>
              <a:ext uri="{FF2B5EF4-FFF2-40B4-BE49-F238E27FC236}">
                <a16:creationId xmlns:a16="http://schemas.microsoft.com/office/drawing/2014/main" id="{F760A76F-0ED7-4215-93A7-0838DD337AF4}"/>
              </a:ext>
            </a:extLst>
          </p:cNvPr>
          <p:cNvSpPr txBox="1"/>
          <p:nvPr/>
        </p:nvSpPr>
        <p:spPr>
          <a:xfrm>
            <a:off x="-240704" y="5085184"/>
            <a:ext cx="61456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dirty="0"/>
              <a:t>(</a:t>
            </a:r>
            <a:r>
              <a:rPr lang="en-US" sz="2000" i="1" dirty="0"/>
              <a:t>International Journal of Engineering Business Management</a:t>
            </a:r>
            <a:r>
              <a:rPr lang="en-US" sz="2000" dirty="0"/>
              <a:t>, 2022)</a:t>
            </a:r>
            <a:endParaRPr lang="en-IN" sz="2000" dirty="0">
              <a:latin typeface="Perpetua" panose="02020502060401020303" pitchFamily="18" charset="0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7569F1C0-7483-4F4B-AE48-1AB80FC9149D}"/>
              </a:ext>
            </a:extLst>
          </p:cNvPr>
          <p:cNvSpPr txBox="1"/>
          <p:nvPr/>
        </p:nvSpPr>
        <p:spPr>
          <a:xfrm>
            <a:off x="6238854" y="1074150"/>
            <a:ext cx="534062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sz="2800" b="1" dirty="0"/>
              <a:t>Without Market Research:</a:t>
            </a:r>
          </a:p>
          <a:p>
            <a:r>
              <a:rPr lang="en-IN" sz="2400" dirty="0"/>
              <a:t>Colgate Launched a range of frozen</a:t>
            </a:r>
          </a:p>
          <a:p>
            <a:r>
              <a:rPr lang="en-IN" sz="2400" dirty="0"/>
              <a:t>Meals in 1982 failed as consumers weren’t enticed by food that was associated with toothpaste.</a:t>
            </a:r>
          </a:p>
          <a:p>
            <a:endParaRPr lang="en-IN" sz="2000" dirty="0"/>
          </a:p>
          <a:p>
            <a:r>
              <a:rPr lang="en-IN" sz="2800" b="1" dirty="0"/>
              <a:t>With Market Research:</a:t>
            </a:r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  <a:p>
            <a:endParaRPr lang="en-IN" sz="2000" b="1" dirty="0"/>
          </a:p>
          <a:p>
            <a:endParaRPr lang="en-IN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4AE836-BCFB-4464-A618-4D30321ED8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241" y="3717032"/>
            <a:ext cx="3978074" cy="193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19580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25" y="37986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Capital(Funds)</a:t>
            </a:r>
            <a:endParaRPr lang="en-IN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8C3C4B0C-5EF7-4584-A424-8DF0AF6A78A1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5" r="16337"/>
          <a:stretch/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96D2F4CE-3BAA-4F85-B286-07BDBB413AA0}"/>
              </a:ext>
            </a:extLst>
          </p:cNvPr>
          <p:cNvSpPr>
            <a:spLocks noGrp="1"/>
          </p:cNvSpPr>
          <p:nvPr/>
        </p:nvSpPr>
        <p:spPr>
          <a:xfrm>
            <a:off x="6377564" y="1522868"/>
            <a:ext cx="5181600" cy="43481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IN" sz="2400" dirty="0">
                <a:latin typeface="Calibri (Body)"/>
              </a:rPr>
              <a:t>Bootstrapping(</a:t>
            </a:r>
            <a:r>
              <a:rPr lang="en-IN" sz="2400" b="0" i="0" dirty="0">
                <a:effectLst/>
                <a:latin typeface="Calibri (Body)"/>
              </a:rPr>
              <a:t>Friends and family), Angel investment, Venture capital, Crowdfunding, Debt financing, </a:t>
            </a:r>
            <a:r>
              <a:rPr lang="en-US" sz="2400" b="0" i="0" dirty="0">
                <a:effectLst/>
                <a:latin typeface="Calibri (Body)"/>
              </a:rPr>
              <a:t>Grant funding, and tax relief schemes(</a:t>
            </a:r>
            <a:r>
              <a:rPr lang="en-IN" sz="2400" i="0" dirty="0">
                <a:effectLst/>
              </a:rPr>
              <a:t>Kaylin Sullivan,2022</a:t>
            </a:r>
            <a:r>
              <a:rPr lang="en-US" sz="2400" i="0" dirty="0">
                <a:effectLst/>
              </a:rPr>
              <a:t>)</a:t>
            </a:r>
            <a:endParaRPr lang="en-US" sz="2400" b="0" i="0" dirty="0">
              <a:effectLst/>
              <a:latin typeface="Calibri (Body)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IN" sz="2400" dirty="0">
                <a:latin typeface="Calibri (Body)"/>
              </a:rPr>
              <a:t>Failed Example: </a:t>
            </a:r>
            <a:r>
              <a:rPr lang="en-US" sz="2400" b="0" i="0" dirty="0">
                <a:effectLst/>
                <a:latin typeface="Calibri (Body)"/>
              </a:rPr>
              <a:t>Radar Radio, which struggled with a £3.6M debt and eventually shut down</a:t>
            </a:r>
            <a:r>
              <a:rPr lang="en-US" sz="2400" b="0" i="0" dirty="0">
                <a:solidFill>
                  <a:srgbClr val="05103E"/>
                </a:solidFill>
                <a:effectLst/>
                <a:latin typeface="Calibri (Body)"/>
              </a:rPr>
              <a:t> </a:t>
            </a:r>
            <a:r>
              <a:rPr lang="en-US" sz="2400" b="0" i="0" dirty="0">
                <a:effectLst/>
                <a:latin typeface="Calibri (Body)"/>
              </a:rPr>
              <a:t>(Failory: The All-In-One Content Site for Startup Founders).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latin typeface="Calibri (Body)"/>
              </a:rPr>
              <a:t>Successful example: Shopify(Bootstrapping), Revolut(Angel).</a:t>
            </a:r>
            <a:endParaRPr lang="en-US" sz="2400" b="0" i="0" dirty="0">
              <a:effectLst/>
              <a:latin typeface="Calibri (Body)"/>
            </a:endParaRPr>
          </a:p>
          <a:p>
            <a:endParaRPr lang="en-US" sz="2400" b="0" i="0" dirty="0">
              <a:effectLst/>
              <a:latin typeface="Calibri (Body)"/>
            </a:endParaRPr>
          </a:p>
          <a:p>
            <a:endParaRPr lang="en-IN" sz="2400" dirty="0">
              <a:latin typeface="Calibri (Body)"/>
            </a:endParaRPr>
          </a:p>
        </p:txBody>
      </p:sp>
    </p:spTree>
    <p:extLst>
      <p:ext uri="{BB962C8B-B14F-4D97-AF65-F5344CB8AC3E}">
        <p14:creationId xmlns:p14="http://schemas.microsoft.com/office/powerpoint/2010/main" val="163033417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Timing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D3517E0-CD9E-4400-A2E6-6960B3E43166}"/>
              </a:ext>
            </a:extLst>
          </p:cNvPr>
          <p:cNvSpPr>
            <a:spLocks noGrp="1"/>
          </p:cNvSpPr>
          <p:nvPr/>
        </p:nvSpPr>
        <p:spPr>
          <a:xfrm>
            <a:off x="767408" y="1253331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030303"/>
                </a:solidFill>
                <a:effectLst/>
                <a:latin typeface="Arial" panose="020B0604020202020204" pitchFamily="34" charset="0"/>
              </a:rPr>
              <a:t>Market timing is a critical element in the growth and success of any business.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Timing is the single biggest factor in how successful startups grow according to Bill Gross in a TED talk. In order to determine what factors contributed to startup success, he conducted a poll of 200 enterprises.</a:t>
            </a:r>
            <a:r>
              <a:rPr lang="en-US" sz="2400" b="0" i="0" dirty="0">
                <a:effectLst/>
              </a:rPr>
              <a:t> He concluded that timing is the first essential element with 42%.</a:t>
            </a:r>
            <a:endParaRPr lang="en-IN" sz="2400" dirty="0"/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98DAF4AB-8B29-4E91-99B0-EDA0F929A749}"/>
              </a:ext>
            </a:extLst>
          </p:cNvPr>
          <p:cNvSpPr txBox="1"/>
          <p:nvPr/>
        </p:nvSpPr>
        <p:spPr>
          <a:xfrm>
            <a:off x="6253677" y="1253331"/>
            <a:ext cx="5181600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0" i="0" dirty="0">
                <a:effectLst/>
              </a:rPr>
              <a:t>Failed Example: </a:t>
            </a:r>
            <a:r>
              <a:rPr lang="en-US" sz="2200" b="0" i="0" dirty="0" err="1">
                <a:effectLst/>
              </a:rPr>
              <a:t>Hubhaus</a:t>
            </a:r>
            <a:r>
              <a:rPr lang="en-US" sz="2200" b="0" i="0" dirty="0">
                <a:effectLst/>
              </a:rPr>
              <a:t> online platform to rent a house and find people willing to live with you in US but COVID came and they shut down in 2020.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IN" sz="2400" dirty="0"/>
              <a:t>Successful: Uber, Airbnb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200" b="0" i="0" dirty="0">
              <a:effectLst/>
              <a:latin typeface="Open Sans" panose="020B06060305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IN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D3491C-2694-4E54-ADE3-D4ACF674C2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2104" y="3501008"/>
            <a:ext cx="4162191" cy="1922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190066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4195"/>
            <a:ext cx="10972800" cy="1143000"/>
          </a:xfrm>
        </p:spPr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Customer Service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1095E212-7014-F92F-958D-F53A102C88C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3352" y="1307195"/>
            <a:ext cx="7200800" cy="424361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 fontScale="25000" lnSpcReduction="20000"/>
          </a:bodyPr>
          <a:lstStyle>
            <a:lvl1pPr marL="0" marR="0" lvl="0" indent="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None/>
              <a:tabLst/>
              <a:def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en-GB" sz="9600" dirty="0">
                <a:latin typeface="+mn-lt"/>
                <a:cs typeface="Arial" pitchFamily="34"/>
              </a:rPr>
              <a:t>Customer service means helps the customer and support the customer before the purchase during the purchase and after the purchase.</a:t>
            </a:r>
            <a:endParaRPr lang="en-GB" sz="9600" b="1" u="sng" dirty="0">
              <a:latin typeface="+mn-lt"/>
              <a:cs typeface="Arial" pitchFamily="34"/>
            </a:endParaRPr>
          </a:p>
          <a:p>
            <a:pPr lvl="0">
              <a:lnSpc>
                <a:spcPct val="120000"/>
              </a:lnSpc>
            </a:pPr>
            <a:r>
              <a:rPr lang="en-GB" sz="9600" b="1" u="sng" dirty="0">
                <a:latin typeface="+mn-lt"/>
                <a:cs typeface="Arial" pitchFamily="34"/>
              </a:rPr>
              <a:t>Types of customer service:-</a:t>
            </a:r>
            <a:endParaRPr lang="en-GB" sz="9600" dirty="0">
              <a:latin typeface="+mn-lt"/>
              <a:cs typeface="Arial" pitchFamily="34"/>
            </a:endParaRPr>
          </a:p>
          <a:p>
            <a:pPr lvl="2" indent="0">
              <a:lnSpc>
                <a:spcPct val="120000"/>
              </a:lnSpc>
              <a:buNone/>
            </a:pPr>
            <a:r>
              <a:rPr lang="en-GB" sz="10000" dirty="0">
                <a:latin typeface="+mn-lt"/>
                <a:cs typeface="Arial" pitchFamily="34"/>
              </a:rPr>
              <a:t>Telephonic support</a:t>
            </a:r>
          </a:p>
          <a:p>
            <a:pPr lvl="2" indent="0">
              <a:lnSpc>
                <a:spcPct val="120000"/>
              </a:lnSpc>
              <a:buNone/>
            </a:pPr>
            <a:r>
              <a:rPr lang="en-GB" sz="10000" dirty="0">
                <a:latin typeface="+mn-lt"/>
                <a:cs typeface="Arial" pitchFamily="34"/>
              </a:rPr>
              <a:t>E-mail support</a:t>
            </a:r>
          </a:p>
          <a:p>
            <a:pPr lvl="2" indent="0">
              <a:lnSpc>
                <a:spcPct val="120000"/>
              </a:lnSpc>
              <a:buNone/>
            </a:pPr>
            <a:r>
              <a:rPr lang="en-GB" sz="10000" dirty="0">
                <a:latin typeface="+mn-lt"/>
                <a:cs typeface="Arial" pitchFamily="34"/>
              </a:rPr>
              <a:t>Social media support</a:t>
            </a:r>
          </a:p>
          <a:p>
            <a:pPr lvl="2" indent="0">
              <a:lnSpc>
                <a:spcPct val="120000"/>
              </a:lnSpc>
              <a:buNone/>
            </a:pPr>
            <a:r>
              <a:rPr lang="en-GB" sz="10000" dirty="0">
                <a:latin typeface="+mn-lt"/>
                <a:cs typeface="Arial" pitchFamily="34"/>
              </a:rPr>
              <a:t>Customer self-service  </a:t>
            </a:r>
          </a:p>
          <a:p>
            <a:pPr lvl="0">
              <a:lnSpc>
                <a:spcPct val="120000"/>
              </a:lnSpc>
            </a:pPr>
            <a:r>
              <a:rPr lang="en-GB" sz="9600" dirty="0">
                <a:latin typeface="+mn-lt"/>
                <a:cs typeface="Arial" pitchFamily="34"/>
              </a:rPr>
              <a:t>Ex:- Amazon , Lloyds bank , TESCO , M&amp;S , British airways</a:t>
            </a:r>
          </a:p>
          <a:p>
            <a:pPr marL="228600" lvl="0" indent="-228600">
              <a:lnSpc>
                <a:spcPct val="80000"/>
              </a:lnSpc>
              <a:buChar char="•"/>
            </a:pPr>
            <a:endParaRPr lang="en-GB" sz="24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C718E8B-8B35-8EB5-2D58-6223BFAAE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0136" y="1307195"/>
            <a:ext cx="3932852" cy="3932852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2795096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solidFill>
                  <a:schemeClr val="tx2">
                    <a:lumMod val="75000"/>
                  </a:schemeClr>
                </a:solidFill>
                <a:cs typeface="Arial" pitchFamily="34"/>
              </a:rPr>
              <a:t>Recruitment</a:t>
            </a:r>
            <a:endParaRPr lang="en-IN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3E67E-3E57-9633-3A98-A74EA8273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1268760"/>
            <a:ext cx="7934672" cy="3917032"/>
          </a:xfrm>
        </p:spPr>
        <p:txBody>
          <a:bodyPr/>
          <a:lstStyle/>
          <a:p>
            <a:pPr marL="0" lvl="0" indent="0">
              <a:buNone/>
            </a:pPr>
            <a:r>
              <a:rPr lang="en-GB" sz="2400" dirty="0">
                <a:cs typeface="Arial" pitchFamily="34"/>
              </a:rPr>
              <a:t>Recruitment is the process of management which helps for finding and hiring people for a certain post or employment.</a:t>
            </a:r>
          </a:p>
          <a:p>
            <a:pPr marL="0" lvl="0" indent="0">
              <a:buNone/>
            </a:pPr>
            <a:r>
              <a:rPr lang="en-GB" sz="2400" b="1" u="sng" dirty="0">
                <a:cs typeface="Arial" pitchFamily="34"/>
              </a:rPr>
              <a:t>Types of recruitment :-</a:t>
            </a:r>
          </a:p>
          <a:p>
            <a:endParaRPr lang="en-IN" dirty="0"/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F9DCCE1B-1421-1F7D-0892-5356508A3217}"/>
              </a:ext>
            </a:extLst>
          </p:cNvPr>
          <p:cNvSpPr txBox="1">
            <a:spLocks noGrp="1"/>
          </p:cNvSpPr>
          <p:nvPr/>
        </p:nvSpPr>
        <p:spPr>
          <a:xfrm>
            <a:off x="289246" y="2752026"/>
            <a:ext cx="4284960" cy="2581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70000"/>
              </a:lnSpc>
            </a:pPr>
            <a:endParaRPr lang="en-GB" sz="2400" dirty="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r>
              <a:rPr lang="en-GB" sz="2200" dirty="0">
                <a:latin typeface="Arial" pitchFamily="34"/>
                <a:cs typeface="Arial" pitchFamily="34"/>
              </a:rPr>
              <a:t>INTERNAL RESOURCES </a:t>
            </a:r>
          </a:p>
          <a:p>
            <a:pPr lvl="0">
              <a:buFont typeface="Wingdings" pitchFamily="2"/>
              <a:buChar char="Ø"/>
            </a:pPr>
            <a:r>
              <a:rPr lang="en-GB" sz="2200" dirty="0">
                <a:latin typeface="Arial" pitchFamily="34"/>
                <a:cs typeface="Arial" pitchFamily="34"/>
              </a:rPr>
              <a:t>Promotion</a:t>
            </a:r>
          </a:p>
          <a:p>
            <a:pPr lvl="0">
              <a:buFont typeface="Wingdings" pitchFamily="2"/>
              <a:buChar char="Ø"/>
            </a:pPr>
            <a:r>
              <a:rPr lang="en-GB" sz="2200" dirty="0">
                <a:latin typeface="Arial" pitchFamily="34"/>
                <a:cs typeface="Arial" pitchFamily="34"/>
              </a:rPr>
              <a:t>Transfers</a:t>
            </a:r>
          </a:p>
          <a:p>
            <a:pPr lvl="0">
              <a:buFont typeface="Wingdings" pitchFamily="2"/>
              <a:buChar char="Ø"/>
            </a:pPr>
            <a:r>
              <a:rPr lang="en-GB" sz="2200" dirty="0">
                <a:latin typeface="Arial" pitchFamily="34"/>
                <a:cs typeface="Arial" pitchFamily="34"/>
              </a:rPr>
              <a:t>Previous applications</a:t>
            </a:r>
          </a:p>
          <a:p>
            <a:pPr marL="0" lvl="0" indent="0">
              <a:buNone/>
            </a:pPr>
            <a:endParaRPr lang="en-GB" sz="2400" dirty="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2400" dirty="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2400" b="1" dirty="0">
              <a:latin typeface="Arial" pitchFamily="34"/>
              <a:cs typeface="Arial" pitchFamily="34"/>
            </a:endParaRPr>
          </a:p>
          <a:p>
            <a:pPr lvl="0">
              <a:lnSpc>
                <a:spcPct val="70000"/>
              </a:lnSpc>
            </a:pPr>
            <a:endParaRPr lang="en-GB" sz="600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33748DC-F5BA-FA7C-1360-5327A1891F1A}"/>
              </a:ext>
            </a:extLst>
          </p:cNvPr>
          <p:cNvSpPr txBox="1">
            <a:spLocks noGrp="1"/>
          </p:cNvSpPr>
          <p:nvPr/>
        </p:nvSpPr>
        <p:spPr>
          <a:xfrm>
            <a:off x="3899273" y="2780928"/>
            <a:ext cx="4212951" cy="3657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 fontScale="92500" lnSpcReduction="10000"/>
          </a:bodyPr>
          <a:lstStyle>
            <a:lvl1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70000"/>
              </a:lnSpc>
              <a:buNone/>
            </a:pPr>
            <a:endParaRPr lang="en-GB" dirty="0"/>
          </a:p>
          <a:p>
            <a:pPr lvl="0">
              <a:lnSpc>
                <a:spcPct val="70000"/>
              </a:lnSpc>
            </a:pPr>
            <a:r>
              <a:rPr lang="en-GB" sz="2400" dirty="0">
                <a:latin typeface="Arial" pitchFamily="34"/>
                <a:cs typeface="Arial" pitchFamily="34"/>
              </a:rPr>
              <a:t>EXTERNAL RESOURCES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2400" dirty="0">
                <a:latin typeface="Arial" pitchFamily="34"/>
                <a:cs typeface="Arial" pitchFamily="34"/>
              </a:rPr>
              <a:t>Direct recruitment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2400" dirty="0">
                <a:latin typeface="Arial" pitchFamily="34"/>
                <a:cs typeface="Arial" pitchFamily="34"/>
              </a:rPr>
              <a:t>Employment agencies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2400" dirty="0">
                <a:latin typeface="Arial" pitchFamily="34"/>
                <a:cs typeface="Arial" pitchFamily="34"/>
              </a:rPr>
              <a:t>Advertisement</a:t>
            </a:r>
          </a:p>
          <a:p>
            <a:pPr marL="0" lvl="0" indent="0" algn="just">
              <a:lnSpc>
                <a:spcPct val="100000"/>
              </a:lnSpc>
              <a:buNone/>
            </a:pPr>
            <a:r>
              <a:rPr lang="en-GB" sz="2400" dirty="0"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70000"/>
              </a:lnSpc>
            </a:pPr>
            <a:endParaRPr lang="en-GB" sz="700" dirty="0"/>
          </a:p>
          <a:p>
            <a:pPr lvl="0" algn="ctr">
              <a:lnSpc>
                <a:spcPct val="70000"/>
              </a:lnSpc>
            </a:pPr>
            <a:endParaRPr lang="en-GB" sz="700" dirty="0"/>
          </a:p>
          <a:p>
            <a:pPr marL="0" lvl="0" indent="0" algn="ctr">
              <a:lnSpc>
                <a:spcPct val="70000"/>
              </a:lnSpc>
              <a:buNone/>
            </a:pPr>
            <a:r>
              <a:rPr lang="en-GB" sz="700" dirty="0"/>
              <a:t>    </a:t>
            </a:r>
          </a:p>
          <a:p>
            <a:pPr lvl="0">
              <a:lnSpc>
                <a:spcPct val="70000"/>
              </a:lnSpc>
            </a:pPr>
            <a:endParaRPr lang="en-GB" sz="700" dirty="0"/>
          </a:p>
          <a:p>
            <a:pPr lvl="0">
              <a:lnSpc>
                <a:spcPct val="70000"/>
              </a:lnSpc>
            </a:pPr>
            <a:endParaRPr lang="en-GB" sz="700" dirty="0"/>
          </a:p>
          <a:p>
            <a:pPr marL="0" lvl="0" indent="0">
              <a:lnSpc>
                <a:spcPct val="70000"/>
              </a:lnSpc>
              <a:buNone/>
            </a:pPr>
            <a:r>
              <a:rPr lang="en-GB" sz="700" dirty="0"/>
              <a:t>                                               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F11FB94-7346-71C7-63EA-1058102F3E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8582" y="1417638"/>
            <a:ext cx="4004047" cy="4067516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46959241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1FC01-32AA-E983-8502-56EE00060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solidFill>
                  <a:schemeClr val="tx2">
                    <a:lumMod val="75000"/>
                  </a:schemeClr>
                </a:solidFill>
              </a:rPr>
              <a:t>Training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60F6BD2-EEA1-222A-6E88-A96BD7AB6A9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48673" y="1417638"/>
            <a:ext cx="7536160" cy="391703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rmAutofit fontScale="92500" lnSpcReduction="20000"/>
          </a:bodyPr>
          <a:lstStyle>
            <a:lvl1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None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-228600" algn="l">
              <a:buChar char="•"/>
            </a:pPr>
            <a:endParaRPr lang="en-GB" sz="2800" dirty="0">
              <a:latin typeface="+mn-lt"/>
            </a:endParaRPr>
          </a:p>
          <a:p>
            <a:pPr lvl="0" algn="l"/>
            <a:r>
              <a:rPr lang="en-GB" sz="2600" dirty="0">
                <a:latin typeface="+mn-lt"/>
                <a:cs typeface="Arial" pitchFamily="34"/>
              </a:rPr>
              <a:t>Definition:-</a:t>
            </a:r>
          </a:p>
          <a:p>
            <a:pPr lvl="0" algn="l"/>
            <a:r>
              <a:rPr lang="en-GB" sz="2600" dirty="0">
                <a:latin typeface="+mn-lt"/>
                <a:cs typeface="Arial" pitchFamily="34"/>
              </a:rPr>
              <a:t>Training mean educate employees about their work and improve their existing skills and Learn new skills.</a:t>
            </a:r>
          </a:p>
          <a:p>
            <a:pPr lvl="0" algn="l"/>
            <a:endParaRPr lang="en-GB" sz="2600" dirty="0">
              <a:latin typeface="+mn-lt"/>
              <a:cs typeface="Arial" pitchFamily="34"/>
            </a:endParaRPr>
          </a:p>
          <a:p>
            <a:pPr lvl="0" algn="l"/>
            <a:r>
              <a:rPr lang="en-GB" sz="2600" b="1" dirty="0">
                <a:latin typeface="+mn-lt"/>
                <a:cs typeface="Arial" pitchFamily="34"/>
              </a:rPr>
              <a:t>     </a:t>
            </a:r>
            <a:r>
              <a:rPr lang="en-GB" sz="2600" b="1" u="sng" dirty="0">
                <a:latin typeface="+mn-lt"/>
                <a:cs typeface="Arial" pitchFamily="34"/>
              </a:rPr>
              <a:t>Methods of training :-</a:t>
            </a:r>
            <a:endParaRPr lang="en-GB" sz="2600" dirty="0">
              <a:latin typeface="+mn-lt"/>
              <a:cs typeface="Arial" pitchFamily="34"/>
            </a:endParaRPr>
          </a:p>
          <a:p>
            <a:pPr lvl="0" algn="l"/>
            <a:endParaRPr lang="en-GB" sz="2600" dirty="0">
              <a:latin typeface="+mn-lt"/>
              <a:cs typeface="Arial" pitchFamily="34"/>
            </a:endParaRPr>
          </a:p>
          <a:p>
            <a:pPr marL="228600" lvl="0" indent="-228600" algn="l">
              <a:buChar char="•"/>
            </a:pPr>
            <a:r>
              <a:rPr lang="en-GB" sz="2600" dirty="0">
                <a:latin typeface="+mn-lt"/>
                <a:cs typeface="Arial" pitchFamily="34"/>
              </a:rPr>
              <a:t>  ON THE JOB TRAINING</a:t>
            </a:r>
          </a:p>
          <a:p>
            <a:pPr marL="457200" lvl="0" indent="-457200" algn="l">
              <a:buFont typeface="Wingdings" pitchFamily="2"/>
              <a:buChar char="Ø"/>
            </a:pPr>
            <a:r>
              <a:rPr lang="en-GB" sz="2600" dirty="0">
                <a:latin typeface="+mn-lt"/>
                <a:cs typeface="Arial" pitchFamily="34"/>
              </a:rPr>
              <a:t> Instruction training</a:t>
            </a:r>
          </a:p>
          <a:p>
            <a:pPr marL="457200" lvl="0" indent="-457200" algn="l">
              <a:buFont typeface="Wingdings" pitchFamily="2"/>
              <a:buChar char="Ø"/>
            </a:pPr>
            <a:r>
              <a:rPr lang="en-GB" sz="2600" dirty="0">
                <a:latin typeface="+mn-lt"/>
                <a:cs typeface="Arial" pitchFamily="34"/>
              </a:rPr>
              <a:t> Job rotation </a:t>
            </a:r>
          </a:p>
          <a:p>
            <a:pPr marL="457200" lvl="0" indent="-457200" algn="l">
              <a:buFont typeface="Wingdings" pitchFamily="2"/>
              <a:buChar char="Ø"/>
            </a:pPr>
            <a:endParaRPr lang="en-GB" sz="2600" dirty="0">
              <a:latin typeface="Arial" pitchFamily="34"/>
              <a:cs typeface="Arial" pitchFamily="34"/>
            </a:endParaRPr>
          </a:p>
          <a:p>
            <a:pPr lvl="0" algn="l"/>
            <a:endParaRPr lang="en-GB" sz="2800" u="sng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B12B6722-A492-EDAC-B64A-1D60A3CCA77A}"/>
              </a:ext>
            </a:extLst>
          </p:cNvPr>
          <p:cNvSpPr txBox="1">
            <a:spLocks noGrp="1"/>
          </p:cNvSpPr>
          <p:nvPr/>
        </p:nvSpPr>
        <p:spPr>
          <a:xfrm>
            <a:off x="8112224" y="3908891"/>
            <a:ext cx="4327635" cy="319251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>
            <a:lvl1pPr marL="228600" marR="0" lvl="0" indent="-228600" algn="l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GB" sz="2400" dirty="0">
                <a:latin typeface="+mn-lt"/>
                <a:cs typeface="Arial" pitchFamily="34"/>
              </a:rPr>
              <a:t>OFF THE JOB TRAINING</a:t>
            </a:r>
          </a:p>
          <a:p>
            <a:pPr lvl="0">
              <a:buFont typeface="Wingdings" pitchFamily="2"/>
              <a:buChar char="Ø"/>
            </a:pPr>
            <a:r>
              <a:rPr lang="en-GB" sz="2400" dirty="0">
                <a:latin typeface="+mn-lt"/>
                <a:cs typeface="Arial" pitchFamily="34"/>
              </a:rPr>
              <a:t>Lecturers</a:t>
            </a:r>
          </a:p>
          <a:p>
            <a:pPr lvl="0">
              <a:buFont typeface="Wingdings" pitchFamily="2"/>
              <a:buChar char="Ø"/>
            </a:pPr>
            <a:r>
              <a:rPr lang="en-GB" sz="2400" dirty="0">
                <a:latin typeface="+mn-lt"/>
                <a:cs typeface="Arial" pitchFamily="34"/>
              </a:rPr>
              <a:t>Role-play</a:t>
            </a:r>
          </a:p>
          <a:p>
            <a:pPr lvl="0">
              <a:buFont typeface="Wingdings" pitchFamily="2"/>
              <a:buChar char="Ø"/>
            </a:pPr>
            <a:r>
              <a:rPr lang="en-GB" sz="2400" dirty="0">
                <a:latin typeface="+mn-lt"/>
                <a:cs typeface="Arial" pitchFamily="34"/>
              </a:rPr>
              <a:t>Group discussion</a:t>
            </a:r>
          </a:p>
          <a:p>
            <a:pPr marL="0" lvl="0" indent="0">
              <a:buNone/>
            </a:pPr>
            <a:endParaRPr lang="en-GB" sz="3200" dirty="0"/>
          </a:p>
        </p:txBody>
      </p:sp>
      <p:pic>
        <p:nvPicPr>
          <p:cNvPr id="7" name="Picture 6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35EDFD46-6712-A2A8-EA4E-9EEBA678EA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85" y="1417638"/>
            <a:ext cx="3874376" cy="3777861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17097776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76" y="20646"/>
            <a:ext cx="10972800" cy="594320"/>
          </a:xfrm>
        </p:spPr>
        <p:txBody>
          <a:bodyPr/>
          <a:lstStyle/>
          <a:p>
            <a:r>
              <a:rPr lang="en-IN" b="1" dirty="0">
                <a:solidFill>
                  <a:schemeClr val="tx2"/>
                </a:solidFill>
              </a:rPr>
              <a:t>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55" y="614966"/>
            <a:ext cx="12156445" cy="5118290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i="1" dirty="0">
                <a:effectLst/>
                <a:latin typeface="Times New Roman" panose="02020603050405020304" pitchFamily="18" charset="0"/>
              </a:rPr>
              <a:t>10 Key Success Factors for Startups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(2021). Available at: https://devrix.com/tutorial/10-key-success-factors-for-startups/.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i="1" dirty="0">
                <a:effectLst/>
                <a:latin typeface="Times New Roman" panose="02020603050405020304" pitchFamily="18" charset="0"/>
              </a:rPr>
              <a:t>10 Types of Customer Service [Pros and Cons]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(2021). Available at: https://www.proprofsdesk.com/blog/types-of-customer-service/.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i="1" dirty="0">
                <a:effectLst/>
                <a:latin typeface="Times New Roman" panose="02020603050405020304" pitchFamily="18" charset="0"/>
              </a:rPr>
              <a:t>ARI - Gym Sports Bra | Gym Leggings | Zip Up Jacket | Cropped Hoodies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([no date]). Available at: https://wear-ari.co.uk/ (Accessed: 26 April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i="1" dirty="0" err="1">
                <a:effectLst/>
                <a:latin typeface="Times New Roman" panose="02020603050405020304" pitchFamily="18" charset="0"/>
              </a:rPr>
              <a:t>arloid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. | the ultimate AI solution for energy saving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([no date]). Available at: https://arloid.com/.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Asgari, T., </a:t>
            </a:r>
            <a:r>
              <a:rPr lang="en-US" sz="1300" dirty="0" err="1">
                <a:effectLst/>
                <a:latin typeface="Times New Roman" panose="02020603050405020304" pitchFamily="18" charset="0"/>
              </a:rPr>
              <a:t>Daneshvar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, A., </a:t>
            </a:r>
            <a:r>
              <a:rPr lang="en-US" sz="1300" dirty="0" err="1">
                <a:effectLst/>
                <a:latin typeface="Times New Roman" panose="02020603050405020304" pitchFamily="18" charset="0"/>
              </a:rPr>
              <a:t>Chobar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, A.P., Ebrahimi, M. and </a:t>
            </a:r>
            <a:r>
              <a:rPr lang="en-US" sz="1300" dirty="0" err="1">
                <a:effectLst/>
                <a:latin typeface="Times New Roman" panose="02020603050405020304" pitchFamily="18" charset="0"/>
              </a:rPr>
              <a:t>Abrahamyan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, S. (2022) ‘Identifying key success factors for startups With sentiment analysis using text data mining’.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International Journal of Engineering Business Management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14, p. 184797902211316. </a:t>
            </a:r>
            <a:r>
              <a:rPr lang="en-US" sz="1300" dirty="0" err="1">
                <a:effectLst/>
                <a:latin typeface="Times New Roman" panose="02020603050405020304" pitchFamily="18" charset="0"/>
              </a:rPr>
              <a:t>doi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: https://doi.org/10.1177/18479790221131612.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Gross, B. (2015)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The single biggest reason why start-ups succeed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https://www.ted.com/talks/bill_gross_the_single_biggest_reason_why_start_ups_succeed.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i="1" dirty="0">
                <a:effectLst/>
                <a:latin typeface="Times New Roman" panose="02020603050405020304" pitchFamily="18" charset="0"/>
              </a:rPr>
              <a:t>How It Started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 ([no date]). Available at: https://www.gadgetdiscoveryclub.com/pages/how-it-started (Accessed: 26 April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Khawaja, M. (2020)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2 Basic Types of Recruitment - Khawaja Manpower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https://khawajamanpower.com/types-of-recruitment/.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LOKITZ, J. (2017)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How to use the business model canvas for ideation &amp; innovation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https://designabetterbusiness.com/2017/11/02/how-to-use-the-business-model-canvas-for-innovation/.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Sullivan, K. (2022)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Startup funding: how it works and how to raise it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https://seedlegals.com/resources/startup-funding-guide/.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 err="1">
                <a:effectLst/>
                <a:latin typeface="Times New Roman" panose="02020603050405020304" pitchFamily="18" charset="0"/>
              </a:rPr>
              <a:t>TRUiC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, T. (2022)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Leadership For Startups: The Definitive Guide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https://startupsavant.com/leadership-for-startups#:~:text=During%20the%20startup%20phase%2C%20the (Accessed: 26 April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300" dirty="0">
                <a:effectLst/>
                <a:latin typeface="Times New Roman" panose="02020603050405020304" pitchFamily="18" charset="0"/>
              </a:rPr>
              <a:t>Workbook, A.E. (2021) </a:t>
            </a:r>
            <a:r>
              <a:rPr lang="en-US" sz="1300" i="1" dirty="0">
                <a:effectLst/>
                <a:latin typeface="Times New Roman" panose="02020603050405020304" pitchFamily="18" charset="0"/>
              </a:rPr>
              <a:t>What are the Methods of Training? Explanation &amp; Types</a:t>
            </a:r>
            <a:r>
              <a:rPr lang="en-US" sz="1300" dirty="0">
                <a:effectLst/>
                <a:latin typeface="Times New Roman" panose="02020603050405020304" pitchFamily="18" charset="0"/>
              </a:rPr>
              <a:t>. Available at: https://electricalworkbook.com/methods-of-training/.</a:t>
            </a:r>
          </a:p>
        </p:txBody>
      </p:sp>
    </p:spTree>
    <p:extLst>
      <p:ext uri="{BB962C8B-B14F-4D97-AF65-F5344CB8AC3E}">
        <p14:creationId xmlns:p14="http://schemas.microsoft.com/office/powerpoint/2010/main" val="193910362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18081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6168</TotalTime>
  <Words>1150</Words>
  <Application>Microsoft Office PowerPoint</Application>
  <PresentationFormat>Widescreen</PresentationFormat>
  <Paragraphs>168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Aharoni</vt:lpstr>
      <vt:lpstr>Arial</vt:lpstr>
      <vt:lpstr>Calibri</vt:lpstr>
      <vt:lpstr>Calibri (Body)</vt:lpstr>
      <vt:lpstr>Myriad Pro</vt:lpstr>
      <vt:lpstr>Nirmala UI</vt:lpstr>
      <vt:lpstr>Open Sans</vt:lpstr>
      <vt:lpstr>Perpetua</vt:lpstr>
      <vt:lpstr>Times New Roman</vt:lpstr>
      <vt:lpstr>Verdana</vt:lpstr>
      <vt:lpstr>Wingdings</vt:lpstr>
      <vt:lpstr>20140311PresentationUWTSDTemplate</vt:lpstr>
      <vt:lpstr>Assessment 2- Group Presentation  </vt:lpstr>
      <vt:lpstr>Aim of Presentation</vt:lpstr>
      <vt:lpstr>Business Idea</vt:lpstr>
      <vt:lpstr>PowerPoint Presentation</vt:lpstr>
      <vt:lpstr>Leadership</vt:lpstr>
      <vt:lpstr>Marketing</vt:lpstr>
      <vt:lpstr>Product Development</vt:lpstr>
      <vt:lpstr>The Execution</vt:lpstr>
      <vt:lpstr>Market Research</vt:lpstr>
      <vt:lpstr>Capital(Funds)</vt:lpstr>
      <vt:lpstr>Timing</vt:lpstr>
      <vt:lpstr>Customer Service</vt:lpstr>
      <vt:lpstr>Recruitment</vt:lpstr>
      <vt:lpstr>Training</vt:lpstr>
      <vt:lpstr>Sources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Preet Gajera</cp:lastModifiedBy>
  <cp:revision>165</cp:revision>
  <dcterms:created xsi:type="dcterms:W3CDTF">2020-09-30T03:06:41Z</dcterms:created>
  <dcterms:modified xsi:type="dcterms:W3CDTF">2023-04-26T14:01:32Z</dcterms:modified>
</cp:coreProperties>
</file>