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61" d="100"/>
          <a:sy n="61" d="100"/>
        </p:scale>
        <p:origin x="1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10/06/2026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263083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11963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481311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06767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93433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186276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87012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238135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83415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86192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23289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23632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4280914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680260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175366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4988061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240056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8C18859-9320-47B1-B84A-5AD18E8F8F05}" type="datetimeFigureOut">
              <a:rPr lang="en-GB" smtClean="0"/>
              <a:t>10/06/2026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694437118"/>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3.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8" Type="http://schemas.openxmlformats.org/officeDocument/2006/relationships/hyperlink" Target="https://www.racv.com.au/royalauto/lifestyle-home/food-wine/best-bakeries-in-melbourne.html" TargetMode="External"/><Relationship Id="rId3" Type="http://schemas.openxmlformats.org/officeDocument/2006/relationships/hyperlink" Target="https://carreersupport.com/what-is-the-pestle-analysis/" TargetMode="External"/><Relationship Id="rId7" Type="http://schemas.openxmlformats.org/officeDocument/2006/relationships/hyperlink" Target="https://pestleanalysis.com/pestle-analysis-of-the-bakery-industry/" TargetMode="External"/><Relationship Id="rId2" Type="http://schemas.openxmlformats.org/officeDocument/2006/relationships/hyperlink" Target="https://digital.ahrq.gov/health-it-tools-and-resources/evaluation-resources/workflow-assessment-health-it-toolkit/all-workflow-tools/5w2h" TargetMode="External"/><Relationship Id="rId1" Type="http://schemas.openxmlformats.org/officeDocument/2006/relationships/slideLayout" Target="../slideLayouts/slideLayout3.xml"/><Relationship Id="rId6" Type="http://schemas.openxmlformats.org/officeDocument/2006/relationships/hyperlink" Target="https://www.essaypandas.com/case/Sorelle-Bakery-and-Cafe-10567-Pestel-Analysis" TargetMode="External"/><Relationship Id="rId5" Type="http://schemas.openxmlformats.org/officeDocument/2006/relationships/hyperlink" Target="https://store.mintel.com/report/uk-bakeries-and-pastry-shops-market-report" TargetMode="External"/><Relationship Id="rId4" Type="http://schemas.openxmlformats.org/officeDocument/2006/relationships/hyperlink" Target="https://magazinebbm.com/blog/a-major-shift-in-baking-technology-the-industrial-bakery-sector-3740" TargetMode="External"/><Relationship Id="rId9" Type="http://schemas.openxmlformats.org/officeDocument/2006/relationships/hyperlink" Target="https://strategyforindustry.com/industry/manufacture-of-bakery-products/pestel/"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4080258"/>
          </a:xfrm>
        </p:spPr>
        <p:txBody>
          <a:bodyPr anchor="ctr">
            <a:normAutofit/>
          </a:bodyPr>
          <a:lstStyle/>
          <a:p>
            <a:pPr algn="ctr"/>
            <a:r>
              <a:rPr lang="en-GB" sz="2800" dirty="0">
                <a:latin typeface="Arial" panose="020B0604020202020204" pitchFamily="34" charset="0"/>
                <a:cs typeface="Arial" panose="020B0604020202020204" pitchFamily="34" charset="0"/>
              </a:rPr>
              <a:t>Problem solving and Decision making</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LCLM4004_LON</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Tatiana </a:t>
            </a:r>
            <a:r>
              <a:rPr lang="en-GB" sz="2800" dirty="0" err="1">
                <a:latin typeface="Arial" panose="020B0604020202020204" pitchFamily="34" charset="0"/>
                <a:cs typeface="Arial" panose="020B0604020202020204" pitchFamily="34" charset="0"/>
              </a:rPr>
              <a:t>Maza</a:t>
            </a:r>
            <a:r>
              <a:rPr lang="en-GB" sz="2800" dirty="0">
                <a:latin typeface="Arial" panose="020B0604020202020204" pitchFamily="34" charset="0"/>
                <a:cs typeface="Arial" panose="020B0604020202020204" pitchFamily="34" charset="0"/>
              </a:rPr>
              <a:t> Vieira</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ID 2527734</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Anita Nan</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1828799" y="429260"/>
            <a:ext cx="8534401" cy="868680"/>
          </a:xfrm>
        </p:spPr>
        <p:txBody>
          <a:bodyPr>
            <a:normAutofit/>
          </a:bodyPr>
          <a:lstStyle/>
          <a:p>
            <a:pPr algn="ctr"/>
            <a:r>
              <a:rPr lang="en-GB" b="1" dirty="0">
                <a:latin typeface="Arial" panose="020B0604020202020204" pitchFamily="34" charset="0"/>
                <a:cs typeface="Arial" panose="020B0604020202020204" pitchFamily="34" charset="0"/>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828799" y="1754808"/>
            <a:ext cx="7604044" cy="4092448"/>
          </a:xfrm>
        </p:spPr>
        <p:txBody>
          <a:bodyPr>
            <a:normAutofit/>
          </a:bodyPr>
          <a:lstStyle/>
          <a:p>
            <a:pPr algn="l"/>
            <a:r>
              <a:rPr lang="en-GB" sz="2400" b="1" dirty="0">
                <a:latin typeface="Arial" panose="020B0604020202020204" pitchFamily="34" charset="0"/>
                <a:cs typeface="Arial" panose="020B0604020202020204" pitchFamily="34" charset="0"/>
              </a:rPr>
              <a:t>Introduction </a:t>
            </a:r>
          </a:p>
          <a:p>
            <a:pPr algn="l"/>
            <a:r>
              <a:rPr lang="en-GB" sz="2400" b="1" dirty="0">
                <a:latin typeface="Arial" panose="020B0604020202020204" pitchFamily="34" charset="0"/>
                <a:cs typeface="Arial" panose="020B0604020202020204" pitchFamily="34" charset="0"/>
              </a:rPr>
              <a:t>Company background</a:t>
            </a:r>
          </a:p>
          <a:p>
            <a:pPr algn="l"/>
            <a:r>
              <a:rPr lang="en-GB" sz="2400" b="1" dirty="0">
                <a:latin typeface="Arial" panose="020B0604020202020204" pitchFamily="34" charset="0"/>
                <a:cs typeface="Arial" panose="020B0604020202020204" pitchFamily="34" charset="0"/>
              </a:rPr>
              <a:t>Problem: nature and scope</a:t>
            </a:r>
          </a:p>
          <a:p>
            <a:pPr algn="l"/>
            <a:r>
              <a:rPr lang="en-GB" sz="2400" b="1" dirty="0">
                <a:latin typeface="Arial" panose="020B0604020202020204" pitchFamily="34" charset="0"/>
                <a:cs typeface="Arial" panose="020B0604020202020204" pitchFamily="34" charset="0"/>
              </a:rPr>
              <a:t>PESTLE ANALYSIS: Basil’s Bakery</a:t>
            </a:r>
          </a:p>
          <a:p>
            <a:pPr algn="l"/>
            <a:r>
              <a:rPr lang="en-GB" sz="2400" b="1" dirty="0">
                <a:latin typeface="Arial" panose="020B0604020202020204" pitchFamily="34" charset="0"/>
                <a:cs typeface="Arial" panose="020B0604020202020204" pitchFamily="34" charset="0"/>
              </a:rPr>
              <a:t>Cause and effect analysis: Fishbone diagram</a:t>
            </a:r>
          </a:p>
          <a:p>
            <a:pPr algn="l"/>
            <a:r>
              <a:rPr lang="en-GB" sz="2400" b="1" dirty="0">
                <a:latin typeface="Arial" panose="020B0604020202020204" pitchFamily="34" charset="0"/>
                <a:cs typeface="Arial" panose="020B0604020202020204" pitchFamily="34" charset="0"/>
              </a:rPr>
              <a:t>Conclusion</a:t>
            </a:r>
          </a:p>
          <a:p>
            <a:pPr algn="l"/>
            <a:r>
              <a:rPr lang="en-GB" sz="2400" b="1" dirty="0">
                <a:latin typeface="Arial" panose="020B0604020202020204" pitchFamily="34" charset="0"/>
                <a:cs typeface="Arial" panose="020B0604020202020204" pitchFamily="34" charset="0"/>
              </a:rPr>
              <a:t>References</a:t>
            </a:r>
          </a:p>
          <a:p>
            <a:pPr algn="l"/>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schemeClr val="bg2">
                <a:shade val="76000"/>
                <a:satMod val="180000"/>
              </a:schemeClr>
              <a:schemeClr val="bg2">
                <a:tint val="80000"/>
                <a:satMod val="120000"/>
                <a:lumMod val="180000"/>
              </a:schemeClr>
            </a:duotone>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1464605" y="432082"/>
            <a:ext cx="8915399" cy="808140"/>
          </a:xfrm>
        </p:spPr>
        <p:txBody>
          <a:bodyPr>
            <a:noAutofit/>
          </a:bodyPr>
          <a:lstStyle/>
          <a:p>
            <a:pPr algn="ctr"/>
            <a:r>
              <a:rPr lang="en-GB" sz="3600" b="1" dirty="0">
                <a:latin typeface="Arial" panose="020B0604020202020204" pitchFamily="34" charset="0"/>
                <a:cs typeface="Arial" panose="020B0604020202020204" pitchFamily="34" charset="0"/>
              </a:rPr>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363716" y="1431659"/>
            <a:ext cx="10232571" cy="4491446"/>
          </a:xfrm>
        </p:spPr>
        <p:txBody>
          <a:bodyPr>
            <a:normAutofit/>
          </a:bodyPr>
          <a:lstStyle/>
          <a:p>
            <a:pPr marL="342900" indent="-342900" algn="l">
              <a:buFont typeface="Arial" panose="020B0604020202020204" pitchFamily="34" charset="0"/>
              <a:buChar char="•"/>
            </a:pPr>
            <a:r>
              <a:rPr lang="en-GB" dirty="0">
                <a:solidFill>
                  <a:schemeClr val="tx1"/>
                </a:solidFill>
                <a:latin typeface="Arial" panose="020B0604020202020204" pitchFamily="34" charset="0"/>
                <a:ea typeface="Roboto"/>
                <a:cs typeface="Arial" panose="020B0604020202020204" pitchFamily="34" charset="0"/>
              </a:rPr>
              <a:t>Basil’s Bakery has been facing problems increasing sales since 2020. </a:t>
            </a:r>
          </a:p>
          <a:p>
            <a:pPr marL="342900" indent="-342900" algn="l">
              <a:buFont typeface="Arial" panose="020B0604020202020204" pitchFamily="34" charset="0"/>
              <a:buChar char="•"/>
            </a:pPr>
            <a:r>
              <a:rPr lang="en-GB" dirty="0">
                <a:solidFill>
                  <a:schemeClr val="tx1"/>
                </a:solidFill>
                <a:latin typeface="Arial" panose="020B0604020202020204" pitchFamily="34" charset="0"/>
                <a:ea typeface="Roboto"/>
                <a:cs typeface="Arial" panose="020B0604020202020204" pitchFamily="34" charset="0"/>
              </a:rPr>
              <a:t>Nature and scope the problem analysed by 5w2H </a:t>
            </a:r>
          </a:p>
          <a:p>
            <a:pPr marL="342900" indent="-342900" algn="l">
              <a:buFont typeface="Arial" panose="020B0604020202020204" pitchFamily="34" charset="0"/>
              <a:buChar char="•"/>
            </a:pPr>
            <a:r>
              <a:rPr lang="en-GB" dirty="0">
                <a:solidFill>
                  <a:schemeClr val="tx1"/>
                </a:solidFill>
                <a:latin typeface="Arial" panose="020B0604020202020204" pitchFamily="34" charset="0"/>
                <a:ea typeface="Roboto"/>
                <a:cs typeface="Arial" panose="020B0604020202020204" pitchFamily="34" charset="0"/>
              </a:rPr>
              <a:t>PESTLE analysis to </a:t>
            </a:r>
            <a:r>
              <a:rPr lang="en-GB" sz="2000" dirty="0">
                <a:solidFill>
                  <a:schemeClr val="tx1"/>
                </a:solidFill>
                <a:latin typeface="Arial" panose="020B0604020202020204" pitchFamily="34" charset="0"/>
                <a:ea typeface="Roboto"/>
                <a:cs typeface="Arial" panose="020B0604020202020204" pitchFamily="34" charset="0"/>
              </a:rPr>
              <a:t>understand external influences and threats to support strategic decisions.</a:t>
            </a:r>
            <a:endParaRPr lang="en-GB" dirty="0">
              <a:solidFill>
                <a:schemeClr val="tx1"/>
              </a:solidFill>
              <a:latin typeface="Arial" panose="020B0604020202020204" pitchFamily="34" charset="0"/>
              <a:ea typeface="Roboto"/>
              <a:cs typeface="Arial" panose="020B0604020202020204" pitchFamily="34" charset="0"/>
            </a:endParaRPr>
          </a:p>
          <a:p>
            <a:pPr marL="342900" indent="-342900" algn="l">
              <a:buFont typeface="Arial" panose="020B0604020202020204" pitchFamily="34" charset="0"/>
              <a:buChar char="•"/>
            </a:pPr>
            <a:r>
              <a:rPr lang="en-GB" dirty="0">
                <a:solidFill>
                  <a:schemeClr val="tx1"/>
                </a:solidFill>
                <a:latin typeface="Arial" panose="020B0604020202020204" pitchFamily="34" charset="0"/>
                <a:ea typeface="Roboto"/>
                <a:cs typeface="Arial" panose="020B0604020202020204" pitchFamily="34" charset="0"/>
              </a:rPr>
              <a:t>Fishbone diagram shows causes and effect analysis about materials, management, man and machine.</a:t>
            </a:r>
          </a:p>
          <a:p>
            <a:pPr marL="342900" indent="-342900" algn="l">
              <a:buFont typeface="Arial" panose="020B0604020202020204" pitchFamily="34" charset="0"/>
              <a:buChar char="•"/>
            </a:pPr>
            <a:endParaRPr lang="en-GB" dirty="0">
              <a:solidFill>
                <a:schemeClr val="tx1"/>
              </a:solidFill>
              <a:latin typeface="Arial" panose="020B0604020202020204" pitchFamily="34" charset="0"/>
              <a:ea typeface="Roboto"/>
              <a:cs typeface="Arial" panose="020B0604020202020204" pitchFamily="34" charset="0"/>
            </a:endParaRPr>
          </a:p>
          <a:p>
            <a:pPr marL="342900" indent="-342900" algn="l">
              <a:buFont typeface="Arial" panose="020B0604020202020204" pitchFamily="34" charset="0"/>
              <a:buChar char="•"/>
            </a:pPr>
            <a:endParaRPr lang="en-GB" dirty="0">
              <a:solidFill>
                <a:schemeClr val="tx1"/>
              </a:solidFill>
              <a:latin typeface="Arial" panose="020B0604020202020204" pitchFamily="34" charset="0"/>
              <a:ea typeface="Roboto"/>
              <a:cs typeface="Arial" panose="020B0604020202020204" pitchFamily="34" charset="0"/>
            </a:endParaRPr>
          </a:p>
          <a:p>
            <a:pPr marL="342900" indent="-342900" algn="l">
              <a:buFont typeface="Arial" panose="020B0604020202020204" pitchFamily="34" charset="0"/>
              <a:buChar char="•"/>
            </a:pPr>
            <a:r>
              <a:rPr lang="en-GB" b="1" dirty="0">
                <a:solidFill>
                  <a:schemeClr val="tx1"/>
                </a:solidFill>
                <a:latin typeface="Arial" panose="020B0604020202020204" pitchFamily="34" charset="0"/>
                <a:ea typeface="Roboto"/>
                <a:cs typeface="Arial" panose="020B0604020202020204" pitchFamily="34" charset="0"/>
              </a:rPr>
              <a:t>5W2H is a tool to provides guiding questions when assessing a process or a problem…. (Agency for Healthcare Research and Quality, 2026)</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ext uri="{BEBA8EAE-BF5A-486C-A8C5-ECC9F3942E4B}">
                <a14:imgProps xmlns:a14="http://schemas.microsoft.com/office/drawing/2010/main">
                  <a14:imgLayer r:embed="rId3">
                    <a14:imgEffect>
                      <a14:artisticMarker/>
                    </a14:imgEffect>
                  </a14:imgLayer>
                </a14:imgProps>
              </a:ext>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629051" y="260635"/>
            <a:ext cx="6453351" cy="756339"/>
          </a:xfrm>
        </p:spPr>
        <p:txBody>
          <a:bodyPr>
            <a:normAutofit fontScale="90000"/>
          </a:bodyPr>
          <a:lstStyle/>
          <a:p>
            <a:r>
              <a:rPr lang="en-GB" b="1" dirty="0">
                <a:latin typeface="Arial" panose="020B0604020202020204" pitchFamily="34" charset="0"/>
                <a:cs typeface="Arial" panose="020B0604020202020204" pitchFamily="34" charset="0"/>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550702" y="1776038"/>
            <a:ext cx="9090595" cy="4078224"/>
          </a:xfrm>
        </p:spPr>
        <p:txBody>
          <a:bodyPr>
            <a:normAutofit/>
          </a:bodyPr>
          <a:lstStyle/>
          <a:p>
            <a:pPr algn="ctr"/>
            <a:r>
              <a:rPr lang="en-GB" sz="2400" b="1" dirty="0">
                <a:latin typeface="Arial" panose="020B0604020202020204" pitchFamily="34" charset="0"/>
                <a:cs typeface="Arial" panose="020B0604020202020204" pitchFamily="34" charset="0"/>
              </a:rPr>
              <a:t>Basil’s Bakery</a:t>
            </a:r>
          </a:p>
          <a:p>
            <a:pPr algn="ctr"/>
            <a:endParaRPr lang="en-GB" sz="2400" dirty="0">
              <a:solidFill>
                <a:srgbClr val="000000"/>
              </a:solidFill>
              <a:latin typeface="Arial" panose="020B0604020202020204" pitchFamily="34" charset="0"/>
              <a:cs typeface="Arial" panose="020B0604020202020204" pitchFamily="34" charset="0"/>
            </a:endParaRPr>
          </a:p>
          <a:p>
            <a:pPr marL="342900" indent="-342900" algn="l">
              <a:buFont typeface="Arial" charset="2"/>
              <a:buChar char="•"/>
            </a:pPr>
            <a:r>
              <a:rPr lang="en-GB" sz="2200" b="1" dirty="0">
                <a:latin typeface="Arial" panose="020B0604020202020204" pitchFamily="34" charset="0"/>
                <a:cs typeface="Arial" panose="020B0604020202020204" pitchFamily="34" charset="0"/>
              </a:rPr>
              <a:t>Founded in</a:t>
            </a:r>
            <a:r>
              <a:rPr lang="en-GB" sz="2200" dirty="0">
                <a:latin typeface="Arial" panose="020B0604020202020204" pitchFamily="34" charset="0"/>
                <a:cs typeface="Arial" panose="020B0604020202020204" pitchFamily="34" charset="0"/>
              </a:rPr>
              <a:t> 2015</a:t>
            </a:r>
            <a:endParaRPr lang="en-GB" sz="2200" b="1" dirty="0">
              <a:latin typeface="Arial" panose="020B0604020202020204" pitchFamily="34" charset="0"/>
              <a:cs typeface="Arial" panose="020B0604020202020204" pitchFamily="34" charset="0"/>
            </a:endParaRPr>
          </a:p>
          <a:p>
            <a:pPr marL="342900" indent="-342900" algn="l">
              <a:buFont typeface="Arial" charset="2"/>
              <a:buChar char="•"/>
            </a:pPr>
            <a:r>
              <a:rPr lang="en-GB" sz="2200" b="1" dirty="0">
                <a:latin typeface="Arial" panose="020B0604020202020204" pitchFamily="34" charset="0"/>
                <a:cs typeface="Arial" panose="020B0604020202020204" pitchFamily="34" charset="0"/>
              </a:rPr>
              <a:t>Owners </a:t>
            </a:r>
            <a:r>
              <a:rPr lang="en-GB" sz="2200" dirty="0">
                <a:latin typeface="Arial" panose="020B0604020202020204" pitchFamily="34" charset="0"/>
                <a:cs typeface="Arial" panose="020B0604020202020204" pitchFamily="34" charset="0"/>
              </a:rPr>
              <a:t>Basil</a:t>
            </a:r>
            <a:endParaRPr lang="en-GB" sz="2200" b="1" dirty="0">
              <a:latin typeface="Arial" panose="020B0604020202020204" pitchFamily="34" charset="0"/>
              <a:cs typeface="Arial" panose="020B0604020202020204" pitchFamily="34" charset="0"/>
            </a:endParaRPr>
          </a:p>
          <a:p>
            <a:pPr marL="342900" indent="-342900" algn="l">
              <a:buFont typeface="Arial" charset="2"/>
              <a:buChar char="•"/>
            </a:pPr>
            <a:r>
              <a:rPr lang="en-GB" sz="2200" b="1" dirty="0">
                <a:latin typeface="Arial" panose="020B0604020202020204" pitchFamily="34" charset="0"/>
                <a:cs typeface="Arial" panose="020B0604020202020204" pitchFamily="34" charset="0"/>
              </a:rPr>
              <a:t>Sells </a:t>
            </a:r>
            <a:r>
              <a:rPr lang="en-GB" sz="2200" dirty="0">
                <a:latin typeface="Arial" panose="020B0604020202020204" pitchFamily="34" charset="0"/>
                <a:cs typeface="Arial" panose="020B0604020202020204" pitchFamily="34" charset="0"/>
              </a:rPr>
              <a:t>Hight quality organic artisan baker (cakes, pastries and breads)</a:t>
            </a:r>
          </a:p>
          <a:p>
            <a:pPr marL="342900" indent="-342900" algn="l">
              <a:buFont typeface="Arial" charset="2"/>
              <a:buChar char="•"/>
            </a:pPr>
            <a:r>
              <a:rPr lang="en-GB" sz="2200" b="1" dirty="0">
                <a:latin typeface="Arial" panose="020B0604020202020204" pitchFamily="34" charset="0"/>
                <a:cs typeface="Arial" panose="020B0604020202020204" pitchFamily="34" charset="0"/>
              </a:rPr>
              <a:t>Customers </a:t>
            </a:r>
            <a:r>
              <a:rPr lang="en-GB" sz="2200" dirty="0">
                <a:latin typeface="Arial" panose="020B0604020202020204" pitchFamily="34" charset="0"/>
                <a:cs typeface="Arial" panose="020B0604020202020204" pitchFamily="34" charset="0"/>
              </a:rPr>
              <a:t>mostly</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from</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local shops and officer workers (Retail Park)</a:t>
            </a:r>
          </a:p>
          <a:p>
            <a:pPr marL="342900" indent="-342900" algn="l">
              <a:buFont typeface="Arial" charset="2"/>
              <a:buChar char="•"/>
            </a:pPr>
            <a:r>
              <a:rPr lang="en-GB" sz="2200" b="1" dirty="0">
                <a:latin typeface="Arial" panose="020B0604020202020204" pitchFamily="34" charset="0"/>
                <a:cs typeface="Arial" panose="020B0604020202020204" pitchFamily="34" charset="0"/>
              </a:rPr>
              <a:t>Services </a:t>
            </a:r>
            <a:r>
              <a:rPr lang="en-GB" sz="2200" dirty="0">
                <a:latin typeface="Arial" panose="020B0604020202020204" pitchFamily="34" charset="0"/>
                <a:cs typeface="Arial" panose="020B0604020202020204" pitchFamily="34" charset="0"/>
              </a:rPr>
              <a:t>delivery and pre-order requested by the customers are not available.</a:t>
            </a:r>
            <a:endParaRPr lang="en-GB" sz="22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8107580-8322-4498-91E3-388F7CBF63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14896" y="1003738"/>
            <a:ext cx="4466897" cy="251263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EAD10141-CB9B-4109-A905-9B5C85993322}"/>
              </a:ext>
            </a:extLst>
          </p:cNvPr>
          <p:cNvSpPr txBox="1"/>
          <p:nvPr/>
        </p:nvSpPr>
        <p:spPr>
          <a:xfrm>
            <a:off x="10268393" y="3429000"/>
            <a:ext cx="2086304" cy="307777"/>
          </a:xfrm>
          <a:prstGeom prst="rect">
            <a:avLst/>
          </a:prstGeom>
          <a:noFill/>
        </p:spPr>
        <p:txBody>
          <a:bodyPr wrap="square" rtlCol="0">
            <a:spAutoFit/>
          </a:bodyPr>
          <a:lstStyle/>
          <a:p>
            <a:r>
              <a:rPr lang="en-GB" sz="1400" dirty="0"/>
              <a:t>(Fig 1. RACV, 2023) </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3117730" y="89337"/>
            <a:ext cx="6888118" cy="612476"/>
          </a:xfrm>
        </p:spPr>
        <p:txBody>
          <a:bodyPr>
            <a:normAutofit fontScale="90000"/>
          </a:bodyPr>
          <a:lstStyle/>
          <a:p>
            <a:r>
              <a:rPr lang="en-GB" b="1" dirty="0">
                <a:latin typeface="Arial" panose="020B0604020202020204" pitchFamily="34" charset="0"/>
                <a:cs typeface="Arial" panose="020B0604020202020204" pitchFamily="34" charset="0"/>
              </a:rPr>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240971" y="752263"/>
            <a:ext cx="11910097" cy="6105737"/>
          </a:xfrm>
        </p:spPr>
        <p:txBody>
          <a:bodyPr numCol="2">
            <a:normAutofit lnSpcReduction="10000"/>
          </a:bodyPr>
          <a:lstStyle/>
          <a:p>
            <a:pPr>
              <a:spcAft>
                <a:spcPts val="300"/>
              </a:spcAft>
            </a:pPr>
            <a:r>
              <a:rPr lang="en-GB" sz="3100" b="1" dirty="0">
                <a:solidFill>
                  <a:srgbClr val="FF0000"/>
                </a:solidFill>
                <a:latin typeface="Arial" panose="020B0604020202020204" pitchFamily="34" charset="0"/>
                <a:cs typeface="Arial" panose="020B0604020202020204" pitchFamily="34" charset="0"/>
              </a:rPr>
              <a:t>  5W2H</a:t>
            </a:r>
          </a:p>
          <a:p>
            <a:pPr algn="l">
              <a:spcBef>
                <a:spcPts val="0"/>
              </a:spcBef>
              <a:spcAft>
                <a:spcPts val="300"/>
              </a:spcAft>
              <a:buClr>
                <a:schemeClr val="accent1">
                  <a:lumMod val="50000"/>
                </a:schemeClr>
              </a:buClr>
            </a:pPr>
            <a:endParaRPr lang="en-GB" sz="2200" b="1" dirty="0">
              <a:solidFill>
                <a:schemeClr val="tx1"/>
              </a:solidFill>
              <a:latin typeface="Arial" panose="020B0604020202020204" pitchFamily="34" charset="0"/>
              <a:cs typeface="Arial" panose="020B0604020202020204" pitchFamily="34" charset="0"/>
            </a:endParaRPr>
          </a:p>
          <a:p>
            <a:pPr algn="l">
              <a:spcBef>
                <a:spcPts val="0"/>
              </a:spcBef>
              <a:spcAft>
                <a:spcPts val="300"/>
              </a:spcAft>
              <a:buClr>
                <a:schemeClr val="accent1">
                  <a:lumMod val="50000"/>
                </a:schemeClr>
              </a:buClr>
            </a:pPr>
            <a:r>
              <a:rPr lang="en-GB" sz="2200" b="1" dirty="0">
                <a:solidFill>
                  <a:schemeClr val="tx1"/>
                </a:solidFill>
                <a:latin typeface="Arial" panose="020B0604020202020204" pitchFamily="34" charset="0"/>
                <a:cs typeface="Arial" panose="020B0604020202020204" pitchFamily="34" charset="0"/>
              </a:rPr>
              <a:t>What: </a:t>
            </a:r>
          </a:p>
          <a:p>
            <a:pPr marL="285750" indent="-285750" algn="l">
              <a:spcBef>
                <a:spcPts val="0"/>
              </a:spcBef>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The footfall and sales significantly decreased.</a:t>
            </a:r>
          </a:p>
          <a:p>
            <a:pPr algn="l">
              <a:spcAft>
                <a:spcPts val="300"/>
              </a:spcAft>
              <a:buClr>
                <a:schemeClr val="accent1">
                  <a:lumMod val="50000"/>
                </a:schemeClr>
              </a:buClr>
            </a:pPr>
            <a:r>
              <a:rPr lang="en-GB" sz="2200" b="1" dirty="0">
                <a:solidFill>
                  <a:schemeClr val="tx1"/>
                </a:solidFill>
                <a:latin typeface="Arial" panose="020B0604020202020204" pitchFamily="34" charset="0"/>
                <a:cs typeface="Arial" panose="020B0604020202020204" pitchFamily="34" charset="0"/>
              </a:rPr>
              <a:t>Why: </a:t>
            </a:r>
          </a:p>
          <a:p>
            <a:pPr marL="285750" indent="-28575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COVID lockdown restrictions.</a:t>
            </a:r>
          </a:p>
          <a:p>
            <a:pPr marL="285750" indent="-28575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Less people visiting the retail park, office workers </a:t>
            </a:r>
          </a:p>
          <a:p>
            <a:pPr algn="l">
              <a:spcAft>
                <a:spcPts val="300"/>
              </a:spcAft>
              <a:buClr>
                <a:schemeClr val="accent1">
                  <a:lumMod val="50000"/>
                </a:schemeClr>
              </a:buClr>
            </a:pPr>
            <a:r>
              <a:rPr lang="en-GB" sz="1800" dirty="0">
                <a:latin typeface="Arial" panose="020B0604020202020204" pitchFamily="34" charset="0"/>
                <a:cs typeface="Arial" panose="020B0604020202020204" pitchFamily="34" charset="0"/>
              </a:rPr>
              <a:t>     now ‘work from home”.</a:t>
            </a:r>
          </a:p>
          <a:p>
            <a:pPr marL="285750" indent="-28575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Retail park shops closes, no new retail outlet </a:t>
            </a:r>
          </a:p>
          <a:p>
            <a:pPr algn="l">
              <a:spcAft>
                <a:spcPts val="300"/>
              </a:spcAft>
              <a:buClr>
                <a:schemeClr val="accent1">
                  <a:lumMod val="50000"/>
                </a:schemeClr>
              </a:buClr>
            </a:pPr>
            <a:r>
              <a:rPr lang="en-GB" sz="1800" dirty="0">
                <a:latin typeface="Arial" panose="020B0604020202020204" pitchFamily="34" charset="0"/>
                <a:cs typeface="Arial" panose="020B0604020202020204" pitchFamily="34" charset="0"/>
              </a:rPr>
              <a:t>     moves in.</a:t>
            </a:r>
          </a:p>
          <a:p>
            <a:pPr marL="285750" indent="-28575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Pre-order and delivery service not available. </a:t>
            </a:r>
          </a:p>
          <a:p>
            <a:pPr marL="285750" indent="-28575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Understaff </a:t>
            </a:r>
          </a:p>
          <a:p>
            <a:pPr algn="l">
              <a:spcAft>
                <a:spcPts val="300"/>
              </a:spcAft>
              <a:buClr>
                <a:schemeClr val="accent1">
                  <a:lumMod val="50000"/>
                </a:schemeClr>
              </a:buClr>
            </a:pPr>
            <a:r>
              <a:rPr lang="en-GB" sz="2200" b="1" dirty="0">
                <a:solidFill>
                  <a:schemeClr val="tx1"/>
                </a:solidFill>
                <a:latin typeface="Arial" panose="020B0604020202020204" pitchFamily="34" charset="0"/>
                <a:cs typeface="Arial" panose="020B0604020202020204" pitchFamily="34" charset="0"/>
              </a:rPr>
              <a:t>When: </a:t>
            </a:r>
          </a:p>
          <a:p>
            <a:pPr marL="285750" indent="-28575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 After Covid restrictions - 2020 to nowadays.</a:t>
            </a:r>
          </a:p>
          <a:p>
            <a:pPr algn="l">
              <a:spcAft>
                <a:spcPts val="300"/>
              </a:spcAft>
              <a:buClr>
                <a:schemeClr val="accent1">
                  <a:lumMod val="50000"/>
                </a:schemeClr>
              </a:buClr>
            </a:pPr>
            <a:r>
              <a:rPr lang="en-GB" sz="2200" b="1" dirty="0">
                <a:solidFill>
                  <a:schemeClr val="tx1"/>
                </a:solidFill>
                <a:latin typeface="Arial" panose="020B0604020202020204" pitchFamily="34" charset="0"/>
                <a:cs typeface="Arial" panose="020B0604020202020204" pitchFamily="34" charset="0"/>
              </a:rPr>
              <a:t>Where:</a:t>
            </a:r>
            <a:r>
              <a:rPr lang="en-GB" sz="2200" b="1" dirty="0">
                <a:latin typeface="Arial" panose="020B0604020202020204" pitchFamily="34" charset="0"/>
                <a:cs typeface="Arial" panose="020B0604020202020204" pitchFamily="34" charset="0"/>
              </a:rPr>
              <a:t> </a:t>
            </a:r>
          </a:p>
          <a:p>
            <a:pPr marL="285750" indent="-28575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Shopping retail park in Coventry, UK.</a:t>
            </a:r>
          </a:p>
          <a:p>
            <a:pPr marL="457200" indent="-457200" algn="l">
              <a:spcAft>
                <a:spcPts val="300"/>
              </a:spcAft>
              <a:buClr>
                <a:schemeClr val="accent1">
                  <a:lumMod val="50000"/>
                </a:schemeClr>
              </a:buClr>
              <a:buFont typeface="Arial" panose="020B0604020202020204" pitchFamily="34" charset="0"/>
              <a:buChar char="•"/>
            </a:pPr>
            <a:endParaRPr lang="en-GB" sz="2600" b="1" dirty="0">
              <a:solidFill>
                <a:schemeClr val="tx1"/>
              </a:solidFill>
              <a:latin typeface="Arial" panose="020B0604020202020204" pitchFamily="34" charset="0"/>
              <a:cs typeface="Arial" panose="020B0604020202020204" pitchFamily="34" charset="0"/>
            </a:endParaRPr>
          </a:p>
          <a:p>
            <a:pPr algn="l">
              <a:spcAft>
                <a:spcPts val="300"/>
              </a:spcAft>
              <a:buClr>
                <a:schemeClr val="accent1">
                  <a:lumMod val="50000"/>
                </a:schemeClr>
              </a:buClr>
            </a:pPr>
            <a:endParaRPr lang="en-GB" sz="2200" b="1" dirty="0">
              <a:solidFill>
                <a:schemeClr val="tx1"/>
              </a:solidFill>
              <a:latin typeface="Arial" panose="020B0604020202020204" pitchFamily="34" charset="0"/>
              <a:cs typeface="Arial" panose="020B0604020202020204" pitchFamily="34" charset="0"/>
            </a:endParaRPr>
          </a:p>
          <a:p>
            <a:pPr algn="l">
              <a:spcAft>
                <a:spcPts val="300"/>
              </a:spcAft>
              <a:buClr>
                <a:schemeClr val="accent1">
                  <a:lumMod val="50000"/>
                </a:schemeClr>
              </a:buClr>
            </a:pPr>
            <a:r>
              <a:rPr lang="en-GB" sz="2200" b="1" dirty="0">
                <a:solidFill>
                  <a:schemeClr val="tx1"/>
                </a:solidFill>
                <a:latin typeface="Arial" panose="020B0604020202020204" pitchFamily="34" charset="0"/>
                <a:cs typeface="Arial" panose="020B0604020202020204" pitchFamily="34" charset="0"/>
              </a:rPr>
              <a:t>Who: </a:t>
            </a:r>
          </a:p>
          <a:p>
            <a:pPr marL="285750" indent="-28575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The employer, employees, suppliers and </a:t>
            </a:r>
          </a:p>
          <a:p>
            <a:pPr algn="l">
              <a:spcAft>
                <a:spcPts val="300"/>
              </a:spcAft>
              <a:buClr>
                <a:schemeClr val="accent1">
                  <a:lumMod val="50000"/>
                </a:schemeClr>
              </a:buClr>
            </a:pPr>
            <a:r>
              <a:rPr lang="en-GB" sz="1800" dirty="0">
                <a:latin typeface="Arial" panose="020B0604020202020204" pitchFamily="34" charset="0"/>
                <a:cs typeface="Arial" panose="020B0604020202020204" pitchFamily="34" charset="0"/>
              </a:rPr>
              <a:t>     customers.</a:t>
            </a:r>
            <a:endParaRPr lang="en-GB" sz="1800" dirty="0">
              <a:solidFill>
                <a:schemeClr val="tx1"/>
              </a:solidFill>
              <a:latin typeface="Arial" panose="020B0604020202020204" pitchFamily="34" charset="0"/>
              <a:cs typeface="Arial" panose="020B0604020202020204" pitchFamily="34" charset="0"/>
            </a:endParaRPr>
          </a:p>
          <a:p>
            <a:pPr algn="l">
              <a:spcAft>
                <a:spcPts val="300"/>
              </a:spcAft>
              <a:buClr>
                <a:schemeClr val="accent1">
                  <a:lumMod val="50000"/>
                </a:schemeClr>
              </a:buClr>
            </a:pPr>
            <a:r>
              <a:rPr lang="en-GB" sz="2200" b="1" dirty="0">
                <a:latin typeface="Arial" panose="020B0604020202020204" pitchFamily="34" charset="0"/>
                <a:cs typeface="Arial" panose="020B0604020202020204" pitchFamily="34" charset="0"/>
              </a:rPr>
              <a:t>How:</a:t>
            </a:r>
          </a:p>
          <a:p>
            <a:pPr marL="342900" indent="-34290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Hire qualified employees</a:t>
            </a:r>
            <a:r>
              <a:rPr lang="en-GB" sz="1800" dirty="0">
                <a:solidFill>
                  <a:srgbClr val="FF0000"/>
                </a:solidFill>
                <a:latin typeface="Arial" panose="020B0604020202020204" pitchFamily="34" charset="0"/>
                <a:cs typeface="Arial" panose="020B0604020202020204" pitchFamily="34" charset="0"/>
              </a:rPr>
              <a:t>.</a:t>
            </a:r>
          </a:p>
          <a:p>
            <a:pPr marL="342900" indent="-34290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New / affordable supplier.</a:t>
            </a:r>
          </a:p>
          <a:p>
            <a:pPr marL="342900" indent="-34290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Sales and delivery services automation.</a:t>
            </a:r>
          </a:p>
          <a:p>
            <a:pPr marL="342900" indent="-34290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Reducing waiting time.</a:t>
            </a:r>
          </a:p>
          <a:p>
            <a:pPr marL="342900" indent="-34290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Marketing investment and social media.</a:t>
            </a:r>
          </a:p>
          <a:p>
            <a:pPr algn="l">
              <a:spcAft>
                <a:spcPts val="300"/>
              </a:spcAft>
              <a:buClr>
                <a:schemeClr val="accent1">
                  <a:lumMod val="50000"/>
                </a:schemeClr>
              </a:buClr>
            </a:pPr>
            <a:r>
              <a:rPr lang="en-GB" sz="2200" b="1" dirty="0">
                <a:latin typeface="Arial" panose="020B0604020202020204" pitchFamily="34" charset="0"/>
                <a:cs typeface="Arial" panose="020B0604020202020204" pitchFamily="34" charset="0"/>
              </a:rPr>
              <a:t>How much: </a:t>
            </a:r>
          </a:p>
          <a:p>
            <a:pPr marL="342900" indent="-342900" algn="l">
              <a:spcAft>
                <a:spcPts val="300"/>
              </a:spcAft>
              <a:buClr>
                <a:schemeClr val="accent1">
                  <a:lumMod val="50000"/>
                </a:schemeClr>
              </a:buClr>
              <a:buFont typeface="Arial" panose="020B0604020202020204" pitchFamily="34" charset="0"/>
              <a:buChar char="•"/>
            </a:pPr>
            <a:r>
              <a:rPr lang="en-GB" sz="1800" dirty="0">
                <a:latin typeface="Arial" panose="020B0604020202020204" pitchFamily="34" charset="0"/>
                <a:cs typeface="Arial" panose="020B0604020202020204" pitchFamily="34" charset="0"/>
              </a:rPr>
              <a:t>Sales stagnated at an average of 25% below </a:t>
            </a:r>
          </a:p>
          <a:p>
            <a:pPr algn="l">
              <a:spcAft>
                <a:spcPts val="300"/>
              </a:spcAft>
              <a:buClr>
                <a:schemeClr val="accent1">
                  <a:lumMod val="50000"/>
                </a:schemeClr>
              </a:buClr>
            </a:pPr>
            <a:r>
              <a:rPr lang="en-GB" sz="1800" dirty="0">
                <a:latin typeface="Arial" panose="020B0604020202020204" pitchFamily="34" charset="0"/>
                <a:cs typeface="Arial" panose="020B0604020202020204" pitchFamily="34" charset="0"/>
              </a:rPr>
              <a:t>     the 2019 figures. </a:t>
            </a:r>
          </a:p>
          <a:p>
            <a:pPr algn="l">
              <a:spcAft>
                <a:spcPts val="300"/>
              </a:spcAft>
              <a:buClr>
                <a:schemeClr val="accent1">
                  <a:lumMod val="50000"/>
                </a:schemeClr>
              </a:buClr>
            </a:pPr>
            <a:endParaRPr lang="en-GB" sz="1800" dirty="0">
              <a:latin typeface="Arial" panose="020B0604020202020204" pitchFamily="34" charset="0"/>
              <a:cs typeface="Arial" panose="020B0604020202020204" pitchFamily="34" charset="0"/>
            </a:endParaRPr>
          </a:p>
        </p:txBody>
      </p:sp>
      <p:pic>
        <p:nvPicPr>
          <p:cNvPr id="5" name="Graphic 4" descr="Questions with solid fill">
            <a:extLst>
              <a:ext uri="{FF2B5EF4-FFF2-40B4-BE49-F238E27FC236}">
                <a16:creationId xmlns:a16="http://schemas.microsoft.com/office/drawing/2014/main" id="{9CF9F601-769F-4028-809E-8EA7623DDF2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08030" y="0"/>
            <a:ext cx="1769778" cy="1601401"/>
          </a:xfrm>
          <a:prstGeom prst="rect">
            <a:avLst/>
          </a:prstGeom>
        </p:spPr>
      </p:pic>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101775" y="979500"/>
            <a:ext cx="9988449" cy="479400"/>
          </a:xfrm>
        </p:spPr>
        <p:txBody>
          <a:bodyPr>
            <a:normAutofit fontScale="90000"/>
          </a:bodyPr>
          <a:lstStyle/>
          <a:p>
            <a:pPr algn="ctr"/>
            <a:r>
              <a:rPr lang="en-GB" b="1" dirty="0">
                <a:latin typeface="Arial" panose="020B0604020202020204" pitchFamily="34" charset="0"/>
                <a:cs typeface="Arial" panose="020B0604020202020204" pitchFamily="34" charset="0"/>
              </a:rPr>
              <a:t>PESTLE</a:t>
            </a:r>
            <a:r>
              <a:rPr lang="en-GB" b="1" dirty="0"/>
              <a:t>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484723" y="1001271"/>
            <a:ext cx="10802383" cy="5680092"/>
          </a:xfrm>
        </p:spPr>
        <p:txBody>
          <a:bodyPr>
            <a:normAutofit/>
          </a:bodyPr>
          <a:lstStyle/>
          <a:p>
            <a:pPr algn="l"/>
            <a:r>
              <a:rPr lang="en-GB" sz="2200" b="1" dirty="0">
                <a:latin typeface="Arial" panose="020B0604020202020204" pitchFamily="34" charset="0"/>
                <a:cs typeface="Arial" panose="020B0604020202020204" pitchFamily="34" charset="0"/>
              </a:rPr>
              <a:t>POLITICAL</a:t>
            </a: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Government laws sets standards for how to prepare, store and maintain food safe. </a:t>
            </a:r>
            <a:endParaRPr lang="en-GB" sz="1800" dirty="0">
              <a:solidFill>
                <a:srgbClr val="FF0000"/>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Political instability directly impacts the increase / decrease of raw materials value.</a:t>
            </a:r>
          </a:p>
          <a:p>
            <a:pPr marL="285750" indent="-285750" algn="l">
              <a:buFont typeface="Arial" panose="020B0604020202020204" pitchFamily="34" charset="0"/>
              <a:buChar char="•"/>
            </a:pPr>
            <a:endParaRPr lang="en-GB" sz="1800" i="0" dirty="0">
              <a:solidFill>
                <a:srgbClr val="0D0D0D"/>
              </a:solidFill>
              <a:effectLst/>
              <a:latin typeface="Arial" panose="020B0604020202020204" pitchFamily="34" charset="0"/>
              <a:cs typeface="Arial" panose="020B0604020202020204" pitchFamily="34" charset="0"/>
            </a:endParaRPr>
          </a:p>
          <a:p>
            <a:pPr algn="l"/>
            <a:r>
              <a:rPr lang="en-GB" sz="2200" b="1" dirty="0">
                <a:latin typeface="Arial" panose="020B0604020202020204" pitchFamily="34" charset="0"/>
                <a:cs typeface="Arial" panose="020B0604020202020204" pitchFamily="34" charset="0"/>
              </a:rPr>
              <a:t>ECONOMIC</a:t>
            </a: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High inflation rates reduce the value of money and discourages consumerism. (Murphy, F. 2021)</a:t>
            </a: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The cost of raw material directly determines the final price of the bakery’s products. </a:t>
            </a:r>
          </a:p>
          <a:p>
            <a:pPr algn="l"/>
            <a:endParaRPr lang="en-GB" sz="2200" b="1" dirty="0">
              <a:latin typeface="Arial" panose="020B0604020202020204" pitchFamily="34" charset="0"/>
              <a:cs typeface="Arial" panose="020B0604020202020204" pitchFamily="34" charset="0"/>
            </a:endParaRPr>
          </a:p>
          <a:p>
            <a:pPr algn="l"/>
            <a:r>
              <a:rPr lang="en-GB" sz="2200" b="1" dirty="0">
                <a:latin typeface="Arial" panose="020B0604020202020204" pitchFamily="34" charset="0"/>
                <a:cs typeface="Arial" panose="020B0604020202020204" pitchFamily="34" charset="0"/>
              </a:rPr>
              <a:t>SOCIAL</a:t>
            </a: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Consumers with more resources are more willing to spend.</a:t>
            </a: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High demand for healthier products, free-from, plant based and </a:t>
            </a:r>
          </a:p>
          <a:p>
            <a:pPr marL="285750" indent="-285750" algn="l">
              <a:buFont typeface="Arial" panose="020B0604020202020204" pitchFamily="34" charset="0"/>
              <a:buChar char="•"/>
            </a:pPr>
            <a:r>
              <a:rPr lang="en-GB" sz="1800" dirty="0">
                <a:latin typeface="Arial" panose="020B0604020202020204" pitchFamily="34" charset="0"/>
                <a:cs typeface="Arial" panose="020B0604020202020204" pitchFamily="34" charset="0"/>
              </a:rPr>
              <a:t>low sugar. (Strategy for Industry, 2026)</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endParaRPr lang="en-GB" sz="2000" dirty="0"/>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endParaRPr lang="en-GB" sz="2000" dirty="0"/>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endParaRPr lang="en-GB" sz="2000" dirty="0"/>
          </a:p>
        </p:txBody>
      </p:sp>
      <p:pic>
        <p:nvPicPr>
          <p:cNvPr id="5" name="Picture 4">
            <a:extLst>
              <a:ext uri="{FF2B5EF4-FFF2-40B4-BE49-F238E27FC236}">
                <a16:creationId xmlns:a16="http://schemas.microsoft.com/office/drawing/2014/main" id="{7C643AF1-E8BD-47E0-B88F-0F84AAFCDE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65029" y="3571134"/>
            <a:ext cx="4168700" cy="3073839"/>
          </a:xfrm>
          <a:prstGeom prst="rect">
            <a:avLst/>
          </a:prstGeom>
        </p:spPr>
      </p:pic>
      <p:sp>
        <p:nvSpPr>
          <p:cNvPr id="6" name="TextBox 5">
            <a:extLst>
              <a:ext uri="{FF2B5EF4-FFF2-40B4-BE49-F238E27FC236}">
                <a16:creationId xmlns:a16="http://schemas.microsoft.com/office/drawing/2014/main" id="{F8E57968-04B2-41B3-B72F-29F450500FDD}"/>
              </a:ext>
            </a:extLst>
          </p:cNvPr>
          <p:cNvSpPr txBox="1"/>
          <p:nvPr/>
        </p:nvSpPr>
        <p:spPr>
          <a:xfrm>
            <a:off x="9770628" y="6491633"/>
            <a:ext cx="2516478" cy="3066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(Fig2. </a:t>
            </a:r>
            <a:r>
              <a:rPr lang="en-GB" sz="1400" dirty="0" err="1">
                <a:latin typeface="Arial" panose="020B0604020202020204" pitchFamily="34" charset="0"/>
                <a:cs typeface="Arial" panose="020B0604020202020204" pitchFamily="34" charset="0"/>
              </a:rPr>
              <a:t>Carreer</a:t>
            </a:r>
            <a:r>
              <a:rPr lang="en-GB" sz="1400" dirty="0">
                <a:latin typeface="Arial" panose="020B0604020202020204" pitchFamily="34" charset="0"/>
                <a:cs typeface="Arial" panose="020B0604020202020204" pitchFamily="34" charset="0"/>
              </a:rPr>
              <a:t> support, 2024)</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135303" y="216502"/>
            <a:ext cx="9921394" cy="1280890"/>
          </a:xfrm>
        </p:spPr>
        <p:txBody>
          <a:bodyPr>
            <a:normAutofit fontScale="90000"/>
          </a:bodyPr>
          <a:lstStyle/>
          <a:p>
            <a:r>
              <a:rPr lang="en-GB" b="1" dirty="0">
                <a:latin typeface="Arial" panose="020B0604020202020204" pitchFamily="34" charset="0"/>
                <a:cs typeface="Arial" panose="020B0604020202020204" pitchFamily="34" charset="0"/>
              </a:rPr>
              <a:t>PESTLE</a:t>
            </a:r>
            <a:r>
              <a:rPr lang="en-GB" b="1" dirty="0"/>
              <a:t>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860571" y="856947"/>
            <a:ext cx="10016120" cy="6069724"/>
          </a:xfrm>
        </p:spPr>
        <p:txBody>
          <a:bodyPr>
            <a:noAutofit/>
          </a:bodyPr>
          <a:lstStyle/>
          <a:p>
            <a:pPr marL="0" indent="0">
              <a:buNone/>
            </a:pPr>
            <a:r>
              <a:rPr lang="en-GB" sz="2200" b="1" dirty="0">
                <a:latin typeface="Arial" panose="020B0604020202020204" pitchFamily="34" charset="0"/>
                <a:cs typeface="Arial" panose="020B0604020202020204" pitchFamily="34" charset="0"/>
              </a:rPr>
              <a:t>TECHNOLOGICAL</a:t>
            </a:r>
          </a:p>
          <a:p>
            <a:r>
              <a:rPr lang="en-GB" sz="1800" dirty="0">
                <a:latin typeface="Arial" panose="020B0604020202020204" pitchFamily="34" charset="0"/>
                <a:cs typeface="Arial" panose="020B0604020202020204" pitchFamily="34" charset="0"/>
              </a:rPr>
              <a:t>Delivery platform and online ordering make the process easier;</a:t>
            </a:r>
          </a:p>
          <a:p>
            <a:r>
              <a:rPr lang="en-GB" sz="1800" dirty="0">
                <a:latin typeface="Arial" panose="020B0604020202020204" pitchFamily="34" charset="0"/>
                <a:cs typeface="Arial" panose="020B0604020202020204" pitchFamily="34" charset="0"/>
              </a:rPr>
              <a:t>Online marketing and social media promote the products; </a:t>
            </a:r>
          </a:p>
          <a:p>
            <a:r>
              <a:rPr lang="en-GB" sz="1800" dirty="0">
                <a:latin typeface="Arial" panose="020B0604020202020204" pitchFamily="34" charset="0"/>
                <a:cs typeface="Arial" panose="020B0604020202020204" pitchFamily="34" charset="0"/>
              </a:rPr>
              <a:t>Specialized software programs optimize the production processes and improve the recipe formulation. (PESTLE Analysis, 2026) </a:t>
            </a:r>
          </a:p>
          <a:p>
            <a:endParaRPr lang="en-GB" sz="1800" b="1" dirty="0">
              <a:latin typeface="Arial" panose="020B0604020202020204" pitchFamily="34" charset="0"/>
              <a:cs typeface="Arial" panose="020B0604020202020204" pitchFamily="34" charset="0"/>
            </a:endParaRPr>
          </a:p>
          <a:p>
            <a:pPr marL="0" indent="0">
              <a:buNone/>
            </a:pPr>
            <a:r>
              <a:rPr lang="en-GB" sz="2200" b="1" dirty="0">
                <a:latin typeface="Arial" panose="020B0604020202020204" pitchFamily="34" charset="0"/>
                <a:cs typeface="Arial" panose="020B0604020202020204" pitchFamily="34" charset="0"/>
              </a:rPr>
              <a:t>LEGAL</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Health and safety laws must be followed, no exceptions! </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Fallowing consumer protection laws promotes greater credibility.</a:t>
            </a:r>
          </a:p>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2200" b="1" dirty="0">
                <a:latin typeface="Arial" panose="020B0604020202020204" pitchFamily="34" charset="0"/>
                <a:cs typeface="Arial" panose="020B0604020202020204" pitchFamily="34" charset="0"/>
              </a:rPr>
              <a:t>ENVIRONMENTAL </a:t>
            </a:r>
          </a:p>
          <a:p>
            <a:r>
              <a:rPr lang="en-GB" sz="1800" dirty="0">
                <a:latin typeface="Arial" panose="020B0604020202020204" pitchFamily="34" charset="0"/>
                <a:cs typeface="Arial" panose="020B0604020202020204" pitchFamily="34" charset="0"/>
              </a:rPr>
              <a:t>Sustainability and affordability are the key to encounter customers demand. (Mintel, 2026)</a:t>
            </a:r>
          </a:p>
          <a:p>
            <a:r>
              <a:rPr lang="en-GB" sz="1800" dirty="0">
                <a:latin typeface="Arial" panose="020B0604020202020204" pitchFamily="34" charset="0"/>
                <a:cs typeface="Arial" panose="020B0604020202020204" pitchFamily="34" charset="0"/>
              </a:rPr>
              <a:t>Reducing environmental impact using eco packing, treating wastewater and composting food waste.</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109683" y="736017"/>
            <a:ext cx="11003868" cy="741969"/>
          </a:xfrm>
        </p:spPr>
        <p:txBody>
          <a:bodyPr>
            <a:normAutofit fontScale="90000"/>
          </a:bodyPr>
          <a:lstStyle/>
          <a:p>
            <a:pPr algn="ctr"/>
            <a:r>
              <a:rPr lang="en-GB" b="1" dirty="0">
                <a:latin typeface="Arial" panose="020B0604020202020204" pitchFamily="34" charset="0"/>
                <a:cs typeface="Arial" panose="020B0604020202020204" pitchFamily="34" charset="0"/>
              </a:rPr>
              <a:t>CAUSE AND EFFECT ANALYSIS </a:t>
            </a:r>
            <a:r>
              <a:rPr lang="en-GB" sz="3200" b="1" dirty="0">
                <a:latin typeface="Arial" panose="020B0604020202020204" pitchFamily="34" charset="0"/>
                <a:cs typeface="Arial" panose="020B0604020202020204" pitchFamily="34" charset="0"/>
              </a:rPr>
              <a:t>(Fishbone diagram)</a:t>
            </a:r>
            <a:endParaRPr lang="en-US" sz="3200" dirty="0">
              <a:solidFill>
                <a:srgbClr val="000000"/>
              </a:solidFill>
              <a:latin typeface="Arial" panose="020B0604020202020204" pitchFamily="34" charset="0"/>
              <a:cs typeface="Arial" panose="020B0604020202020204" pitchFamily="34" charset="0"/>
            </a:endParaRPr>
          </a:p>
          <a:p>
            <a:pPr algn="ctr"/>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888521"/>
            <a:ext cx="11003868" cy="5848709"/>
          </a:xfrm>
        </p:spPr>
        <p:txBody>
          <a:bodyPr/>
          <a:lstStyle/>
          <a:p>
            <a:endParaRPr lang="en-US" dirty="0">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B8770DC3-5EF7-47B3-B284-2620A51C599B}"/>
              </a:ext>
            </a:extLst>
          </p:cNvPr>
          <p:cNvSpPr/>
          <p:nvPr/>
        </p:nvSpPr>
        <p:spPr>
          <a:xfrm>
            <a:off x="9214761" y="2900662"/>
            <a:ext cx="2774696" cy="1540178"/>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sz="2200" b="1" dirty="0">
              <a:latin typeface="Arial" panose="020B0604020202020204" pitchFamily="34" charset="0"/>
              <a:cs typeface="Arial" panose="020B0604020202020204" pitchFamily="34" charset="0"/>
            </a:endParaRPr>
          </a:p>
          <a:p>
            <a:pPr algn="ctr"/>
            <a:r>
              <a:rPr lang="en-GB" sz="2200" b="1" dirty="0">
                <a:latin typeface="Arial" panose="020B0604020202020204" pitchFamily="34" charset="0"/>
                <a:cs typeface="Arial" panose="020B0604020202020204" pitchFamily="34" charset="0"/>
              </a:rPr>
              <a:t>Decreasing sales (since 2020)</a:t>
            </a:r>
          </a:p>
          <a:p>
            <a:pPr algn="ctr"/>
            <a:endParaRPr lang="en-GB" sz="2200" dirty="0">
              <a:latin typeface="Arial" panose="020B0604020202020204" pitchFamily="34" charset="0"/>
              <a:cs typeface="Arial" panose="020B0604020202020204" pitchFamily="34" charset="0"/>
            </a:endParaRPr>
          </a:p>
        </p:txBody>
      </p:sp>
      <p:sp>
        <p:nvSpPr>
          <p:cNvPr id="8" name="Arrow: Right 7">
            <a:extLst>
              <a:ext uri="{FF2B5EF4-FFF2-40B4-BE49-F238E27FC236}">
                <a16:creationId xmlns:a16="http://schemas.microsoft.com/office/drawing/2014/main" id="{E0270502-E778-4CA8-8636-A611D1F074EB}"/>
              </a:ext>
            </a:extLst>
          </p:cNvPr>
          <p:cNvSpPr/>
          <p:nvPr/>
        </p:nvSpPr>
        <p:spPr>
          <a:xfrm>
            <a:off x="2039621" y="3622028"/>
            <a:ext cx="7369297" cy="14597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664B7D37-F1D4-4D7B-AC6F-CEEF10334F4B}"/>
              </a:ext>
            </a:extLst>
          </p:cNvPr>
          <p:cNvSpPr/>
          <p:nvPr/>
        </p:nvSpPr>
        <p:spPr>
          <a:xfrm rot="19058039">
            <a:off x="4756450" y="1546341"/>
            <a:ext cx="153114" cy="242756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11229567-CFC7-4B6C-A9F9-4495066A7605}"/>
              </a:ext>
            </a:extLst>
          </p:cNvPr>
          <p:cNvSpPr/>
          <p:nvPr/>
        </p:nvSpPr>
        <p:spPr>
          <a:xfrm rot="19058039">
            <a:off x="8138078" y="1820373"/>
            <a:ext cx="123051" cy="20663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80923BBB-D443-4AC3-A9B8-75760BB36437}"/>
              </a:ext>
            </a:extLst>
          </p:cNvPr>
          <p:cNvSpPr/>
          <p:nvPr/>
        </p:nvSpPr>
        <p:spPr>
          <a:xfrm rot="13615171">
            <a:off x="4536044" y="3242941"/>
            <a:ext cx="145953" cy="303564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Down 17">
            <a:extLst>
              <a:ext uri="{FF2B5EF4-FFF2-40B4-BE49-F238E27FC236}">
                <a16:creationId xmlns:a16="http://schemas.microsoft.com/office/drawing/2014/main" id="{1D263F7A-D81F-489A-9404-18CF34F96A2D}"/>
              </a:ext>
            </a:extLst>
          </p:cNvPr>
          <p:cNvSpPr/>
          <p:nvPr/>
        </p:nvSpPr>
        <p:spPr>
          <a:xfrm rot="13615171">
            <a:off x="7886484" y="3317494"/>
            <a:ext cx="141332" cy="282016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281D086-37AD-4F1D-A1FB-999AE5C6BDCC}"/>
              </a:ext>
            </a:extLst>
          </p:cNvPr>
          <p:cNvSpPr/>
          <p:nvPr/>
        </p:nvSpPr>
        <p:spPr>
          <a:xfrm>
            <a:off x="5932062" y="5665431"/>
            <a:ext cx="2316876" cy="6565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Man</a:t>
            </a:r>
          </a:p>
        </p:txBody>
      </p:sp>
      <p:sp>
        <p:nvSpPr>
          <p:cNvPr id="11" name="Oval 10">
            <a:extLst>
              <a:ext uri="{FF2B5EF4-FFF2-40B4-BE49-F238E27FC236}">
                <a16:creationId xmlns:a16="http://schemas.microsoft.com/office/drawing/2014/main" id="{44254547-F605-49C0-BD3F-257877BB1A7E}"/>
              </a:ext>
            </a:extLst>
          </p:cNvPr>
          <p:cNvSpPr/>
          <p:nvPr/>
        </p:nvSpPr>
        <p:spPr>
          <a:xfrm>
            <a:off x="2391104" y="5742315"/>
            <a:ext cx="2241047" cy="6297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Machine</a:t>
            </a:r>
          </a:p>
        </p:txBody>
      </p:sp>
      <p:sp>
        <p:nvSpPr>
          <p:cNvPr id="10" name="Oval 9">
            <a:extLst>
              <a:ext uri="{FF2B5EF4-FFF2-40B4-BE49-F238E27FC236}">
                <a16:creationId xmlns:a16="http://schemas.microsoft.com/office/drawing/2014/main" id="{260795BE-6F52-4725-A6C8-44EE10DE7226}"/>
              </a:ext>
            </a:extLst>
          </p:cNvPr>
          <p:cNvSpPr/>
          <p:nvPr/>
        </p:nvSpPr>
        <p:spPr>
          <a:xfrm>
            <a:off x="6411750" y="1477986"/>
            <a:ext cx="2474296" cy="6297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Management</a:t>
            </a:r>
          </a:p>
        </p:txBody>
      </p:sp>
      <p:sp>
        <p:nvSpPr>
          <p:cNvPr id="19" name="TextBox 18">
            <a:extLst>
              <a:ext uri="{FF2B5EF4-FFF2-40B4-BE49-F238E27FC236}">
                <a16:creationId xmlns:a16="http://schemas.microsoft.com/office/drawing/2014/main" id="{609BC8B4-A349-4727-8911-5CC7C2A3C4EE}"/>
              </a:ext>
            </a:extLst>
          </p:cNvPr>
          <p:cNvSpPr txBox="1"/>
          <p:nvPr/>
        </p:nvSpPr>
        <p:spPr>
          <a:xfrm>
            <a:off x="5637362" y="2976113"/>
            <a:ext cx="914400" cy="914400"/>
          </a:xfrm>
          <a:prstGeom prst="rect">
            <a:avLst/>
          </a:prstGeom>
          <a:noFill/>
        </p:spPr>
        <p:txBody>
          <a:bodyPr wrap="square" rtlCol="0">
            <a:spAutoFit/>
          </a:bodyPr>
          <a:lstStyle/>
          <a:p>
            <a:endParaRPr lang="en-GB" dirty="0"/>
          </a:p>
        </p:txBody>
      </p:sp>
      <p:sp>
        <p:nvSpPr>
          <p:cNvPr id="21" name="TextBox 20">
            <a:extLst>
              <a:ext uri="{FF2B5EF4-FFF2-40B4-BE49-F238E27FC236}">
                <a16:creationId xmlns:a16="http://schemas.microsoft.com/office/drawing/2014/main" id="{48CFA404-FFE3-4FDA-AF2B-D186A26109F1}"/>
              </a:ext>
            </a:extLst>
          </p:cNvPr>
          <p:cNvSpPr txBox="1"/>
          <p:nvPr/>
        </p:nvSpPr>
        <p:spPr>
          <a:xfrm>
            <a:off x="5423343" y="2812815"/>
            <a:ext cx="316299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Unsatisfactory waiting time</a:t>
            </a:r>
          </a:p>
        </p:txBody>
      </p:sp>
      <p:sp>
        <p:nvSpPr>
          <p:cNvPr id="22" name="TextBox 21">
            <a:extLst>
              <a:ext uri="{FF2B5EF4-FFF2-40B4-BE49-F238E27FC236}">
                <a16:creationId xmlns:a16="http://schemas.microsoft.com/office/drawing/2014/main" id="{27DFF304-0620-4AA3-91B9-24499878C06C}"/>
              </a:ext>
            </a:extLst>
          </p:cNvPr>
          <p:cNvSpPr txBox="1"/>
          <p:nvPr/>
        </p:nvSpPr>
        <p:spPr>
          <a:xfrm>
            <a:off x="1757863" y="2185559"/>
            <a:ext cx="2889118"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Unpredictable cost of the organic stock</a:t>
            </a:r>
          </a:p>
        </p:txBody>
      </p:sp>
      <p:sp>
        <p:nvSpPr>
          <p:cNvPr id="23" name="TextBox 22">
            <a:extLst>
              <a:ext uri="{FF2B5EF4-FFF2-40B4-BE49-F238E27FC236}">
                <a16:creationId xmlns:a16="http://schemas.microsoft.com/office/drawing/2014/main" id="{F04C165E-6DCB-4630-9EC6-094A9EEF1D5A}"/>
              </a:ext>
            </a:extLst>
          </p:cNvPr>
          <p:cNvSpPr txBox="1"/>
          <p:nvPr/>
        </p:nvSpPr>
        <p:spPr>
          <a:xfrm>
            <a:off x="4805383" y="4688085"/>
            <a:ext cx="3133042"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Lower frequency of people </a:t>
            </a:r>
          </a:p>
          <a:p>
            <a:r>
              <a:rPr lang="en-GB" dirty="0">
                <a:latin typeface="Arial" panose="020B0604020202020204" pitchFamily="34" charset="0"/>
                <a:cs typeface="Arial" panose="020B0604020202020204" pitchFamily="34" charset="0"/>
              </a:rPr>
              <a:t>at the place</a:t>
            </a:r>
          </a:p>
          <a:p>
            <a:endParaRPr lang="en-GB" dirty="0"/>
          </a:p>
        </p:txBody>
      </p:sp>
      <p:sp>
        <p:nvSpPr>
          <p:cNvPr id="24" name="TextBox 23">
            <a:extLst>
              <a:ext uri="{FF2B5EF4-FFF2-40B4-BE49-F238E27FC236}">
                <a16:creationId xmlns:a16="http://schemas.microsoft.com/office/drawing/2014/main" id="{49DA5530-B75E-43DF-A36D-452D7B19288E}"/>
              </a:ext>
            </a:extLst>
          </p:cNvPr>
          <p:cNvSpPr txBox="1"/>
          <p:nvPr/>
        </p:nvSpPr>
        <p:spPr>
          <a:xfrm>
            <a:off x="6094562" y="4106505"/>
            <a:ext cx="246639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Understaff Working </a:t>
            </a:r>
          </a:p>
        </p:txBody>
      </p:sp>
      <p:sp>
        <p:nvSpPr>
          <p:cNvPr id="25" name="TextBox 24">
            <a:extLst>
              <a:ext uri="{FF2B5EF4-FFF2-40B4-BE49-F238E27FC236}">
                <a16:creationId xmlns:a16="http://schemas.microsoft.com/office/drawing/2014/main" id="{B258BE93-164F-486E-88CA-CC307614B93D}"/>
              </a:ext>
            </a:extLst>
          </p:cNvPr>
          <p:cNvSpPr txBox="1"/>
          <p:nvPr/>
        </p:nvSpPr>
        <p:spPr>
          <a:xfrm>
            <a:off x="4903080" y="2359739"/>
            <a:ext cx="357090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Delivery service unavailable </a:t>
            </a:r>
          </a:p>
        </p:txBody>
      </p:sp>
      <p:sp>
        <p:nvSpPr>
          <p:cNvPr id="26" name="TextBox 25">
            <a:extLst>
              <a:ext uri="{FF2B5EF4-FFF2-40B4-BE49-F238E27FC236}">
                <a16:creationId xmlns:a16="http://schemas.microsoft.com/office/drawing/2014/main" id="{CA4CF584-7847-4521-BEAB-E32C74371203}"/>
              </a:ext>
            </a:extLst>
          </p:cNvPr>
          <p:cNvSpPr txBox="1"/>
          <p:nvPr/>
        </p:nvSpPr>
        <p:spPr>
          <a:xfrm>
            <a:off x="1327824" y="4725671"/>
            <a:ext cx="347848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Lack of modern equipment (BBM Magazine, 2026) </a:t>
            </a:r>
          </a:p>
        </p:txBody>
      </p:sp>
      <p:sp>
        <p:nvSpPr>
          <p:cNvPr id="27" name="TextBox 26">
            <a:extLst>
              <a:ext uri="{FF2B5EF4-FFF2-40B4-BE49-F238E27FC236}">
                <a16:creationId xmlns:a16="http://schemas.microsoft.com/office/drawing/2014/main" id="{793A30A2-C4F3-4720-A793-82F15A938589}"/>
              </a:ext>
            </a:extLst>
          </p:cNvPr>
          <p:cNvSpPr txBox="1"/>
          <p:nvPr/>
        </p:nvSpPr>
        <p:spPr>
          <a:xfrm>
            <a:off x="1482787" y="2972159"/>
            <a:ext cx="381861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Restricted use of organic products</a:t>
            </a:r>
          </a:p>
        </p:txBody>
      </p:sp>
      <p:sp>
        <p:nvSpPr>
          <p:cNvPr id="28" name="TextBox 27">
            <a:extLst>
              <a:ext uri="{FF2B5EF4-FFF2-40B4-BE49-F238E27FC236}">
                <a16:creationId xmlns:a16="http://schemas.microsoft.com/office/drawing/2014/main" id="{203CBA05-83AF-4E44-BDB0-3B76CF883DFE}"/>
              </a:ext>
            </a:extLst>
          </p:cNvPr>
          <p:cNvSpPr txBox="1"/>
          <p:nvPr/>
        </p:nvSpPr>
        <p:spPr>
          <a:xfrm>
            <a:off x="1476369" y="4064789"/>
            <a:ext cx="347848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Artisanal / handmade production method</a:t>
            </a:r>
          </a:p>
        </p:txBody>
      </p:sp>
      <p:sp>
        <p:nvSpPr>
          <p:cNvPr id="9" name="Oval 8">
            <a:extLst>
              <a:ext uri="{FF2B5EF4-FFF2-40B4-BE49-F238E27FC236}">
                <a16:creationId xmlns:a16="http://schemas.microsoft.com/office/drawing/2014/main" id="{FB3CAFC3-FD6C-429C-B360-0C35806C8846}"/>
              </a:ext>
            </a:extLst>
          </p:cNvPr>
          <p:cNvSpPr/>
          <p:nvPr/>
        </p:nvSpPr>
        <p:spPr>
          <a:xfrm>
            <a:off x="2825672" y="1244732"/>
            <a:ext cx="1939631" cy="6297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Materials</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638300" y="243733"/>
            <a:ext cx="8915399" cy="954445"/>
          </a:xfrm>
        </p:spPr>
        <p:txBody>
          <a:bodyPr>
            <a:normAutofit/>
          </a:bodyPr>
          <a:lstStyle/>
          <a:p>
            <a:pPr algn="ctr"/>
            <a:r>
              <a:rPr lang="en-GB" sz="3600" b="1" dirty="0">
                <a:latin typeface="Arial" panose="020B0604020202020204" pitchFamily="34" charset="0"/>
                <a:cs typeface="Arial" panose="020B0604020202020204" pitchFamily="34" charset="0"/>
              </a:rPr>
              <a:t>CONCLUSION </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324303" y="1870840"/>
            <a:ext cx="10731063" cy="4145911"/>
          </a:xfrm>
        </p:spPr>
        <p:txBody>
          <a:bodyPr>
            <a:normAutofit/>
          </a:bodyPr>
          <a:lstStyle/>
          <a:p>
            <a:pPr algn="ctr"/>
            <a:r>
              <a:rPr lang="en-GB" sz="1900" dirty="0">
                <a:latin typeface="Arial" panose="020B0604020202020204" pitchFamily="34" charset="0"/>
                <a:cs typeface="Arial" panose="020B0604020202020204" pitchFamily="34" charset="0"/>
              </a:rPr>
              <a:t>In this presentation I analysed the Basil’s Bakery problem and the possible solutions for this scenario.</a:t>
            </a:r>
          </a:p>
          <a:p>
            <a:pPr algn="ctr"/>
            <a:r>
              <a:rPr lang="en-GB" sz="1900" dirty="0">
                <a:latin typeface="Arial" panose="020B0604020202020204" pitchFamily="34" charset="0"/>
                <a:cs typeface="Arial" panose="020B0604020202020204" pitchFamily="34" charset="0"/>
              </a:rPr>
              <a:t>I conduct the PESTEL analysis to see the external factors that impact the bakery.</a:t>
            </a:r>
          </a:p>
          <a:p>
            <a:pPr algn="ctr"/>
            <a:r>
              <a:rPr lang="en-GB" sz="1900" dirty="0">
                <a:latin typeface="Arial" panose="020B0604020202020204" pitchFamily="34" charset="0"/>
                <a:cs typeface="Arial" panose="020B0604020202020204" pitchFamily="34" charset="0"/>
              </a:rPr>
              <a:t>With 5W2H technique is possible to define the problem before find causes and solutions. </a:t>
            </a:r>
          </a:p>
          <a:p>
            <a:pPr algn="ctr"/>
            <a:r>
              <a:rPr lang="en-GB" sz="1900" dirty="0">
                <a:latin typeface="Arial" panose="020B0604020202020204" pitchFamily="34" charset="0"/>
                <a:cs typeface="Arial" panose="020B0604020202020204" pitchFamily="34" charset="0"/>
              </a:rPr>
              <a:t>Fishbone diagram shows cause and effect analysis of the problem. </a:t>
            </a:r>
          </a:p>
          <a:p>
            <a:pPr algn="ctr"/>
            <a:r>
              <a:rPr lang="en-GB" sz="1900" dirty="0">
                <a:latin typeface="Arial" panose="020B0604020202020204" pitchFamily="34" charset="0"/>
                <a:cs typeface="Arial" panose="020B0604020202020204" pitchFamily="34" charset="0"/>
              </a:rPr>
              <a:t>However, I can conclude that in order to have a competitive bakery, digital transformation, automation and sustainability are essential, all at the same time, without neglecting local rules and laws, while offering quality products that are in line with the market trends and expectations of consumers. </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849777" y="-119736"/>
            <a:ext cx="8915399" cy="860400"/>
          </a:xfrm>
        </p:spPr>
        <p:txBody>
          <a:bodyPr>
            <a:normAutofit/>
          </a:bodyPr>
          <a:lstStyle/>
          <a:p>
            <a:pPr algn="ctr"/>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110344" y="740665"/>
            <a:ext cx="10924001" cy="6117336"/>
          </a:xfrm>
        </p:spPr>
        <p:txBody>
          <a:bodyPr>
            <a:normAutofit fontScale="85000" lnSpcReduction="20000"/>
          </a:bodyPr>
          <a:lstStyle/>
          <a:p>
            <a:pPr algn="l"/>
            <a:r>
              <a:rPr lang="en-GB" sz="2100" dirty="0">
                <a:latin typeface="Arial" panose="020B0604020202020204" pitchFamily="34" charset="0"/>
                <a:cs typeface="Arial" panose="020B0604020202020204" pitchFamily="34" charset="0"/>
              </a:rPr>
              <a:t>Agency for Healthcare Research and Quality. (2026) </a:t>
            </a:r>
            <a:r>
              <a:rPr lang="en-GB" sz="2100" i="1" dirty="0">
                <a:latin typeface="Arial" panose="020B0604020202020204" pitchFamily="34" charset="0"/>
                <a:cs typeface="Arial" panose="020B0604020202020204" pitchFamily="34" charset="0"/>
              </a:rPr>
              <a:t>5W2H</a:t>
            </a:r>
            <a:r>
              <a:rPr lang="en-GB" sz="2100" dirty="0">
                <a:latin typeface="Arial" panose="020B0604020202020204" pitchFamily="34" charset="0"/>
                <a:cs typeface="Arial" panose="020B0604020202020204" pitchFamily="34" charset="0"/>
              </a:rPr>
              <a:t>. Available at: </a:t>
            </a:r>
            <a:r>
              <a:rPr lang="en-GB" sz="2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5W2H | Digital Healthcare Research</a:t>
            </a:r>
            <a:r>
              <a:rPr lang="en-GB" sz="2100" dirty="0">
                <a:latin typeface="Arial" panose="020B0604020202020204" pitchFamily="34" charset="0"/>
                <a:cs typeface="Arial" panose="020B0604020202020204" pitchFamily="34" charset="0"/>
              </a:rPr>
              <a:t> (Accessed: 10 July 2026)</a:t>
            </a:r>
          </a:p>
          <a:p>
            <a:pPr algn="l"/>
            <a:r>
              <a:rPr lang="en-GB" sz="2100" dirty="0" err="1">
                <a:latin typeface="Arial" panose="020B0604020202020204" pitchFamily="34" charset="0"/>
                <a:cs typeface="Arial" panose="020B0604020202020204" pitchFamily="34" charset="0"/>
              </a:rPr>
              <a:t>Carreer</a:t>
            </a:r>
            <a:r>
              <a:rPr lang="en-GB" sz="2100" dirty="0">
                <a:latin typeface="Arial" panose="020B0604020202020204" pitchFamily="34" charset="0"/>
                <a:cs typeface="Arial" panose="020B0604020202020204" pitchFamily="34" charset="0"/>
              </a:rPr>
              <a:t> Support. (2024) </a:t>
            </a:r>
            <a:r>
              <a:rPr lang="en-GB" sz="2100" i="1" dirty="0">
                <a:latin typeface="Arial" panose="020B0604020202020204" pitchFamily="34" charset="0"/>
                <a:cs typeface="Arial" panose="020B0604020202020204" pitchFamily="34" charset="0"/>
              </a:rPr>
              <a:t>What is PESTLE Analysis? A comprehensive guide to This Powerful Business Tool</a:t>
            </a:r>
            <a:r>
              <a:rPr lang="en-GB" sz="2100" dirty="0">
                <a:latin typeface="Arial" panose="020B0604020202020204" pitchFamily="34" charset="0"/>
                <a:cs typeface="Arial" panose="020B0604020202020204" pitchFamily="34" charset="0"/>
              </a:rPr>
              <a:t>. Available at: </a:t>
            </a:r>
            <a:r>
              <a:rPr lang="en-GB" sz="21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What is PESTLE Analysis? A Comprehensive Guide to This Powerful Business Tool</a:t>
            </a:r>
            <a:r>
              <a:rPr lang="en-GB" sz="2100" dirty="0">
                <a:latin typeface="Arial" panose="020B0604020202020204" pitchFamily="34" charset="0"/>
                <a:cs typeface="Arial" panose="020B0604020202020204" pitchFamily="34" charset="0"/>
              </a:rPr>
              <a:t> (Accessed: 12 July 2026)</a:t>
            </a:r>
          </a:p>
          <a:p>
            <a:pPr algn="l"/>
            <a:r>
              <a:rPr lang="en-GB" sz="2100" dirty="0">
                <a:latin typeface="Arial" panose="020B0604020202020204" pitchFamily="34" charset="0"/>
                <a:cs typeface="Arial" panose="020B0604020202020204" pitchFamily="34" charset="0"/>
              </a:rPr>
              <a:t>Magazine BBN. (2025) </a:t>
            </a:r>
            <a:r>
              <a:rPr lang="en-GB" sz="2100" i="1" dirty="0">
                <a:latin typeface="Arial" panose="020B0604020202020204" pitchFamily="34" charset="0"/>
                <a:cs typeface="Arial" panose="020B0604020202020204" pitchFamily="34" charset="0"/>
              </a:rPr>
              <a:t>A major shift in baking technology: The industrial bakery sector. </a:t>
            </a:r>
            <a:r>
              <a:rPr lang="en-GB" sz="2100" dirty="0">
                <a:latin typeface="Arial" panose="020B0604020202020204" pitchFamily="34" charset="0"/>
                <a:cs typeface="Arial" panose="020B0604020202020204" pitchFamily="34" charset="0"/>
              </a:rPr>
              <a:t>Available at: </a:t>
            </a:r>
            <a:r>
              <a:rPr lang="en-GB" sz="21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 Major shift in baking technology: The industrial bakery sector | BBM Magazine</a:t>
            </a:r>
            <a:r>
              <a:rPr lang="en-GB" sz="2100" dirty="0">
                <a:latin typeface="Arial" panose="020B0604020202020204" pitchFamily="34" charset="0"/>
                <a:cs typeface="Arial" panose="020B0604020202020204" pitchFamily="34" charset="0"/>
              </a:rPr>
              <a:t> (Accessed: 01 July 2026)</a:t>
            </a:r>
          </a:p>
          <a:p>
            <a:pPr algn="l"/>
            <a:r>
              <a:rPr lang="en-GB" sz="2100" dirty="0">
                <a:latin typeface="Arial" panose="020B0604020202020204" pitchFamily="34" charset="0"/>
                <a:cs typeface="Arial" panose="020B0604020202020204" pitchFamily="34" charset="0"/>
              </a:rPr>
              <a:t>Mintel. (2025) </a:t>
            </a:r>
            <a:r>
              <a:rPr lang="en-GB" sz="2100" i="1" dirty="0">
                <a:latin typeface="Arial" panose="020B0604020202020204" pitchFamily="34" charset="0"/>
                <a:cs typeface="Arial" panose="020B0604020202020204" pitchFamily="34" charset="0"/>
              </a:rPr>
              <a:t>UK Bakeries and Pastry Shops Market Report 2025</a:t>
            </a:r>
            <a:r>
              <a:rPr lang="en-GB" sz="2100" dirty="0">
                <a:latin typeface="Arial" panose="020B0604020202020204" pitchFamily="34" charset="0"/>
                <a:cs typeface="Arial" panose="020B0604020202020204" pitchFamily="34" charset="0"/>
              </a:rPr>
              <a:t>. Available at: </a:t>
            </a:r>
            <a:r>
              <a:rPr lang="en-GB" sz="21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UK Bakeries and Pastry Shops Market Report 2025 | Mintel</a:t>
            </a:r>
            <a:r>
              <a:rPr lang="en-GB" sz="2100" dirty="0">
                <a:latin typeface="Arial" panose="020B0604020202020204" pitchFamily="34" charset="0"/>
                <a:cs typeface="Arial" panose="020B0604020202020204" pitchFamily="34" charset="0"/>
              </a:rPr>
              <a:t> (Accessed: 12 July 2026)</a:t>
            </a:r>
          </a:p>
          <a:p>
            <a:pPr algn="l"/>
            <a:r>
              <a:rPr lang="en-GB" sz="2100" dirty="0">
                <a:latin typeface="Arial" panose="020B0604020202020204" pitchFamily="34" charset="0"/>
                <a:cs typeface="Arial" panose="020B0604020202020204" pitchFamily="34" charset="0"/>
              </a:rPr>
              <a:t>Murphy, F. (2021) </a:t>
            </a:r>
            <a:r>
              <a:rPr lang="en-GB" sz="2100" i="1" dirty="0">
                <a:latin typeface="Arial" panose="020B0604020202020204" pitchFamily="34" charset="0"/>
                <a:cs typeface="Arial" panose="020B0604020202020204" pitchFamily="34" charset="0"/>
              </a:rPr>
              <a:t>PESTLE Analysis of </a:t>
            </a:r>
            <a:r>
              <a:rPr lang="en-GB" sz="2100" i="1" dirty="0" err="1">
                <a:latin typeface="Arial" panose="020B0604020202020204" pitchFamily="34" charset="0"/>
                <a:cs typeface="Arial" panose="020B0604020202020204" pitchFamily="34" charset="0"/>
              </a:rPr>
              <a:t>Sorelle</a:t>
            </a:r>
            <a:r>
              <a:rPr lang="en-GB" sz="2100" i="1" dirty="0">
                <a:latin typeface="Arial" panose="020B0604020202020204" pitchFamily="34" charset="0"/>
                <a:cs typeface="Arial" panose="020B0604020202020204" pitchFamily="34" charset="0"/>
              </a:rPr>
              <a:t> Bakery and Café. </a:t>
            </a:r>
            <a:r>
              <a:rPr lang="en-GB" sz="2100" dirty="0">
                <a:latin typeface="Arial" panose="020B0604020202020204" pitchFamily="34" charset="0"/>
                <a:cs typeface="Arial" panose="020B0604020202020204" pitchFamily="34" charset="0"/>
              </a:rPr>
              <a:t>Available at: </a:t>
            </a:r>
            <a:r>
              <a:rPr lang="en-GB" sz="21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PESTEL Analysis of </a:t>
            </a:r>
            <a:r>
              <a:rPr lang="en-GB" sz="2100" dirty="0" err="1">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Sorelle</a:t>
            </a:r>
            <a:r>
              <a:rPr lang="en-GB" sz="21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Bakery and Cafe</a:t>
            </a:r>
            <a:r>
              <a:rPr lang="en-GB" sz="2100" dirty="0">
                <a:latin typeface="Arial" panose="020B0604020202020204" pitchFamily="34" charset="0"/>
                <a:cs typeface="Arial" panose="020B0604020202020204" pitchFamily="34" charset="0"/>
              </a:rPr>
              <a:t> (Accessed: 17 June 2026)</a:t>
            </a:r>
          </a:p>
          <a:p>
            <a:pPr algn="l"/>
            <a:r>
              <a:rPr lang="en-GB" sz="2100" dirty="0">
                <a:latin typeface="Arial" panose="020B0604020202020204" pitchFamily="34" charset="0"/>
                <a:cs typeface="Arial" panose="020B0604020202020204" pitchFamily="34" charset="0"/>
              </a:rPr>
              <a:t>PESTLE Analysis. (2026) </a:t>
            </a:r>
            <a:r>
              <a:rPr lang="en-GB" sz="2100" i="1" dirty="0">
                <a:latin typeface="Arial" panose="020B0604020202020204" pitchFamily="34" charset="0"/>
                <a:cs typeface="Arial" panose="020B0604020202020204" pitchFamily="34" charset="0"/>
              </a:rPr>
              <a:t>PESTLE Analysis of the bakery industry</a:t>
            </a:r>
            <a:r>
              <a:rPr lang="en-GB" sz="2100" dirty="0">
                <a:latin typeface="Arial" panose="020B0604020202020204" pitchFamily="34" charset="0"/>
                <a:cs typeface="Arial" panose="020B0604020202020204" pitchFamily="34" charset="0"/>
              </a:rPr>
              <a:t>. Available at: </a:t>
            </a:r>
            <a:r>
              <a:rPr lang="en-GB" sz="21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PESTLE Analysis of the Bakery Industry</a:t>
            </a:r>
            <a:r>
              <a:rPr lang="en-GB" sz="2100" dirty="0">
                <a:latin typeface="Arial" panose="020B0604020202020204" pitchFamily="34" charset="0"/>
                <a:cs typeface="Arial" panose="020B0604020202020204" pitchFamily="34" charset="0"/>
              </a:rPr>
              <a:t>  (Accessed: 17 June 2026)</a:t>
            </a:r>
          </a:p>
          <a:p>
            <a:pPr algn="l"/>
            <a:r>
              <a:rPr lang="en-GB" sz="2100" dirty="0">
                <a:latin typeface="Arial" panose="020B0604020202020204" pitchFamily="34" charset="0"/>
                <a:ea typeface="Roboto"/>
                <a:cs typeface="Arial" panose="020B0604020202020204" pitchFamily="34" charset="0"/>
              </a:rPr>
              <a:t>RACV. (2023 </a:t>
            </a:r>
            <a:r>
              <a:rPr lang="en-GB" sz="2100" i="1" dirty="0">
                <a:latin typeface="Arial" panose="020B0604020202020204" pitchFamily="34" charset="0"/>
                <a:ea typeface="Roboto"/>
                <a:cs typeface="Arial" panose="020B0604020202020204" pitchFamily="34" charset="0"/>
              </a:rPr>
              <a:t>) A guide to the best bakeries in Melbourne.</a:t>
            </a:r>
            <a:r>
              <a:rPr lang="en-GB" sz="2100" i="1" dirty="0">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Available at:</a:t>
            </a:r>
            <a:r>
              <a:rPr lang="en-GB" sz="2100" dirty="0">
                <a:latin typeface="Arial" panose="020B0604020202020204" pitchFamily="34" charset="0"/>
                <a:ea typeface="Roboto"/>
                <a:cs typeface="Arial" panose="020B0604020202020204" pitchFamily="34" charset="0"/>
              </a:rPr>
              <a:t> </a:t>
            </a:r>
            <a:r>
              <a:rPr lang="en-GB" sz="21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A guide to the best bakeries in Melbourne | RACV</a:t>
            </a:r>
            <a:r>
              <a:rPr lang="en-GB" sz="2100" dirty="0">
                <a:latin typeface="Arial" panose="020B0604020202020204" pitchFamily="34" charset="0"/>
                <a:ea typeface="Roboto"/>
                <a:cs typeface="Arial" panose="020B0604020202020204" pitchFamily="34" charset="0"/>
              </a:rPr>
              <a:t> (accessed: 10 July 2026)</a:t>
            </a:r>
            <a:endParaRPr lang="en-GB" sz="2100" dirty="0">
              <a:latin typeface="Arial" panose="020B0604020202020204" pitchFamily="34" charset="0"/>
              <a:cs typeface="Arial" panose="020B0604020202020204" pitchFamily="34" charset="0"/>
            </a:endParaRPr>
          </a:p>
          <a:p>
            <a:pPr algn="l"/>
            <a:r>
              <a:rPr lang="en-GB" sz="2100" dirty="0">
                <a:latin typeface="Arial" panose="020B0604020202020204" pitchFamily="34" charset="0"/>
                <a:cs typeface="Arial" panose="020B0604020202020204" pitchFamily="34" charset="0"/>
              </a:rPr>
              <a:t>Strategy for Industry. (2026) </a:t>
            </a:r>
            <a:r>
              <a:rPr lang="en-GB" sz="2100" i="1" dirty="0">
                <a:latin typeface="Arial" panose="020B0604020202020204" pitchFamily="34" charset="0"/>
                <a:cs typeface="Arial" panose="020B0604020202020204" pitchFamily="34" charset="0"/>
              </a:rPr>
              <a:t>PESTEL analysis: Bakery manufacturing industry. </a:t>
            </a:r>
            <a:r>
              <a:rPr lang="en-GB" sz="2100" dirty="0">
                <a:latin typeface="Arial" panose="020B0604020202020204" pitchFamily="34" charset="0"/>
                <a:cs typeface="Arial" panose="020B0604020202020204" pitchFamily="34" charset="0"/>
              </a:rPr>
              <a:t>Available at: </a:t>
            </a:r>
            <a:r>
              <a:rPr lang="en-GB" sz="21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PESTEL Analysis: Manufacture of bakery products Industry Analysis 2026</a:t>
            </a:r>
            <a:r>
              <a:rPr lang="en-GB" sz="2100" dirty="0">
                <a:latin typeface="Arial" panose="020B0604020202020204" pitchFamily="34" charset="0"/>
                <a:cs typeface="Arial" panose="020B0604020202020204" pitchFamily="34" charset="0"/>
              </a:rPr>
              <a:t> (Accessed: 11 July 2026)</a:t>
            </a:r>
          </a:p>
          <a:p>
            <a:pPr algn="l"/>
            <a:endParaRPr lang="en-GB" b="1" dirty="0">
              <a:solidFill>
                <a:srgbClr val="FF0000"/>
              </a:solidFill>
              <a:latin typeface="Arial"/>
              <a:ea typeface="Roboto"/>
              <a:cs typeface="Roboto"/>
            </a:endParaRPr>
          </a:p>
          <a:p>
            <a:pPr algn="l"/>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rot="19696331">
            <a:off x="1984108" y="889073"/>
            <a:ext cx="3828114" cy="393084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6001407" y="1555757"/>
            <a:ext cx="5147585" cy="2101843"/>
          </a:xfrm>
        </p:spPr>
        <p:txBody>
          <a:bodyPr vert="horz" lIns="91440" tIns="45720" rIns="91440" bIns="45720" rtlCol="0" anchor="b">
            <a:normAutofit/>
          </a:bodyPr>
          <a:lstStyle/>
          <a:p>
            <a:r>
              <a:rPr lang="en-US" sz="4100" dirty="0"/>
              <a:t>				</a:t>
            </a:r>
            <a:r>
              <a:rPr lang="en-US" sz="5400" b="1" dirty="0">
                <a:latin typeface="Arial" panose="020B0604020202020204" pitchFamily="34" charset="0"/>
                <a:cs typeface="Arial" panose="020B0604020202020204" pitchFamily="34" charset="0"/>
              </a:rPr>
              <a:t>Questions ??</a:t>
            </a:r>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47159</TotalTime>
  <Words>974</Words>
  <Application>Microsoft Office PowerPoint</Application>
  <PresentationFormat>Widescreen</PresentationFormat>
  <Paragraphs>123</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Corbel</vt:lpstr>
      <vt:lpstr>Roboto</vt:lpstr>
      <vt:lpstr>Parallax</vt:lpstr>
      <vt:lpstr>Problem solving and Decision making LCLM4004_LON Tatiana Maza Vieira STUDENT ID 2527734 Anita Nan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 </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dc:creator>Anita Nan</dc:creator>
  <cp:lastModifiedBy>Ken</cp:lastModifiedBy>
  <cp:revision>270</cp:revision>
  <dcterms:created xsi:type="dcterms:W3CDTF">2024-10-08T15:58:04Z</dcterms:created>
  <dcterms:modified xsi:type="dcterms:W3CDTF">2026-07-13T05:00:05Z</dcterms:modified>
</cp:coreProperties>
</file>