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9"/>
  </p:notesMasterIdLst>
  <p:sldIdLst>
    <p:sldId id="342" r:id="rId2"/>
    <p:sldId id="320" r:id="rId3"/>
    <p:sldId id="264" r:id="rId4"/>
    <p:sldId id="265" r:id="rId5"/>
    <p:sldId id="266" r:id="rId6"/>
    <p:sldId id="267" r:id="rId7"/>
    <p:sldId id="343" r:id="rId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241" autoAdjust="0"/>
  </p:normalViewPr>
  <p:slideViewPr>
    <p:cSldViewPr>
      <p:cViewPr varScale="1">
        <p:scale>
          <a:sx n="63" d="100"/>
          <a:sy n="63" d="100"/>
        </p:scale>
        <p:origin x="1368" y="6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0CFBA0F-60FE-487D-88F7-54A34BC0BD88}" type="datetimeFigureOut">
              <a:rPr lang="en-US" smtClean="0"/>
              <a:pPr/>
              <a:t>2/18/2020</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45904F30-AD71-4C35-9617-A0F0F745B5AF}" type="slidenum">
              <a:rPr lang="en-US" smtClean="0"/>
              <a:pPr/>
              <a:t>‹#›</a:t>
            </a:fld>
            <a:endParaRPr lang="en-US"/>
          </a:p>
        </p:txBody>
      </p:sp>
    </p:spTree>
    <p:extLst>
      <p:ext uri="{BB962C8B-B14F-4D97-AF65-F5344CB8AC3E}">
        <p14:creationId xmlns:p14="http://schemas.microsoft.com/office/powerpoint/2010/main" val="31744151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5904F30-AD71-4C35-9617-A0F0F745B5AF}" type="slidenum">
              <a:rPr lang="en-US" smtClean="0"/>
              <a:pPr/>
              <a:t>2</a:t>
            </a:fld>
            <a:endParaRPr lang="en-US"/>
          </a:p>
        </p:txBody>
      </p:sp>
    </p:spTree>
    <p:extLst>
      <p:ext uri="{BB962C8B-B14F-4D97-AF65-F5344CB8AC3E}">
        <p14:creationId xmlns:p14="http://schemas.microsoft.com/office/powerpoint/2010/main" val="19382303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 second approach doesn’t look at the leader’s personality  but at the leadership functions,</a:t>
            </a:r>
            <a:r>
              <a:rPr lang="en-GB" baseline="0" dirty="0" smtClean="0"/>
              <a:t> hence the functional approach. </a:t>
            </a:r>
          </a:p>
          <a:p>
            <a:endParaRPr lang="en-GB" baseline="0" dirty="0" smtClean="0"/>
          </a:p>
          <a:p>
            <a:r>
              <a:rPr lang="en-GB" baseline="0" dirty="0" smtClean="0"/>
              <a:t>There’s an element of leadership in every group  - here we examine how the leader’s behaviour affects or is affected by followers.  </a:t>
            </a:r>
            <a:r>
              <a:rPr lang="en-GB" dirty="0" smtClean="0"/>
              <a:t> Examine the content of leadership.</a:t>
            </a:r>
            <a:r>
              <a:rPr lang="en-GB" baseline="0" dirty="0" smtClean="0"/>
              <a:t>   By making leaders better at those functions which will impact upon the group, we can make better leaders and improve group performance.  Leaders can therefore be trained, skills and abilities learned, honed and perfected.</a:t>
            </a:r>
          </a:p>
          <a:p>
            <a:r>
              <a:rPr lang="en-GB" baseline="0" dirty="0" smtClean="0"/>
              <a:t>You don’t have to be a manager or the boss to be a leader  </a:t>
            </a:r>
            <a:endParaRPr lang="en-US" dirty="0"/>
          </a:p>
        </p:txBody>
      </p:sp>
      <p:sp>
        <p:nvSpPr>
          <p:cNvPr id="4" name="Slide Number Placeholder 3"/>
          <p:cNvSpPr>
            <a:spLocks noGrp="1"/>
          </p:cNvSpPr>
          <p:nvPr>
            <p:ph type="sldNum" sz="quarter" idx="10"/>
          </p:nvPr>
        </p:nvSpPr>
        <p:spPr/>
        <p:txBody>
          <a:bodyPr/>
          <a:lstStyle/>
          <a:p>
            <a:fld id="{45904F30-AD71-4C35-9617-A0F0F745B5AF}" type="slidenum">
              <a:rPr lang="en-US" smtClean="0"/>
              <a:pPr/>
              <a:t>3</a:t>
            </a:fld>
            <a:endParaRPr lang="en-US"/>
          </a:p>
        </p:txBody>
      </p:sp>
    </p:spTree>
    <p:extLst>
      <p:ext uri="{BB962C8B-B14F-4D97-AF65-F5344CB8AC3E}">
        <p14:creationId xmlns:p14="http://schemas.microsoft.com/office/powerpoint/2010/main" val="42189696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 next approach is</a:t>
            </a:r>
            <a:r>
              <a:rPr lang="en-GB" baseline="0" dirty="0" smtClean="0"/>
              <a:t> based on guru John Adair – this examines what leaders actually do – how effective they are depends on their ability to juggle three competing needs: </a:t>
            </a:r>
          </a:p>
          <a:p>
            <a:r>
              <a:rPr lang="en-GB" baseline="0" dirty="0" smtClean="0"/>
              <a:t>The needs of the task </a:t>
            </a:r>
          </a:p>
          <a:p>
            <a:r>
              <a:rPr lang="en-GB" baseline="0" dirty="0" smtClean="0"/>
              <a:t>Need to maintain the team</a:t>
            </a:r>
          </a:p>
          <a:p>
            <a:r>
              <a:rPr lang="en-GB" baseline="0" dirty="0" smtClean="0"/>
              <a:t>Individual needs of group members</a:t>
            </a:r>
          </a:p>
          <a:p>
            <a:endParaRPr lang="en-GB" baseline="0" dirty="0" smtClean="0"/>
          </a:p>
          <a:p>
            <a:r>
              <a:rPr lang="en-GB" baseline="0" dirty="0" smtClean="0"/>
              <a:t>Here are the task needs </a:t>
            </a:r>
            <a:endParaRPr lang="en-US" dirty="0"/>
          </a:p>
        </p:txBody>
      </p:sp>
      <p:sp>
        <p:nvSpPr>
          <p:cNvPr id="4" name="Slide Number Placeholder 3"/>
          <p:cNvSpPr>
            <a:spLocks noGrp="1"/>
          </p:cNvSpPr>
          <p:nvPr>
            <p:ph type="sldNum" sz="quarter" idx="10"/>
          </p:nvPr>
        </p:nvSpPr>
        <p:spPr/>
        <p:txBody>
          <a:bodyPr/>
          <a:lstStyle/>
          <a:p>
            <a:fld id="{45904F30-AD71-4C35-9617-A0F0F745B5AF}" type="slidenum">
              <a:rPr lang="en-US" smtClean="0"/>
              <a:pPr/>
              <a:t>4</a:t>
            </a:fld>
            <a:endParaRPr lang="en-US"/>
          </a:p>
        </p:txBody>
      </p:sp>
    </p:spTree>
    <p:extLst>
      <p:ext uri="{BB962C8B-B14F-4D97-AF65-F5344CB8AC3E}">
        <p14:creationId xmlns:p14="http://schemas.microsoft.com/office/powerpoint/2010/main" val="4710915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 team needs</a:t>
            </a:r>
            <a:endParaRPr lang="en-US" dirty="0"/>
          </a:p>
        </p:txBody>
      </p:sp>
      <p:sp>
        <p:nvSpPr>
          <p:cNvPr id="4" name="Slide Number Placeholder 3"/>
          <p:cNvSpPr>
            <a:spLocks noGrp="1"/>
          </p:cNvSpPr>
          <p:nvPr>
            <p:ph type="sldNum" sz="quarter" idx="10"/>
          </p:nvPr>
        </p:nvSpPr>
        <p:spPr/>
        <p:txBody>
          <a:bodyPr/>
          <a:lstStyle/>
          <a:p>
            <a:fld id="{45904F30-AD71-4C35-9617-A0F0F745B5AF}" type="slidenum">
              <a:rPr lang="en-US" smtClean="0"/>
              <a:pPr/>
              <a:t>5</a:t>
            </a:fld>
            <a:endParaRPr lang="en-US"/>
          </a:p>
        </p:txBody>
      </p:sp>
    </p:spTree>
    <p:extLst>
      <p:ext uri="{BB962C8B-B14F-4D97-AF65-F5344CB8AC3E}">
        <p14:creationId xmlns:p14="http://schemas.microsoft.com/office/powerpoint/2010/main" val="19480868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 needs of the individual team members </a:t>
            </a:r>
          </a:p>
          <a:p>
            <a:endParaRPr lang="en-GB" dirty="0" smtClean="0"/>
          </a:p>
          <a:p>
            <a:endParaRPr lang="en-US" dirty="0"/>
          </a:p>
        </p:txBody>
      </p:sp>
      <p:sp>
        <p:nvSpPr>
          <p:cNvPr id="4" name="Slide Number Placeholder 3"/>
          <p:cNvSpPr>
            <a:spLocks noGrp="1"/>
          </p:cNvSpPr>
          <p:nvPr>
            <p:ph type="sldNum" sz="quarter" idx="10"/>
          </p:nvPr>
        </p:nvSpPr>
        <p:spPr/>
        <p:txBody>
          <a:bodyPr/>
          <a:lstStyle/>
          <a:p>
            <a:fld id="{45904F30-AD71-4C35-9617-A0F0F745B5AF}" type="slidenum">
              <a:rPr lang="en-US" smtClean="0"/>
              <a:pPr/>
              <a:t>6</a:t>
            </a:fld>
            <a:endParaRPr lang="en-US"/>
          </a:p>
        </p:txBody>
      </p:sp>
    </p:spTree>
    <p:extLst>
      <p:ext uri="{BB962C8B-B14F-4D97-AF65-F5344CB8AC3E}">
        <p14:creationId xmlns:p14="http://schemas.microsoft.com/office/powerpoint/2010/main" val="3945854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28020" y="1769541"/>
            <a:ext cx="7080026" cy="1828801"/>
          </a:xfrm>
        </p:spPr>
        <p:txBody>
          <a:bodyPr anchor="b">
            <a:normAutofit/>
          </a:bodyPr>
          <a:lstStyle>
            <a:lvl1pPr algn="ct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028020" y="3598339"/>
            <a:ext cx="7080026"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6F3DCC1-8EEC-4A00-8CAA-4A0250AD0952}" type="datetimeFigureOut">
              <a:rPr lang="en-US" smtClean="0">
                <a:solidFill>
                  <a:prstClr val="black">
                    <a:tint val="75000"/>
                  </a:prstClr>
                </a:solidFill>
              </a:rPr>
              <a:pPr/>
              <a:t>2/18/2020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94D4A74-3F9C-433C-BDF6-E68508DC5C0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50931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6F3DCC1-8EEC-4A00-8CAA-4A0250AD0952}" type="datetimeFigureOut">
              <a:rPr lang="en-US" smtClean="0">
                <a:solidFill>
                  <a:prstClr val="black">
                    <a:tint val="75000"/>
                  </a:prstClr>
                </a:solidFill>
              </a:rPr>
              <a:pPr/>
              <a:t>2/18/2020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94D4A74-3F9C-433C-BDF6-E68508DC5C0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62777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71551" y="1761068"/>
            <a:ext cx="7192913" cy="1828813"/>
          </a:xfrm>
        </p:spPr>
        <p:txBody>
          <a:bodyPr anchor="b"/>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971551" y="3589879"/>
            <a:ext cx="7192913"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6F3DCC1-8EEC-4A00-8CAA-4A0250AD0952}" type="datetimeFigureOut">
              <a:rPr lang="en-US" smtClean="0">
                <a:solidFill>
                  <a:prstClr val="black">
                    <a:tint val="75000"/>
                  </a:prstClr>
                </a:solidFill>
              </a:rPr>
              <a:pPr/>
              <a:t>2/18/2020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94D4A74-3F9C-433C-BDF6-E68508DC5C0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04479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347" y="1732449"/>
            <a:ext cx="3795373" cy="4058750"/>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52169" y="1732450"/>
            <a:ext cx="3798499" cy="4058751"/>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6F3DCC1-8EEC-4A00-8CAA-4A0250AD0952}" type="datetimeFigureOut">
              <a:rPr lang="en-US" smtClean="0">
                <a:solidFill>
                  <a:prstClr val="black">
                    <a:tint val="75000"/>
                  </a:prstClr>
                </a:solidFill>
              </a:rPr>
              <a:pPr/>
              <a:t>2/18/2020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594D4A74-3F9C-433C-BDF6-E68508DC5C0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054065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Slate-V2-S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345" y="1770323"/>
            <a:ext cx="3787423" cy="4112953"/>
          </a:xfrm>
          <a:prstGeom prst="rect">
            <a:avLst/>
          </a:prstGeom>
        </p:spPr>
      </p:pic>
      <p:pic>
        <p:nvPicPr>
          <p:cNvPr id="14" name="Picture 13" descr="Slate-V2-S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63245" y="1770323"/>
            <a:ext cx="3787423" cy="4112953"/>
          </a:xfrm>
          <a:prstGeom prst="rect">
            <a:avLst/>
          </a:prstGeom>
        </p:spPr>
      </p:pic>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754404" y="1835254"/>
            <a:ext cx="3657258"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54404" y="2380138"/>
            <a:ext cx="3657258"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21225" y="1835255"/>
            <a:ext cx="3671498"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21225" y="2380138"/>
            <a:ext cx="3671498"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6F3DCC1-8EEC-4A00-8CAA-4A0250AD0952}" type="datetimeFigureOut">
              <a:rPr lang="en-US" smtClean="0">
                <a:solidFill>
                  <a:prstClr val="black">
                    <a:tint val="75000"/>
                  </a:prstClr>
                </a:solidFill>
              </a:rPr>
              <a:pPr/>
              <a:t>2/18/2020</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594D4A74-3F9C-433C-BDF6-E68508DC5C0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285829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6F3DCC1-8EEC-4A00-8CAA-4A0250AD0952}" type="datetimeFigureOut">
              <a:rPr lang="en-US" smtClean="0">
                <a:solidFill>
                  <a:prstClr val="black">
                    <a:tint val="75000"/>
                  </a:prstClr>
                </a:solidFill>
              </a:rPr>
              <a:pPr/>
              <a:t>2/18/2020</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594D4A74-3F9C-433C-BDF6-E68508DC5C0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301880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F3DCC1-8EEC-4A00-8CAA-4A0250AD0952}" type="datetimeFigureOut">
              <a:rPr lang="en-US" smtClean="0">
                <a:solidFill>
                  <a:prstClr val="black">
                    <a:tint val="75000"/>
                  </a:prstClr>
                </a:solidFill>
              </a:rPr>
              <a:pPr/>
              <a:t>2/18/2020</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594D4A74-3F9C-433C-BDF6-E68508DC5C0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2979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347" y="609600"/>
            <a:ext cx="2780167" cy="1821918"/>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3641725" y="609600"/>
            <a:ext cx="4808943" cy="518160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347" y="2431518"/>
            <a:ext cx="2780167"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F3DCC1-8EEC-4A00-8CAA-4A0250AD0952}" type="datetimeFigureOut">
              <a:rPr lang="en-US" smtClean="0">
                <a:solidFill>
                  <a:prstClr val="black">
                    <a:tint val="75000"/>
                  </a:prstClr>
                </a:solidFill>
              </a:rPr>
              <a:pPr/>
              <a:t>2/18/2020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594D4A74-3F9C-433C-BDF6-E68508DC5C0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4645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2" name="Picture 11" descr="Slate-V2-S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44987" y="609923"/>
            <a:ext cx="3428146" cy="5205472"/>
          </a:xfrm>
          <a:prstGeom prst="rect">
            <a:avLst/>
          </a:prstGeom>
        </p:spPr>
      </p:pic>
      <p:sp>
        <p:nvSpPr>
          <p:cNvPr id="2" name="Title 1"/>
          <p:cNvSpPr>
            <a:spLocks noGrp="1"/>
          </p:cNvSpPr>
          <p:nvPr>
            <p:ph type="title"/>
          </p:nvPr>
        </p:nvSpPr>
        <p:spPr>
          <a:xfrm>
            <a:off x="685347" y="609923"/>
            <a:ext cx="3924676" cy="1829338"/>
          </a:xfrm>
        </p:spPr>
        <p:txBody>
          <a:bodyPr anchor="b">
            <a:noAutofit/>
          </a:bodyPr>
          <a:lstStyle>
            <a:lvl1pPr algn="ct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976728" y="743989"/>
            <a:ext cx="3165375"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347" y="2439261"/>
            <a:ext cx="3924676"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F3DCC1-8EEC-4A00-8CAA-4A0250AD0952}" type="datetimeFigureOut">
              <a:rPr lang="en-US" smtClean="0">
                <a:solidFill>
                  <a:prstClr val="black">
                    <a:tint val="75000"/>
                  </a:prstClr>
                </a:solidFill>
              </a:rPr>
              <a:pPr/>
              <a:t>2/18/2020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594D4A74-3F9C-433C-BDF6-E68508DC5C0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585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Slate-V2-S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3995" y="540085"/>
            <a:ext cx="7656010" cy="3834374"/>
          </a:xfrm>
          <a:prstGeom prst="rect">
            <a:avLst/>
          </a:prstGeom>
        </p:spPr>
      </p:pic>
      <p:sp>
        <p:nvSpPr>
          <p:cNvPr id="2" name="Title 1"/>
          <p:cNvSpPr>
            <a:spLocks noGrp="1"/>
          </p:cNvSpPr>
          <p:nvPr>
            <p:ph type="title"/>
          </p:nvPr>
        </p:nvSpPr>
        <p:spPr>
          <a:xfrm>
            <a:off x="685354" y="4565255"/>
            <a:ext cx="7766495" cy="543472"/>
          </a:xfrm>
        </p:spPr>
        <p:txBody>
          <a:bodyPr anchor="b">
            <a:normAutofit/>
          </a:bodyPr>
          <a:lstStyle>
            <a:lvl1pPr algn="ct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26217" y="695010"/>
            <a:ext cx="7285600"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346" y="5108728"/>
            <a:ext cx="776532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F3DCC1-8EEC-4A00-8CAA-4A0250AD0952}" type="datetimeFigureOut">
              <a:rPr lang="en-US" smtClean="0">
                <a:solidFill>
                  <a:prstClr val="black">
                    <a:tint val="75000"/>
                  </a:prstClr>
                </a:solidFill>
              </a:rPr>
              <a:pPr/>
              <a:t>2/18/2020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594D4A74-3F9C-433C-BDF6-E68508DC5C0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11416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346" y="608437"/>
            <a:ext cx="7765322" cy="3534344"/>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346" y="4295180"/>
            <a:ext cx="7765322"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F3DCC1-8EEC-4A00-8CAA-4A0250AD0952}" type="datetimeFigureOut">
              <a:rPr lang="en-US" smtClean="0">
                <a:solidFill>
                  <a:prstClr val="black">
                    <a:tint val="75000"/>
                  </a:prstClr>
                </a:solidFill>
              </a:rPr>
              <a:pPr/>
              <a:t>2/18/2020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594D4A74-3F9C-433C-BDF6-E68508DC5C0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111348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4659" y="609600"/>
            <a:ext cx="6977064"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290484" y="3610033"/>
            <a:ext cx="6564224"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685346" y="4304353"/>
            <a:ext cx="7765322"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F3DCC1-8EEC-4A00-8CAA-4A0250AD0952}" type="datetimeFigureOut">
              <a:rPr lang="en-US" smtClean="0">
                <a:solidFill>
                  <a:prstClr val="black">
                    <a:tint val="75000"/>
                  </a:prstClr>
                </a:solidFill>
              </a:rPr>
              <a:pPr/>
              <a:t>2/18/2020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594D4A74-3F9C-433C-BDF6-E68508DC5C0C}" type="slidenum">
              <a:rPr lang="en-GB" smtClean="0">
                <a:solidFill>
                  <a:prstClr val="black">
                    <a:tint val="75000"/>
                  </a:prstClr>
                </a:solidFill>
              </a:rPr>
              <a:pPr/>
              <a:t>‹#›</a:t>
            </a:fld>
            <a:endParaRPr lang="en-GB">
              <a:solidFill>
                <a:prstClr val="black">
                  <a:tint val="75000"/>
                </a:prstClr>
              </a:solidFill>
            </a:endParaRPr>
          </a:p>
        </p:txBody>
      </p:sp>
      <p:sp>
        <p:nvSpPr>
          <p:cNvPr id="11" name="TextBox 10"/>
          <p:cNvSpPr txBox="1"/>
          <p:nvPr/>
        </p:nvSpPr>
        <p:spPr>
          <a:xfrm>
            <a:off x="627459" y="873912"/>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7828359" y="2933245"/>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2082966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346" y="2126943"/>
            <a:ext cx="7765322"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339" y="4650556"/>
            <a:ext cx="776414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F3DCC1-8EEC-4A00-8CAA-4A0250AD0952}" type="datetimeFigureOut">
              <a:rPr lang="en-US" smtClean="0">
                <a:solidFill>
                  <a:prstClr val="black">
                    <a:tint val="75000"/>
                  </a:prstClr>
                </a:solidFill>
              </a:rPr>
              <a:pPr/>
              <a:t>2/18/2020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594D4A74-3F9C-433C-BDF6-E68508DC5C0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979964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346" y="609600"/>
            <a:ext cx="7765322" cy="97045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346" y="1885950"/>
            <a:ext cx="2475738"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346" y="2571750"/>
            <a:ext cx="2475738"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3335033" y="1885950"/>
            <a:ext cx="2475738"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3331076" y="2571750"/>
            <a:ext cx="2475738"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5974929" y="1885950"/>
            <a:ext cx="2475738"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5974929" y="2571750"/>
            <a:ext cx="2475738"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56F3DCC1-8EEC-4A00-8CAA-4A0250AD0952}" type="datetimeFigureOut">
              <a:rPr lang="en-US" smtClean="0">
                <a:solidFill>
                  <a:prstClr val="black">
                    <a:tint val="75000"/>
                  </a:prstClr>
                </a:solidFill>
              </a:rPr>
              <a:pPr/>
              <a:t>2/18/2020</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594D4A74-3F9C-433C-BDF6-E68508DC5C0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188503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6" name="Picture 5" descr="Slate-V2-S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239" y="1826045"/>
            <a:ext cx="2529046" cy="1833558"/>
          </a:xfrm>
          <a:prstGeom prst="rect">
            <a:avLst/>
          </a:prstGeom>
        </p:spPr>
      </p:pic>
      <p:pic>
        <p:nvPicPr>
          <p:cNvPr id="28" name="Picture 27" descr="Slate-V2-S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93813" y="1826045"/>
            <a:ext cx="2529046" cy="1833558"/>
          </a:xfrm>
          <a:prstGeom prst="rect">
            <a:avLst/>
          </a:prstGeom>
        </p:spPr>
      </p:pic>
      <p:pic>
        <p:nvPicPr>
          <p:cNvPr id="29" name="Picture 28" descr="Slate-V2-S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21715" y="1826045"/>
            <a:ext cx="2529046" cy="1833558"/>
          </a:xfrm>
          <a:prstGeom prst="rect">
            <a:avLst/>
          </a:prstGeom>
        </p:spPr>
      </p:pic>
      <p:sp>
        <p:nvSpPr>
          <p:cNvPr id="30" name="Title 1"/>
          <p:cNvSpPr>
            <a:spLocks noGrp="1"/>
          </p:cNvSpPr>
          <p:nvPr>
            <p:ph type="title"/>
          </p:nvPr>
        </p:nvSpPr>
        <p:spPr>
          <a:xfrm>
            <a:off x="685346" y="609600"/>
            <a:ext cx="7765322" cy="97045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5346" y="3904106"/>
            <a:ext cx="2475738"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763577" y="1938918"/>
            <a:ext cx="2319276"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5346" y="4480369"/>
            <a:ext cx="2475738"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3332091" y="3904106"/>
            <a:ext cx="2475738"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3409307" y="1939094"/>
            <a:ext cx="2319276"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331075" y="4480368"/>
            <a:ext cx="2476753"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5975023" y="3904106"/>
            <a:ext cx="2475738"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6056774" y="1934432"/>
            <a:ext cx="2319276"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5974929" y="4480366"/>
            <a:ext cx="2475738"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56F3DCC1-8EEC-4A00-8CAA-4A0250AD0952}" type="datetimeFigureOut">
              <a:rPr lang="en-US" smtClean="0">
                <a:solidFill>
                  <a:prstClr val="black">
                    <a:tint val="75000"/>
                  </a:prstClr>
                </a:solidFill>
              </a:rPr>
              <a:pPr/>
              <a:t>2/18/2020</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594D4A74-3F9C-433C-BDF6-E68508DC5C0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746106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6F3DCC1-8EEC-4A00-8CAA-4A0250AD0952}" type="datetimeFigureOut">
              <a:rPr lang="en-US" smtClean="0">
                <a:solidFill>
                  <a:prstClr val="black">
                    <a:tint val="75000"/>
                  </a:prstClr>
                </a:solidFill>
              </a:rPr>
              <a:pPr/>
              <a:t>2/18/2020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94D4A74-3F9C-433C-BDF6-E68508DC5C0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597880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37302" y="609600"/>
            <a:ext cx="1713365"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347" y="609600"/>
            <a:ext cx="5937654" cy="5181601"/>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6F3DCC1-8EEC-4A00-8CAA-4A0250AD0952}" type="datetimeFigureOut">
              <a:rPr lang="en-US" smtClean="0">
                <a:solidFill>
                  <a:prstClr val="black">
                    <a:tint val="75000"/>
                  </a:prstClr>
                </a:solidFill>
              </a:rPr>
              <a:pPr/>
              <a:t>2/18/2020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94D4A74-3F9C-433C-BDF6-E68508DC5C0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425171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346" y="609600"/>
            <a:ext cx="776532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346" y="1732450"/>
            <a:ext cx="776532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759052" y="5883276"/>
            <a:ext cx="20574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617B6622-7BF0-4725-9ADB-977214E2A76E}" type="datetimeFigureOut">
              <a:rPr lang="en-US" smtClean="0"/>
              <a:pPr/>
              <a:t>2/18/2020</a:t>
            </a:fld>
            <a:endParaRPr lang="en-US"/>
          </a:p>
        </p:txBody>
      </p:sp>
      <p:sp>
        <p:nvSpPr>
          <p:cNvPr id="5" name="Footer Placeholder 4"/>
          <p:cNvSpPr>
            <a:spLocks noGrp="1"/>
          </p:cNvSpPr>
          <p:nvPr>
            <p:ph type="ftr" sz="quarter" idx="3"/>
          </p:nvPr>
        </p:nvSpPr>
        <p:spPr>
          <a:xfrm>
            <a:off x="685347" y="5883276"/>
            <a:ext cx="5004649"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US"/>
          </a:p>
        </p:txBody>
      </p:sp>
      <p:sp>
        <p:nvSpPr>
          <p:cNvPr id="6" name="Slide Number Placeholder 5"/>
          <p:cNvSpPr>
            <a:spLocks noGrp="1"/>
          </p:cNvSpPr>
          <p:nvPr>
            <p:ph type="sldNum" sz="quarter" idx="4"/>
          </p:nvPr>
        </p:nvSpPr>
        <p:spPr>
          <a:xfrm>
            <a:off x="7885509" y="5883276"/>
            <a:ext cx="565159"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213898BC-E927-41C4-95D4-98279C63F979}" type="slidenum">
              <a:rPr lang="en-US" smtClean="0"/>
              <a:pPr/>
              <a:t>‹#›</a:t>
            </a:fld>
            <a:endParaRPr lang="en-US"/>
          </a:p>
        </p:txBody>
      </p:sp>
    </p:spTree>
    <p:extLst>
      <p:ext uri="{BB962C8B-B14F-4D97-AF65-F5344CB8AC3E}">
        <p14:creationId xmlns:p14="http://schemas.microsoft.com/office/powerpoint/2010/main" val="1408485212"/>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wmf"/></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i9CwQtBQo74"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46" y="609600"/>
            <a:ext cx="7765322" cy="2891408"/>
          </a:xfrm>
        </p:spPr>
        <p:txBody>
          <a:bodyPr>
            <a:normAutofit/>
          </a:bodyPr>
          <a:lstStyle/>
          <a:p>
            <a:endParaRPr lang="en-GB" dirty="0"/>
          </a:p>
        </p:txBody>
      </p:sp>
      <p:sp>
        <p:nvSpPr>
          <p:cNvPr id="3" name="Content Placeholder 2"/>
          <p:cNvSpPr>
            <a:spLocks noGrp="1"/>
          </p:cNvSpPr>
          <p:nvPr>
            <p:ph idx="1"/>
          </p:nvPr>
        </p:nvSpPr>
        <p:spPr>
          <a:xfrm>
            <a:off x="685346" y="3717032"/>
            <a:ext cx="7765322" cy="2074169"/>
          </a:xfrm>
        </p:spPr>
        <p:txBody>
          <a:bodyPr/>
          <a:lstStyle/>
          <a:p>
            <a:r>
              <a:rPr lang="en-GB" dirty="0" smtClean="0"/>
              <a:t>Introducing Leadership – Case Study</a:t>
            </a:r>
          </a:p>
          <a:p>
            <a:r>
              <a:rPr lang="en-GB" dirty="0" smtClean="0"/>
              <a:t>Sir Alex </a:t>
            </a:r>
            <a:r>
              <a:rPr lang="en-GB" dirty="0"/>
              <a:t>F</a:t>
            </a:r>
            <a:r>
              <a:rPr lang="en-GB" dirty="0" smtClean="0"/>
              <a:t>erguson </a:t>
            </a:r>
            <a:endParaRPr lang="en-GB" dirty="0"/>
          </a:p>
        </p:txBody>
      </p:sp>
    </p:spTree>
    <p:extLst>
      <p:ext uri="{BB962C8B-B14F-4D97-AF65-F5344CB8AC3E}">
        <p14:creationId xmlns:p14="http://schemas.microsoft.com/office/powerpoint/2010/main" val="33323273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solidFill>
                  <a:schemeClr val="accent2"/>
                </a:solidFill>
              </a:rPr>
              <a:t>Today’s Objectives</a:t>
            </a:r>
            <a:endParaRPr lang="en-GB" dirty="0">
              <a:solidFill>
                <a:schemeClr val="accent2"/>
              </a:solidFill>
            </a:endParaRPr>
          </a:p>
        </p:txBody>
      </p:sp>
      <p:sp>
        <p:nvSpPr>
          <p:cNvPr id="3" name="Content Placeholder 2"/>
          <p:cNvSpPr>
            <a:spLocks noGrp="1"/>
          </p:cNvSpPr>
          <p:nvPr>
            <p:ph idx="1"/>
          </p:nvPr>
        </p:nvSpPr>
        <p:spPr>
          <a:xfrm>
            <a:off x="290513" y="1268760"/>
            <a:ext cx="8457952" cy="5589240"/>
          </a:xfrm>
        </p:spPr>
        <p:txBody>
          <a:bodyPr>
            <a:normAutofit fontScale="92500" lnSpcReduction="10000"/>
          </a:bodyPr>
          <a:lstStyle/>
          <a:p>
            <a:pPr marL="514350" indent="-514350">
              <a:buFont typeface="+mj-lt"/>
              <a:buAutoNum type="arabicPeriod"/>
            </a:pPr>
            <a:endParaRPr lang="en-GB" dirty="0" smtClean="0"/>
          </a:p>
          <a:p>
            <a:pPr marL="514350" indent="-514350">
              <a:buFont typeface="+mj-lt"/>
              <a:buAutoNum type="arabicPeriod"/>
            </a:pPr>
            <a:r>
              <a:rPr lang="en-GB" sz="5100" dirty="0" smtClean="0"/>
              <a:t>To consider the leadership role of Sir Alex Ferguson</a:t>
            </a:r>
          </a:p>
          <a:p>
            <a:pPr marL="514350" indent="-514350">
              <a:buFont typeface="+mj-lt"/>
              <a:buAutoNum type="arabicPeriod"/>
            </a:pPr>
            <a:r>
              <a:rPr lang="en-GB" sz="5100" dirty="0" smtClean="0"/>
              <a:t>Use Adair’s ‘Action centred leadership’ model to evaluate Sir Alex </a:t>
            </a:r>
            <a:r>
              <a:rPr lang="en-GB" sz="5100" dirty="0"/>
              <a:t>F</a:t>
            </a:r>
            <a:r>
              <a:rPr lang="en-GB" sz="5100" dirty="0" smtClean="0"/>
              <a:t>erguson and his leadership of Manchester </a:t>
            </a:r>
            <a:r>
              <a:rPr lang="en-GB" sz="5100" dirty="0"/>
              <a:t>U</a:t>
            </a:r>
            <a:r>
              <a:rPr lang="en-GB" sz="5100" dirty="0" smtClean="0"/>
              <a:t>nited Football Club</a:t>
            </a:r>
          </a:p>
        </p:txBody>
      </p:sp>
      <p:pic>
        <p:nvPicPr>
          <p:cNvPr id="9218" name="Picture 2" descr="C:\Users\Michael\AppData\Local\Microsoft\Windows\Temporary Internet Files\Content.IE5\D6985L8L\MC900149600[1].wmf"/>
          <p:cNvPicPr>
            <a:picLocks noChangeAspect="1" noChangeArrowheads="1"/>
          </p:cNvPicPr>
          <p:nvPr/>
        </p:nvPicPr>
        <p:blipFill>
          <a:blip r:embed="rId3" cstate="print"/>
          <a:srcRect/>
          <a:stretch>
            <a:fillRect/>
          </a:stretch>
        </p:blipFill>
        <p:spPr bwMode="auto">
          <a:xfrm>
            <a:off x="9188625" y="-738186"/>
            <a:ext cx="484012" cy="377914"/>
          </a:xfrm>
          <a:prstGeom prst="rect">
            <a:avLst/>
          </a:prstGeom>
          <a:noFill/>
        </p:spPr>
      </p:pic>
      <p:pic>
        <p:nvPicPr>
          <p:cNvPr id="2050" name="Picture 2" descr="C:\Users\Michael\AppData\Local\Microsoft\Windows\Temporary Internet Files\Content.IE5\IVNQBAJR\MC900239785[1].wmf"/>
          <p:cNvPicPr>
            <a:picLocks noChangeAspect="1" noChangeArrowheads="1"/>
          </p:cNvPicPr>
          <p:nvPr/>
        </p:nvPicPr>
        <p:blipFill>
          <a:blip r:embed="rId4" cstate="print"/>
          <a:srcRect/>
          <a:stretch>
            <a:fillRect/>
          </a:stretch>
        </p:blipFill>
        <p:spPr bwMode="auto">
          <a:xfrm>
            <a:off x="7524328" y="188640"/>
            <a:ext cx="1279886" cy="1340768"/>
          </a:xfrm>
          <a:prstGeom prst="rect">
            <a:avLst/>
          </a:prstGeom>
          <a:noFill/>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528638" y="276225"/>
            <a:ext cx="8229600" cy="1006475"/>
          </a:xfrm>
        </p:spPr>
        <p:txBody>
          <a:bodyPr/>
          <a:lstStyle/>
          <a:p>
            <a:r>
              <a:rPr lang="en-GB" sz="3000" dirty="0" smtClean="0">
                <a:solidFill>
                  <a:schemeClr val="tx2"/>
                </a:solidFill>
              </a:rPr>
              <a:t>2. The Functional approach:</a:t>
            </a:r>
            <a:r>
              <a:rPr lang="en-GB" sz="3000" dirty="0">
                <a:solidFill>
                  <a:schemeClr val="tx2"/>
                </a:solidFill>
              </a:rPr>
              <a:t/>
            </a:r>
            <a:br>
              <a:rPr lang="en-GB" sz="3000" dirty="0">
                <a:solidFill>
                  <a:schemeClr val="tx2"/>
                </a:solidFill>
              </a:rPr>
            </a:br>
            <a:r>
              <a:rPr lang="en-GB" sz="3000" dirty="0" smtClean="0">
                <a:solidFill>
                  <a:schemeClr val="tx2"/>
                </a:solidFill>
              </a:rPr>
              <a:t>Action-centred leadership - Adair</a:t>
            </a:r>
            <a:endParaRPr lang="en-GB" sz="3000" dirty="0">
              <a:solidFill>
                <a:schemeClr val="tx2"/>
              </a:solidFill>
            </a:endParaRPr>
          </a:p>
        </p:txBody>
      </p:sp>
      <p:sp>
        <p:nvSpPr>
          <p:cNvPr id="48133" name="Text Box 5"/>
          <p:cNvSpPr txBox="1">
            <a:spLocks noChangeArrowheads="1"/>
          </p:cNvSpPr>
          <p:nvPr/>
        </p:nvSpPr>
        <p:spPr bwMode="auto">
          <a:xfrm>
            <a:off x="323850" y="5857875"/>
            <a:ext cx="8534400" cy="550863"/>
          </a:xfrm>
          <a:prstGeom prst="rect">
            <a:avLst/>
          </a:prstGeom>
          <a:noFill/>
          <a:ln w="9525">
            <a:noFill/>
            <a:miter lim="800000"/>
            <a:headEnd/>
            <a:tailEnd/>
          </a:ln>
          <a:effectLst/>
        </p:spPr>
        <p:txBody>
          <a:bodyPr>
            <a:spAutoFit/>
          </a:bodyPr>
          <a:lstStyle/>
          <a:p>
            <a:pPr eaLnBrk="0" hangingPunct="0">
              <a:spcBef>
                <a:spcPct val="50000"/>
              </a:spcBef>
            </a:pPr>
            <a:r>
              <a:rPr lang="en-GB" sz="1200" i="0"/>
              <a:t>Figure 10.2</a:t>
            </a:r>
            <a:r>
              <a:rPr lang="en-GB" i="0"/>
              <a:t>  Interaction of needs within the group</a:t>
            </a:r>
          </a:p>
          <a:p>
            <a:pPr eaLnBrk="0" hangingPunct="0">
              <a:spcBef>
                <a:spcPct val="50000"/>
              </a:spcBef>
            </a:pPr>
            <a:r>
              <a:rPr lang="en-GB" sz="800"/>
              <a:t>Source</a:t>
            </a:r>
            <a:r>
              <a:rPr lang="en-GB" sz="800" i="0"/>
              <a:t>: Adair, J., </a:t>
            </a:r>
            <a:r>
              <a:rPr lang="en-GB" sz="800"/>
              <a:t>Action-Centred Leadership</a:t>
            </a:r>
            <a:r>
              <a:rPr lang="en-GB" sz="800" i="0"/>
              <a:t>, Gower Press (1979), p. 10. Reproduced with permission from Gower Publishing Ltd.</a:t>
            </a:r>
          </a:p>
        </p:txBody>
      </p:sp>
      <p:pic>
        <p:nvPicPr>
          <p:cNvPr id="48135" name="Picture 7" descr="F:\Powerpoint\pe_uk\PE105-Mullins\Final_Files\GIF\ch10\C10NF002.gif"/>
          <p:cNvPicPr>
            <a:picLocks noChangeAspect="1" noChangeArrowheads="1"/>
          </p:cNvPicPr>
          <p:nvPr/>
        </p:nvPicPr>
        <p:blipFill>
          <a:blip r:embed="rId3" cstate="print"/>
          <a:srcRect/>
          <a:stretch>
            <a:fillRect/>
          </a:stretch>
        </p:blipFill>
        <p:spPr bwMode="auto">
          <a:xfrm>
            <a:off x="879475" y="1279525"/>
            <a:ext cx="7362825" cy="4608513"/>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4813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457200" y="288925"/>
            <a:ext cx="8229600" cy="1311275"/>
          </a:xfrm>
        </p:spPr>
        <p:txBody>
          <a:bodyPr>
            <a:normAutofit/>
          </a:bodyPr>
          <a:lstStyle/>
          <a:p>
            <a:r>
              <a:rPr lang="en-GB" dirty="0" smtClean="0">
                <a:solidFill>
                  <a:schemeClr val="tx2"/>
                </a:solidFill>
              </a:rPr>
              <a:t>2. Action-centred </a:t>
            </a:r>
            <a:r>
              <a:rPr lang="en-GB" dirty="0">
                <a:solidFill>
                  <a:schemeClr val="tx2"/>
                </a:solidFill>
              </a:rPr>
              <a:t>leadership:</a:t>
            </a:r>
            <a:br>
              <a:rPr lang="en-GB" dirty="0">
                <a:solidFill>
                  <a:schemeClr val="tx2"/>
                </a:solidFill>
              </a:rPr>
            </a:br>
            <a:r>
              <a:rPr lang="en-GB" dirty="0">
                <a:solidFill>
                  <a:srgbClr val="FF0000"/>
                </a:solidFill>
              </a:rPr>
              <a:t>task functions</a:t>
            </a:r>
          </a:p>
        </p:txBody>
      </p:sp>
      <p:sp>
        <p:nvSpPr>
          <p:cNvPr id="49155" name="Rectangle 3"/>
          <p:cNvSpPr>
            <a:spLocks noGrp="1" noChangeArrowheads="1"/>
          </p:cNvSpPr>
          <p:nvPr>
            <p:ph idx="1"/>
          </p:nvPr>
        </p:nvSpPr>
        <p:spPr>
          <a:xfrm>
            <a:off x="446088" y="1772817"/>
            <a:ext cx="8229600" cy="4982903"/>
          </a:xfrm>
          <a:noFill/>
          <a:ln/>
        </p:spPr>
        <p:txBody>
          <a:bodyPr wrap="square">
            <a:spAutoFit/>
          </a:bodyPr>
          <a:lstStyle/>
          <a:p>
            <a:pPr>
              <a:lnSpc>
                <a:spcPct val="75000"/>
              </a:lnSpc>
            </a:pPr>
            <a:r>
              <a:rPr lang="en-GB" sz="2800" dirty="0"/>
              <a:t>Achieving the objectives of the work group</a:t>
            </a:r>
            <a:br>
              <a:rPr lang="en-GB" sz="2800" dirty="0"/>
            </a:br>
            <a:endParaRPr lang="en-GB" sz="2800" dirty="0" smtClean="0"/>
          </a:p>
          <a:p>
            <a:pPr>
              <a:lnSpc>
                <a:spcPct val="75000"/>
              </a:lnSpc>
            </a:pPr>
            <a:r>
              <a:rPr lang="en-GB" sz="2800" dirty="0" smtClean="0"/>
              <a:t>Defining </a:t>
            </a:r>
            <a:r>
              <a:rPr lang="en-GB" sz="2800" dirty="0"/>
              <a:t>group tasks</a:t>
            </a:r>
            <a:br>
              <a:rPr lang="en-GB" sz="2800" dirty="0"/>
            </a:br>
            <a:endParaRPr lang="en-GB" sz="2800" dirty="0"/>
          </a:p>
          <a:p>
            <a:pPr>
              <a:lnSpc>
                <a:spcPct val="75000"/>
              </a:lnSpc>
            </a:pPr>
            <a:r>
              <a:rPr lang="en-GB" sz="2800" dirty="0"/>
              <a:t>Planning the work</a:t>
            </a:r>
            <a:br>
              <a:rPr lang="en-GB" sz="2800" dirty="0"/>
            </a:br>
            <a:endParaRPr lang="en-GB" sz="2800" dirty="0"/>
          </a:p>
          <a:p>
            <a:pPr>
              <a:lnSpc>
                <a:spcPct val="75000"/>
              </a:lnSpc>
            </a:pPr>
            <a:r>
              <a:rPr lang="en-GB" sz="2800" dirty="0"/>
              <a:t>Allocation of resources</a:t>
            </a:r>
            <a:br>
              <a:rPr lang="en-GB" sz="2800" dirty="0"/>
            </a:br>
            <a:endParaRPr lang="en-GB" sz="2800" dirty="0"/>
          </a:p>
          <a:p>
            <a:pPr>
              <a:lnSpc>
                <a:spcPct val="75000"/>
              </a:lnSpc>
            </a:pPr>
            <a:r>
              <a:rPr lang="en-GB" sz="2800" dirty="0"/>
              <a:t>Organisation of duties and responsibilities</a:t>
            </a:r>
          </a:p>
          <a:p>
            <a:pPr>
              <a:lnSpc>
                <a:spcPct val="75000"/>
              </a:lnSpc>
            </a:pPr>
            <a:endParaRPr lang="en-GB" sz="2800" dirty="0"/>
          </a:p>
          <a:p>
            <a:pPr>
              <a:lnSpc>
                <a:spcPct val="75000"/>
              </a:lnSpc>
            </a:pPr>
            <a:r>
              <a:rPr lang="en-GB" sz="2800" dirty="0"/>
              <a:t>Controlling quality and checking performance</a:t>
            </a:r>
          </a:p>
          <a:p>
            <a:pPr>
              <a:lnSpc>
                <a:spcPct val="75000"/>
              </a:lnSpc>
            </a:pPr>
            <a:endParaRPr lang="en-GB" sz="2800" dirty="0"/>
          </a:p>
          <a:p>
            <a:pPr>
              <a:lnSpc>
                <a:spcPct val="75000"/>
              </a:lnSpc>
            </a:pPr>
            <a:r>
              <a:rPr lang="en-GB" sz="2800" dirty="0"/>
              <a:t>Reviewing progress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1" name="Rectangle 5"/>
          <p:cNvSpPr>
            <a:spLocks noGrp="1" noChangeArrowheads="1"/>
          </p:cNvSpPr>
          <p:nvPr>
            <p:ph type="title"/>
          </p:nvPr>
        </p:nvSpPr>
        <p:spPr>
          <a:xfrm>
            <a:off x="457200" y="288925"/>
            <a:ext cx="8229600" cy="1311275"/>
          </a:xfrm>
          <a:noFill/>
          <a:ln/>
        </p:spPr>
        <p:txBody>
          <a:bodyPr>
            <a:normAutofit/>
          </a:bodyPr>
          <a:lstStyle/>
          <a:p>
            <a:r>
              <a:rPr lang="en-GB" dirty="0" smtClean="0">
                <a:solidFill>
                  <a:schemeClr val="tx2"/>
                </a:solidFill>
              </a:rPr>
              <a:t>2. Action-centred </a:t>
            </a:r>
            <a:r>
              <a:rPr lang="en-GB" dirty="0">
                <a:solidFill>
                  <a:schemeClr val="tx2"/>
                </a:solidFill>
              </a:rPr>
              <a:t>leadership:</a:t>
            </a:r>
            <a:r>
              <a:rPr lang="en-GB" dirty="0"/>
              <a:t/>
            </a:r>
            <a:br>
              <a:rPr lang="en-GB" dirty="0"/>
            </a:br>
            <a:r>
              <a:rPr lang="en-GB" dirty="0">
                <a:solidFill>
                  <a:srgbClr val="FF0000"/>
                </a:solidFill>
              </a:rPr>
              <a:t>team functions</a:t>
            </a:r>
          </a:p>
        </p:txBody>
      </p:sp>
      <p:sp>
        <p:nvSpPr>
          <p:cNvPr id="50179" name="Rectangle 3"/>
          <p:cNvSpPr>
            <a:spLocks noGrp="1" noChangeArrowheads="1"/>
          </p:cNvSpPr>
          <p:nvPr>
            <p:ph idx="1"/>
          </p:nvPr>
        </p:nvSpPr>
        <p:spPr>
          <a:xfrm>
            <a:off x="412750" y="1700809"/>
            <a:ext cx="8229600" cy="4705904"/>
          </a:xfrm>
        </p:spPr>
        <p:txBody>
          <a:bodyPr wrap="square">
            <a:spAutoFit/>
          </a:bodyPr>
          <a:lstStyle/>
          <a:p>
            <a:pPr>
              <a:lnSpc>
                <a:spcPct val="95000"/>
              </a:lnSpc>
            </a:pPr>
            <a:r>
              <a:rPr lang="en-GB" sz="2400" dirty="0"/>
              <a:t>Maintaining morale and building team spirit</a:t>
            </a:r>
            <a:br>
              <a:rPr lang="en-GB" sz="2400" dirty="0"/>
            </a:br>
            <a:endParaRPr lang="en-GB" sz="2400" dirty="0"/>
          </a:p>
          <a:p>
            <a:pPr>
              <a:lnSpc>
                <a:spcPct val="95000"/>
              </a:lnSpc>
            </a:pPr>
            <a:r>
              <a:rPr lang="en-GB" sz="2400" dirty="0"/>
              <a:t>The cohesiveness of the group as a working unit</a:t>
            </a:r>
            <a:br>
              <a:rPr lang="en-GB" sz="2400" dirty="0"/>
            </a:br>
            <a:endParaRPr lang="en-GB" sz="2400" dirty="0"/>
          </a:p>
          <a:p>
            <a:pPr>
              <a:lnSpc>
                <a:spcPct val="95000"/>
              </a:lnSpc>
            </a:pPr>
            <a:r>
              <a:rPr lang="en-GB" sz="2400" dirty="0"/>
              <a:t>Setting standards and maintaining discipline</a:t>
            </a:r>
            <a:br>
              <a:rPr lang="en-GB" sz="2400" dirty="0"/>
            </a:br>
            <a:endParaRPr lang="en-GB" sz="2400" dirty="0"/>
          </a:p>
          <a:p>
            <a:pPr>
              <a:lnSpc>
                <a:spcPct val="95000"/>
              </a:lnSpc>
            </a:pPr>
            <a:r>
              <a:rPr lang="en-GB" sz="2400" dirty="0"/>
              <a:t>Systems of communication within the group</a:t>
            </a:r>
            <a:br>
              <a:rPr lang="en-GB" sz="2400" dirty="0"/>
            </a:br>
            <a:endParaRPr lang="en-GB" sz="2400" dirty="0"/>
          </a:p>
          <a:p>
            <a:pPr>
              <a:lnSpc>
                <a:spcPct val="95000"/>
              </a:lnSpc>
            </a:pPr>
            <a:r>
              <a:rPr lang="en-GB" sz="2400" dirty="0"/>
              <a:t>Training the group</a:t>
            </a:r>
            <a:br>
              <a:rPr lang="en-GB" sz="2400" dirty="0"/>
            </a:br>
            <a:endParaRPr lang="en-GB" sz="2400" dirty="0"/>
          </a:p>
          <a:p>
            <a:pPr>
              <a:lnSpc>
                <a:spcPct val="95000"/>
              </a:lnSpc>
            </a:pPr>
            <a:r>
              <a:rPr lang="en-GB" sz="2400" dirty="0"/>
              <a:t>Appointment of sub-leaders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457200" y="285750"/>
            <a:ext cx="8229600" cy="1311275"/>
          </a:xfrm>
        </p:spPr>
        <p:txBody>
          <a:bodyPr>
            <a:normAutofit/>
          </a:bodyPr>
          <a:lstStyle/>
          <a:p>
            <a:r>
              <a:rPr lang="en-GB" dirty="0" smtClean="0">
                <a:solidFill>
                  <a:schemeClr val="tx2"/>
                </a:solidFill>
              </a:rPr>
              <a:t>2. Action-centred </a:t>
            </a:r>
            <a:r>
              <a:rPr lang="en-GB" dirty="0">
                <a:solidFill>
                  <a:schemeClr val="tx2"/>
                </a:solidFill>
              </a:rPr>
              <a:t>leadership:</a:t>
            </a:r>
            <a:br>
              <a:rPr lang="en-GB" dirty="0">
                <a:solidFill>
                  <a:schemeClr val="tx2"/>
                </a:solidFill>
              </a:rPr>
            </a:br>
            <a:r>
              <a:rPr lang="en-GB" dirty="0">
                <a:solidFill>
                  <a:srgbClr val="FF0000"/>
                </a:solidFill>
              </a:rPr>
              <a:t>individual functions</a:t>
            </a:r>
          </a:p>
        </p:txBody>
      </p:sp>
      <p:sp>
        <p:nvSpPr>
          <p:cNvPr id="51203" name="Rectangle 3"/>
          <p:cNvSpPr>
            <a:spLocks noGrp="1" noChangeArrowheads="1"/>
          </p:cNvSpPr>
          <p:nvPr>
            <p:ph idx="1"/>
          </p:nvPr>
        </p:nvSpPr>
        <p:spPr>
          <a:xfrm>
            <a:off x="423863" y="1628800"/>
            <a:ext cx="8229600" cy="4388894"/>
          </a:xfrm>
          <a:noFill/>
          <a:ln/>
        </p:spPr>
        <p:txBody>
          <a:bodyPr wrap="square">
            <a:spAutoFit/>
          </a:bodyPr>
          <a:lstStyle/>
          <a:p>
            <a:r>
              <a:rPr lang="en-GB" sz="2400" dirty="0"/>
              <a:t>Meeting the needs of the individual members</a:t>
            </a:r>
            <a:br>
              <a:rPr lang="en-GB" sz="2400" dirty="0"/>
            </a:br>
            <a:r>
              <a:rPr lang="en-GB" sz="2400" dirty="0"/>
              <a:t>of the group</a:t>
            </a:r>
            <a:br>
              <a:rPr lang="en-GB" sz="2400" dirty="0"/>
            </a:br>
            <a:endParaRPr lang="en-GB" sz="2400" dirty="0"/>
          </a:p>
          <a:p>
            <a:r>
              <a:rPr lang="en-GB" sz="2400" dirty="0"/>
              <a:t>Attending to personal problems</a:t>
            </a:r>
            <a:br>
              <a:rPr lang="en-GB" sz="2400" dirty="0"/>
            </a:br>
            <a:endParaRPr lang="en-GB" sz="2400" dirty="0"/>
          </a:p>
          <a:p>
            <a:r>
              <a:rPr lang="en-GB" sz="2400" dirty="0"/>
              <a:t>Giving praise and status</a:t>
            </a:r>
            <a:br>
              <a:rPr lang="en-GB" sz="2400" dirty="0"/>
            </a:br>
            <a:endParaRPr lang="en-GB" sz="2400" dirty="0"/>
          </a:p>
          <a:p>
            <a:r>
              <a:rPr lang="en-GB" sz="2400" dirty="0"/>
              <a:t>Reconciling conflicts between group needs</a:t>
            </a:r>
            <a:br>
              <a:rPr lang="en-GB" sz="2400" dirty="0"/>
            </a:br>
            <a:r>
              <a:rPr lang="en-GB" sz="2400" dirty="0"/>
              <a:t>and needs of the </a:t>
            </a:r>
            <a:r>
              <a:rPr lang="en-GB" sz="2400" dirty="0" smtClean="0"/>
              <a:t>individual</a:t>
            </a:r>
          </a:p>
          <a:p>
            <a:r>
              <a:rPr lang="en-GB" sz="2400" dirty="0" smtClean="0"/>
              <a:t>Training </a:t>
            </a:r>
            <a:r>
              <a:rPr lang="en-GB" sz="2400" dirty="0"/>
              <a:t>the </a:t>
            </a:r>
            <a:r>
              <a:rPr lang="en-GB" sz="2400" dirty="0" smtClean="0"/>
              <a:t>individual</a:t>
            </a:r>
            <a:endParaRPr lang="en-GB" sz="2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46" y="609600"/>
            <a:ext cx="7765322" cy="3539480"/>
          </a:xfrm>
        </p:spPr>
        <p:txBody>
          <a:bodyPr>
            <a:normAutofit/>
          </a:bodyPr>
          <a:lstStyle/>
          <a:p>
            <a:r>
              <a:rPr lang="en-GB" dirty="0">
                <a:hlinkClick r:id="rId2"/>
              </a:rPr>
              <a:t>https</a:t>
            </a:r>
            <a:r>
              <a:rPr lang="en-GB">
                <a:hlinkClick r:id="rId2"/>
              </a:rPr>
              <a:t>://</a:t>
            </a:r>
            <a:r>
              <a:rPr lang="en-GB" smtClean="0">
                <a:hlinkClick r:id="rId2"/>
              </a:rPr>
              <a:t>www.youtube.com/watch?v=i9CwQtBQo74</a:t>
            </a:r>
            <a:r>
              <a:rPr lang="en-GB" smtClean="0"/>
              <a:t/>
            </a:r>
            <a:br>
              <a:rPr lang="en-GB" smtClean="0"/>
            </a:br>
            <a:r>
              <a:rPr lang="en-GB" dirty="0" smtClean="0"/>
              <a:t/>
            </a:r>
            <a:br>
              <a:rPr lang="en-GB" dirty="0" smtClean="0"/>
            </a:br>
            <a:endParaRPr lang="en-GB" dirty="0"/>
          </a:p>
        </p:txBody>
      </p:sp>
    </p:spTree>
    <p:extLst>
      <p:ext uri="{BB962C8B-B14F-4D97-AF65-F5344CB8AC3E}">
        <p14:creationId xmlns:p14="http://schemas.microsoft.com/office/powerpoint/2010/main" val="189741602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1125</TotalTime>
  <Words>286</Words>
  <Application>Microsoft Office PowerPoint</Application>
  <PresentationFormat>On-screen Show (4:3)</PresentationFormat>
  <Paragraphs>50</Paragraphs>
  <Slides>7</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Calibri</vt:lpstr>
      <vt:lpstr>Calisto MT</vt:lpstr>
      <vt:lpstr>Trebuchet MS</vt:lpstr>
      <vt:lpstr>Wingdings 2</vt:lpstr>
      <vt:lpstr>Slate</vt:lpstr>
      <vt:lpstr>PowerPoint Presentation</vt:lpstr>
      <vt:lpstr>Today’s Objectives</vt:lpstr>
      <vt:lpstr>2. The Functional approach: Action-centred leadership - Adair</vt:lpstr>
      <vt:lpstr>2. Action-centred leadership: task functions</vt:lpstr>
      <vt:lpstr>2. Action-centred leadership: team functions</vt:lpstr>
      <vt:lpstr>2. Action-centred leadership: individual functions</vt:lpstr>
      <vt:lpstr>https://www.youtube.com/watch?v=i9CwQtBQo74  </vt:lpstr>
    </vt:vector>
  </TitlesOfParts>
  <Company>Swansea Metropolitan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Michael Davies</dc:creator>
  <cp:lastModifiedBy>Marie Pitson</cp:lastModifiedBy>
  <cp:revision>84</cp:revision>
  <cp:lastPrinted>2017-01-19T13:24:18Z</cp:lastPrinted>
  <dcterms:created xsi:type="dcterms:W3CDTF">2011-09-20T12:49:22Z</dcterms:created>
  <dcterms:modified xsi:type="dcterms:W3CDTF">2020-02-18T15:10:02Z</dcterms:modified>
</cp:coreProperties>
</file>