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9"/>
  </p:notes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12192000" cy="6858000"/>
  <p:notesSz cx="6858000" cy="9144000"/>
  <p:embeddedFontLst>
    <p:embeddedFont>
      <p:font typeface="Lato" panose="020F0502020204030203" pitchFamily="34" charset="0"/>
      <p:regular r:id="rId20"/>
      <p:bold r:id="rId21"/>
      <p:italic r:id="rId22"/>
      <p:boldItalic r:id="rId23"/>
    </p:embeddedFont>
    <p:embeddedFont>
      <p:font typeface="Poppins" panose="00000500000000000000" pitchFamily="2" charset="0"/>
      <p:regular r:id="rId24"/>
      <p:bold r:id="rId25"/>
      <p:italic r:id="rId26"/>
      <p:boldItalic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FB4B54E-ECC2-4A28-BE88-EA02711AFC12}">
  <a:tblStyle styleId="{7FB4B54E-ECC2-4A28-BE88-EA02711AFC12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4" name="Google Shape;224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" name="Google Shape;244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3"/>
          <p:cNvSpPr txBox="1"/>
          <p:nvPr/>
        </p:nvSpPr>
        <p:spPr>
          <a:xfrm>
            <a:off x="295275" y="985837"/>
            <a:ext cx="11601450" cy="3028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250" b="1" i="0" u="none" strike="noStrike" cap="none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Recruitment and Selection Process for the Operations Manager</a:t>
            </a:r>
            <a:endParaRPr/>
          </a:p>
        </p:txBody>
      </p:sp>
      <p:sp>
        <p:nvSpPr>
          <p:cNvPr id="86" name="Google Shape;86;p13"/>
          <p:cNvSpPr txBox="1"/>
          <p:nvPr/>
        </p:nvSpPr>
        <p:spPr>
          <a:xfrm>
            <a:off x="4424362" y="4157662"/>
            <a:ext cx="3343275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150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Presented by: 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50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Date: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95;p14">
            <a:extLst>
              <a:ext uri="{FF2B5EF4-FFF2-40B4-BE49-F238E27FC236}">
                <a16:creationId xmlns:a16="http://schemas.microsoft.com/office/drawing/2014/main" id="{E11B0293-33F2-6985-1CC3-70848A31C00C}"/>
              </a:ext>
            </a:extLst>
          </p:cNvPr>
          <p:cNvSpPr txBox="1"/>
          <p:nvPr/>
        </p:nvSpPr>
        <p:spPr>
          <a:xfrm>
            <a:off x="1344969" y="1385585"/>
            <a:ext cx="5286375" cy="49859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1: Title Slide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3: Introduction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4: Recruitment and Selection Overview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5: Job Analysis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6: Job Description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7: Person Specification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8: Recruitment Methods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9</a:t>
            </a:r>
            <a:r>
              <a:rPr lang="en-US" sz="1350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: Selection 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Methods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10: The Interview Process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11: Structured Interviews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12: Panel Interviews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13: Situational / </a:t>
            </a:r>
            <a:r>
              <a:rPr lang="en-US" sz="1350" b="0" i="0" u="none" strike="noStrike" cap="none" dirty="0" err="1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Behavioural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 Interviews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14: Face-to-Face vs Online Interviews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15: Evaluation and Decision Making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16: Conclusion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Slide 17: Bibliography</a:t>
            </a:r>
            <a:endParaRPr lang="en-US" sz="1350" dirty="0">
              <a:solidFill>
                <a:srgbClr val="333333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6" name="Google Shape;98;p14">
            <a:extLst>
              <a:ext uri="{FF2B5EF4-FFF2-40B4-BE49-F238E27FC236}">
                <a16:creationId xmlns:a16="http://schemas.microsoft.com/office/drawing/2014/main" id="{4FDBC101-7D6C-F87C-C1B6-D75134D2922F}"/>
              </a:ext>
            </a:extLst>
          </p:cNvPr>
          <p:cNvSpPr txBox="1"/>
          <p:nvPr/>
        </p:nvSpPr>
        <p:spPr>
          <a:xfrm>
            <a:off x="571500" y="571500"/>
            <a:ext cx="11601450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Table of Contents</a:t>
            </a:r>
            <a:endParaRPr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0AE0D3-CCE8-787D-1665-BF2430412E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840" b="94092" l="5097" r="98051">
                        <a14:foregroundMark x1="25037" y1="30576" x2="25037" y2="30576"/>
                        <a14:foregroundMark x1="52624" y1="58936" x2="52624" y2="58936"/>
                        <a14:foregroundMark x1="70915" y1="50960" x2="70915" y2="50960"/>
                        <a14:foregroundMark x1="96252" y1="83013" x2="96252" y2="83013"/>
                        <a14:foregroundMark x1="91454" y1="83013" x2="91454" y2="83013"/>
                        <a14:foregroundMark x1="75862" y1="58198" x2="75862" y2="58198"/>
                        <a14:foregroundMark x1="61919" y1="48744" x2="61919" y2="48744"/>
                        <a14:foregroundMark x1="55622" y1="48449" x2="55622" y2="48449"/>
                        <a14:foregroundMark x1="60570" y1="40030" x2="60570" y2="40030"/>
                        <a14:foregroundMark x1="66567" y1="23486" x2="66567" y2="22895"/>
                        <a14:foregroundMark x1="57571" y1="17282" x2="57571" y2="17282"/>
                        <a14:foregroundMark x1="48426" y1="19498" x2="48426" y2="19498"/>
                        <a14:foregroundMark x1="48426" y1="18907" x2="48426" y2="18907"/>
                        <a14:foregroundMark x1="38981" y1="49778" x2="38981" y2="49778"/>
                        <a14:foregroundMark x1="16042" y1="23338" x2="12594" y2="57459"/>
                        <a14:foregroundMark x1="12594" y1="57459" x2="17391" y2="42541"/>
                        <a14:foregroundMark x1="17391" y1="42541" x2="20540" y2="69276"/>
                        <a14:foregroundMark x1="8396" y1="45790" x2="8846" y2="59084"/>
                        <a14:foregroundMark x1="8846" y1="59084" x2="23538" y2="84490"/>
                        <a14:foregroundMark x1="23538" y1="84490" x2="51124" y2="92762"/>
                        <a14:foregroundMark x1="51124" y1="92762" x2="62969" y2="94387"/>
                        <a14:foregroundMark x1="62969" y1="94387" x2="69115" y2="92910"/>
                        <a14:foregroundMark x1="28936" y1="12851" x2="52474" y2="7533"/>
                        <a14:foregroundMark x1="52474" y1="7533" x2="49475" y2="16691"/>
                        <a14:foregroundMark x1="55322" y1="24225" x2="73313" y2="31167"/>
                        <a14:foregroundMark x1="73313" y1="31167" x2="73763" y2="32792"/>
                        <a14:foregroundMark x1="34933" y1="23338" x2="34933" y2="23338"/>
                        <a14:foregroundMark x1="28036" y1="25111" x2="46927" y2="20236"/>
                        <a14:foregroundMark x1="46927" y1="20236" x2="61019" y2="21713"/>
                        <a14:foregroundMark x1="61019" y1="21713" x2="72564" y2="27179"/>
                        <a14:foregroundMark x1="72564" y1="27179" x2="39280" y2="27770"/>
                        <a14:foregroundMark x1="39280" y1="27770" x2="33583" y2="44609"/>
                        <a14:foregroundMark x1="33583" y1="44609" x2="33883" y2="61300"/>
                        <a14:foregroundMark x1="33883" y1="61300" x2="44978" y2="74003"/>
                        <a14:foregroundMark x1="44978" y1="74003" x2="59220" y2="77400"/>
                        <a14:foregroundMark x1="59220" y1="77400" x2="72714" y2="76809"/>
                        <a14:foregroundMark x1="30435" y1="29247" x2="30585" y2="54062"/>
                        <a14:foregroundMark x1="30585" y1="54062" x2="36882" y2="73264"/>
                        <a14:foregroundMark x1="36882" y1="73264" x2="46327" y2="79468"/>
                        <a14:foregroundMark x1="75862" y1="36484" x2="52624" y2="33678"/>
                        <a14:foregroundMark x1="52624" y1="33678" x2="40180" y2="40916"/>
                        <a14:foregroundMark x1="40180" y1="40916" x2="40480" y2="57755"/>
                        <a14:foregroundMark x1="47676" y1="39439" x2="43478" y2="48744"/>
                        <a14:foregroundMark x1="25787" y1="58493" x2="41379" y2="82422"/>
                        <a14:foregroundMark x1="41379" y1="82422" x2="41379" y2="85820"/>
                        <a14:foregroundMark x1="98051" y1="42541" x2="98051" y2="42541"/>
                        <a14:foregroundMark x1="98051" y1="42688" x2="98051" y2="42688"/>
                        <a14:foregroundMark x1="5547" y1="54653" x2="5547" y2="54653"/>
                        <a14:foregroundMark x1="52924" y1="3988" x2="52924" y2="3988"/>
                        <a14:foregroundMark x1="5097" y1="45643" x2="5097" y2="45643"/>
                        <a14:foregroundMark x1="42129" y1="30576" x2="44378" y2="38257"/>
                        <a14:foregroundMark x1="25337" y1="69129" x2="37181" y2="76219"/>
                        <a14:backgroundMark x1="7946" y1="7533" x2="7946" y2="7533"/>
                        <a14:backgroundMark x1="10945" y1="7386" x2="1199" y2="42245"/>
                        <a14:backgroundMark x1="2549" y1="63959" x2="14693" y2="95421"/>
                        <a14:backgroundMark x1="14693" y1="95421" x2="16042" y2="9675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871123" y="1369262"/>
            <a:ext cx="4155619" cy="4217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516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" name="Google Shape;93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000250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95" name="Google Shape;95;p14"/>
          <p:cNvSpPr txBox="1"/>
          <p:nvPr/>
        </p:nvSpPr>
        <p:spPr>
          <a:xfrm>
            <a:off x="523875" y="1611863"/>
            <a:ext cx="5286375" cy="40626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Balfour Beatty is a leading global infrastructure company, based in London, which deals with construction, engineering, and support services of key infrastructure projects, including rail, highways, and energy infrastructure. 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The success of the company depends on the competent leadership and efficiency of the operation of the company. 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My job as an HR Assistant will involve helping 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Balfour Beatty 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in the recruitment and selection of a new Operation Manager, hence aiding in project delivery and good performance of the team members.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350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An </a:t>
            </a:r>
            <a:r>
              <a:rPr lang="en-US" sz="1350" dirty="0" err="1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organised</a:t>
            </a:r>
            <a:r>
              <a:rPr lang="en-US" sz="1350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 recruitment process fosters fairness, transparency, and efficiency, and at the same time helps the </a:t>
            </a:r>
            <a:r>
              <a:rPr lang="en-US" sz="1350" dirty="0" err="1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organisation</a:t>
            </a:r>
            <a:r>
              <a:rPr lang="en-US" sz="1350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 to attract and retain competent employees (Abbas et al., 2021).</a:t>
            </a:r>
          </a:p>
        </p:txBody>
      </p:sp>
      <p:pic>
        <p:nvPicPr>
          <p:cNvPr id="97" name="Google Shape;97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2009775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14"/>
          <p:cNvSpPr txBox="1"/>
          <p:nvPr/>
        </p:nvSpPr>
        <p:spPr>
          <a:xfrm>
            <a:off x="571500" y="571500"/>
            <a:ext cx="1160145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Introduction: The Importance of Talent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Google Shape;103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000250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15"/>
          <p:cNvSpPr txBox="1"/>
          <p:nvPr/>
        </p:nvSpPr>
        <p:spPr>
          <a:xfrm>
            <a:off x="571500" y="2171700"/>
            <a:ext cx="5286375" cy="3439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1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Recruitment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 refers to attracting potential applicants to a position, and </a:t>
            </a:r>
            <a:r>
              <a:rPr lang="en-US" sz="1350" b="1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selection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 is the process of systematic evaluation and selection of the right applicant. 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Collectively, these functions form a strategic approach towards human resource management.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An </a:t>
            </a:r>
            <a:r>
              <a:rPr kumimoji="0" lang="en-US" sz="1350" b="0" i="0" u="none" strike="noStrike" kern="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organised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recruitment and selection process reduces bias, increases efficiency, and ensures the </a:t>
            </a:r>
            <a:r>
              <a:rPr kumimoji="0" lang="en-US" sz="1350" b="0" i="0" u="none" strike="noStrike" kern="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organisation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has hires who are able to bring a positive contribution to </a:t>
            </a:r>
            <a:r>
              <a:rPr kumimoji="0" lang="en-US" sz="1350" b="0" i="0" u="none" strike="noStrike" kern="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organisational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goals.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This method is especially important in high-end positions like an operations manager (Rozario, Venkatraman, and Abbas, 2019).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endParaRPr dirty="0"/>
          </a:p>
        </p:txBody>
      </p:sp>
      <p:pic>
        <p:nvPicPr>
          <p:cNvPr id="107" name="Google Shape;107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2009775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5"/>
          <p:cNvSpPr txBox="1"/>
          <p:nvPr/>
        </p:nvSpPr>
        <p:spPr>
          <a:xfrm>
            <a:off x="571500" y="571500"/>
            <a:ext cx="11601450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Recruitment and Selection Overview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" name="Google Shape;113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000250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5" name="Google Shape;115;p16"/>
          <p:cNvSpPr txBox="1"/>
          <p:nvPr/>
        </p:nvSpPr>
        <p:spPr>
          <a:xfrm>
            <a:off x="571500" y="2171700"/>
            <a:ext cx="5286375" cy="34278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Job analysis refers to a methodical study of a role, its responsibilities, and the necessary skills. 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It produces an accurate picture of what the position entails and forms the basis of the other supplementary recruitment documents, that is, the job description and the person specification.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Job analysis, in the case of 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Balfour Beatty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, will examine the leadership duties, operational control, workflow management, and coordination of staff, and serve to fulfil alignment of the recruitment process with the requirements of the </a:t>
            </a:r>
            <a:r>
              <a:rPr kumimoji="0" lang="en-US" sz="1350" b="0" i="0" u="none" strike="noStrike" kern="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organisation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(Wardlaw, 2019).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117" name="Google Shape;117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2009775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16"/>
          <p:cNvSpPr txBox="1"/>
          <p:nvPr/>
        </p:nvSpPr>
        <p:spPr>
          <a:xfrm>
            <a:off x="571500" y="571500"/>
            <a:ext cx="1160145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Step 1: Job Analysis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Google Shape;123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000250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17"/>
          <p:cNvSpPr txBox="1"/>
          <p:nvPr/>
        </p:nvSpPr>
        <p:spPr>
          <a:xfrm>
            <a:off x="571500" y="2171700"/>
            <a:ext cx="5286375" cy="37510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A job description is an official document that outlines the main tasks, duties, and lines of reporting linked to a job.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It offers transparency to both the candidates and the recruiters and makes an understanding of what is expected.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In the case of the Operations Manager position for 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Balfour Beatty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, the job description will consist of the day-to-day running of the company, the performance of staff members, compliance with regulations, and the promotion of the strategy.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This tool allows candidates to understand the position in its entirety and helps HR to filter through the applicants effectively (Alzoubi, 2020).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endParaRPr dirty="0"/>
          </a:p>
        </p:txBody>
      </p:sp>
      <p:pic>
        <p:nvPicPr>
          <p:cNvPr id="127" name="Google Shape;127;p17" descr="image.png"/>
          <p:cNvPicPr preferRelativeResize="0"/>
          <p:nvPr/>
        </p:nvPicPr>
        <p:blipFill rotWithShape="1">
          <a:blip r:embed="rId5">
            <a:alphaModFix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250" b="90000" l="9910" r="89910">
                        <a14:foregroundMark x1="34775" y1="17250" x2="34775" y2="17250"/>
                        <a14:foregroundMark x1="53514" y1="38000" x2="53514" y2="38000"/>
                        <a14:foregroundMark x1="28829" y1="25000" x2="28829" y2="25000"/>
                        <a14:foregroundMark x1="27027" y1="30000" x2="27027" y2="30000"/>
                        <a14:foregroundMark x1="51351" y1="11000" x2="51351" y2="11000"/>
                        <a14:foregroundMark x1="56937" y1="9250" x2="56937" y2="9250"/>
                        <a14:foregroundMark x1="51171" y1="39750" x2="51171" y2="39750"/>
                        <a14:foregroundMark x1="73694" y1="68250" x2="73694" y2="68250"/>
                        <a14:foregroundMark x1="78198" y1="53500" x2="78198" y2="53500"/>
                      </a14:backgroundRemoval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6343650" y="2009775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128" name="Google Shape;128;p17"/>
          <p:cNvSpPr txBox="1"/>
          <p:nvPr/>
        </p:nvSpPr>
        <p:spPr>
          <a:xfrm>
            <a:off x="571500" y="571500"/>
            <a:ext cx="1160145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Step 2: Job Description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" name="Google Shape;133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000250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18"/>
          <p:cNvSpPr txBox="1"/>
          <p:nvPr/>
        </p:nvSpPr>
        <p:spPr>
          <a:xfrm>
            <a:off x="571500" y="2171700"/>
            <a:ext cx="5286375" cy="40511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The person specification defines the qualifications, experience, ability, and personal qualities that are considered ideal to fill the position.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It is used as a guideline by recruiters to ensure that they get applicants who match </a:t>
            </a:r>
            <a:r>
              <a:rPr lang="en-US" sz="1350" b="0" i="0" u="none" strike="noStrike" cap="none" dirty="0" err="1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organisational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 needs, hence reducing subjectivity during the assessment process.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In the case of the Operations Manager for 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Balfour Beatty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, the desirable qualifications can be five years of managerial experience, excellent leadership abilities, strong problem-solving skills, and strategic thinking.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The person specification should be </a:t>
            </a:r>
            <a:r>
              <a:rPr kumimoji="0" lang="en-US" sz="1350" b="0" i="0" u="none" strike="noStrike" kern="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harmonised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with the job description to help attract the most suitable individuals (Potocnik et al., 2021).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137" name="Google Shape;137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2009775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18"/>
          <p:cNvSpPr txBox="1"/>
          <p:nvPr/>
        </p:nvSpPr>
        <p:spPr>
          <a:xfrm>
            <a:off x="571500" y="571500"/>
            <a:ext cx="1160145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Step 3: Person Specification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" name="Google Shape;143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000250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5" name="Google Shape;145;p19"/>
          <p:cNvSpPr txBox="1"/>
          <p:nvPr/>
        </p:nvSpPr>
        <p:spPr>
          <a:xfrm>
            <a:off x="571500" y="2171700"/>
            <a:ext cx="5286375" cy="34278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Recruitment methods refer to the approaches that are </a:t>
            </a:r>
            <a:r>
              <a:rPr lang="en-US" sz="1350" b="0" i="0" u="none" strike="noStrike" cap="none" dirty="0" err="1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utilised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 to secure qualified candidates.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 err="1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Organisations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 can use social media and recruitment agencies, in addition to online job portals and internal promotions, to promote their jobs to a wide range of individuals.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Choosing the most appropriate approach ensures the right talent pool that is diverse and talented. 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For 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Balfour Beatty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, it is advisable to use both internal and external recruitment, in which the current employees and the external workers are allowed to apply to this critical position (Rozario et al., 2019).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147" name="Google Shape;147;p1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2009775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148" name="Google Shape;148;p19"/>
          <p:cNvSpPr txBox="1"/>
          <p:nvPr/>
        </p:nvSpPr>
        <p:spPr>
          <a:xfrm>
            <a:off x="571500" y="571500"/>
            <a:ext cx="1160145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Step 4: Recruitment Methods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Google Shape;153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20"/>
          <p:cNvSpPr txBox="1"/>
          <p:nvPr/>
        </p:nvSpPr>
        <p:spPr>
          <a:xfrm>
            <a:off x="571500" y="2171700"/>
            <a:ext cx="5286375" cy="31162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Selection methods are defined as the tools and techniques of evaluating a candidate without any bias.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Some of the typical methods are screening of applications, aptitude tests, structured interviews, and reference checks.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With proper selection, the successful candidate will be the most suitable individual for the </a:t>
            </a:r>
            <a:r>
              <a:rPr kumimoji="0" lang="en-US" sz="1350" b="0" i="0" u="none" strike="noStrike" kern="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organisation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and position. 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For 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Balfour Beatty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, these techniques evaluate the leadership, decision-making, and operational management abilities and underpin a just and meritocratic recruiting procedure (Ferris and Judge, 2002).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158" name="Google Shape;158;p20"/>
          <p:cNvSpPr txBox="1"/>
          <p:nvPr/>
        </p:nvSpPr>
        <p:spPr>
          <a:xfrm>
            <a:off x="571500" y="571500"/>
            <a:ext cx="1160145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Step 5: Selection Methods</a:t>
            </a:r>
            <a:endParaRPr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C52572-86F9-8EEC-2DE4-CF155832145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615"/>
          <a:stretch>
            <a:fillRect/>
          </a:stretch>
        </p:blipFill>
        <p:spPr>
          <a:xfrm>
            <a:off x="7539135" y="2124075"/>
            <a:ext cx="3636897" cy="375285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Google Shape;163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" name="Google Shape;164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000250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5" name="Google Shape;165;p21"/>
          <p:cNvSpPr txBox="1"/>
          <p:nvPr/>
        </p:nvSpPr>
        <p:spPr>
          <a:xfrm>
            <a:off x="571500" y="2171700"/>
            <a:ext cx="5286375" cy="37394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Interviewing is one of the main elements of the selection procedure, and it helps employers to evaluate the suitability and fit of the candidate.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They also give the candidates time to get to know the </a:t>
            </a:r>
            <a:r>
              <a:rPr lang="en-US" sz="1350" b="0" i="0" u="none" strike="noStrike" cap="none" dirty="0" err="1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organisation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Interviews help to test the technical abilities and personal qualities.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In this case (Operation Manager job), three main types of interviews that will be discussed</a:t>
            </a:r>
            <a:r>
              <a:rPr kumimoji="0" lang="en-US" sz="1350" b="1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: structured interviews, panel interviews, </a:t>
            </a:r>
            <a:r>
              <a:rPr kumimoji="0" lang="en-US" sz="135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and</a:t>
            </a:r>
            <a:r>
              <a:rPr kumimoji="0" lang="en-US" sz="1350" b="1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</a:t>
            </a:r>
            <a:r>
              <a:rPr kumimoji="0" lang="en-US" sz="1350" b="1" i="0" u="none" strike="noStrike" kern="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behavioural</a:t>
            </a:r>
            <a:r>
              <a:rPr kumimoji="0" lang="en-US" sz="1350" b="1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or situational interviews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All three interview methods provide unique information about the competence of the candidates and their potential (Wang, 2024; Potocnik et al., 2021).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167" name="Google Shape;167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2009775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21"/>
          <p:cNvSpPr txBox="1"/>
          <p:nvPr/>
        </p:nvSpPr>
        <p:spPr>
          <a:xfrm>
            <a:off x="571500" y="571500"/>
            <a:ext cx="1160145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Step 6: The Interview Process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" name="Google Shape;173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5" name="Google Shape;175;p22"/>
          <p:cNvSpPr txBox="1"/>
          <p:nvPr/>
        </p:nvSpPr>
        <p:spPr>
          <a:xfrm>
            <a:off x="571500" y="2171700"/>
            <a:ext cx="5286375" cy="34278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A structured interview entails predetermined questions that dwell on the knowledge, skills, and competencies of the candidate.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This format provides uniformity to the candidates, lessens the bias of the interviewers, and promotes objective evaluation.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In the case of the operations manager, structured questions can be asked to understand his or her leadership skills, strategic thinking, and solving of problems in an operational environment.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By adopting this technique, the HR department can make well-incorporated comparisons between the responses of a candidate, and the candidates most aligned with the job requirements are highlighted (Wang, 2024).</a:t>
            </a:r>
            <a:endParaRPr dirty="0"/>
          </a:p>
        </p:txBody>
      </p:sp>
      <p:sp>
        <p:nvSpPr>
          <p:cNvPr id="178" name="Google Shape;178;p22"/>
          <p:cNvSpPr txBox="1"/>
          <p:nvPr/>
        </p:nvSpPr>
        <p:spPr>
          <a:xfrm>
            <a:off x="571500" y="571500"/>
            <a:ext cx="1160145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Interview Type: Structured Interviews</a:t>
            </a:r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408779-6193-7D03-B97A-8E29BA288A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225" y="2347912"/>
            <a:ext cx="5400675" cy="359092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Google Shape;183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335" y="-6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" name="Google Shape;184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000250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5" name="Google Shape;185;p23"/>
          <p:cNvSpPr txBox="1"/>
          <p:nvPr/>
        </p:nvSpPr>
        <p:spPr>
          <a:xfrm>
            <a:off x="571500" y="2171700"/>
            <a:ext cx="5286375" cy="37394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Panel interviews are interviews conducted by several interviewers at the same time.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This strategy offers a level-headed assessment, reduces personal bias, and promotes comprehensive debate on the skills of the job seeker.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In the case of the Operations Manager position, HR and heads of different departments can collaboratively determine managerial experience, leadership quality, teamwork, and interpersonal effectiveness.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The panel interviews are also a way to get a variety of opinions on the candidate, which justifies a more objective and impartial hiring decision (Potocnik et al., 2021).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187" name="Google Shape;187;p2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2009775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188" name="Google Shape;188;p23"/>
          <p:cNvSpPr txBox="1"/>
          <p:nvPr/>
        </p:nvSpPr>
        <p:spPr>
          <a:xfrm>
            <a:off x="571500" y="571500"/>
            <a:ext cx="1160145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Interview Type: Panel Interviews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" name="Google Shape;193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2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000250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24"/>
          <p:cNvSpPr txBox="1"/>
          <p:nvPr/>
        </p:nvSpPr>
        <p:spPr>
          <a:xfrm>
            <a:off x="571500" y="2171700"/>
            <a:ext cx="5286375" cy="34278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Situational or </a:t>
            </a:r>
            <a:r>
              <a:rPr lang="en-US" sz="1350" b="0" i="0" u="none" strike="noStrike" cap="none" dirty="0" err="1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behavioural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 interviews ask candidates to explain what they did in real-life situations or how they would have reacted under a hypothetical situation.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This method assesses problem-solving, adaptability, decision-making, and leadership skills.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In the case of 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Balfour Beatty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, the candidates may be questioned about how they would solve conflicts within their teams or introduce operational changes.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350" b="0" i="0" u="none" strike="noStrike" kern="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Behavioural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questions also give details about the past </a:t>
            </a:r>
            <a:r>
              <a:rPr kumimoji="0" lang="en-US" sz="1350" b="0" i="0" u="none" strike="noStrike" kern="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behaviour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of a candidate, which is a good indicator of future performance (Wang, 2024).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pic>
        <p:nvPicPr>
          <p:cNvPr id="197" name="Google Shape;197;p2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2009775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198" name="Google Shape;198;p24"/>
          <p:cNvSpPr txBox="1"/>
          <p:nvPr/>
        </p:nvSpPr>
        <p:spPr>
          <a:xfrm>
            <a:off x="571500" y="571500"/>
            <a:ext cx="1160145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Interview Type: Situational / Behavioural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" name="Google Shape;203;p2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88" y="18662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04" name="Google Shape;204;p25"/>
          <p:cNvSpPr txBox="1"/>
          <p:nvPr/>
        </p:nvSpPr>
        <p:spPr>
          <a:xfrm>
            <a:off x="758112" y="5570072"/>
            <a:ext cx="11049000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1350" b="1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Recommendation: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Balfour Beatty should use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 online interviews for the first stage to save time and resources. The final step should be face-to-face to better evaluate leadership </a:t>
            </a:r>
            <a:r>
              <a:rPr lang="en-US" sz="1350" b="0" i="0" u="none" strike="noStrike" cap="none" dirty="0" err="1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behaviour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, communication style, and interpersonal presence (Ferris and Judge, 2002; Wang, 2024).</a:t>
            </a:r>
            <a:endParaRPr dirty="0"/>
          </a:p>
        </p:txBody>
      </p:sp>
      <p:sp>
        <p:nvSpPr>
          <p:cNvPr id="221" name="Google Shape;221;p25"/>
          <p:cNvSpPr txBox="1"/>
          <p:nvPr/>
        </p:nvSpPr>
        <p:spPr>
          <a:xfrm>
            <a:off x="571500" y="419100"/>
            <a:ext cx="1160145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Interview Format: Face-to-Face vs. Online</a:t>
            </a:r>
            <a:endParaRPr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E8F35A0-BE2A-88E3-B8B7-5833DDDBDF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8054850"/>
              </p:ext>
            </p:extLst>
          </p:nvPr>
        </p:nvGraphicFramePr>
        <p:xfrm>
          <a:off x="1147666" y="1604481"/>
          <a:ext cx="8229600" cy="3687702"/>
        </p:xfrm>
        <a:graphic>
          <a:graphicData uri="http://schemas.openxmlformats.org/drawingml/2006/table">
            <a:tbl>
              <a:tblPr firstRow="1" firstCol="1" bandRow="1">
                <a:tableStyleId>{BDBED569-4797-4DF1-A0F4-6AAB3CD982D8}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69233011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0392033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44547652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 dirty="0">
                          <a:effectLst/>
                        </a:rPr>
                        <a:t>Criteria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Face-to-Face Interviews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Online Interviews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18117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Observation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 dirty="0">
                          <a:effectLst/>
                        </a:rPr>
                        <a:t>Allows observation of body language and non-verbal cues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Limited ability to read non-verbal communication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425431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Rapport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Builds stronger personal connection and trust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 dirty="0">
                          <a:effectLst/>
                        </a:rPr>
                        <a:t>Interaction may feel less personal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345730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Flexibility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Requires physical presence and scheduling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Highly flexible and cost-effective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480559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Suitability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Ideal for assessing leadership presence and interpersonal skills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Effective for early-stage screening and remote participation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536897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Cost and Time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>
                          <a:effectLst/>
                        </a:rPr>
                        <a:t>More costly and time-consuming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200000"/>
                        </a:lnSpc>
                        <a:buNone/>
                      </a:pPr>
                      <a:r>
                        <a:rPr lang="en-US" sz="1200" kern="100" dirty="0">
                          <a:effectLst/>
                        </a:rPr>
                        <a:t>Saves time and reduces travel expenses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7917366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" name="Google Shape;226;p2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Google Shape;227;p2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000250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8" name="Google Shape;228;p26"/>
          <p:cNvSpPr txBox="1"/>
          <p:nvPr/>
        </p:nvSpPr>
        <p:spPr>
          <a:xfrm>
            <a:off x="571500" y="2171700"/>
            <a:ext cx="5286375" cy="34278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Decision-making and evaluation entail the comparison of the performance of the candidate to pre-defined standards through scoring rubrics and assessments.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This is a way of making sure that there is transparency and fairness, as well as informed hiring.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In the case of the Operations Manager, interviews, references, and assessments will be </a:t>
            </a:r>
            <a:r>
              <a:rPr kumimoji="0" lang="en-US" sz="1350" b="0" i="0" u="none" strike="noStrike" kern="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analysed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by both the HR and departmental heads to ensure that the best candidate is chosen.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Formal assessment procedures also offer documentation to endorse the choice and </a:t>
            </a:r>
            <a:r>
              <a:rPr kumimoji="0" lang="en-US" sz="1350" b="0" i="0" u="none" strike="noStrike" kern="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minimise</a:t>
            </a:r>
            <a:r>
              <a:rPr kumimoji="0" lang="en-US" sz="1350" b="0" i="0" u="none" strike="noStrike" kern="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 the probability of bias (Wardlaw, 2019).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231" name="Google Shape;231;p26"/>
          <p:cNvSpPr txBox="1"/>
          <p:nvPr/>
        </p:nvSpPr>
        <p:spPr>
          <a:xfrm>
            <a:off x="571500" y="571500"/>
            <a:ext cx="1160145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Step 7: Evaluation and Decision Making</a:t>
            </a:r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07F975-D936-7F58-3AF1-8F3A1D142D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95674" y="2128449"/>
            <a:ext cx="4800600" cy="359092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" name="Google Shape;236;p2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7" name="Google Shape;237;p2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000250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238" name="Google Shape;238;p27"/>
          <p:cNvSpPr txBox="1"/>
          <p:nvPr/>
        </p:nvSpPr>
        <p:spPr>
          <a:xfrm>
            <a:off x="571500" y="2171700"/>
            <a:ext cx="5286375" cy="31162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An </a:t>
            </a:r>
            <a:r>
              <a:rPr lang="en-US" sz="1350" b="0" i="0" u="none" strike="noStrike" cap="none" dirty="0" err="1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organised</a:t>
            </a: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 approach to recruitment and selection will ensure that the institution gets the correct individual in its strategic roles.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b="0" i="0" u="none" strike="noStrike" cap="none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The responsibility as an HR Assistant is to facilitate equitable, resourceful, and strategic hiring.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350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Through evidence-based practices, </a:t>
            </a:r>
            <a:r>
              <a:rPr lang="en-US" sz="1350" dirty="0" err="1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organisations</a:t>
            </a:r>
            <a:r>
              <a:rPr lang="en-US" sz="1350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 will be able to refine their selection of candidates, increase their level of performance, and support growth in the long term. 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  <a:defRPr/>
            </a:pPr>
            <a:r>
              <a:rPr lang="en-US" sz="1350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The hiring of the operations manager for 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Balfour Beatty </a:t>
            </a:r>
            <a:r>
              <a:rPr lang="en-US" sz="1350" dirty="0">
                <a:solidFill>
                  <a:srgbClr val="333333"/>
                </a:solidFill>
                <a:latin typeface="Lato"/>
                <a:ea typeface="Lato"/>
                <a:cs typeface="Lato"/>
                <a:sym typeface="Lato"/>
              </a:rPr>
              <a:t>shows that systematic HR practices can be used to find and recruit the best talent (Potocnik et al., 2021).</a:t>
            </a:r>
            <a:endParaRPr lang="en-US" sz="1200" dirty="0"/>
          </a:p>
        </p:txBody>
      </p:sp>
      <p:pic>
        <p:nvPicPr>
          <p:cNvPr id="240" name="Google Shape;240;p2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2009775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241" name="Google Shape;241;p27"/>
          <p:cNvSpPr txBox="1"/>
          <p:nvPr/>
        </p:nvSpPr>
        <p:spPr>
          <a:xfrm>
            <a:off x="571500" y="571500"/>
            <a:ext cx="1160145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Conclusion: Securing the Best Talent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6" name="Google Shape;246;p2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54" name="Google Shape;254;p28"/>
          <p:cNvSpPr txBox="1"/>
          <p:nvPr/>
        </p:nvSpPr>
        <p:spPr>
          <a:xfrm>
            <a:off x="571500" y="571500"/>
            <a:ext cx="11601450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005A9C"/>
                </a:solidFill>
                <a:latin typeface="Poppins"/>
                <a:ea typeface="Poppins"/>
                <a:cs typeface="Poppins"/>
                <a:sym typeface="Poppins"/>
              </a:rPr>
              <a:t>Bibliography</a:t>
            </a: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2FDA43-9BC5-C2DA-527E-65665082A88B}"/>
              </a:ext>
            </a:extLst>
          </p:cNvPr>
          <p:cNvSpPr txBox="1"/>
          <p:nvPr/>
        </p:nvSpPr>
        <p:spPr>
          <a:xfrm>
            <a:off x="1686507" y="1421814"/>
            <a:ext cx="7476153" cy="5348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Abbas, S.I., Shah, M.H. &amp; Haji-Othman, Y. (2021) Critical review of recruitment and selection methods: Understanding the current practices. </a:t>
            </a:r>
            <a:r>
              <a:rPr lang="en-US" sz="1350" i="1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Annals of Contemporary Developments in Management &amp; HR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, 3(3), pp.46–52.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Wardlaw, M.K. (2019) </a:t>
            </a:r>
            <a:r>
              <a:rPr lang="en-US" sz="1350" i="1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Effective human resources recruiting and hiring practices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[Doctoral dissertation]. Walden University.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Alzoubi, R.I.A. (2020) The recruiting process in the human resource management. </a:t>
            </a:r>
            <a:r>
              <a:rPr lang="en-US" sz="1350" i="1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International Journal of Academic Research in Business and Social Sciences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, 17(1), pp.65–71.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Ferris, G.R. &amp; Judge, T.A. (2002) The recruitment interview process: Persuasion and information exchange. </a:t>
            </a:r>
            <a:r>
              <a:rPr lang="en-US" sz="1350" i="1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Human Resource Management Review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, 12(3), pp.309–337.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Rozario, S.D., Venkatraman, S. &amp; Abbas, A. (2019) Challenges in Recruitment and Selection Process: An Empirical Study. </a:t>
            </a:r>
            <a:r>
              <a:rPr lang="en-US" sz="1350" i="1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Challenges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, 10(2), p.35.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Potočnik, K., Anderson, N.R., Born, M., Kleinmann, M. &amp; Nikolaou, I. (2021) Paving the way for research in recruitment and selection: recent developments, challenges and future opportunities. </a:t>
            </a:r>
            <a:r>
              <a:rPr lang="en-US" sz="1350" i="1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European Journal of Work and Organizational Psychology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, 30(2), pp.159–174.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Wang, Y. (2024) Exploring interview dynamics in hiring process: Structure, response bias, and interviewee experience. </a:t>
            </a:r>
            <a:r>
              <a:rPr lang="en-US" sz="1350" i="1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Advances in Economics, Management and Political Sciences</a:t>
            </a:r>
            <a:r>
              <a:rPr lang="en-US" sz="135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, 86(1), pp.94–102.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1889</Words>
  <Application>Microsoft Office PowerPoint</Application>
  <PresentationFormat>Widescreen</PresentationFormat>
  <Paragraphs>112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Lato</vt:lpstr>
      <vt:lpstr>Wingdings</vt:lpstr>
      <vt:lpstr>Poppins</vt:lpstr>
      <vt:lpstr>Times New Roman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ADMIN</cp:lastModifiedBy>
  <cp:revision>5</cp:revision>
  <dcterms:modified xsi:type="dcterms:W3CDTF">2025-11-10T19:38:07Z</dcterms:modified>
</cp:coreProperties>
</file>