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8" r:id="rId5"/>
    <p:sldId id="259" r:id="rId6"/>
    <p:sldId id="261" r:id="rId7"/>
    <p:sldId id="262" r:id="rId8"/>
    <p:sldId id="264" r:id="rId9"/>
    <p:sldId id="265"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58" y="1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B21B1C-2FD3-45F8-9D6A-2F7F73254B0E}"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DC378-9F80-4B19-9A96-E63A93D442DC}" type="slidenum">
              <a:rPr lang="en-GB" smtClean="0"/>
              <a:t>‹#›</a:t>
            </a:fld>
            <a:endParaRPr lang="en-GB"/>
          </a:p>
        </p:txBody>
      </p:sp>
    </p:spTree>
    <p:extLst>
      <p:ext uri="{BB962C8B-B14F-4D97-AF65-F5344CB8AC3E}">
        <p14:creationId xmlns:p14="http://schemas.microsoft.com/office/powerpoint/2010/main" val="2262954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0B21B1C-2FD3-45F8-9D6A-2F7F73254B0E}"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DC378-9F80-4B19-9A96-E63A93D442DC}" type="slidenum">
              <a:rPr lang="en-GB" smtClean="0"/>
              <a:t>‹#›</a:t>
            </a:fld>
            <a:endParaRPr lang="en-GB"/>
          </a:p>
        </p:txBody>
      </p:sp>
    </p:spTree>
    <p:extLst>
      <p:ext uri="{BB962C8B-B14F-4D97-AF65-F5344CB8AC3E}">
        <p14:creationId xmlns:p14="http://schemas.microsoft.com/office/powerpoint/2010/main" val="700539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0B21B1C-2FD3-45F8-9D6A-2F7F73254B0E}"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DC378-9F80-4B19-9A96-E63A93D442DC}" type="slidenum">
              <a:rPr lang="en-GB" smtClean="0"/>
              <a:t>‹#›</a:t>
            </a:fld>
            <a:endParaRPr lang="en-GB"/>
          </a:p>
        </p:txBody>
      </p:sp>
    </p:spTree>
    <p:extLst>
      <p:ext uri="{BB962C8B-B14F-4D97-AF65-F5344CB8AC3E}">
        <p14:creationId xmlns:p14="http://schemas.microsoft.com/office/powerpoint/2010/main" val="151548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B21B1C-2FD3-45F8-9D6A-2F7F73254B0E}"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DC378-9F80-4B19-9A96-E63A93D442DC}" type="slidenum">
              <a:rPr lang="en-GB" smtClean="0"/>
              <a:t>‹#›</a:t>
            </a:fld>
            <a:endParaRPr lang="en-GB"/>
          </a:p>
        </p:txBody>
      </p:sp>
    </p:spTree>
    <p:extLst>
      <p:ext uri="{BB962C8B-B14F-4D97-AF65-F5344CB8AC3E}">
        <p14:creationId xmlns:p14="http://schemas.microsoft.com/office/powerpoint/2010/main" val="4275938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B21B1C-2FD3-45F8-9D6A-2F7F73254B0E}" type="datetimeFigureOut">
              <a:rPr lang="en-GB" smtClean="0"/>
              <a:t>13/11/2018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4DC378-9F80-4B19-9A96-E63A93D442DC}" type="slidenum">
              <a:rPr lang="en-GB" smtClean="0"/>
              <a:t>‹#›</a:t>
            </a:fld>
            <a:endParaRPr lang="en-GB"/>
          </a:p>
        </p:txBody>
      </p:sp>
    </p:spTree>
    <p:extLst>
      <p:ext uri="{BB962C8B-B14F-4D97-AF65-F5344CB8AC3E}">
        <p14:creationId xmlns:p14="http://schemas.microsoft.com/office/powerpoint/2010/main" val="2847227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0B21B1C-2FD3-45F8-9D6A-2F7F73254B0E}" type="datetimeFigureOut">
              <a:rPr lang="en-GB" smtClean="0"/>
              <a:t>13/11/2018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64DC378-9F80-4B19-9A96-E63A93D442DC}" type="slidenum">
              <a:rPr lang="en-GB" smtClean="0"/>
              <a:t>‹#›</a:t>
            </a:fld>
            <a:endParaRPr lang="en-GB"/>
          </a:p>
        </p:txBody>
      </p:sp>
    </p:spTree>
    <p:extLst>
      <p:ext uri="{BB962C8B-B14F-4D97-AF65-F5344CB8AC3E}">
        <p14:creationId xmlns:p14="http://schemas.microsoft.com/office/powerpoint/2010/main" val="1367674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0B21B1C-2FD3-45F8-9D6A-2F7F73254B0E}" type="datetimeFigureOut">
              <a:rPr lang="en-GB" smtClean="0"/>
              <a:t>13/11/2018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64DC378-9F80-4B19-9A96-E63A93D442DC}" type="slidenum">
              <a:rPr lang="en-GB" smtClean="0"/>
              <a:t>‹#›</a:t>
            </a:fld>
            <a:endParaRPr lang="en-GB"/>
          </a:p>
        </p:txBody>
      </p:sp>
    </p:spTree>
    <p:extLst>
      <p:ext uri="{BB962C8B-B14F-4D97-AF65-F5344CB8AC3E}">
        <p14:creationId xmlns:p14="http://schemas.microsoft.com/office/powerpoint/2010/main" val="574416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50B21B1C-2FD3-45F8-9D6A-2F7F73254B0E}" type="datetimeFigureOut">
              <a:rPr lang="en-GB" smtClean="0"/>
              <a:t>13/11/2018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64DC378-9F80-4B19-9A96-E63A93D442DC}" type="slidenum">
              <a:rPr lang="en-GB" smtClean="0"/>
              <a:t>‹#›</a:t>
            </a:fld>
            <a:endParaRPr lang="en-GB"/>
          </a:p>
        </p:txBody>
      </p:sp>
    </p:spTree>
    <p:extLst>
      <p:ext uri="{BB962C8B-B14F-4D97-AF65-F5344CB8AC3E}">
        <p14:creationId xmlns:p14="http://schemas.microsoft.com/office/powerpoint/2010/main" val="2808309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0B21B1C-2FD3-45F8-9D6A-2F7F73254B0E}"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DC378-9F80-4B19-9A96-E63A93D442DC}" type="slidenum">
              <a:rPr lang="en-GB" smtClean="0"/>
              <a:t>‹#›</a:t>
            </a:fld>
            <a:endParaRPr lang="en-GB"/>
          </a:p>
        </p:txBody>
      </p:sp>
    </p:spTree>
    <p:extLst>
      <p:ext uri="{BB962C8B-B14F-4D97-AF65-F5344CB8AC3E}">
        <p14:creationId xmlns:p14="http://schemas.microsoft.com/office/powerpoint/2010/main" val="1749000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0B21B1C-2FD3-45F8-9D6A-2F7F73254B0E}"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DC378-9F80-4B19-9A96-E63A93D442DC}" type="slidenum">
              <a:rPr lang="en-GB" smtClean="0"/>
              <a:t>‹#›</a:t>
            </a:fld>
            <a:endParaRPr lang="en-GB"/>
          </a:p>
        </p:txBody>
      </p:sp>
    </p:spTree>
    <p:extLst>
      <p:ext uri="{BB962C8B-B14F-4D97-AF65-F5344CB8AC3E}">
        <p14:creationId xmlns:p14="http://schemas.microsoft.com/office/powerpoint/2010/main" val="1966583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0B21B1C-2FD3-45F8-9D6A-2F7F73254B0E}"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DC378-9F80-4B19-9A96-E63A93D442DC}" type="slidenum">
              <a:rPr lang="en-GB" smtClean="0"/>
              <a:t>‹#›</a:t>
            </a:fld>
            <a:endParaRPr lang="en-GB"/>
          </a:p>
        </p:txBody>
      </p:sp>
    </p:spTree>
    <p:extLst>
      <p:ext uri="{BB962C8B-B14F-4D97-AF65-F5344CB8AC3E}">
        <p14:creationId xmlns:p14="http://schemas.microsoft.com/office/powerpoint/2010/main" val="11993867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0B21B1C-2FD3-45F8-9D6A-2F7F73254B0E}"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DC378-9F80-4B19-9A96-E63A93D442D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2014050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0B21B1C-2FD3-45F8-9D6A-2F7F73254B0E}"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DC378-9F80-4B19-9A96-E63A93D442DC}" type="slidenum">
              <a:rPr lang="en-GB" smtClean="0"/>
              <a:t>‹#›</a:t>
            </a:fld>
            <a:endParaRPr lang="en-GB"/>
          </a:p>
        </p:txBody>
      </p:sp>
    </p:spTree>
    <p:extLst>
      <p:ext uri="{BB962C8B-B14F-4D97-AF65-F5344CB8AC3E}">
        <p14:creationId xmlns:p14="http://schemas.microsoft.com/office/powerpoint/2010/main" val="13690659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0B21B1C-2FD3-45F8-9D6A-2F7F73254B0E}" type="datetimeFigureOut">
              <a:rPr lang="en-GB" smtClean="0"/>
              <a:t>13/11/2018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DC378-9F80-4B19-9A96-E63A93D442DC}" type="slidenum">
              <a:rPr lang="en-GB" smtClean="0"/>
              <a:t>‹#›</a:t>
            </a:fld>
            <a:endParaRPr lang="en-GB"/>
          </a:p>
        </p:txBody>
      </p:sp>
    </p:spTree>
    <p:extLst>
      <p:ext uri="{BB962C8B-B14F-4D97-AF65-F5344CB8AC3E}">
        <p14:creationId xmlns:p14="http://schemas.microsoft.com/office/powerpoint/2010/main" val="398955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0B21B1C-2FD3-45F8-9D6A-2F7F73254B0E}" type="datetimeFigureOut">
              <a:rPr lang="en-GB" smtClean="0"/>
              <a:t>13/11/2018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DC378-9F80-4B19-9A96-E63A93D442DC}" type="slidenum">
              <a:rPr lang="en-GB" smtClean="0"/>
              <a:t>‹#›</a:t>
            </a:fld>
            <a:endParaRPr lang="en-GB"/>
          </a:p>
        </p:txBody>
      </p:sp>
    </p:spTree>
    <p:extLst>
      <p:ext uri="{BB962C8B-B14F-4D97-AF65-F5344CB8AC3E}">
        <p14:creationId xmlns:p14="http://schemas.microsoft.com/office/powerpoint/2010/main" val="11867694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B21B1C-2FD3-45F8-9D6A-2F7F73254B0E}"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DC378-9F80-4B19-9A96-E63A93D442DC}" type="slidenum">
              <a:rPr lang="en-GB" smtClean="0"/>
              <a:t>‹#›</a:t>
            </a:fld>
            <a:endParaRPr lang="en-GB"/>
          </a:p>
        </p:txBody>
      </p:sp>
    </p:spTree>
    <p:extLst>
      <p:ext uri="{BB962C8B-B14F-4D97-AF65-F5344CB8AC3E}">
        <p14:creationId xmlns:p14="http://schemas.microsoft.com/office/powerpoint/2010/main" val="1637190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B21B1C-2FD3-45F8-9D6A-2F7F73254B0E}"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DC378-9F80-4B19-9A96-E63A93D442DC}" type="slidenum">
              <a:rPr lang="en-GB" smtClean="0"/>
              <a:t>‹#›</a:t>
            </a:fld>
            <a:endParaRPr lang="en-GB"/>
          </a:p>
        </p:txBody>
      </p:sp>
    </p:spTree>
    <p:extLst>
      <p:ext uri="{BB962C8B-B14F-4D97-AF65-F5344CB8AC3E}">
        <p14:creationId xmlns:p14="http://schemas.microsoft.com/office/powerpoint/2010/main" val="2718376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0B21B1C-2FD3-45F8-9D6A-2F7F73254B0E}" type="datetimeFigureOut">
              <a:rPr lang="en-GB" smtClean="0"/>
              <a:t>13/11/2018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64DC378-9F80-4B19-9A96-E63A93D442DC}" type="slidenum">
              <a:rPr lang="en-GB" smtClean="0"/>
              <a:t>‹#›</a:t>
            </a:fld>
            <a:endParaRPr lang="en-GB"/>
          </a:p>
        </p:txBody>
      </p:sp>
    </p:spTree>
    <p:extLst>
      <p:ext uri="{BB962C8B-B14F-4D97-AF65-F5344CB8AC3E}">
        <p14:creationId xmlns:p14="http://schemas.microsoft.com/office/powerpoint/2010/main" val="169810120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DDFBD-4FA7-45F6-B8AA-8382E034BED3}"/>
              </a:ext>
            </a:extLst>
          </p:cNvPr>
          <p:cNvSpPr>
            <a:spLocks noGrp="1"/>
          </p:cNvSpPr>
          <p:nvPr>
            <p:ph type="ctrTitle"/>
          </p:nvPr>
        </p:nvSpPr>
        <p:spPr/>
        <p:txBody>
          <a:bodyPr>
            <a:normAutofit fontScale="90000"/>
          </a:bodyPr>
          <a:lstStyle/>
          <a:p>
            <a:r>
              <a:rPr lang="en-GB" b="1"/>
              <a:t>Machine Learning Uses in Modern and Future Digital Media Creation</a:t>
            </a:r>
            <a:endParaRPr lang="en-GB" dirty="0"/>
          </a:p>
        </p:txBody>
      </p:sp>
      <p:sp>
        <p:nvSpPr>
          <p:cNvPr id="3" name="Subtitle 2">
            <a:extLst>
              <a:ext uri="{FF2B5EF4-FFF2-40B4-BE49-F238E27FC236}">
                <a16:creationId xmlns:a16="http://schemas.microsoft.com/office/drawing/2014/main" id="{62F96A0F-9DDA-494D-8F45-E62BAF8D9EF7}"/>
              </a:ext>
            </a:extLst>
          </p:cNvPr>
          <p:cNvSpPr>
            <a:spLocks noGrp="1"/>
          </p:cNvSpPr>
          <p:nvPr>
            <p:ph type="subTitle" idx="1"/>
          </p:nvPr>
        </p:nvSpPr>
        <p:spPr/>
        <p:txBody>
          <a:bodyPr>
            <a:normAutofit fontScale="70000" lnSpcReduction="20000"/>
          </a:bodyPr>
          <a:lstStyle/>
          <a:p>
            <a:endParaRPr lang="en-GB"/>
          </a:p>
          <a:p>
            <a:r>
              <a:rPr lang="en-GB"/>
              <a:t>Kenny Hill</a:t>
            </a:r>
          </a:p>
          <a:p>
            <a:r>
              <a:rPr lang="en-GB"/>
              <a:t>MA 3D Computer Animation</a:t>
            </a:r>
            <a:endParaRPr lang="en-GB" dirty="0"/>
          </a:p>
        </p:txBody>
      </p:sp>
    </p:spTree>
    <p:extLst>
      <p:ext uri="{BB962C8B-B14F-4D97-AF65-F5344CB8AC3E}">
        <p14:creationId xmlns:p14="http://schemas.microsoft.com/office/powerpoint/2010/main" val="6398986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F9EE4-0121-46D5-84FC-8E853C20BF69}"/>
              </a:ext>
            </a:extLst>
          </p:cNvPr>
          <p:cNvSpPr>
            <a:spLocks noGrp="1"/>
          </p:cNvSpPr>
          <p:nvPr>
            <p:ph type="title"/>
          </p:nvPr>
        </p:nvSpPr>
        <p:spPr/>
        <p:txBody>
          <a:bodyPr/>
          <a:lstStyle/>
          <a:p>
            <a:r>
              <a:rPr lang="en-GB" dirty="0"/>
              <a:t>Digital Media Production is Changing</a:t>
            </a:r>
          </a:p>
        </p:txBody>
      </p:sp>
      <p:sp>
        <p:nvSpPr>
          <p:cNvPr id="3" name="Content Placeholder 2">
            <a:extLst>
              <a:ext uri="{FF2B5EF4-FFF2-40B4-BE49-F238E27FC236}">
                <a16:creationId xmlns:a16="http://schemas.microsoft.com/office/drawing/2014/main" id="{37A044C2-160B-4ED8-8AC7-56C2FC35A710}"/>
              </a:ext>
            </a:extLst>
          </p:cNvPr>
          <p:cNvSpPr>
            <a:spLocks noGrp="1"/>
          </p:cNvSpPr>
          <p:nvPr>
            <p:ph idx="1"/>
          </p:nvPr>
        </p:nvSpPr>
        <p:spPr/>
        <p:txBody>
          <a:bodyPr/>
          <a:lstStyle/>
          <a:p>
            <a:r>
              <a:rPr lang="en-GB" dirty="0"/>
              <a:t>Increasing resolution of film, television and video games is creating a higher demand for both human resources to create the content, and computing resources to render final images.</a:t>
            </a:r>
          </a:p>
          <a:p>
            <a:r>
              <a:rPr lang="en-GB" dirty="0"/>
              <a:t>How do we mitigate the necessary human resources necessary to achieve a minimum viable product?</a:t>
            </a:r>
          </a:p>
          <a:p>
            <a:r>
              <a:rPr lang="en-GB" dirty="0"/>
              <a:t>How do we mitigate the compute resources necessary to render final images, or render them faster?</a:t>
            </a:r>
          </a:p>
        </p:txBody>
      </p:sp>
    </p:spTree>
    <p:extLst>
      <p:ext uri="{BB962C8B-B14F-4D97-AF65-F5344CB8AC3E}">
        <p14:creationId xmlns:p14="http://schemas.microsoft.com/office/powerpoint/2010/main" val="2790001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DE245-333D-4E45-8425-A04DB2BF165D}"/>
              </a:ext>
            </a:extLst>
          </p:cNvPr>
          <p:cNvSpPr>
            <a:spLocks noGrp="1"/>
          </p:cNvSpPr>
          <p:nvPr>
            <p:ph type="title"/>
          </p:nvPr>
        </p:nvSpPr>
        <p:spPr/>
        <p:txBody>
          <a:bodyPr/>
          <a:lstStyle/>
          <a:p>
            <a:r>
              <a:rPr lang="en-GB" dirty="0"/>
              <a:t>Machine Learning as a solution:</a:t>
            </a:r>
          </a:p>
        </p:txBody>
      </p:sp>
      <p:sp>
        <p:nvSpPr>
          <p:cNvPr id="3" name="Content Placeholder 2">
            <a:extLst>
              <a:ext uri="{FF2B5EF4-FFF2-40B4-BE49-F238E27FC236}">
                <a16:creationId xmlns:a16="http://schemas.microsoft.com/office/drawing/2014/main" id="{574B4006-E891-4C24-B1FE-360636388836}"/>
              </a:ext>
            </a:extLst>
          </p:cNvPr>
          <p:cNvSpPr>
            <a:spLocks noGrp="1"/>
          </p:cNvSpPr>
          <p:nvPr>
            <p:ph idx="1"/>
          </p:nvPr>
        </p:nvSpPr>
        <p:spPr/>
        <p:txBody>
          <a:bodyPr/>
          <a:lstStyle/>
          <a:p>
            <a:r>
              <a:rPr lang="en-GB" dirty="0"/>
              <a:t>Many software companies and academic institutions have conducted research into using machine learning techniques to mitigate the human and computing load of digital content creation.</a:t>
            </a:r>
          </a:p>
          <a:p>
            <a:endParaRPr lang="en-GB" dirty="0"/>
          </a:p>
          <a:p>
            <a:r>
              <a:rPr lang="en-GB" dirty="0"/>
              <a:t>Efforts to reduce compute load have received greater attention due to greater ease of procuring data examples for training, as new examples can simply be created in software.</a:t>
            </a:r>
          </a:p>
        </p:txBody>
      </p:sp>
    </p:spTree>
    <p:extLst>
      <p:ext uri="{BB962C8B-B14F-4D97-AF65-F5344CB8AC3E}">
        <p14:creationId xmlns:p14="http://schemas.microsoft.com/office/powerpoint/2010/main" val="2667547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964CB-A6C8-4BDE-B184-B09EB78D9AB3}"/>
              </a:ext>
            </a:extLst>
          </p:cNvPr>
          <p:cNvSpPr>
            <a:spLocks noGrp="1"/>
          </p:cNvSpPr>
          <p:nvPr>
            <p:ph type="title"/>
          </p:nvPr>
        </p:nvSpPr>
        <p:spPr/>
        <p:txBody>
          <a:bodyPr/>
          <a:lstStyle/>
          <a:p>
            <a:r>
              <a:rPr lang="en-GB" dirty="0"/>
              <a:t>Modern Machine Learning 101</a:t>
            </a:r>
          </a:p>
        </p:txBody>
      </p:sp>
      <p:sp>
        <p:nvSpPr>
          <p:cNvPr id="3" name="Content Placeholder 2">
            <a:extLst>
              <a:ext uri="{FF2B5EF4-FFF2-40B4-BE49-F238E27FC236}">
                <a16:creationId xmlns:a16="http://schemas.microsoft.com/office/drawing/2014/main" id="{458B2E54-CFF9-40B7-ADEC-0B3BEDD04AD3}"/>
              </a:ext>
            </a:extLst>
          </p:cNvPr>
          <p:cNvSpPr>
            <a:spLocks noGrp="1"/>
          </p:cNvSpPr>
          <p:nvPr>
            <p:ph idx="1"/>
          </p:nvPr>
        </p:nvSpPr>
        <p:spPr/>
        <p:txBody>
          <a:bodyPr/>
          <a:lstStyle/>
          <a:p>
            <a:r>
              <a:rPr lang="en-GB" dirty="0"/>
              <a:t>Most modern machine learning techniques rely on a 2 stage process, to create and use a ‘neural network’ based on understanding of human learning processes.</a:t>
            </a:r>
          </a:p>
          <a:p>
            <a:endParaRPr lang="en-GB" dirty="0"/>
          </a:p>
          <a:p>
            <a:r>
              <a:rPr lang="en-GB" dirty="0"/>
              <a:t>1</a:t>
            </a:r>
            <a:r>
              <a:rPr lang="en-GB" baseline="30000" dirty="0"/>
              <a:t>st</a:t>
            </a:r>
            <a:r>
              <a:rPr lang="en-GB" dirty="0"/>
              <a:t> Stage Training</a:t>
            </a:r>
          </a:p>
          <a:p>
            <a:r>
              <a:rPr lang="en-GB" dirty="0"/>
              <a:t>Often requires thousands of data examples to achieve accurate results, and often powerful multi accelerator (GPU, etc) systems take hours to days to fully train. Can be done during software creation and made invisible to end user beyond data footprint.</a:t>
            </a:r>
          </a:p>
        </p:txBody>
      </p:sp>
    </p:spTree>
    <p:extLst>
      <p:ext uri="{BB962C8B-B14F-4D97-AF65-F5344CB8AC3E}">
        <p14:creationId xmlns:p14="http://schemas.microsoft.com/office/powerpoint/2010/main" val="26408405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D098E-BDDC-4AD7-93A7-F2CCA9150E9F}"/>
              </a:ext>
            </a:extLst>
          </p:cNvPr>
          <p:cNvSpPr>
            <a:spLocks noGrp="1"/>
          </p:cNvSpPr>
          <p:nvPr>
            <p:ph type="title"/>
          </p:nvPr>
        </p:nvSpPr>
        <p:spPr/>
        <p:txBody>
          <a:bodyPr/>
          <a:lstStyle/>
          <a:p>
            <a:r>
              <a:rPr lang="en-GB" dirty="0"/>
              <a:t>Modern Machine Learning 101</a:t>
            </a:r>
          </a:p>
        </p:txBody>
      </p:sp>
      <p:sp>
        <p:nvSpPr>
          <p:cNvPr id="3" name="Content Placeholder 2">
            <a:extLst>
              <a:ext uri="{FF2B5EF4-FFF2-40B4-BE49-F238E27FC236}">
                <a16:creationId xmlns:a16="http://schemas.microsoft.com/office/drawing/2014/main" id="{BB1F4719-73F5-4557-8044-29AE8951C207}"/>
              </a:ext>
            </a:extLst>
          </p:cNvPr>
          <p:cNvSpPr>
            <a:spLocks noGrp="1"/>
          </p:cNvSpPr>
          <p:nvPr>
            <p:ph idx="1"/>
          </p:nvPr>
        </p:nvSpPr>
        <p:spPr/>
        <p:txBody>
          <a:bodyPr/>
          <a:lstStyle/>
          <a:p>
            <a:r>
              <a:rPr lang="en-GB" dirty="0"/>
              <a:t>2</a:t>
            </a:r>
            <a:r>
              <a:rPr lang="en-GB" baseline="30000" dirty="0"/>
              <a:t>nd</a:t>
            </a:r>
            <a:r>
              <a:rPr lang="en-GB" dirty="0"/>
              <a:t> Stage Inference</a:t>
            </a:r>
          </a:p>
          <a:p>
            <a:endParaRPr lang="en-GB" dirty="0"/>
          </a:p>
          <a:p>
            <a:r>
              <a:rPr lang="en-GB" dirty="0"/>
              <a:t>Takes trained network and infers a result from an input.</a:t>
            </a:r>
          </a:p>
          <a:p>
            <a:r>
              <a:rPr lang="en-GB" dirty="0"/>
              <a:t>Usually requires much simpler hardware to run</a:t>
            </a:r>
          </a:p>
        </p:txBody>
      </p:sp>
    </p:spTree>
    <p:extLst>
      <p:ext uri="{BB962C8B-B14F-4D97-AF65-F5344CB8AC3E}">
        <p14:creationId xmlns:p14="http://schemas.microsoft.com/office/powerpoint/2010/main" val="536047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132F4-B910-4A86-8379-85428C57C854}"/>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1D069501-12DA-42B1-846F-2E92C20AFB8A}"/>
              </a:ext>
            </a:extLst>
          </p:cNvPr>
          <p:cNvSpPr>
            <a:spLocks noGrp="1"/>
          </p:cNvSpPr>
          <p:nvPr>
            <p:ph idx="1"/>
          </p:nvPr>
        </p:nvSpPr>
        <p:spPr/>
        <p:txBody>
          <a:bodyPr/>
          <a:lstStyle/>
          <a:p>
            <a:r>
              <a:rPr lang="en-GB" dirty="0"/>
              <a:t>Research efforts will be scrutinised based on their potential benefits to industry, and possible downsides to accuracy vs non ML techniques.</a:t>
            </a:r>
          </a:p>
          <a:p>
            <a:endParaRPr lang="en-GB" dirty="0"/>
          </a:p>
          <a:p>
            <a:r>
              <a:rPr lang="en-GB" dirty="0"/>
              <a:t>Limitations to modern ML techniques will be outlined, and future improvements speculated on based on emerging techniques.</a:t>
            </a:r>
          </a:p>
        </p:txBody>
      </p:sp>
    </p:spTree>
    <p:extLst>
      <p:ext uri="{BB962C8B-B14F-4D97-AF65-F5344CB8AC3E}">
        <p14:creationId xmlns:p14="http://schemas.microsoft.com/office/powerpoint/2010/main" val="38959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3DFB-1899-444B-B703-FFE98E10811D}"/>
              </a:ext>
            </a:extLst>
          </p:cNvPr>
          <p:cNvSpPr>
            <a:spLocks noGrp="1"/>
          </p:cNvSpPr>
          <p:nvPr>
            <p:ph type="title"/>
          </p:nvPr>
        </p:nvSpPr>
        <p:spPr/>
        <p:txBody>
          <a:bodyPr/>
          <a:lstStyle/>
          <a:p>
            <a:r>
              <a:rPr lang="en-GB" dirty="0"/>
              <a:t>Project Research - Rendering</a:t>
            </a:r>
          </a:p>
        </p:txBody>
      </p:sp>
      <p:sp>
        <p:nvSpPr>
          <p:cNvPr id="3" name="Content Placeholder 2">
            <a:extLst>
              <a:ext uri="{FF2B5EF4-FFF2-40B4-BE49-F238E27FC236}">
                <a16:creationId xmlns:a16="http://schemas.microsoft.com/office/drawing/2014/main" id="{55F569C3-4FD1-46FD-8C94-97AAC84A59B2}"/>
              </a:ext>
            </a:extLst>
          </p:cNvPr>
          <p:cNvSpPr>
            <a:spLocks noGrp="1"/>
          </p:cNvSpPr>
          <p:nvPr>
            <p:ph idx="1"/>
          </p:nvPr>
        </p:nvSpPr>
        <p:spPr/>
        <p:txBody>
          <a:bodyPr/>
          <a:lstStyle/>
          <a:p>
            <a:r>
              <a:rPr lang="en-GB" dirty="0"/>
              <a:t>Deep Scattering (</a:t>
            </a:r>
            <a:r>
              <a:rPr lang="en-GB" dirty="0" err="1"/>
              <a:t>Kallweit</a:t>
            </a:r>
            <a:r>
              <a:rPr lang="en-GB" dirty="0"/>
              <a:t> et al 2018)</a:t>
            </a:r>
          </a:p>
          <a:p>
            <a:r>
              <a:rPr lang="en-GB" dirty="0"/>
              <a:t>Ray tracing complex volumes (clouds) using ML to approximate the scattering of light inside the volume instead of fully tracing the path of each ray (more than 24 hours per frame for multiple scatters).</a:t>
            </a:r>
          </a:p>
          <a:p>
            <a:r>
              <a:rPr lang="en-GB" dirty="0"/>
              <a:t>Speed ups of 24-1900x faster depending on light source.</a:t>
            </a:r>
          </a:p>
        </p:txBody>
      </p:sp>
      <p:pic>
        <p:nvPicPr>
          <p:cNvPr id="5" name="Picture 4">
            <a:extLst>
              <a:ext uri="{FF2B5EF4-FFF2-40B4-BE49-F238E27FC236}">
                <a16:creationId xmlns:a16="http://schemas.microsoft.com/office/drawing/2014/main" id="{55FC69F9-5200-4E14-BE4A-FAF13F3A82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03420" y="4014174"/>
            <a:ext cx="3087441" cy="2464948"/>
          </a:xfrm>
          <a:prstGeom prst="rect">
            <a:avLst/>
          </a:prstGeom>
        </p:spPr>
      </p:pic>
      <p:pic>
        <p:nvPicPr>
          <p:cNvPr id="7" name="Picture 6">
            <a:extLst>
              <a:ext uri="{FF2B5EF4-FFF2-40B4-BE49-F238E27FC236}">
                <a16:creationId xmlns:a16="http://schemas.microsoft.com/office/drawing/2014/main" id="{927043ED-969C-48EF-9218-5C859FEC97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1841486" y="4041681"/>
            <a:ext cx="3103375" cy="2451194"/>
          </a:xfrm>
          <a:prstGeom prst="rect">
            <a:avLst/>
          </a:prstGeom>
        </p:spPr>
      </p:pic>
    </p:spTree>
    <p:extLst>
      <p:ext uri="{BB962C8B-B14F-4D97-AF65-F5344CB8AC3E}">
        <p14:creationId xmlns:p14="http://schemas.microsoft.com/office/powerpoint/2010/main" val="640614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D0CA9-F3BB-46BD-90EC-755E9A49BE09}"/>
              </a:ext>
            </a:extLst>
          </p:cNvPr>
          <p:cNvSpPr>
            <a:spLocks noGrp="1"/>
          </p:cNvSpPr>
          <p:nvPr>
            <p:ph type="title"/>
          </p:nvPr>
        </p:nvSpPr>
        <p:spPr/>
        <p:txBody>
          <a:bodyPr/>
          <a:lstStyle/>
          <a:p>
            <a:r>
              <a:rPr lang="en-GB" dirty="0"/>
              <a:t>Project Research - Animation</a:t>
            </a:r>
          </a:p>
        </p:txBody>
      </p:sp>
      <p:sp>
        <p:nvSpPr>
          <p:cNvPr id="3" name="Content Placeholder 2">
            <a:extLst>
              <a:ext uri="{FF2B5EF4-FFF2-40B4-BE49-F238E27FC236}">
                <a16:creationId xmlns:a16="http://schemas.microsoft.com/office/drawing/2014/main" id="{F9FBEB72-D214-416D-A607-EED2AE996FD9}"/>
              </a:ext>
            </a:extLst>
          </p:cNvPr>
          <p:cNvSpPr>
            <a:spLocks noGrp="1"/>
          </p:cNvSpPr>
          <p:nvPr>
            <p:ph idx="1"/>
          </p:nvPr>
        </p:nvSpPr>
        <p:spPr/>
        <p:txBody>
          <a:bodyPr/>
          <a:lstStyle/>
          <a:p>
            <a:r>
              <a:rPr lang="en-GB" dirty="0"/>
              <a:t>Mode-Adaptive Neural Networks for </a:t>
            </a:r>
            <a:r>
              <a:rPr lang="en-GB" dirty="0" err="1"/>
              <a:t>Quadroped</a:t>
            </a:r>
            <a:r>
              <a:rPr lang="en-GB" dirty="0"/>
              <a:t> Motion Control (Zhang et al 2018).</a:t>
            </a:r>
          </a:p>
          <a:p>
            <a:r>
              <a:rPr lang="en-GB" dirty="0"/>
              <a:t>Synthesized animation through motion capture ML training, makes animation more like human/animal motion, learned through practise, blends fluidly from one motion type to another.</a:t>
            </a:r>
          </a:p>
        </p:txBody>
      </p:sp>
      <p:pic>
        <p:nvPicPr>
          <p:cNvPr id="5" name="Picture 4">
            <a:extLst>
              <a:ext uri="{FF2B5EF4-FFF2-40B4-BE49-F238E27FC236}">
                <a16:creationId xmlns:a16="http://schemas.microsoft.com/office/drawing/2014/main" id="{7B423D4D-9BEA-4775-90C6-BC624F39E9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0" y="4163267"/>
            <a:ext cx="10591800" cy="1523951"/>
          </a:xfrm>
          <a:prstGeom prst="rect">
            <a:avLst/>
          </a:prstGeom>
        </p:spPr>
      </p:pic>
    </p:spTree>
    <p:extLst>
      <p:ext uri="{BB962C8B-B14F-4D97-AF65-F5344CB8AC3E}">
        <p14:creationId xmlns:p14="http://schemas.microsoft.com/office/powerpoint/2010/main" val="952638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27BE7-A2F3-46D1-A00D-1ABAA16DE3FD}"/>
              </a:ext>
            </a:extLst>
          </p:cNvPr>
          <p:cNvSpPr>
            <a:spLocks noGrp="1"/>
          </p:cNvSpPr>
          <p:nvPr>
            <p:ph type="title"/>
          </p:nvPr>
        </p:nvSpPr>
        <p:spPr/>
        <p:txBody>
          <a:bodyPr/>
          <a:lstStyle/>
          <a:p>
            <a:r>
              <a:rPr lang="en-GB" dirty="0"/>
              <a:t>Project Research - Denoising</a:t>
            </a:r>
          </a:p>
        </p:txBody>
      </p:sp>
      <p:sp>
        <p:nvSpPr>
          <p:cNvPr id="3" name="Content Placeholder 2">
            <a:extLst>
              <a:ext uri="{FF2B5EF4-FFF2-40B4-BE49-F238E27FC236}">
                <a16:creationId xmlns:a16="http://schemas.microsoft.com/office/drawing/2014/main" id="{D8D6CA84-55CA-4825-AB84-3AC98028759C}"/>
              </a:ext>
            </a:extLst>
          </p:cNvPr>
          <p:cNvSpPr>
            <a:spLocks noGrp="1"/>
          </p:cNvSpPr>
          <p:nvPr>
            <p:ph idx="1"/>
          </p:nvPr>
        </p:nvSpPr>
        <p:spPr/>
        <p:txBody>
          <a:bodyPr/>
          <a:lstStyle/>
          <a:p>
            <a:r>
              <a:rPr lang="en-GB" dirty="0"/>
              <a:t>Interactive Reconstruction of Monte Carlo Image Sequences Using a Recurrent Denoising Autoencoder (Chaitanya et al 2017).</a:t>
            </a:r>
          </a:p>
          <a:p>
            <a:r>
              <a:rPr lang="en-GB" dirty="0"/>
              <a:t>Recent real time ray tracing demonstrations and games made possible through fast ML based denoising.</a:t>
            </a:r>
          </a:p>
        </p:txBody>
      </p:sp>
      <p:pic>
        <p:nvPicPr>
          <p:cNvPr id="5" name="Picture 4">
            <a:extLst>
              <a:ext uri="{FF2B5EF4-FFF2-40B4-BE49-F238E27FC236}">
                <a16:creationId xmlns:a16="http://schemas.microsoft.com/office/drawing/2014/main" id="{741C6D47-5F76-459F-A99C-C27ABB4811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8700" y="3502130"/>
            <a:ext cx="2736075" cy="2990745"/>
          </a:xfrm>
          <a:prstGeom prst="rect">
            <a:avLst/>
          </a:prstGeom>
        </p:spPr>
      </p:pic>
      <p:pic>
        <p:nvPicPr>
          <p:cNvPr id="7" name="Picture 6">
            <a:extLst>
              <a:ext uri="{FF2B5EF4-FFF2-40B4-BE49-F238E27FC236}">
                <a16:creationId xmlns:a16="http://schemas.microsoft.com/office/drawing/2014/main" id="{206433FD-F3D5-423A-BD39-678E626986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275" y="3502130"/>
            <a:ext cx="2736075" cy="3040819"/>
          </a:xfrm>
          <a:prstGeom prst="rect">
            <a:avLst/>
          </a:prstGeom>
        </p:spPr>
      </p:pic>
      <p:pic>
        <p:nvPicPr>
          <p:cNvPr id="9" name="Picture 8">
            <a:extLst>
              <a:ext uri="{FF2B5EF4-FFF2-40B4-BE49-F238E27FC236}">
                <a16:creationId xmlns:a16="http://schemas.microsoft.com/office/drawing/2014/main" id="{F213DDC8-B7CC-4379-B27B-CFD30CB192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81850" y="3552205"/>
            <a:ext cx="2737630" cy="2990744"/>
          </a:xfrm>
          <a:prstGeom prst="rect">
            <a:avLst/>
          </a:prstGeom>
        </p:spPr>
      </p:pic>
    </p:spTree>
    <p:extLst>
      <p:ext uri="{BB962C8B-B14F-4D97-AF65-F5344CB8AC3E}">
        <p14:creationId xmlns:p14="http://schemas.microsoft.com/office/powerpoint/2010/main" val="3163522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1EA5B-C460-4DAB-94D1-B42C8F5CDF2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A61244E-AA41-4518-9BCC-7E61CCC11CEA}"/>
              </a:ext>
            </a:extLst>
          </p:cNvPr>
          <p:cNvSpPr>
            <a:spLocks noGrp="1"/>
          </p:cNvSpPr>
          <p:nvPr>
            <p:ph idx="1"/>
          </p:nvPr>
        </p:nvSpPr>
        <p:spPr/>
        <p:txBody>
          <a:bodyPr>
            <a:normAutofit fontScale="32500" lnSpcReduction="20000"/>
          </a:bodyPr>
          <a:lstStyle/>
          <a:p>
            <a:pPr marL="0" indent="0">
              <a:buNone/>
            </a:pPr>
            <a:r>
              <a:rPr lang="en-GB" dirty="0" err="1"/>
              <a:t>Yangqing</a:t>
            </a:r>
            <a:r>
              <a:rPr lang="en-GB" dirty="0"/>
              <a:t> </a:t>
            </a:r>
            <a:r>
              <a:rPr lang="en-GB" dirty="0" err="1"/>
              <a:t>JiaEvan</a:t>
            </a:r>
            <a:r>
              <a:rPr lang="en-GB" dirty="0"/>
              <a:t> </a:t>
            </a:r>
            <a:r>
              <a:rPr lang="en-GB" dirty="0" err="1"/>
              <a:t>Shelhamer</a:t>
            </a:r>
            <a:r>
              <a:rPr lang="en-GB" dirty="0"/>
              <a:t>, Jeff Donahue, Sergey </a:t>
            </a:r>
            <a:r>
              <a:rPr lang="en-GB" dirty="0" err="1"/>
              <a:t>Karayev</a:t>
            </a:r>
            <a:r>
              <a:rPr lang="en-GB" dirty="0"/>
              <a:t>, Jonathan Long, Ross </a:t>
            </a:r>
            <a:r>
              <a:rPr lang="en-GB" dirty="0" err="1"/>
              <a:t>Girshick</a:t>
            </a:r>
            <a:r>
              <a:rPr lang="en-GB" dirty="0"/>
              <a:t>, Sergio </a:t>
            </a:r>
            <a:r>
              <a:rPr lang="en-GB" dirty="0" err="1"/>
              <a:t>Guadarrama</a:t>
            </a:r>
            <a:r>
              <a:rPr lang="en-GB" dirty="0"/>
              <a:t> and Trevor Darrell. 2017. University of California, Berkeley. Caffe: Convolutional Architecture for Fast Feature Embedding.</a:t>
            </a:r>
          </a:p>
          <a:p>
            <a:pPr marL="0" indent="0">
              <a:buNone/>
            </a:pPr>
            <a:r>
              <a:rPr lang="en-GB" dirty="0"/>
              <a:t>http://caffe.berkeleyvision.org/</a:t>
            </a:r>
          </a:p>
          <a:p>
            <a:pPr marL="0" indent="0">
              <a:buNone/>
            </a:pPr>
            <a:r>
              <a:rPr lang="en-GB" dirty="0"/>
              <a:t> </a:t>
            </a:r>
          </a:p>
          <a:p>
            <a:pPr marL="0" indent="0">
              <a:buNone/>
            </a:pPr>
            <a:r>
              <a:rPr lang="en-GB" dirty="0" err="1"/>
              <a:t>Martın</a:t>
            </a:r>
            <a:r>
              <a:rPr lang="en-GB" dirty="0"/>
              <a:t> Abadi, Ashish Agarwal, Paul Barham, Eugene </a:t>
            </a:r>
            <a:r>
              <a:rPr lang="en-GB" dirty="0" err="1"/>
              <a:t>Brevdo</a:t>
            </a:r>
            <a:r>
              <a:rPr lang="en-GB" dirty="0"/>
              <a:t>, </a:t>
            </a:r>
            <a:r>
              <a:rPr lang="en-GB" dirty="0" err="1"/>
              <a:t>Zhifeng</a:t>
            </a:r>
            <a:r>
              <a:rPr lang="en-GB" dirty="0"/>
              <a:t> Chen, Craig </a:t>
            </a:r>
            <a:r>
              <a:rPr lang="en-GB" dirty="0" err="1"/>
              <a:t>Citro</a:t>
            </a:r>
            <a:r>
              <a:rPr lang="en-GB" dirty="0"/>
              <a:t>,</a:t>
            </a:r>
          </a:p>
          <a:p>
            <a:pPr marL="0" indent="0">
              <a:buNone/>
            </a:pPr>
            <a:r>
              <a:rPr lang="en-GB" dirty="0"/>
              <a:t>Greg S. </a:t>
            </a:r>
            <a:r>
              <a:rPr lang="en-GB" dirty="0" err="1"/>
              <a:t>Corrado</a:t>
            </a:r>
            <a:r>
              <a:rPr lang="en-GB" dirty="0"/>
              <a:t>, Andy Davis, Jeffrey Dean et al. 2015. TensorFlow: Large-Scale Machine Learning on Heterogeneous Distributed Systems.</a:t>
            </a:r>
          </a:p>
          <a:p>
            <a:pPr marL="0" indent="0">
              <a:buNone/>
            </a:pPr>
            <a:r>
              <a:rPr lang="en-GB" dirty="0"/>
              <a:t>https://www.tensorflow.org/</a:t>
            </a:r>
          </a:p>
          <a:p>
            <a:pPr marL="0" indent="0">
              <a:buNone/>
            </a:pPr>
            <a:r>
              <a:rPr lang="en-GB" dirty="0"/>
              <a:t> </a:t>
            </a:r>
          </a:p>
          <a:p>
            <a:pPr marL="0" indent="0">
              <a:buNone/>
            </a:pPr>
            <a:r>
              <a:rPr lang="en-GB" dirty="0"/>
              <a:t>Simon </a:t>
            </a:r>
            <a:r>
              <a:rPr lang="en-GB" dirty="0" err="1"/>
              <a:t>Kallweit</a:t>
            </a:r>
            <a:r>
              <a:rPr lang="en-GB" dirty="0"/>
              <a:t>, Thomas Muller, Brian McWilliams, Markus Gross and Jan Novak. 2018. Deep Scattering: Rendering Atmospheric Clouds with Radiance Predicting Neural Networks.</a:t>
            </a:r>
          </a:p>
          <a:p>
            <a:pPr marL="0" indent="0">
              <a:buNone/>
            </a:pPr>
            <a:r>
              <a:rPr lang="en-GB" dirty="0"/>
              <a:t> </a:t>
            </a:r>
          </a:p>
          <a:p>
            <a:pPr marL="0" indent="0">
              <a:buNone/>
            </a:pPr>
            <a:r>
              <a:rPr lang="en-GB" dirty="0"/>
              <a:t>Chakravarty R. </a:t>
            </a:r>
            <a:r>
              <a:rPr lang="en-GB" dirty="0" err="1"/>
              <a:t>Alla</a:t>
            </a:r>
            <a:r>
              <a:rPr lang="en-GB" dirty="0"/>
              <a:t> Chaitanya, Christoph </a:t>
            </a:r>
            <a:r>
              <a:rPr lang="en-GB" dirty="0" err="1"/>
              <a:t>Schied</a:t>
            </a:r>
            <a:r>
              <a:rPr lang="en-GB" dirty="0"/>
              <a:t>, Marco Salvi, Aaron </a:t>
            </a:r>
            <a:r>
              <a:rPr lang="en-GB" dirty="0" err="1"/>
              <a:t>Lefohn</a:t>
            </a:r>
            <a:r>
              <a:rPr lang="en-GB" dirty="0"/>
              <a:t>, Derek </a:t>
            </a:r>
            <a:r>
              <a:rPr lang="en-GB" dirty="0" err="1"/>
              <a:t>Nowrouzezahrai</a:t>
            </a:r>
            <a:r>
              <a:rPr lang="en-GB" dirty="0"/>
              <a:t> and Timo </a:t>
            </a:r>
            <a:r>
              <a:rPr lang="en-GB" dirty="0" err="1"/>
              <a:t>Aila</a:t>
            </a:r>
            <a:r>
              <a:rPr lang="en-GB" dirty="0"/>
              <a:t>. 2017. </a:t>
            </a:r>
            <a:r>
              <a:rPr lang="en-GB" dirty="0" err="1"/>
              <a:t>nVidia</a:t>
            </a:r>
            <a:r>
              <a:rPr lang="en-GB" dirty="0"/>
              <a:t>. Interactive Reconstruction of Monte Carlo Image Sequences Using a Recurrent Denoising Autoencoder.</a:t>
            </a:r>
          </a:p>
          <a:p>
            <a:pPr marL="0" indent="0">
              <a:buNone/>
            </a:pPr>
            <a:r>
              <a:rPr lang="en-GB" dirty="0"/>
              <a:t> </a:t>
            </a:r>
          </a:p>
          <a:p>
            <a:pPr marL="0" indent="0">
              <a:buNone/>
            </a:pPr>
            <a:r>
              <a:rPr lang="en-GB" dirty="0"/>
              <a:t>He Zhang, Sebastian Starke, </a:t>
            </a:r>
            <a:r>
              <a:rPr lang="en-GB" dirty="0" err="1"/>
              <a:t>Taku</a:t>
            </a:r>
            <a:r>
              <a:rPr lang="en-GB" dirty="0"/>
              <a:t> Komura and Jun Saito. 2018. Mode-Adaptive Neural Networks for </a:t>
            </a:r>
            <a:r>
              <a:rPr lang="en-GB" dirty="0" err="1"/>
              <a:t>Quadroped</a:t>
            </a:r>
            <a:r>
              <a:rPr lang="en-GB" dirty="0"/>
              <a:t> Motion Control.</a:t>
            </a:r>
          </a:p>
          <a:p>
            <a:pPr marL="0" indent="0">
              <a:buNone/>
            </a:pPr>
            <a:r>
              <a:rPr lang="en-GB" dirty="0"/>
              <a:t> </a:t>
            </a:r>
          </a:p>
          <a:p>
            <a:pPr marL="0" indent="0">
              <a:buNone/>
            </a:pPr>
            <a:r>
              <a:rPr lang="en-GB" dirty="0"/>
              <a:t>Thomas Knoll and John Knoll. 1988. Adobe Photoshop. Adobe Systems.</a:t>
            </a:r>
          </a:p>
          <a:p>
            <a:pPr marL="0" indent="0">
              <a:buNone/>
            </a:pPr>
            <a:r>
              <a:rPr lang="en-GB" dirty="0"/>
              <a:t>http://www.adobe.com/Photoshop</a:t>
            </a:r>
          </a:p>
          <a:p>
            <a:pPr marL="0" indent="0">
              <a:buNone/>
            </a:pPr>
            <a:r>
              <a:rPr lang="en-GB" dirty="0"/>
              <a:t> </a:t>
            </a:r>
          </a:p>
          <a:p>
            <a:pPr marL="0" indent="0">
              <a:buNone/>
            </a:pPr>
            <a:r>
              <a:rPr lang="en-GB" dirty="0"/>
              <a:t>Substance Alchemist. </a:t>
            </a:r>
            <a:r>
              <a:rPr lang="en-GB" dirty="0" err="1"/>
              <a:t>Allegorithmic</a:t>
            </a:r>
            <a:r>
              <a:rPr lang="en-GB" dirty="0"/>
              <a:t>.</a:t>
            </a:r>
          </a:p>
          <a:p>
            <a:pPr marL="0" indent="0">
              <a:buNone/>
            </a:pPr>
            <a:r>
              <a:rPr lang="en-GB" dirty="0"/>
              <a:t>http://www.allegorithmic.com/</a:t>
            </a:r>
            <a:r>
              <a:rPr lang="en-GB" i="1" dirty="0"/>
              <a:t>products/substance-alchemist</a:t>
            </a:r>
            <a:endParaRPr lang="en-GB" dirty="0"/>
          </a:p>
          <a:p>
            <a:endParaRPr lang="en-GB" dirty="0"/>
          </a:p>
        </p:txBody>
      </p:sp>
    </p:spTree>
    <p:extLst>
      <p:ext uri="{BB962C8B-B14F-4D97-AF65-F5344CB8AC3E}">
        <p14:creationId xmlns:p14="http://schemas.microsoft.com/office/powerpoint/2010/main" val="39417039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301</TotalTime>
  <Words>491</Words>
  <Application>Microsoft Office PowerPoint</Application>
  <PresentationFormat>Widescreen</PresentationFormat>
  <Paragraphs>55</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Century Gothic</vt:lpstr>
      <vt:lpstr>Wingdings 3</vt:lpstr>
      <vt:lpstr>Ion</vt:lpstr>
      <vt:lpstr>Machine Learning Uses in Modern and Future Digital Media Creation</vt:lpstr>
      <vt:lpstr>Digital Media Production is Changing</vt:lpstr>
      <vt:lpstr>Machine Learning as a solution:</vt:lpstr>
      <vt:lpstr>Modern Machine Learning 101</vt:lpstr>
      <vt:lpstr>Modern Machine Learning 101</vt:lpstr>
      <vt:lpstr>Methodology</vt:lpstr>
      <vt:lpstr>Project Research - Rendering</vt:lpstr>
      <vt:lpstr>Project Research - Animation</vt:lpstr>
      <vt:lpstr>Project Research - Denoising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Machine Learning Uses in Modern and Future Digital Media Creation</dc:title>
  <dc:creator>Kenneth Hill (P060243)</dc:creator>
  <cp:lastModifiedBy>Kenneth Hill (P060243)</cp:lastModifiedBy>
  <cp:revision>16</cp:revision>
  <dcterms:created xsi:type="dcterms:W3CDTF">2018-11-13T07:12:03Z</dcterms:created>
  <dcterms:modified xsi:type="dcterms:W3CDTF">2018-11-13T12:15:24Z</dcterms:modified>
</cp:coreProperties>
</file>