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56" r:id="rId2"/>
    <p:sldId id="258" r:id="rId3"/>
    <p:sldId id="271"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5" d="100"/>
          <a:sy n="75" d="100"/>
        </p:scale>
        <p:origin x="97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image" Target="../media/image7.svg"/></Relationships>
</file>

<file path=ppt/diagrams/_rels/drawing1.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BEB9A8C2-57E2-4A74-8881-5FA612CEB9CF}"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0C68F67-617B-4D75-8FBB-4EC01D153656}">
      <dgm:prSet/>
      <dgm:spPr/>
      <dgm:t>
        <a:bodyPr/>
        <a:lstStyle/>
        <a:p>
          <a:r>
            <a:rPr lang="en-GB"/>
            <a:t>Brian Chesky demonstrated emotional intelligence during Airbnb’s organisational challenges by communicating transparently and showing empathy toward employees.</a:t>
          </a:r>
          <a:endParaRPr lang="en-US"/>
        </a:p>
      </dgm:t>
    </dgm:pt>
    <dgm:pt modelId="{4C382D33-FEAF-48B0-A837-F3BCE24CB4D8}" type="parTrans" cxnId="{763AE757-78FE-481F-9E28-2F41CF2CF0F9}">
      <dgm:prSet/>
      <dgm:spPr/>
      <dgm:t>
        <a:bodyPr/>
        <a:lstStyle/>
        <a:p>
          <a:endParaRPr lang="en-US"/>
        </a:p>
      </dgm:t>
    </dgm:pt>
    <dgm:pt modelId="{13EFA9CF-D486-4AE6-B636-CA7F79B96C08}" type="sibTrans" cxnId="{763AE757-78FE-481F-9E28-2F41CF2CF0F9}">
      <dgm:prSet/>
      <dgm:spPr/>
      <dgm:t>
        <a:bodyPr/>
        <a:lstStyle/>
        <a:p>
          <a:endParaRPr lang="en-US"/>
        </a:p>
      </dgm:t>
    </dgm:pt>
    <dgm:pt modelId="{FABAB04C-43AD-4FE7-9D72-6A188C0DFA92}">
      <dgm:prSet/>
      <dgm:spPr/>
      <dgm:t>
        <a:bodyPr/>
        <a:lstStyle/>
        <a:p>
          <a:r>
            <a:rPr lang="en-GB"/>
            <a:t>His people-centred leadership strengthened trust and organisational culture. Through emotional awareness and authentic communication, Chesky maintained employee commitment while guiding Airbnb through significant uncertainty and change.</a:t>
          </a:r>
          <a:endParaRPr lang="en-US"/>
        </a:p>
      </dgm:t>
    </dgm:pt>
    <dgm:pt modelId="{6C701F96-D861-4906-AE8F-6565CF3ABF86}" type="parTrans" cxnId="{7BFB24C5-16D6-4C70-8FF9-E3A042239186}">
      <dgm:prSet/>
      <dgm:spPr/>
      <dgm:t>
        <a:bodyPr/>
        <a:lstStyle/>
        <a:p>
          <a:endParaRPr lang="en-US"/>
        </a:p>
      </dgm:t>
    </dgm:pt>
    <dgm:pt modelId="{1ACC7AC7-2404-425F-963E-A71493F03C30}" type="sibTrans" cxnId="{7BFB24C5-16D6-4C70-8FF9-E3A042239186}">
      <dgm:prSet/>
      <dgm:spPr/>
      <dgm:t>
        <a:bodyPr/>
        <a:lstStyle/>
        <a:p>
          <a:endParaRPr lang="en-US"/>
        </a:p>
      </dgm:t>
    </dgm:pt>
    <dgm:pt modelId="{6AD34C1C-F3CA-49C0-A1C8-92F789DC9BA7}" type="pres">
      <dgm:prSet presAssocID="{BEB9A8C2-57E2-4A74-8881-5FA612CEB9CF}" presName="root" presStyleCnt="0">
        <dgm:presLayoutVars>
          <dgm:dir/>
          <dgm:resizeHandles val="exact"/>
        </dgm:presLayoutVars>
      </dgm:prSet>
      <dgm:spPr/>
    </dgm:pt>
    <dgm:pt modelId="{D683E996-8F32-4EE7-AD97-431787645312}" type="pres">
      <dgm:prSet presAssocID="{00C68F67-617B-4D75-8FBB-4EC01D153656}" presName="compNode" presStyleCnt="0"/>
      <dgm:spPr/>
    </dgm:pt>
    <dgm:pt modelId="{FEAEBD2A-BF88-46EF-81FF-B222448311E4}" type="pres">
      <dgm:prSet presAssocID="{00C68F67-617B-4D75-8FBB-4EC01D153656}" presName="bgRect" presStyleLbl="bgShp" presStyleIdx="0" presStyleCnt="2"/>
      <dgm:spPr/>
    </dgm:pt>
    <dgm:pt modelId="{E71F0DA2-4F78-419B-AD69-2280A5718339}" type="pres">
      <dgm:prSet presAssocID="{00C68F67-617B-4D75-8FBB-4EC01D153656}"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Head with Gears"/>
        </a:ext>
      </dgm:extLst>
    </dgm:pt>
    <dgm:pt modelId="{0BB1FBB4-B5B9-4ECF-B9BB-670A52C0A0FC}" type="pres">
      <dgm:prSet presAssocID="{00C68F67-617B-4D75-8FBB-4EC01D153656}" presName="spaceRect" presStyleCnt="0"/>
      <dgm:spPr/>
    </dgm:pt>
    <dgm:pt modelId="{54631FA1-6853-4D94-9059-EFA3D9471158}" type="pres">
      <dgm:prSet presAssocID="{00C68F67-617B-4D75-8FBB-4EC01D153656}" presName="parTx" presStyleLbl="revTx" presStyleIdx="0" presStyleCnt="2">
        <dgm:presLayoutVars>
          <dgm:chMax val="0"/>
          <dgm:chPref val="0"/>
        </dgm:presLayoutVars>
      </dgm:prSet>
      <dgm:spPr/>
    </dgm:pt>
    <dgm:pt modelId="{F152A44A-D0FC-4249-9757-7181FC311289}" type="pres">
      <dgm:prSet presAssocID="{13EFA9CF-D486-4AE6-B636-CA7F79B96C08}" presName="sibTrans" presStyleCnt="0"/>
      <dgm:spPr/>
    </dgm:pt>
    <dgm:pt modelId="{85A212C6-79B9-479D-A840-36C8B48C8166}" type="pres">
      <dgm:prSet presAssocID="{FABAB04C-43AD-4FE7-9D72-6A188C0DFA92}" presName="compNode" presStyleCnt="0"/>
      <dgm:spPr/>
    </dgm:pt>
    <dgm:pt modelId="{D235D7A1-1BAE-436E-A56B-FA047B9E2E85}" type="pres">
      <dgm:prSet presAssocID="{FABAB04C-43AD-4FE7-9D72-6A188C0DFA92}" presName="bgRect" presStyleLbl="bgShp" presStyleIdx="1" presStyleCnt="2"/>
      <dgm:spPr/>
    </dgm:pt>
    <dgm:pt modelId="{7EB9606C-1323-4446-9750-E512C1F52065}" type="pres">
      <dgm:prSet presAssocID="{FABAB04C-43AD-4FE7-9D72-6A188C0DFA92}"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hare"/>
        </a:ext>
      </dgm:extLst>
    </dgm:pt>
    <dgm:pt modelId="{CFA43B94-0B8E-4779-B6E0-1E601C745695}" type="pres">
      <dgm:prSet presAssocID="{FABAB04C-43AD-4FE7-9D72-6A188C0DFA92}" presName="spaceRect" presStyleCnt="0"/>
      <dgm:spPr/>
    </dgm:pt>
    <dgm:pt modelId="{E6E81AAB-AC51-486A-A4E9-014AA9BDE552}" type="pres">
      <dgm:prSet presAssocID="{FABAB04C-43AD-4FE7-9D72-6A188C0DFA92}" presName="parTx" presStyleLbl="revTx" presStyleIdx="1" presStyleCnt="2">
        <dgm:presLayoutVars>
          <dgm:chMax val="0"/>
          <dgm:chPref val="0"/>
        </dgm:presLayoutVars>
      </dgm:prSet>
      <dgm:spPr/>
    </dgm:pt>
  </dgm:ptLst>
  <dgm:cxnLst>
    <dgm:cxn modelId="{6FC66E47-8843-43F3-AC3D-DE430A52C801}" type="presOf" srcId="{00C68F67-617B-4D75-8FBB-4EC01D153656}" destId="{54631FA1-6853-4D94-9059-EFA3D9471158}" srcOrd="0" destOrd="0" presId="urn:microsoft.com/office/officeart/2018/2/layout/IconVerticalSolidList"/>
    <dgm:cxn modelId="{763AE757-78FE-481F-9E28-2F41CF2CF0F9}" srcId="{BEB9A8C2-57E2-4A74-8881-5FA612CEB9CF}" destId="{00C68F67-617B-4D75-8FBB-4EC01D153656}" srcOrd="0" destOrd="0" parTransId="{4C382D33-FEAF-48B0-A837-F3BCE24CB4D8}" sibTransId="{13EFA9CF-D486-4AE6-B636-CA7F79B96C08}"/>
    <dgm:cxn modelId="{DE676A85-D421-412C-954C-B7727E2BAE5F}" type="presOf" srcId="{FABAB04C-43AD-4FE7-9D72-6A188C0DFA92}" destId="{E6E81AAB-AC51-486A-A4E9-014AA9BDE552}" srcOrd="0" destOrd="0" presId="urn:microsoft.com/office/officeart/2018/2/layout/IconVerticalSolidList"/>
    <dgm:cxn modelId="{A0B514C1-B983-4EF0-AF3F-36AB8D84058F}" type="presOf" srcId="{BEB9A8C2-57E2-4A74-8881-5FA612CEB9CF}" destId="{6AD34C1C-F3CA-49C0-A1C8-92F789DC9BA7}" srcOrd="0" destOrd="0" presId="urn:microsoft.com/office/officeart/2018/2/layout/IconVerticalSolidList"/>
    <dgm:cxn modelId="{7BFB24C5-16D6-4C70-8FF9-E3A042239186}" srcId="{BEB9A8C2-57E2-4A74-8881-5FA612CEB9CF}" destId="{FABAB04C-43AD-4FE7-9D72-6A188C0DFA92}" srcOrd="1" destOrd="0" parTransId="{6C701F96-D861-4906-AE8F-6565CF3ABF86}" sibTransId="{1ACC7AC7-2404-425F-963E-A71493F03C30}"/>
    <dgm:cxn modelId="{A385889E-34C9-4248-8790-65863359DD89}" type="presParOf" srcId="{6AD34C1C-F3CA-49C0-A1C8-92F789DC9BA7}" destId="{D683E996-8F32-4EE7-AD97-431787645312}" srcOrd="0" destOrd="0" presId="urn:microsoft.com/office/officeart/2018/2/layout/IconVerticalSolidList"/>
    <dgm:cxn modelId="{80B3ED47-C039-47B5-BAE3-D019B4B51DF6}" type="presParOf" srcId="{D683E996-8F32-4EE7-AD97-431787645312}" destId="{FEAEBD2A-BF88-46EF-81FF-B222448311E4}" srcOrd="0" destOrd="0" presId="urn:microsoft.com/office/officeart/2018/2/layout/IconVerticalSolidList"/>
    <dgm:cxn modelId="{6FA20C6C-3363-4F9F-91DD-CC1DA7FEE80F}" type="presParOf" srcId="{D683E996-8F32-4EE7-AD97-431787645312}" destId="{E71F0DA2-4F78-419B-AD69-2280A5718339}" srcOrd="1" destOrd="0" presId="urn:microsoft.com/office/officeart/2018/2/layout/IconVerticalSolidList"/>
    <dgm:cxn modelId="{BB46A007-5BD3-4AA3-BA3F-D6611673A3EA}" type="presParOf" srcId="{D683E996-8F32-4EE7-AD97-431787645312}" destId="{0BB1FBB4-B5B9-4ECF-B9BB-670A52C0A0FC}" srcOrd="2" destOrd="0" presId="urn:microsoft.com/office/officeart/2018/2/layout/IconVerticalSolidList"/>
    <dgm:cxn modelId="{52DB2CE2-34B2-4F4F-8481-0D1EA01089E7}" type="presParOf" srcId="{D683E996-8F32-4EE7-AD97-431787645312}" destId="{54631FA1-6853-4D94-9059-EFA3D9471158}" srcOrd="3" destOrd="0" presId="urn:microsoft.com/office/officeart/2018/2/layout/IconVerticalSolidList"/>
    <dgm:cxn modelId="{644677A1-868D-407B-B77E-352B520147F9}" type="presParOf" srcId="{6AD34C1C-F3CA-49C0-A1C8-92F789DC9BA7}" destId="{F152A44A-D0FC-4249-9757-7181FC311289}" srcOrd="1" destOrd="0" presId="urn:microsoft.com/office/officeart/2018/2/layout/IconVerticalSolidList"/>
    <dgm:cxn modelId="{120CBB3E-26EE-4957-B02F-362A6B234EA4}" type="presParOf" srcId="{6AD34C1C-F3CA-49C0-A1C8-92F789DC9BA7}" destId="{85A212C6-79B9-479D-A840-36C8B48C8166}" srcOrd="2" destOrd="0" presId="urn:microsoft.com/office/officeart/2018/2/layout/IconVerticalSolidList"/>
    <dgm:cxn modelId="{FF4E8CE5-97AE-45DA-98F4-AAFCE31F4CF6}" type="presParOf" srcId="{85A212C6-79B9-479D-A840-36C8B48C8166}" destId="{D235D7A1-1BAE-436E-A56B-FA047B9E2E85}" srcOrd="0" destOrd="0" presId="urn:microsoft.com/office/officeart/2018/2/layout/IconVerticalSolidList"/>
    <dgm:cxn modelId="{682F74CC-4F04-4F20-9E61-9C9E3B46DD58}" type="presParOf" srcId="{85A212C6-79B9-479D-A840-36C8B48C8166}" destId="{7EB9606C-1323-4446-9750-E512C1F52065}" srcOrd="1" destOrd="0" presId="urn:microsoft.com/office/officeart/2018/2/layout/IconVerticalSolidList"/>
    <dgm:cxn modelId="{FE19893F-2756-40FB-98CF-35C4DE57CC18}" type="presParOf" srcId="{85A212C6-79B9-479D-A840-36C8B48C8166}" destId="{CFA43B94-0B8E-4779-B6E0-1E601C745695}" srcOrd="2" destOrd="0" presId="urn:microsoft.com/office/officeart/2018/2/layout/IconVerticalSolidList"/>
    <dgm:cxn modelId="{4916F0A4-CEFC-4B84-AF49-BB804F47F2CB}" type="presParOf" srcId="{85A212C6-79B9-479D-A840-36C8B48C8166}" destId="{E6E81AAB-AC51-486A-A4E9-014AA9BDE55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EBD2A-BF88-46EF-81FF-B222448311E4}">
      <dsp:nvSpPr>
        <dsp:cNvPr id="0" name=""/>
        <dsp:cNvSpPr/>
      </dsp:nvSpPr>
      <dsp:spPr>
        <a:xfrm>
          <a:off x="0" y="707092"/>
          <a:ext cx="10515600" cy="130540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1F0DA2-4F78-419B-AD69-2280A5718339}">
      <dsp:nvSpPr>
        <dsp:cNvPr id="0" name=""/>
        <dsp:cNvSpPr/>
      </dsp:nvSpPr>
      <dsp:spPr>
        <a:xfrm>
          <a:off x="394883" y="1000807"/>
          <a:ext cx="717970" cy="7179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631FA1-6853-4D94-9059-EFA3D9471158}">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800100">
            <a:lnSpc>
              <a:spcPct val="90000"/>
            </a:lnSpc>
            <a:spcBef>
              <a:spcPct val="0"/>
            </a:spcBef>
            <a:spcAft>
              <a:spcPct val="35000"/>
            </a:spcAft>
            <a:buNone/>
          </a:pPr>
          <a:r>
            <a:rPr lang="en-GB" sz="1800" kern="1200"/>
            <a:t>Brian Chesky demonstrated emotional intelligence during Airbnb’s organisational challenges by communicating transparently and showing empathy toward employees.</a:t>
          </a:r>
          <a:endParaRPr lang="en-US" sz="1800" kern="1200"/>
        </a:p>
      </dsp:txBody>
      <dsp:txXfrm>
        <a:off x="1507738" y="707092"/>
        <a:ext cx="9007861" cy="1305401"/>
      </dsp:txXfrm>
    </dsp:sp>
    <dsp:sp modelId="{D235D7A1-1BAE-436E-A56B-FA047B9E2E85}">
      <dsp:nvSpPr>
        <dsp:cNvPr id="0" name=""/>
        <dsp:cNvSpPr/>
      </dsp:nvSpPr>
      <dsp:spPr>
        <a:xfrm>
          <a:off x="0" y="2338844"/>
          <a:ext cx="10515600" cy="130540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B9606C-1323-4446-9750-E512C1F52065}">
      <dsp:nvSpPr>
        <dsp:cNvPr id="0" name=""/>
        <dsp:cNvSpPr/>
      </dsp:nvSpPr>
      <dsp:spPr>
        <a:xfrm>
          <a:off x="394883" y="2632559"/>
          <a:ext cx="717970" cy="7179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6E81AAB-AC51-486A-A4E9-014AA9BDE552}">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800100">
            <a:lnSpc>
              <a:spcPct val="90000"/>
            </a:lnSpc>
            <a:spcBef>
              <a:spcPct val="0"/>
            </a:spcBef>
            <a:spcAft>
              <a:spcPct val="35000"/>
            </a:spcAft>
            <a:buNone/>
          </a:pPr>
          <a:r>
            <a:rPr lang="en-GB" sz="1800" kern="1200"/>
            <a:t>His people-centred leadership strengthened trust and organisational culture. Through emotional awareness and authentic communication, Chesky maintained employee commitment while guiding Airbnb through significant uncertainty and change.</a:t>
          </a:r>
          <a:endParaRPr lang="en-US" sz="1800" kern="1200"/>
        </a:p>
      </dsp:txBody>
      <dsp:txXfrm>
        <a:off x="1507738" y="2338844"/>
        <a:ext cx="9007861" cy="130540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7A978-FADC-9579-E813-7F67A8B3953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EBEF972-4F11-B79B-5848-8A9835F33E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99ACF0BF-AEAE-449C-E599-45F971074DE4}"/>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5" name="Footer Placeholder 4">
            <a:extLst>
              <a:ext uri="{FF2B5EF4-FFF2-40B4-BE49-F238E27FC236}">
                <a16:creationId xmlns:a16="http://schemas.microsoft.com/office/drawing/2014/main" id="{94AE01F9-68C2-BFA7-2A82-59C1F44738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BC055E-0480-CE78-C8C7-25521E422793}"/>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3151186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10732-6832-3958-503C-9EC02354D46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EA36EB7-CE71-2A9E-8C71-5E01F161A7E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CD7C481-1A8F-4347-16C8-0F1A6652D9E1}"/>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5" name="Footer Placeholder 4">
            <a:extLst>
              <a:ext uri="{FF2B5EF4-FFF2-40B4-BE49-F238E27FC236}">
                <a16:creationId xmlns:a16="http://schemas.microsoft.com/office/drawing/2014/main" id="{91190B9C-D39C-68C5-0D5E-57701FD285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362322-493E-66CF-8DE1-58DDFB4FB5FE}"/>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651497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D904A-5AF7-3B3A-E5D5-D04B32A9832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388F833-1903-86EE-7E33-92EE9C80FB2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1E36963-861A-7DE2-B3F9-27BDEDB978C0}"/>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5" name="Footer Placeholder 4">
            <a:extLst>
              <a:ext uri="{FF2B5EF4-FFF2-40B4-BE49-F238E27FC236}">
                <a16:creationId xmlns:a16="http://schemas.microsoft.com/office/drawing/2014/main" id="{9E4C670F-4B8A-FC32-0086-DBBE633749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E0B1A4-886F-8B3A-CC59-0F3B8C5F4FE6}"/>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1954588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24F0F-67D4-8D85-1245-2F4D0196FE9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DB0A247-2A3F-3484-ECA8-49F38275896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B5DB0F9A-6B84-208A-B2C9-601D58D368E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86C6F19A-3875-C35F-0D04-A3527B4373C5}"/>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6" name="Footer Placeholder 5">
            <a:extLst>
              <a:ext uri="{FF2B5EF4-FFF2-40B4-BE49-F238E27FC236}">
                <a16:creationId xmlns:a16="http://schemas.microsoft.com/office/drawing/2014/main" id="{F0462094-9A12-33AE-E99B-95F91A19B0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757E6E-BA21-6020-0F39-C864727A6C32}"/>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2269630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AF246-6107-8C6A-8618-7B316C0D467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8FA670A-DBD0-4144-0F6B-645187F7EB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656E0FB-F896-4F81-51C5-040F9D2A3D8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35A3088-CE9C-AE74-8CFB-FECCAA9192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77074E5-51FF-5913-0D6D-739A426580E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D7FDC52-8521-BA95-42F9-7301A5CBEA61}"/>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8" name="Footer Placeholder 7">
            <a:extLst>
              <a:ext uri="{FF2B5EF4-FFF2-40B4-BE49-F238E27FC236}">
                <a16:creationId xmlns:a16="http://schemas.microsoft.com/office/drawing/2014/main" id="{B22604CB-B63D-0F03-A001-828D84C319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29752FD-203E-CA4B-9F15-2490809FACB1}"/>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19536373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0A2-CC21-2C58-0B9A-A9E485DDEC5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18A0142-C154-872B-16E7-D3007FE8125D}"/>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4" name="Footer Placeholder 3">
            <a:extLst>
              <a:ext uri="{FF2B5EF4-FFF2-40B4-BE49-F238E27FC236}">
                <a16:creationId xmlns:a16="http://schemas.microsoft.com/office/drawing/2014/main" id="{4E509373-9BBF-E6E8-FF70-7C802231658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4AECC6B-9328-3AA2-F16D-DB6F1CBB4BE9}"/>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2931771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24D9B7-7308-3DB7-8B76-2F9A2C8C57E1}"/>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3" name="Footer Placeholder 2">
            <a:extLst>
              <a:ext uri="{FF2B5EF4-FFF2-40B4-BE49-F238E27FC236}">
                <a16:creationId xmlns:a16="http://schemas.microsoft.com/office/drawing/2014/main" id="{A77DD336-38BE-3075-7330-42C70640BD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55D166-6883-89D2-3F44-20B67B5A1DF8}"/>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1220270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DD6A1-9057-63DC-7066-217BDBF1F88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D828862-AA3B-A5FF-8DEC-5A1CE5ECD0E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55CB172-B0C3-0079-6BAA-8A88CEEFEF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513C1A7-9E53-1B47-5F05-2439045A94BD}"/>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6" name="Footer Placeholder 5">
            <a:extLst>
              <a:ext uri="{FF2B5EF4-FFF2-40B4-BE49-F238E27FC236}">
                <a16:creationId xmlns:a16="http://schemas.microsoft.com/office/drawing/2014/main" id="{3F41E4AA-38B7-21E8-19EA-A24DAC1969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5F914C-78C4-7FB7-F529-7E9FEAD01F6C}"/>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1685786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33156-9F03-91F7-C3E4-EDB7FF53AC5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C87DC6E-EBA0-E73F-1ACB-4A7E2AD521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AC18EA8-056D-2B0C-2BE5-60A6929BFF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666BB2B-94D6-890A-350C-6777CCA7AB77}"/>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6" name="Footer Placeholder 5">
            <a:extLst>
              <a:ext uri="{FF2B5EF4-FFF2-40B4-BE49-F238E27FC236}">
                <a16:creationId xmlns:a16="http://schemas.microsoft.com/office/drawing/2014/main" id="{9F6DF7C0-085F-DB15-E837-F001D8A8DE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6E7B32-BE4F-7D3B-C3F5-C4513E9A29BD}"/>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2653085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F7961-653B-B6F3-FB25-61F5252C5FF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6F48B9C-F94C-64FA-539C-9224F1A8196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93B4B1D-722D-1515-414C-560B048EA5DE}"/>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5" name="Footer Placeholder 4">
            <a:extLst>
              <a:ext uri="{FF2B5EF4-FFF2-40B4-BE49-F238E27FC236}">
                <a16:creationId xmlns:a16="http://schemas.microsoft.com/office/drawing/2014/main" id="{FD191A95-3A88-8721-CC98-DB2CC17766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6B0F4C-CB3E-8725-77C3-93A08B90A681}"/>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40335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1A218F-76D1-C72C-64CD-DCFC76D8018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B44968F-C562-0E77-551D-61A6FE77C95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394E3AA-EA8D-88E2-39AE-720CD21743FF}"/>
              </a:ext>
            </a:extLst>
          </p:cNvPr>
          <p:cNvSpPr>
            <a:spLocks noGrp="1"/>
          </p:cNvSpPr>
          <p:nvPr>
            <p:ph type="dt" sz="half" idx="10"/>
          </p:nvPr>
        </p:nvSpPr>
        <p:spPr/>
        <p:txBody>
          <a:bodyPr/>
          <a:lstStyle/>
          <a:p>
            <a:fld id="{3484FA49-657A-453C-8005-32FE48827D33}" type="datetimeFigureOut">
              <a:rPr lang="en-GB" smtClean="0"/>
              <a:t>24/06/2026</a:t>
            </a:fld>
            <a:endParaRPr lang="en-GB"/>
          </a:p>
        </p:txBody>
      </p:sp>
      <p:sp>
        <p:nvSpPr>
          <p:cNvPr id="5" name="Footer Placeholder 4">
            <a:extLst>
              <a:ext uri="{FF2B5EF4-FFF2-40B4-BE49-F238E27FC236}">
                <a16:creationId xmlns:a16="http://schemas.microsoft.com/office/drawing/2014/main" id="{D8CF35CA-E191-9593-3DEF-41B08C1F05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A117D6-AAB3-7FDE-DF5D-B7C543833DC4}"/>
              </a:ext>
            </a:extLst>
          </p:cNvPr>
          <p:cNvSpPr>
            <a:spLocks noGrp="1"/>
          </p:cNvSpPr>
          <p:nvPr>
            <p:ph type="sldNum" sz="quarter" idx="12"/>
          </p:nvPr>
        </p:nvSpPr>
        <p:spPr/>
        <p:txBody>
          <a:bodyPr/>
          <a:lstStyle/>
          <a:p>
            <a:fld id="{8B8198EF-5A67-4D5D-A581-97631B270B89}" type="slidenum">
              <a:rPr lang="en-GB" smtClean="0"/>
              <a:t>‹#›</a:t>
            </a:fld>
            <a:endParaRPr lang="en-GB"/>
          </a:p>
        </p:txBody>
      </p:sp>
    </p:spTree>
    <p:extLst>
      <p:ext uri="{BB962C8B-B14F-4D97-AF65-F5344CB8AC3E}">
        <p14:creationId xmlns:p14="http://schemas.microsoft.com/office/powerpoint/2010/main" val="2004394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5B1824E-C20B-A681-9442-F0EC69AF6C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BF977F8-D1B6-E4E7-48E2-764B57E32B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DB15030-0650-611A-2901-C68E5C3587C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484FA49-657A-453C-8005-32FE48827D33}" type="datetimeFigureOut">
              <a:rPr lang="en-GB" smtClean="0"/>
              <a:t>24/06/2026</a:t>
            </a:fld>
            <a:endParaRPr lang="en-GB"/>
          </a:p>
        </p:txBody>
      </p:sp>
      <p:sp>
        <p:nvSpPr>
          <p:cNvPr id="5" name="Footer Placeholder 4">
            <a:extLst>
              <a:ext uri="{FF2B5EF4-FFF2-40B4-BE49-F238E27FC236}">
                <a16:creationId xmlns:a16="http://schemas.microsoft.com/office/drawing/2014/main" id="{A9772889-B676-1167-6C74-F2C8B610DE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D94A3A6-44F7-0F24-D0A2-B2BF916191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B8198EF-5A67-4D5D-A581-97631B270B89}" type="slidenum">
              <a:rPr lang="en-GB" smtClean="0"/>
              <a:t>‹#›</a:t>
            </a:fld>
            <a:endParaRPr lang="en-GB"/>
          </a:p>
        </p:txBody>
      </p:sp>
    </p:spTree>
    <p:extLst>
      <p:ext uri="{BB962C8B-B14F-4D97-AF65-F5344CB8AC3E}">
        <p14:creationId xmlns:p14="http://schemas.microsoft.com/office/powerpoint/2010/main" val="5024997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rawpixel.com/search/google"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hyperlink" Target="https://www.navigaweb.net/2020/03/come-annullare-un-abbonamento-netflix-e.html"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foodingredientsfirst.com/news/pepsico-q1-2026-results-price-cuts.html"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ft.com/" TargetMode="External"/><Relationship Id="rId2" Type="http://schemas.openxmlformats.org/officeDocument/2006/relationships/hyperlink" Target="https://rework.withgoogle.com/guides/understanding-team-effectivenes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25000"/>
            <a:lumOff val="75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1A70EB-FFF7-1701-85EC-082BADE47697}"/>
              </a:ext>
            </a:extLst>
          </p:cNvPr>
          <p:cNvSpPr>
            <a:spLocks noGrp="1"/>
          </p:cNvSpPr>
          <p:nvPr>
            <p:ph type="ctrTitle"/>
          </p:nvPr>
        </p:nvSpPr>
        <p:spPr>
          <a:xfrm>
            <a:off x="640080" y="320040"/>
            <a:ext cx="6692827" cy="3892669"/>
          </a:xfrm>
        </p:spPr>
        <p:txBody>
          <a:bodyPr>
            <a:normAutofit/>
          </a:bodyPr>
          <a:lstStyle/>
          <a:p>
            <a:pPr algn="l"/>
            <a:r>
              <a:rPr lang="en-GB" sz="3200" b="1" dirty="0">
                <a:latin typeface="Arial" panose="020B0604020202020204" pitchFamily="34" charset="0"/>
                <a:cs typeface="Arial" panose="020B0604020202020204" pitchFamily="34" charset="0"/>
              </a:rPr>
              <a:t>STUDENT NAME: MIHAELA MARICA DUMITRANA </a:t>
            </a:r>
            <a:br>
              <a:rPr lang="en-GB" sz="3200" b="1" dirty="0">
                <a:latin typeface="Arial" panose="020B0604020202020204" pitchFamily="34" charset="0"/>
                <a:cs typeface="Arial" panose="020B0604020202020204" pitchFamily="34" charset="0"/>
              </a:rPr>
            </a:br>
            <a:r>
              <a:rPr lang="en-GB" sz="3200" b="1" dirty="0">
                <a:latin typeface="Arial" panose="020B0604020202020204" pitchFamily="34" charset="0"/>
                <a:cs typeface="Arial" panose="020B0604020202020204" pitchFamily="34" charset="0"/>
              </a:rPr>
              <a:t>STUDENT ID: 2233123</a:t>
            </a:r>
            <a:br>
              <a:rPr lang="en-GB" sz="3200" b="1" dirty="0">
                <a:latin typeface="Arial" panose="020B0604020202020204" pitchFamily="34" charset="0"/>
                <a:cs typeface="Arial" panose="020B0604020202020204" pitchFamily="34" charset="0"/>
              </a:rPr>
            </a:br>
            <a:r>
              <a:rPr lang="en-GB" sz="3200" b="1" dirty="0">
                <a:latin typeface="Arial" panose="020B0604020202020204" pitchFamily="34" charset="0"/>
                <a:cs typeface="Arial" panose="020B0604020202020204" pitchFamily="34" charset="0"/>
              </a:rPr>
              <a:t>MODULE CODE: LCBB6022</a:t>
            </a:r>
          </a:p>
        </p:txBody>
      </p:sp>
      <p:sp>
        <p:nvSpPr>
          <p:cNvPr id="3" name="Subtitle 2">
            <a:extLst>
              <a:ext uri="{FF2B5EF4-FFF2-40B4-BE49-F238E27FC236}">
                <a16:creationId xmlns:a16="http://schemas.microsoft.com/office/drawing/2014/main" id="{7C7BFA56-DCD0-EBBD-F2FF-8DEF7134E5CF}"/>
              </a:ext>
            </a:extLst>
          </p:cNvPr>
          <p:cNvSpPr>
            <a:spLocks noGrp="1"/>
          </p:cNvSpPr>
          <p:nvPr>
            <p:ph type="subTitle" idx="1"/>
          </p:nvPr>
        </p:nvSpPr>
        <p:spPr>
          <a:xfrm>
            <a:off x="640080" y="4631161"/>
            <a:ext cx="9751807" cy="1569486"/>
          </a:xfrm>
        </p:spPr>
        <p:txBody>
          <a:bodyPr>
            <a:normAutofit/>
          </a:bodyPr>
          <a:lstStyle/>
          <a:p>
            <a:pPr algn="l"/>
            <a:r>
              <a:rPr lang="en-GB" b="1" i="1" dirty="0">
                <a:latin typeface="Arial" panose="020B0604020202020204" pitchFamily="34" charset="0"/>
                <a:cs typeface="Arial" panose="020B0604020202020204" pitchFamily="34" charset="0"/>
              </a:rPr>
              <a:t>The Importance of Emotional Intelligence and cultural  in Leadership: Leading Effectively in Multicultural and Collaborative Environments</a:t>
            </a:r>
          </a:p>
        </p:txBody>
      </p:sp>
      <p:sp>
        <p:nvSpPr>
          <p:cNvPr id="12"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8AFA2AE-6050-F743-F7E4-94109CCF06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18769" y="320040"/>
            <a:ext cx="4087368" cy="2758973"/>
          </a:xfrm>
          <a:prstGeom prst="rect">
            <a:avLst/>
          </a:prstGeom>
        </p:spPr>
      </p:pic>
    </p:spTree>
    <p:extLst>
      <p:ext uri="{BB962C8B-B14F-4D97-AF65-F5344CB8AC3E}">
        <p14:creationId xmlns:p14="http://schemas.microsoft.com/office/powerpoint/2010/main" val="810807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25000"/>
            <a:lumOff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BF966-29B9-5437-9ABF-86060233C6B1}"/>
              </a:ext>
            </a:extLst>
          </p:cNvPr>
          <p:cNvSpPr>
            <a:spLocks noGrp="1"/>
          </p:cNvSpPr>
          <p:nvPr>
            <p:ph type="title"/>
          </p:nvPr>
        </p:nvSpPr>
        <p:spPr/>
        <p:txBody>
          <a:bodyPr/>
          <a:lstStyle/>
          <a:p>
            <a:pPr algn="ctr"/>
            <a:r>
              <a:rPr lang="en-GB" b="1" dirty="0"/>
              <a:t>Introduction</a:t>
            </a:r>
            <a:br>
              <a:rPr lang="en-GB" b="1" dirty="0"/>
            </a:br>
            <a:endParaRPr lang="en-GB" dirty="0"/>
          </a:p>
        </p:txBody>
      </p:sp>
      <p:sp>
        <p:nvSpPr>
          <p:cNvPr id="3" name="Content Placeholder 2">
            <a:extLst>
              <a:ext uri="{FF2B5EF4-FFF2-40B4-BE49-F238E27FC236}">
                <a16:creationId xmlns:a16="http://schemas.microsoft.com/office/drawing/2014/main" id="{F6312360-FEBE-EF3F-6302-9A41B4A56EC7}"/>
              </a:ext>
            </a:extLst>
          </p:cNvPr>
          <p:cNvSpPr>
            <a:spLocks noGrp="1"/>
          </p:cNvSpPr>
          <p:nvPr>
            <p:ph idx="1"/>
          </p:nvPr>
        </p:nvSpPr>
        <p:spPr>
          <a:xfrm>
            <a:off x="838200" y="1825625"/>
            <a:ext cx="7664669" cy="4351338"/>
          </a:xfrm>
        </p:spPr>
        <p:txBody>
          <a:bodyPr/>
          <a:lstStyle/>
          <a:p>
            <a:pPr>
              <a:buFont typeface="Wingdings" panose="05000000000000000000" pitchFamily="2" charset="2"/>
              <a:buChar char="q"/>
            </a:pPr>
            <a:r>
              <a:rPr lang="en-GB" dirty="0"/>
              <a:t>Edith Heard’s statement highlights empathy, listening, collaboration, and inclusion as central leadership capabilities. These characteristics align closely with emotional intelligence (EI), which enables leaders to understand emotions, build trust, and encourage teamwork. </a:t>
            </a:r>
          </a:p>
          <a:p>
            <a:pPr>
              <a:buFont typeface="Wingdings" panose="05000000000000000000" pitchFamily="2" charset="2"/>
              <a:buChar char="q"/>
            </a:pPr>
            <a:r>
              <a:rPr lang="en-GB" dirty="0"/>
              <a:t>In contemporary organisations, EI has become a critical leadership competency (Goleman, 1998).</a:t>
            </a:r>
          </a:p>
          <a:p>
            <a:endParaRPr lang="en-GB" dirty="0"/>
          </a:p>
        </p:txBody>
      </p:sp>
    </p:spTree>
    <p:extLst>
      <p:ext uri="{BB962C8B-B14F-4D97-AF65-F5344CB8AC3E}">
        <p14:creationId xmlns:p14="http://schemas.microsoft.com/office/powerpoint/2010/main" val="2805522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in a crowd">
            <a:extLst>
              <a:ext uri="{FF2B5EF4-FFF2-40B4-BE49-F238E27FC236}">
                <a16:creationId xmlns:a16="http://schemas.microsoft.com/office/drawing/2014/main" id="{948315C7-E381-4925-4B87-E35A819801D0}"/>
              </a:ext>
            </a:extLst>
          </p:cNvPr>
          <p:cNvPicPr>
            <a:picLocks noChangeAspect="1"/>
          </p:cNvPicPr>
          <p:nvPr/>
        </p:nvPicPr>
        <p:blipFill>
          <a:blip r:embed="rId2"/>
          <a:srcRect l="24512" r="16321"/>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8C7616-2E5F-29DE-A4DE-6E7603E6BC38}"/>
              </a:ext>
            </a:extLst>
          </p:cNvPr>
          <p:cNvSpPr>
            <a:spLocks noGrp="1"/>
          </p:cNvSpPr>
          <p:nvPr>
            <p:ph type="title"/>
          </p:nvPr>
        </p:nvSpPr>
        <p:spPr>
          <a:xfrm>
            <a:off x="6115317" y="405685"/>
            <a:ext cx="5464968" cy="1559301"/>
          </a:xfrm>
        </p:spPr>
        <p:txBody>
          <a:bodyPr>
            <a:normAutofit/>
          </a:bodyPr>
          <a:lstStyle/>
          <a:p>
            <a:r>
              <a:rPr lang="en-GB" sz="3400" b="1"/>
              <a:t>Understanding Emotional Intelligence</a:t>
            </a:r>
            <a:br>
              <a:rPr lang="en-GB" sz="3400" b="1"/>
            </a:br>
            <a:endParaRPr lang="en-GB" sz="3400"/>
          </a:p>
        </p:txBody>
      </p:sp>
      <p:sp>
        <p:nvSpPr>
          <p:cNvPr id="3" name="Content Placeholder 2">
            <a:extLst>
              <a:ext uri="{FF2B5EF4-FFF2-40B4-BE49-F238E27FC236}">
                <a16:creationId xmlns:a16="http://schemas.microsoft.com/office/drawing/2014/main" id="{E85C6601-89BA-240E-533F-439B5B94B134}"/>
              </a:ext>
            </a:extLst>
          </p:cNvPr>
          <p:cNvSpPr>
            <a:spLocks noGrp="1"/>
          </p:cNvSpPr>
          <p:nvPr>
            <p:ph idx="1"/>
          </p:nvPr>
        </p:nvSpPr>
        <p:spPr>
          <a:xfrm>
            <a:off x="5897689" y="2285999"/>
            <a:ext cx="5682596" cy="4166316"/>
          </a:xfrm>
        </p:spPr>
        <p:txBody>
          <a:bodyPr anchor="ctr">
            <a:normAutofit/>
          </a:bodyPr>
          <a:lstStyle/>
          <a:p>
            <a:pPr>
              <a:buFont typeface="Wingdings" panose="05000000000000000000" pitchFamily="2" charset="2"/>
              <a:buChar char="q"/>
            </a:pPr>
            <a:r>
              <a:rPr lang="en-GB" sz="2000" dirty="0"/>
              <a:t>Emotional intelligence refers to the ability to recognise, understand, regulate, and use emotions effectively in personal and professional interactions.</a:t>
            </a:r>
          </a:p>
          <a:p>
            <a:pPr>
              <a:buFont typeface="Wingdings" panose="05000000000000000000" pitchFamily="2" charset="2"/>
              <a:buChar char="q"/>
            </a:pPr>
            <a:r>
              <a:rPr lang="en-GB" sz="2000" dirty="0"/>
              <a:t> According to Goleman (1998), emotionally intelligent leaders create positive relationships, improve communication, and strengthen organisational performance through greater awareness of emotional dynamics.</a:t>
            </a:r>
          </a:p>
          <a:p>
            <a:endParaRPr lang="en-GB" sz="2000" dirty="0"/>
          </a:p>
        </p:txBody>
      </p:sp>
    </p:spTree>
    <p:extLst>
      <p:ext uri="{BB962C8B-B14F-4D97-AF65-F5344CB8AC3E}">
        <p14:creationId xmlns:p14="http://schemas.microsoft.com/office/powerpoint/2010/main" val="2645407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B4CD8E-3003-8079-A697-FB566F5C2A08}"/>
              </a:ext>
            </a:extLst>
          </p:cNvPr>
          <p:cNvSpPr>
            <a:spLocks noGrp="1"/>
          </p:cNvSpPr>
          <p:nvPr>
            <p:ph type="title"/>
          </p:nvPr>
        </p:nvSpPr>
        <p:spPr>
          <a:xfrm>
            <a:off x="1285240" y="1050595"/>
            <a:ext cx="8074815" cy="1618489"/>
          </a:xfrm>
        </p:spPr>
        <p:txBody>
          <a:bodyPr anchor="ctr">
            <a:normAutofit/>
          </a:bodyPr>
          <a:lstStyle/>
          <a:p>
            <a:r>
              <a:rPr lang="en-GB" sz="3400" b="1"/>
              <a:t>Goleman’s Emotional Intelligence Model</a:t>
            </a:r>
            <a:br>
              <a:rPr lang="en-GB" sz="3400" b="1"/>
            </a:br>
            <a:endParaRPr lang="en-GB" sz="3400"/>
          </a:p>
        </p:txBody>
      </p:sp>
      <p:sp>
        <p:nvSpPr>
          <p:cNvPr id="3" name="Content Placeholder 2">
            <a:extLst>
              <a:ext uri="{FF2B5EF4-FFF2-40B4-BE49-F238E27FC236}">
                <a16:creationId xmlns:a16="http://schemas.microsoft.com/office/drawing/2014/main" id="{AF160B6D-00EC-DE8D-ED07-0253C127EFD4}"/>
              </a:ext>
            </a:extLst>
          </p:cNvPr>
          <p:cNvSpPr>
            <a:spLocks noGrp="1"/>
          </p:cNvSpPr>
          <p:nvPr>
            <p:ph idx="1"/>
          </p:nvPr>
        </p:nvSpPr>
        <p:spPr>
          <a:xfrm>
            <a:off x="1285240" y="2969469"/>
            <a:ext cx="8074815" cy="2800395"/>
          </a:xfrm>
        </p:spPr>
        <p:txBody>
          <a:bodyPr anchor="t">
            <a:normAutofit/>
          </a:bodyPr>
          <a:lstStyle/>
          <a:p>
            <a:pPr>
              <a:buFont typeface="Wingdings" panose="05000000000000000000" pitchFamily="2" charset="2"/>
              <a:buChar char="q"/>
            </a:pPr>
            <a:r>
              <a:rPr lang="en-GB" sz="2400" dirty="0"/>
              <a:t>Goleman’s model identifies five dimensions: self-awareness, self-regulation, motivation, empathy, and social skills. These competencies help leaders manage emotions while understanding others’ perspectives.</a:t>
            </a:r>
          </a:p>
          <a:p>
            <a:pPr>
              <a:buFont typeface="Wingdings" panose="05000000000000000000" pitchFamily="2" charset="2"/>
              <a:buChar char="q"/>
            </a:pPr>
            <a:r>
              <a:rPr lang="en-GB" sz="2400" dirty="0"/>
              <a:t> Edith Heard’s emphasis on empathy and listening reflects the importance of these dimensions in achieving collaborative and inclusive leadership outcomes.</a:t>
            </a:r>
          </a:p>
          <a:p>
            <a:endParaRPr lang="en-GB" sz="2400" dirty="0"/>
          </a:p>
        </p:txBody>
      </p:sp>
    </p:spTree>
    <p:extLst>
      <p:ext uri="{BB962C8B-B14F-4D97-AF65-F5344CB8AC3E}">
        <p14:creationId xmlns:p14="http://schemas.microsoft.com/office/powerpoint/2010/main" val="1452777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69B79C-F6D3-E687-88AF-B02A7A6FF939}"/>
              </a:ext>
            </a:extLst>
          </p:cNvPr>
          <p:cNvSpPr>
            <a:spLocks noGrp="1"/>
          </p:cNvSpPr>
          <p:nvPr>
            <p:ph type="title"/>
          </p:nvPr>
        </p:nvSpPr>
        <p:spPr>
          <a:xfrm>
            <a:off x="761800" y="762001"/>
            <a:ext cx="5334197" cy="1708242"/>
          </a:xfrm>
        </p:spPr>
        <p:txBody>
          <a:bodyPr anchor="ctr">
            <a:normAutofit/>
          </a:bodyPr>
          <a:lstStyle/>
          <a:p>
            <a:r>
              <a:rPr lang="en-GB" sz="3100" b="1"/>
              <a:t>Mayer and Salovey’s Emotional Intelligence Theory</a:t>
            </a:r>
            <a:br>
              <a:rPr lang="en-GB" sz="3100" b="1"/>
            </a:br>
            <a:endParaRPr lang="en-GB" sz="3100"/>
          </a:p>
        </p:txBody>
      </p:sp>
      <p:sp>
        <p:nvSpPr>
          <p:cNvPr id="3" name="Content Placeholder 2">
            <a:extLst>
              <a:ext uri="{FF2B5EF4-FFF2-40B4-BE49-F238E27FC236}">
                <a16:creationId xmlns:a16="http://schemas.microsoft.com/office/drawing/2014/main" id="{2D1987B7-5592-E9AF-208E-C4714A1FDB45}"/>
              </a:ext>
            </a:extLst>
          </p:cNvPr>
          <p:cNvSpPr>
            <a:spLocks noGrp="1"/>
          </p:cNvSpPr>
          <p:nvPr>
            <p:ph idx="1"/>
          </p:nvPr>
        </p:nvSpPr>
        <p:spPr>
          <a:xfrm>
            <a:off x="95694" y="2307266"/>
            <a:ext cx="6000304" cy="3932814"/>
          </a:xfrm>
        </p:spPr>
        <p:txBody>
          <a:bodyPr anchor="ctr">
            <a:normAutofit/>
          </a:bodyPr>
          <a:lstStyle/>
          <a:p>
            <a:pPr>
              <a:buFont typeface="Wingdings" panose="05000000000000000000" pitchFamily="2" charset="2"/>
              <a:buChar char="q"/>
            </a:pPr>
            <a:r>
              <a:rPr lang="en-GB" sz="2000" dirty="0"/>
              <a:t>Mayer and Salovey (1997) describe emotional intelligence as the ability to perceive, understand, manage, and utilise emotions. This theory emphasises emotional reasoning as a cognitive capability.</a:t>
            </a:r>
          </a:p>
          <a:p>
            <a:pPr>
              <a:buFont typeface="Wingdings" panose="05000000000000000000" pitchFamily="2" charset="2"/>
              <a:buChar char="q"/>
            </a:pPr>
            <a:r>
              <a:rPr lang="en-GB" sz="2000" dirty="0"/>
              <a:t> Leaders who master these abilities can resolve conflicts, strengthen relationships, and improve decision-making within diverse organisational environments.</a:t>
            </a:r>
          </a:p>
          <a:p>
            <a:endParaRPr lang="en-GB" sz="2000" dirty="0"/>
          </a:p>
        </p:txBody>
      </p:sp>
      <p:pic>
        <p:nvPicPr>
          <p:cNvPr id="5" name="Picture 4" descr="Red toy person in front of two lines of white figures">
            <a:extLst>
              <a:ext uri="{FF2B5EF4-FFF2-40B4-BE49-F238E27FC236}">
                <a16:creationId xmlns:a16="http://schemas.microsoft.com/office/drawing/2014/main" id="{BAA5DB5A-1D4A-D9A8-9735-EF8C4085A0EC}"/>
              </a:ext>
            </a:extLst>
          </p:cNvPr>
          <p:cNvPicPr>
            <a:picLocks noChangeAspect="1"/>
          </p:cNvPicPr>
          <p:nvPr/>
        </p:nvPicPr>
        <p:blipFill>
          <a:blip r:embed="rId2"/>
          <a:srcRect l="26398" r="22541" b="-2"/>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554891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453ADF-C7F7-C6A3-0650-AE8A381C657D}"/>
              </a:ext>
            </a:extLst>
          </p:cNvPr>
          <p:cNvSpPr>
            <a:spLocks noGrp="1"/>
          </p:cNvSpPr>
          <p:nvPr>
            <p:ph type="title"/>
          </p:nvPr>
        </p:nvSpPr>
        <p:spPr>
          <a:xfrm>
            <a:off x="761800" y="762001"/>
            <a:ext cx="5334197" cy="1708242"/>
          </a:xfrm>
        </p:spPr>
        <p:txBody>
          <a:bodyPr anchor="ctr">
            <a:normAutofit/>
          </a:bodyPr>
          <a:lstStyle/>
          <a:p>
            <a:r>
              <a:rPr lang="en-GB" sz="3700" b="1"/>
              <a:t>Goleman’s Leadership Styles</a:t>
            </a:r>
            <a:br>
              <a:rPr lang="en-GB" sz="3700" b="1"/>
            </a:br>
            <a:endParaRPr lang="en-GB" sz="3700"/>
          </a:p>
        </p:txBody>
      </p:sp>
      <p:sp>
        <p:nvSpPr>
          <p:cNvPr id="3" name="Content Placeholder 2">
            <a:extLst>
              <a:ext uri="{FF2B5EF4-FFF2-40B4-BE49-F238E27FC236}">
                <a16:creationId xmlns:a16="http://schemas.microsoft.com/office/drawing/2014/main" id="{906FCB64-9B14-6E65-0C66-E96F80869AA9}"/>
              </a:ext>
            </a:extLst>
          </p:cNvPr>
          <p:cNvSpPr>
            <a:spLocks noGrp="1"/>
          </p:cNvSpPr>
          <p:nvPr>
            <p:ph idx="1"/>
          </p:nvPr>
        </p:nvSpPr>
        <p:spPr>
          <a:xfrm>
            <a:off x="106326" y="2339164"/>
            <a:ext cx="5989671" cy="3900916"/>
          </a:xfrm>
        </p:spPr>
        <p:txBody>
          <a:bodyPr anchor="ctr">
            <a:normAutofit/>
          </a:bodyPr>
          <a:lstStyle/>
          <a:p>
            <a:pPr>
              <a:buFont typeface="Wingdings" panose="05000000000000000000" pitchFamily="2" charset="2"/>
              <a:buChar char="q"/>
            </a:pPr>
            <a:r>
              <a:rPr lang="en-GB" sz="2000" dirty="0"/>
              <a:t>Goleman (2000) proposed six leadership styles: visionary, coaching, affiliative, democratic, pacesetting, and commanding. Effective leaders adapt styles according to circumstances. </a:t>
            </a:r>
          </a:p>
          <a:p>
            <a:pPr>
              <a:buFont typeface="Wingdings" panose="05000000000000000000" pitchFamily="2" charset="2"/>
              <a:buChar char="q"/>
            </a:pPr>
            <a:r>
              <a:rPr lang="en-GB" sz="2000" dirty="0"/>
              <a:t>Edith Heard’s collaborative approach reflects democratic and affiliative leadership, which encourage participation, trust, and employee engagement while fostering stronger organisational commitment and performance.</a:t>
            </a:r>
          </a:p>
          <a:p>
            <a:endParaRPr lang="en-GB" sz="2000" dirty="0"/>
          </a:p>
        </p:txBody>
      </p:sp>
      <p:pic>
        <p:nvPicPr>
          <p:cNvPr id="5" name="Picture 4" descr="Stick figure families holding hands">
            <a:extLst>
              <a:ext uri="{FF2B5EF4-FFF2-40B4-BE49-F238E27FC236}">
                <a16:creationId xmlns:a16="http://schemas.microsoft.com/office/drawing/2014/main" id="{EA45C368-0140-6BE7-C111-4158D40E013B}"/>
              </a:ext>
            </a:extLst>
          </p:cNvPr>
          <p:cNvPicPr>
            <a:picLocks noChangeAspect="1"/>
          </p:cNvPicPr>
          <p:nvPr/>
        </p:nvPicPr>
        <p:blipFill>
          <a:blip r:embed="rId2"/>
          <a:srcRect l="31807" r="16356"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6605118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7002947-E19D-3F38-BB23-0D975E78CE47}"/>
              </a:ext>
            </a:extLst>
          </p:cNvPr>
          <p:cNvSpPr>
            <a:spLocks noGrp="1"/>
          </p:cNvSpPr>
          <p:nvPr>
            <p:ph type="title"/>
          </p:nvPr>
        </p:nvSpPr>
        <p:spPr>
          <a:xfrm>
            <a:off x="838200" y="365125"/>
            <a:ext cx="5387502" cy="1325563"/>
          </a:xfrm>
        </p:spPr>
        <p:txBody>
          <a:bodyPr>
            <a:normAutofit/>
          </a:bodyPr>
          <a:lstStyle/>
          <a:p>
            <a:r>
              <a:rPr lang="en-GB" sz="2800" b="1" dirty="0"/>
              <a:t>Emotional Intelligence cultural  and Effective Leadership</a:t>
            </a:r>
            <a:br>
              <a:rPr lang="en-GB" sz="2800" b="1" dirty="0"/>
            </a:br>
            <a:endParaRPr lang="en-GB" sz="2800" dirty="0"/>
          </a:p>
        </p:txBody>
      </p:sp>
      <p:sp>
        <p:nvSpPr>
          <p:cNvPr id="3" name="Content Placeholder 2">
            <a:extLst>
              <a:ext uri="{FF2B5EF4-FFF2-40B4-BE49-F238E27FC236}">
                <a16:creationId xmlns:a16="http://schemas.microsoft.com/office/drawing/2014/main" id="{77184CB4-CC34-2F07-7A3F-896C6269F3E9}"/>
              </a:ext>
            </a:extLst>
          </p:cNvPr>
          <p:cNvSpPr>
            <a:spLocks noGrp="1"/>
          </p:cNvSpPr>
          <p:nvPr>
            <p:ph idx="1"/>
          </p:nvPr>
        </p:nvSpPr>
        <p:spPr>
          <a:xfrm>
            <a:off x="203200" y="1690688"/>
            <a:ext cx="6573520" cy="4892992"/>
          </a:xfrm>
        </p:spPr>
        <p:txBody>
          <a:bodyPr>
            <a:normAutofit/>
          </a:bodyPr>
          <a:lstStyle/>
          <a:p>
            <a:pPr>
              <a:buFont typeface="Wingdings" panose="05000000000000000000" pitchFamily="2" charset="2"/>
              <a:buChar char="q"/>
            </a:pPr>
            <a:r>
              <a:rPr lang="en-GB" sz="2400" dirty="0">
                <a:latin typeface="Arial" panose="020B0604020202020204" pitchFamily="34" charset="0"/>
                <a:cs typeface="Arial" panose="020B0604020202020204" pitchFamily="34" charset="0"/>
              </a:rPr>
              <a:t>Emotionally Intelligent Leaders Build Trust, Encourage Engagement, And Foster Commitment By Understanding Employee Needs And Managing Relationships Effectively. </a:t>
            </a:r>
          </a:p>
          <a:p>
            <a:pPr>
              <a:buFont typeface="Wingdings" panose="05000000000000000000" pitchFamily="2" charset="2"/>
              <a:buChar char="q"/>
            </a:pPr>
            <a:r>
              <a:rPr lang="en-GB" sz="2400" dirty="0">
                <a:latin typeface="Arial" panose="020B0604020202020204" pitchFamily="34" charset="0"/>
                <a:cs typeface="Arial" panose="020B0604020202020204" pitchFamily="34" charset="0"/>
              </a:rPr>
              <a:t>They Also Demonstrate Cultural Awareness, Enabling Them To Work Successfully With Diverse Teams, Reduce Misunderstandings, And Promote Inclusion.</a:t>
            </a:r>
          </a:p>
          <a:p>
            <a:pPr>
              <a:buFont typeface="Wingdings" panose="05000000000000000000" pitchFamily="2" charset="2"/>
              <a:buChar char="q"/>
            </a:pPr>
            <a:r>
              <a:rPr lang="en-GB" sz="2400" dirty="0">
                <a:latin typeface="Arial" panose="020B0604020202020204" pitchFamily="34" charset="0"/>
                <a:cs typeface="Arial" panose="020B0604020202020204" pitchFamily="34" charset="0"/>
              </a:rPr>
              <a:t> This Combination Enhances Employee Wellbeing, Collaboration, And Organisational Performance (Goleman, 1998; Earley And Ang, 2003).</a:t>
            </a:r>
          </a:p>
          <a:p>
            <a:endParaRPr lang="en-GB" sz="2400" dirty="0"/>
          </a:p>
        </p:txBody>
      </p:sp>
      <p:pic>
        <p:nvPicPr>
          <p:cNvPr id="5" name="Picture 4">
            <a:extLst>
              <a:ext uri="{FF2B5EF4-FFF2-40B4-BE49-F238E27FC236}">
                <a16:creationId xmlns:a16="http://schemas.microsoft.com/office/drawing/2014/main" id="{E6138EEE-7EE6-8E55-71D3-92048A71F248}"/>
              </a:ext>
            </a:extLst>
          </p:cNvPr>
          <p:cNvPicPr>
            <a:picLocks noChangeAspect="1"/>
          </p:cNvPicPr>
          <p:nvPr/>
        </p:nvPicPr>
        <p:blipFill>
          <a:blip r:embed="rId2"/>
          <a:srcRect l="3218" r="29935" b="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2"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9182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FFA47D-340B-4A92-A3F2-5D3E4CA73A7A}"/>
              </a:ext>
            </a:extLst>
          </p:cNvPr>
          <p:cNvSpPr>
            <a:spLocks noGrp="1"/>
          </p:cNvSpPr>
          <p:nvPr>
            <p:ph type="title"/>
          </p:nvPr>
        </p:nvSpPr>
        <p:spPr>
          <a:xfrm>
            <a:off x="838201" y="365125"/>
            <a:ext cx="5251316" cy="1807305"/>
          </a:xfrm>
        </p:spPr>
        <p:txBody>
          <a:bodyPr>
            <a:normAutofit/>
          </a:bodyPr>
          <a:lstStyle/>
          <a:p>
            <a:r>
              <a:rPr lang="en-GB" sz="4100" b="1"/>
              <a:t>Google: Project Aristotle</a:t>
            </a:r>
            <a:br>
              <a:rPr lang="en-GB" sz="4100" b="1"/>
            </a:br>
            <a:endParaRPr lang="en-GB" sz="4100"/>
          </a:p>
        </p:txBody>
      </p:sp>
      <p:sp>
        <p:nvSpPr>
          <p:cNvPr id="3" name="Content Placeholder 2">
            <a:extLst>
              <a:ext uri="{FF2B5EF4-FFF2-40B4-BE49-F238E27FC236}">
                <a16:creationId xmlns:a16="http://schemas.microsoft.com/office/drawing/2014/main" id="{77294363-97D4-5C51-51EC-79EAE53F7B03}"/>
              </a:ext>
            </a:extLst>
          </p:cNvPr>
          <p:cNvSpPr>
            <a:spLocks noGrp="1"/>
          </p:cNvSpPr>
          <p:nvPr>
            <p:ph idx="1"/>
          </p:nvPr>
        </p:nvSpPr>
        <p:spPr>
          <a:xfrm>
            <a:off x="206506" y="2249214"/>
            <a:ext cx="5251316" cy="3927749"/>
          </a:xfrm>
        </p:spPr>
        <p:txBody>
          <a:bodyPr>
            <a:normAutofit/>
          </a:bodyPr>
          <a:lstStyle/>
          <a:p>
            <a:pPr>
              <a:buFont typeface="Wingdings" panose="05000000000000000000" pitchFamily="2" charset="2"/>
              <a:buChar char="q"/>
            </a:pPr>
            <a:r>
              <a:rPr lang="en-GB" sz="2000" dirty="0"/>
              <a:t>Google’s Project Aristotle found that psychological safety was the most important factor influencing team effectiveness. Employees performed better when they felt respected and heard.</a:t>
            </a:r>
          </a:p>
          <a:p>
            <a:pPr>
              <a:buFont typeface="Wingdings" panose="05000000000000000000" pitchFamily="2" charset="2"/>
              <a:buChar char="q"/>
            </a:pPr>
            <a:endParaRPr lang="en-GB" sz="2000" dirty="0"/>
          </a:p>
          <a:p>
            <a:pPr>
              <a:buFont typeface="Wingdings" panose="05000000000000000000" pitchFamily="2" charset="2"/>
              <a:buChar char="q"/>
            </a:pPr>
            <a:r>
              <a:rPr lang="en-GB" sz="2000" dirty="0"/>
              <a:t> This finding demonstrates how emotionally intelligent leadership promotes trust, communication, and collaboration, supporting higher innovation and stronger organisational performance (Google, 2016).</a:t>
            </a:r>
          </a:p>
          <a:p>
            <a:endParaRPr lang="en-GB" sz="2000" dirty="0"/>
          </a:p>
        </p:txBody>
      </p:sp>
      <p:pic>
        <p:nvPicPr>
          <p:cNvPr id="5" name="Picture 4">
            <a:extLst>
              <a:ext uri="{FF2B5EF4-FFF2-40B4-BE49-F238E27FC236}">
                <a16:creationId xmlns:a16="http://schemas.microsoft.com/office/drawing/2014/main" id="{B789C2D4-0975-1CCE-01DA-F1293CB60D9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467552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c 21">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B69482C-3903-892C-1828-6AC4A03A8C86}"/>
              </a:ext>
            </a:extLst>
          </p:cNvPr>
          <p:cNvSpPr>
            <a:spLocks noGrp="1"/>
          </p:cNvSpPr>
          <p:nvPr>
            <p:ph type="title"/>
          </p:nvPr>
        </p:nvSpPr>
        <p:spPr>
          <a:xfrm>
            <a:off x="838200" y="365125"/>
            <a:ext cx="10515600" cy="1325563"/>
          </a:xfrm>
        </p:spPr>
        <p:txBody>
          <a:bodyPr>
            <a:normAutofit/>
          </a:bodyPr>
          <a:lstStyle/>
          <a:p>
            <a:pPr algn="ctr"/>
            <a:r>
              <a:rPr lang="en-GB" b="1"/>
              <a:t>Airbnb: Brian Chesky</a:t>
            </a:r>
            <a:br>
              <a:rPr lang="en-GB" b="1"/>
            </a:br>
            <a:endParaRPr lang="en-GB"/>
          </a:p>
        </p:txBody>
      </p:sp>
      <p:graphicFrame>
        <p:nvGraphicFramePr>
          <p:cNvPr id="16" name="Content Placeholder 2">
            <a:extLst>
              <a:ext uri="{FF2B5EF4-FFF2-40B4-BE49-F238E27FC236}">
                <a16:creationId xmlns:a16="http://schemas.microsoft.com/office/drawing/2014/main" id="{77315C3F-509E-7FFE-D4F2-0991B1FC02D8}"/>
              </a:ext>
            </a:extLst>
          </p:cNvPr>
          <p:cNvGraphicFramePr>
            <a:graphicFrameLocks noGrp="1"/>
          </p:cNvGraphicFramePr>
          <p:nvPr>
            <p:ph idx="1"/>
            <p:extLst>
              <p:ext uri="{D42A27DB-BD31-4B8C-83A1-F6EECF244321}">
                <p14:modId xmlns:p14="http://schemas.microsoft.com/office/powerpoint/2010/main" val="10108959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4065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BBD300C-8788-1F19-85AC-74E333691C4B}"/>
              </a:ext>
            </a:extLst>
          </p:cNvPr>
          <p:cNvSpPr>
            <a:spLocks noGrp="1"/>
          </p:cNvSpPr>
          <p:nvPr>
            <p:ph type="title"/>
          </p:nvPr>
        </p:nvSpPr>
        <p:spPr>
          <a:xfrm>
            <a:off x="838200" y="365125"/>
            <a:ext cx="5393361" cy="1325563"/>
          </a:xfrm>
        </p:spPr>
        <p:txBody>
          <a:bodyPr>
            <a:normAutofit/>
          </a:bodyPr>
          <a:lstStyle/>
          <a:p>
            <a:r>
              <a:rPr lang="en-GB" sz="4100" b="1"/>
              <a:t>Netflix: Reed Hastings</a:t>
            </a:r>
            <a:br>
              <a:rPr lang="en-GB" sz="4100" b="1"/>
            </a:br>
            <a:endParaRPr lang="en-GB" sz="4100"/>
          </a:p>
        </p:txBody>
      </p:sp>
      <p:sp>
        <p:nvSpPr>
          <p:cNvPr id="3" name="Content Placeholder 2">
            <a:extLst>
              <a:ext uri="{FF2B5EF4-FFF2-40B4-BE49-F238E27FC236}">
                <a16:creationId xmlns:a16="http://schemas.microsoft.com/office/drawing/2014/main" id="{FB930EE9-4F09-4041-2930-4D8DFE0C63EB}"/>
              </a:ext>
            </a:extLst>
          </p:cNvPr>
          <p:cNvSpPr>
            <a:spLocks noGrp="1"/>
          </p:cNvSpPr>
          <p:nvPr>
            <p:ph idx="1"/>
          </p:nvPr>
        </p:nvSpPr>
        <p:spPr>
          <a:xfrm>
            <a:off x="838200" y="1825625"/>
            <a:ext cx="5393361" cy="4351338"/>
          </a:xfrm>
        </p:spPr>
        <p:txBody>
          <a:bodyPr>
            <a:normAutofit fontScale="92500"/>
          </a:bodyPr>
          <a:lstStyle/>
          <a:p>
            <a:pPr>
              <a:buFont typeface="Wingdings" panose="05000000000000000000" pitchFamily="2" charset="2"/>
              <a:buChar char="q"/>
            </a:pPr>
            <a:r>
              <a:rPr lang="en-GB" sz="2400" dirty="0"/>
              <a:t>Reed Hastings developed Netflix’s culture around openness, honesty, and continuous feedback. His leadership approach reflects emotional intelligence through transparent communication and relationship management. </a:t>
            </a:r>
          </a:p>
          <a:p>
            <a:pPr>
              <a:buFont typeface="Wingdings" panose="05000000000000000000" pitchFamily="2" charset="2"/>
              <a:buChar char="q"/>
            </a:pPr>
            <a:endParaRPr lang="en-GB" sz="2400" dirty="0"/>
          </a:p>
          <a:p>
            <a:pPr>
              <a:buFont typeface="Wingdings" panose="05000000000000000000" pitchFamily="2" charset="2"/>
              <a:buChar char="q"/>
            </a:pPr>
            <a:r>
              <a:rPr lang="en-GB" sz="2400" dirty="0"/>
              <a:t>By encouraging constructive feedback and mutual respect, Hastings created a culture where employees could innovate, learn, and perform effectively (Hastings &amp; Meyer, 2020).</a:t>
            </a:r>
          </a:p>
          <a:p>
            <a:endParaRPr lang="en-GB" sz="2400" dirty="0"/>
          </a:p>
        </p:txBody>
      </p:sp>
      <p:pic>
        <p:nvPicPr>
          <p:cNvPr id="5" name="Picture 4">
            <a:extLst>
              <a:ext uri="{FF2B5EF4-FFF2-40B4-BE49-F238E27FC236}">
                <a16:creationId xmlns:a16="http://schemas.microsoft.com/office/drawing/2014/main" id="{C72A48D1-416A-4B8D-40DE-8DBD9311E48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1"/>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6749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AABFE-9B5C-1EDE-781F-62E78A6A27C4}"/>
              </a:ext>
            </a:extLst>
          </p:cNvPr>
          <p:cNvSpPr>
            <a:spLocks noGrp="1"/>
          </p:cNvSpPr>
          <p:nvPr>
            <p:ph type="title"/>
          </p:nvPr>
        </p:nvSpPr>
        <p:spPr>
          <a:xfrm>
            <a:off x="481013" y="3752849"/>
            <a:ext cx="3290887" cy="2452687"/>
          </a:xfrm>
        </p:spPr>
        <p:txBody>
          <a:bodyPr anchor="ctr">
            <a:normAutofit/>
          </a:bodyPr>
          <a:lstStyle/>
          <a:p>
            <a:r>
              <a:rPr lang="en-GB" sz="3600" b="1"/>
              <a:t>PepsiCo: Indra Nooyi</a:t>
            </a:r>
            <a:br>
              <a:rPr lang="en-GB" sz="3600" b="1"/>
            </a:br>
            <a:endParaRPr lang="en-GB" sz="3600"/>
          </a:p>
        </p:txBody>
      </p:sp>
      <p:pic>
        <p:nvPicPr>
          <p:cNvPr id="5" name="Picture 4">
            <a:extLst>
              <a:ext uri="{FF2B5EF4-FFF2-40B4-BE49-F238E27FC236}">
                <a16:creationId xmlns:a16="http://schemas.microsoft.com/office/drawing/2014/main" id="{9ADEE9C4-561C-49F8-0497-A791A058B6A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CA4CAD34-5C08-8D00-E10B-8958598A0F7A}"/>
              </a:ext>
            </a:extLst>
          </p:cNvPr>
          <p:cNvSpPr>
            <a:spLocks noGrp="1"/>
          </p:cNvSpPr>
          <p:nvPr>
            <p:ph idx="1"/>
          </p:nvPr>
        </p:nvSpPr>
        <p:spPr>
          <a:xfrm>
            <a:off x="4223982" y="3752850"/>
            <a:ext cx="7485413" cy="2452687"/>
          </a:xfrm>
        </p:spPr>
        <p:txBody>
          <a:bodyPr anchor="ctr">
            <a:normAutofit/>
          </a:bodyPr>
          <a:lstStyle/>
          <a:p>
            <a:pPr>
              <a:buFont typeface="Wingdings" panose="05000000000000000000" pitchFamily="2" charset="2"/>
              <a:buChar char="q"/>
            </a:pPr>
            <a:r>
              <a:rPr lang="en-GB" sz="1800" dirty="0"/>
              <a:t>Indra Nooyi’s leadership at PepsiCo highlighted empathy, inclusivity, and employee appreciation. Her practice of writing letters to employees’ families demonstrated emotional awareness and relationship-building. These emotionally intelligent behaviours strengthened organisational loyalty, employee engagement, and long-term business performance while promoting a supportive corporate culture.</a:t>
            </a:r>
          </a:p>
          <a:p>
            <a:endParaRPr lang="en-GB" sz="1800" dirty="0"/>
          </a:p>
        </p:txBody>
      </p:sp>
    </p:spTree>
    <p:extLst>
      <p:ext uri="{BB962C8B-B14F-4D97-AF65-F5344CB8AC3E}">
        <p14:creationId xmlns:p14="http://schemas.microsoft.com/office/powerpoint/2010/main" val="2790894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carved figures of humans">
            <a:extLst>
              <a:ext uri="{FF2B5EF4-FFF2-40B4-BE49-F238E27FC236}">
                <a16:creationId xmlns:a16="http://schemas.microsoft.com/office/drawing/2014/main" id="{70C71EEA-EF05-8576-9CE8-8A69B8697BB0}"/>
              </a:ext>
            </a:extLst>
          </p:cNvPr>
          <p:cNvPicPr>
            <a:picLocks noChangeAspect="1"/>
          </p:cNvPicPr>
          <p:nvPr/>
        </p:nvPicPr>
        <p:blipFill>
          <a:blip r:embed="rId2"/>
          <a:srcRect l="22012" r="21779" b="-1"/>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FEA5F8-3B27-4FE1-202C-E252696EB24C}"/>
              </a:ext>
            </a:extLst>
          </p:cNvPr>
          <p:cNvSpPr>
            <a:spLocks noGrp="1"/>
          </p:cNvSpPr>
          <p:nvPr>
            <p:ph type="title"/>
          </p:nvPr>
        </p:nvSpPr>
        <p:spPr>
          <a:xfrm>
            <a:off x="6115317" y="405685"/>
            <a:ext cx="5464968" cy="1559301"/>
          </a:xfrm>
        </p:spPr>
        <p:txBody>
          <a:bodyPr>
            <a:normAutofit/>
          </a:bodyPr>
          <a:lstStyle/>
          <a:p>
            <a:r>
              <a:rPr lang="en-GB" sz="3400" b="1"/>
              <a:t>Emotional Intelligence in Multicultural Environments</a:t>
            </a:r>
            <a:br>
              <a:rPr lang="en-GB" sz="3400" b="1"/>
            </a:br>
            <a:endParaRPr lang="en-GB" sz="3400"/>
          </a:p>
        </p:txBody>
      </p:sp>
      <p:sp>
        <p:nvSpPr>
          <p:cNvPr id="3" name="Content Placeholder 2">
            <a:extLst>
              <a:ext uri="{FF2B5EF4-FFF2-40B4-BE49-F238E27FC236}">
                <a16:creationId xmlns:a16="http://schemas.microsoft.com/office/drawing/2014/main" id="{6151257D-047E-2258-B32E-26F0EE69CFF9}"/>
              </a:ext>
            </a:extLst>
          </p:cNvPr>
          <p:cNvSpPr>
            <a:spLocks noGrp="1"/>
          </p:cNvSpPr>
          <p:nvPr>
            <p:ph idx="1"/>
          </p:nvPr>
        </p:nvSpPr>
        <p:spPr>
          <a:xfrm>
            <a:off x="5794744" y="2147777"/>
            <a:ext cx="5567913" cy="4092301"/>
          </a:xfrm>
        </p:spPr>
        <p:txBody>
          <a:bodyPr anchor="ctr">
            <a:normAutofit/>
          </a:bodyPr>
          <a:lstStyle/>
          <a:p>
            <a:pPr>
              <a:buFont typeface="Wingdings" panose="05000000000000000000" pitchFamily="2" charset="2"/>
              <a:buChar char="q"/>
            </a:pPr>
            <a:r>
              <a:rPr lang="en-GB" sz="2000" dirty="0"/>
              <a:t>Multicultural workplaces require leaders to understand diverse perspectives, values, and communication styles. Emotional intelligence helps leaders demonstrate cultural sensitivity, reduce misunderstandings, and encourage inclusion.</a:t>
            </a:r>
          </a:p>
          <a:p>
            <a:pPr>
              <a:buFont typeface="Wingdings" panose="05000000000000000000" pitchFamily="2" charset="2"/>
              <a:buChar char="q"/>
            </a:pPr>
            <a:r>
              <a:rPr lang="en-GB" sz="2000" dirty="0"/>
              <a:t> Edith Heard’s multicultural experiences illustrate how empathy and active listening support effective leadership across culturally diverse organisational settings.</a:t>
            </a:r>
          </a:p>
          <a:p>
            <a:endParaRPr lang="en-GB" sz="2000" dirty="0"/>
          </a:p>
        </p:txBody>
      </p:sp>
    </p:spTree>
    <p:extLst>
      <p:ext uri="{BB962C8B-B14F-4D97-AF65-F5344CB8AC3E}">
        <p14:creationId xmlns:p14="http://schemas.microsoft.com/office/powerpoint/2010/main" val="680076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 up of a red and black marbles">
            <a:extLst>
              <a:ext uri="{FF2B5EF4-FFF2-40B4-BE49-F238E27FC236}">
                <a16:creationId xmlns:a16="http://schemas.microsoft.com/office/drawing/2014/main" id="{09884AC0-5665-4D28-5736-FC74A8454231}"/>
              </a:ext>
            </a:extLst>
          </p:cNvPr>
          <p:cNvPicPr>
            <a:picLocks noChangeAspect="1"/>
          </p:cNvPicPr>
          <p:nvPr/>
        </p:nvPicPr>
        <p:blipFill>
          <a:blip r:embed="rId2"/>
          <a:srcRect l="23093" r="14190"/>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F01C8C-345A-A71D-1989-42154529C46F}"/>
              </a:ext>
            </a:extLst>
          </p:cNvPr>
          <p:cNvSpPr>
            <a:spLocks noGrp="1"/>
          </p:cNvSpPr>
          <p:nvPr>
            <p:ph type="title"/>
          </p:nvPr>
        </p:nvSpPr>
        <p:spPr>
          <a:xfrm>
            <a:off x="6115317" y="405685"/>
            <a:ext cx="5464968" cy="1559301"/>
          </a:xfrm>
        </p:spPr>
        <p:txBody>
          <a:bodyPr>
            <a:normAutofit/>
          </a:bodyPr>
          <a:lstStyle/>
          <a:p>
            <a:r>
              <a:rPr lang="en-GB" sz="4000"/>
              <a:t>Critical Evaluation</a:t>
            </a:r>
          </a:p>
        </p:txBody>
      </p:sp>
      <p:sp>
        <p:nvSpPr>
          <p:cNvPr id="3" name="Content Placeholder 2">
            <a:extLst>
              <a:ext uri="{FF2B5EF4-FFF2-40B4-BE49-F238E27FC236}">
                <a16:creationId xmlns:a16="http://schemas.microsoft.com/office/drawing/2014/main" id="{AAAB18A4-EA69-29A3-3451-50C34CD8EA89}"/>
              </a:ext>
            </a:extLst>
          </p:cNvPr>
          <p:cNvSpPr>
            <a:spLocks noGrp="1"/>
          </p:cNvSpPr>
          <p:nvPr>
            <p:ph idx="1"/>
          </p:nvPr>
        </p:nvSpPr>
        <p:spPr>
          <a:xfrm>
            <a:off x="5869172" y="2466753"/>
            <a:ext cx="5493485" cy="3773325"/>
          </a:xfrm>
        </p:spPr>
        <p:txBody>
          <a:bodyPr anchor="ctr">
            <a:normAutofit/>
          </a:bodyPr>
          <a:lstStyle/>
          <a:p>
            <a:pPr>
              <a:buFont typeface="Wingdings" panose="05000000000000000000" pitchFamily="2" charset="2"/>
              <a:buChar char="q"/>
            </a:pPr>
            <a:r>
              <a:rPr lang="en-GB" sz="1900" dirty="0"/>
              <a:t>Emotional intelligence is a valuable leadership skill, but it should be viewed alongside other competencies such as strategic thinking and technical expertise. While emotional intelligence alone cannot guarantee leadership success, it strengthens communication, trust, and collaboration.</a:t>
            </a:r>
          </a:p>
          <a:p>
            <a:pPr>
              <a:buFont typeface="Wingdings" panose="05000000000000000000" pitchFamily="2" charset="2"/>
              <a:buChar char="q"/>
            </a:pPr>
            <a:r>
              <a:rPr lang="en-GB" sz="1900" dirty="0"/>
              <a:t> Evidence from Google, Airbnb, Netflix, and PepsiCo suggests that emotionally intelligent leadership contributes significantly to organisational effectiveness and employee engagement (Goleman, 1998).</a:t>
            </a:r>
          </a:p>
          <a:p>
            <a:endParaRPr lang="en-GB" sz="1900" dirty="0"/>
          </a:p>
        </p:txBody>
      </p:sp>
    </p:spTree>
    <p:extLst>
      <p:ext uri="{BB962C8B-B14F-4D97-AF65-F5344CB8AC3E}">
        <p14:creationId xmlns:p14="http://schemas.microsoft.com/office/powerpoint/2010/main" val="1896083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3BD63D-C7A1-B5D6-F91F-A98E055DE44B}"/>
              </a:ext>
            </a:extLst>
          </p:cNvPr>
          <p:cNvSpPr>
            <a:spLocks noGrp="1"/>
          </p:cNvSpPr>
          <p:nvPr>
            <p:ph type="title"/>
          </p:nvPr>
        </p:nvSpPr>
        <p:spPr>
          <a:xfrm>
            <a:off x="761800" y="762001"/>
            <a:ext cx="5334197" cy="1708242"/>
          </a:xfrm>
        </p:spPr>
        <p:txBody>
          <a:bodyPr anchor="ctr">
            <a:normAutofit/>
          </a:bodyPr>
          <a:lstStyle/>
          <a:p>
            <a:r>
              <a:rPr lang="en-GB" sz="4000"/>
              <a:t>CONCLUSION</a:t>
            </a:r>
          </a:p>
        </p:txBody>
      </p:sp>
      <p:sp>
        <p:nvSpPr>
          <p:cNvPr id="3" name="Content Placeholder 2">
            <a:extLst>
              <a:ext uri="{FF2B5EF4-FFF2-40B4-BE49-F238E27FC236}">
                <a16:creationId xmlns:a16="http://schemas.microsoft.com/office/drawing/2014/main" id="{5415C254-FEB5-7A50-2C0F-0DAFAB0A85E1}"/>
              </a:ext>
            </a:extLst>
          </p:cNvPr>
          <p:cNvSpPr>
            <a:spLocks noGrp="1"/>
          </p:cNvSpPr>
          <p:nvPr>
            <p:ph idx="1"/>
          </p:nvPr>
        </p:nvSpPr>
        <p:spPr>
          <a:xfrm>
            <a:off x="761800" y="2470244"/>
            <a:ext cx="5334197" cy="4249533"/>
          </a:xfrm>
        </p:spPr>
        <p:txBody>
          <a:bodyPr anchor="ctr">
            <a:normAutofit/>
          </a:bodyPr>
          <a:lstStyle/>
          <a:p>
            <a:pPr>
              <a:buFont typeface="Wingdings" panose="05000000000000000000" pitchFamily="2" charset="2"/>
              <a:buChar char="q"/>
            </a:pPr>
            <a:r>
              <a:rPr lang="en-GB" sz="2000" dirty="0"/>
              <a:t>Emotional intelligence is an essential leadership skill that supports effective communication, collaboration, and employee engagement. By developing emotional awareness and strong interpersonal relationships, leaders can create inclusive and productive work environments. </a:t>
            </a:r>
          </a:p>
          <a:p>
            <a:pPr>
              <a:buFont typeface="Wingdings" panose="05000000000000000000" pitchFamily="2" charset="2"/>
              <a:buChar char="q"/>
            </a:pPr>
            <a:r>
              <a:rPr lang="en-GB" sz="2000" dirty="0"/>
              <a:t>The examples of Google, Airbnb, Netflix, and PepsiCo demonstrate that emotionally intelligent leadership contributes to organisational success, particularly in multicultural and collaborative settings.</a:t>
            </a:r>
          </a:p>
        </p:txBody>
      </p:sp>
      <p:pic>
        <p:nvPicPr>
          <p:cNvPr id="5" name="Picture 4">
            <a:extLst>
              <a:ext uri="{FF2B5EF4-FFF2-40B4-BE49-F238E27FC236}">
                <a16:creationId xmlns:a16="http://schemas.microsoft.com/office/drawing/2014/main" id="{677F2C8C-E49A-4287-5685-B447AABE6A4B}"/>
              </a:ext>
            </a:extLst>
          </p:cNvPr>
          <p:cNvPicPr>
            <a:picLocks noChangeAspect="1"/>
          </p:cNvPicPr>
          <p:nvPr/>
        </p:nvPicPr>
        <p:blipFill>
          <a:blip r:embed="rId2"/>
          <a:srcRect l="17465" r="38852"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669728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F34F57-C81E-E88D-3F7A-C469E5EE9593}"/>
              </a:ext>
            </a:extLst>
          </p:cNvPr>
          <p:cNvSpPr>
            <a:spLocks noGrp="1"/>
          </p:cNvSpPr>
          <p:nvPr>
            <p:ph type="title"/>
          </p:nvPr>
        </p:nvSpPr>
        <p:spPr>
          <a:xfrm>
            <a:off x="1075767" y="1188637"/>
            <a:ext cx="2988234" cy="4480726"/>
          </a:xfrm>
        </p:spPr>
        <p:txBody>
          <a:bodyPr>
            <a:normAutofit/>
          </a:bodyPr>
          <a:lstStyle/>
          <a:p>
            <a:pPr algn="r"/>
            <a:r>
              <a:rPr lang="en-GB" sz="4600"/>
              <a:t>References</a:t>
            </a:r>
            <a:br>
              <a:rPr lang="en-GB" sz="4600"/>
            </a:br>
            <a:endParaRPr lang="en-GB" sz="4600"/>
          </a:p>
        </p:txBody>
      </p:sp>
      <p:cxnSp>
        <p:nvCxnSpPr>
          <p:cNvPr id="20" name="Straight Connector 19">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90B5575-E78B-0630-9C00-6C7DB5FF7EFC}"/>
              </a:ext>
            </a:extLst>
          </p:cNvPr>
          <p:cNvSpPr>
            <a:spLocks noGrp="1"/>
          </p:cNvSpPr>
          <p:nvPr>
            <p:ph idx="1"/>
          </p:nvPr>
        </p:nvSpPr>
        <p:spPr>
          <a:xfrm>
            <a:off x="4413911" y="623275"/>
            <a:ext cx="6170005" cy="4845268"/>
          </a:xfrm>
        </p:spPr>
        <p:txBody>
          <a:bodyPr anchor="ctr">
            <a:normAutofit fontScale="92500" lnSpcReduction="10000"/>
          </a:bodyPr>
          <a:lstStyle/>
          <a:p>
            <a:pPr marL="0" indent="0">
              <a:buNone/>
            </a:pPr>
            <a:endParaRPr lang="en-GB" sz="800" dirty="0"/>
          </a:p>
          <a:p>
            <a:pPr>
              <a:buFont typeface="Wingdings" panose="05000000000000000000" pitchFamily="2" charset="2"/>
              <a:buChar char="q"/>
            </a:pPr>
            <a:r>
              <a:rPr lang="en-GB" sz="1500" dirty="0">
                <a:latin typeface="Arial" panose="020B0604020202020204" pitchFamily="34" charset="0"/>
                <a:cs typeface="Arial" panose="020B0604020202020204" pitchFamily="34" charset="0"/>
              </a:rPr>
              <a:t>Goleman, D. (1998) </a:t>
            </a:r>
            <a:r>
              <a:rPr lang="en-GB" sz="1500" i="1" dirty="0">
                <a:latin typeface="Arial" panose="020B0604020202020204" pitchFamily="34" charset="0"/>
                <a:cs typeface="Arial" panose="020B0604020202020204" pitchFamily="34" charset="0"/>
              </a:rPr>
              <a:t>Working with Emotional Intelligence</a:t>
            </a:r>
            <a:r>
              <a:rPr lang="en-GB" sz="1500" dirty="0">
                <a:latin typeface="Arial" panose="020B0604020202020204" pitchFamily="34" charset="0"/>
                <a:cs typeface="Arial" panose="020B0604020202020204" pitchFamily="34" charset="0"/>
              </a:rPr>
              <a:t>. New York: Bantam Books.</a:t>
            </a:r>
          </a:p>
          <a:p>
            <a:pPr>
              <a:buFont typeface="Wingdings" panose="05000000000000000000" pitchFamily="2" charset="2"/>
              <a:buChar char="q"/>
            </a:pPr>
            <a:r>
              <a:rPr lang="en-GB" sz="1500" dirty="0">
                <a:latin typeface="Arial" panose="020B0604020202020204" pitchFamily="34" charset="0"/>
                <a:cs typeface="Arial" panose="020B0604020202020204" pitchFamily="34" charset="0"/>
              </a:rPr>
              <a:t>Goleman, D. (2000) ‘Leadership That Gets Results’, </a:t>
            </a:r>
            <a:r>
              <a:rPr lang="en-GB" sz="1500" i="1" dirty="0">
                <a:latin typeface="Arial" panose="020B0604020202020204" pitchFamily="34" charset="0"/>
                <a:cs typeface="Arial" panose="020B0604020202020204" pitchFamily="34" charset="0"/>
              </a:rPr>
              <a:t>Harvard Business Review</a:t>
            </a:r>
            <a:r>
              <a:rPr lang="en-GB" sz="1500" dirty="0">
                <a:latin typeface="Arial" panose="020B0604020202020204" pitchFamily="34" charset="0"/>
                <a:cs typeface="Arial" panose="020B0604020202020204" pitchFamily="34" charset="0"/>
              </a:rPr>
              <a:t>, 78(2), pp. 78–90.</a:t>
            </a:r>
          </a:p>
          <a:p>
            <a:pPr>
              <a:buFont typeface="Wingdings" panose="05000000000000000000" pitchFamily="2" charset="2"/>
              <a:buChar char="q"/>
            </a:pPr>
            <a:r>
              <a:rPr lang="en-GB" sz="1500" dirty="0">
                <a:latin typeface="Arial" panose="020B0604020202020204" pitchFamily="34" charset="0"/>
                <a:cs typeface="Arial" panose="020B0604020202020204" pitchFamily="34" charset="0"/>
              </a:rPr>
              <a:t>Google re (2016) </a:t>
            </a:r>
            <a:r>
              <a:rPr lang="en-GB" sz="1500" i="1" dirty="0">
                <a:latin typeface="Arial" panose="020B0604020202020204" pitchFamily="34" charset="0"/>
                <a:cs typeface="Arial" panose="020B0604020202020204" pitchFamily="34" charset="0"/>
              </a:rPr>
              <a:t>Guide: Understand Team Effectiveness</a:t>
            </a:r>
            <a:r>
              <a:rPr lang="en-GB" sz="1500" dirty="0">
                <a:latin typeface="Arial" panose="020B0604020202020204" pitchFamily="34" charset="0"/>
                <a:cs typeface="Arial" panose="020B0604020202020204" pitchFamily="34" charset="0"/>
              </a:rPr>
              <a:t>. Available at: </a:t>
            </a:r>
            <a:r>
              <a:rPr lang="en-GB" sz="1500" dirty="0">
                <a:latin typeface="Arial" panose="020B0604020202020204" pitchFamily="34" charset="0"/>
                <a:cs typeface="Arial" panose="020B0604020202020204" pitchFamily="34" charset="0"/>
                <a:hlinkClick r:id="rId2"/>
              </a:rPr>
              <a:t>https://rework.withgoogle.com/guides/understanding-team-effectiveness/</a:t>
            </a:r>
            <a:r>
              <a:rPr lang="en-GB" sz="1500" dirty="0">
                <a:latin typeface="Arial" panose="020B0604020202020204" pitchFamily="34" charset="0"/>
                <a:cs typeface="Arial" panose="020B0604020202020204" pitchFamily="34" charset="0"/>
              </a:rPr>
              <a:t> </a:t>
            </a:r>
          </a:p>
          <a:p>
            <a:pPr>
              <a:buFont typeface="Wingdings" panose="05000000000000000000" pitchFamily="2" charset="2"/>
              <a:buChar char="q"/>
            </a:pPr>
            <a:r>
              <a:rPr lang="en-GB" sz="1500" dirty="0">
                <a:latin typeface="Arial" panose="020B0604020202020204" pitchFamily="34" charset="0"/>
                <a:cs typeface="Arial" panose="020B0604020202020204" pitchFamily="34" charset="0"/>
              </a:rPr>
              <a:t>Hastings, R. and Meyer, E. (2020) </a:t>
            </a:r>
            <a:r>
              <a:rPr lang="en-GB" sz="1500" i="1" dirty="0">
                <a:latin typeface="Arial" panose="020B0604020202020204" pitchFamily="34" charset="0"/>
                <a:cs typeface="Arial" panose="020B0604020202020204" pitchFamily="34" charset="0"/>
              </a:rPr>
              <a:t>No Rules </a:t>
            </a:r>
            <a:r>
              <a:rPr lang="en-GB" sz="1500" i="1" dirty="0" err="1">
                <a:latin typeface="Arial" panose="020B0604020202020204" pitchFamily="34" charset="0"/>
                <a:cs typeface="Arial" panose="020B0604020202020204" pitchFamily="34" charset="0"/>
              </a:rPr>
              <a:t>Rules</a:t>
            </a:r>
            <a:r>
              <a:rPr lang="en-GB" sz="1500" i="1" dirty="0">
                <a:latin typeface="Arial" panose="020B0604020202020204" pitchFamily="34" charset="0"/>
                <a:cs typeface="Arial" panose="020B0604020202020204" pitchFamily="34" charset="0"/>
              </a:rPr>
              <a:t>: Netflix and the Culture of Reinvention</a:t>
            </a:r>
            <a:r>
              <a:rPr lang="en-GB" sz="1500" dirty="0">
                <a:latin typeface="Arial" panose="020B0604020202020204" pitchFamily="34" charset="0"/>
                <a:cs typeface="Arial" panose="020B0604020202020204" pitchFamily="34" charset="0"/>
              </a:rPr>
              <a:t>. New York: Penguin Press.</a:t>
            </a:r>
          </a:p>
          <a:p>
            <a:pPr>
              <a:buFont typeface="Wingdings" panose="05000000000000000000" pitchFamily="2" charset="2"/>
              <a:buChar char="q"/>
            </a:pPr>
            <a:r>
              <a:rPr lang="en-GB" sz="1500" dirty="0">
                <a:latin typeface="Arial" panose="020B0604020202020204" pitchFamily="34" charset="0"/>
                <a:cs typeface="Arial" panose="020B0604020202020204" pitchFamily="34" charset="0"/>
              </a:rPr>
              <a:t>Mayer, J.D. and Salovey, P. (1997) ‘What is Emotional Intelligence?’, in Salovey, P. and Sluyter, D.J. (eds.) </a:t>
            </a:r>
            <a:r>
              <a:rPr lang="en-GB" sz="1500" i="1" dirty="0">
                <a:latin typeface="Arial" panose="020B0604020202020204" pitchFamily="34" charset="0"/>
                <a:cs typeface="Arial" panose="020B0604020202020204" pitchFamily="34" charset="0"/>
              </a:rPr>
              <a:t>Emotional Development and Emotional Intelligence: Educational Implications</a:t>
            </a:r>
            <a:r>
              <a:rPr lang="en-GB" sz="1500" dirty="0">
                <a:latin typeface="Arial" panose="020B0604020202020204" pitchFamily="34" charset="0"/>
                <a:cs typeface="Arial" panose="020B0604020202020204" pitchFamily="34" charset="0"/>
              </a:rPr>
              <a:t>. New York: Basic Books, pp. 3–31.</a:t>
            </a:r>
          </a:p>
          <a:p>
            <a:pPr>
              <a:buFont typeface="Wingdings" panose="05000000000000000000" pitchFamily="2" charset="2"/>
              <a:buChar char="q"/>
            </a:pPr>
            <a:r>
              <a:rPr lang="en-GB" sz="1500" dirty="0">
                <a:latin typeface="Arial" panose="020B0604020202020204" pitchFamily="34" charset="0"/>
                <a:cs typeface="Arial" panose="020B0604020202020204" pitchFamily="34" charset="0"/>
              </a:rPr>
              <a:t>Nooyi, I. (2021) </a:t>
            </a:r>
            <a:r>
              <a:rPr lang="en-GB" sz="1500" i="1" dirty="0">
                <a:latin typeface="Arial" panose="020B0604020202020204" pitchFamily="34" charset="0"/>
                <a:cs typeface="Arial" panose="020B0604020202020204" pitchFamily="34" charset="0"/>
              </a:rPr>
              <a:t>My Life in Full: Work, Family and Our Future</a:t>
            </a:r>
            <a:r>
              <a:rPr lang="en-GB" sz="1500" dirty="0">
                <a:latin typeface="Arial" panose="020B0604020202020204" pitchFamily="34" charset="0"/>
                <a:cs typeface="Arial" panose="020B0604020202020204" pitchFamily="34" charset="0"/>
              </a:rPr>
              <a:t>. New York: Portfolio.</a:t>
            </a:r>
          </a:p>
          <a:p>
            <a:pPr>
              <a:buFont typeface="Wingdings" panose="05000000000000000000" pitchFamily="2" charset="2"/>
              <a:buChar char="q"/>
            </a:pPr>
            <a:r>
              <a:rPr lang="en-GB" sz="1500" dirty="0">
                <a:latin typeface="Arial" panose="020B0604020202020204" pitchFamily="34" charset="0"/>
                <a:cs typeface="Arial" panose="020B0604020202020204" pitchFamily="34" charset="0"/>
              </a:rPr>
              <a:t>Stone, B. (2017) </a:t>
            </a:r>
            <a:r>
              <a:rPr lang="en-GB" sz="1500" i="1" dirty="0">
                <a:latin typeface="Arial" panose="020B0604020202020204" pitchFamily="34" charset="0"/>
                <a:cs typeface="Arial" panose="020B0604020202020204" pitchFamily="34" charset="0"/>
              </a:rPr>
              <a:t>The Upstarts: How Uber, Airbnb and the Killer Companies of the New Silicon Valley are Changing the World</a:t>
            </a:r>
            <a:r>
              <a:rPr lang="en-GB" sz="1500" dirty="0">
                <a:latin typeface="Arial" panose="020B0604020202020204" pitchFamily="34" charset="0"/>
                <a:cs typeface="Arial" panose="020B0604020202020204" pitchFamily="34" charset="0"/>
              </a:rPr>
              <a:t>. London: Bantam Press.</a:t>
            </a:r>
          </a:p>
          <a:p>
            <a:pPr>
              <a:buFont typeface="Wingdings" panose="05000000000000000000" pitchFamily="2" charset="2"/>
              <a:buChar char="q"/>
            </a:pPr>
            <a:r>
              <a:rPr lang="en-GB" sz="1500" dirty="0">
                <a:latin typeface="Arial" panose="020B0604020202020204" pitchFamily="34" charset="0"/>
                <a:cs typeface="Arial" panose="020B0604020202020204" pitchFamily="34" charset="0"/>
              </a:rPr>
              <a:t>Heard, E. (2022) ‘How to Lead: Edith Heard’, </a:t>
            </a:r>
            <a:r>
              <a:rPr lang="en-GB" sz="1500" i="1" dirty="0">
                <a:latin typeface="Arial" panose="020B0604020202020204" pitchFamily="34" charset="0"/>
                <a:cs typeface="Arial" panose="020B0604020202020204" pitchFamily="34" charset="0"/>
              </a:rPr>
              <a:t>Financial Times</a:t>
            </a:r>
            <a:r>
              <a:rPr lang="en-GB" sz="1500" dirty="0">
                <a:latin typeface="Arial" panose="020B0604020202020204" pitchFamily="34" charset="0"/>
                <a:cs typeface="Arial" panose="020B0604020202020204" pitchFamily="34" charset="0"/>
              </a:rPr>
              <a:t>, 27 February. Available at: </a:t>
            </a:r>
            <a:r>
              <a:rPr lang="en-GB" sz="1500" dirty="0">
                <a:latin typeface="Arial" panose="020B0604020202020204" pitchFamily="34" charset="0"/>
                <a:cs typeface="Arial" panose="020B0604020202020204" pitchFamily="34" charset="0"/>
                <a:hlinkClick r:id="rId3"/>
              </a:rPr>
              <a:t>https://www.ft.com</a:t>
            </a:r>
            <a:r>
              <a:rPr lang="en-GB" sz="15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6412661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1061</Words>
  <Application>Microsoft Office PowerPoint</Application>
  <PresentationFormat>Widescreen</PresentationFormat>
  <Paragraphs>53</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Aptos Display</vt:lpstr>
      <vt:lpstr>Arial</vt:lpstr>
      <vt:lpstr>Calibri</vt:lpstr>
      <vt:lpstr>Wingdings</vt:lpstr>
      <vt:lpstr>Office Theme</vt:lpstr>
      <vt:lpstr>STUDENT NAME: MIHAELA MARICA DUMITRANA  STUDENT ID: 2233123 MODULE CODE: LCBB6022</vt:lpstr>
      <vt:lpstr>Introduction </vt:lpstr>
      <vt:lpstr>Understanding Emotional Intelligence </vt:lpstr>
      <vt:lpstr>Goleman’s Emotional Intelligence Model </vt:lpstr>
      <vt:lpstr>Mayer and Salovey’s Emotional Intelligence Theory </vt:lpstr>
      <vt:lpstr>Goleman’s Leadership Styles </vt:lpstr>
      <vt:lpstr>Emotional Intelligence cultural  and Effective Leadership </vt:lpstr>
      <vt:lpstr>Google: Project Aristotle </vt:lpstr>
      <vt:lpstr>Airbnb: Brian Chesky </vt:lpstr>
      <vt:lpstr>Netflix: Reed Hastings </vt:lpstr>
      <vt:lpstr>PepsiCo: Indra Nooyi </vt:lpstr>
      <vt:lpstr>Emotional Intelligence in Multicultural Environments </vt:lpstr>
      <vt:lpstr>Critical Evaluation</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2026-06-05T14:02:13Z</dcterms:created>
  <dcterms:modified xsi:type="dcterms:W3CDTF">2026-06-24T07:45:54Z</dcterms:modified>
</cp:coreProperties>
</file>