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9" r:id="rId2"/>
    <p:sldId id="271" r:id="rId3"/>
    <p:sldId id="270" r:id="rId4"/>
    <p:sldId id="287" r:id="rId5"/>
    <p:sldId id="259" r:id="rId6"/>
    <p:sldId id="273" r:id="rId7"/>
    <p:sldId id="274" r:id="rId8"/>
    <p:sldId id="275" r:id="rId9"/>
    <p:sldId id="276" r:id="rId10"/>
    <p:sldId id="277" r:id="rId11"/>
    <p:sldId id="278" r:id="rId12"/>
    <p:sldId id="293" r:id="rId13"/>
    <p:sldId id="292" r:id="rId14"/>
    <p:sldId id="290" r:id="rId15"/>
    <p:sldId id="279" r:id="rId16"/>
    <p:sldId id="280" r:id="rId17"/>
    <p:sldId id="281" r:id="rId18"/>
    <p:sldId id="282" r:id="rId19"/>
    <p:sldId id="28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24/08/2016</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128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atin typeface="Arial" panose="020B0604020202020204" pitchFamily="34" charset="0"/>
                <a:cs typeface="Arial" panose="020B0604020202020204" pitchFamily="34" charset="0"/>
              </a:defRPr>
            </a:lvl1pPr>
          </a:lstStyle>
          <a:p>
            <a:r>
              <a:rPr lang="en-US" dirty="0" smtClean="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24/08/2016</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5273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8209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92592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5013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94939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99152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3662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4325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9433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4679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24/08/2016</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9887778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sz="4000" b="1" dirty="0">
                <a:solidFill>
                  <a:schemeClr val="bg1"/>
                </a:solidFill>
                <a:latin typeface="Arial"/>
              </a:rPr>
              <a:t>Introduction to Marketing</a:t>
            </a:r>
            <a:endParaRPr lang="en-GB" sz="4000" dirty="0">
              <a:solidFill>
                <a:schemeClr val="bg1"/>
              </a:solidFill>
            </a:endParaRPr>
          </a:p>
        </p:txBody>
      </p:sp>
      <p:sp>
        <p:nvSpPr>
          <p:cNvPr id="3" name="Subtitle 2"/>
          <p:cNvSpPr>
            <a:spLocks noGrp="1"/>
          </p:cNvSpPr>
          <p:nvPr>
            <p:ph type="subTitle" idx="1"/>
          </p:nvPr>
        </p:nvSpPr>
        <p:spPr/>
        <p:txBody>
          <a:bodyPr>
            <a:normAutofit/>
          </a:bodyPr>
          <a:lstStyle/>
          <a:p>
            <a:pPr lvl="0" fontAlgn="base">
              <a:spcAft>
                <a:spcPct val="0"/>
              </a:spcAft>
            </a:pPr>
            <a:r>
              <a:rPr lang="en-GB" altLang="en-US" sz="3600" dirty="0">
                <a:solidFill>
                  <a:schemeClr val="bg1"/>
                </a:solidFill>
                <a:latin typeface="Arial"/>
              </a:rPr>
              <a:t>Day one</a:t>
            </a:r>
            <a:endParaRPr lang="en-US" altLang="en-US" sz="3600" dirty="0">
              <a:solidFill>
                <a:schemeClr val="bg1"/>
              </a:solidFill>
              <a:latin typeface="Arial"/>
            </a:endParaRPr>
          </a:p>
        </p:txBody>
      </p:sp>
    </p:spTree>
    <p:extLst>
      <p:ext uri="{BB962C8B-B14F-4D97-AF65-F5344CB8AC3E}">
        <p14:creationId xmlns:p14="http://schemas.microsoft.com/office/powerpoint/2010/main" val="2417722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Arial" panose="020B0604020202020204" pitchFamily="34" charset="0"/>
                <a:cs typeface="Arial" panose="020B0604020202020204" pitchFamily="34" charset="0"/>
              </a:rPr>
              <a:t>Programme for the day</a:t>
            </a:r>
            <a:endParaRPr 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Introduction to marketing</a:t>
            </a:r>
          </a:p>
          <a:p>
            <a:r>
              <a:rPr lang="en-GB" dirty="0" smtClean="0">
                <a:latin typeface="Arial" panose="020B0604020202020204" pitchFamily="34" charset="0"/>
                <a:cs typeface="Arial" panose="020B0604020202020204" pitchFamily="34" charset="0"/>
              </a:rPr>
              <a:t>The marketing process</a:t>
            </a:r>
          </a:p>
          <a:p>
            <a:r>
              <a:rPr lang="en-GB" dirty="0" smtClean="0">
                <a:latin typeface="Arial" panose="020B0604020202020204" pitchFamily="34" charset="0"/>
                <a:cs typeface="Arial" panose="020B0604020202020204" pitchFamily="34" charset="0"/>
              </a:rPr>
              <a:t>Situational analysis – the consumer market, the external environment, industry context, internal situation</a:t>
            </a:r>
          </a:p>
          <a:p>
            <a:r>
              <a:rPr lang="en-GB" dirty="0" smtClean="0">
                <a:latin typeface="Arial" panose="020B0604020202020204" pitchFamily="34" charset="0"/>
                <a:cs typeface="Arial" panose="020B0604020202020204" pitchFamily="34" charset="0"/>
              </a:rPr>
              <a:t>Market research</a:t>
            </a:r>
          </a:p>
          <a:p>
            <a:pPr marL="457200" lvl="1" indent="0">
              <a:buNone/>
            </a:pPr>
            <a:endParaRPr lang="en-US" dirty="0"/>
          </a:p>
        </p:txBody>
      </p:sp>
    </p:spTree>
    <p:extLst>
      <p:ext uri="{BB962C8B-B14F-4D97-AF65-F5344CB8AC3E}">
        <p14:creationId xmlns:p14="http://schemas.microsoft.com/office/powerpoint/2010/main" val="2758817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Arial" panose="020B0604020202020204" pitchFamily="34" charset="0"/>
                <a:cs typeface="Arial" panose="020B0604020202020204" pitchFamily="34" charset="0"/>
              </a:rPr>
              <a:t>Introduction to Marketing</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0" indent="0">
              <a:buNone/>
            </a:pPr>
            <a:r>
              <a:rPr lang="en-GB" dirty="0" smtClean="0">
                <a:latin typeface="Arial" panose="020B0604020202020204" pitchFamily="34" charset="0"/>
                <a:cs typeface="Arial" panose="020B0604020202020204" pitchFamily="34" charset="0"/>
              </a:rPr>
              <a:t>Course aims:</a:t>
            </a:r>
          </a:p>
          <a:p>
            <a:pPr lvl="0" hangingPunct="0"/>
            <a:r>
              <a:rPr lang="en-US" dirty="0" smtClean="0">
                <a:latin typeface="Arial" panose="020B0604020202020204" pitchFamily="34" charset="0"/>
                <a:cs typeface="Arial" panose="020B0604020202020204" pitchFamily="34" charset="0"/>
              </a:rPr>
              <a:t>To </a:t>
            </a:r>
            <a:r>
              <a:rPr lang="en-US" dirty="0">
                <a:latin typeface="Arial" panose="020B0604020202020204" pitchFamily="34" charset="0"/>
                <a:cs typeface="Arial" panose="020B0604020202020204" pitchFamily="34" charset="0"/>
              </a:rPr>
              <a:t>introduce students to marketing theory and </a:t>
            </a:r>
            <a:r>
              <a:rPr lang="en-US" dirty="0" smtClean="0">
                <a:latin typeface="Arial" panose="020B0604020202020204" pitchFamily="34" charset="0"/>
                <a:cs typeface="Arial" panose="020B0604020202020204" pitchFamily="34" charset="0"/>
              </a:rPr>
              <a:t>concepts </a:t>
            </a:r>
          </a:p>
          <a:p>
            <a:pPr marL="0" lvl="0" indent="0" hangingPunct="0">
              <a:buNone/>
            </a:pPr>
            <a:r>
              <a:rPr lang="en-US" dirty="0" smtClean="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pPr lvl="0" hangingPunct="0"/>
            <a:r>
              <a:rPr lang="en-US" dirty="0">
                <a:latin typeface="Arial" panose="020B0604020202020204" pitchFamily="34" charset="0"/>
                <a:cs typeface="Arial" panose="020B0604020202020204" pitchFamily="34" charset="0"/>
              </a:rPr>
              <a:t>To develop students’ understanding and awareness of marketing principles in </a:t>
            </a:r>
            <a:r>
              <a:rPr lang="en-US" dirty="0" smtClean="0">
                <a:latin typeface="Arial" panose="020B0604020202020204" pitchFamily="34" charset="0"/>
                <a:cs typeface="Arial" panose="020B0604020202020204" pitchFamily="34" charset="0"/>
              </a:rPr>
              <a:t>practice</a:t>
            </a:r>
            <a:endParaRPr 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25520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Introduction to Marketing</a:t>
            </a:r>
            <a:endParaRPr lang="en-US" sz="4000" dirty="0"/>
          </a:p>
        </p:txBody>
      </p:sp>
      <p:sp>
        <p:nvSpPr>
          <p:cNvPr id="3" name="Content Placeholder 2"/>
          <p:cNvSpPr>
            <a:spLocks noGrp="1"/>
          </p:cNvSpPr>
          <p:nvPr>
            <p:ph idx="1"/>
          </p:nvPr>
        </p:nvSpPr>
        <p:spPr>
          <a:xfrm>
            <a:off x="609600" y="1417638"/>
            <a:ext cx="10972800" cy="4099595"/>
          </a:xfrm>
        </p:spPr>
        <p:txBody>
          <a:bodyPr>
            <a:normAutofit lnSpcReduction="10000"/>
          </a:bodyPr>
          <a:lstStyle/>
          <a:p>
            <a:pPr marL="0" indent="0">
              <a:buNone/>
            </a:pPr>
            <a:r>
              <a:rPr lang="en-GB" dirty="0" smtClean="0">
                <a:latin typeface="Arial" panose="020B0604020202020204" pitchFamily="34" charset="0"/>
                <a:cs typeface="Arial" panose="020B0604020202020204" pitchFamily="34" charset="0"/>
              </a:rPr>
              <a:t>Learning outcomes:</a:t>
            </a:r>
          </a:p>
          <a:p>
            <a:pPr lvl="0"/>
            <a:r>
              <a:rPr lang="en-US" dirty="0">
                <a:latin typeface="Arial" panose="020B0604020202020204" pitchFamily="34" charset="0"/>
                <a:cs typeface="Arial" panose="020B0604020202020204" pitchFamily="34" charset="0"/>
              </a:rPr>
              <a:t>outline how the steps in the marketing process are </a:t>
            </a:r>
            <a:r>
              <a:rPr lang="en-US" dirty="0" smtClean="0">
                <a:latin typeface="Arial" panose="020B0604020202020204" pitchFamily="34" charset="0"/>
                <a:cs typeface="Arial" panose="020B0604020202020204" pitchFamily="34" charset="0"/>
              </a:rPr>
              <a:t>applied </a:t>
            </a: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discuss market research (the analysis of the consumer market, the external environment, the industry context and the internal situation) in an organizational context </a:t>
            </a:r>
          </a:p>
          <a:p>
            <a:pPr lvl="0"/>
            <a:r>
              <a:rPr lang="en-US" dirty="0">
                <a:latin typeface="Arial" panose="020B0604020202020204" pitchFamily="34" charset="0"/>
                <a:cs typeface="Arial" panose="020B0604020202020204" pitchFamily="34" charset="0"/>
              </a:rPr>
              <a:t>explain the development of an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marketing mix and assess the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marketing strategy</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3573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r>
              <a:rPr lang="cy-GB" altLang="en-US" sz="4000" b="1" dirty="0"/>
              <a:t/>
            </a:r>
            <a:br>
              <a:rPr lang="cy-GB" altLang="en-US" sz="4000" b="1" dirty="0"/>
            </a:br>
            <a:r>
              <a:rPr lang="cy-GB" altLang="en-US" sz="4400" dirty="0"/>
              <a:t>What</a:t>
            </a:r>
            <a:r>
              <a:rPr lang="cy-GB" altLang="en-US" sz="4000" b="1" dirty="0"/>
              <a:t> </a:t>
            </a:r>
            <a:r>
              <a:rPr lang="cy-GB" altLang="en-US" sz="4000" dirty="0"/>
              <a:t>is marketing? </a:t>
            </a:r>
            <a:r>
              <a:rPr lang="en-US" altLang="en-US" sz="4000" dirty="0"/>
              <a:t/>
            </a:r>
            <a:br>
              <a:rPr lang="en-US" altLang="en-US" sz="4000" dirty="0"/>
            </a:br>
            <a:endParaRPr lang="en-US" altLang="en-US" sz="4000" dirty="0"/>
          </a:p>
        </p:txBody>
      </p:sp>
      <p:sp>
        <p:nvSpPr>
          <p:cNvPr id="4099" name="Rectangle 3"/>
          <p:cNvSpPr>
            <a:spLocks noGrp="1" noChangeArrowheads="1"/>
          </p:cNvSpPr>
          <p:nvPr>
            <p:ph idx="1"/>
          </p:nvPr>
        </p:nvSpPr>
        <p:spPr>
          <a:xfrm>
            <a:off x="609600" y="1417638"/>
            <a:ext cx="10972800" cy="4099595"/>
          </a:xfrm>
        </p:spPr>
        <p:txBody>
          <a:bodyPr>
            <a:normAutofit/>
          </a:bodyPr>
          <a:lstStyle/>
          <a:p>
            <a:pPr marL="0" indent="0">
              <a:lnSpc>
                <a:spcPct val="90000"/>
              </a:lnSpc>
              <a:buNone/>
            </a:pPr>
            <a:r>
              <a:rPr lang="en-US" altLang="en-US" dirty="0" smtClean="0">
                <a:latin typeface="Arial" panose="020B0604020202020204" pitchFamily="34" charset="0"/>
                <a:cs typeface="Arial" panose="020B0604020202020204" pitchFamily="34" charset="0"/>
              </a:rPr>
              <a:t>Marketing </a:t>
            </a:r>
            <a:r>
              <a:rPr lang="en-US" altLang="en-US" dirty="0">
                <a:latin typeface="Arial" panose="020B0604020202020204" pitchFamily="34" charset="0"/>
                <a:cs typeface="Arial" panose="020B0604020202020204" pitchFamily="34" charset="0"/>
              </a:rPr>
              <a:t>is the management process through which goods and services move from concept to the customer. 			</a:t>
            </a:r>
            <a:r>
              <a:rPr lang="en-US" altLang="en-US" dirty="0" smtClean="0">
                <a:latin typeface="Arial" panose="020B0604020202020204" pitchFamily="34" charset="0"/>
                <a:cs typeface="Arial" panose="020B0604020202020204" pitchFamily="34" charset="0"/>
              </a:rPr>
              <a:t>				</a:t>
            </a:r>
            <a:r>
              <a:rPr lang="en-US" altLang="en-US" i="1" dirty="0" smtClean="0">
                <a:latin typeface="Arial" panose="020B0604020202020204" pitchFamily="34" charset="0"/>
                <a:cs typeface="Arial" panose="020B0604020202020204" pitchFamily="34" charset="0"/>
              </a:rPr>
              <a:t>		</a:t>
            </a:r>
            <a:r>
              <a:rPr lang="en-US" altLang="en-US" sz="2800" i="1" dirty="0" smtClean="0">
                <a:latin typeface="Arial" panose="020B0604020202020204" pitchFamily="34" charset="0"/>
                <a:cs typeface="Arial" panose="020B0604020202020204" pitchFamily="34" charset="0"/>
              </a:rPr>
              <a:t>The </a:t>
            </a:r>
            <a:r>
              <a:rPr lang="en-US" altLang="en-US" sz="2800" i="1" dirty="0">
                <a:latin typeface="Arial" panose="020B0604020202020204" pitchFamily="34" charset="0"/>
                <a:cs typeface="Arial" panose="020B0604020202020204" pitchFamily="34" charset="0"/>
              </a:rPr>
              <a:t>business </a:t>
            </a:r>
            <a:r>
              <a:rPr lang="en-US" altLang="en-US" sz="2800" i="1" dirty="0" smtClean="0">
                <a:latin typeface="Arial" panose="020B0604020202020204" pitchFamily="34" charset="0"/>
                <a:cs typeface="Arial" panose="020B0604020202020204" pitchFamily="34" charset="0"/>
              </a:rPr>
              <a:t>dictionary</a:t>
            </a:r>
          </a:p>
          <a:p>
            <a:pPr marL="0" indent="0">
              <a:lnSpc>
                <a:spcPct val="90000"/>
              </a:lnSpc>
              <a:buNone/>
            </a:pPr>
            <a:r>
              <a:rPr lang="en-US" altLang="en-US" dirty="0" smtClean="0">
                <a:latin typeface="Arial" panose="020B0604020202020204" pitchFamily="34" charset="0"/>
                <a:cs typeface="Arial" panose="020B0604020202020204" pitchFamily="34" charset="0"/>
              </a:rPr>
              <a:t>Marketing </a:t>
            </a:r>
            <a:r>
              <a:rPr lang="en-US" altLang="en-US" dirty="0">
                <a:latin typeface="Arial" panose="020B0604020202020204" pitchFamily="34" charset="0"/>
                <a:cs typeface="Arial" panose="020B0604020202020204" pitchFamily="34" charset="0"/>
              </a:rPr>
              <a:t>is the management process responsible for identifying, anticipating and satisfying customer requirements profitably. </a:t>
            </a:r>
          </a:p>
          <a:p>
            <a:pPr>
              <a:lnSpc>
                <a:spcPct val="90000"/>
              </a:lnSpc>
              <a:buFontTx/>
              <a:buNone/>
            </a:pPr>
            <a:r>
              <a:rPr lang="en-US" altLang="en-US" i="1" dirty="0">
                <a:latin typeface="Arial" panose="020B0604020202020204" pitchFamily="34" charset="0"/>
                <a:cs typeface="Arial" panose="020B0604020202020204" pitchFamily="34" charset="0"/>
              </a:rPr>
              <a:t>	</a:t>
            </a:r>
            <a:r>
              <a:rPr lang="en-US" altLang="en-US" sz="2800" i="1" dirty="0">
                <a:latin typeface="Arial" panose="020B0604020202020204" pitchFamily="34" charset="0"/>
                <a:cs typeface="Arial" panose="020B0604020202020204" pitchFamily="34" charset="0"/>
              </a:rPr>
              <a:t>The official academic definition from The Chartered Institute of Marketing (CIM).</a:t>
            </a:r>
            <a:endParaRPr lang="en-US"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1432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09600" y="274638"/>
            <a:ext cx="10972800" cy="903373"/>
          </a:xfrm>
        </p:spPr>
        <p:txBody>
          <a:bodyPr/>
          <a:lstStyle/>
          <a:p>
            <a:pPr eaLnBrk="1" hangingPunct="1"/>
            <a:r>
              <a:rPr lang="en-GB" altLang="en-US" sz="3600" dirty="0"/>
              <a:t>The difference between selling and marketing </a:t>
            </a:r>
            <a:endParaRPr lang="en-US" altLang="en-US" sz="3600" dirty="0"/>
          </a:p>
        </p:txBody>
      </p:sp>
      <p:sp>
        <p:nvSpPr>
          <p:cNvPr id="5123" name="Rectangle 3"/>
          <p:cNvSpPr>
            <a:spLocks noGrp="1" noChangeArrowheads="1"/>
          </p:cNvSpPr>
          <p:nvPr>
            <p:ph type="body" idx="1"/>
          </p:nvPr>
        </p:nvSpPr>
        <p:spPr>
          <a:xfrm>
            <a:off x="609600" y="1268627"/>
            <a:ext cx="10972800" cy="4248606"/>
          </a:xfrm>
        </p:spPr>
        <p:txBody>
          <a:bodyPr>
            <a:noAutofit/>
          </a:bodyPr>
          <a:lstStyle/>
          <a:p>
            <a:pPr marL="0" indent="0" eaLnBrk="1" hangingPunct="1">
              <a:buNone/>
              <a:defRPr/>
            </a:pPr>
            <a:r>
              <a:rPr lang="en-US" altLang="en-US" dirty="0">
                <a:latin typeface="+mj-lt"/>
              </a:rPr>
              <a:t>"Selling concerns itself with the tricks and techniques of getting people to exchange their cash for your product.  It is not concerned with the values that the exchange is all about.  And it does not, as marketing invariable does, view the entire business process as consisting of a tightly integrated effort to discover, create, arouse and satisfy customer needs." </a:t>
            </a:r>
          </a:p>
          <a:p>
            <a:pPr marL="0" indent="0">
              <a:buNone/>
              <a:defRPr/>
            </a:pPr>
            <a:r>
              <a:rPr lang="en-US" altLang="en-US" dirty="0">
                <a:latin typeface="+mj-lt"/>
              </a:rPr>
              <a:t>(</a:t>
            </a:r>
            <a:r>
              <a:rPr lang="en-US" altLang="en-US" sz="2400" i="1" dirty="0">
                <a:latin typeface="+mj-lt"/>
              </a:rPr>
              <a:t>Harvard Business School's retired professor of marketing Theodore C. Levitt) </a:t>
            </a:r>
          </a:p>
        </p:txBody>
      </p:sp>
    </p:spTree>
    <p:extLst>
      <p:ext uri="{BB962C8B-B14F-4D97-AF65-F5344CB8AC3E}">
        <p14:creationId xmlns:p14="http://schemas.microsoft.com/office/powerpoint/2010/main" val="543504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altLang="en-US" dirty="0" smtClean="0"/>
              <a:t>The marketing process</a:t>
            </a:r>
            <a:endParaRPr lang="en-US" altLang="en-US" dirty="0" smtClean="0"/>
          </a:p>
        </p:txBody>
      </p:sp>
      <p:sp>
        <p:nvSpPr>
          <p:cNvPr id="3" name="Content Placeholder 2"/>
          <p:cNvSpPr>
            <a:spLocks noGrp="1"/>
          </p:cNvSpPr>
          <p:nvPr>
            <p:ph idx="1"/>
          </p:nvPr>
        </p:nvSpPr>
        <p:spPr/>
        <p:txBody>
          <a:bodyPr/>
          <a:lstStyle/>
          <a:p>
            <a:pPr marL="0" indent="0">
              <a:buNone/>
              <a:defRPr/>
            </a:pPr>
            <a:r>
              <a:rPr lang="en-US" dirty="0" smtClean="0"/>
              <a:t> </a:t>
            </a:r>
            <a:r>
              <a:rPr lang="en-US" dirty="0">
                <a:latin typeface="Arial" panose="020B0604020202020204" pitchFamily="34" charset="0"/>
                <a:cs typeface="Arial" panose="020B0604020202020204" pitchFamily="34" charset="0"/>
              </a:rPr>
              <a:t>“the analysis, planning, implementation and control of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designed to create, build and maintain beneficial exchanges with target buyers for the purpose of achieving organization objectives</a:t>
            </a:r>
            <a:r>
              <a:rPr lang="en-US" dirty="0" smtClean="0">
                <a:latin typeface="Arial" panose="020B0604020202020204" pitchFamily="34" charset="0"/>
                <a:cs typeface="Arial" panose="020B0604020202020204" pitchFamily="34" charset="0"/>
              </a:rPr>
              <a:t>”</a:t>
            </a:r>
          </a:p>
          <a:p>
            <a:pPr marL="0" indent="0">
              <a:buNone/>
              <a:defRPr/>
            </a:pPr>
            <a:r>
              <a:rPr lang="en-US" sz="2400" i="1"/>
              <a:t>                                    </a:t>
            </a:r>
            <a:r>
              <a:rPr lang="en-US" sz="2400" i="1" smtClean="0"/>
              <a:t> </a:t>
            </a:r>
            <a:r>
              <a:rPr lang="en-US" sz="2400" smtClean="0"/>
              <a:t> </a:t>
            </a:r>
            <a:r>
              <a:rPr lang="en-US" sz="2400" dirty="0"/>
              <a:t>Kotler, P., Armstrong, G., Saunders, J. and Wong, V. (2001) </a:t>
            </a:r>
            <a:endParaRPr lang="en-US" dirty="0"/>
          </a:p>
        </p:txBody>
      </p:sp>
    </p:spTree>
    <p:extLst>
      <p:ext uri="{BB962C8B-B14F-4D97-AF65-F5344CB8AC3E}">
        <p14:creationId xmlns:p14="http://schemas.microsoft.com/office/powerpoint/2010/main" val="2045151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609600" y="274638"/>
            <a:ext cx="10972800" cy="1028700"/>
          </a:xfrm>
        </p:spPr>
        <p:txBody>
          <a:bodyPr>
            <a:normAutofit/>
          </a:bodyPr>
          <a:lstStyle/>
          <a:p>
            <a:r>
              <a:rPr lang="en-GB" altLang="en-US" sz="4000" dirty="0" smtClean="0">
                <a:latin typeface="Arial" panose="020B0604020202020204" pitchFamily="34" charset="0"/>
                <a:cs typeface="Arial" panose="020B0604020202020204" pitchFamily="34" charset="0"/>
              </a:rPr>
              <a:t>The marketing process</a:t>
            </a:r>
            <a:endParaRPr lang="en-US" altLang="en-US" sz="4000" dirty="0" smtClean="0">
              <a:latin typeface="Arial" panose="020B0604020202020204" pitchFamily="34" charset="0"/>
              <a:cs typeface="Arial" panose="020B0604020202020204" pitchFamily="34" charset="0"/>
            </a:endParaRPr>
          </a:p>
        </p:txBody>
      </p:sp>
      <p:sp>
        <p:nvSpPr>
          <p:cNvPr id="7171" name="TextBox 3"/>
          <p:cNvSpPr txBox="1">
            <a:spLocks noChangeArrowheads="1"/>
          </p:cNvSpPr>
          <p:nvPr/>
        </p:nvSpPr>
        <p:spPr bwMode="auto">
          <a:xfrm>
            <a:off x="4526756" y="1251017"/>
            <a:ext cx="3003550"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800" dirty="0"/>
              <a:t>Situation Analysis</a:t>
            </a:r>
            <a:endParaRPr lang="en-US" altLang="en-US" sz="2800" dirty="0"/>
          </a:p>
        </p:txBody>
      </p:sp>
      <p:sp>
        <p:nvSpPr>
          <p:cNvPr id="7172" name="TextBox 4"/>
          <p:cNvSpPr txBox="1">
            <a:spLocks noChangeArrowheads="1"/>
          </p:cNvSpPr>
          <p:nvPr/>
        </p:nvSpPr>
        <p:spPr bwMode="auto">
          <a:xfrm>
            <a:off x="4444205" y="2374557"/>
            <a:ext cx="31686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800" dirty="0"/>
              <a:t>Marketing</a:t>
            </a:r>
            <a:r>
              <a:rPr lang="en-GB" altLang="en-US" sz="1800" dirty="0"/>
              <a:t> </a:t>
            </a:r>
            <a:r>
              <a:rPr lang="en-GB" altLang="en-US" sz="2800" dirty="0"/>
              <a:t>Strategy</a:t>
            </a:r>
            <a:endParaRPr lang="en-US" altLang="en-US" sz="2800" dirty="0"/>
          </a:p>
        </p:txBody>
      </p:sp>
      <p:sp>
        <p:nvSpPr>
          <p:cNvPr id="7173" name="TextBox 5"/>
          <p:cNvSpPr txBox="1">
            <a:spLocks noChangeArrowheads="1"/>
          </p:cNvSpPr>
          <p:nvPr/>
        </p:nvSpPr>
        <p:spPr bwMode="auto">
          <a:xfrm>
            <a:off x="4073562" y="3795681"/>
            <a:ext cx="3903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800" dirty="0"/>
              <a:t>Marketing Mix Decision</a:t>
            </a:r>
            <a:endParaRPr lang="en-US" altLang="en-US" sz="2800" dirty="0"/>
          </a:p>
        </p:txBody>
      </p:sp>
      <p:sp>
        <p:nvSpPr>
          <p:cNvPr id="7174" name="TextBox 6"/>
          <p:cNvSpPr txBox="1">
            <a:spLocks noChangeArrowheads="1"/>
          </p:cNvSpPr>
          <p:nvPr/>
        </p:nvSpPr>
        <p:spPr bwMode="auto">
          <a:xfrm>
            <a:off x="3722724" y="5062475"/>
            <a:ext cx="46053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800" dirty="0"/>
              <a:t>Implementation and Control</a:t>
            </a:r>
            <a:endParaRPr lang="en-US" altLang="en-US" sz="2800" dirty="0"/>
          </a:p>
        </p:txBody>
      </p:sp>
      <p:sp>
        <p:nvSpPr>
          <p:cNvPr id="8" name="Down Arrow 7"/>
          <p:cNvSpPr/>
          <p:nvPr/>
        </p:nvSpPr>
        <p:spPr>
          <a:xfrm>
            <a:off x="5786437" y="1738170"/>
            <a:ext cx="484187" cy="63341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 name="Down Arrow 8"/>
          <p:cNvSpPr/>
          <p:nvPr/>
        </p:nvSpPr>
        <p:spPr>
          <a:xfrm>
            <a:off x="5783301" y="3007286"/>
            <a:ext cx="484187" cy="72786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 name="Down Arrow 10"/>
          <p:cNvSpPr/>
          <p:nvPr/>
        </p:nvSpPr>
        <p:spPr>
          <a:xfrm>
            <a:off x="5786437" y="4388696"/>
            <a:ext cx="484187" cy="7045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extLst>
      <p:ext uri="{BB962C8B-B14F-4D97-AF65-F5344CB8AC3E}">
        <p14:creationId xmlns:p14="http://schemas.microsoft.com/office/powerpoint/2010/main" val="3588893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2"/>
          <p:cNvSpPr>
            <a:spLocks noGrp="1"/>
          </p:cNvSpPr>
          <p:nvPr>
            <p:ph type="title"/>
          </p:nvPr>
        </p:nvSpPr>
        <p:spPr>
          <a:xfrm>
            <a:off x="609600" y="274638"/>
            <a:ext cx="10972800" cy="969276"/>
          </a:xfrm>
        </p:spPr>
        <p:txBody>
          <a:bodyPr/>
          <a:lstStyle/>
          <a:p>
            <a:r>
              <a:rPr lang="en-GB" altLang="en-US" dirty="0" smtClean="0"/>
              <a:t>Situational analysis</a:t>
            </a:r>
            <a:endParaRPr lang="en-US" altLang="en-US" dirty="0" smtClean="0"/>
          </a:p>
        </p:txBody>
      </p:sp>
      <p:sp>
        <p:nvSpPr>
          <p:cNvPr id="8195" name="Content Placeholder 3"/>
          <p:cNvSpPr>
            <a:spLocks noGrp="1"/>
          </p:cNvSpPr>
          <p:nvPr>
            <p:ph idx="1"/>
          </p:nvPr>
        </p:nvSpPr>
        <p:spPr>
          <a:xfrm>
            <a:off x="609600" y="1417638"/>
            <a:ext cx="10972800" cy="4099595"/>
          </a:xfrm>
        </p:spPr>
        <p:txBody>
          <a:bodyPr/>
          <a:lstStyle/>
          <a:p>
            <a:r>
              <a:rPr lang="en-US" altLang="en-US" dirty="0" smtClean="0">
                <a:latin typeface="Arial" panose="020B0604020202020204" pitchFamily="34" charset="0"/>
                <a:cs typeface="Arial" panose="020B0604020202020204" pitchFamily="34" charset="0"/>
              </a:rPr>
              <a:t>The consumer market</a:t>
            </a:r>
          </a:p>
          <a:p>
            <a:endParaRPr lang="en-US" altLang="en-US" dirty="0" smtClean="0">
              <a:latin typeface="Arial" panose="020B0604020202020204" pitchFamily="34" charset="0"/>
              <a:cs typeface="Arial" panose="020B0604020202020204" pitchFamily="34" charset="0"/>
            </a:endParaRPr>
          </a:p>
          <a:p>
            <a:r>
              <a:rPr lang="en-US" altLang="en-US" dirty="0" smtClean="0">
                <a:latin typeface="Arial" panose="020B0604020202020204" pitchFamily="34" charset="0"/>
                <a:cs typeface="Arial" panose="020B0604020202020204" pitchFamily="34" charset="0"/>
              </a:rPr>
              <a:t>The external environment</a:t>
            </a:r>
          </a:p>
          <a:p>
            <a:endParaRPr lang="en-US" altLang="en-US" dirty="0" smtClean="0">
              <a:latin typeface="Arial" panose="020B0604020202020204" pitchFamily="34" charset="0"/>
              <a:cs typeface="Arial" panose="020B0604020202020204" pitchFamily="34" charset="0"/>
            </a:endParaRPr>
          </a:p>
          <a:p>
            <a:r>
              <a:rPr lang="en-US" altLang="en-US" dirty="0" smtClean="0">
                <a:latin typeface="Arial" panose="020B0604020202020204" pitchFamily="34" charset="0"/>
                <a:cs typeface="Arial" panose="020B0604020202020204" pitchFamily="34" charset="0"/>
              </a:rPr>
              <a:t>The industry context</a:t>
            </a:r>
          </a:p>
          <a:p>
            <a:endParaRPr lang="en-US" altLang="en-US" dirty="0">
              <a:latin typeface="Arial" panose="020B0604020202020204" pitchFamily="34" charset="0"/>
              <a:cs typeface="Arial" panose="020B0604020202020204" pitchFamily="34" charset="0"/>
            </a:endParaRPr>
          </a:p>
          <a:p>
            <a:r>
              <a:rPr lang="en-US" altLang="en-US" dirty="0" smtClean="0">
                <a:latin typeface="Arial" panose="020B0604020202020204" pitchFamily="34" charset="0"/>
                <a:cs typeface="Arial" panose="020B0604020202020204" pitchFamily="34" charset="0"/>
              </a:rPr>
              <a:t>The internal situation</a:t>
            </a:r>
          </a:p>
          <a:p>
            <a:endParaRPr lang="en-US" altLang="en-US" dirty="0" smtClean="0"/>
          </a:p>
        </p:txBody>
      </p:sp>
    </p:spTree>
    <p:extLst>
      <p:ext uri="{BB962C8B-B14F-4D97-AF65-F5344CB8AC3E}">
        <p14:creationId xmlns:p14="http://schemas.microsoft.com/office/powerpoint/2010/main" val="2658059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274638"/>
            <a:ext cx="10972800" cy="903373"/>
          </a:xfrm>
        </p:spPr>
        <p:txBody>
          <a:bodyPr>
            <a:normAutofit/>
          </a:bodyPr>
          <a:lstStyle/>
          <a:p>
            <a:pPr eaLnBrk="1" hangingPunct="1"/>
            <a:r>
              <a:rPr lang="en-US" altLang="en-US" sz="4000" dirty="0" smtClean="0"/>
              <a:t>What </a:t>
            </a:r>
            <a:r>
              <a:rPr lang="en-US" altLang="en-US" sz="4000" dirty="0"/>
              <a:t>is </a:t>
            </a:r>
            <a:r>
              <a:rPr lang="en-US" altLang="en-US" sz="4000" dirty="0" smtClean="0"/>
              <a:t>market </a:t>
            </a:r>
            <a:r>
              <a:rPr lang="en-US" altLang="en-US" sz="4000" dirty="0"/>
              <a:t>research?</a:t>
            </a:r>
          </a:p>
        </p:txBody>
      </p:sp>
      <p:sp>
        <p:nvSpPr>
          <p:cNvPr id="6147" name="Rectangle 3"/>
          <p:cNvSpPr>
            <a:spLocks noGrp="1" noChangeArrowheads="1"/>
          </p:cNvSpPr>
          <p:nvPr>
            <p:ph idx="1"/>
          </p:nvPr>
        </p:nvSpPr>
        <p:spPr>
          <a:xfrm>
            <a:off x="609600" y="1178012"/>
            <a:ext cx="10972800" cy="4339222"/>
          </a:xfrm>
        </p:spPr>
        <p:txBody>
          <a:bodyPr>
            <a:noAutofit/>
          </a:bodyPr>
          <a:lstStyle/>
          <a:p>
            <a:pPr marL="0" indent="0" eaLnBrk="1" hangingPunct="1">
              <a:buNone/>
              <a:defRPr/>
            </a:pPr>
            <a:r>
              <a:rPr lang="cy-GB" sz="2400" dirty="0">
                <a:latin typeface="+mj-lt"/>
              </a:rPr>
              <a:t>The process of gathering, analyzing and interpreting information about a market, about a product or service to be offered for sale in that market, and about the past, present and potential customers for the product or service; research into the characteristics, spending habits, location and needs of your business's target market, the industry as a whole, and the particular competitors you </a:t>
            </a:r>
            <a:r>
              <a:rPr lang="cy-GB" sz="2400" dirty="0" smtClean="0">
                <a:latin typeface="+mj-lt"/>
              </a:rPr>
              <a:t>face.								</a:t>
            </a:r>
            <a:r>
              <a:rPr lang="cy-GB" sz="2400" i="1" dirty="0" smtClean="0">
                <a:latin typeface="+mj-lt"/>
              </a:rPr>
              <a:t>entrepreneur.com</a:t>
            </a:r>
            <a:endParaRPr lang="en-US" sz="2400" dirty="0">
              <a:latin typeface="+mj-lt"/>
            </a:endParaRPr>
          </a:p>
          <a:p>
            <a:pPr marL="0" indent="0" eaLnBrk="1" hangingPunct="1">
              <a:buNone/>
              <a:defRPr/>
            </a:pPr>
            <a:r>
              <a:rPr lang="en-US" sz="2400" dirty="0">
                <a:latin typeface="+mj-lt"/>
              </a:rPr>
              <a:t>The gathering and studying of data relating to consumer preferences, purchasing power, etc., usually done prior to marketing a new product. 			</a:t>
            </a:r>
            <a:r>
              <a:rPr lang="en-US" sz="2400" dirty="0" smtClean="0">
                <a:latin typeface="+mj-lt"/>
              </a:rPr>
              <a:t>					     </a:t>
            </a:r>
            <a:r>
              <a:rPr lang="en-US" sz="2400" i="1" dirty="0" smtClean="0">
                <a:latin typeface="+mj-lt"/>
              </a:rPr>
              <a:t>Webster's </a:t>
            </a:r>
            <a:r>
              <a:rPr lang="en-US" sz="2400" i="1" dirty="0">
                <a:latin typeface="+mj-lt"/>
              </a:rPr>
              <a:t>College Dictionary</a:t>
            </a:r>
            <a:endParaRPr lang="en-US" sz="2400" dirty="0">
              <a:latin typeface="+mj-lt"/>
            </a:endParaRPr>
          </a:p>
          <a:p>
            <a:pPr marL="0" indent="0" eaLnBrk="1" hangingPunct="1">
              <a:buNone/>
              <a:defRPr/>
            </a:pPr>
            <a:r>
              <a:rPr lang="en-US" sz="2400" dirty="0">
                <a:latin typeface="+mj-lt"/>
              </a:rPr>
              <a:t>The study of influences upon customer and consumer </a:t>
            </a:r>
            <a:r>
              <a:rPr lang="en-US" sz="2400" dirty="0" err="1">
                <a:latin typeface="+mj-lt"/>
              </a:rPr>
              <a:t>behaviour</a:t>
            </a:r>
            <a:r>
              <a:rPr lang="en-US" sz="2400" dirty="0">
                <a:latin typeface="+mj-lt"/>
              </a:rPr>
              <a:t> and the analysis of market characteristics and </a:t>
            </a:r>
            <a:r>
              <a:rPr lang="en-US" sz="2400" dirty="0" smtClean="0">
                <a:latin typeface="+mj-lt"/>
              </a:rPr>
              <a:t>trends.		</a:t>
            </a:r>
            <a:r>
              <a:rPr lang="en-US" sz="2400" i="1" dirty="0" smtClean="0">
                <a:latin typeface="+mj-lt"/>
              </a:rPr>
              <a:t>Collins </a:t>
            </a:r>
            <a:r>
              <a:rPr lang="en-US" sz="2400" i="1" dirty="0">
                <a:latin typeface="+mj-lt"/>
              </a:rPr>
              <a:t>English Dictionary</a:t>
            </a:r>
          </a:p>
        </p:txBody>
      </p:sp>
    </p:spTree>
    <p:extLst>
      <p:ext uri="{BB962C8B-B14F-4D97-AF65-F5344CB8AC3E}">
        <p14:creationId xmlns:p14="http://schemas.microsoft.com/office/powerpoint/2010/main" val="1074313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4000" dirty="0"/>
              <a:t>The four steps of market research</a:t>
            </a:r>
            <a:endParaRPr lang="en-US" altLang="en-US" sz="4000" dirty="0"/>
          </a:p>
        </p:txBody>
      </p:sp>
      <p:sp>
        <p:nvSpPr>
          <p:cNvPr id="10243" name="Rectangle 3"/>
          <p:cNvSpPr>
            <a:spLocks noGrp="1" noChangeArrowheads="1"/>
          </p:cNvSpPr>
          <p:nvPr>
            <p:ph type="body" idx="1"/>
          </p:nvPr>
        </p:nvSpPr>
        <p:spPr/>
        <p:txBody>
          <a:bodyPr>
            <a:normAutofit fontScale="92500" lnSpcReduction="20000"/>
          </a:bodyPr>
          <a:lstStyle/>
          <a:p>
            <a:pPr marL="514350" indent="-514350">
              <a:buFontTx/>
              <a:buAutoNum type="arabicPeriod"/>
            </a:pPr>
            <a:r>
              <a:rPr lang="en-US" altLang="en-US" dirty="0" smtClean="0">
                <a:latin typeface="Arial" panose="020B0604020202020204" pitchFamily="34" charset="0"/>
                <a:cs typeface="Arial" panose="020B0604020202020204" pitchFamily="34" charset="0"/>
              </a:rPr>
              <a:t>Define the problem and research objectives</a:t>
            </a:r>
          </a:p>
          <a:p>
            <a:pPr marL="514350" indent="-514350">
              <a:buFontTx/>
              <a:buAutoNum type="arabicPeriod"/>
            </a:pPr>
            <a:endParaRPr lang="en-US" altLang="en-US" dirty="0" smtClean="0">
              <a:latin typeface="Arial" panose="020B0604020202020204" pitchFamily="34" charset="0"/>
              <a:cs typeface="Arial" panose="020B0604020202020204" pitchFamily="34" charset="0"/>
            </a:endParaRPr>
          </a:p>
          <a:p>
            <a:pPr marL="514350" indent="-514350">
              <a:buFontTx/>
              <a:buAutoNum type="arabicPeriod"/>
            </a:pPr>
            <a:r>
              <a:rPr lang="en-US" altLang="en-US" dirty="0" smtClean="0">
                <a:latin typeface="Arial" panose="020B0604020202020204" pitchFamily="34" charset="0"/>
                <a:cs typeface="Arial" panose="020B0604020202020204" pitchFamily="34" charset="0"/>
              </a:rPr>
              <a:t>Develop the research plan for gathering information</a:t>
            </a:r>
          </a:p>
          <a:p>
            <a:pPr marL="514350" indent="-514350">
              <a:buFontTx/>
              <a:buAutoNum type="arabicPeriod"/>
            </a:pPr>
            <a:endParaRPr lang="en-US" altLang="en-US" dirty="0" smtClean="0">
              <a:latin typeface="Arial" panose="020B0604020202020204" pitchFamily="34" charset="0"/>
              <a:cs typeface="Arial" panose="020B0604020202020204" pitchFamily="34" charset="0"/>
            </a:endParaRPr>
          </a:p>
          <a:p>
            <a:pPr marL="514350" indent="-514350">
              <a:buFontTx/>
              <a:buAutoNum type="arabicPeriod"/>
            </a:pPr>
            <a:r>
              <a:rPr lang="en-US" altLang="en-US" dirty="0" smtClean="0">
                <a:latin typeface="Arial" panose="020B0604020202020204" pitchFamily="34" charset="0"/>
                <a:cs typeface="Arial" panose="020B0604020202020204" pitchFamily="34" charset="0"/>
              </a:rPr>
              <a:t>Implement the research plan, collect and </a:t>
            </a:r>
            <a:r>
              <a:rPr lang="en-US" altLang="en-US" dirty="0" err="1" smtClean="0">
                <a:latin typeface="Arial" panose="020B0604020202020204" pitchFamily="34" charset="0"/>
                <a:cs typeface="Arial" panose="020B0604020202020204" pitchFamily="34" charset="0"/>
              </a:rPr>
              <a:t>analyse</a:t>
            </a:r>
            <a:r>
              <a:rPr lang="en-US" altLang="en-US" dirty="0" smtClean="0">
                <a:latin typeface="Arial" panose="020B0604020202020204" pitchFamily="34" charset="0"/>
                <a:cs typeface="Arial" panose="020B0604020202020204" pitchFamily="34" charset="0"/>
              </a:rPr>
              <a:t> the data</a:t>
            </a:r>
          </a:p>
          <a:p>
            <a:pPr marL="0" indent="0">
              <a:buNone/>
            </a:pPr>
            <a:endParaRPr lang="en-US" altLang="en-US" dirty="0" smtClean="0">
              <a:latin typeface="Arial" panose="020B0604020202020204" pitchFamily="34" charset="0"/>
              <a:cs typeface="Arial" panose="020B0604020202020204" pitchFamily="34" charset="0"/>
            </a:endParaRPr>
          </a:p>
          <a:p>
            <a:pPr marL="0" indent="0">
              <a:buNone/>
            </a:pPr>
            <a:r>
              <a:rPr lang="en-US" altLang="en-US" dirty="0" smtClean="0">
                <a:latin typeface="Arial" panose="020B0604020202020204" pitchFamily="34" charset="0"/>
                <a:cs typeface="Arial" panose="020B0604020202020204" pitchFamily="34" charset="0"/>
              </a:rPr>
              <a:t>4.  Interpret and report the findings</a:t>
            </a:r>
          </a:p>
          <a:p>
            <a:pPr marL="514350" indent="-514350">
              <a:buNone/>
            </a:pPr>
            <a:r>
              <a:rPr lang="en-US" altLang="en-US" dirty="0" smtClean="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085430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Define the problem and research objectives</a:t>
            </a:r>
            <a:endParaRPr lang="en-US" dirty="0"/>
          </a:p>
        </p:txBody>
      </p:sp>
      <p:sp>
        <p:nvSpPr>
          <p:cNvPr id="3" name="Content Placeholder 2"/>
          <p:cNvSpPr>
            <a:spLocks noGrp="1"/>
          </p:cNvSpPr>
          <p:nvPr>
            <p:ph idx="1"/>
          </p:nvPr>
        </p:nvSpPr>
        <p:spPr/>
        <p:txBody>
          <a:bodyPr>
            <a:normAutofit/>
          </a:bodyPr>
          <a:lstStyle/>
          <a:p>
            <a:pPr marL="0" indent="0">
              <a:buNone/>
            </a:pPr>
            <a:r>
              <a:rPr lang="en-GB" sz="4000" dirty="0" smtClean="0"/>
              <a:t>Question:</a:t>
            </a:r>
          </a:p>
          <a:p>
            <a:pPr marL="0" indent="0">
              <a:buNone/>
            </a:pPr>
            <a:r>
              <a:rPr lang="en-GB" sz="4000" dirty="0" smtClean="0"/>
              <a:t>What do you need to know and why? </a:t>
            </a:r>
            <a:endParaRPr lang="en-US" sz="4000" dirty="0"/>
          </a:p>
        </p:txBody>
      </p:sp>
    </p:spTree>
    <p:extLst>
      <p:ext uri="{BB962C8B-B14F-4D97-AF65-F5344CB8AC3E}">
        <p14:creationId xmlns:p14="http://schemas.microsoft.com/office/powerpoint/2010/main" val="19790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consumer market</a:t>
            </a:r>
            <a:endParaRPr lang="en-US" dirty="0"/>
          </a:p>
        </p:txBody>
      </p:sp>
      <p:sp>
        <p:nvSpPr>
          <p:cNvPr id="3" name="Content Placeholder 2"/>
          <p:cNvSpPr>
            <a:spLocks noGrp="1"/>
          </p:cNvSpPr>
          <p:nvPr>
            <p:ph idx="1"/>
          </p:nvPr>
        </p:nvSpPr>
        <p:spPr>
          <a:xfrm>
            <a:off x="609600" y="1219200"/>
            <a:ext cx="10972800" cy="4298033"/>
          </a:xfrm>
        </p:spPr>
        <p:txBody>
          <a:bodyPr>
            <a:normAutofit/>
          </a:bodyPr>
          <a:lstStyle/>
          <a:p>
            <a:r>
              <a:rPr lang="en-GB" dirty="0" smtClean="0"/>
              <a:t>Some things to consider:</a:t>
            </a:r>
          </a:p>
          <a:p>
            <a:pPr lvl="1"/>
            <a:r>
              <a:rPr lang="en-GB" dirty="0" smtClean="0"/>
              <a:t>Difference between customers and consumers</a:t>
            </a:r>
          </a:p>
          <a:p>
            <a:pPr lvl="1"/>
            <a:r>
              <a:rPr lang="en-GB" dirty="0" smtClean="0"/>
              <a:t>Is there a market for your product or service?</a:t>
            </a:r>
          </a:p>
          <a:p>
            <a:pPr lvl="1"/>
            <a:r>
              <a:rPr lang="en-GB" dirty="0" smtClean="0"/>
              <a:t>Who are your current and potential consumers?</a:t>
            </a:r>
          </a:p>
          <a:p>
            <a:pPr lvl="1"/>
            <a:r>
              <a:rPr lang="en-GB" dirty="0" smtClean="0"/>
              <a:t>Where are they?</a:t>
            </a:r>
          </a:p>
          <a:p>
            <a:pPr lvl="1"/>
            <a:r>
              <a:rPr lang="en-GB" dirty="0" smtClean="0"/>
              <a:t>What are their needs, preferences, spending habits and purchasing power?</a:t>
            </a:r>
          </a:p>
          <a:p>
            <a:pPr lvl="1"/>
            <a:r>
              <a:rPr lang="en-GB" dirty="0" smtClean="0"/>
              <a:t>Influences </a:t>
            </a:r>
            <a:r>
              <a:rPr lang="en-GB" dirty="0"/>
              <a:t>on consumer behaviour </a:t>
            </a:r>
          </a:p>
          <a:p>
            <a:pPr lvl="1"/>
            <a:endParaRPr lang="en-US" dirty="0"/>
          </a:p>
          <a:p>
            <a:pPr marL="457200" lvl="1" indent="0">
              <a:buNone/>
            </a:pPr>
            <a:endParaRPr lang="en-GB" dirty="0" smtClean="0"/>
          </a:p>
        </p:txBody>
      </p:sp>
    </p:spTree>
    <p:extLst>
      <p:ext uri="{BB962C8B-B14F-4D97-AF65-F5344CB8AC3E}">
        <p14:creationId xmlns:p14="http://schemas.microsoft.com/office/powerpoint/2010/main" val="4092130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Develop research plan for gathering information</a:t>
            </a:r>
            <a:endParaRPr lang="en-US" dirty="0"/>
          </a:p>
        </p:txBody>
      </p:sp>
      <p:sp>
        <p:nvSpPr>
          <p:cNvPr id="3" name="Content Placeholder 2"/>
          <p:cNvSpPr>
            <a:spLocks noGrp="1"/>
          </p:cNvSpPr>
          <p:nvPr>
            <p:ph idx="1"/>
          </p:nvPr>
        </p:nvSpPr>
        <p:spPr/>
        <p:txBody>
          <a:bodyPr>
            <a:normAutofit/>
          </a:bodyPr>
          <a:lstStyle/>
          <a:p>
            <a:r>
              <a:rPr lang="en-GB" dirty="0" smtClean="0"/>
              <a:t>Sources of information fall into two categories:</a:t>
            </a:r>
          </a:p>
          <a:p>
            <a:pPr lvl="1"/>
            <a:r>
              <a:rPr lang="en-GB" dirty="0"/>
              <a:t>Secondary Research</a:t>
            </a:r>
          </a:p>
          <a:p>
            <a:pPr lvl="1"/>
            <a:r>
              <a:rPr lang="en-GB" dirty="0"/>
              <a:t>Primary Research</a:t>
            </a:r>
          </a:p>
          <a:p>
            <a:r>
              <a:rPr lang="en-GB" dirty="0" smtClean="0"/>
              <a:t>Within these there are two types of research:</a:t>
            </a:r>
          </a:p>
          <a:p>
            <a:pPr lvl="1"/>
            <a:r>
              <a:rPr lang="en-GB" dirty="0" smtClean="0"/>
              <a:t>Quantitative, based on facts and figures</a:t>
            </a:r>
          </a:p>
          <a:p>
            <a:pPr lvl="1"/>
            <a:r>
              <a:rPr lang="en-GB" dirty="0" smtClean="0"/>
              <a:t>Qualitative, based on reaction, attitudes and opinions </a:t>
            </a:r>
          </a:p>
        </p:txBody>
      </p:sp>
    </p:spTree>
    <p:extLst>
      <p:ext uri="{BB962C8B-B14F-4D97-AF65-F5344CB8AC3E}">
        <p14:creationId xmlns:p14="http://schemas.microsoft.com/office/powerpoint/2010/main" val="1679809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eaLnBrk="1" hangingPunct="1"/>
            <a:r>
              <a:rPr lang="en-US" altLang="en-US" sz="4000" b="1" i="1" dirty="0"/>
              <a:t/>
            </a:r>
            <a:br>
              <a:rPr lang="en-US" altLang="en-US" sz="4000" b="1" i="1" dirty="0"/>
            </a:br>
            <a:r>
              <a:rPr lang="en-US" altLang="en-US" sz="4400" dirty="0"/>
              <a:t>Secondary research</a:t>
            </a:r>
            <a:br>
              <a:rPr lang="en-US" altLang="en-US" sz="4400" dirty="0"/>
            </a:br>
            <a:endParaRPr lang="en-US" altLang="en-US" sz="4400" dirty="0"/>
          </a:p>
        </p:txBody>
      </p:sp>
      <p:sp>
        <p:nvSpPr>
          <p:cNvPr id="8195" name="Rectangle 3"/>
          <p:cNvSpPr>
            <a:spLocks noGrp="1" noChangeArrowheads="1"/>
          </p:cNvSpPr>
          <p:nvPr>
            <p:ph type="body" idx="1"/>
          </p:nvPr>
        </p:nvSpPr>
        <p:spPr>
          <a:xfrm>
            <a:off x="609600" y="1417638"/>
            <a:ext cx="10972800" cy="4099595"/>
          </a:xfrm>
        </p:spPr>
        <p:txBody>
          <a:bodyPr>
            <a:normAutofit fontScale="92500"/>
          </a:bodyPr>
          <a:lstStyle/>
          <a:p>
            <a:pPr eaLnBrk="1" hangingPunct="1">
              <a:defRPr/>
            </a:pPr>
            <a:r>
              <a:rPr lang="en-US" dirty="0" smtClean="0">
                <a:latin typeface="Arial" panose="020B0604020202020204" pitchFamily="34" charset="0"/>
                <a:cs typeface="Arial" panose="020B0604020202020204" pitchFamily="34" charset="0"/>
              </a:rPr>
              <a:t>Internally - sales figures; performance charts; graphs; databases; reports; internal audits; quality control; previous surveys and reviews; feedback from customers and staff</a:t>
            </a:r>
          </a:p>
          <a:p>
            <a:pPr eaLnBrk="1" hangingPunct="1">
              <a:defRPr/>
            </a:pPr>
            <a:r>
              <a:rPr lang="en-US" dirty="0" smtClean="0">
                <a:latin typeface="Arial" panose="020B0604020202020204" pitchFamily="34" charset="0"/>
                <a:cs typeface="Arial" panose="020B0604020202020204" pitchFamily="34" charset="0"/>
              </a:rPr>
              <a:t>Externally - published reports, surveys and reviews; statistics; research papers; economic analysis; competitor information such as brochures, product info.; commercial reports and databases; industry reports; professional papers</a:t>
            </a:r>
          </a:p>
          <a:p>
            <a:pPr marL="0" indent="0">
              <a:buNone/>
              <a:defRPr/>
            </a:pPr>
            <a:r>
              <a:rPr lang="en-US" dirty="0" smtClean="0"/>
              <a:t> </a:t>
            </a:r>
          </a:p>
        </p:txBody>
      </p:sp>
    </p:spTree>
    <p:extLst>
      <p:ext uri="{BB962C8B-B14F-4D97-AF65-F5344CB8AC3E}">
        <p14:creationId xmlns:p14="http://schemas.microsoft.com/office/powerpoint/2010/main" val="25867055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pPr eaLnBrk="1" hangingPunct="1"/>
            <a:r>
              <a:rPr lang="en-US" altLang="en-US" sz="4000" b="1" i="1" dirty="0"/>
              <a:t/>
            </a:r>
            <a:br>
              <a:rPr lang="en-US" altLang="en-US" sz="4000" b="1" i="1" dirty="0"/>
            </a:br>
            <a:r>
              <a:rPr lang="en-US" altLang="en-US" sz="4400" dirty="0"/>
              <a:t>Primary research</a:t>
            </a:r>
            <a:br>
              <a:rPr lang="en-US" altLang="en-US" sz="4400" dirty="0"/>
            </a:br>
            <a:endParaRPr lang="en-US" altLang="en-US" sz="4400" dirty="0"/>
          </a:p>
        </p:txBody>
      </p:sp>
      <p:sp>
        <p:nvSpPr>
          <p:cNvPr id="12291" name="Rectangle 3"/>
          <p:cNvSpPr>
            <a:spLocks noGrp="1" noChangeArrowheads="1"/>
          </p:cNvSpPr>
          <p:nvPr>
            <p:ph type="body" idx="1"/>
          </p:nvPr>
        </p:nvSpPr>
        <p:spPr>
          <a:xfrm>
            <a:off x="609600" y="1417638"/>
            <a:ext cx="10972800" cy="4099595"/>
          </a:xfrm>
        </p:spPr>
        <p:txBody>
          <a:bodyPr/>
          <a:lstStyle/>
          <a:p>
            <a:pPr eaLnBrk="1" hangingPunct="1"/>
            <a:r>
              <a:rPr lang="en-US" altLang="en-US" dirty="0" smtClean="0">
                <a:latin typeface="Arial" panose="020B0604020202020204" pitchFamily="34" charset="0"/>
                <a:cs typeface="Arial" panose="020B0604020202020204" pitchFamily="34" charset="0"/>
              </a:rPr>
              <a:t>Observation - personal or via camera</a:t>
            </a:r>
          </a:p>
          <a:p>
            <a:pPr eaLnBrk="1" hangingPunct="1"/>
            <a:r>
              <a:rPr lang="en-US" altLang="en-US" dirty="0" smtClean="0">
                <a:latin typeface="Arial" panose="020B0604020202020204" pitchFamily="34" charset="0"/>
                <a:cs typeface="Arial" panose="020B0604020202020204" pitchFamily="34" charset="0"/>
              </a:rPr>
              <a:t>Surveys - personal or telephone interviews</a:t>
            </a:r>
          </a:p>
          <a:p>
            <a:pPr eaLnBrk="1" hangingPunct="1"/>
            <a:r>
              <a:rPr lang="en-US" altLang="en-US" dirty="0" smtClean="0">
                <a:latin typeface="Arial" panose="020B0604020202020204" pitchFamily="34" charset="0"/>
                <a:cs typeface="Arial" panose="020B0604020202020204" pitchFamily="34" charset="0"/>
              </a:rPr>
              <a:t>Questionnaires - issued personally or via post </a:t>
            </a:r>
          </a:p>
          <a:p>
            <a:pPr eaLnBrk="1" hangingPunct="1"/>
            <a:r>
              <a:rPr lang="en-US" altLang="en-US" dirty="0" smtClean="0">
                <a:latin typeface="Arial" panose="020B0604020202020204" pitchFamily="34" charset="0"/>
                <a:cs typeface="Arial" panose="020B0604020202020204" pitchFamily="34" charset="0"/>
              </a:rPr>
              <a:t>Experimentation – used to test consumer reaction and response to a product</a:t>
            </a:r>
          </a:p>
          <a:p>
            <a:pPr eaLnBrk="1" hangingPunct="1"/>
            <a:r>
              <a:rPr lang="en-US" altLang="en-US" dirty="0" smtClean="0">
                <a:latin typeface="Arial" panose="020B0604020202020204" pitchFamily="34" charset="0"/>
                <a:cs typeface="Arial" panose="020B0604020202020204" pitchFamily="34" charset="0"/>
              </a:rPr>
              <a:t>Focus groups</a:t>
            </a:r>
          </a:p>
        </p:txBody>
      </p:sp>
    </p:spTree>
    <p:extLst>
      <p:ext uri="{BB962C8B-B14F-4D97-AF65-F5344CB8AC3E}">
        <p14:creationId xmlns:p14="http://schemas.microsoft.com/office/powerpoint/2010/main" val="7732378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p:cNvSpPr>
            <a:spLocks noGrp="1" noChangeArrowheads="1"/>
          </p:cNvSpPr>
          <p:nvPr>
            <p:ph type="title"/>
          </p:nvPr>
        </p:nvSpPr>
        <p:spPr>
          <a:xfrm>
            <a:off x="609600" y="274638"/>
            <a:ext cx="10972800" cy="1020763"/>
          </a:xfrm>
        </p:spPr>
        <p:txBody>
          <a:bodyPr>
            <a:normAutofit/>
          </a:bodyPr>
          <a:lstStyle/>
          <a:p>
            <a:r>
              <a:rPr lang="en-GB" altLang="en-US" sz="4000" dirty="0" smtClean="0">
                <a:latin typeface="Arial" panose="020B0604020202020204" pitchFamily="34" charset="0"/>
                <a:cs typeface="Arial" panose="020B0604020202020204" pitchFamily="34" charset="0"/>
              </a:rPr>
              <a:t>The use of questionnaires</a:t>
            </a:r>
            <a:endParaRPr lang="en-US" altLang="en-US" sz="4000" dirty="0" smtClean="0">
              <a:latin typeface="Arial" panose="020B0604020202020204" pitchFamily="34" charset="0"/>
              <a:cs typeface="Arial" panose="020B0604020202020204" pitchFamily="34" charset="0"/>
            </a:endParaRPr>
          </a:p>
        </p:txBody>
      </p:sp>
      <p:sp>
        <p:nvSpPr>
          <p:cNvPr id="13315" name="Rectangle 5"/>
          <p:cNvSpPr>
            <a:spLocks noGrp="1" noChangeArrowheads="1"/>
          </p:cNvSpPr>
          <p:nvPr>
            <p:ph type="body" sz="half" idx="1"/>
          </p:nvPr>
        </p:nvSpPr>
        <p:spPr>
          <a:xfrm>
            <a:off x="609600" y="1295401"/>
            <a:ext cx="5384800" cy="3989040"/>
          </a:xfrm>
        </p:spPr>
        <p:txBody>
          <a:bodyPr>
            <a:normAutofit/>
          </a:bodyPr>
          <a:lstStyle/>
          <a:p>
            <a:pPr>
              <a:buFontTx/>
              <a:buNone/>
            </a:pPr>
            <a:r>
              <a:rPr lang="en-GB" altLang="en-US" sz="2400" b="1" i="1" dirty="0">
                <a:latin typeface="Arial" panose="020B0604020202020204" pitchFamily="34" charset="0"/>
                <a:cs typeface="Arial" panose="020B0604020202020204" pitchFamily="34" charset="0"/>
              </a:rPr>
              <a:t>Advantages</a:t>
            </a:r>
          </a:p>
          <a:p>
            <a:r>
              <a:rPr lang="en-GB" altLang="en-US" sz="2400" dirty="0">
                <a:latin typeface="Arial" panose="020B0604020202020204" pitchFamily="34" charset="0"/>
                <a:cs typeface="Arial" panose="020B0604020202020204" pitchFamily="34" charset="0"/>
              </a:rPr>
              <a:t>can be prepared &amp; piloted before use</a:t>
            </a:r>
          </a:p>
          <a:p>
            <a:r>
              <a:rPr lang="en-GB" altLang="en-US" sz="2400" dirty="0">
                <a:latin typeface="Arial" panose="020B0604020202020204" pitchFamily="34" charset="0"/>
                <a:cs typeface="Arial" panose="020B0604020202020204" pitchFamily="34" charset="0"/>
              </a:rPr>
              <a:t>exactly the same for all respondents</a:t>
            </a:r>
          </a:p>
          <a:p>
            <a:r>
              <a:rPr lang="en-GB" altLang="en-US" sz="2400" dirty="0">
                <a:latin typeface="Arial" panose="020B0604020202020204" pitchFamily="34" charset="0"/>
                <a:cs typeface="Arial" panose="020B0604020202020204" pitchFamily="34" charset="0"/>
              </a:rPr>
              <a:t>available for future reference </a:t>
            </a:r>
          </a:p>
          <a:p>
            <a:r>
              <a:rPr lang="en-GB" altLang="en-US" sz="2400" dirty="0">
                <a:latin typeface="Arial" panose="020B0604020202020204" pitchFamily="34" charset="0"/>
                <a:cs typeface="Arial" panose="020B0604020202020204" pitchFamily="34" charset="0"/>
              </a:rPr>
              <a:t>can be analysed later</a:t>
            </a:r>
          </a:p>
          <a:p>
            <a:r>
              <a:rPr lang="en-GB" altLang="en-US" sz="2400" dirty="0">
                <a:latin typeface="Arial" panose="020B0604020202020204" pitchFamily="34" charset="0"/>
                <a:cs typeface="Arial" panose="020B0604020202020204" pitchFamily="34" charset="0"/>
              </a:rPr>
              <a:t>can be posted, faxed or e-mailed so no need for you to be present </a:t>
            </a:r>
            <a:endParaRPr lang="en-US" altLang="en-US" sz="2400" dirty="0">
              <a:latin typeface="Arial" panose="020B0604020202020204" pitchFamily="34" charset="0"/>
              <a:cs typeface="Arial" panose="020B0604020202020204" pitchFamily="34" charset="0"/>
            </a:endParaRPr>
          </a:p>
        </p:txBody>
      </p:sp>
      <p:sp>
        <p:nvSpPr>
          <p:cNvPr id="13316" name="Rectangle 6"/>
          <p:cNvSpPr>
            <a:spLocks noGrp="1" noChangeArrowheads="1"/>
          </p:cNvSpPr>
          <p:nvPr>
            <p:ph type="body" sz="half" idx="2"/>
          </p:nvPr>
        </p:nvSpPr>
        <p:spPr>
          <a:xfrm>
            <a:off x="6197600" y="1295402"/>
            <a:ext cx="5384800" cy="4293840"/>
          </a:xfrm>
        </p:spPr>
        <p:txBody>
          <a:bodyPr/>
          <a:lstStyle/>
          <a:p>
            <a:pPr>
              <a:buFontTx/>
              <a:buNone/>
            </a:pPr>
            <a:r>
              <a:rPr lang="en-GB" altLang="en-US" sz="2400" b="1" i="1" dirty="0">
                <a:latin typeface="Arial" panose="020B0604020202020204" pitchFamily="34" charset="0"/>
                <a:cs typeface="Arial" panose="020B0604020202020204" pitchFamily="34" charset="0"/>
              </a:rPr>
              <a:t>Disadvantages</a:t>
            </a:r>
          </a:p>
          <a:p>
            <a:r>
              <a:rPr lang="en-GB" altLang="en-US" sz="2400" dirty="0">
                <a:latin typeface="Arial" panose="020B0604020202020204" pitchFamily="34" charset="0"/>
                <a:cs typeface="Arial" panose="020B0604020202020204" pitchFamily="34" charset="0"/>
              </a:rPr>
              <a:t>needs skills to prepare effective questionnaire</a:t>
            </a:r>
          </a:p>
          <a:p>
            <a:r>
              <a:rPr lang="en-GB" altLang="en-US" sz="2400" dirty="0">
                <a:latin typeface="Arial" panose="020B0604020202020204" pitchFamily="34" charset="0"/>
                <a:cs typeface="Arial" panose="020B0604020202020204" pitchFamily="34" charset="0"/>
              </a:rPr>
              <a:t>time for preparation</a:t>
            </a:r>
          </a:p>
          <a:p>
            <a:r>
              <a:rPr lang="en-GB" altLang="en-US" sz="2400" dirty="0">
                <a:latin typeface="Arial" panose="020B0604020202020204" pitchFamily="34" charset="0"/>
                <a:cs typeface="Arial" panose="020B0604020202020204" pitchFamily="34" charset="0"/>
              </a:rPr>
              <a:t>cost of preparation</a:t>
            </a:r>
          </a:p>
          <a:p>
            <a:r>
              <a:rPr lang="en-GB" altLang="en-US" sz="2400" dirty="0">
                <a:latin typeface="Arial" panose="020B0604020202020204" pitchFamily="34" charset="0"/>
                <a:cs typeface="Arial" panose="020B0604020202020204" pitchFamily="34" charset="0"/>
              </a:rPr>
              <a:t>inflexibility of statements/responses</a:t>
            </a:r>
          </a:p>
          <a:p>
            <a:r>
              <a:rPr lang="en-GB" altLang="en-US" sz="2400" dirty="0">
                <a:latin typeface="Arial" panose="020B0604020202020204" pitchFamily="34" charset="0"/>
                <a:cs typeface="Arial" panose="020B0604020202020204" pitchFamily="34" charset="0"/>
              </a:rPr>
              <a:t>may have a low response rate</a:t>
            </a:r>
            <a:endParaRPr lang="en-US"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7977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4"/>
          <p:cNvSpPr>
            <a:spLocks noGrp="1"/>
          </p:cNvSpPr>
          <p:nvPr>
            <p:ph type="title"/>
          </p:nvPr>
        </p:nvSpPr>
        <p:spPr/>
        <p:txBody>
          <a:bodyPr/>
          <a:lstStyle/>
          <a:p>
            <a:r>
              <a:rPr lang="en-GB" altLang="en-US" dirty="0" smtClean="0"/>
              <a:t>Evaluating Information</a:t>
            </a:r>
            <a:endParaRPr lang="en-US" altLang="en-US" dirty="0" smtClean="0"/>
          </a:p>
        </p:txBody>
      </p:sp>
      <p:sp>
        <p:nvSpPr>
          <p:cNvPr id="6" name="Content Placeholder 5"/>
          <p:cNvSpPr>
            <a:spLocks noGrp="1"/>
          </p:cNvSpPr>
          <p:nvPr>
            <p:ph idx="1"/>
          </p:nvPr>
        </p:nvSpPr>
        <p:spPr>
          <a:xfrm>
            <a:off x="609600" y="1326292"/>
            <a:ext cx="10972800" cy="4190941"/>
          </a:xfrm>
        </p:spPr>
        <p:txBody>
          <a:bodyPr/>
          <a:lstStyle/>
          <a:p>
            <a:pPr marL="0" indent="0">
              <a:buNone/>
              <a:defRPr/>
            </a:pPr>
            <a:r>
              <a:rPr lang="en-GB" sz="2800" i="1" dirty="0" smtClean="0">
                <a:latin typeface="Arial" panose="020B0604020202020204" pitchFamily="34" charset="0"/>
                <a:cs typeface="Arial" panose="020B0604020202020204" pitchFamily="34" charset="0"/>
              </a:rPr>
              <a:t>Check for:</a:t>
            </a:r>
          </a:p>
          <a:p>
            <a:pPr>
              <a:defRPr/>
            </a:pPr>
            <a:r>
              <a:rPr lang="en-GB" sz="2800" dirty="0">
                <a:latin typeface="Arial" panose="020B0604020202020204" pitchFamily="34" charset="0"/>
                <a:cs typeface="Arial" panose="020B0604020202020204" pitchFamily="34" charset="0"/>
              </a:rPr>
              <a:t>Relevance  </a:t>
            </a:r>
            <a:r>
              <a:rPr lang="en-GB" sz="2800" dirty="0" smtClean="0">
                <a:latin typeface="Arial" panose="020B0604020202020204" pitchFamily="34" charset="0"/>
                <a:cs typeface="Arial" panose="020B0604020202020204" pitchFamily="34" charset="0"/>
              </a:rPr>
              <a:t>	– </a:t>
            </a:r>
            <a:r>
              <a:rPr lang="en-GB" sz="2800" dirty="0">
                <a:latin typeface="Arial" panose="020B0604020202020204" pitchFamily="34" charset="0"/>
                <a:cs typeface="Arial" panose="020B0604020202020204" pitchFamily="34" charset="0"/>
              </a:rPr>
              <a:t>how relevant is it to your subject?</a:t>
            </a:r>
          </a:p>
          <a:p>
            <a:pPr>
              <a:defRPr/>
            </a:pPr>
            <a:r>
              <a:rPr lang="en-GB" sz="2800" dirty="0">
                <a:latin typeface="Arial" panose="020B0604020202020204" pitchFamily="34" charset="0"/>
                <a:cs typeface="Arial" panose="020B0604020202020204" pitchFamily="34" charset="0"/>
              </a:rPr>
              <a:t>Validity 	    </a:t>
            </a:r>
            <a:r>
              <a:rPr lang="en-GB" sz="2800" dirty="0" smtClean="0">
                <a:latin typeface="Arial" panose="020B0604020202020204" pitchFamily="34" charset="0"/>
                <a:cs typeface="Arial" panose="020B0604020202020204" pitchFamily="34" charset="0"/>
              </a:rPr>
              <a:t>	– </a:t>
            </a:r>
            <a:r>
              <a:rPr lang="en-GB" sz="2800" dirty="0">
                <a:latin typeface="Arial" panose="020B0604020202020204" pitchFamily="34" charset="0"/>
                <a:cs typeface="Arial" panose="020B0604020202020204" pitchFamily="34" charset="0"/>
              </a:rPr>
              <a:t>is the source reliable?</a:t>
            </a:r>
          </a:p>
          <a:p>
            <a:pPr>
              <a:defRPr/>
            </a:pPr>
            <a:r>
              <a:rPr lang="en-GB" sz="2800" dirty="0">
                <a:latin typeface="Arial" panose="020B0604020202020204" pitchFamily="34" charset="0"/>
                <a:cs typeface="Arial" panose="020B0604020202020204" pitchFamily="34" charset="0"/>
              </a:rPr>
              <a:t>Accuracy   </a:t>
            </a:r>
            <a:r>
              <a:rPr lang="en-GB" sz="2800" dirty="0" smtClean="0">
                <a:latin typeface="Arial" panose="020B0604020202020204" pitchFamily="34" charset="0"/>
                <a:cs typeface="Arial" panose="020B0604020202020204" pitchFamily="34" charset="0"/>
              </a:rPr>
              <a:t>	– </a:t>
            </a:r>
            <a:r>
              <a:rPr lang="en-GB" sz="2800" dirty="0">
                <a:latin typeface="Arial" panose="020B0604020202020204" pitchFamily="34" charset="0"/>
                <a:cs typeface="Arial" panose="020B0604020202020204" pitchFamily="34" charset="0"/>
              </a:rPr>
              <a:t>is it based on sound research?</a:t>
            </a:r>
          </a:p>
          <a:p>
            <a:pPr>
              <a:defRPr/>
            </a:pPr>
            <a:r>
              <a:rPr lang="en-GB" sz="2800" dirty="0">
                <a:latin typeface="Arial" panose="020B0604020202020204" pitchFamily="34" charset="0"/>
                <a:cs typeface="Arial" panose="020B0604020202020204" pitchFamily="34" charset="0"/>
              </a:rPr>
              <a:t>Currency    </a:t>
            </a:r>
            <a:r>
              <a:rPr lang="en-GB" sz="2800" dirty="0" smtClean="0">
                <a:latin typeface="Arial" panose="020B0604020202020204" pitchFamily="34" charset="0"/>
                <a:cs typeface="Arial" panose="020B0604020202020204" pitchFamily="34" charset="0"/>
              </a:rPr>
              <a:t>	– </a:t>
            </a:r>
            <a:r>
              <a:rPr lang="en-GB" sz="2800" dirty="0">
                <a:latin typeface="Arial" panose="020B0604020202020204" pitchFamily="34" charset="0"/>
                <a:cs typeface="Arial" panose="020B0604020202020204" pitchFamily="34" charset="0"/>
              </a:rPr>
              <a:t>is it up to date?</a:t>
            </a:r>
          </a:p>
          <a:p>
            <a:pPr>
              <a:defRPr/>
            </a:pPr>
            <a:r>
              <a:rPr lang="en-GB" sz="2800" dirty="0" smtClean="0">
                <a:latin typeface="Arial" panose="020B0604020202020204" pitchFamily="34" charset="0"/>
                <a:cs typeface="Arial" panose="020B0604020202020204" pitchFamily="34" charset="0"/>
              </a:rPr>
              <a:t>Sufficiency	– </a:t>
            </a:r>
            <a:r>
              <a:rPr lang="en-GB" sz="2800" dirty="0">
                <a:latin typeface="Arial" panose="020B0604020202020204" pitchFamily="34" charset="0"/>
                <a:cs typeface="Arial" panose="020B0604020202020204" pitchFamily="34" charset="0"/>
              </a:rPr>
              <a:t>is there enough information </a:t>
            </a:r>
            <a:r>
              <a:rPr lang="en-GB" sz="2800" dirty="0" smtClean="0">
                <a:latin typeface="Arial" panose="020B0604020202020204" pitchFamily="34" charset="0"/>
                <a:cs typeface="Arial" panose="020B0604020202020204" pitchFamily="34" charset="0"/>
              </a:rPr>
              <a:t>and what </a:t>
            </a:r>
            <a:r>
              <a:rPr lang="en-GB" sz="2800" dirty="0">
                <a:latin typeface="Arial" panose="020B0604020202020204" pitchFamily="34" charset="0"/>
                <a:cs typeface="Arial" panose="020B0604020202020204" pitchFamily="34" charset="0"/>
              </a:rPr>
              <a:t>is the </a:t>
            </a:r>
            <a:r>
              <a:rPr lang="en-GB" sz="2800" dirty="0" smtClean="0">
                <a:latin typeface="Arial" panose="020B0604020202020204" pitchFamily="34" charset="0"/>
                <a:cs typeface="Arial" panose="020B0604020202020204" pitchFamily="34" charset="0"/>
              </a:rPr>
              <a:t>				   scope </a:t>
            </a:r>
            <a:r>
              <a:rPr lang="en-GB" sz="2800" dirty="0">
                <a:latin typeface="Arial" panose="020B0604020202020204" pitchFamily="34" charset="0"/>
                <a:cs typeface="Arial" panose="020B0604020202020204" pitchFamily="34" charset="0"/>
              </a:rPr>
              <a:t>of </a:t>
            </a:r>
            <a:r>
              <a:rPr lang="en-GB" sz="2800" dirty="0" smtClean="0">
                <a:latin typeface="Arial" panose="020B0604020202020204" pitchFamily="34" charset="0"/>
                <a:cs typeface="Arial" panose="020B0604020202020204" pitchFamily="34" charset="0"/>
              </a:rPr>
              <a:t>the </a:t>
            </a:r>
            <a:r>
              <a:rPr lang="en-GB" sz="2800" dirty="0">
                <a:latin typeface="Arial" panose="020B0604020202020204" pitchFamily="34" charset="0"/>
                <a:cs typeface="Arial" panose="020B0604020202020204" pitchFamily="34" charset="0"/>
              </a:rPr>
              <a:t>research? </a:t>
            </a:r>
          </a:p>
          <a:p>
            <a:pPr>
              <a:defRPr/>
            </a:pPr>
            <a:endParaRPr lang="en-GB" dirty="0"/>
          </a:p>
          <a:p>
            <a:pPr>
              <a:defRPr/>
            </a:pPr>
            <a:endParaRPr lang="en-US" dirty="0"/>
          </a:p>
        </p:txBody>
      </p:sp>
    </p:spTree>
    <p:extLst>
      <p:ext uri="{BB962C8B-B14F-4D97-AF65-F5344CB8AC3E}">
        <p14:creationId xmlns:p14="http://schemas.microsoft.com/office/powerpoint/2010/main" val="6343578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p:cNvSpPr>
            <a:spLocks noGrp="1"/>
          </p:cNvSpPr>
          <p:nvPr>
            <p:ph type="title"/>
          </p:nvPr>
        </p:nvSpPr>
        <p:spPr/>
        <p:txBody>
          <a:bodyPr/>
          <a:lstStyle/>
          <a:p>
            <a:r>
              <a:rPr lang="en-GB" altLang="en-US" dirty="0" smtClean="0"/>
              <a:t>Consider these statements:</a:t>
            </a:r>
            <a:endParaRPr lang="en-US" altLang="en-US" dirty="0" smtClean="0"/>
          </a:p>
        </p:txBody>
      </p:sp>
      <p:sp>
        <p:nvSpPr>
          <p:cNvPr id="6" name="Content Placeholder 5"/>
          <p:cNvSpPr>
            <a:spLocks noGrp="1"/>
          </p:cNvSpPr>
          <p:nvPr>
            <p:ph idx="1"/>
          </p:nvPr>
        </p:nvSpPr>
        <p:spPr>
          <a:xfrm>
            <a:off x="609600" y="1417638"/>
            <a:ext cx="10972800" cy="4099595"/>
          </a:xfrm>
        </p:spPr>
        <p:txBody>
          <a:bodyPr>
            <a:normAutofit fontScale="25000" lnSpcReduction="20000"/>
          </a:bodyPr>
          <a:lstStyle/>
          <a:p>
            <a:pPr>
              <a:defRPr/>
            </a:pPr>
            <a:r>
              <a:rPr lang="en-US" sz="12800" dirty="0">
                <a:latin typeface="Arial" panose="020B0604020202020204" pitchFamily="34" charset="0"/>
                <a:cs typeface="Arial" panose="020B0604020202020204" pitchFamily="34" charset="0"/>
              </a:rPr>
              <a:t>The majority of people surveyed supported a complete ban on smoking in public places</a:t>
            </a:r>
          </a:p>
          <a:p>
            <a:pPr>
              <a:defRPr/>
            </a:pPr>
            <a:r>
              <a:rPr lang="en-US" sz="12800" dirty="0">
                <a:latin typeface="Arial" panose="020B0604020202020204" pitchFamily="34" charset="0"/>
                <a:cs typeface="Arial" panose="020B0604020202020204" pitchFamily="34" charset="0"/>
              </a:rPr>
              <a:t>75% of women who participated in the trials reported an improvement in skin tone</a:t>
            </a:r>
          </a:p>
          <a:p>
            <a:pPr>
              <a:defRPr/>
            </a:pPr>
            <a:r>
              <a:rPr lang="en-GB" sz="12800" dirty="0">
                <a:latin typeface="Arial" panose="020B0604020202020204" pitchFamily="34" charset="0"/>
                <a:cs typeface="Arial" panose="020B0604020202020204" pitchFamily="34" charset="0"/>
              </a:rPr>
              <a:t>In response to the question “Would you pay £5 for this product?” 120 of the 200 people surveyed said “yes”</a:t>
            </a:r>
          </a:p>
          <a:p>
            <a:pPr>
              <a:defRPr/>
            </a:pPr>
            <a:endParaRPr lang="en-US" sz="12800" dirty="0">
              <a:latin typeface="Arial" panose="020B0604020202020204" pitchFamily="34" charset="0"/>
              <a:cs typeface="Arial" panose="020B0604020202020204" pitchFamily="34" charset="0"/>
            </a:endParaRPr>
          </a:p>
          <a:p>
            <a:pPr marL="0" indent="0">
              <a:buNone/>
              <a:defRPr/>
            </a:pPr>
            <a:r>
              <a:rPr lang="en-GB" sz="12800" i="1" dirty="0">
                <a:latin typeface="Arial" panose="020B0604020202020204" pitchFamily="34" charset="0"/>
                <a:cs typeface="Arial" panose="020B0604020202020204" pitchFamily="34" charset="0"/>
              </a:rPr>
              <a:t>What conclusions could you draw from the above? </a:t>
            </a:r>
            <a:endParaRPr lang="en-US" sz="12800" i="1" dirty="0">
              <a:latin typeface="Arial" panose="020B0604020202020204" pitchFamily="34" charset="0"/>
              <a:cs typeface="Arial" panose="020B0604020202020204" pitchFamily="34" charset="0"/>
            </a:endParaRPr>
          </a:p>
          <a:p>
            <a:pPr marL="0" indent="0">
              <a:buNone/>
              <a:defRPr/>
            </a:pPr>
            <a:endParaRPr lang="en-US" sz="9800" dirty="0">
              <a:latin typeface="Arial" panose="020B0604020202020204" pitchFamily="34" charset="0"/>
              <a:cs typeface="Arial" panose="020B0604020202020204" pitchFamily="34" charset="0"/>
            </a:endParaRPr>
          </a:p>
          <a:p>
            <a:pPr>
              <a:defRPr/>
            </a:pPr>
            <a:endParaRPr lang="en-US" sz="9800" dirty="0">
              <a:latin typeface="Arial" panose="020B0604020202020204" pitchFamily="34" charset="0"/>
              <a:cs typeface="Arial" panose="020B0604020202020204" pitchFamily="34" charset="0"/>
            </a:endParaRPr>
          </a:p>
          <a:p>
            <a:pPr>
              <a:defRPr/>
            </a:pPr>
            <a:endParaRPr lang="en-US" dirty="0"/>
          </a:p>
          <a:p>
            <a:pPr marL="0" indent="0">
              <a:buNone/>
              <a:defRPr/>
            </a:pPr>
            <a:r>
              <a:rPr lang="en-US" b="1" dirty="0"/>
              <a:t> </a:t>
            </a:r>
            <a:endParaRPr lang="en-US" dirty="0"/>
          </a:p>
          <a:p>
            <a:pPr>
              <a:defRPr/>
            </a:pPr>
            <a:endParaRPr lang="en-US" dirty="0"/>
          </a:p>
        </p:txBody>
      </p:sp>
    </p:spTree>
    <p:extLst>
      <p:ext uri="{BB962C8B-B14F-4D97-AF65-F5344CB8AC3E}">
        <p14:creationId xmlns:p14="http://schemas.microsoft.com/office/powerpoint/2010/main" val="2822085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Times New Roman">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1154</TotalTime>
  <Words>763</Words>
  <Application>Microsoft Office PowerPoint</Application>
  <PresentationFormat>Widescreen</PresentationFormat>
  <Paragraphs>111</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Times New Roman</vt:lpstr>
      <vt:lpstr>20140311PresentationUWTSDTemplate</vt:lpstr>
      <vt:lpstr>Introduction to Marketing</vt:lpstr>
      <vt:lpstr>Programme for the day</vt:lpstr>
      <vt:lpstr>Introduction to Marketing</vt:lpstr>
      <vt:lpstr>Introduction to Marketing</vt:lpstr>
      <vt:lpstr> What is marketing?  </vt:lpstr>
      <vt:lpstr>The difference between selling and marketing </vt:lpstr>
      <vt:lpstr>The marketing process</vt:lpstr>
      <vt:lpstr>The marketing process</vt:lpstr>
      <vt:lpstr>Situational analysis</vt:lpstr>
      <vt:lpstr>What is market research?</vt:lpstr>
      <vt:lpstr>The four steps of market research</vt:lpstr>
      <vt:lpstr>Define the problem and research objectives</vt:lpstr>
      <vt:lpstr>The consumer market</vt:lpstr>
      <vt:lpstr>Develop research plan for gathering information</vt:lpstr>
      <vt:lpstr> Secondary research </vt:lpstr>
      <vt:lpstr> Primary research </vt:lpstr>
      <vt:lpstr>The use of questionnaires</vt:lpstr>
      <vt:lpstr>Evaluating Information</vt:lpstr>
      <vt:lpstr>Consider these statements: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Marketing</dc:title>
  <dc:creator>Mair O'connor</dc:creator>
  <cp:lastModifiedBy>Mair O'connor</cp:lastModifiedBy>
  <cp:revision>9</cp:revision>
  <dcterms:created xsi:type="dcterms:W3CDTF">2016-03-15T16:10:54Z</dcterms:created>
  <dcterms:modified xsi:type="dcterms:W3CDTF">2016-08-24T13:36:36Z</dcterms:modified>
</cp:coreProperties>
</file>