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1" r:id="rId10"/>
    <p:sldId id="262" r:id="rId11"/>
    <p:sldId id="263" r:id="rId12"/>
    <p:sldId id="264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51B7DB-FBEC-4488-8CA5-3F549B8973AF}" v="22" dt="2026-04-15T11:24:00.7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28.png"/><Relationship Id="rId7" Type="http://schemas.openxmlformats.org/officeDocument/2006/relationships/image" Target="../media/image39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28.png"/><Relationship Id="rId7" Type="http://schemas.openxmlformats.org/officeDocument/2006/relationships/image" Target="../media/image39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E5ED4E-60F3-48D9-9A95-8908E7B4CEA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5EA472-4427-4B1E-967D-0C5BD4955FF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Reformer Pilates classes in small groups</a:t>
          </a:r>
          <a:endParaRPr lang="en-US"/>
        </a:p>
      </dgm:t>
    </dgm:pt>
    <dgm:pt modelId="{F4E8DA2D-727A-49A9-9155-782E58584294}" type="parTrans" cxnId="{7AAF4C32-F026-451B-BB72-B5AF56645A3B}">
      <dgm:prSet/>
      <dgm:spPr/>
      <dgm:t>
        <a:bodyPr/>
        <a:lstStyle/>
        <a:p>
          <a:endParaRPr lang="en-US"/>
        </a:p>
      </dgm:t>
    </dgm:pt>
    <dgm:pt modelId="{8DD7F907-B6D4-4D66-8DD2-7487309CC5FB}" type="sibTrans" cxnId="{7AAF4C32-F026-451B-BB72-B5AF56645A3B}">
      <dgm:prSet/>
      <dgm:spPr/>
      <dgm:t>
        <a:bodyPr/>
        <a:lstStyle/>
        <a:p>
          <a:endParaRPr lang="en-US"/>
        </a:p>
      </dgm:t>
    </dgm:pt>
    <dgm:pt modelId="{33CD4B9F-FDF1-4296-80EB-0D72B633551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Mat based Pilates sessions</a:t>
          </a:r>
          <a:endParaRPr lang="en-US"/>
        </a:p>
      </dgm:t>
    </dgm:pt>
    <dgm:pt modelId="{4D367CAD-3FA3-4C31-8450-49F850160A97}" type="parTrans" cxnId="{FBA16559-ECF2-4A4B-BD8E-2C9EAF19B7A3}">
      <dgm:prSet/>
      <dgm:spPr/>
      <dgm:t>
        <a:bodyPr/>
        <a:lstStyle/>
        <a:p>
          <a:endParaRPr lang="en-US"/>
        </a:p>
      </dgm:t>
    </dgm:pt>
    <dgm:pt modelId="{CF06B7CD-B309-484B-8697-0AA5FF430A63}" type="sibTrans" cxnId="{FBA16559-ECF2-4A4B-BD8E-2C9EAF19B7A3}">
      <dgm:prSet/>
      <dgm:spPr/>
      <dgm:t>
        <a:bodyPr/>
        <a:lstStyle/>
        <a:p>
          <a:endParaRPr lang="en-US"/>
        </a:p>
      </dgm:t>
    </dgm:pt>
    <dgm:pt modelId="{F10F25CA-84B5-4E85-B12B-F66A6795553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One to one personalised training sessions</a:t>
          </a:r>
          <a:endParaRPr lang="en-US"/>
        </a:p>
      </dgm:t>
    </dgm:pt>
    <dgm:pt modelId="{4B9DAC03-95FD-4D31-BF92-ED050D6D0F25}" type="parTrans" cxnId="{F170A0E6-D037-4C18-B333-45F163B77F5A}">
      <dgm:prSet/>
      <dgm:spPr/>
      <dgm:t>
        <a:bodyPr/>
        <a:lstStyle/>
        <a:p>
          <a:endParaRPr lang="en-US"/>
        </a:p>
      </dgm:t>
    </dgm:pt>
    <dgm:pt modelId="{4ECA9D14-1ED3-42B5-8FFF-9AF1B7BA490F}" type="sibTrans" cxnId="{F170A0E6-D037-4C18-B333-45F163B77F5A}">
      <dgm:prSet/>
      <dgm:spPr/>
      <dgm:t>
        <a:bodyPr/>
        <a:lstStyle/>
        <a:p>
          <a:endParaRPr lang="en-US"/>
        </a:p>
      </dgm:t>
    </dgm:pt>
    <dgm:pt modelId="{4924308D-5289-4A1A-9E59-A7F4FE6761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Post work out healthy meals and drinks</a:t>
          </a:r>
          <a:endParaRPr lang="en-US"/>
        </a:p>
      </dgm:t>
    </dgm:pt>
    <dgm:pt modelId="{3CA8299D-5964-42A7-9A78-AB0E2FD39F98}" type="parTrans" cxnId="{A268EF3F-7DC0-4402-84B7-993AF6ABD784}">
      <dgm:prSet/>
      <dgm:spPr/>
      <dgm:t>
        <a:bodyPr/>
        <a:lstStyle/>
        <a:p>
          <a:endParaRPr lang="en-US"/>
        </a:p>
      </dgm:t>
    </dgm:pt>
    <dgm:pt modelId="{B9EAD9F9-7B9A-4338-93CE-635CACC8DF79}" type="sibTrans" cxnId="{A268EF3F-7DC0-4402-84B7-993AF6ABD784}">
      <dgm:prSet/>
      <dgm:spPr/>
      <dgm:t>
        <a:bodyPr/>
        <a:lstStyle/>
        <a:p>
          <a:endParaRPr lang="en-US"/>
        </a:p>
      </dgm:t>
    </dgm:pt>
    <dgm:pt modelId="{001C876A-DF0A-4C93-A72C-284447EEC10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Smoothies, protein shakes and balanced nutrition meals</a:t>
          </a:r>
          <a:endParaRPr lang="en-US"/>
        </a:p>
      </dgm:t>
    </dgm:pt>
    <dgm:pt modelId="{4F9A2B4D-42D3-416F-BD16-DB85C5EF6C51}" type="parTrans" cxnId="{54E048AA-5FA3-4027-8447-CF05AD606AB2}">
      <dgm:prSet/>
      <dgm:spPr/>
      <dgm:t>
        <a:bodyPr/>
        <a:lstStyle/>
        <a:p>
          <a:endParaRPr lang="en-US"/>
        </a:p>
      </dgm:t>
    </dgm:pt>
    <dgm:pt modelId="{85325180-6CC9-4CB1-9722-CDCCD4A1CE74}" type="sibTrans" cxnId="{54E048AA-5FA3-4027-8447-CF05AD606AB2}">
      <dgm:prSet/>
      <dgm:spPr/>
      <dgm:t>
        <a:bodyPr/>
        <a:lstStyle/>
        <a:p>
          <a:endParaRPr lang="en-US"/>
        </a:p>
      </dgm:t>
    </dgm:pt>
    <dgm:pt modelId="{BCC579E8-6006-4D67-9655-FDCF5C52BC7C}" type="pres">
      <dgm:prSet presAssocID="{D6E5ED4E-60F3-48D9-9A95-8908E7B4CEA4}" presName="root" presStyleCnt="0">
        <dgm:presLayoutVars>
          <dgm:dir/>
          <dgm:resizeHandles val="exact"/>
        </dgm:presLayoutVars>
      </dgm:prSet>
      <dgm:spPr/>
    </dgm:pt>
    <dgm:pt modelId="{9A5A4DF2-F3A3-4636-8295-2B9CD219BF9B}" type="pres">
      <dgm:prSet presAssocID="{EB5EA472-4427-4B1E-967D-0C5BD4955FF6}" presName="compNode" presStyleCnt="0"/>
      <dgm:spPr/>
    </dgm:pt>
    <dgm:pt modelId="{1901D3CB-05D0-446C-872D-135A781818E8}" type="pres">
      <dgm:prSet presAssocID="{EB5EA472-4427-4B1E-967D-0C5BD4955FF6}" presName="bgRect" presStyleLbl="bgShp" presStyleIdx="0" presStyleCnt="5"/>
      <dgm:spPr/>
    </dgm:pt>
    <dgm:pt modelId="{9F2EC65D-6209-4CAA-989F-D81CB1CC3C9D}" type="pres">
      <dgm:prSet presAssocID="{EB5EA472-4427-4B1E-967D-0C5BD4955FF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11886C7-58E3-4D26-810B-D7649D53311E}" type="pres">
      <dgm:prSet presAssocID="{EB5EA472-4427-4B1E-967D-0C5BD4955FF6}" presName="spaceRect" presStyleCnt="0"/>
      <dgm:spPr/>
    </dgm:pt>
    <dgm:pt modelId="{F239D3CD-16CB-458B-BA2A-9BDDCF09EF75}" type="pres">
      <dgm:prSet presAssocID="{EB5EA472-4427-4B1E-967D-0C5BD4955FF6}" presName="parTx" presStyleLbl="revTx" presStyleIdx="0" presStyleCnt="5">
        <dgm:presLayoutVars>
          <dgm:chMax val="0"/>
          <dgm:chPref val="0"/>
        </dgm:presLayoutVars>
      </dgm:prSet>
      <dgm:spPr/>
    </dgm:pt>
    <dgm:pt modelId="{24CF5C97-EBFD-4E47-B707-CCF4916DADB1}" type="pres">
      <dgm:prSet presAssocID="{8DD7F907-B6D4-4D66-8DD2-7487309CC5FB}" presName="sibTrans" presStyleCnt="0"/>
      <dgm:spPr/>
    </dgm:pt>
    <dgm:pt modelId="{98A12A8F-096C-4C71-9098-6E71CD1A34EF}" type="pres">
      <dgm:prSet presAssocID="{33CD4B9F-FDF1-4296-80EB-0D72B6335519}" presName="compNode" presStyleCnt="0"/>
      <dgm:spPr/>
    </dgm:pt>
    <dgm:pt modelId="{ED1246D5-9D74-4FFA-8A8F-8B752194C48D}" type="pres">
      <dgm:prSet presAssocID="{33CD4B9F-FDF1-4296-80EB-0D72B6335519}" presName="bgRect" presStyleLbl="bgShp" presStyleIdx="1" presStyleCnt="5"/>
      <dgm:spPr/>
    </dgm:pt>
    <dgm:pt modelId="{34AB2772-ACFA-4740-8358-44DB0D5D64A0}" type="pres">
      <dgm:prSet presAssocID="{33CD4B9F-FDF1-4296-80EB-0D72B633551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F26E0057-01FD-41CF-833E-97579622FE87}" type="pres">
      <dgm:prSet presAssocID="{33CD4B9F-FDF1-4296-80EB-0D72B6335519}" presName="spaceRect" presStyleCnt="0"/>
      <dgm:spPr/>
    </dgm:pt>
    <dgm:pt modelId="{37985BA2-8E49-4890-9BB1-EDBF3B81207A}" type="pres">
      <dgm:prSet presAssocID="{33CD4B9F-FDF1-4296-80EB-0D72B6335519}" presName="parTx" presStyleLbl="revTx" presStyleIdx="1" presStyleCnt="5">
        <dgm:presLayoutVars>
          <dgm:chMax val="0"/>
          <dgm:chPref val="0"/>
        </dgm:presLayoutVars>
      </dgm:prSet>
      <dgm:spPr/>
    </dgm:pt>
    <dgm:pt modelId="{6C9252DF-B140-4F8F-9BCA-9A6251857AF9}" type="pres">
      <dgm:prSet presAssocID="{CF06B7CD-B309-484B-8697-0AA5FF430A63}" presName="sibTrans" presStyleCnt="0"/>
      <dgm:spPr/>
    </dgm:pt>
    <dgm:pt modelId="{1D2C9ED4-814E-46C1-9BD9-85B846AAC31B}" type="pres">
      <dgm:prSet presAssocID="{F10F25CA-84B5-4E85-B12B-F66A6795553C}" presName="compNode" presStyleCnt="0"/>
      <dgm:spPr/>
    </dgm:pt>
    <dgm:pt modelId="{9A1FCEEA-7AF5-4958-9C86-0BC08BF1B281}" type="pres">
      <dgm:prSet presAssocID="{F10F25CA-84B5-4E85-B12B-F66A6795553C}" presName="bgRect" presStyleLbl="bgShp" presStyleIdx="2" presStyleCnt="5"/>
      <dgm:spPr/>
    </dgm:pt>
    <dgm:pt modelId="{08C48F14-6DF4-4259-AA2C-F17F5B5DC2C7}" type="pres">
      <dgm:prSet presAssocID="{F10F25CA-84B5-4E85-B12B-F66A6795553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AA997D60-0BFC-4329-BB50-CB4C4F79BAD2}" type="pres">
      <dgm:prSet presAssocID="{F10F25CA-84B5-4E85-B12B-F66A6795553C}" presName="spaceRect" presStyleCnt="0"/>
      <dgm:spPr/>
    </dgm:pt>
    <dgm:pt modelId="{E19B5E78-B745-4437-86A7-CAD88F752C5B}" type="pres">
      <dgm:prSet presAssocID="{F10F25CA-84B5-4E85-B12B-F66A6795553C}" presName="parTx" presStyleLbl="revTx" presStyleIdx="2" presStyleCnt="5">
        <dgm:presLayoutVars>
          <dgm:chMax val="0"/>
          <dgm:chPref val="0"/>
        </dgm:presLayoutVars>
      </dgm:prSet>
      <dgm:spPr/>
    </dgm:pt>
    <dgm:pt modelId="{4B20FB60-A12B-49DF-ABF4-370681B6F1C9}" type="pres">
      <dgm:prSet presAssocID="{4ECA9D14-1ED3-42B5-8FFF-9AF1B7BA490F}" presName="sibTrans" presStyleCnt="0"/>
      <dgm:spPr/>
    </dgm:pt>
    <dgm:pt modelId="{FC51C934-AFF9-4E39-BB55-D65E998A08C2}" type="pres">
      <dgm:prSet presAssocID="{4924308D-5289-4A1A-9E59-A7F4FE676144}" presName="compNode" presStyleCnt="0"/>
      <dgm:spPr/>
    </dgm:pt>
    <dgm:pt modelId="{B53029B7-3582-4BD8-8F00-615C7225C83A}" type="pres">
      <dgm:prSet presAssocID="{4924308D-5289-4A1A-9E59-A7F4FE676144}" presName="bgRect" presStyleLbl="bgShp" presStyleIdx="3" presStyleCnt="5"/>
      <dgm:spPr/>
    </dgm:pt>
    <dgm:pt modelId="{BC117969-CA1F-4F18-96E8-3EA9A8D0CF19}" type="pres">
      <dgm:prSet presAssocID="{4924308D-5289-4A1A-9E59-A7F4FE67614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6DB3AF10-6232-4CF2-A2BD-7439E31BB368}" type="pres">
      <dgm:prSet presAssocID="{4924308D-5289-4A1A-9E59-A7F4FE676144}" presName="spaceRect" presStyleCnt="0"/>
      <dgm:spPr/>
    </dgm:pt>
    <dgm:pt modelId="{91D2F9BC-8F2C-4DF1-AD5C-D5ABAAE545DB}" type="pres">
      <dgm:prSet presAssocID="{4924308D-5289-4A1A-9E59-A7F4FE676144}" presName="parTx" presStyleLbl="revTx" presStyleIdx="3" presStyleCnt="5">
        <dgm:presLayoutVars>
          <dgm:chMax val="0"/>
          <dgm:chPref val="0"/>
        </dgm:presLayoutVars>
      </dgm:prSet>
      <dgm:spPr/>
    </dgm:pt>
    <dgm:pt modelId="{9729E139-3A20-4B95-8C78-0778B9E6CB66}" type="pres">
      <dgm:prSet presAssocID="{B9EAD9F9-7B9A-4338-93CE-635CACC8DF79}" presName="sibTrans" presStyleCnt="0"/>
      <dgm:spPr/>
    </dgm:pt>
    <dgm:pt modelId="{7D861352-7893-4483-8B13-B4D76243106D}" type="pres">
      <dgm:prSet presAssocID="{001C876A-DF0A-4C93-A72C-284447EEC104}" presName="compNode" presStyleCnt="0"/>
      <dgm:spPr/>
    </dgm:pt>
    <dgm:pt modelId="{0F6A642A-C87E-47C3-A270-BFB76B92D801}" type="pres">
      <dgm:prSet presAssocID="{001C876A-DF0A-4C93-A72C-284447EEC104}" presName="bgRect" presStyleLbl="bgShp" presStyleIdx="4" presStyleCnt="5"/>
      <dgm:spPr/>
    </dgm:pt>
    <dgm:pt modelId="{C98207DB-A55D-40E9-9782-C80CC72C31FF}" type="pres">
      <dgm:prSet presAssocID="{001C876A-DF0A-4C93-A72C-284447EEC10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71E443CC-EFDF-47B6-947D-0BEF3576884E}" type="pres">
      <dgm:prSet presAssocID="{001C876A-DF0A-4C93-A72C-284447EEC104}" presName="spaceRect" presStyleCnt="0"/>
      <dgm:spPr/>
    </dgm:pt>
    <dgm:pt modelId="{0ADECD9C-B950-4B2A-A880-05278B41E9DE}" type="pres">
      <dgm:prSet presAssocID="{001C876A-DF0A-4C93-A72C-284447EEC10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FC16A01-CD08-4F9E-865E-42CBA79E628B}" type="presOf" srcId="{EB5EA472-4427-4B1E-967D-0C5BD4955FF6}" destId="{F239D3CD-16CB-458B-BA2A-9BDDCF09EF75}" srcOrd="0" destOrd="0" presId="urn:microsoft.com/office/officeart/2018/2/layout/IconVerticalSolidList"/>
    <dgm:cxn modelId="{6CAB980A-192F-489B-AA2A-2AE614A0E7DB}" type="presOf" srcId="{001C876A-DF0A-4C93-A72C-284447EEC104}" destId="{0ADECD9C-B950-4B2A-A880-05278B41E9DE}" srcOrd="0" destOrd="0" presId="urn:microsoft.com/office/officeart/2018/2/layout/IconVerticalSolidList"/>
    <dgm:cxn modelId="{CE687E15-0032-4997-911C-BD02EB9D8848}" type="presOf" srcId="{F10F25CA-84B5-4E85-B12B-F66A6795553C}" destId="{E19B5E78-B745-4437-86A7-CAD88F752C5B}" srcOrd="0" destOrd="0" presId="urn:microsoft.com/office/officeart/2018/2/layout/IconVerticalSolidList"/>
    <dgm:cxn modelId="{7AAF4C32-F026-451B-BB72-B5AF56645A3B}" srcId="{D6E5ED4E-60F3-48D9-9A95-8908E7B4CEA4}" destId="{EB5EA472-4427-4B1E-967D-0C5BD4955FF6}" srcOrd="0" destOrd="0" parTransId="{F4E8DA2D-727A-49A9-9155-782E58584294}" sibTransId="{8DD7F907-B6D4-4D66-8DD2-7487309CC5FB}"/>
    <dgm:cxn modelId="{A268EF3F-7DC0-4402-84B7-993AF6ABD784}" srcId="{D6E5ED4E-60F3-48D9-9A95-8908E7B4CEA4}" destId="{4924308D-5289-4A1A-9E59-A7F4FE676144}" srcOrd="3" destOrd="0" parTransId="{3CA8299D-5964-42A7-9A78-AB0E2FD39F98}" sibTransId="{B9EAD9F9-7B9A-4338-93CE-635CACC8DF79}"/>
    <dgm:cxn modelId="{F7EBBA55-DDDD-4DE6-9920-207D0A30882F}" type="presOf" srcId="{4924308D-5289-4A1A-9E59-A7F4FE676144}" destId="{91D2F9BC-8F2C-4DF1-AD5C-D5ABAAE545DB}" srcOrd="0" destOrd="0" presId="urn:microsoft.com/office/officeart/2018/2/layout/IconVerticalSolidList"/>
    <dgm:cxn modelId="{FBA16559-ECF2-4A4B-BD8E-2C9EAF19B7A3}" srcId="{D6E5ED4E-60F3-48D9-9A95-8908E7B4CEA4}" destId="{33CD4B9F-FDF1-4296-80EB-0D72B6335519}" srcOrd="1" destOrd="0" parTransId="{4D367CAD-3FA3-4C31-8450-49F850160A97}" sibTransId="{CF06B7CD-B309-484B-8697-0AA5FF430A63}"/>
    <dgm:cxn modelId="{E612297D-4B7A-4C27-9881-12C3DE7BC225}" type="presOf" srcId="{D6E5ED4E-60F3-48D9-9A95-8908E7B4CEA4}" destId="{BCC579E8-6006-4D67-9655-FDCF5C52BC7C}" srcOrd="0" destOrd="0" presId="urn:microsoft.com/office/officeart/2018/2/layout/IconVerticalSolidList"/>
    <dgm:cxn modelId="{54E048AA-5FA3-4027-8447-CF05AD606AB2}" srcId="{D6E5ED4E-60F3-48D9-9A95-8908E7B4CEA4}" destId="{001C876A-DF0A-4C93-A72C-284447EEC104}" srcOrd="4" destOrd="0" parTransId="{4F9A2B4D-42D3-416F-BD16-DB85C5EF6C51}" sibTransId="{85325180-6CC9-4CB1-9722-CDCCD4A1CE74}"/>
    <dgm:cxn modelId="{F170A0E6-D037-4C18-B333-45F163B77F5A}" srcId="{D6E5ED4E-60F3-48D9-9A95-8908E7B4CEA4}" destId="{F10F25CA-84B5-4E85-B12B-F66A6795553C}" srcOrd="2" destOrd="0" parTransId="{4B9DAC03-95FD-4D31-BF92-ED050D6D0F25}" sibTransId="{4ECA9D14-1ED3-42B5-8FFF-9AF1B7BA490F}"/>
    <dgm:cxn modelId="{F0821CFD-D9BF-4E87-B016-A1E952F3A7C8}" type="presOf" srcId="{33CD4B9F-FDF1-4296-80EB-0D72B6335519}" destId="{37985BA2-8E49-4890-9BB1-EDBF3B81207A}" srcOrd="0" destOrd="0" presId="urn:microsoft.com/office/officeart/2018/2/layout/IconVerticalSolidList"/>
    <dgm:cxn modelId="{ED97B6C7-BF0D-4DB0-8A0D-175FCD31AEEB}" type="presParOf" srcId="{BCC579E8-6006-4D67-9655-FDCF5C52BC7C}" destId="{9A5A4DF2-F3A3-4636-8295-2B9CD219BF9B}" srcOrd="0" destOrd="0" presId="urn:microsoft.com/office/officeart/2018/2/layout/IconVerticalSolidList"/>
    <dgm:cxn modelId="{04127CAC-F3C8-4D52-9ABD-3007A6DC965E}" type="presParOf" srcId="{9A5A4DF2-F3A3-4636-8295-2B9CD219BF9B}" destId="{1901D3CB-05D0-446C-872D-135A781818E8}" srcOrd="0" destOrd="0" presId="urn:microsoft.com/office/officeart/2018/2/layout/IconVerticalSolidList"/>
    <dgm:cxn modelId="{EE7AC4C1-6440-4195-B49C-E018039E6D77}" type="presParOf" srcId="{9A5A4DF2-F3A3-4636-8295-2B9CD219BF9B}" destId="{9F2EC65D-6209-4CAA-989F-D81CB1CC3C9D}" srcOrd="1" destOrd="0" presId="urn:microsoft.com/office/officeart/2018/2/layout/IconVerticalSolidList"/>
    <dgm:cxn modelId="{F0C93957-EFF6-4D38-B2AF-86BB855CE32A}" type="presParOf" srcId="{9A5A4DF2-F3A3-4636-8295-2B9CD219BF9B}" destId="{711886C7-58E3-4D26-810B-D7649D53311E}" srcOrd="2" destOrd="0" presId="urn:microsoft.com/office/officeart/2018/2/layout/IconVerticalSolidList"/>
    <dgm:cxn modelId="{0AA47A40-CC4C-42AD-9B3B-E70B3E64F4B7}" type="presParOf" srcId="{9A5A4DF2-F3A3-4636-8295-2B9CD219BF9B}" destId="{F239D3CD-16CB-458B-BA2A-9BDDCF09EF75}" srcOrd="3" destOrd="0" presId="urn:microsoft.com/office/officeart/2018/2/layout/IconVerticalSolidList"/>
    <dgm:cxn modelId="{211A5CBF-D4AC-429A-92C2-19401AFD6DB6}" type="presParOf" srcId="{BCC579E8-6006-4D67-9655-FDCF5C52BC7C}" destId="{24CF5C97-EBFD-4E47-B707-CCF4916DADB1}" srcOrd="1" destOrd="0" presId="urn:microsoft.com/office/officeart/2018/2/layout/IconVerticalSolidList"/>
    <dgm:cxn modelId="{CBBCDD6D-E1AC-4C49-A612-F62E0651D13F}" type="presParOf" srcId="{BCC579E8-6006-4D67-9655-FDCF5C52BC7C}" destId="{98A12A8F-096C-4C71-9098-6E71CD1A34EF}" srcOrd="2" destOrd="0" presId="urn:microsoft.com/office/officeart/2018/2/layout/IconVerticalSolidList"/>
    <dgm:cxn modelId="{2C41D66F-A163-4982-A09B-4E615C6E95C6}" type="presParOf" srcId="{98A12A8F-096C-4C71-9098-6E71CD1A34EF}" destId="{ED1246D5-9D74-4FFA-8A8F-8B752194C48D}" srcOrd="0" destOrd="0" presId="urn:microsoft.com/office/officeart/2018/2/layout/IconVerticalSolidList"/>
    <dgm:cxn modelId="{6DA63EF7-D3CE-430D-A876-145947061262}" type="presParOf" srcId="{98A12A8F-096C-4C71-9098-6E71CD1A34EF}" destId="{34AB2772-ACFA-4740-8358-44DB0D5D64A0}" srcOrd="1" destOrd="0" presId="urn:microsoft.com/office/officeart/2018/2/layout/IconVerticalSolidList"/>
    <dgm:cxn modelId="{54AEB6F4-2779-4A51-8994-1EAD026C43F3}" type="presParOf" srcId="{98A12A8F-096C-4C71-9098-6E71CD1A34EF}" destId="{F26E0057-01FD-41CF-833E-97579622FE87}" srcOrd="2" destOrd="0" presId="urn:microsoft.com/office/officeart/2018/2/layout/IconVerticalSolidList"/>
    <dgm:cxn modelId="{EC2DA274-653A-4BD3-96E1-346B7EDE0ED9}" type="presParOf" srcId="{98A12A8F-096C-4C71-9098-6E71CD1A34EF}" destId="{37985BA2-8E49-4890-9BB1-EDBF3B81207A}" srcOrd="3" destOrd="0" presId="urn:microsoft.com/office/officeart/2018/2/layout/IconVerticalSolidList"/>
    <dgm:cxn modelId="{B40283A6-6C09-4C77-8133-64011E0C34BB}" type="presParOf" srcId="{BCC579E8-6006-4D67-9655-FDCF5C52BC7C}" destId="{6C9252DF-B140-4F8F-9BCA-9A6251857AF9}" srcOrd="3" destOrd="0" presId="urn:microsoft.com/office/officeart/2018/2/layout/IconVerticalSolidList"/>
    <dgm:cxn modelId="{EA8974E4-198D-4F35-9321-A67CB2921E42}" type="presParOf" srcId="{BCC579E8-6006-4D67-9655-FDCF5C52BC7C}" destId="{1D2C9ED4-814E-46C1-9BD9-85B846AAC31B}" srcOrd="4" destOrd="0" presId="urn:microsoft.com/office/officeart/2018/2/layout/IconVerticalSolidList"/>
    <dgm:cxn modelId="{DF5E52DF-D0E9-4B0E-8A79-9D6A8B800511}" type="presParOf" srcId="{1D2C9ED4-814E-46C1-9BD9-85B846AAC31B}" destId="{9A1FCEEA-7AF5-4958-9C86-0BC08BF1B281}" srcOrd="0" destOrd="0" presId="urn:microsoft.com/office/officeart/2018/2/layout/IconVerticalSolidList"/>
    <dgm:cxn modelId="{0B219332-B837-4C8A-8044-AF998722C4B9}" type="presParOf" srcId="{1D2C9ED4-814E-46C1-9BD9-85B846AAC31B}" destId="{08C48F14-6DF4-4259-AA2C-F17F5B5DC2C7}" srcOrd="1" destOrd="0" presId="urn:microsoft.com/office/officeart/2018/2/layout/IconVerticalSolidList"/>
    <dgm:cxn modelId="{516AECBB-DDAB-4D43-8F16-CF31CC50A95E}" type="presParOf" srcId="{1D2C9ED4-814E-46C1-9BD9-85B846AAC31B}" destId="{AA997D60-0BFC-4329-BB50-CB4C4F79BAD2}" srcOrd="2" destOrd="0" presId="urn:microsoft.com/office/officeart/2018/2/layout/IconVerticalSolidList"/>
    <dgm:cxn modelId="{5AA70645-CC30-4216-B1EC-C80D54F3D4BF}" type="presParOf" srcId="{1D2C9ED4-814E-46C1-9BD9-85B846AAC31B}" destId="{E19B5E78-B745-4437-86A7-CAD88F752C5B}" srcOrd="3" destOrd="0" presId="urn:microsoft.com/office/officeart/2018/2/layout/IconVerticalSolidList"/>
    <dgm:cxn modelId="{D781ED9C-0A95-4FD5-9186-622ED2F580D1}" type="presParOf" srcId="{BCC579E8-6006-4D67-9655-FDCF5C52BC7C}" destId="{4B20FB60-A12B-49DF-ABF4-370681B6F1C9}" srcOrd="5" destOrd="0" presId="urn:microsoft.com/office/officeart/2018/2/layout/IconVerticalSolidList"/>
    <dgm:cxn modelId="{BD23F80D-204D-4A79-8536-3B73BDA53E72}" type="presParOf" srcId="{BCC579E8-6006-4D67-9655-FDCF5C52BC7C}" destId="{FC51C934-AFF9-4E39-BB55-D65E998A08C2}" srcOrd="6" destOrd="0" presId="urn:microsoft.com/office/officeart/2018/2/layout/IconVerticalSolidList"/>
    <dgm:cxn modelId="{40188CEE-64CF-4728-8BF1-6F62AC04FCEB}" type="presParOf" srcId="{FC51C934-AFF9-4E39-BB55-D65E998A08C2}" destId="{B53029B7-3582-4BD8-8F00-615C7225C83A}" srcOrd="0" destOrd="0" presId="urn:microsoft.com/office/officeart/2018/2/layout/IconVerticalSolidList"/>
    <dgm:cxn modelId="{F2E7C3A9-05B4-46B2-B372-DB0072B92EE8}" type="presParOf" srcId="{FC51C934-AFF9-4E39-BB55-D65E998A08C2}" destId="{BC117969-CA1F-4F18-96E8-3EA9A8D0CF19}" srcOrd="1" destOrd="0" presId="urn:microsoft.com/office/officeart/2018/2/layout/IconVerticalSolidList"/>
    <dgm:cxn modelId="{5E7B9121-DDA9-4FD4-9B81-C79DBC5EC1DC}" type="presParOf" srcId="{FC51C934-AFF9-4E39-BB55-D65E998A08C2}" destId="{6DB3AF10-6232-4CF2-A2BD-7439E31BB368}" srcOrd="2" destOrd="0" presId="urn:microsoft.com/office/officeart/2018/2/layout/IconVerticalSolidList"/>
    <dgm:cxn modelId="{8E8725D2-C0E9-4E35-8A7E-FA8CE4C2BE2E}" type="presParOf" srcId="{FC51C934-AFF9-4E39-BB55-D65E998A08C2}" destId="{91D2F9BC-8F2C-4DF1-AD5C-D5ABAAE545DB}" srcOrd="3" destOrd="0" presId="urn:microsoft.com/office/officeart/2018/2/layout/IconVerticalSolidList"/>
    <dgm:cxn modelId="{659BC28D-330B-4C15-AB05-EA99AA56E6D7}" type="presParOf" srcId="{BCC579E8-6006-4D67-9655-FDCF5C52BC7C}" destId="{9729E139-3A20-4B95-8C78-0778B9E6CB66}" srcOrd="7" destOrd="0" presId="urn:microsoft.com/office/officeart/2018/2/layout/IconVerticalSolidList"/>
    <dgm:cxn modelId="{C8FF9AB1-71D1-494C-BF7A-C69E5A7AA57B}" type="presParOf" srcId="{BCC579E8-6006-4D67-9655-FDCF5C52BC7C}" destId="{7D861352-7893-4483-8B13-B4D76243106D}" srcOrd="8" destOrd="0" presId="urn:microsoft.com/office/officeart/2018/2/layout/IconVerticalSolidList"/>
    <dgm:cxn modelId="{BFAC6438-DAC7-47D7-B644-211EB58B0ECC}" type="presParOf" srcId="{7D861352-7893-4483-8B13-B4D76243106D}" destId="{0F6A642A-C87E-47C3-A270-BFB76B92D801}" srcOrd="0" destOrd="0" presId="urn:microsoft.com/office/officeart/2018/2/layout/IconVerticalSolidList"/>
    <dgm:cxn modelId="{885428DA-A438-4F3E-9EC1-6DB2033AC677}" type="presParOf" srcId="{7D861352-7893-4483-8B13-B4D76243106D}" destId="{C98207DB-A55D-40E9-9782-C80CC72C31FF}" srcOrd="1" destOrd="0" presId="urn:microsoft.com/office/officeart/2018/2/layout/IconVerticalSolidList"/>
    <dgm:cxn modelId="{4CF8CB4F-EA10-413A-A87C-42DAD26379EC}" type="presParOf" srcId="{7D861352-7893-4483-8B13-B4D76243106D}" destId="{71E443CC-EFDF-47B6-947D-0BEF3576884E}" srcOrd="2" destOrd="0" presId="urn:microsoft.com/office/officeart/2018/2/layout/IconVerticalSolidList"/>
    <dgm:cxn modelId="{1C6CBFA4-E181-4CA4-BDD7-103076531B64}" type="presParOf" srcId="{7D861352-7893-4483-8B13-B4D76243106D}" destId="{0ADECD9C-B950-4B2A-A880-05278B41E9D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81DB05-C35C-4675-AB5C-8CBBE0EF074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14F83A9E-F179-4987-8F53-3C9CCE6959FA}">
      <dgm:prSet/>
      <dgm:spPr/>
      <dgm:t>
        <a:bodyPr/>
        <a:lstStyle/>
        <a:p>
          <a:r>
            <a:rPr lang="en-GB" b="1" dirty="0"/>
            <a:t>Social:</a:t>
          </a:r>
          <a:r>
            <a:rPr lang="en-GB" dirty="0"/>
            <a:t> increasing focus on health, fitness and wellbeing</a:t>
          </a:r>
          <a:endParaRPr lang="en-US" dirty="0"/>
        </a:p>
      </dgm:t>
    </dgm:pt>
    <dgm:pt modelId="{4DD17AFC-17A9-4842-8A62-F72E9F2B6FD0}" type="parTrans" cxnId="{02AD6A5C-C717-45A0-ABB3-5027381A7682}">
      <dgm:prSet/>
      <dgm:spPr/>
      <dgm:t>
        <a:bodyPr/>
        <a:lstStyle/>
        <a:p>
          <a:endParaRPr lang="en-US"/>
        </a:p>
      </dgm:t>
    </dgm:pt>
    <dgm:pt modelId="{7F702736-E591-4554-970A-A40A0257F5EB}" type="sibTrans" cxnId="{02AD6A5C-C717-45A0-ABB3-5027381A7682}">
      <dgm:prSet/>
      <dgm:spPr/>
      <dgm:t>
        <a:bodyPr/>
        <a:lstStyle/>
        <a:p>
          <a:endParaRPr lang="en-US"/>
        </a:p>
      </dgm:t>
    </dgm:pt>
    <dgm:pt modelId="{491562AE-7F54-4D30-B085-3E2FFA920735}">
      <dgm:prSet/>
      <dgm:spPr/>
      <dgm:t>
        <a:bodyPr/>
        <a:lstStyle/>
        <a:p>
          <a:r>
            <a:rPr lang="en-GB" b="1" dirty="0"/>
            <a:t>Economical:</a:t>
          </a:r>
          <a:r>
            <a:rPr lang="en-GB" dirty="0"/>
            <a:t> customers are more price sensitive due cost of living </a:t>
          </a:r>
          <a:endParaRPr lang="en-US" dirty="0"/>
        </a:p>
      </dgm:t>
    </dgm:pt>
    <dgm:pt modelId="{6B202442-7B3A-4333-82B8-C35346AEF23A}" type="parTrans" cxnId="{3CC6437A-D126-4847-A084-91E6EEFAE9B9}">
      <dgm:prSet/>
      <dgm:spPr/>
      <dgm:t>
        <a:bodyPr/>
        <a:lstStyle/>
        <a:p>
          <a:endParaRPr lang="en-US"/>
        </a:p>
      </dgm:t>
    </dgm:pt>
    <dgm:pt modelId="{256CF8B9-662D-455D-9A56-46E15AC64313}" type="sibTrans" cxnId="{3CC6437A-D126-4847-A084-91E6EEFAE9B9}">
      <dgm:prSet/>
      <dgm:spPr/>
      <dgm:t>
        <a:bodyPr/>
        <a:lstStyle/>
        <a:p>
          <a:endParaRPr lang="en-US"/>
        </a:p>
      </dgm:t>
    </dgm:pt>
    <dgm:pt modelId="{E542DA88-6104-4B8A-8465-69191998F9FE}">
      <dgm:prSet/>
      <dgm:spPr/>
      <dgm:t>
        <a:bodyPr/>
        <a:lstStyle/>
        <a:p>
          <a:r>
            <a:rPr lang="en-GB" b="1" dirty="0"/>
            <a:t>Technological</a:t>
          </a:r>
          <a:r>
            <a:rPr lang="en-GB" dirty="0"/>
            <a:t>: use of social media and online booking systems</a:t>
          </a:r>
          <a:endParaRPr lang="en-US" dirty="0"/>
        </a:p>
      </dgm:t>
    </dgm:pt>
    <dgm:pt modelId="{B24D3F02-C41D-4782-BF48-E26A3CE2771C}" type="parTrans" cxnId="{1EF57D2D-3C51-45E0-90B3-22F3D090B65E}">
      <dgm:prSet/>
      <dgm:spPr/>
      <dgm:t>
        <a:bodyPr/>
        <a:lstStyle/>
        <a:p>
          <a:endParaRPr lang="en-US"/>
        </a:p>
      </dgm:t>
    </dgm:pt>
    <dgm:pt modelId="{B24AB509-2BCF-4CC3-91E5-399EB3755382}" type="sibTrans" cxnId="{1EF57D2D-3C51-45E0-90B3-22F3D090B65E}">
      <dgm:prSet/>
      <dgm:spPr/>
      <dgm:t>
        <a:bodyPr/>
        <a:lstStyle/>
        <a:p>
          <a:endParaRPr lang="en-US"/>
        </a:p>
      </dgm:t>
    </dgm:pt>
    <dgm:pt modelId="{86F07D90-72ED-4AE2-B920-0A8386A64F54}">
      <dgm:prSet/>
      <dgm:spPr/>
      <dgm:t>
        <a:bodyPr/>
        <a:lstStyle/>
        <a:p>
          <a:r>
            <a:rPr lang="en-GB" b="1" dirty="0"/>
            <a:t>Legal:</a:t>
          </a:r>
          <a:r>
            <a:rPr lang="en-GB" dirty="0"/>
            <a:t> health, safety and food hygiene regulations ( Johnson </a:t>
          </a:r>
          <a:r>
            <a:rPr lang="en-GB" dirty="0" err="1"/>
            <a:t>el</a:t>
          </a:r>
          <a:r>
            <a:rPr lang="en-GB" dirty="0"/>
            <a:t> al., 2017).</a:t>
          </a:r>
          <a:endParaRPr lang="en-US" dirty="0"/>
        </a:p>
      </dgm:t>
    </dgm:pt>
    <dgm:pt modelId="{BA79D80D-AA6F-4211-98ED-BBF529EBE3AF}" type="parTrans" cxnId="{0376AB09-3900-43E0-83D8-D80F2C4EAA5D}">
      <dgm:prSet/>
      <dgm:spPr/>
      <dgm:t>
        <a:bodyPr/>
        <a:lstStyle/>
        <a:p>
          <a:endParaRPr lang="en-US"/>
        </a:p>
      </dgm:t>
    </dgm:pt>
    <dgm:pt modelId="{BA104235-DA7E-4590-9277-82301784DA73}" type="sibTrans" cxnId="{0376AB09-3900-43E0-83D8-D80F2C4EAA5D}">
      <dgm:prSet/>
      <dgm:spPr/>
      <dgm:t>
        <a:bodyPr/>
        <a:lstStyle/>
        <a:p>
          <a:endParaRPr lang="en-US"/>
        </a:p>
      </dgm:t>
    </dgm:pt>
    <dgm:pt modelId="{8FAC89BF-AAE2-45E2-BCC1-4ACBF8F42F3E}" type="pres">
      <dgm:prSet presAssocID="{AD81DB05-C35C-4675-AB5C-8CBBE0EF0743}" presName="root" presStyleCnt="0">
        <dgm:presLayoutVars>
          <dgm:dir/>
          <dgm:resizeHandles val="exact"/>
        </dgm:presLayoutVars>
      </dgm:prSet>
      <dgm:spPr/>
    </dgm:pt>
    <dgm:pt modelId="{ABC60604-2F45-4318-A3C7-38A3E89F41EB}" type="pres">
      <dgm:prSet presAssocID="{14F83A9E-F179-4987-8F53-3C9CCE6959FA}" presName="compNode" presStyleCnt="0"/>
      <dgm:spPr/>
    </dgm:pt>
    <dgm:pt modelId="{8784A94F-5941-4F66-BE12-D1C54DC24F33}" type="pres">
      <dgm:prSet presAssocID="{14F83A9E-F179-4987-8F53-3C9CCE6959FA}" presName="bgRect" presStyleLbl="bgShp" presStyleIdx="0" presStyleCnt="4"/>
      <dgm:spPr/>
    </dgm:pt>
    <dgm:pt modelId="{F64319F8-726C-4422-ACF4-CB4848BC42F8}" type="pres">
      <dgm:prSet presAssocID="{14F83A9E-F179-4987-8F53-3C9CCE6959F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2F1C2140-255B-466E-BEEE-010031DB884E}" type="pres">
      <dgm:prSet presAssocID="{14F83A9E-F179-4987-8F53-3C9CCE6959FA}" presName="spaceRect" presStyleCnt="0"/>
      <dgm:spPr/>
    </dgm:pt>
    <dgm:pt modelId="{C4F537FB-1573-428D-908E-BAD01BCE3F4F}" type="pres">
      <dgm:prSet presAssocID="{14F83A9E-F179-4987-8F53-3C9CCE6959FA}" presName="parTx" presStyleLbl="revTx" presStyleIdx="0" presStyleCnt="4">
        <dgm:presLayoutVars>
          <dgm:chMax val="0"/>
          <dgm:chPref val="0"/>
        </dgm:presLayoutVars>
      </dgm:prSet>
      <dgm:spPr/>
    </dgm:pt>
    <dgm:pt modelId="{6BAB27D4-9C8E-428F-B677-AF612BFA7874}" type="pres">
      <dgm:prSet presAssocID="{7F702736-E591-4554-970A-A40A0257F5EB}" presName="sibTrans" presStyleCnt="0"/>
      <dgm:spPr/>
    </dgm:pt>
    <dgm:pt modelId="{D38EE34F-9431-4FA2-8460-CE1D0F85E038}" type="pres">
      <dgm:prSet presAssocID="{491562AE-7F54-4D30-B085-3E2FFA920735}" presName="compNode" presStyleCnt="0"/>
      <dgm:spPr/>
    </dgm:pt>
    <dgm:pt modelId="{2AE5B906-9EB0-4355-985D-91943502902F}" type="pres">
      <dgm:prSet presAssocID="{491562AE-7F54-4D30-B085-3E2FFA920735}" presName="bgRect" presStyleLbl="bgShp" presStyleIdx="1" presStyleCnt="4"/>
      <dgm:spPr/>
    </dgm:pt>
    <dgm:pt modelId="{01CC0ADC-9825-4F30-A45B-7C259F0DD24F}" type="pres">
      <dgm:prSet presAssocID="{491562AE-7F54-4D30-B085-3E2FFA92073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801ED1B7-5BC7-41F3-A6BC-304E3FAF7E8A}" type="pres">
      <dgm:prSet presAssocID="{491562AE-7F54-4D30-B085-3E2FFA920735}" presName="spaceRect" presStyleCnt="0"/>
      <dgm:spPr/>
    </dgm:pt>
    <dgm:pt modelId="{EBFE6BA4-F48D-4C6E-86C5-7A70D7DA3154}" type="pres">
      <dgm:prSet presAssocID="{491562AE-7F54-4D30-B085-3E2FFA920735}" presName="parTx" presStyleLbl="revTx" presStyleIdx="1" presStyleCnt="4">
        <dgm:presLayoutVars>
          <dgm:chMax val="0"/>
          <dgm:chPref val="0"/>
        </dgm:presLayoutVars>
      </dgm:prSet>
      <dgm:spPr/>
    </dgm:pt>
    <dgm:pt modelId="{A4FDC1FA-60DB-41A1-8996-2D7F1617170C}" type="pres">
      <dgm:prSet presAssocID="{256CF8B9-662D-455D-9A56-46E15AC64313}" presName="sibTrans" presStyleCnt="0"/>
      <dgm:spPr/>
    </dgm:pt>
    <dgm:pt modelId="{BE97BE74-EB7E-461C-9D5D-AD0B751911D3}" type="pres">
      <dgm:prSet presAssocID="{E542DA88-6104-4B8A-8465-69191998F9FE}" presName="compNode" presStyleCnt="0"/>
      <dgm:spPr/>
    </dgm:pt>
    <dgm:pt modelId="{EAD072E3-BEBD-4A89-94AB-91F4C425AF01}" type="pres">
      <dgm:prSet presAssocID="{E542DA88-6104-4B8A-8465-69191998F9FE}" presName="bgRect" presStyleLbl="bgShp" presStyleIdx="2" presStyleCnt="4"/>
      <dgm:spPr/>
    </dgm:pt>
    <dgm:pt modelId="{77957B1B-9CFC-4FF0-A836-44B138F8A58D}" type="pres">
      <dgm:prSet presAssocID="{E542DA88-6104-4B8A-8465-69191998F9F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1C7A1704-D98F-4A9B-81EA-A48F6CBDCB12}" type="pres">
      <dgm:prSet presAssocID="{E542DA88-6104-4B8A-8465-69191998F9FE}" presName="spaceRect" presStyleCnt="0"/>
      <dgm:spPr/>
    </dgm:pt>
    <dgm:pt modelId="{CCF83530-CDD5-4B99-BDB2-16B1198FF722}" type="pres">
      <dgm:prSet presAssocID="{E542DA88-6104-4B8A-8465-69191998F9FE}" presName="parTx" presStyleLbl="revTx" presStyleIdx="2" presStyleCnt="4">
        <dgm:presLayoutVars>
          <dgm:chMax val="0"/>
          <dgm:chPref val="0"/>
        </dgm:presLayoutVars>
      </dgm:prSet>
      <dgm:spPr/>
    </dgm:pt>
    <dgm:pt modelId="{2FF62DF5-72DC-4A63-A3BB-26C37C4562F0}" type="pres">
      <dgm:prSet presAssocID="{B24AB509-2BCF-4CC3-91E5-399EB3755382}" presName="sibTrans" presStyleCnt="0"/>
      <dgm:spPr/>
    </dgm:pt>
    <dgm:pt modelId="{1E0F38D0-5B00-4C67-BB6D-36B40A2EC70B}" type="pres">
      <dgm:prSet presAssocID="{86F07D90-72ED-4AE2-B920-0A8386A64F54}" presName="compNode" presStyleCnt="0"/>
      <dgm:spPr/>
    </dgm:pt>
    <dgm:pt modelId="{40B46BC1-85D6-4812-8836-C5ADD6510002}" type="pres">
      <dgm:prSet presAssocID="{86F07D90-72ED-4AE2-B920-0A8386A64F54}" presName="bgRect" presStyleLbl="bgShp" presStyleIdx="3" presStyleCnt="4"/>
      <dgm:spPr/>
    </dgm:pt>
    <dgm:pt modelId="{DF927236-A226-4B92-8037-381A82A58199}" type="pres">
      <dgm:prSet presAssocID="{86F07D90-72ED-4AE2-B920-0A8386A64F5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B3F75185-B3EB-46CC-9280-A394DF291A11}" type="pres">
      <dgm:prSet presAssocID="{86F07D90-72ED-4AE2-B920-0A8386A64F54}" presName="spaceRect" presStyleCnt="0"/>
      <dgm:spPr/>
    </dgm:pt>
    <dgm:pt modelId="{53AFEA57-1BC5-4F3E-B9E1-591F3A7FD42A}" type="pres">
      <dgm:prSet presAssocID="{86F07D90-72ED-4AE2-B920-0A8386A64F5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376AB09-3900-43E0-83D8-D80F2C4EAA5D}" srcId="{AD81DB05-C35C-4675-AB5C-8CBBE0EF0743}" destId="{86F07D90-72ED-4AE2-B920-0A8386A64F54}" srcOrd="3" destOrd="0" parTransId="{BA79D80D-AA6F-4211-98ED-BBF529EBE3AF}" sibTransId="{BA104235-DA7E-4590-9277-82301784DA73}"/>
    <dgm:cxn modelId="{1EF57D2D-3C51-45E0-90B3-22F3D090B65E}" srcId="{AD81DB05-C35C-4675-AB5C-8CBBE0EF0743}" destId="{E542DA88-6104-4B8A-8465-69191998F9FE}" srcOrd="2" destOrd="0" parTransId="{B24D3F02-C41D-4782-BF48-E26A3CE2771C}" sibTransId="{B24AB509-2BCF-4CC3-91E5-399EB3755382}"/>
    <dgm:cxn modelId="{02AD6A5C-C717-45A0-ABB3-5027381A7682}" srcId="{AD81DB05-C35C-4675-AB5C-8CBBE0EF0743}" destId="{14F83A9E-F179-4987-8F53-3C9CCE6959FA}" srcOrd="0" destOrd="0" parTransId="{4DD17AFC-17A9-4842-8A62-F72E9F2B6FD0}" sibTransId="{7F702736-E591-4554-970A-A40A0257F5EB}"/>
    <dgm:cxn modelId="{84DF207A-B591-4AEB-9CF8-920177D01EA3}" type="presOf" srcId="{86F07D90-72ED-4AE2-B920-0A8386A64F54}" destId="{53AFEA57-1BC5-4F3E-B9E1-591F3A7FD42A}" srcOrd="0" destOrd="0" presId="urn:microsoft.com/office/officeart/2018/2/layout/IconVerticalSolidList"/>
    <dgm:cxn modelId="{3CC6437A-D126-4847-A084-91E6EEFAE9B9}" srcId="{AD81DB05-C35C-4675-AB5C-8CBBE0EF0743}" destId="{491562AE-7F54-4D30-B085-3E2FFA920735}" srcOrd="1" destOrd="0" parTransId="{6B202442-7B3A-4333-82B8-C35346AEF23A}" sibTransId="{256CF8B9-662D-455D-9A56-46E15AC64313}"/>
    <dgm:cxn modelId="{CE4ED489-E664-40C6-A976-5AB0F9874B80}" type="presOf" srcId="{E542DA88-6104-4B8A-8465-69191998F9FE}" destId="{CCF83530-CDD5-4B99-BDB2-16B1198FF722}" srcOrd="0" destOrd="0" presId="urn:microsoft.com/office/officeart/2018/2/layout/IconVerticalSolidList"/>
    <dgm:cxn modelId="{8A1AF68C-A908-4B4E-B9C2-7E56984318DE}" type="presOf" srcId="{14F83A9E-F179-4987-8F53-3C9CCE6959FA}" destId="{C4F537FB-1573-428D-908E-BAD01BCE3F4F}" srcOrd="0" destOrd="0" presId="urn:microsoft.com/office/officeart/2018/2/layout/IconVerticalSolidList"/>
    <dgm:cxn modelId="{C2E0BFD5-C1E5-44F2-9835-02990068046C}" type="presOf" srcId="{491562AE-7F54-4D30-B085-3E2FFA920735}" destId="{EBFE6BA4-F48D-4C6E-86C5-7A70D7DA3154}" srcOrd="0" destOrd="0" presId="urn:microsoft.com/office/officeart/2018/2/layout/IconVerticalSolidList"/>
    <dgm:cxn modelId="{15A5EAF1-858E-476C-8F26-8922B56E38DA}" type="presOf" srcId="{AD81DB05-C35C-4675-AB5C-8CBBE0EF0743}" destId="{8FAC89BF-AAE2-45E2-BCC1-4ACBF8F42F3E}" srcOrd="0" destOrd="0" presId="urn:microsoft.com/office/officeart/2018/2/layout/IconVerticalSolidList"/>
    <dgm:cxn modelId="{44A899E5-FDB4-4E72-8C4A-9436325A8D6E}" type="presParOf" srcId="{8FAC89BF-AAE2-45E2-BCC1-4ACBF8F42F3E}" destId="{ABC60604-2F45-4318-A3C7-38A3E89F41EB}" srcOrd="0" destOrd="0" presId="urn:microsoft.com/office/officeart/2018/2/layout/IconVerticalSolidList"/>
    <dgm:cxn modelId="{C87C7598-1C2D-4021-9819-421C4CF40451}" type="presParOf" srcId="{ABC60604-2F45-4318-A3C7-38A3E89F41EB}" destId="{8784A94F-5941-4F66-BE12-D1C54DC24F33}" srcOrd="0" destOrd="0" presId="urn:microsoft.com/office/officeart/2018/2/layout/IconVerticalSolidList"/>
    <dgm:cxn modelId="{9576867C-FD80-4197-9D06-F3723F22661A}" type="presParOf" srcId="{ABC60604-2F45-4318-A3C7-38A3E89F41EB}" destId="{F64319F8-726C-4422-ACF4-CB4848BC42F8}" srcOrd="1" destOrd="0" presId="urn:microsoft.com/office/officeart/2018/2/layout/IconVerticalSolidList"/>
    <dgm:cxn modelId="{D2638281-8680-4E5D-95B7-3FB30A78EC3F}" type="presParOf" srcId="{ABC60604-2F45-4318-A3C7-38A3E89F41EB}" destId="{2F1C2140-255B-466E-BEEE-010031DB884E}" srcOrd="2" destOrd="0" presId="urn:microsoft.com/office/officeart/2018/2/layout/IconVerticalSolidList"/>
    <dgm:cxn modelId="{6416045E-BE07-4E8A-B382-356F3AAFF284}" type="presParOf" srcId="{ABC60604-2F45-4318-A3C7-38A3E89F41EB}" destId="{C4F537FB-1573-428D-908E-BAD01BCE3F4F}" srcOrd="3" destOrd="0" presId="urn:microsoft.com/office/officeart/2018/2/layout/IconVerticalSolidList"/>
    <dgm:cxn modelId="{D1A789D2-CC36-4B26-973F-F596A90729E7}" type="presParOf" srcId="{8FAC89BF-AAE2-45E2-BCC1-4ACBF8F42F3E}" destId="{6BAB27D4-9C8E-428F-B677-AF612BFA7874}" srcOrd="1" destOrd="0" presId="urn:microsoft.com/office/officeart/2018/2/layout/IconVerticalSolidList"/>
    <dgm:cxn modelId="{FE6A6588-BEFF-474A-978E-54FA76FDF421}" type="presParOf" srcId="{8FAC89BF-AAE2-45E2-BCC1-4ACBF8F42F3E}" destId="{D38EE34F-9431-4FA2-8460-CE1D0F85E038}" srcOrd="2" destOrd="0" presId="urn:microsoft.com/office/officeart/2018/2/layout/IconVerticalSolidList"/>
    <dgm:cxn modelId="{4105B144-0FCF-4A4F-9D07-63C19D46BB33}" type="presParOf" srcId="{D38EE34F-9431-4FA2-8460-CE1D0F85E038}" destId="{2AE5B906-9EB0-4355-985D-91943502902F}" srcOrd="0" destOrd="0" presId="urn:microsoft.com/office/officeart/2018/2/layout/IconVerticalSolidList"/>
    <dgm:cxn modelId="{153DCB46-A40E-4032-8C28-BFF6483CDBA3}" type="presParOf" srcId="{D38EE34F-9431-4FA2-8460-CE1D0F85E038}" destId="{01CC0ADC-9825-4F30-A45B-7C259F0DD24F}" srcOrd="1" destOrd="0" presId="urn:microsoft.com/office/officeart/2018/2/layout/IconVerticalSolidList"/>
    <dgm:cxn modelId="{50D58C38-C4A2-4A75-AF79-D3E4C3850847}" type="presParOf" srcId="{D38EE34F-9431-4FA2-8460-CE1D0F85E038}" destId="{801ED1B7-5BC7-41F3-A6BC-304E3FAF7E8A}" srcOrd="2" destOrd="0" presId="urn:microsoft.com/office/officeart/2018/2/layout/IconVerticalSolidList"/>
    <dgm:cxn modelId="{D6AA125B-0E69-4829-8213-223436744876}" type="presParOf" srcId="{D38EE34F-9431-4FA2-8460-CE1D0F85E038}" destId="{EBFE6BA4-F48D-4C6E-86C5-7A70D7DA3154}" srcOrd="3" destOrd="0" presId="urn:microsoft.com/office/officeart/2018/2/layout/IconVerticalSolidList"/>
    <dgm:cxn modelId="{AA8B13E5-309A-4DF2-A282-CA838DCDBD01}" type="presParOf" srcId="{8FAC89BF-AAE2-45E2-BCC1-4ACBF8F42F3E}" destId="{A4FDC1FA-60DB-41A1-8996-2D7F1617170C}" srcOrd="3" destOrd="0" presId="urn:microsoft.com/office/officeart/2018/2/layout/IconVerticalSolidList"/>
    <dgm:cxn modelId="{9A6F9C22-671F-4BCD-BFD3-E21757365D45}" type="presParOf" srcId="{8FAC89BF-AAE2-45E2-BCC1-4ACBF8F42F3E}" destId="{BE97BE74-EB7E-461C-9D5D-AD0B751911D3}" srcOrd="4" destOrd="0" presId="urn:microsoft.com/office/officeart/2018/2/layout/IconVerticalSolidList"/>
    <dgm:cxn modelId="{EC4FF8D5-83B2-417C-85D4-1AA3A09AD9A0}" type="presParOf" srcId="{BE97BE74-EB7E-461C-9D5D-AD0B751911D3}" destId="{EAD072E3-BEBD-4A89-94AB-91F4C425AF01}" srcOrd="0" destOrd="0" presId="urn:microsoft.com/office/officeart/2018/2/layout/IconVerticalSolidList"/>
    <dgm:cxn modelId="{9CA343B1-F487-48A0-991B-70EBFEC56E8B}" type="presParOf" srcId="{BE97BE74-EB7E-461C-9D5D-AD0B751911D3}" destId="{77957B1B-9CFC-4FF0-A836-44B138F8A58D}" srcOrd="1" destOrd="0" presId="urn:microsoft.com/office/officeart/2018/2/layout/IconVerticalSolidList"/>
    <dgm:cxn modelId="{7CCB75D8-246D-4014-AC3D-057C88FAB5FC}" type="presParOf" srcId="{BE97BE74-EB7E-461C-9D5D-AD0B751911D3}" destId="{1C7A1704-D98F-4A9B-81EA-A48F6CBDCB12}" srcOrd="2" destOrd="0" presId="urn:microsoft.com/office/officeart/2018/2/layout/IconVerticalSolidList"/>
    <dgm:cxn modelId="{E5DE4F92-FDA9-4C41-938F-BFED3D149CD9}" type="presParOf" srcId="{BE97BE74-EB7E-461C-9D5D-AD0B751911D3}" destId="{CCF83530-CDD5-4B99-BDB2-16B1198FF722}" srcOrd="3" destOrd="0" presId="urn:microsoft.com/office/officeart/2018/2/layout/IconVerticalSolidList"/>
    <dgm:cxn modelId="{9EE833F2-6763-4412-9681-AE3C76635182}" type="presParOf" srcId="{8FAC89BF-AAE2-45E2-BCC1-4ACBF8F42F3E}" destId="{2FF62DF5-72DC-4A63-A3BB-26C37C4562F0}" srcOrd="5" destOrd="0" presId="urn:microsoft.com/office/officeart/2018/2/layout/IconVerticalSolidList"/>
    <dgm:cxn modelId="{1E62DA50-2017-4D87-815C-4DEAFC0BAEDC}" type="presParOf" srcId="{8FAC89BF-AAE2-45E2-BCC1-4ACBF8F42F3E}" destId="{1E0F38D0-5B00-4C67-BB6D-36B40A2EC70B}" srcOrd="6" destOrd="0" presId="urn:microsoft.com/office/officeart/2018/2/layout/IconVerticalSolidList"/>
    <dgm:cxn modelId="{49EFAA47-89C4-4ED8-BD04-4337542D4558}" type="presParOf" srcId="{1E0F38D0-5B00-4C67-BB6D-36B40A2EC70B}" destId="{40B46BC1-85D6-4812-8836-C5ADD6510002}" srcOrd="0" destOrd="0" presId="urn:microsoft.com/office/officeart/2018/2/layout/IconVerticalSolidList"/>
    <dgm:cxn modelId="{E2E35F97-8E76-40E3-AE4F-1834916F7769}" type="presParOf" srcId="{1E0F38D0-5B00-4C67-BB6D-36B40A2EC70B}" destId="{DF927236-A226-4B92-8037-381A82A58199}" srcOrd="1" destOrd="0" presId="urn:microsoft.com/office/officeart/2018/2/layout/IconVerticalSolidList"/>
    <dgm:cxn modelId="{692B7BF7-1B6C-4D7E-9699-2C2DC86D9892}" type="presParOf" srcId="{1E0F38D0-5B00-4C67-BB6D-36B40A2EC70B}" destId="{B3F75185-B3EB-46CC-9280-A394DF291A11}" srcOrd="2" destOrd="0" presId="urn:microsoft.com/office/officeart/2018/2/layout/IconVerticalSolidList"/>
    <dgm:cxn modelId="{3DE09BE1-1867-4C23-9A37-9D91E5A8EB07}" type="presParOf" srcId="{1E0F38D0-5B00-4C67-BB6D-36B40A2EC70B}" destId="{53AFEA57-1BC5-4F3E-B9E1-591F3A7FD42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2DDA93-7D01-4DE7-BD47-B1BCF0FF618F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A6B7DE8-D532-4336-A368-DD4E55024C9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Product: </a:t>
          </a:r>
          <a:r>
            <a:rPr lang="en-GB"/>
            <a:t>Pilates classes and healthy meals</a:t>
          </a:r>
          <a:endParaRPr lang="en-US"/>
        </a:p>
      </dgm:t>
    </dgm:pt>
    <dgm:pt modelId="{331F223B-2677-472F-8CF0-63CDE3ADD264}" type="parTrans" cxnId="{D33FBED2-D27C-490A-8A48-1063EDC277CA}">
      <dgm:prSet/>
      <dgm:spPr/>
      <dgm:t>
        <a:bodyPr/>
        <a:lstStyle/>
        <a:p>
          <a:endParaRPr lang="en-US"/>
        </a:p>
      </dgm:t>
    </dgm:pt>
    <dgm:pt modelId="{08262E9F-2A00-46D3-9266-5148CEF4EDE6}" type="sibTrans" cxnId="{D33FBED2-D27C-490A-8A48-1063EDC277CA}">
      <dgm:prSet/>
      <dgm:spPr/>
      <dgm:t>
        <a:bodyPr/>
        <a:lstStyle/>
        <a:p>
          <a:endParaRPr lang="en-US"/>
        </a:p>
      </dgm:t>
    </dgm:pt>
    <dgm:pt modelId="{6C8C5784-5C09-4CB8-9078-E509765DA7D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Price: </a:t>
          </a:r>
          <a:r>
            <a:rPr lang="en-GB"/>
            <a:t>Affordable and flexible pricing</a:t>
          </a:r>
          <a:endParaRPr lang="en-US"/>
        </a:p>
      </dgm:t>
    </dgm:pt>
    <dgm:pt modelId="{11C5F0C4-DEA9-4602-AFE1-2919F41252EE}" type="parTrans" cxnId="{5C4F9DC3-B203-4874-AA33-3D7159283837}">
      <dgm:prSet/>
      <dgm:spPr/>
      <dgm:t>
        <a:bodyPr/>
        <a:lstStyle/>
        <a:p>
          <a:endParaRPr lang="en-US"/>
        </a:p>
      </dgm:t>
    </dgm:pt>
    <dgm:pt modelId="{135623B7-D2FB-4FAC-B573-0E5FD35F8A4E}" type="sibTrans" cxnId="{5C4F9DC3-B203-4874-AA33-3D7159283837}">
      <dgm:prSet/>
      <dgm:spPr/>
      <dgm:t>
        <a:bodyPr/>
        <a:lstStyle/>
        <a:p>
          <a:endParaRPr lang="en-US"/>
        </a:p>
      </dgm:t>
    </dgm:pt>
    <dgm:pt modelId="{F23ABD48-0741-4063-AC17-D311EB230BE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Place: </a:t>
          </a:r>
          <a:r>
            <a:rPr lang="en-GB"/>
            <a:t>Accessible location in Peterborough</a:t>
          </a:r>
          <a:endParaRPr lang="en-US"/>
        </a:p>
      </dgm:t>
    </dgm:pt>
    <dgm:pt modelId="{B9F60C8D-DC4B-4489-A59F-72E899378C41}" type="parTrans" cxnId="{7790D136-F3CC-456C-9570-AD8A349135AE}">
      <dgm:prSet/>
      <dgm:spPr/>
      <dgm:t>
        <a:bodyPr/>
        <a:lstStyle/>
        <a:p>
          <a:endParaRPr lang="en-US"/>
        </a:p>
      </dgm:t>
    </dgm:pt>
    <dgm:pt modelId="{209C5855-0E05-4F25-A110-409D86EABF7C}" type="sibTrans" cxnId="{7790D136-F3CC-456C-9570-AD8A349135AE}">
      <dgm:prSet/>
      <dgm:spPr/>
      <dgm:t>
        <a:bodyPr/>
        <a:lstStyle/>
        <a:p>
          <a:endParaRPr lang="en-US"/>
        </a:p>
      </dgm:t>
    </dgm:pt>
    <dgm:pt modelId="{1BE47B6C-0CA0-4499-80CF-04258803748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1"/>
            <a:t>Promotion: </a:t>
          </a:r>
          <a:r>
            <a:rPr lang="en-GB"/>
            <a:t>Digital marketing and influencer content</a:t>
          </a:r>
          <a:endParaRPr lang="en-US"/>
        </a:p>
      </dgm:t>
    </dgm:pt>
    <dgm:pt modelId="{F85A8115-F666-4275-9E8F-8C3B1D14CB39}" type="parTrans" cxnId="{B113CCA4-0C89-45D7-B0C2-62D355EC265C}">
      <dgm:prSet/>
      <dgm:spPr/>
      <dgm:t>
        <a:bodyPr/>
        <a:lstStyle/>
        <a:p>
          <a:endParaRPr lang="en-US"/>
        </a:p>
      </dgm:t>
    </dgm:pt>
    <dgm:pt modelId="{FF6892D8-153E-4C3D-A9F0-EA4C1BDFD042}" type="sibTrans" cxnId="{B113CCA4-0C89-45D7-B0C2-62D355EC265C}">
      <dgm:prSet/>
      <dgm:spPr/>
      <dgm:t>
        <a:bodyPr/>
        <a:lstStyle/>
        <a:p>
          <a:endParaRPr lang="en-US"/>
        </a:p>
      </dgm:t>
    </dgm:pt>
    <dgm:pt modelId="{7769EE35-BA5B-4AB4-ACA9-01CA53320063}" type="pres">
      <dgm:prSet presAssocID="{202DDA93-7D01-4DE7-BD47-B1BCF0FF618F}" presName="root" presStyleCnt="0">
        <dgm:presLayoutVars>
          <dgm:dir/>
          <dgm:resizeHandles val="exact"/>
        </dgm:presLayoutVars>
      </dgm:prSet>
      <dgm:spPr/>
    </dgm:pt>
    <dgm:pt modelId="{CD32280B-E44D-445F-9A26-73146787B3FC}" type="pres">
      <dgm:prSet presAssocID="{FA6B7DE8-D532-4336-A368-DD4E55024C9C}" presName="compNode" presStyleCnt="0"/>
      <dgm:spPr/>
    </dgm:pt>
    <dgm:pt modelId="{9B559921-A9FB-4CAC-BBB2-A525F4CF20E1}" type="pres">
      <dgm:prSet presAssocID="{FA6B7DE8-D532-4336-A368-DD4E55024C9C}" presName="iconBgRect" presStyleLbl="bgShp" presStyleIdx="0" presStyleCnt="4"/>
      <dgm:spPr/>
    </dgm:pt>
    <dgm:pt modelId="{DCADAB37-92B1-4252-9071-461A27FC5D34}" type="pres">
      <dgm:prSet presAssocID="{FA6B7DE8-D532-4336-A368-DD4E55024C9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Eating"/>
        </a:ext>
      </dgm:extLst>
    </dgm:pt>
    <dgm:pt modelId="{DC19A82D-D59C-4790-9877-4377F1AABFED}" type="pres">
      <dgm:prSet presAssocID="{FA6B7DE8-D532-4336-A368-DD4E55024C9C}" presName="spaceRect" presStyleCnt="0"/>
      <dgm:spPr/>
    </dgm:pt>
    <dgm:pt modelId="{69E8DD61-7CE4-4398-910F-A79B8C44EA2F}" type="pres">
      <dgm:prSet presAssocID="{FA6B7DE8-D532-4336-A368-DD4E55024C9C}" presName="textRect" presStyleLbl="revTx" presStyleIdx="0" presStyleCnt="4">
        <dgm:presLayoutVars>
          <dgm:chMax val="1"/>
          <dgm:chPref val="1"/>
        </dgm:presLayoutVars>
      </dgm:prSet>
      <dgm:spPr/>
    </dgm:pt>
    <dgm:pt modelId="{EFB4C643-624D-49DC-B6BC-B162023BE730}" type="pres">
      <dgm:prSet presAssocID="{08262E9F-2A00-46D3-9266-5148CEF4EDE6}" presName="sibTrans" presStyleCnt="0"/>
      <dgm:spPr/>
    </dgm:pt>
    <dgm:pt modelId="{64CFFDAE-7643-4176-BEDD-7C457B230B71}" type="pres">
      <dgm:prSet presAssocID="{6C8C5784-5C09-4CB8-9078-E509765DA7D0}" presName="compNode" presStyleCnt="0"/>
      <dgm:spPr/>
    </dgm:pt>
    <dgm:pt modelId="{EE89656D-F5A6-42C2-A084-54E61475E021}" type="pres">
      <dgm:prSet presAssocID="{6C8C5784-5C09-4CB8-9078-E509765DA7D0}" presName="iconBgRect" presStyleLbl="bgShp" presStyleIdx="1" presStyleCnt="4"/>
      <dgm:spPr/>
    </dgm:pt>
    <dgm:pt modelId="{B78D1679-FCCF-4BBB-8E62-904E75F64DC4}" type="pres">
      <dgm:prSet presAssocID="{6C8C5784-5C09-4CB8-9078-E509765DA7D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5559C98-9EC3-41A0-A4A4-EC40A539365E}" type="pres">
      <dgm:prSet presAssocID="{6C8C5784-5C09-4CB8-9078-E509765DA7D0}" presName="spaceRect" presStyleCnt="0"/>
      <dgm:spPr/>
    </dgm:pt>
    <dgm:pt modelId="{FE93EC99-D446-4DAC-AFA5-FF50EBE8FC25}" type="pres">
      <dgm:prSet presAssocID="{6C8C5784-5C09-4CB8-9078-E509765DA7D0}" presName="textRect" presStyleLbl="revTx" presStyleIdx="1" presStyleCnt="4">
        <dgm:presLayoutVars>
          <dgm:chMax val="1"/>
          <dgm:chPref val="1"/>
        </dgm:presLayoutVars>
      </dgm:prSet>
      <dgm:spPr/>
    </dgm:pt>
    <dgm:pt modelId="{5D37AE2B-5EAC-4AAB-AF5F-92406A15BA88}" type="pres">
      <dgm:prSet presAssocID="{135623B7-D2FB-4FAC-B573-0E5FD35F8A4E}" presName="sibTrans" presStyleCnt="0"/>
      <dgm:spPr/>
    </dgm:pt>
    <dgm:pt modelId="{97A68164-7041-46BB-871C-30B7AF221BDF}" type="pres">
      <dgm:prSet presAssocID="{F23ABD48-0741-4063-AC17-D311EB230BE0}" presName="compNode" presStyleCnt="0"/>
      <dgm:spPr/>
    </dgm:pt>
    <dgm:pt modelId="{B22DDE6B-5CA2-49A8-AECB-9D3A0D6DE227}" type="pres">
      <dgm:prSet presAssocID="{F23ABD48-0741-4063-AC17-D311EB230BE0}" presName="iconBgRect" presStyleLbl="bgShp" presStyleIdx="2" presStyleCnt="4"/>
      <dgm:spPr/>
    </dgm:pt>
    <dgm:pt modelId="{C62BC979-FDF8-4D06-98EF-17694F4CF8BA}" type="pres">
      <dgm:prSet presAssocID="{F23ABD48-0741-4063-AC17-D311EB230BE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rseshoe"/>
        </a:ext>
      </dgm:extLst>
    </dgm:pt>
    <dgm:pt modelId="{9B614193-5E7A-4097-906F-D35FF5834E82}" type="pres">
      <dgm:prSet presAssocID="{F23ABD48-0741-4063-AC17-D311EB230BE0}" presName="spaceRect" presStyleCnt="0"/>
      <dgm:spPr/>
    </dgm:pt>
    <dgm:pt modelId="{AF74DC1C-87EB-4A28-BD9F-18C7462177E8}" type="pres">
      <dgm:prSet presAssocID="{F23ABD48-0741-4063-AC17-D311EB230BE0}" presName="textRect" presStyleLbl="revTx" presStyleIdx="2" presStyleCnt="4">
        <dgm:presLayoutVars>
          <dgm:chMax val="1"/>
          <dgm:chPref val="1"/>
        </dgm:presLayoutVars>
      </dgm:prSet>
      <dgm:spPr/>
    </dgm:pt>
    <dgm:pt modelId="{DEA44808-73E5-4181-BC12-F39C30828314}" type="pres">
      <dgm:prSet presAssocID="{209C5855-0E05-4F25-A110-409D86EABF7C}" presName="sibTrans" presStyleCnt="0"/>
      <dgm:spPr/>
    </dgm:pt>
    <dgm:pt modelId="{750E1159-3485-4098-8045-95F3BE07423D}" type="pres">
      <dgm:prSet presAssocID="{1BE47B6C-0CA0-4499-80CF-042588037482}" presName="compNode" presStyleCnt="0"/>
      <dgm:spPr/>
    </dgm:pt>
    <dgm:pt modelId="{C12F2007-0ACB-41A8-9A5F-20E0FB5BAF8D}" type="pres">
      <dgm:prSet presAssocID="{1BE47B6C-0CA0-4499-80CF-042588037482}" presName="iconBgRect" presStyleLbl="bgShp" presStyleIdx="3" presStyleCnt="4"/>
      <dgm:spPr/>
    </dgm:pt>
    <dgm:pt modelId="{55345C1F-22AB-4300-910E-CB05FFD6E823}" type="pres">
      <dgm:prSet presAssocID="{1BE47B6C-0CA0-4499-80CF-04258803748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DA7846EF-94D8-4709-B35E-4757E868984C}" type="pres">
      <dgm:prSet presAssocID="{1BE47B6C-0CA0-4499-80CF-042588037482}" presName="spaceRect" presStyleCnt="0"/>
      <dgm:spPr/>
    </dgm:pt>
    <dgm:pt modelId="{B1565C31-FD01-4DD4-B7B4-D5C3AB80E7DA}" type="pres">
      <dgm:prSet presAssocID="{1BE47B6C-0CA0-4499-80CF-04258803748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09A110A-55B7-4D02-B0F3-6628DFC0CA6B}" type="presOf" srcId="{202DDA93-7D01-4DE7-BD47-B1BCF0FF618F}" destId="{7769EE35-BA5B-4AB4-ACA9-01CA53320063}" srcOrd="0" destOrd="0" presId="urn:microsoft.com/office/officeart/2018/5/layout/IconCircleLabelList"/>
    <dgm:cxn modelId="{7790D136-F3CC-456C-9570-AD8A349135AE}" srcId="{202DDA93-7D01-4DE7-BD47-B1BCF0FF618F}" destId="{F23ABD48-0741-4063-AC17-D311EB230BE0}" srcOrd="2" destOrd="0" parTransId="{B9F60C8D-DC4B-4489-A59F-72E899378C41}" sibTransId="{209C5855-0E05-4F25-A110-409D86EABF7C}"/>
    <dgm:cxn modelId="{CF89695A-B992-49E2-B72A-5AAC2FCD0CC0}" type="presOf" srcId="{6C8C5784-5C09-4CB8-9078-E509765DA7D0}" destId="{FE93EC99-D446-4DAC-AFA5-FF50EBE8FC25}" srcOrd="0" destOrd="0" presId="urn:microsoft.com/office/officeart/2018/5/layout/IconCircleLabelList"/>
    <dgm:cxn modelId="{B193CD8B-609F-41A9-BFCE-976B1AF1A362}" type="presOf" srcId="{1BE47B6C-0CA0-4499-80CF-042588037482}" destId="{B1565C31-FD01-4DD4-B7B4-D5C3AB80E7DA}" srcOrd="0" destOrd="0" presId="urn:microsoft.com/office/officeart/2018/5/layout/IconCircleLabelList"/>
    <dgm:cxn modelId="{B113CCA4-0C89-45D7-B0C2-62D355EC265C}" srcId="{202DDA93-7D01-4DE7-BD47-B1BCF0FF618F}" destId="{1BE47B6C-0CA0-4499-80CF-042588037482}" srcOrd="3" destOrd="0" parTransId="{F85A8115-F666-4275-9E8F-8C3B1D14CB39}" sibTransId="{FF6892D8-153E-4C3D-A9F0-EA4C1BDFD042}"/>
    <dgm:cxn modelId="{5C4F9DC3-B203-4874-AA33-3D7159283837}" srcId="{202DDA93-7D01-4DE7-BD47-B1BCF0FF618F}" destId="{6C8C5784-5C09-4CB8-9078-E509765DA7D0}" srcOrd="1" destOrd="0" parTransId="{11C5F0C4-DEA9-4602-AFE1-2919F41252EE}" sibTransId="{135623B7-D2FB-4FAC-B573-0E5FD35F8A4E}"/>
    <dgm:cxn modelId="{D33FBED2-D27C-490A-8A48-1063EDC277CA}" srcId="{202DDA93-7D01-4DE7-BD47-B1BCF0FF618F}" destId="{FA6B7DE8-D532-4336-A368-DD4E55024C9C}" srcOrd="0" destOrd="0" parTransId="{331F223B-2677-472F-8CF0-63CDE3ADD264}" sibTransId="{08262E9F-2A00-46D3-9266-5148CEF4EDE6}"/>
    <dgm:cxn modelId="{E22ADBEC-DC95-4A9F-A69A-AAF52B3C02E8}" type="presOf" srcId="{F23ABD48-0741-4063-AC17-D311EB230BE0}" destId="{AF74DC1C-87EB-4A28-BD9F-18C7462177E8}" srcOrd="0" destOrd="0" presId="urn:microsoft.com/office/officeart/2018/5/layout/IconCircleLabelList"/>
    <dgm:cxn modelId="{DBF5EBF3-0B52-44EE-9C2D-E7CFF56873BD}" type="presOf" srcId="{FA6B7DE8-D532-4336-A368-DD4E55024C9C}" destId="{69E8DD61-7CE4-4398-910F-A79B8C44EA2F}" srcOrd="0" destOrd="0" presId="urn:microsoft.com/office/officeart/2018/5/layout/IconCircleLabelList"/>
    <dgm:cxn modelId="{8B8772F5-B14C-4F90-A855-6517B5FCA3EA}" type="presParOf" srcId="{7769EE35-BA5B-4AB4-ACA9-01CA53320063}" destId="{CD32280B-E44D-445F-9A26-73146787B3FC}" srcOrd="0" destOrd="0" presId="urn:microsoft.com/office/officeart/2018/5/layout/IconCircleLabelList"/>
    <dgm:cxn modelId="{4149ABA1-2F91-46E1-977C-EB305E6AFD76}" type="presParOf" srcId="{CD32280B-E44D-445F-9A26-73146787B3FC}" destId="{9B559921-A9FB-4CAC-BBB2-A525F4CF20E1}" srcOrd="0" destOrd="0" presId="urn:microsoft.com/office/officeart/2018/5/layout/IconCircleLabelList"/>
    <dgm:cxn modelId="{A17E8149-1A38-4FBA-B56B-3D2FDB425301}" type="presParOf" srcId="{CD32280B-E44D-445F-9A26-73146787B3FC}" destId="{DCADAB37-92B1-4252-9071-461A27FC5D34}" srcOrd="1" destOrd="0" presId="urn:microsoft.com/office/officeart/2018/5/layout/IconCircleLabelList"/>
    <dgm:cxn modelId="{C6A488EC-B573-4447-AEE8-7E4E690E05F5}" type="presParOf" srcId="{CD32280B-E44D-445F-9A26-73146787B3FC}" destId="{DC19A82D-D59C-4790-9877-4377F1AABFED}" srcOrd="2" destOrd="0" presId="urn:microsoft.com/office/officeart/2018/5/layout/IconCircleLabelList"/>
    <dgm:cxn modelId="{505AA1F6-4C4C-40F3-84B2-3C1427FCDEC2}" type="presParOf" srcId="{CD32280B-E44D-445F-9A26-73146787B3FC}" destId="{69E8DD61-7CE4-4398-910F-A79B8C44EA2F}" srcOrd="3" destOrd="0" presId="urn:microsoft.com/office/officeart/2018/5/layout/IconCircleLabelList"/>
    <dgm:cxn modelId="{A174D68E-40B5-4194-A904-F49706B59A13}" type="presParOf" srcId="{7769EE35-BA5B-4AB4-ACA9-01CA53320063}" destId="{EFB4C643-624D-49DC-B6BC-B162023BE730}" srcOrd="1" destOrd="0" presId="urn:microsoft.com/office/officeart/2018/5/layout/IconCircleLabelList"/>
    <dgm:cxn modelId="{056AC763-1360-40DC-A756-5A556D914E61}" type="presParOf" srcId="{7769EE35-BA5B-4AB4-ACA9-01CA53320063}" destId="{64CFFDAE-7643-4176-BEDD-7C457B230B71}" srcOrd="2" destOrd="0" presId="urn:microsoft.com/office/officeart/2018/5/layout/IconCircleLabelList"/>
    <dgm:cxn modelId="{AA5473DA-CF98-4A73-96C2-8C07F8BBD91B}" type="presParOf" srcId="{64CFFDAE-7643-4176-BEDD-7C457B230B71}" destId="{EE89656D-F5A6-42C2-A084-54E61475E021}" srcOrd="0" destOrd="0" presId="urn:microsoft.com/office/officeart/2018/5/layout/IconCircleLabelList"/>
    <dgm:cxn modelId="{AC01ADB3-F0A4-42C3-BA8B-CB99C89C8512}" type="presParOf" srcId="{64CFFDAE-7643-4176-BEDD-7C457B230B71}" destId="{B78D1679-FCCF-4BBB-8E62-904E75F64DC4}" srcOrd="1" destOrd="0" presId="urn:microsoft.com/office/officeart/2018/5/layout/IconCircleLabelList"/>
    <dgm:cxn modelId="{E5D07406-5610-42B0-82D7-67FC29CD2E79}" type="presParOf" srcId="{64CFFDAE-7643-4176-BEDD-7C457B230B71}" destId="{55559C98-9EC3-41A0-A4A4-EC40A539365E}" srcOrd="2" destOrd="0" presId="urn:microsoft.com/office/officeart/2018/5/layout/IconCircleLabelList"/>
    <dgm:cxn modelId="{B5E8B72C-49A5-466C-B5C8-440577301E7D}" type="presParOf" srcId="{64CFFDAE-7643-4176-BEDD-7C457B230B71}" destId="{FE93EC99-D446-4DAC-AFA5-FF50EBE8FC25}" srcOrd="3" destOrd="0" presId="urn:microsoft.com/office/officeart/2018/5/layout/IconCircleLabelList"/>
    <dgm:cxn modelId="{7C012914-0C5B-4A0B-9401-D88C862495A3}" type="presParOf" srcId="{7769EE35-BA5B-4AB4-ACA9-01CA53320063}" destId="{5D37AE2B-5EAC-4AAB-AF5F-92406A15BA88}" srcOrd="3" destOrd="0" presId="urn:microsoft.com/office/officeart/2018/5/layout/IconCircleLabelList"/>
    <dgm:cxn modelId="{1900E861-A1F6-4D29-BADD-407BCF22F435}" type="presParOf" srcId="{7769EE35-BA5B-4AB4-ACA9-01CA53320063}" destId="{97A68164-7041-46BB-871C-30B7AF221BDF}" srcOrd="4" destOrd="0" presId="urn:microsoft.com/office/officeart/2018/5/layout/IconCircleLabelList"/>
    <dgm:cxn modelId="{B25353EA-75A4-4CDB-905A-F28F5579F985}" type="presParOf" srcId="{97A68164-7041-46BB-871C-30B7AF221BDF}" destId="{B22DDE6B-5CA2-49A8-AECB-9D3A0D6DE227}" srcOrd="0" destOrd="0" presId="urn:microsoft.com/office/officeart/2018/5/layout/IconCircleLabelList"/>
    <dgm:cxn modelId="{E6E60BAF-6793-42C0-9787-16DF598C9174}" type="presParOf" srcId="{97A68164-7041-46BB-871C-30B7AF221BDF}" destId="{C62BC979-FDF8-4D06-98EF-17694F4CF8BA}" srcOrd="1" destOrd="0" presId="urn:microsoft.com/office/officeart/2018/5/layout/IconCircleLabelList"/>
    <dgm:cxn modelId="{F3E4113E-633A-4200-9E2C-A8EC31B1A2DE}" type="presParOf" srcId="{97A68164-7041-46BB-871C-30B7AF221BDF}" destId="{9B614193-5E7A-4097-906F-D35FF5834E82}" srcOrd="2" destOrd="0" presId="urn:microsoft.com/office/officeart/2018/5/layout/IconCircleLabelList"/>
    <dgm:cxn modelId="{76AAE21F-845C-4668-936D-6B7CD3416F0A}" type="presParOf" srcId="{97A68164-7041-46BB-871C-30B7AF221BDF}" destId="{AF74DC1C-87EB-4A28-BD9F-18C7462177E8}" srcOrd="3" destOrd="0" presId="urn:microsoft.com/office/officeart/2018/5/layout/IconCircleLabelList"/>
    <dgm:cxn modelId="{C8251CAA-CD6B-4E7D-AC62-AFAFB5C30971}" type="presParOf" srcId="{7769EE35-BA5B-4AB4-ACA9-01CA53320063}" destId="{DEA44808-73E5-4181-BC12-F39C30828314}" srcOrd="5" destOrd="0" presId="urn:microsoft.com/office/officeart/2018/5/layout/IconCircleLabelList"/>
    <dgm:cxn modelId="{9B4C290B-1EE4-4BB8-9C15-CC394259E0BA}" type="presParOf" srcId="{7769EE35-BA5B-4AB4-ACA9-01CA53320063}" destId="{750E1159-3485-4098-8045-95F3BE07423D}" srcOrd="6" destOrd="0" presId="urn:microsoft.com/office/officeart/2018/5/layout/IconCircleLabelList"/>
    <dgm:cxn modelId="{EA58BC5D-2083-4BAE-956D-DEBBAD019F9D}" type="presParOf" srcId="{750E1159-3485-4098-8045-95F3BE07423D}" destId="{C12F2007-0ACB-41A8-9A5F-20E0FB5BAF8D}" srcOrd="0" destOrd="0" presId="urn:microsoft.com/office/officeart/2018/5/layout/IconCircleLabelList"/>
    <dgm:cxn modelId="{5CEA3D55-9E64-4DB5-9961-01678AEE181A}" type="presParOf" srcId="{750E1159-3485-4098-8045-95F3BE07423D}" destId="{55345C1F-22AB-4300-910E-CB05FFD6E823}" srcOrd="1" destOrd="0" presId="urn:microsoft.com/office/officeart/2018/5/layout/IconCircleLabelList"/>
    <dgm:cxn modelId="{85798CE8-7F44-4AAE-BA36-81818EEC3F2D}" type="presParOf" srcId="{750E1159-3485-4098-8045-95F3BE07423D}" destId="{DA7846EF-94D8-4709-B35E-4757E868984C}" srcOrd="2" destOrd="0" presId="urn:microsoft.com/office/officeart/2018/5/layout/IconCircleLabelList"/>
    <dgm:cxn modelId="{BD9B9D48-3DD8-48EB-A745-AF5F75DA7EC0}" type="presParOf" srcId="{750E1159-3485-4098-8045-95F3BE07423D}" destId="{B1565C31-FD01-4DD4-B7B4-D5C3AB80E7D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1F02F1-07CD-4CD3-A142-76AAD0F8EEF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19FBA93-3536-4674-AAF1-61C4AB7009C5}">
      <dgm:prSet phldrT="[Text]" phldr="0" custT="1"/>
      <dgm:spPr/>
      <dgm:t>
        <a:bodyPr/>
        <a:lstStyle/>
        <a:p>
          <a:r>
            <a:rPr lang="en-GB" sz="2400"/>
            <a:t>Qualified Pilates instructor</a:t>
          </a:r>
          <a:endParaRPr lang="en-GB" sz="2400" dirty="0"/>
        </a:p>
      </dgm:t>
    </dgm:pt>
    <dgm:pt modelId="{4CAF3561-2339-4E52-B55A-9FB973FB6E41}" type="parTrans" cxnId="{5433281B-B85A-417A-8E5F-62501BC4B322}">
      <dgm:prSet/>
      <dgm:spPr/>
      <dgm:t>
        <a:bodyPr/>
        <a:lstStyle/>
        <a:p>
          <a:endParaRPr lang="en-GB"/>
        </a:p>
      </dgm:t>
    </dgm:pt>
    <dgm:pt modelId="{38345FDD-F0C6-4F08-81ED-F34E59C428E6}" type="sibTrans" cxnId="{5433281B-B85A-417A-8E5F-62501BC4B322}">
      <dgm:prSet/>
      <dgm:spPr/>
      <dgm:t>
        <a:bodyPr/>
        <a:lstStyle/>
        <a:p>
          <a:endParaRPr lang="en-GB"/>
        </a:p>
      </dgm:t>
    </dgm:pt>
    <dgm:pt modelId="{F4920214-98E3-4984-902D-1ADA7F721670}">
      <dgm:prSet phldrT="[Text]" phldr="0" custT="1"/>
      <dgm:spPr/>
      <dgm:t>
        <a:bodyPr/>
        <a:lstStyle/>
        <a:p>
          <a:r>
            <a:rPr lang="en-GB" sz="2400"/>
            <a:t>Staff member for food preparation (Longenecker, et al., 2017).</a:t>
          </a:r>
        </a:p>
      </dgm:t>
    </dgm:pt>
    <dgm:pt modelId="{33F1A02D-A213-4719-BF11-29B61187F2C3}" type="parTrans" cxnId="{227E10C0-F801-4B14-8116-1D524F576BD5}">
      <dgm:prSet/>
      <dgm:spPr/>
      <dgm:t>
        <a:bodyPr/>
        <a:lstStyle/>
        <a:p>
          <a:endParaRPr lang="en-GB"/>
        </a:p>
      </dgm:t>
    </dgm:pt>
    <dgm:pt modelId="{994AC294-C218-4A3A-85EF-3C82D9D7AFE3}" type="sibTrans" cxnId="{227E10C0-F801-4B14-8116-1D524F576BD5}">
      <dgm:prSet/>
      <dgm:spPr/>
      <dgm:t>
        <a:bodyPr/>
        <a:lstStyle/>
        <a:p>
          <a:endParaRPr lang="en-GB"/>
        </a:p>
      </dgm:t>
    </dgm:pt>
    <dgm:pt modelId="{AF77AF4C-8317-44D3-9E7A-BFFA9DB3E9A1}">
      <dgm:prSet custT="1"/>
      <dgm:spPr/>
      <dgm:t>
        <a:bodyPr/>
        <a:lstStyle/>
        <a:p>
          <a:r>
            <a:rPr lang="en-GB" sz="2400"/>
            <a:t>Ovner/Manager  - Responsible for operations</a:t>
          </a:r>
          <a:endParaRPr lang="en-GB" sz="2400" dirty="0"/>
        </a:p>
      </dgm:t>
    </dgm:pt>
    <dgm:pt modelId="{4CA451F4-A392-486D-931A-2355F3789D76}" type="parTrans" cxnId="{349DEBFE-BBEA-463B-B87A-89D0217A99AE}">
      <dgm:prSet/>
      <dgm:spPr/>
      <dgm:t>
        <a:bodyPr/>
        <a:lstStyle/>
        <a:p>
          <a:endParaRPr lang="en-GB"/>
        </a:p>
      </dgm:t>
    </dgm:pt>
    <dgm:pt modelId="{3670525F-F0AF-4A49-9916-7E2AC3736AEB}" type="sibTrans" cxnId="{349DEBFE-BBEA-463B-B87A-89D0217A99AE}">
      <dgm:prSet/>
      <dgm:spPr/>
      <dgm:t>
        <a:bodyPr/>
        <a:lstStyle/>
        <a:p>
          <a:endParaRPr lang="en-GB"/>
        </a:p>
      </dgm:t>
    </dgm:pt>
    <dgm:pt modelId="{AD140432-E52E-412C-991B-20CDAB1EB35B}">
      <dgm:prSet custT="1"/>
      <dgm:spPr/>
      <dgm:t>
        <a:bodyPr/>
        <a:lstStyle/>
        <a:p>
          <a:r>
            <a:rPr lang="en-GB" sz="2400"/>
            <a:t>Receptionist for customer service</a:t>
          </a:r>
          <a:endParaRPr lang="en-GB" sz="2400" dirty="0"/>
        </a:p>
      </dgm:t>
    </dgm:pt>
    <dgm:pt modelId="{54F4FFC4-3807-4187-A22A-D00D0C366834}" type="parTrans" cxnId="{4F3B1A96-3A48-48F8-9294-9172F5E9E1A1}">
      <dgm:prSet/>
      <dgm:spPr/>
      <dgm:t>
        <a:bodyPr/>
        <a:lstStyle/>
        <a:p>
          <a:endParaRPr lang="en-GB"/>
        </a:p>
      </dgm:t>
    </dgm:pt>
    <dgm:pt modelId="{8F453C34-DB71-4FD3-9B24-9EF1170661D2}" type="sibTrans" cxnId="{4F3B1A96-3A48-48F8-9294-9172F5E9E1A1}">
      <dgm:prSet/>
      <dgm:spPr/>
      <dgm:t>
        <a:bodyPr/>
        <a:lstStyle/>
        <a:p>
          <a:endParaRPr lang="en-GB"/>
        </a:p>
      </dgm:t>
    </dgm:pt>
    <dgm:pt modelId="{BC4467A0-8DCF-4D9E-AFB9-3674DB1AE0E5}" type="pres">
      <dgm:prSet presAssocID="{651F02F1-07CD-4CD3-A142-76AAD0F8EEFA}" presName="linear" presStyleCnt="0">
        <dgm:presLayoutVars>
          <dgm:animLvl val="lvl"/>
          <dgm:resizeHandles val="exact"/>
        </dgm:presLayoutVars>
      </dgm:prSet>
      <dgm:spPr/>
    </dgm:pt>
    <dgm:pt modelId="{2AD5E019-D0A5-4D05-96C5-442BD1C9A688}" type="pres">
      <dgm:prSet presAssocID="{AF77AF4C-8317-44D3-9E7A-BFFA9DB3E9A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6E7D3BA-B3C4-4E3E-8307-B71C5169D43F}" type="pres">
      <dgm:prSet presAssocID="{3670525F-F0AF-4A49-9916-7E2AC3736AEB}" presName="spacer" presStyleCnt="0"/>
      <dgm:spPr/>
    </dgm:pt>
    <dgm:pt modelId="{F88F901D-5B58-4EF8-B49D-A8709FDFAE7A}" type="pres">
      <dgm:prSet presAssocID="{F19FBA93-3536-4674-AAF1-61C4AB7009C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BD7509B-FC4B-43EB-88FC-25ADF836B5E6}" type="pres">
      <dgm:prSet presAssocID="{38345FDD-F0C6-4F08-81ED-F34E59C428E6}" presName="spacer" presStyleCnt="0"/>
      <dgm:spPr/>
    </dgm:pt>
    <dgm:pt modelId="{1E92D7E2-C949-49DF-B8C6-9E1736F5A91F}" type="pres">
      <dgm:prSet presAssocID="{AD140432-E52E-412C-991B-20CDAB1EB35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992C4B0-3852-42E4-AA3B-EA2587CD5349}" type="pres">
      <dgm:prSet presAssocID="{8F453C34-DB71-4FD3-9B24-9EF1170661D2}" presName="spacer" presStyleCnt="0"/>
      <dgm:spPr/>
    </dgm:pt>
    <dgm:pt modelId="{98E000DB-AD9B-49B8-8A5D-DB45820060CE}" type="pres">
      <dgm:prSet presAssocID="{F4920214-98E3-4984-902D-1ADA7F72167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433281B-B85A-417A-8E5F-62501BC4B322}" srcId="{651F02F1-07CD-4CD3-A142-76AAD0F8EEFA}" destId="{F19FBA93-3536-4674-AAF1-61C4AB7009C5}" srcOrd="1" destOrd="0" parTransId="{4CAF3561-2339-4E52-B55A-9FB973FB6E41}" sibTransId="{38345FDD-F0C6-4F08-81ED-F34E59C428E6}"/>
    <dgm:cxn modelId="{CEDAB57D-4C76-49CA-BB33-240F083A9EEC}" type="presOf" srcId="{651F02F1-07CD-4CD3-A142-76AAD0F8EEFA}" destId="{BC4467A0-8DCF-4D9E-AFB9-3674DB1AE0E5}" srcOrd="0" destOrd="0" presId="urn:microsoft.com/office/officeart/2005/8/layout/vList2"/>
    <dgm:cxn modelId="{4F3B1A96-3A48-48F8-9294-9172F5E9E1A1}" srcId="{651F02F1-07CD-4CD3-A142-76AAD0F8EEFA}" destId="{AD140432-E52E-412C-991B-20CDAB1EB35B}" srcOrd="2" destOrd="0" parTransId="{54F4FFC4-3807-4187-A22A-D00D0C366834}" sibTransId="{8F453C34-DB71-4FD3-9B24-9EF1170661D2}"/>
    <dgm:cxn modelId="{E6E256AC-13A6-4AD4-BF13-11688114C9BD}" type="presOf" srcId="{AF77AF4C-8317-44D3-9E7A-BFFA9DB3E9A1}" destId="{2AD5E019-D0A5-4D05-96C5-442BD1C9A688}" srcOrd="0" destOrd="0" presId="urn:microsoft.com/office/officeart/2005/8/layout/vList2"/>
    <dgm:cxn modelId="{DDE00FB6-7C10-4443-AB10-4D67A641A203}" type="presOf" srcId="{F4920214-98E3-4984-902D-1ADA7F721670}" destId="{98E000DB-AD9B-49B8-8A5D-DB45820060CE}" srcOrd="0" destOrd="0" presId="urn:microsoft.com/office/officeart/2005/8/layout/vList2"/>
    <dgm:cxn modelId="{D9BD41B6-5606-46B6-BE0A-81A7C186829F}" type="presOf" srcId="{AD140432-E52E-412C-991B-20CDAB1EB35B}" destId="{1E92D7E2-C949-49DF-B8C6-9E1736F5A91F}" srcOrd="0" destOrd="0" presId="urn:microsoft.com/office/officeart/2005/8/layout/vList2"/>
    <dgm:cxn modelId="{227E10C0-F801-4B14-8116-1D524F576BD5}" srcId="{651F02F1-07CD-4CD3-A142-76AAD0F8EEFA}" destId="{F4920214-98E3-4984-902D-1ADA7F721670}" srcOrd="3" destOrd="0" parTransId="{33F1A02D-A213-4719-BF11-29B61187F2C3}" sibTransId="{994AC294-C218-4A3A-85EF-3C82D9D7AFE3}"/>
    <dgm:cxn modelId="{89E6A3D8-0453-41FC-A453-18FA904CB4E2}" type="presOf" srcId="{F19FBA93-3536-4674-AAF1-61C4AB7009C5}" destId="{F88F901D-5B58-4EF8-B49D-A8709FDFAE7A}" srcOrd="0" destOrd="0" presId="urn:microsoft.com/office/officeart/2005/8/layout/vList2"/>
    <dgm:cxn modelId="{349DEBFE-BBEA-463B-B87A-89D0217A99AE}" srcId="{651F02F1-07CD-4CD3-A142-76AAD0F8EEFA}" destId="{AF77AF4C-8317-44D3-9E7A-BFFA9DB3E9A1}" srcOrd="0" destOrd="0" parTransId="{4CA451F4-A392-486D-931A-2355F3789D76}" sibTransId="{3670525F-F0AF-4A49-9916-7E2AC3736AEB}"/>
    <dgm:cxn modelId="{0397150F-4443-47BF-999F-2490B06EBADC}" type="presParOf" srcId="{BC4467A0-8DCF-4D9E-AFB9-3674DB1AE0E5}" destId="{2AD5E019-D0A5-4D05-96C5-442BD1C9A688}" srcOrd="0" destOrd="0" presId="urn:microsoft.com/office/officeart/2005/8/layout/vList2"/>
    <dgm:cxn modelId="{D337035D-1224-4E7F-9573-A6DC7A2346C1}" type="presParOf" srcId="{BC4467A0-8DCF-4D9E-AFB9-3674DB1AE0E5}" destId="{D6E7D3BA-B3C4-4E3E-8307-B71C5169D43F}" srcOrd="1" destOrd="0" presId="urn:microsoft.com/office/officeart/2005/8/layout/vList2"/>
    <dgm:cxn modelId="{BFD66721-B48A-4D0E-88E3-ABCE2C7C1073}" type="presParOf" srcId="{BC4467A0-8DCF-4D9E-AFB9-3674DB1AE0E5}" destId="{F88F901D-5B58-4EF8-B49D-A8709FDFAE7A}" srcOrd="2" destOrd="0" presId="urn:microsoft.com/office/officeart/2005/8/layout/vList2"/>
    <dgm:cxn modelId="{62A6F4E5-0CB9-4D26-8F67-76536B7ABAA0}" type="presParOf" srcId="{BC4467A0-8DCF-4D9E-AFB9-3674DB1AE0E5}" destId="{4BD7509B-FC4B-43EB-88FC-25ADF836B5E6}" srcOrd="3" destOrd="0" presId="urn:microsoft.com/office/officeart/2005/8/layout/vList2"/>
    <dgm:cxn modelId="{C04A2016-BDD3-4118-8D70-3A3F40CC09C9}" type="presParOf" srcId="{BC4467A0-8DCF-4D9E-AFB9-3674DB1AE0E5}" destId="{1E92D7E2-C949-49DF-B8C6-9E1736F5A91F}" srcOrd="4" destOrd="0" presId="urn:microsoft.com/office/officeart/2005/8/layout/vList2"/>
    <dgm:cxn modelId="{93DDA0B7-5031-497D-8002-F8C44185F542}" type="presParOf" srcId="{BC4467A0-8DCF-4D9E-AFB9-3674DB1AE0E5}" destId="{A992C4B0-3852-42E4-AA3B-EA2587CD5349}" srcOrd="5" destOrd="0" presId="urn:microsoft.com/office/officeart/2005/8/layout/vList2"/>
    <dgm:cxn modelId="{1C006D90-CCE3-418B-A232-0FAFDEA0D347}" type="presParOf" srcId="{BC4467A0-8DCF-4D9E-AFB9-3674DB1AE0E5}" destId="{98E000DB-AD9B-49B8-8A5D-DB45820060C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DE4FF3-798F-4CA2-8D76-89E29554C3A1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BB7646-2847-4D8A-8166-991A35A9986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High competition from gyms and fitness studios</a:t>
          </a:r>
          <a:endParaRPr lang="en-US"/>
        </a:p>
      </dgm:t>
    </dgm:pt>
    <dgm:pt modelId="{2FCC39F9-A76C-4A2E-A724-5C687EAE9B11}" type="parTrans" cxnId="{1D79CF7C-7832-42C5-9D1D-7ADBC59705E5}">
      <dgm:prSet/>
      <dgm:spPr/>
      <dgm:t>
        <a:bodyPr/>
        <a:lstStyle/>
        <a:p>
          <a:endParaRPr lang="en-US"/>
        </a:p>
      </dgm:t>
    </dgm:pt>
    <dgm:pt modelId="{0B9E0FD3-DEEB-47BF-ABB7-13F5494FC715}" type="sibTrans" cxnId="{1D79CF7C-7832-42C5-9D1D-7ADBC59705E5}">
      <dgm:prSet/>
      <dgm:spPr/>
      <dgm:t>
        <a:bodyPr/>
        <a:lstStyle/>
        <a:p>
          <a:endParaRPr lang="en-US"/>
        </a:p>
      </dgm:t>
    </dgm:pt>
    <dgm:pt modelId="{D88386F2-EA61-4805-8908-8DFE87510A4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High start-up and operating costs</a:t>
          </a:r>
          <a:endParaRPr lang="en-US"/>
        </a:p>
      </dgm:t>
    </dgm:pt>
    <dgm:pt modelId="{2AD5F76A-D8FD-46F2-8EBD-A977E2266BD4}" type="parTrans" cxnId="{75A759DC-258B-404D-8FE5-2C334D96094A}">
      <dgm:prSet/>
      <dgm:spPr/>
      <dgm:t>
        <a:bodyPr/>
        <a:lstStyle/>
        <a:p>
          <a:endParaRPr lang="en-US"/>
        </a:p>
      </dgm:t>
    </dgm:pt>
    <dgm:pt modelId="{E11C50B6-70D9-4041-A17A-EA07CA1C8386}" type="sibTrans" cxnId="{75A759DC-258B-404D-8FE5-2C334D96094A}">
      <dgm:prSet/>
      <dgm:spPr/>
      <dgm:t>
        <a:bodyPr/>
        <a:lstStyle/>
        <a:p>
          <a:endParaRPr lang="en-US"/>
        </a:p>
      </dgm:t>
    </dgm:pt>
    <dgm:pt modelId="{7DA876D3-1EB4-4A09-B8AA-BA6EAC106FD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Uncertainty in customer demand</a:t>
          </a:r>
          <a:endParaRPr lang="en-US"/>
        </a:p>
      </dgm:t>
    </dgm:pt>
    <dgm:pt modelId="{4058180E-920D-48CC-8619-694FD69F3AE0}" type="parTrans" cxnId="{7E073DBC-E1F3-48D8-8C16-A05332ACBF92}">
      <dgm:prSet/>
      <dgm:spPr/>
      <dgm:t>
        <a:bodyPr/>
        <a:lstStyle/>
        <a:p>
          <a:endParaRPr lang="en-US"/>
        </a:p>
      </dgm:t>
    </dgm:pt>
    <dgm:pt modelId="{751E91EF-5A56-4180-A7C0-EB34522C9A6A}" type="sibTrans" cxnId="{7E073DBC-E1F3-48D8-8C16-A05332ACBF92}">
      <dgm:prSet/>
      <dgm:spPr/>
      <dgm:t>
        <a:bodyPr/>
        <a:lstStyle/>
        <a:p>
          <a:endParaRPr lang="en-US"/>
        </a:p>
      </dgm:t>
    </dgm:pt>
    <dgm:pt modelId="{8261C873-E7BF-43A1-BDAE-8AEC57038B8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Economic factors affecting customer spending</a:t>
          </a:r>
          <a:endParaRPr lang="en-US"/>
        </a:p>
      </dgm:t>
    </dgm:pt>
    <dgm:pt modelId="{177F4612-139E-400C-866B-165A69B92737}" type="parTrans" cxnId="{E5D2BEB7-CC1D-4A14-8DF9-DBF6C59C5744}">
      <dgm:prSet/>
      <dgm:spPr/>
      <dgm:t>
        <a:bodyPr/>
        <a:lstStyle/>
        <a:p>
          <a:endParaRPr lang="en-US"/>
        </a:p>
      </dgm:t>
    </dgm:pt>
    <dgm:pt modelId="{604EA80C-3775-4DCF-8F87-CBE18EC4AB11}" type="sibTrans" cxnId="{E5D2BEB7-CC1D-4A14-8DF9-DBF6C59C5744}">
      <dgm:prSet/>
      <dgm:spPr/>
      <dgm:t>
        <a:bodyPr/>
        <a:lstStyle/>
        <a:p>
          <a:endParaRPr lang="en-US"/>
        </a:p>
      </dgm:t>
    </dgm:pt>
    <dgm:pt modelId="{2F5F885A-18D8-4401-8891-FB65090A61C3}" type="pres">
      <dgm:prSet presAssocID="{C5DE4FF3-798F-4CA2-8D76-89E29554C3A1}" presName="root" presStyleCnt="0">
        <dgm:presLayoutVars>
          <dgm:dir/>
          <dgm:resizeHandles val="exact"/>
        </dgm:presLayoutVars>
      </dgm:prSet>
      <dgm:spPr/>
    </dgm:pt>
    <dgm:pt modelId="{80412A9F-59B8-4C23-89F1-5424206FEF00}" type="pres">
      <dgm:prSet presAssocID="{38BB7646-2847-4D8A-8166-991A35A9986B}" presName="compNode" presStyleCnt="0"/>
      <dgm:spPr/>
    </dgm:pt>
    <dgm:pt modelId="{43B8EEBA-AD54-4B8C-BA25-141ADCFA3C2E}" type="pres">
      <dgm:prSet presAssocID="{38BB7646-2847-4D8A-8166-991A35A9986B}" presName="iconBgRect" presStyleLbl="bgShp" presStyleIdx="0" presStyleCnt="4"/>
      <dgm:spPr/>
    </dgm:pt>
    <dgm:pt modelId="{92D52834-74BB-473C-9532-5C0E725E0C3F}" type="pres">
      <dgm:prSet presAssocID="{38BB7646-2847-4D8A-8166-991A35A9986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E4506004-9788-4A63-9BD4-379C4694E00D}" type="pres">
      <dgm:prSet presAssocID="{38BB7646-2847-4D8A-8166-991A35A9986B}" presName="spaceRect" presStyleCnt="0"/>
      <dgm:spPr/>
    </dgm:pt>
    <dgm:pt modelId="{6DFFCE54-3740-48E1-BA35-1E8508B72AA4}" type="pres">
      <dgm:prSet presAssocID="{38BB7646-2847-4D8A-8166-991A35A9986B}" presName="textRect" presStyleLbl="revTx" presStyleIdx="0" presStyleCnt="4">
        <dgm:presLayoutVars>
          <dgm:chMax val="1"/>
          <dgm:chPref val="1"/>
        </dgm:presLayoutVars>
      </dgm:prSet>
      <dgm:spPr/>
    </dgm:pt>
    <dgm:pt modelId="{41EB1E66-C6C3-458E-BFDC-195B21DD2FC1}" type="pres">
      <dgm:prSet presAssocID="{0B9E0FD3-DEEB-47BF-ABB7-13F5494FC715}" presName="sibTrans" presStyleCnt="0"/>
      <dgm:spPr/>
    </dgm:pt>
    <dgm:pt modelId="{3E2DD29B-7F90-4005-ADC0-83ACC0F3A3D2}" type="pres">
      <dgm:prSet presAssocID="{D88386F2-EA61-4805-8908-8DFE87510A45}" presName="compNode" presStyleCnt="0"/>
      <dgm:spPr/>
    </dgm:pt>
    <dgm:pt modelId="{452BAC33-3459-4D1A-85A3-6008A1E5949D}" type="pres">
      <dgm:prSet presAssocID="{D88386F2-EA61-4805-8908-8DFE87510A45}" presName="iconBgRect" presStyleLbl="bgShp" presStyleIdx="1" presStyleCnt="4"/>
      <dgm:spPr/>
    </dgm:pt>
    <dgm:pt modelId="{FC022A0A-AD58-4630-AEB9-1ED7DF44EE0B}" type="pres">
      <dgm:prSet presAssocID="{D88386F2-EA61-4805-8908-8DFE87510A4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91C61BA0-5EED-48A9-8992-745CD9D26E20}" type="pres">
      <dgm:prSet presAssocID="{D88386F2-EA61-4805-8908-8DFE87510A45}" presName="spaceRect" presStyleCnt="0"/>
      <dgm:spPr/>
    </dgm:pt>
    <dgm:pt modelId="{5EA61D8C-AD93-47BA-9A57-215D9055574E}" type="pres">
      <dgm:prSet presAssocID="{D88386F2-EA61-4805-8908-8DFE87510A45}" presName="textRect" presStyleLbl="revTx" presStyleIdx="1" presStyleCnt="4">
        <dgm:presLayoutVars>
          <dgm:chMax val="1"/>
          <dgm:chPref val="1"/>
        </dgm:presLayoutVars>
      </dgm:prSet>
      <dgm:spPr/>
    </dgm:pt>
    <dgm:pt modelId="{936EFD63-E4BE-43C3-8A86-D644451F20A2}" type="pres">
      <dgm:prSet presAssocID="{E11C50B6-70D9-4041-A17A-EA07CA1C8386}" presName="sibTrans" presStyleCnt="0"/>
      <dgm:spPr/>
    </dgm:pt>
    <dgm:pt modelId="{531B337B-ACB3-4BB7-84A0-E2E071A2EF44}" type="pres">
      <dgm:prSet presAssocID="{7DA876D3-1EB4-4A09-B8AA-BA6EAC106FDB}" presName="compNode" presStyleCnt="0"/>
      <dgm:spPr/>
    </dgm:pt>
    <dgm:pt modelId="{695FECF7-0A66-4515-B726-71868C402518}" type="pres">
      <dgm:prSet presAssocID="{7DA876D3-1EB4-4A09-B8AA-BA6EAC106FDB}" presName="iconBgRect" presStyleLbl="bgShp" presStyleIdx="2" presStyleCnt="4"/>
      <dgm:spPr/>
    </dgm:pt>
    <dgm:pt modelId="{E1C0D85B-C737-4928-BB22-CAAB004167A5}" type="pres">
      <dgm:prSet presAssocID="{7DA876D3-1EB4-4A09-B8AA-BA6EAC106FD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C54C4025-479A-4B99-A182-8F7D00CFE73C}" type="pres">
      <dgm:prSet presAssocID="{7DA876D3-1EB4-4A09-B8AA-BA6EAC106FDB}" presName="spaceRect" presStyleCnt="0"/>
      <dgm:spPr/>
    </dgm:pt>
    <dgm:pt modelId="{9C036D20-D79B-4965-8297-7E0FAEEC0F28}" type="pres">
      <dgm:prSet presAssocID="{7DA876D3-1EB4-4A09-B8AA-BA6EAC106FDB}" presName="textRect" presStyleLbl="revTx" presStyleIdx="2" presStyleCnt="4">
        <dgm:presLayoutVars>
          <dgm:chMax val="1"/>
          <dgm:chPref val="1"/>
        </dgm:presLayoutVars>
      </dgm:prSet>
      <dgm:spPr/>
    </dgm:pt>
    <dgm:pt modelId="{CAC0F05A-0D1D-4E05-8B01-51B82112BAF6}" type="pres">
      <dgm:prSet presAssocID="{751E91EF-5A56-4180-A7C0-EB34522C9A6A}" presName="sibTrans" presStyleCnt="0"/>
      <dgm:spPr/>
    </dgm:pt>
    <dgm:pt modelId="{EC812852-50C5-4A51-9A8E-35E8D45DF339}" type="pres">
      <dgm:prSet presAssocID="{8261C873-E7BF-43A1-BDAE-8AEC57038B87}" presName="compNode" presStyleCnt="0"/>
      <dgm:spPr/>
    </dgm:pt>
    <dgm:pt modelId="{570F46F9-35AA-40F8-A3CB-3B826267C5EC}" type="pres">
      <dgm:prSet presAssocID="{8261C873-E7BF-43A1-BDAE-8AEC57038B87}" presName="iconBgRect" presStyleLbl="bgShp" presStyleIdx="3" presStyleCnt="4"/>
      <dgm:spPr/>
    </dgm:pt>
    <dgm:pt modelId="{9BDBD229-CE18-41EF-9D2F-8851E647DCD3}" type="pres">
      <dgm:prSet presAssocID="{8261C873-E7BF-43A1-BDAE-8AEC57038B8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0E865AE5-6BCA-481F-9D2F-F68415EA1E9E}" type="pres">
      <dgm:prSet presAssocID="{8261C873-E7BF-43A1-BDAE-8AEC57038B87}" presName="spaceRect" presStyleCnt="0"/>
      <dgm:spPr/>
    </dgm:pt>
    <dgm:pt modelId="{02740E16-084B-4F79-A83E-6694658EF934}" type="pres">
      <dgm:prSet presAssocID="{8261C873-E7BF-43A1-BDAE-8AEC57038B8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606A605-CE67-44F3-891E-71E37E5AC53A}" type="presOf" srcId="{8261C873-E7BF-43A1-BDAE-8AEC57038B87}" destId="{02740E16-084B-4F79-A83E-6694658EF934}" srcOrd="0" destOrd="0" presId="urn:microsoft.com/office/officeart/2018/5/layout/IconCircleLabelList"/>
    <dgm:cxn modelId="{6EF50213-55C9-4DF7-AE3F-3C34B7C35E6E}" type="presOf" srcId="{D88386F2-EA61-4805-8908-8DFE87510A45}" destId="{5EA61D8C-AD93-47BA-9A57-215D9055574E}" srcOrd="0" destOrd="0" presId="urn:microsoft.com/office/officeart/2018/5/layout/IconCircleLabelList"/>
    <dgm:cxn modelId="{632E1755-BBEF-4307-A727-2CE5AAB90F04}" type="presOf" srcId="{7DA876D3-1EB4-4A09-B8AA-BA6EAC106FDB}" destId="{9C036D20-D79B-4965-8297-7E0FAEEC0F28}" srcOrd="0" destOrd="0" presId="urn:microsoft.com/office/officeart/2018/5/layout/IconCircleLabelList"/>
    <dgm:cxn modelId="{C9C17F56-91EE-4D04-B63E-1FEA316C67B9}" type="presOf" srcId="{C5DE4FF3-798F-4CA2-8D76-89E29554C3A1}" destId="{2F5F885A-18D8-4401-8891-FB65090A61C3}" srcOrd="0" destOrd="0" presId="urn:microsoft.com/office/officeart/2018/5/layout/IconCircleLabelList"/>
    <dgm:cxn modelId="{1D79CF7C-7832-42C5-9D1D-7ADBC59705E5}" srcId="{C5DE4FF3-798F-4CA2-8D76-89E29554C3A1}" destId="{38BB7646-2847-4D8A-8166-991A35A9986B}" srcOrd="0" destOrd="0" parTransId="{2FCC39F9-A76C-4A2E-A724-5C687EAE9B11}" sibTransId="{0B9E0FD3-DEEB-47BF-ABB7-13F5494FC715}"/>
    <dgm:cxn modelId="{E5D2BEB7-CC1D-4A14-8DF9-DBF6C59C5744}" srcId="{C5DE4FF3-798F-4CA2-8D76-89E29554C3A1}" destId="{8261C873-E7BF-43A1-BDAE-8AEC57038B87}" srcOrd="3" destOrd="0" parTransId="{177F4612-139E-400C-866B-165A69B92737}" sibTransId="{604EA80C-3775-4DCF-8F87-CBE18EC4AB11}"/>
    <dgm:cxn modelId="{7E073DBC-E1F3-48D8-8C16-A05332ACBF92}" srcId="{C5DE4FF3-798F-4CA2-8D76-89E29554C3A1}" destId="{7DA876D3-1EB4-4A09-B8AA-BA6EAC106FDB}" srcOrd="2" destOrd="0" parTransId="{4058180E-920D-48CC-8619-694FD69F3AE0}" sibTransId="{751E91EF-5A56-4180-A7C0-EB34522C9A6A}"/>
    <dgm:cxn modelId="{75A759DC-258B-404D-8FE5-2C334D96094A}" srcId="{C5DE4FF3-798F-4CA2-8D76-89E29554C3A1}" destId="{D88386F2-EA61-4805-8908-8DFE87510A45}" srcOrd="1" destOrd="0" parTransId="{2AD5F76A-D8FD-46F2-8EBD-A977E2266BD4}" sibTransId="{E11C50B6-70D9-4041-A17A-EA07CA1C8386}"/>
    <dgm:cxn modelId="{124537E9-6F0A-4909-BD39-7A7C0E5938C9}" type="presOf" srcId="{38BB7646-2847-4D8A-8166-991A35A9986B}" destId="{6DFFCE54-3740-48E1-BA35-1E8508B72AA4}" srcOrd="0" destOrd="0" presId="urn:microsoft.com/office/officeart/2018/5/layout/IconCircleLabelList"/>
    <dgm:cxn modelId="{31D1101E-12DC-4510-B155-44DE9BCD00B1}" type="presParOf" srcId="{2F5F885A-18D8-4401-8891-FB65090A61C3}" destId="{80412A9F-59B8-4C23-89F1-5424206FEF00}" srcOrd="0" destOrd="0" presId="urn:microsoft.com/office/officeart/2018/5/layout/IconCircleLabelList"/>
    <dgm:cxn modelId="{A6152E76-71E1-46C5-8C5E-CBBEBD529AA7}" type="presParOf" srcId="{80412A9F-59B8-4C23-89F1-5424206FEF00}" destId="{43B8EEBA-AD54-4B8C-BA25-141ADCFA3C2E}" srcOrd="0" destOrd="0" presId="urn:microsoft.com/office/officeart/2018/5/layout/IconCircleLabelList"/>
    <dgm:cxn modelId="{D45ADCDB-837D-4789-8C12-82EE6A9FA322}" type="presParOf" srcId="{80412A9F-59B8-4C23-89F1-5424206FEF00}" destId="{92D52834-74BB-473C-9532-5C0E725E0C3F}" srcOrd="1" destOrd="0" presId="urn:microsoft.com/office/officeart/2018/5/layout/IconCircleLabelList"/>
    <dgm:cxn modelId="{78DE6D22-44F4-4CA9-9B0C-A78CE531088A}" type="presParOf" srcId="{80412A9F-59B8-4C23-89F1-5424206FEF00}" destId="{E4506004-9788-4A63-9BD4-379C4694E00D}" srcOrd="2" destOrd="0" presId="urn:microsoft.com/office/officeart/2018/5/layout/IconCircleLabelList"/>
    <dgm:cxn modelId="{BB67B57F-A3D9-476C-84B9-E07E9A9BDA3C}" type="presParOf" srcId="{80412A9F-59B8-4C23-89F1-5424206FEF00}" destId="{6DFFCE54-3740-48E1-BA35-1E8508B72AA4}" srcOrd="3" destOrd="0" presId="urn:microsoft.com/office/officeart/2018/5/layout/IconCircleLabelList"/>
    <dgm:cxn modelId="{B64EB5D1-B003-4D0A-BC69-900D7786DEA6}" type="presParOf" srcId="{2F5F885A-18D8-4401-8891-FB65090A61C3}" destId="{41EB1E66-C6C3-458E-BFDC-195B21DD2FC1}" srcOrd="1" destOrd="0" presId="urn:microsoft.com/office/officeart/2018/5/layout/IconCircleLabelList"/>
    <dgm:cxn modelId="{95A53066-3E8E-40F7-91B4-6D33B74B5651}" type="presParOf" srcId="{2F5F885A-18D8-4401-8891-FB65090A61C3}" destId="{3E2DD29B-7F90-4005-ADC0-83ACC0F3A3D2}" srcOrd="2" destOrd="0" presId="urn:microsoft.com/office/officeart/2018/5/layout/IconCircleLabelList"/>
    <dgm:cxn modelId="{788A6FCE-4465-4F30-8C25-6C7C35831953}" type="presParOf" srcId="{3E2DD29B-7F90-4005-ADC0-83ACC0F3A3D2}" destId="{452BAC33-3459-4D1A-85A3-6008A1E5949D}" srcOrd="0" destOrd="0" presId="urn:microsoft.com/office/officeart/2018/5/layout/IconCircleLabelList"/>
    <dgm:cxn modelId="{8FBF491E-12E2-432D-B178-0C9492D154B8}" type="presParOf" srcId="{3E2DD29B-7F90-4005-ADC0-83ACC0F3A3D2}" destId="{FC022A0A-AD58-4630-AEB9-1ED7DF44EE0B}" srcOrd="1" destOrd="0" presId="urn:microsoft.com/office/officeart/2018/5/layout/IconCircleLabelList"/>
    <dgm:cxn modelId="{F944E921-26CF-4CEE-8F30-5F2B6F9BC61F}" type="presParOf" srcId="{3E2DD29B-7F90-4005-ADC0-83ACC0F3A3D2}" destId="{91C61BA0-5EED-48A9-8992-745CD9D26E20}" srcOrd="2" destOrd="0" presId="urn:microsoft.com/office/officeart/2018/5/layout/IconCircleLabelList"/>
    <dgm:cxn modelId="{C0211534-83B2-4F00-AFF5-4F29AF9E718C}" type="presParOf" srcId="{3E2DD29B-7F90-4005-ADC0-83ACC0F3A3D2}" destId="{5EA61D8C-AD93-47BA-9A57-215D9055574E}" srcOrd="3" destOrd="0" presId="urn:microsoft.com/office/officeart/2018/5/layout/IconCircleLabelList"/>
    <dgm:cxn modelId="{50C10080-2EB0-4F4D-A291-F13BDE04FAE6}" type="presParOf" srcId="{2F5F885A-18D8-4401-8891-FB65090A61C3}" destId="{936EFD63-E4BE-43C3-8A86-D644451F20A2}" srcOrd="3" destOrd="0" presId="urn:microsoft.com/office/officeart/2018/5/layout/IconCircleLabelList"/>
    <dgm:cxn modelId="{E448BD71-AAB2-4340-BE56-346583970DB7}" type="presParOf" srcId="{2F5F885A-18D8-4401-8891-FB65090A61C3}" destId="{531B337B-ACB3-4BB7-84A0-E2E071A2EF44}" srcOrd="4" destOrd="0" presId="urn:microsoft.com/office/officeart/2018/5/layout/IconCircleLabelList"/>
    <dgm:cxn modelId="{E4CD3616-DBCC-416A-A1B5-2CEA20F18E10}" type="presParOf" srcId="{531B337B-ACB3-4BB7-84A0-E2E071A2EF44}" destId="{695FECF7-0A66-4515-B726-71868C402518}" srcOrd="0" destOrd="0" presId="urn:microsoft.com/office/officeart/2018/5/layout/IconCircleLabelList"/>
    <dgm:cxn modelId="{17C01299-2204-483D-98EC-408A57DFF7AF}" type="presParOf" srcId="{531B337B-ACB3-4BB7-84A0-E2E071A2EF44}" destId="{E1C0D85B-C737-4928-BB22-CAAB004167A5}" srcOrd="1" destOrd="0" presId="urn:microsoft.com/office/officeart/2018/5/layout/IconCircleLabelList"/>
    <dgm:cxn modelId="{6F5720D4-89AD-40E6-AA0B-ADB9B139B46B}" type="presParOf" srcId="{531B337B-ACB3-4BB7-84A0-E2E071A2EF44}" destId="{C54C4025-479A-4B99-A182-8F7D00CFE73C}" srcOrd="2" destOrd="0" presId="urn:microsoft.com/office/officeart/2018/5/layout/IconCircleLabelList"/>
    <dgm:cxn modelId="{29D9B978-1CFE-4D19-B097-C21DDAA09BEF}" type="presParOf" srcId="{531B337B-ACB3-4BB7-84A0-E2E071A2EF44}" destId="{9C036D20-D79B-4965-8297-7E0FAEEC0F28}" srcOrd="3" destOrd="0" presId="urn:microsoft.com/office/officeart/2018/5/layout/IconCircleLabelList"/>
    <dgm:cxn modelId="{7BB5F9BB-AABE-4151-BC04-29D95CA58421}" type="presParOf" srcId="{2F5F885A-18D8-4401-8891-FB65090A61C3}" destId="{CAC0F05A-0D1D-4E05-8B01-51B82112BAF6}" srcOrd="5" destOrd="0" presId="urn:microsoft.com/office/officeart/2018/5/layout/IconCircleLabelList"/>
    <dgm:cxn modelId="{9D7DBC58-01C3-4529-AD9A-F71A26356E10}" type="presParOf" srcId="{2F5F885A-18D8-4401-8891-FB65090A61C3}" destId="{EC812852-50C5-4A51-9A8E-35E8D45DF339}" srcOrd="6" destOrd="0" presId="urn:microsoft.com/office/officeart/2018/5/layout/IconCircleLabelList"/>
    <dgm:cxn modelId="{EA89BF5C-CD69-4D72-A51C-C6FA58A1B19B}" type="presParOf" srcId="{EC812852-50C5-4A51-9A8E-35E8D45DF339}" destId="{570F46F9-35AA-40F8-A3CB-3B826267C5EC}" srcOrd="0" destOrd="0" presId="urn:microsoft.com/office/officeart/2018/5/layout/IconCircleLabelList"/>
    <dgm:cxn modelId="{6D6F1992-4ACB-481F-BA62-528DDE0CF8B7}" type="presParOf" srcId="{EC812852-50C5-4A51-9A8E-35E8D45DF339}" destId="{9BDBD229-CE18-41EF-9D2F-8851E647DCD3}" srcOrd="1" destOrd="0" presId="urn:microsoft.com/office/officeart/2018/5/layout/IconCircleLabelList"/>
    <dgm:cxn modelId="{D307EB39-F08E-4C83-BCD2-9BA0A89B8D63}" type="presParOf" srcId="{EC812852-50C5-4A51-9A8E-35E8D45DF339}" destId="{0E865AE5-6BCA-481F-9D2F-F68415EA1E9E}" srcOrd="2" destOrd="0" presId="urn:microsoft.com/office/officeart/2018/5/layout/IconCircleLabelList"/>
    <dgm:cxn modelId="{B3D7222A-D49C-4041-A06A-32DEB6C41CA7}" type="presParOf" srcId="{EC812852-50C5-4A51-9A8E-35E8D45DF339}" destId="{02740E16-084B-4F79-A83E-6694658EF93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1D3CB-05D0-446C-872D-135A781818E8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EC65D-6209-4CAA-989F-D81CB1CC3C9D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39D3CD-16CB-458B-BA2A-9BDDCF09EF75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Reformer Pilates classes in small groups</a:t>
          </a:r>
          <a:endParaRPr lang="en-US" sz="1900" kern="1200"/>
        </a:p>
      </dsp:txBody>
      <dsp:txXfrm>
        <a:off x="836323" y="3399"/>
        <a:ext cx="9679276" cy="724089"/>
      </dsp:txXfrm>
    </dsp:sp>
    <dsp:sp modelId="{ED1246D5-9D74-4FFA-8A8F-8B752194C48D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B2772-ACFA-4740-8358-44DB0D5D64A0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985BA2-8E49-4890-9BB1-EDBF3B81207A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Mat based Pilates sessions</a:t>
          </a:r>
          <a:endParaRPr lang="en-US" sz="1900" kern="1200"/>
        </a:p>
      </dsp:txBody>
      <dsp:txXfrm>
        <a:off x="836323" y="908511"/>
        <a:ext cx="9679276" cy="724089"/>
      </dsp:txXfrm>
    </dsp:sp>
    <dsp:sp modelId="{9A1FCEEA-7AF5-4958-9C86-0BC08BF1B281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48F14-6DF4-4259-AA2C-F17F5B5DC2C7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B5E78-B745-4437-86A7-CAD88F752C5B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One to one personalised training sessions</a:t>
          </a:r>
          <a:endParaRPr lang="en-US" sz="1900" kern="1200"/>
        </a:p>
      </dsp:txBody>
      <dsp:txXfrm>
        <a:off x="836323" y="1813624"/>
        <a:ext cx="9679276" cy="724089"/>
      </dsp:txXfrm>
    </dsp:sp>
    <dsp:sp modelId="{B53029B7-3582-4BD8-8F00-615C7225C83A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117969-CA1F-4F18-96E8-3EA9A8D0CF19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D2F9BC-8F2C-4DF1-AD5C-D5ABAAE545DB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Post work out healthy meals and drinks</a:t>
          </a:r>
          <a:endParaRPr lang="en-US" sz="1900" kern="1200"/>
        </a:p>
      </dsp:txBody>
      <dsp:txXfrm>
        <a:off x="836323" y="2718736"/>
        <a:ext cx="9679276" cy="724089"/>
      </dsp:txXfrm>
    </dsp:sp>
    <dsp:sp modelId="{0F6A642A-C87E-47C3-A270-BFB76B92D801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8207DB-A55D-40E9-9782-C80CC72C31FF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DECD9C-B950-4B2A-A880-05278B41E9DE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Smoothies, protein shakes and balanced nutrition meals</a:t>
          </a:r>
          <a:endParaRPr lang="en-US" sz="1900" kern="1200"/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4A94F-5941-4F66-BE12-D1C54DC24F33}">
      <dsp:nvSpPr>
        <dsp:cNvPr id="0" name=""/>
        <dsp:cNvSpPr/>
      </dsp:nvSpPr>
      <dsp:spPr>
        <a:xfrm>
          <a:off x="0" y="2215"/>
          <a:ext cx="6651253" cy="112301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4319F8-726C-4422-ACF4-CB4848BC42F8}">
      <dsp:nvSpPr>
        <dsp:cNvPr id="0" name=""/>
        <dsp:cNvSpPr/>
      </dsp:nvSpPr>
      <dsp:spPr>
        <a:xfrm>
          <a:off x="339712" y="254894"/>
          <a:ext cx="617659" cy="6176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F537FB-1573-428D-908E-BAD01BCE3F4F}">
      <dsp:nvSpPr>
        <dsp:cNvPr id="0" name=""/>
        <dsp:cNvSpPr/>
      </dsp:nvSpPr>
      <dsp:spPr>
        <a:xfrm>
          <a:off x="1297085" y="2215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Social:</a:t>
          </a:r>
          <a:r>
            <a:rPr lang="en-GB" sz="2200" kern="1200" dirty="0"/>
            <a:t> increasing focus on health, fitness and wellbeing</a:t>
          </a:r>
          <a:endParaRPr lang="en-US" sz="2200" kern="1200" dirty="0"/>
        </a:p>
      </dsp:txBody>
      <dsp:txXfrm>
        <a:off x="1297085" y="2215"/>
        <a:ext cx="5354167" cy="1123017"/>
      </dsp:txXfrm>
    </dsp:sp>
    <dsp:sp modelId="{2AE5B906-9EB0-4355-985D-91943502902F}">
      <dsp:nvSpPr>
        <dsp:cNvPr id="0" name=""/>
        <dsp:cNvSpPr/>
      </dsp:nvSpPr>
      <dsp:spPr>
        <a:xfrm>
          <a:off x="0" y="1405987"/>
          <a:ext cx="6651253" cy="112301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CC0ADC-9825-4F30-A45B-7C259F0DD24F}">
      <dsp:nvSpPr>
        <dsp:cNvPr id="0" name=""/>
        <dsp:cNvSpPr/>
      </dsp:nvSpPr>
      <dsp:spPr>
        <a:xfrm>
          <a:off x="339712" y="1658666"/>
          <a:ext cx="617659" cy="6176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E6BA4-F48D-4C6E-86C5-7A70D7DA3154}">
      <dsp:nvSpPr>
        <dsp:cNvPr id="0" name=""/>
        <dsp:cNvSpPr/>
      </dsp:nvSpPr>
      <dsp:spPr>
        <a:xfrm>
          <a:off x="1297085" y="1405987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Economical:</a:t>
          </a:r>
          <a:r>
            <a:rPr lang="en-GB" sz="2200" kern="1200" dirty="0"/>
            <a:t> customers are more price sensitive due cost of living </a:t>
          </a:r>
          <a:endParaRPr lang="en-US" sz="2200" kern="1200" dirty="0"/>
        </a:p>
      </dsp:txBody>
      <dsp:txXfrm>
        <a:off x="1297085" y="1405987"/>
        <a:ext cx="5354167" cy="1123017"/>
      </dsp:txXfrm>
    </dsp:sp>
    <dsp:sp modelId="{EAD072E3-BEBD-4A89-94AB-91F4C425AF01}">
      <dsp:nvSpPr>
        <dsp:cNvPr id="0" name=""/>
        <dsp:cNvSpPr/>
      </dsp:nvSpPr>
      <dsp:spPr>
        <a:xfrm>
          <a:off x="0" y="2809759"/>
          <a:ext cx="6651253" cy="112301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957B1B-9CFC-4FF0-A836-44B138F8A58D}">
      <dsp:nvSpPr>
        <dsp:cNvPr id="0" name=""/>
        <dsp:cNvSpPr/>
      </dsp:nvSpPr>
      <dsp:spPr>
        <a:xfrm>
          <a:off x="339712" y="3062438"/>
          <a:ext cx="617659" cy="6176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F83530-CDD5-4B99-BDB2-16B1198FF722}">
      <dsp:nvSpPr>
        <dsp:cNvPr id="0" name=""/>
        <dsp:cNvSpPr/>
      </dsp:nvSpPr>
      <dsp:spPr>
        <a:xfrm>
          <a:off x="1297085" y="2809759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Technological</a:t>
          </a:r>
          <a:r>
            <a:rPr lang="en-GB" sz="2200" kern="1200" dirty="0"/>
            <a:t>: use of social media and online booking systems</a:t>
          </a:r>
          <a:endParaRPr lang="en-US" sz="2200" kern="1200" dirty="0"/>
        </a:p>
      </dsp:txBody>
      <dsp:txXfrm>
        <a:off x="1297085" y="2809759"/>
        <a:ext cx="5354167" cy="1123017"/>
      </dsp:txXfrm>
    </dsp:sp>
    <dsp:sp modelId="{40B46BC1-85D6-4812-8836-C5ADD6510002}">
      <dsp:nvSpPr>
        <dsp:cNvPr id="0" name=""/>
        <dsp:cNvSpPr/>
      </dsp:nvSpPr>
      <dsp:spPr>
        <a:xfrm>
          <a:off x="0" y="4213530"/>
          <a:ext cx="6651253" cy="112301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927236-A226-4B92-8037-381A82A58199}">
      <dsp:nvSpPr>
        <dsp:cNvPr id="0" name=""/>
        <dsp:cNvSpPr/>
      </dsp:nvSpPr>
      <dsp:spPr>
        <a:xfrm>
          <a:off x="339712" y="4466209"/>
          <a:ext cx="617659" cy="6176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AFEA57-1BC5-4F3E-B9E1-591F3A7FD42A}">
      <dsp:nvSpPr>
        <dsp:cNvPr id="0" name=""/>
        <dsp:cNvSpPr/>
      </dsp:nvSpPr>
      <dsp:spPr>
        <a:xfrm>
          <a:off x="1297085" y="4213530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/>
            <a:t>Legal:</a:t>
          </a:r>
          <a:r>
            <a:rPr lang="en-GB" sz="2200" kern="1200" dirty="0"/>
            <a:t> health, safety and food hygiene regulations ( Johnson </a:t>
          </a:r>
          <a:r>
            <a:rPr lang="en-GB" sz="2200" kern="1200" dirty="0" err="1"/>
            <a:t>el</a:t>
          </a:r>
          <a:r>
            <a:rPr lang="en-GB" sz="2200" kern="1200" dirty="0"/>
            <a:t> al., 2017).</a:t>
          </a:r>
          <a:endParaRPr lang="en-US" sz="2200" kern="1200" dirty="0"/>
        </a:p>
      </dsp:txBody>
      <dsp:txXfrm>
        <a:off x="1297085" y="4213530"/>
        <a:ext cx="5354167" cy="11230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559921-A9FB-4CAC-BBB2-A525F4CF20E1}">
      <dsp:nvSpPr>
        <dsp:cNvPr id="0" name=""/>
        <dsp:cNvSpPr/>
      </dsp:nvSpPr>
      <dsp:spPr>
        <a:xfrm>
          <a:off x="973190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ADAB37-92B1-4252-9071-461A27FC5D34}">
      <dsp:nvSpPr>
        <dsp:cNvPr id="0" name=""/>
        <dsp:cNvSpPr/>
      </dsp:nvSpPr>
      <dsp:spPr>
        <a:xfrm>
          <a:off x="1242597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8DD61-7CE4-4398-910F-A79B8C44EA2F}">
      <dsp:nvSpPr>
        <dsp:cNvPr id="0" name=""/>
        <dsp:cNvSpPr/>
      </dsp:nvSpPr>
      <dsp:spPr>
        <a:xfrm>
          <a:off x="569079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b="1" kern="1200"/>
            <a:t>Product: </a:t>
          </a:r>
          <a:r>
            <a:rPr lang="en-GB" sz="1500" kern="1200"/>
            <a:t>Pilates classes and healthy meals</a:t>
          </a:r>
          <a:endParaRPr lang="en-US" sz="1500" kern="1200"/>
        </a:p>
      </dsp:txBody>
      <dsp:txXfrm>
        <a:off x="569079" y="2644614"/>
        <a:ext cx="2072362" cy="720000"/>
      </dsp:txXfrm>
    </dsp:sp>
    <dsp:sp modelId="{EE89656D-F5A6-42C2-A084-54E61475E021}">
      <dsp:nvSpPr>
        <dsp:cNvPr id="0" name=""/>
        <dsp:cNvSpPr/>
      </dsp:nvSpPr>
      <dsp:spPr>
        <a:xfrm>
          <a:off x="3408216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8D1679-FCCF-4BBB-8E62-904E75F64DC4}">
      <dsp:nvSpPr>
        <dsp:cNvPr id="0" name=""/>
        <dsp:cNvSpPr/>
      </dsp:nvSpPr>
      <dsp:spPr>
        <a:xfrm>
          <a:off x="3677623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93EC99-D446-4DAC-AFA5-FF50EBE8FC25}">
      <dsp:nvSpPr>
        <dsp:cNvPr id="0" name=""/>
        <dsp:cNvSpPr/>
      </dsp:nvSpPr>
      <dsp:spPr>
        <a:xfrm>
          <a:off x="3004105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b="1" kern="1200"/>
            <a:t>Price: </a:t>
          </a:r>
          <a:r>
            <a:rPr lang="en-GB" sz="1500" kern="1200"/>
            <a:t>Affordable and flexible pricing</a:t>
          </a:r>
          <a:endParaRPr lang="en-US" sz="1500" kern="1200"/>
        </a:p>
      </dsp:txBody>
      <dsp:txXfrm>
        <a:off x="3004105" y="2644614"/>
        <a:ext cx="2072362" cy="720000"/>
      </dsp:txXfrm>
    </dsp:sp>
    <dsp:sp modelId="{B22DDE6B-5CA2-49A8-AECB-9D3A0D6DE227}">
      <dsp:nvSpPr>
        <dsp:cNvPr id="0" name=""/>
        <dsp:cNvSpPr/>
      </dsp:nvSpPr>
      <dsp:spPr>
        <a:xfrm>
          <a:off x="5843242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2BC979-FDF8-4D06-98EF-17694F4CF8BA}">
      <dsp:nvSpPr>
        <dsp:cNvPr id="0" name=""/>
        <dsp:cNvSpPr/>
      </dsp:nvSpPr>
      <dsp:spPr>
        <a:xfrm>
          <a:off x="6112649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74DC1C-87EB-4A28-BD9F-18C7462177E8}">
      <dsp:nvSpPr>
        <dsp:cNvPr id="0" name=""/>
        <dsp:cNvSpPr/>
      </dsp:nvSpPr>
      <dsp:spPr>
        <a:xfrm>
          <a:off x="5439131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b="1" kern="1200"/>
            <a:t>Place: </a:t>
          </a:r>
          <a:r>
            <a:rPr lang="en-GB" sz="1500" kern="1200"/>
            <a:t>Accessible location in Peterborough</a:t>
          </a:r>
          <a:endParaRPr lang="en-US" sz="1500" kern="1200"/>
        </a:p>
      </dsp:txBody>
      <dsp:txXfrm>
        <a:off x="5439131" y="2644614"/>
        <a:ext cx="2072362" cy="720000"/>
      </dsp:txXfrm>
    </dsp:sp>
    <dsp:sp modelId="{C12F2007-0ACB-41A8-9A5F-20E0FB5BAF8D}">
      <dsp:nvSpPr>
        <dsp:cNvPr id="0" name=""/>
        <dsp:cNvSpPr/>
      </dsp:nvSpPr>
      <dsp:spPr>
        <a:xfrm>
          <a:off x="8278268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345C1F-22AB-4300-910E-CB05FFD6E823}">
      <dsp:nvSpPr>
        <dsp:cNvPr id="0" name=""/>
        <dsp:cNvSpPr/>
      </dsp:nvSpPr>
      <dsp:spPr>
        <a:xfrm>
          <a:off x="8547675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565C31-FD01-4DD4-B7B4-D5C3AB80E7DA}">
      <dsp:nvSpPr>
        <dsp:cNvPr id="0" name=""/>
        <dsp:cNvSpPr/>
      </dsp:nvSpPr>
      <dsp:spPr>
        <a:xfrm>
          <a:off x="7874157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b="1" kern="1200"/>
            <a:t>Promotion: </a:t>
          </a:r>
          <a:r>
            <a:rPr lang="en-GB" sz="1500" kern="1200"/>
            <a:t>Digital marketing and influencer content</a:t>
          </a:r>
          <a:endParaRPr lang="en-US" sz="1500" kern="1200"/>
        </a:p>
      </dsp:txBody>
      <dsp:txXfrm>
        <a:off x="7874157" y="2644614"/>
        <a:ext cx="2072362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5E019-D0A5-4D05-96C5-442BD1C9A688}">
      <dsp:nvSpPr>
        <dsp:cNvPr id="0" name=""/>
        <dsp:cNvSpPr/>
      </dsp:nvSpPr>
      <dsp:spPr>
        <a:xfrm>
          <a:off x="0" y="14883"/>
          <a:ext cx="10515600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Ovner/Manager  - Responsible for operations</a:t>
          </a:r>
          <a:endParaRPr lang="en-GB" sz="2400" kern="1200" dirty="0"/>
        </a:p>
      </dsp:txBody>
      <dsp:txXfrm>
        <a:off x="57572" y="72455"/>
        <a:ext cx="10400456" cy="1064216"/>
      </dsp:txXfrm>
    </dsp:sp>
    <dsp:sp modelId="{F88F901D-5B58-4EF8-B49D-A8709FDFAE7A}">
      <dsp:nvSpPr>
        <dsp:cNvPr id="0" name=""/>
        <dsp:cNvSpPr/>
      </dsp:nvSpPr>
      <dsp:spPr>
        <a:xfrm>
          <a:off x="0" y="1375683"/>
          <a:ext cx="10515600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Qualified Pilates instructor</a:t>
          </a:r>
          <a:endParaRPr lang="en-GB" sz="2400" kern="1200" dirty="0"/>
        </a:p>
      </dsp:txBody>
      <dsp:txXfrm>
        <a:off x="57572" y="1433255"/>
        <a:ext cx="10400456" cy="1064216"/>
      </dsp:txXfrm>
    </dsp:sp>
    <dsp:sp modelId="{1E92D7E2-C949-49DF-B8C6-9E1736F5A91F}">
      <dsp:nvSpPr>
        <dsp:cNvPr id="0" name=""/>
        <dsp:cNvSpPr/>
      </dsp:nvSpPr>
      <dsp:spPr>
        <a:xfrm>
          <a:off x="0" y="2736484"/>
          <a:ext cx="10515600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Receptionist for customer service</a:t>
          </a:r>
          <a:endParaRPr lang="en-GB" sz="2400" kern="1200" dirty="0"/>
        </a:p>
      </dsp:txBody>
      <dsp:txXfrm>
        <a:off x="57572" y="2794056"/>
        <a:ext cx="10400456" cy="1064216"/>
      </dsp:txXfrm>
    </dsp:sp>
    <dsp:sp modelId="{98E000DB-AD9B-49B8-8A5D-DB45820060CE}">
      <dsp:nvSpPr>
        <dsp:cNvPr id="0" name=""/>
        <dsp:cNvSpPr/>
      </dsp:nvSpPr>
      <dsp:spPr>
        <a:xfrm>
          <a:off x="0" y="4097284"/>
          <a:ext cx="10515600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Staff member for food preparation (Longenecker, et al., 2017).</a:t>
          </a:r>
        </a:p>
      </dsp:txBody>
      <dsp:txXfrm>
        <a:off x="57572" y="4154856"/>
        <a:ext cx="10400456" cy="10642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B8EEBA-AD54-4B8C-BA25-141ADCFA3C2E}">
      <dsp:nvSpPr>
        <dsp:cNvPr id="0" name=""/>
        <dsp:cNvSpPr/>
      </dsp:nvSpPr>
      <dsp:spPr>
        <a:xfrm>
          <a:off x="973190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D52834-74BB-473C-9532-5C0E725E0C3F}">
      <dsp:nvSpPr>
        <dsp:cNvPr id="0" name=""/>
        <dsp:cNvSpPr/>
      </dsp:nvSpPr>
      <dsp:spPr>
        <a:xfrm>
          <a:off x="1242597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FCE54-3740-48E1-BA35-1E8508B72AA4}">
      <dsp:nvSpPr>
        <dsp:cNvPr id="0" name=""/>
        <dsp:cNvSpPr/>
      </dsp:nvSpPr>
      <dsp:spPr>
        <a:xfrm>
          <a:off x="569079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High competition from gyms and fitness studios</a:t>
          </a:r>
          <a:endParaRPr lang="en-US" sz="1500" kern="1200"/>
        </a:p>
      </dsp:txBody>
      <dsp:txXfrm>
        <a:off x="569079" y="2644614"/>
        <a:ext cx="2072362" cy="720000"/>
      </dsp:txXfrm>
    </dsp:sp>
    <dsp:sp modelId="{452BAC33-3459-4D1A-85A3-6008A1E5949D}">
      <dsp:nvSpPr>
        <dsp:cNvPr id="0" name=""/>
        <dsp:cNvSpPr/>
      </dsp:nvSpPr>
      <dsp:spPr>
        <a:xfrm>
          <a:off x="3408216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022A0A-AD58-4630-AEB9-1ED7DF44EE0B}">
      <dsp:nvSpPr>
        <dsp:cNvPr id="0" name=""/>
        <dsp:cNvSpPr/>
      </dsp:nvSpPr>
      <dsp:spPr>
        <a:xfrm>
          <a:off x="3677623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61D8C-AD93-47BA-9A57-215D9055574E}">
      <dsp:nvSpPr>
        <dsp:cNvPr id="0" name=""/>
        <dsp:cNvSpPr/>
      </dsp:nvSpPr>
      <dsp:spPr>
        <a:xfrm>
          <a:off x="3004105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High start-up and operating costs</a:t>
          </a:r>
          <a:endParaRPr lang="en-US" sz="1500" kern="1200"/>
        </a:p>
      </dsp:txBody>
      <dsp:txXfrm>
        <a:off x="3004105" y="2644614"/>
        <a:ext cx="2072362" cy="720000"/>
      </dsp:txXfrm>
    </dsp:sp>
    <dsp:sp modelId="{695FECF7-0A66-4515-B726-71868C402518}">
      <dsp:nvSpPr>
        <dsp:cNvPr id="0" name=""/>
        <dsp:cNvSpPr/>
      </dsp:nvSpPr>
      <dsp:spPr>
        <a:xfrm>
          <a:off x="5843242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C0D85B-C737-4928-BB22-CAAB004167A5}">
      <dsp:nvSpPr>
        <dsp:cNvPr id="0" name=""/>
        <dsp:cNvSpPr/>
      </dsp:nvSpPr>
      <dsp:spPr>
        <a:xfrm>
          <a:off x="6112649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36D20-D79B-4965-8297-7E0FAEEC0F28}">
      <dsp:nvSpPr>
        <dsp:cNvPr id="0" name=""/>
        <dsp:cNvSpPr/>
      </dsp:nvSpPr>
      <dsp:spPr>
        <a:xfrm>
          <a:off x="5439131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Uncertainty in customer demand</a:t>
          </a:r>
          <a:endParaRPr lang="en-US" sz="1500" kern="1200"/>
        </a:p>
      </dsp:txBody>
      <dsp:txXfrm>
        <a:off x="5439131" y="2644614"/>
        <a:ext cx="2072362" cy="720000"/>
      </dsp:txXfrm>
    </dsp:sp>
    <dsp:sp modelId="{570F46F9-35AA-40F8-A3CB-3B826267C5EC}">
      <dsp:nvSpPr>
        <dsp:cNvPr id="0" name=""/>
        <dsp:cNvSpPr/>
      </dsp:nvSpPr>
      <dsp:spPr>
        <a:xfrm>
          <a:off x="8278268" y="986724"/>
          <a:ext cx="1264141" cy="126414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DBD229-CE18-41EF-9D2F-8851E647DCD3}">
      <dsp:nvSpPr>
        <dsp:cNvPr id="0" name=""/>
        <dsp:cNvSpPr/>
      </dsp:nvSpPr>
      <dsp:spPr>
        <a:xfrm>
          <a:off x="8547675" y="1256131"/>
          <a:ext cx="725326" cy="725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740E16-084B-4F79-A83E-6694658EF934}">
      <dsp:nvSpPr>
        <dsp:cNvPr id="0" name=""/>
        <dsp:cNvSpPr/>
      </dsp:nvSpPr>
      <dsp:spPr>
        <a:xfrm>
          <a:off x="7874157" y="2644614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Economic factors affecting customer spending</a:t>
          </a:r>
          <a:endParaRPr lang="en-US" sz="1500" kern="1200"/>
        </a:p>
      </dsp:txBody>
      <dsp:txXfrm>
        <a:off x="7874157" y="2644614"/>
        <a:ext cx="207236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F3AB1-D078-4DF3-B934-1BD3196922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188009-4EBD-1F18-5DD3-BFDE27F42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862B2-9F25-656C-8AEF-E5BE62645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1874F-A765-A0A1-F090-C3E8C8DF0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61D98-C94F-EA4B-66DB-F258815A4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035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5A12F-19AB-C806-8C3D-D0384E076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0553E-E60C-FCCB-4C8E-8A62D776B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FE363-8E6D-E45C-577F-3C94FBA89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ACF788-2185-1EBB-E5E0-A94F68A82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A1DAD-B013-2AEC-F06E-24D0F8FE5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587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5E01C-26A4-86B8-C7DE-79E201E0A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FFE69-EE88-301F-B1DE-3F503E6A5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DBA91-9CD8-02E8-ABC2-44C96D942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1A4CA9-9189-65D6-4C35-3510BE720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687FA-BDEF-3782-EAAB-658E86286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87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B23B4-4C06-0C7F-5ABC-EB2B359E0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4999D-B441-CCF1-D1A1-B91216161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06BD6F-50A4-3A80-532E-DCDCD8F64F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E7C394-DEF6-D78B-6AFE-81590F391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38825F-8D0F-B0D2-384C-0B269D399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0E3B02-311E-C0B6-1003-EDD90BB02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030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51E25-DFC8-0B57-B848-F88A452E0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B21D58-9FCA-6669-E80E-A06BF911E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7B576-CAAF-2A17-3CC6-7C90638EB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B1A696-F5ED-B546-2D20-805A5BB720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A88588-E717-E461-F191-EA30D97277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505FC-945E-033B-71E2-343EEB2B3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1E76A0-7981-2BAD-D501-A461A43F4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382065-CF2B-5DBB-8E55-812E585E2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1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B985D-1D5E-CDB6-AD8A-AD45DD40A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D38035-9BC9-DD3A-F4E5-C8F0C84A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2CFD95-3840-11FD-E083-5CD472350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604244-18D8-5543-4BC8-E9C776971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706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23B037-AE9F-C745-5A5F-22D2F401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7E6553-C96A-C80A-8AF5-3AFAF7311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59CFF9-93F8-7DED-7B00-66C119EB6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6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BD843-B72D-FB12-88B9-53D192A2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067D8-439A-16E8-8DCE-2E688ACCD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70CA33-357E-DC5B-26D7-B3A0600909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02C62-67BA-18C3-2BE8-E17C8D088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F36E47-7A01-860C-337F-2FF85D44A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945D9D-2A45-FDBE-BDE1-B8EDACE0E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74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6298A-0476-E16E-D200-204CCC4F5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62D46E-EAEE-1E6C-8CBE-821874AD6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B286DA-C0C4-5765-183E-656CB1846D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BA741-820A-11FF-8ADA-DD159742D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9186C-D4A9-2890-8C98-DB1A3CC13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148DDF-6E93-56C6-6A6F-5FCAAC277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44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1605D-3B49-9D3A-728B-78E502C68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E36724-CE77-62A1-FF3F-F1177B520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88F51-B92A-5B58-F367-2E97CED7F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39348F-7708-B037-230C-D6A23F4E6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410AE-C472-39C6-7B73-971B7FCB3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676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363ED2-49D0-CD04-B4DF-B2C3609911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426970-F0E7-15B6-0150-AC4ECCC03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9A682-FD06-429D-272C-88BDDA3EC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C6B58-F0F3-FF2C-42E6-14C596EF4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52956F-CDFD-6F8C-0B97-3D503227D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8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ADE0EC-4728-BF51-8A05-BD457B07A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929E4-5332-1FCD-398F-78EC166ADC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0D0A65-A380-90C1-48F3-DC181BBD2B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085386-6B45-4D80-BDF7-AC5CB9EBD8DC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AD2EB-675F-BC57-0797-DBAC03DE9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9CF5A-F887-0478-2C8A-2A3FC4B4C2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E20EBB-4BDD-469E-BD57-F6EA23189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19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od.gov.uk/" TargetMode="External"/><Relationship Id="rId7" Type="http://schemas.openxmlformats.org/officeDocument/2006/relationships/hyperlink" Target="https://www.ibisworld.com/united-kingdom/industry/pilates-yoga-studios/6091/#ProductsAndMarkets" TargetMode="External"/><Relationship Id="rId2" Type="http://schemas.openxmlformats.org/officeDocument/2006/relationships/hyperlink" Target="https://www.nutrition.org.uk/creating-a-healthy-diet/sport-and-exercis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hfe.co.uk/pilates/articles/pay-salary-of-pilates-teachers/" TargetMode="External"/><Relationship Id="rId5" Type="http://schemas.openxmlformats.org/officeDocument/2006/relationships/hyperlink" Target="https://www.nhs.uk/live-well/exercise/exercise-health-benefits/" TargetMode="External"/><Relationship Id="rId4" Type="http://schemas.openxmlformats.org/officeDocument/2006/relationships/hyperlink" Target="https://www.glassdoor.co.uk/Salaries/reformer-pilates-instructor-salary-SRCH_KO0,27.htm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live-well/exercise/exercise-health-benefits/" TargetMode="External"/><Relationship Id="rId7" Type="http://schemas.openxmlformats.org/officeDocument/2006/relationships/hyperlink" Target="https://www.zoopla.co.uk/to-rent/commercial/property/peterborough/" TargetMode="External"/><Relationship Id="rId2" Type="http://schemas.openxmlformats.org/officeDocument/2006/relationships/hyperlink" Target="https://uk.indeed.com/career/pilates-instructor/salari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active.com/news/the-uk-health-fitness-market-report-2025-a-game-changer-for-the-sector/" TargetMode="External"/><Relationship Id="rId5" Type="http://schemas.openxmlformats.org/officeDocument/2006/relationships/hyperlink" Target="https://www.sportengland.org/news-and-inspiration/this-girl-can-highlights-barriers-facing-women-lower-incomes" TargetMode="External"/><Relationship Id="rId4" Type="http://schemas.openxmlformats.org/officeDocument/2006/relationships/hyperlink" Target="https://www.sportengland.org/news-and-inspiration/record-numbers-playing-sport-and-taking-part-physical-activi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2F6AAE-CB9E-9F74-0D34-610C283345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3577456"/>
            <a:ext cx="10909640" cy="1687814"/>
          </a:xfrm>
        </p:spPr>
        <p:txBody>
          <a:bodyPr anchor="b">
            <a:normAutofit fontScale="90000"/>
          </a:bodyPr>
          <a:lstStyle/>
          <a:p>
            <a:r>
              <a:rPr lang="en-GB" sz="1700" b="1"/>
              <a:t>Pilates &amp; Nutrition Studio for Women’s</a:t>
            </a:r>
            <a:br>
              <a:rPr lang="en-GB" sz="1700" b="1"/>
            </a:br>
            <a:br>
              <a:rPr lang="en-GB" sz="1700" b="1"/>
            </a:br>
            <a:r>
              <a:rPr lang="en-GB" sz="1700" b="1"/>
              <a:t>Student name: Karina Pozdniakova</a:t>
            </a:r>
            <a:br>
              <a:rPr lang="en-GB" sz="1700" b="1"/>
            </a:br>
            <a:r>
              <a:rPr lang="en-GB" sz="1700" b="1"/>
              <a:t>Student ID: 2317086</a:t>
            </a:r>
            <a:br>
              <a:rPr lang="en-GB" sz="1700" b="1"/>
            </a:br>
            <a:r>
              <a:rPr lang="en-GB" sz="1700" b="1"/>
              <a:t>Module Code: LCBB5013</a:t>
            </a:r>
            <a:br>
              <a:rPr lang="en-GB" sz="1700" b="1"/>
            </a:br>
            <a:r>
              <a:rPr lang="en-GB" sz="1700" b="1"/>
              <a:t>Lecturer: Toyin Adisa</a:t>
            </a:r>
            <a:br>
              <a:rPr lang="en-GB" sz="1700" b="1"/>
            </a:br>
            <a:br>
              <a:rPr lang="en-GB" sz="1700" b="1"/>
            </a:br>
            <a:br>
              <a:rPr lang="en-GB" sz="1700"/>
            </a:br>
            <a:endParaRPr lang="en-GB" sz="1700"/>
          </a:p>
        </p:txBody>
      </p:sp>
      <p:pic>
        <p:nvPicPr>
          <p:cNvPr id="4" name="Picture 3" descr="uwtsd-logo-web - Wales International Film Festival 2024">
            <a:extLst>
              <a:ext uri="{FF2B5EF4-FFF2-40B4-BE49-F238E27FC236}">
                <a16:creationId xmlns:a16="http://schemas.microsoft.com/office/drawing/2014/main" id="{D838BB66-FF6D-6764-78B7-A6FF93C1A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73908" y="892090"/>
            <a:ext cx="6439588" cy="2141163"/>
          </a:xfrm>
          <a:prstGeom prst="rect">
            <a:avLst/>
          </a:prstGeom>
          <a:noFill/>
        </p:spPr>
      </p:pic>
      <p:sp>
        <p:nvSpPr>
          <p:cNvPr id="20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66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1A1FA41-E1D1-43CF-8B3B-5E6140890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CC2D84B-6969-4F00-BEBA-81C2EBCD3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0D282BE-4461-4794-89A5-394723CDF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1"/>
            <a:ext cx="3354572" cy="4114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AC57D4-1478-32E0-AB3B-EB478797F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115" y="1808855"/>
            <a:ext cx="2552956" cy="3240290"/>
          </a:xfrm>
        </p:spPr>
        <p:txBody>
          <a:bodyPr>
            <a:normAutofit/>
          </a:bodyPr>
          <a:lstStyle/>
          <a:p>
            <a:pPr algn="ctr"/>
            <a:r>
              <a:rPr lang="en-GB" sz="2400" b="1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C3E73-FB58-2D2B-A6CD-05E536372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8856" y="464695"/>
            <a:ext cx="4363748" cy="6011055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Elevate Studios is boutique Pilates and wellness business based in Peterborough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Studio focused on Women’s health, fitness and lifestyle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It combines small group Pilates training with healthy food options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aim is to create a convenient and supportive wellness environment (NHS, 2023, </a:t>
            </a:r>
            <a:r>
              <a:rPr lang="en-GB" sz="24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UKActive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2025).</a:t>
            </a:r>
          </a:p>
        </p:txBody>
      </p:sp>
    </p:spTree>
    <p:extLst>
      <p:ext uri="{BB962C8B-B14F-4D97-AF65-F5344CB8AC3E}">
        <p14:creationId xmlns:p14="http://schemas.microsoft.com/office/powerpoint/2010/main" val="3543217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1A1FA41-E1D1-43CF-8B3B-5E6140890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CC2D84B-6969-4F00-BEBA-81C2EBCD3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0D282BE-4461-4794-89A5-394723CDF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1"/>
            <a:ext cx="3354572" cy="4114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F44519-9913-B3C0-2443-2AD4AC90D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115" y="1808855"/>
            <a:ext cx="2552956" cy="3240290"/>
          </a:xfrm>
        </p:spPr>
        <p:txBody>
          <a:bodyPr>
            <a:normAutofit/>
          </a:bodyPr>
          <a:lstStyle/>
          <a:p>
            <a:pPr algn="ctr"/>
            <a:r>
              <a:rPr lang="en-GB" sz="2400">
                <a:solidFill>
                  <a:schemeClr val="tx1">
                    <a:lumMod val="65000"/>
                    <a:lumOff val="35000"/>
                  </a:schemeClr>
                </a:solidFill>
              </a:rPr>
              <a:t>Business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A7449-1B29-69A6-F5A4-C54779D3B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8856" y="871442"/>
            <a:ext cx="4363748" cy="5115116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Women's only Pilates Studio In Peterborough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Small Group reformer and mat-based classes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Calm and supportive atmosphere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Focusing on improving physical and mental health</a:t>
            </a:r>
          </a:p>
        </p:txBody>
      </p:sp>
    </p:spTree>
    <p:extLst>
      <p:ext uri="{BB962C8B-B14F-4D97-AF65-F5344CB8AC3E}">
        <p14:creationId xmlns:p14="http://schemas.microsoft.com/office/powerpoint/2010/main" val="149851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3B015-4D23-B02F-FB03-917F802C5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Services Offered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A1D83AC2-C707-8C8E-F143-33373789570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871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7432AE-6561-062F-0FC3-F78B6A1CB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dirty="0"/>
              <a:t>Unique Selling 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F1805-A880-A047-6623-D4BB7F8F1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Unique combination of Pilates and nutrition services</a:t>
            </a:r>
          </a:p>
          <a:p>
            <a:r>
              <a:rPr lang="en-GB" sz="2000"/>
              <a:t>Saves time for busy customers</a:t>
            </a:r>
          </a:p>
          <a:p>
            <a:r>
              <a:rPr lang="en-GB" sz="2000"/>
              <a:t>Supports recovery and overall wellbeing</a:t>
            </a:r>
          </a:p>
          <a:p>
            <a:r>
              <a:rPr lang="en-GB" sz="2000"/>
              <a:t>Personalised and high-quality experience ( British Nutrition Foundation,2024).</a:t>
            </a:r>
          </a:p>
        </p:txBody>
      </p:sp>
      <p:pic>
        <p:nvPicPr>
          <p:cNvPr id="5" name="Picture 4" descr="Assorted vegetables and fruits">
            <a:extLst>
              <a:ext uri="{FF2B5EF4-FFF2-40B4-BE49-F238E27FC236}">
                <a16:creationId xmlns:a16="http://schemas.microsoft.com/office/drawing/2014/main" id="{37652E3A-F5FD-5E48-7C6E-7AA8659A13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441" r="14158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24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890C2B-FEBF-CF34-1889-98161AE7C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rgbClr val="595959"/>
                </a:solidFill>
              </a:rPr>
              <a:t>Target Market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BE49464E-2B5E-0261-254C-CBCD6C1D0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2447337"/>
            <a:ext cx="4353116" cy="3770434"/>
          </a:xfrm>
        </p:spPr>
        <p:txBody>
          <a:bodyPr anchor="t">
            <a:normAutofit/>
          </a:bodyPr>
          <a:lstStyle/>
          <a:p>
            <a:r>
              <a:rPr lang="en-GB" sz="2000">
                <a:solidFill>
                  <a:srgbClr val="595959"/>
                </a:solidFill>
              </a:rPr>
              <a:t>Women's Age 25-45 living in Peterborough</a:t>
            </a:r>
          </a:p>
          <a:p>
            <a:r>
              <a:rPr lang="en-GB" sz="2000">
                <a:solidFill>
                  <a:srgbClr val="595959"/>
                </a:solidFill>
              </a:rPr>
              <a:t>Middle income professionals</a:t>
            </a:r>
          </a:p>
          <a:p>
            <a:r>
              <a:rPr lang="en-GB" sz="2000">
                <a:solidFill>
                  <a:srgbClr val="595959"/>
                </a:solidFill>
              </a:rPr>
              <a:t>Busy lifestyle with limited time</a:t>
            </a:r>
          </a:p>
          <a:p>
            <a:r>
              <a:rPr lang="en-GB" sz="2000">
                <a:solidFill>
                  <a:srgbClr val="595959"/>
                </a:solidFill>
              </a:rPr>
              <a:t>Interested in fitness, health and wellbeing (Sport England, 2022).</a:t>
            </a:r>
          </a:p>
        </p:txBody>
      </p:sp>
      <p:pic>
        <p:nvPicPr>
          <p:cNvPr id="5" name="Picture 4" descr="A close-up of a person lifting weights&#10;&#10;AI-generated content may be incorrect.">
            <a:extLst>
              <a:ext uri="{FF2B5EF4-FFF2-40B4-BE49-F238E27FC236}">
                <a16:creationId xmlns:a16="http://schemas.microsoft.com/office/drawing/2014/main" id="{4025ADB0-BC57-2F17-5C18-8C9CDC245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442" y="2160466"/>
            <a:ext cx="4797056" cy="269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464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C3555E-92A3-9064-6D42-A7C41D4FA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solidFill>
                  <a:srgbClr val="595959"/>
                </a:solidFill>
              </a:rPr>
              <a:t>Customer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8E54A-EAA3-0351-8486-381FA49B3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2447337"/>
            <a:ext cx="4353116" cy="3770434"/>
          </a:xfrm>
        </p:spPr>
        <p:txBody>
          <a:bodyPr anchor="t">
            <a:normAutofit/>
          </a:bodyPr>
          <a:lstStyle/>
          <a:p>
            <a:r>
              <a:rPr lang="en-GB" sz="2000">
                <a:solidFill>
                  <a:srgbClr val="595959"/>
                </a:solidFill>
              </a:rPr>
              <a:t>Convenient services in one location</a:t>
            </a:r>
          </a:p>
          <a:p>
            <a:r>
              <a:rPr lang="en-GB" sz="2000">
                <a:solidFill>
                  <a:srgbClr val="595959"/>
                </a:solidFill>
              </a:rPr>
              <a:t>Personal attention and small classes</a:t>
            </a:r>
          </a:p>
          <a:p>
            <a:r>
              <a:rPr lang="en-GB" sz="2000">
                <a:solidFill>
                  <a:srgbClr val="595959"/>
                </a:solidFill>
              </a:rPr>
              <a:t>Comfortable and supportive environment</a:t>
            </a:r>
          </a:p>
          <a:p>
            <a:r>
              <a:rPr lang="en-GB" sz="2000">
                <a:solidFill>
                  <a:srgbClr val="595959"/>
                </a:solidFill>
              </a:rPr>
              <a:t>Combination of fitness and healthy lifestyle</a:t>
            </a:r>
          </a:p>
        </p:txBody>
      </p:sp>
      <p:pic>
        <p:nvPicPr>
          <p:cNvPr id="7" name="Graphic 6" descr="Group">
            <a:extLst>
              <a:ext uri="{FF2B5EF4-FFF2-40B4-BE49-F238E27FC236}">
                <a16:creationId xmlns:a16="http://schemas.microsoft.com/office/drawing/2014/main" id="{7F67D449-22CC-EF3E-23D7-CC54C88BF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81801" y="1053257"/>
            <a:ext cx="4797056" cy="479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41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B936F9-43D1-42B8-083F-C0A269422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rgbClr val="595959"/>
                </a:solidFill>
              </a:rPr>
              <a:t>Market 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D9372-032E-B32B-C984-AB9688FB4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2447337"/>
            <a:ext cx="4353116" cy="3770434"/>
          </a:xfrm>
        </p:spPr>
        <p:txBody>
          <a:bodyPr anchor="t">
            <a:normAutofit/>
          </a:bodyPr>
          <a:lstStyle/>
          <a:p>
            <a:r>
              <a:rPr lang="en-GB" sz="2000">
                <a:solidFill>
                  <a:srgbClr val="595959"/>
                </a:solidFill>
              </a:rPr>
              <a:t>Growing demand for fitness and wellness services in the UK</a:t>
            </a:r>
          </a:p>
          <a:p>
            <a:r>
              <a:rPr lang="en-GB" sz="2000">
                <a:solidFill>
                  <a:srgbClr val="595959"/>
                </a:solidFill>
              </a:rPr>
              <a:t>Increasing popularity of boutique fitness studios</a:t>
            </a:r>
          </a:p>
          <a:p>
            <a:r>
              <a:rPr lang="en-GB" sz="2000">
                <a:solidFill>
                  <a:srgbClr val="595959"/>
                </a:solidFill>
              </a:rPr>
              <a:t>More people focusing on healthy lifestyles and wellbeing</a:t>
            </a:r>
          </a:p>
          <a:p>
            <a:r>
              <a:rPr lang="en-GB" sz="2000">
                <a:solidFill>
                  <a:srgbClr val="595959"/>
                </a:solidFill>
              </a:rPr>
              <a:t>Opportunity to target women looking for personalised services (IBISworld,2024, UKActive, 2025).</a:t>
            </a:r>
          </a:p>
        </p:txBody>
      </p:sp>
      <p:pic>
        <p:nvPicPr>
          <p:cNvPr id="5" name="Picture 4" descr="Kettlebells on the floor">
            <a:extLst>
              <a:ext uri="{FF2B5EF4-FFF2-40B4-BE49-F238E27FC236}">
                <a16:creationId xmlns:a16="http://schemas.microsoft.com/office/drawing/2014/main" id="{3263BE75-365E-2692-FCA8-45DF22D06B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67" r="-1" b="-1"/>
          <a:stretch>
            <a:fillRect/>
          </a:stretch>
        </p:blipFill>
        <p:spPr>
          <a:xfrm>
            <a:off x="6781801" y="753446"/>
            <a:ext cx="4797056" cy="539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946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72605A-E01D-C60D-F228-51C9AB823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dirty="0"/>
              <a:t>Pestel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3AC8F6-9F04-87BA-BA96-BBA6FD2D14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3466660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6386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AAAB09-A9A1-AF61-7149-C39B3DBF2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Swot Analysis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189A0FD-56AD-033C-AB5E-6B84F26C5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 b="1"/>
              <a:t>Strengths:</a:t>
            </a:r>
            <a:r>
              <a:rPr lang="en-GB" sz="2000"/>
              <a:t> Unique concept, clear target market</a:t>
            </a:r>
          </a:p>
          <a:p>
            <a:r>
              <a:rPr lang="en-GB" sz="2000" b="1"/>
              <a:t>Weaknesses: </a:t>
            </a:r>
            <a:r>
              <a:rPr lang="en-GB" sz="2000"/>
              <a:t>New business, high start up coast</a:t>
            </a:r>
          </a:p>
          <a:p>
            <a:r>
              <a:rPr lang="en-GB" sz="2000" b="1"/>
              <a:t>Opportunities: </a:t>
            </a:r>
            <a:r>
              <a:rPr lang="en-GB" sz="2000"/>
              <a:t>Growing wellness trend, social media marketing</a:t>
            </a:r>
          </a:p>
          <a:p>
            <a:r>
              <a:rPr lang="en-GB" sz="2000" b="1"/>
              <a:t>Threats:</a:t>
            </a:r>
            <a:r>
              <a:rPr lang="en-GB" sz="2000"/>
              <a:t> Strong competition in the foulness industry (Kotler and Keller, 2016).</a:t>
            </a:r>
            <a:endParaRPr lang="en-GB" sz="2000" b="1"/>
          </a:p>
        </p:txBody>
      </p:sp>
      <p:pic>
        <p:nvPicPr>
          <p:cNvPr id="20" name="Picture 19" descr="Desk with productivity items">
            <a:extLst>
              <a:ext uri="{FF2B5EF4-FFF2-40B4-BE49-F238E27FC236}">
                <a16:creationId xmlns:a16="http://schemas.microsoft.com/office/drawing/2014/main" id="{B1CF217E-093C-1734-557D-DDA4AD2D7D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25" r="12675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417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1A1FA41-E1D1-43CF-8B3B-5E6140890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C2D84B-6969-4F00-BEBA-81C2EBCD3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D282BE-4461-4794-89A5-394723CDF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1"/>
            <a:ext cx="3354572" cy="4114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FECC12-35C0-FDAF-17CC-212C739F1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115" y="1808855"/>
            <a:ext cx="2552956" cy="3240290"/>
          </a:xfrm>
        </p:spPr>
        <p:txBody>
          <a:bodyPr>
            <a:normAutofit/>
          </a:bodyPr>
          <a:lstStyle/>
          <a:p>
            <a:pPr algn="ctr"/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Marketing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3117D-A4B8-B55D-22CD-B173C586F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8856" y="871442"/>
            <a:ext cx="4363748" cy="5115116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Focus on women's only positioning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Strong and consistent brand identity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Social media marketing like Instagram and TikTok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Referral programmes and customer loyalty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(Armstrong and Kotler, 2020).</a:t>
            </a:r>
          </a:p>
        </p:txBody>
      </p:sp>
    </p:spTree>
    <p:extLst>
      <p:ext uri="{BB962C8B-B14F-4D97-AF65-F5344CB8AC3E}">
        <p14:creationId xmlns:p14="http://schemas.microsoft.com/office/powerpoint/2010/main" val="308033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7A3DD-9B9E-4A6F-512F-816525B60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Marketing Mix 4Ps</a:t>
            </a: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C82998C9-08DF-2B1A-10B0-DE89CBB1876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28122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EBD7E-A118-14F9-57E6-877DC1B2E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Operations &amp; Teams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EDBF8C0-259B-A2D5-35D2-D8EF122101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9693516"/>
              </p:ext>
            </p:extLst>
          </p:nvPr>
        </p:nvGraphicFramePr>
        <p:xfrm>
          <a:off x="838200" y="1364105"/>
          <a:ext cx="10515600" cy="5291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6348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CF33DB-C6BE-0460-7D8C-A5A2E76D2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/>
              <a:t>Coast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299DC-CF95-3620-9AAD-B5D06E2D8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8741"/>
            <a:ext cx="5251316" cy="4736892"/>
          </a:xfrm>
        </p:spPr>
        <p:txBody>
          <a:bodyPr>
            <a:normAutofit/>
          </a:bodyPr>
          <a:lstStyle/>
          <a:p>
            <a:r>
              <a:rPr lang="en-GB" sz="2000" b="1" dirty="0"/>
              <a:t>Rent</a:t>
            </a:r>
            <a:r>
              <a:rPr lang="en-GB" sz="2000" dirty="0"/>
              <a:t>: Approximately £1,500 per month (Zoopla, 2026)</a:t>
            </a:r>
          </a:p>
          <a:p>
            <a:r>
              <a:rPr lang="en-GB" sz="2000" b="1" dirty="0"/>
              <a:t>Reformer machines</a:t>
            </a:r>
            <a:r>
              <a:rPr lang="en-GB" sz="2000" dirty="0"/>
              <a:t>: Approximately £2,500 per machine (x6)</a:t>
            </a:r>
          </a:p>
          <a:p>
            <a:r>
              <a:rPr lang="en-GB" sz="2000" b="1" dirty="0"/>
              <a:t>Total equipment cost: </a:t>
            </a:r>
            <a:r>
              <a:rPr lang="en-GB" sz="2000" dirty="0"/>
              <a:t>Approximately £15,000</a:t>
            </a:r>
          </a:p>
          <a:p>
            <a:r>
              <a:rPr lang="en-GB" sz="2000" b="1" dirty="0"/>
              <a:t>Instructor wages: </a:t>
            </a:r>
            <a:r>
              <a:rPr lang="en-GB" sz="2000" dirty="0"/>
              <a:t>Approximately £20 per hour (HFE, 2026; Indeed, 2026)</a:t>
            </a:r>
          </a:p>
          <a:p>
            <a:r>
              <a:rPr lang="en-GB" sz="2000" b="1" dirty="0"/>
              <a:t>Receptionist wages: </a:t>
            </a:r>
            <a:r>
              <a:rPr lang="en-GB" sz="2000" dirty="0"/>
              <a:t>Approximately £11 per hour ( PayScale, 2026).</a:t>
            </a:r>
            <a:endParaRPr lang="en-GB" sz="2000" b="1" dirty="0"/>
          </a:p>
          <a:p>
            <a:r>
              <a:rPr lang="en-GB" sz="2000" b="1" dirty="0"/>
              <a:t>Marketing costs</a:t>
            </a:r>
            <a:r>
              <a:rPr lang="en-GB" sz="2000" dirty="0"/>
              <a:t>: Approximately £300 per month</a:t>
            </a:r>
          </a:p>
          <a:p>
            <a:r>
              <a:rPr lang="en-GB" sz="2000" dirty="0"/>
              <a:t> </a:t>
            </a:r>
            <a:r>
              <a:rPr lang="en-GB" sz="2000" b="1" dirty="0"/>
              <a:t>Food supplies</a:t>
            </a:r>
            <a:r>
              <a:rPr lang="en-GB" sz="2000" dirty="0"/>
              <a:t>: Approximately £800–£1,000 per month</a:t>
            </a:r>
          </a:p>
        </p:txBody>
      </p:sp>
      <p:pic>
        <p:nvPicPr>
          <p:cNvPr id="5" name="Picture 4" descr="Buildings underwater">
            <a:extLst>
              <a:ext uri="{FF2B5EF4-FFF2-40B4-BE49-F238E27FC236}">
                <a16:creationId xmlns:a16="http://schemas.microsoft.com/office/drawing/2014/main" id="{24025265-C03B-9ABF-A1D2-31BEF6F503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256" r="4798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973460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A58A51-210A-B0FF-4850-FCE57CF6A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054" y="1261137"/>
            <a:ext cx="8959893" cy="888360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chemeClr val="tx1">
                    <a:lumMod val="65000"/>
                    <a:lumOff val="35000"/>
                  </a:schemeClr>
                </a:solidFill>
              </a:rPr>
              <a:t>Revenue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FC573-04FF-56CF-1F81-C9F322066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054" y="2427383"/>
            <a:ext cx="8959892" cy="3169482"/>
          </a:xfrm>
        </p:spPr>
        <p:txBody>
          <a:bodyPr anchor="t">
            <a:normAutofit/>
          </a:bodyPr>
          <a:lstStyle/>
          <a:p>
            <a:r>
              <a:rPr lang="en-GB" sz="2000">
                <a:solidFill>
                  <a:schemeClr val="tx1">
                    <a:lumMod val="65000"/>
                    <a:lumOff val="35000"/>
                  </a:schemeClr>
                </a:solidFill>
              </a:rPr>
              <a:t> Average class price: approximately £12 per person</a:t>
            </a:r>
          </a:p>
          <a:p>
            <a:r>
              <a:rPr lang="en-GB" sz="2000">
                <a:solidFill>
                  <a:schemeClr val="tx1">
                    <a:lumMod val="65000"/>
                    <a:lumOff val="35000"/>
                  </a:schemeClr>
                </a:solidFill>
              </a:rPr>
              <a:t> Around 8 clients per class = £96 per session</a:t>
            </a:r>
          </a:p>
          <a:p>
            <a:r>
              <a:rPr lang="en-GB" sz="2000">
                <a:solidFill>
                  <a:schemeClr val="tx1">
                    <a:lumMod val="65000"/>
                    <a:lumOff val="35000"/>
                  </a:schemeClr>
                </a:solidFill>
              </a:rPr>
              <a:t> 4–5 classes per day = £380–£480 daily income</a:t>
            </a:r>
          </a:p>
          <a:p>
            <a:r>
              <a:rPr lang="en-GB" sz="2000">
                <a:solidFill>
                  <a:schemeClr val="tx1">
                    <a:lumMod val="65000"/>
                    <a:lumOff val="35000"/>
                  </a:schemeClr>
                </a:solidFill>
              </a:rPr>
              <a:t> Monthly memberships for stable revenue</a:t>
            </a:r>
          </a:p>
          <a:p>
            <a:r>
              <a:rPr lang="en-GB" sz="2000">
                <a:solidFill>
                  <a:schemeClr val="tx1">
                    <a:lumMod val="65000"/>
                    <a:lumOff val="35000"/>
                  </a:schemeClr>
                </a:solidFill>
              </a:rPr>
              <a:t>Additional income from food and drinks (Burns, 2016).</a:t>
            </a:r>
          </a:p>
        </p:txBody>
      </p:sp>
    </p:spTree>
    <p:extLst>
      <p:ext uri="{BB962C8B-B14F-4D97-AF65-F5344CB8AC3E}">
        <p14:creationId xmlns:p14="http://schemas.microsoft.com/office/powerpoint/2010/main" val="11873590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2E585-2CC6-3618-F9CA-F9F147D37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Risks</a:t>
            </a:r>
            <a:endParaRPr lang="en-GB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3BB36D04-01CD-6719-D6D4-5E411F42B3D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8961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7FCFAB8-9E9C-414D-9FCB-CECED12D5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C16827-9A48-4468-BE81-11EC18E0A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799"/>
            <a:ext cx="5410200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B56D8D-A8C8-CFD6-764F-4F90D75AB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439" y="1335183"/>
            <a:ext cx="3516922" cy="4150899"/>
          </a:xfrm>
        </p:spPr>
        <p:txBody>
          <a:bodyPr>
            <a:normAutofit/>
          </a:bodyPr>
          <a:lstStyle/>
          <a:p>
            <a:pPr algn="ctr"/>
            <a:r>
              <a:rPr lang="en-GB" sz="3200">
                <a:solidFill>
                  <a:srgbClr val="595959"/>
                </a:solidFill>
              </a:rPr>
              <a:t>Conclusion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9956BA-5C38-49F9-88D6-BD6C71E9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685799"/>
            <a:ext cx="5410200" cy="5486401"/>
          </a:xfrm>
          <a:prstGeom prst="rect">
            <a:avLst/>
          </a:prstGeom>
          <a:solidFill>
            <a:schemeClr val="accent2">
              <a:lumMod val="20000"/>
              <a:lumOff val="8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0F912-CA97-22EA-BF86-1AF348F4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001" y="1335183"/>
            <a:ext cx="4110198" cy="4187633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Strong and realistic business concept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Clear target audience and market demand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Unique combination of Pilates and nutrition</a:t>
            </a:r>
          </a:p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High potential for growth and long-term success</a:t>
            </a:r>
          </a:p>
        </p:txBody>
      </p:sp>
    </p:spTree>
    <p:extLst>
      <p:ext uri="{BB962C8B-B14F-4D97-AF65-F5344CB8AC3E}">
        <p14:creationId xmlns:p14="http://schemas.microsoft.com/office/powerpoint/2010/main" val="385265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39E57-BA22-BB21-326B-F40C04C18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050ECB-D737-38D9-66CE-7C2CAC1B9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Armstrong, G. and Kotler, P. (2020) </a:t>
            </a:r>
            <a:r>
              <a:rPr lang="en-GB" i="1" dirty="0"/>
              <a:t>Principles of Marketing</a:t>
            </a:r>
            <a:r>
              <a:rPr lang="en-GB" dirty="0"/>
              <a:t>. 17th ed. Harlow: Pearson.</a:t>
            </a:r>
          </a:p>
          <a:p>
            <a:r>
              <a:rPr lang="en-GB" dirty="0"/>
              <a:t>Baines, P., Fill, C. and Page, K. (2013) </a:t>
            </a:r>
            <a:r>
              <a:rPr lang="en-GB" i="1" dirty="0"/>
              <a:t>Essentials of Marketing.</a:t>
            </a:r>
            <a:r>
              <a:rPr lang="en-GB" dirty="0"/>
              <a:t> Oxford: Oxford University Press.</a:t>
            </a:r>
          </a:p>
          <a:p>
            <a:pPr lvl="0"/>
            <a:r>
              <a:rPr lang="en-GB" dirty="0"/>
              <a:t>British Nutrition Foundation (2024). </a:t>
            </a:r>
            <a:r>
              <a:rPr lang="en-GB" i="1" dirty="0"/>
              <a:t>Sport and Exercise | British Nutritional Foundation</a:t>
            </a:r>
            <a:r>
              <a:rPr lang="en-GB" dirty="0"/>
              <a:t>. Available at: </a:t>
            </a:r>
            <a:r>
              <a:rPr lang="en-GB" u="sng" dirty="0">
                <a:hlinkClick r:id="rId2"/>
              </a:rPr>
              <a:t>https://www.nutrition.org.uk/creating-a-healthy-diet/sport-and-exercise/</a:t>
            </a:r>
            <a:r>
              <a:rPr lang="en-GB" dirty="0"/>
              <a:t> ( </a:t>
            </a:r>
            <a:r>
              <a:rPr lang="en-GB" cap="all" dirty="0"/>
              <a:t>A</a:t>
            </a:r>
            <a:r>
              <a:rPr lang="en-GB" dirty="0"/>
              <a:t>ccessed 12/04/2026).</a:t>
            </a:r>
          </a:p>
          <a:p>
            <a:pPr lvl="0"/>
            <a:r>
              <a:rPr lang="en-GB" dirty="0"/>
              <a:t>Burns, P. (2016)</a:t>
            </a:r>
            <a:r>
              <a:rPr lang="en-GB" i="1" dirty="0"/>
              <a:t> Entrepreneurship and Small Business</a:t>
            </a:r>
            <a:r>
              <a:rPr lang="en-GB" dirty="0"/>
              <a:t>. 4th ed. London: Palgrave.</a:t>
            </a:r>
          </a:p>
          <a:p>
            <a:pPr lvl="0"/>
            <a:r>
              <a:rPr lang="en-GB" dirty="0"/>
              <a:t>Food Standards Agency (2024). </a:t>
            </a:r>
            <a:r>
              <a:rPr lang="en-GB" i="1" dirty="0"/>
              <a:t>Food Standards Agency</a:t>
            </a:r>
            <a:r>
              <a:rPr lang="en-GB" dirty="0"/>
              <a:t>. Available at: </a:t>
            </a:r>
            <a:r>
              <a:rPr lang="en-GB" u="sng" dirty="0">
                <a:hlinkClick r:id="rId3"/>
              </a:rPr>
              <a:t>https://www.food.gov.uk/</a:t>
            </a:r>
            <a:r>
              <a:rPr lang="en-GB" dirty="0"/>
              <a:t> (Accessed 11/04/2025).</a:t>
            </a:r>
          </a:p>
          <a:p>
            <a:r>
              <a:rPr lang="en-GB" dirty="0"/>
              <a:t>Glassdoor (2026). </a:t>
            </a:r>
            <a:r>
              <a:rPr lang="en-GB" i="1" dirty="0"/>
              <a:t>Reformer Pilates instructor salary in the UK. </a:t>
            </a:r>
            <a:r>
              <a:rPr lang="en-GB" dirty="0"/>
              <a:t>Available at: </a:t>
            </a:r>
            <a:r>
              <a:rPr lang="en-GB" dirty="0">
                <a:hlinkClick r:id="rId4"/>
              </a:rPr>
              <a:t>https://www.glassdoor.co.uk/Salaries/reformer-pilates-instructor-salary-SRCH_KO0,27.htm</a:t>
            </a:r>
            <a:r>
              <a:rPr lang="en-GB" dirty="0"/>
              <a:t> (Accessed 15/04/2026)</a:t>
            </a:r>
          </a:p>
          <a:p>
            <a:r>
              <a:rPr lang="en-GB" dirty="0"/>
              <a:t>Gov.uk. (2022). </a:t>
            </a:r>
            <a:r>
              <a:rPr lang="en-GB" i="1" dirty="0"/>
              <a:t>How the population changed in Peterborough, Census 2021 - ONS</a:t>
            </a:r>
            <a:r>
              <a:rPr lang="en-GB" dirty="0"/>
              <a:t>. Available at: </a:t>
            </a:r>
            <a:r>
              <a:rPr lang="en-GB" u="sng" dirty="0">
                <a:hlinkClick r:id="rId5"/>
              </a:rPr>
              <a:t>https://www.nhs.uk/live-well/exercise/exercise-health-benefits/</a:t>
            </a:r>
            <a:r>
              <a:rPr lang="en-GB" dirty="0"/>
              <a:t> (Accessed 12/04/2026).</a:t>
            </a:r>
          </a:p>
          <a:p>
            <a:r>
              <a:rPr lang="en-GB" dirty="0"/>
              <a:t>Health and Fitness Education (2023) </a:t>
            </a:r>
            <a:r>
              <a:rPr lang="en-GB" i="1" dirty="0"/>
              <a:t>Pay and Salary of Pilates teachers - How Much Pilates Teachers Get Paid? </a:t>
            </a:r>
            <a:r>
              <a:rPr lang="en-GB" dirty="0"/>
              <a:t>Available at: </a:t>
            </a:r>
            <a:r>
              <a:rPr lang="en-GB" dirty="0">
                <a:hlinkClick r:id="rId6"/>
              </a:rPr>
              <a:t>https://www.hfe.co.uk/pilates/articles/pay-salary-of-pilates-teachers/</a:t>
            </a:r>
            <a:r>
              <a:rPr lang="en-GB" dirty="0"/>
              <a:t> (Accessed 11/09/2026).</a:t>
            </a:r>
          </a:p>
          <a:p>
            <a:r>
              <a:rPr lang="en-GB" dirty="0"/>
              <a:t>IBISWorld (2026). </a:t>
            </a:r>
            <a:r>
              <a:rPr lang="en-GB" i="1" dirty="0"/>
              <a:t>Pilates &amp; Yoga Studios in the UK - Market Research Report (2016-2031)</a:t>
            </a:r>
            <a:r>
              <a:rPr lang="en-GB" dirty="0"/>
              <a:t>.Available at: </a:t>
            </a:r>
            <a:r>
              <a:rPr lang="en-GB" u="sng" dirty="0">
                <a:hlinkClick r:id="rId7"/>
              </a:rPr>
              <a:t>https://www.ibisworld.com/united-kingdom/industry/pilates-yoga-studios/6091/#ProductsAndMarkets</a:t>
            </a:r>
            <a:r>
              <a:rPr lang="en-GB" dirty="0"/>
              <a:t> (Accessed  10/04/2026).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2567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C5C48-601A-5DB8-1752-3E61871C8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397" y="266647"/>
            <a:ext cx="10515600" cy="6044212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Indeed (2026)</a:t>
            </a:r>
            <a:r>
              <a:rPr lang="en-GB" i="1" dirty="0"/>
              <a:t>Pilates instructor Salary in the UK. </a:t>
            </a:r>
            <a:r>
              <a:rPr lang="en-GB" dirty="0" err="1"/>
              <a:t>Availible</a:t>
            </a:r>
            <a:r>
              <a:rPr lang="en-GB" dirty="0"/>
              <a:t> </a:t>
            </a:r>
            <a:r>
              <a:rPr lang="en-GB" dirty="0" err="1"/>
              <a:t>at:</a:t>
            </a:r>
            <a:r>
              <a:rPr lang="en-GB" dirty="0" err="1">
                <a:hlinkClick r:id="rId2"/>
              </a:rPr>
              <a:t>https</a:t>
            </a:r>
            <a:r>
              <a:rPr lang="en-GB" dirty="0">
                <a:hlinkClick r:id="rId2"/>
              </a:rPr>
              <a:t>://uk.indeed.com/career/</a:t>
            </a:r>
            <a:r>
              <a:rPr lang="en-GB" dirty="0" err="1">
                <a:hlinkClick r:id="rId2"/>
              </a:rPr>
              <a:t>pilates</a:t>
            </a:r>
            <a:r>
              <a:rPr lang="en-GB" dirty="0">
                <a:hlinkClick r:id="rId2"/>
              </a:rPr>
              <a:t>-instructor/salaries</a:t>
            </a:r>
            <a:r>
              <a:rPr lang="en-GB" dirty="0"/>
              <a:t> (Accessed 11/04/2026).</a:t>
            </a:r>
          </a:p>
          <a:p>
            <a:pPr lvl="0"/>
            <a:r>
              <a:rPr lang="en-GB" dirty="0"/>
              <a:t>Johnson, G., Scholes, K. and Whittington, R. (2017) </a:t>
            </a:r>
            <a:r>
              <a:rPr lang="en-GB" i="1" dirty="0"/>
              <a:t>Exploring Strategy: Text and Cases</a:t>
            </a:r>
            <a:r>
              <a:rPr lang="en-GB" dirty="0"/>
              <a:t>. 11th ed. Harlow: Pearson.</a:t>
            </a:r>
          </a:p>
          <a:p>
            <a:pPr lvl="0"/>
            <a:r>
              <a:rPr lang="en-GB" dirty="0"/>
              <a:t>Kotler, P. and Keller, K. (2016) </a:t>
            </a:r>
            <a:r>
              <a:rPr lang="en-GB" i="1" dirty="0"/>
              <a:t>Marketing Management.</a:t>
            </a:r>
            <a:r>
              <a:rPr lang="en-GB" dirty="0"/>
              <a:t> 15th ed. Harlow: Pearson.</a:t>
            </a:r>
          </a:p>
          <a:p>
            <a:pPr lvl="0"/>
            <a:r>
              <a:rPr lang="en-GB" dirty="0"/>
              <a:t>Longenecker, J., Petty, J., </a:t>
            </a:r>
            <a:r>
              <a:rPr lang="en-GB" dirty="0" err="1"/>
              <a:t>Palich</a:t>
            </a:r>
            <a:r>
              <a:rPr lang="en-GB" dirty="0"/>
              <a:t>, L. and Hoy, F. (2017</a:t>
            </a:r>
            <a:r>
              <a:rPr lang="en-GB" i="1" dirty="0"/>
              <a:t>) Small Business Management</a:t>
            </a:r>
            <a:r>
              <a:rPr lang="en-GB" dirty="0"/>
              <a:t>. 18th ed. Boston: Cengage Learning.</a:t>
            </a:r>
          </a:p>
          <a:p>
            <a:pPr lvl="0"/>
            <a:r>
              <a:rPr lang="en-GB" dirty="0" err="1"/>
              <a:t>Marcousé</a:t>
            </a:r>
            <a:r>
              <a:rPr lang="en-GB" dirty="0"/>
              <a:t>, I. (2014) </a:t>
            </a:r>
            <a:r>
              <a:rPr lang="en-GB" i="1" dirty="0"/>
              <a:t>Business Studies.</a:t>
            </a:r>
            <a:r>
              <a:rPr lang="en-GB" dirty="0"/>
              <a:t> 4th ed. London: Hodder Education.</a:t>
            </a:r>
          </a:p>
          <a:p>
            <a:pPr lvl="0"/>
            <a:r>
              <a:rPr lang="en-GB" dirty="0"/>
              <a:t>NHS (2024). </a:t>
            </a:r>
            <a:r>
              <a:rPr lang="en-GB" i="1" dirty="0"/>
              <a:t>Benefits of Exercise</a:t>
            </a:r>
            <a:r>
              <a:rPr lang="en-GB" dirty="0"/>
              <a:t>. Available at: </a:t>
            </a:r>
            <a:r>
              <a:rPr lang="en-GB" u="sng" dirty="0">
                <a:hlinkClick r:id="rId3"/>
              </a:rPr>
              <a:t>https://www.nhs.uk/live-well/exercise/exercise-health-benefits/#</a:t>
            </a:r>
            <a:r>
              <a:rPr lang="en-GB" dirty="0"/>
              <a:t> (Accessed 15/04/2026).</a:t>
            </a:r>
          </a:p>
          <a:p>
            <a:pPr lvl="0"/>
            <a:r>
              <a:rPr lang="en-GB" dirty="0"/>
              <a:t>Sport England (2025). </a:t>
            </a:r>
            <a:r>
              <a:rPr lang="en-GB" i="1" dirty="0"/>
              <a:t>Record numbers playing sport and taking part in physical activity | Sport England</a:t>
            </a:r>
            <a:r>
              <a:rPr lang="en-GB" dirty="0"/>
              <a:t>. Available at: </a:t>
            </a:r>
            <a:r>
              <a:rPr lang="en-GB" u="sng" dirty="0">
                <a:hlinkClick r:id="rId4"/>
              </a:rPr>
              <a:t>https://www.sportengland.org/news-and-inspiration/record-numbers-playing-sport-and-taking-part-physical-activity</a:t>
            </a:r>
            <a:r>
              <a:rPr lang="en-GB" dirty="0"/>
              <a:t> (Accessed 15/04/2026).</a:t>
            </a:r>
          </a:p>
          <a:p>
            <a:pPr lvl="0"/>
            <a:r>
              <a:rPr lang="en-GB" dirty="0"/>
              <a:t>Sport England (2025). </a:t>
            </a:r>
            <a:r>
              <a:rPr lang="en-GB" i="1" dirty="0"/>
              <a:t>This Girl Can highlights barriers facing women on lower incomes | Sport England</a:t>
            </a:r>
            <a:r>
              <a:rPr lang="en-GB" dirty="0"/>
              <a:t>. Available at: </a:t>
            </a:r>
            <a:r>
              <a:rPr lang="en-GB" u="sng" dirty="0">
                <a:hlinkClick r:id="rId5"/>
              </a:rPr>
              <a:t>https://www.sportengland.org/news-and-inspiration/this-girl-can-highlights-barriers-facing-women-lower-incomes</a:t>
            </a:r>
            <a:r>
              <a:rPr lang="en-GB" dirty="0"/>
              <a:t> (Accessed 15/04/2026).</a:t>
            </a:r>
          </a:p>
          <a:p>
            <a:r>
              <a:rPr lang="en-GB" dirty="0" err="1"/>
              <a:t>ukactive</a:t>
            </a:r>
            <a:r>
              <a:rPr lang="en-GB" dirty="0"/>
              <a:t> (2025). </a:t>
            </a:r>
            <a:r>
              <a:rPr lang="en-GB" i="1" dirty="0"/>
              <a:t>The UK Health &amp; Fitness Market Report 2025: a game-changer for </a:t>
            </a:r>
            <a:r>
              <a:rPr lang="en-GB" i="1" dirty="0" err="1"/>
              <a:t>thesector</a:t>
            </a:r>
            <a:r>
              <a:rPr lang="en-GB" dirty="0"/>
              <a:t>. Available at: </a:t>
            </a:r>
            <a:r>
              <a:rPr lang="en-GB" u="sng" dirty="0">
                <a:hlinkClick r:id="rId6"/>
              </a:rPr>
              <a:t>https://ukactive.com/news/the-uk-health-fitness-market-report-2025-a-game-changer-for-the-sector/</a:t>
            </a:r>
            <a:r>
              <a:rPr lang="en-GB" dirty="0"/>
              <a:t> (Accessed 12/04/2026).</a:t>
            </a:r>
          </a:p>
          <a:p>
            <a:r>
              <a:rPr lang="en-GB" dirty="0"/>
              <a:t>Zoopla (2026). </a:t>
            </a:r>
            <a:r>
              <a:rPr lang="en-GB" i="1" dirty="0"/>
              <a:t>Commercial property to rent in Peterborough. </a:t>
            </a:r>
            <a:r>
              <a:rPr lang="en-GB" dirty="0"/>
              <a:t>Available at: </a:t>
            </a:r>
            <a:r>
              <a:rPr lang="en-GB" dirty="0">
                <a:hlinkClick r:id="rId7"/>
              </a:rPr>
              <a:t>https://www.zoopla.co.uk/to-rent/commercial/property/peterborough/</a:t>
            </a:r>
            <a:r>
              <a:rPr lang="en-GB" dirty="0"/>
              <a:t> (Accessed 14/04/2026).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484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1229</Words>
  <Application>Microsoft Office PowerPoint</Application>
  <PresentationFormat>Widescreen</PresentationFormat>
  <Paragraphs>109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Aptos</vt:lpstr>
      <vt:lpstr>Aptos Display</vt:lpstr>
      <vt:lpstr>Arial</vt:lpstr>
      <vt:lpstr>Office Theme</vt:lpstr>
      <vt:lpstr>Pilates &amp; Nutrition Studio for Women’s  Student name: Karina Pozdniakova Student ID: 2317086 Module Code: LCBB5013 Lecturer: Toyin Adisa   </vt:lpstr>
      <vt:lpstr>Introduction</vt:lpstr>
      <vt:lpstr>Business Idea</vt:lpstr>
      <vt:lpstr>Services Offered</vt:lpstr>
      <vt:lpstr>Unique Selling Point</vt:lpstr>
      <vt:lpstr>Target Market</vt:lpstr>
      <vt:lpstr>Customer Needs</vt:lpstr>
      <vt:lpstr>Market Opportunity</vt:lpstr>
      <vt:lpstr>Pestel Analysis</vt:lpstr>
      <vt:lpstr>Swot Analysis</vt:lpstr>
      <vt:lpstr>Marketing Strategy</vt:lpstr>
      <vt:lpstr>Marketing Mix 4Ps</vt:lpstr>
      <vt:lpstr>Operations &amp; Teams</vt:lpstr>
      <vt:lpstr>Coast</vt:lpstr>
      <vt:lpstr>Revenue</vt:lpstr>
      <vt:lpstr>Risks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Karina Pozdniakova (2317086)</dc:creator>
  <cp:lastModifiedBy>karinapozdniakova7@gmail.com</cp:lastModifiedBy>
  <cp:revision>2</cp:revision>
  <dcterms:created xsi:type="dcterms:W3CDTF">2026-04-15T09:05:15Z</dcterms:created>
  <dcterms:modified xsi:type="dcterms:W3CDTF">2026-04-15T11:25:38Z</dcterms:modified>
</cp:coreProperties>
</file>