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7" r:id="rId1"/>
  </p:sldMasterIdLst>
  <p:sldIdLst>
    <p:sldId id="256" r:id="rId2"/>
    <p:sldId id="257" r:id="rId3"/>
    <p:sldId id="276"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267" dt="2026-10-04T22:03:53.710"/>
    <p1510:client id="{B02BA0E8-6C35-04D3-C2AC-B604C92FFD28}" v="949" dt="2026-10-05T11:39:47.65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75" d="100"/>
          <a:sy n="75" d="100"/>
        </p:scale>
        <p:origin x="516" y="-3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Porter" userId="822bbd2bbfe89693" providerId="LiveId" clId="{DF1046DA-B07A-4849-9665-8C53B4CA1DA7}"/>
    <pc:docChg chg="custSel modSld">
      <pc:chgData name="Rebecca Porter" userId="822bbd2bbfe89693" providerId="LiveId" clId="{DF1046DA-B07A-4849-9665-8C53B4CA1DA7}" dt="2026-10-05T12:05:43.264" v="127" actId="14100"/>
      <pc:docMkLst>
        <pc:docMk/>
      </pc:docMkLst>
      <pc:sldChg chg="modSp mod">
        <pc:chgData name="Rebecca Porter" userId="822bbd2bbfe89693" providerId="LiveId" clId="{DF1046DA-B07A-4849-9665-8C53B4CA1DA7}" dt="2026-10-05T12:01:39.633" v="119" actId="27636"/>
        <pc:sldMkLst>
          <pc:docMk/>
          <pc:sldMk cId="176217725" sldId="256"/>
        </pc:sldMkLst>
        <pc:spChg chg="mod">
          <ac:chgData name="Rebecca Porter" userId="822bbd2bbfe89693" providerId="LiveId" clId="{DF1046DA-B07A-4849-9665-8C53B4CA1DA7}" dt="2026-10-05T12:01:39.633" v="119" actId="27636"/>
          <ac:spMkLst>
            <pc:docMk/>
            <pc:sldMk cId="176217725" sldId="256"/>
            <ac:spMk id="3" creationId="{DF2BBE27-4EE4-3FB4-E34A-F36AB5736256}"/>
          </ac:spMkLst>
        </pc:spChg>
      </pc:sldChg>
      <pc:sldChg chg="modSp mod">
        <pc:chgData name="Rebecca Porter" userId="822bbd2bbfe89693" providerId="LiveId" clId="{DF1046DA-B07A-4849-9665-8C53B4CA1DA7}" dt="2026-10-05T11:46:47.102" v="1" actId="27636"/>
        <pc:sldMkLst>
          <pc:docMk/>
          <pc:sldMk cId="3045022831" sldId="258"/>
        </pc:sldMkLst>
        <pc:spChg chg="mod">
          <ac:chgData name="Rebecca Porter" userId="822bbd2bbfe89693" providerId="LiveId" clId="{DF1046DA-B07A-4849-9665-8C53B4CA1DA7}" dt="2026-10-05T11:46:47.102" v="1" actId="27636"/>
          <ac:spMkLst>
            <pc:docMk/>
            <pc:sldMk cId="3045022831" sldId="258"/>
            <ac:spMk id="3" creationId="{9A1C63A9-4D98-564D-23C9-027B4D06B9F9}"/>
          </ac:spMkLst>
        </pc:spChg>
      </pc:sldChg>
      <pc:sldChg chg="modSp mod">
        <pc:chgData name="Rebecca Porter" userId="822bbd2bbfe89693" providerId="LiveId" clId="{DF1046DA-B07A-4849-9665-8C53B4CA1DA7}" dt="2026-10-05T11:55:45.059" v="68" actId="20577"/>
        <pc:sldMkLst>
          <pc:docMk/>
          <pc:sldMk cId="1866303760" sldId="261"/>
        </pc:sldMkLst>
        <pc:spChg chg="mod">
          <ac:chgData name="Rebecca Porter" userId="822bbd2bbfe89693" providerId="LiveId" clId="{DF1046DA-B07A-4849-9665-8C53B4CA1DA7}" dt="2026-10-05T11:55:45.059" v="68" actId="20577"/>
          <ac:spMkLst>
            <pc:docMk/>
            <pc:sldMk cId="1866303760" sldId="261"/>
            <ac:spMk id="2" creationId="{B658D4F1-F21E-58CF-A000-7B4346DFDA05}"/>
          </ac:spMkLst>
        </pc:spChg>
      </pc:sldChg>
      <pc:sldChg chg="modSp mod">
        <pc:chgData name="Rebecca Porter" userId="822bbd2bbfe89693" providerId="LiveId" clId="{DF1046DA-B07A-4849-9665-8C53B4CA1DA7}" dt="2026-10-05T12:05:43.264" v="127" actId="14100"/>
        <pc:sldMkLst>
          <pc:docMk/>
          <pc:sldMk cId="2654776582" sldId="262"/>
        </pc:sldMkLst>
        <pc:spChg chg="mod">
          <ac:chgData name="Rebecca Porter" userId="822bbd2bbfe89693" providerId="LiveId" clId="{DF1046DA-B07A-4849-9665-8C53B4CA1DA7}" dt="2026-10-05T12:05:43.264" v="127" actId="14100"/>
          <ac:spMkLst>
            <pc:docMk/>
            <pc:sldMk cId="2654776582" sldId="262"/>
            <ac:spMk id="3" creationId="{CD5D5D45-E6E2-C72E-53B2-74F31863EA1E}"/>
          </ac:spMkLst>
        </pc:spChg>
      </pc:sldChg>
      <pc:sldChg chg="modSp mod">
        <pc:chgData name="Rebecca Porter" userId="822bbd2bbfe89693" providerId="LiveId" clId="{DF1046DA-B07A-4849-9665-8C53B4CA1DA7}" dt="2026-10-05T11:54:49.207" v="67" actId="1076"/>
        <pc:sldMkLst>
          <pc:docMk/>
          <pc:sldMk cId="3223534073" sldId="264"/>
        </pc:sldMkLst>
        <pc:spChg chg="mod">
          <ac:chgData name="Rebecca Porter" userId="822bbd2bbfe89693" providerId="LiveId" clId="{DF1046DA-B07A-4849-9665-8C53B4CA1DA7}" dt="2026-10-05T11:54:49.207" v="67" actId="1076"/>
          <ac:spMkLst>
            <pc:docMk/>
            <pc:sldMk cId="3223534073" sldId="264"/>
            <ac:spMk id="2" creationId="{13B6A634-DF46-CAA0-F23B-B0460A1E5E89}"/>
          </ac:spMkLst>
        </pc:spChg>
      </pc:sldChg>
      <pc:sldChg chg="modSp mod">
        <pc:chgData name="Rebecca Porter" userId="822bbd2bbfe89693" providerId="LiveId" clId="{DF1046DA-B07A-4849-9665-8C53B4CA1DA7}" dt="2026-10-05T11:54:25.201" v="66" actId="1076"/>
        <pc:sldMkLst>
          <pc:docMk/>
          <pc:sldMk cId="646445942" sldId="265"/>
        </pc:sldMkLst>
        <pc:spChg chg="mod">
          <ac:chgData name="Rebecca Porter" userId="822bbd2bbfe89693" providerId="LiveId" clId="{DF1046DA-B07A-4849-9665-8C53B4CA1DA7}" dt="2026-10-05T11:54:19.840" v="65" actId="1076"/>
          <ac:spMkLst>
            <pc:docMk/>
            <pc:sldMk cId="646445942" sldId="265"/>
            <ac:spMk id="2" creationId="{B3143613-4F36-13DF-84CE-1E8ED52F945E}"/>
          </ac:spMkLst>
        </pc:spChg>
        <pc:spChg chg="mod">
          <ac:chgData name="Rebecca Porter" userId="822bbd2bbfe89693" providerId="LiveId" clId="{DF1046DA-B07A-4849-9665-8C53B4CA1DA7}" dt="2026-10-05T11:54:25.201" v="66" actId="1076"/>
          <ac:spMkLst>
            <pc:docMk/>
            <pc:sldMk cId="646445942" sldId="265"/>
            <ac:spMk id="3" creationId="{9DB1148B-2A55-F8CA-49E6-148C77B916D5}"/>
          </ac:spMkLst>
        </pc:spChg>
      </pc:sldChg>
      <pc:sldChg chg="modSp mod">
        <pc:chgData name="Rebecca Porter" userId="822bbd2bbfe89693" providerId="LiveId" clId="{DF1046DA-B07A-4849-9665-8C53B4CA1DA7}" dt="2026-10-05T11:54:06.173" v="64" actId="1076"/>
        <pc:sldMkLst>
          <pc:docMk/>
          <pc:sldMk cId="647810017" sldId="266"/>
        </pc:sldMkLst>
        <pc:spChg chg="mod">
          <ac:chgData name="Rebecca Porter" userId="822bbd2bbfe89693" providerId="LiveId" clId="{DF1046DA-B07A-4849-9665-8C53B4CA1DA7}" dt="2026-10-05T11:54:06.173" v="64" actId="1076"/>
          <ac:spMkLst>
            <pc:docMk/>
            <pc:sldMk cId="647810017" sldId="266"/>
            <ac:spMk id="2" creationId="{9A3B9C66-6E25-83E3-609E-2C204A9010A0}"/>
          </ac:spMkLst>
        </pc:spChg>
        <pc:spChg chg="mod">
          <ac:chgData name="Rebecca Porter" userId="822bbd2bbfe89693" providerId="LiveId" clId="{DF1046DA-B07A-4849-9665-8C53B4CA1DA7}" dt="2026-10-05T11:47:11.001" v="3" actId="27636"/>
          <ac:spMkLst>
            <pc:docMk/>
            <pc:sldMk cId="647810017" sldId="266"/>
            <ac:spMk id="3" creationId="{4A161020-928A-A5C1-8929-B263CB10384E}"/>
          </ac:spMkLst>
        </pc:spChg>
      </pc:sldChg>
      <pc:sldChg chg="modSp mod">
        <pc:chgData name="Rebecca Porter" userId="822bbd2bbfe89693" providerId="LiveId" clId="{DF1046DA-B07A-4849-9665-8C53B4CA1DA7}" dt="2026-10-05T11:47:51.308" v="7" actId="255"/>
        <pc:sldMkLst>
          <pc:docMk/>
          <pc:sldMk cId="2521059527" sldId="267"/>
        </pc:sldMkLst>
        <pc:spChg chg="mod">
          <ac:chgData name="Rebecca Porter" userId="822bbd2bbfe89693" providerId="LiveId" clId="{DF1046DA-B07A-4849-9665-8C53B4CA1DA7}" dt="2026-10-05T11:47:36.210" v="5" actId="27636"/>
          <ac:spMkLst>
            <pc:docMk/>
            <pc:sldMk cId="2521059527" sldId="267"/>
            <ac:spMk id="2" creationId="{8A0B763B-1529-BD92-8D16-EDEA94C0BBB4}"/>
          </ac:spMkLst>
        </pc:spChg>
        <pc:spChg chg="mod">
          <ac:chgData name="Rebecca Porter" userId="822bbd2bbfe89693" providerId="LiveId" clId="{DF1046DA-B07A-4849-9665-8C53B4CA1DA7}" dt="2026-10-05T11:47:51.308" v="7" actId="255"/>
          <ac:spMkLst>
            <pc:docMk/>
            <pc:sldMk cId="2521059527" sldId="267"/>
            <ac:spMk id="3" creationId="{32DCF795-CC96-41BC-5501-A6EA86137B99}"/>
          </ac:spMkLst>
        </pc:spChg>
      </pc:sldChg>
      <pc:sldChg chg="modSp mod">
        <pc:chgData name="Rebecca Porter" userId="822bbd2bbfe89693" providerId="LiveId" clId="{DF1046DA-B07A-4849-9665-8C53B4CA1DA7}" dt="2026-10-05T11:50:18.026" v="28" actId="1076"/>
        <pc:sldMkLst>
          <pc:docMk/>
          <pc:sldMk cId="2919700119" sldId="268"/>
        </pc:sldMkLst>
        <pc:spChg chg="mod">
          <ac:chgData name="Rebecca Porter" userId="822bbd2bbfe89693" providerId="LiveId" clId="{DF1046DA-B07A-4849-9665-8C53B4CA1DA7}" dt="2026-10-05T11:48:02.828" v="8" actId="1076"/>
          <ac:spMkLst>
            <pc:docMk/>
            <pc:sldMk cId="2919700119" sldId="268"/>
            <ac:spMk id="2" creationId="{D39F3FF9-FDBD-932F-6BFD-62BB91D0B56C}"/>
          </ac:spMkLst>
        </pc:spChg>
        <pc:spChg chg="mod">
          <ac:chgData name="Rebecca Porter" userId="822bbd2bbfe89693" providerId="LiveId" clId="{DF1046DA-B07A-4849-9665-8C53B4CA1DA7}" dt="2026-10-05T11:50:18.026" v="28" actId="1076"/>
          <ac:spMkLst>
            <pc:docMk/>
            <pc:sldMk cId="2919700119" sldId="268"/>
            <ac:spMk id="3" creationId="{B82494CE-D766-BD82-A7B2-E280D9F4A763}"/>
          </ac:spMkLst>
        </pc:spChg>
      </pc:sldChg>
      <pc:sldChg chg="modSp mod">
        <pc:chgData name="Rebecca Porter" userId="822bbd2bbfe89693" providerId="LiveId" clId="{DF1046DA-B07A-4849-9665-8C53B4CA1DA7}" dt="2026-10-05T11:50:56.026" v="36" actId="14100"/>
        <pc:sldMkLst>
          <pc:docMk/>
          <pc:sldMk cId="2375663424" sldId="269"/>
        </pc:sldMkLst>
        <pc:spChg chg="mod">
          <ac:chgData name="Rebecca Porter" userId="822bbd2bbfe89693" providerId="LiveId" clId="{DF1046DA-B07A-4849-9665-8C53B4CA1DA7}" dt="2026-10-05T11:50:56.026" v="36" actId="14100"/>
          <ac:spMkLst>
            <pc:docMk/>
            <pc:sldMk cId="2375663424" sldId="269"/>
            <ac:spMk id="2" creationId="{67070229-DD11-9AB2-B0AE-2CF51E05CD0B}"/>
          </ac:spMkLst>
        </pc:spChg>
        <pc:spChg chg="mod">
          <ac:chgData name="Rebecca Porter" userId="822bbd2bbfe89693" providerId="LiveId" clId="{DF1046DA-B07A-4849-9665-8C53B4CA1DA7}" dt="2026-10-05T11:50:32.890" v="30" actId="1076"/>
          <ac:spMkLst>
            <pc:docMk/>
            <pc:sldMk cId="2375663424" sldId="269"/>
            <ac:spMk id="3" creationId="{83269D98-2219-0FD9-2593-5BB89110F056}"/>
          </ac:spMkLst>
        </pc:spChg>
      </pc:sldChg>
      <pc:sldChg chg="modSp mod">
        <pc:chgData name="Rebecca Porter" userId="822bbd2bbfe89693" providerId="LiveId" clId="{DF1046DA-B07A-4849-9665-8C53B4CA1DA7}" dt="2026-10-05T11:51:40.166" v="42" actId="1076"/>
        <pc:sldMkLst>
          <pc:docMk/>
          <pc:sldMk cId="201034090" sldId="270"/>
        </pc:sldMkLst>
        <pc:spChg chg="mod">
          <ac:chgData name="Rebecca Porter" userId="822bbd2bbfe89693" providerId="LiveId" clId="{DF1046DA-B07A-4849-9665-8C53B4CA1DA7}" dt="2026-10-05T11:51:40.166" v="42" actId="1076"/>
          <ac:spMkLst>
            <pc:docMk/>
            <pc:sldMk cId="201034090" sldId="270"/>
            <ac:spMk id="2" creationId="{8941D83B-5864-C6F0-6976-EF2CA4DB6847}"/>
          </ac:spMkLst>
        </pc:spChg>
        <pc:spChg chg="mod">
          <ac:chgData name="Rebecca Porter" userId="822bbd2bbfe89693" providerId="LiveId" clId="{DF1046DA-B07A-4849-9665-8C53B4CA1DA7}" dt="2026-10-05T11:51:31.869" v="41" actId="20577"/>
          <ac:spMkLst>
            <pc:docMk/>
            <pc:sldMk cId="201034090" sldId="270"/>
            <ac:spMk id="3" creationId="{6081ACCA-0F9C-4F04-C34E-0A3B79B1AA63}"/>
          </ac:spMkLst>
        </pc:spChg>
      </pc:sldChg>
      <pc:sldChg chg="modSp mod">
        <pc:chgData name="Rebecca Porter" userId="822bbd2bbfe89693" providerId="LiveId" clId="{DF1046DA-B07A-4849-9665-8C53B4CA1DA7}" dt="2026-10-05T12:03:38.267" v="124" actId="1076"/>
        <pc:sldMkLst>
          <pc:docMk/>
          <pc:sldMk cId="3206825058" sldId="271"/>
        </pc:sldMkLst>
        <pc:spChg chg="mod">
          <ac:chgData name="Rebecca Porter" userId="822bbd2bbfe89693" providerId="LiveId" clId="{DF1046DA-B07A-4849-9665-8C53B4CA1DA7}" dt="2026-10-05T12:03:38.267" v="124" actId="1076"/>
          <ac:spMkLst>
            <pc:docMk/>
            <pc:sldMk cId="3206825058" sldId="271"/>
            <ac:spMk id="2" creationId="{A2B3A7B4-545C-0A0F-5DA3-04A68CC89FB1}"/>
          </ac:spMkLst>
        </pc:spChg>
        <pc:spChg chg="mod">
          <ac:chgData name="Rebecca Porter" userId="822bbd2bbfe89693" providerId="LiveId" clId="{DF1046DA-B07A-4849-9665-8C53B4CA1DA7}" dt="2026-10-05T11:53:08.997" v="61" actId="20577"/>
          <ac:spMkLst>
            <pc:docMk/>
            <pc:sldMk cId="3206825058" sldId="271"/>
            <ac:spMk id="3" creationId="{4211DC85-8361-EF08-1224-6048B75CD60D}"/>
          </ac:spMkLst>
        </pc:spChg>
      </pc:sldChg>
      <pc:sldChg chg="modSp mod">
        <pc:chgData name="Rebecca Porter" userId="822bbd2bbfe89693" providerId="LiveId" clId="{DF1046DA-B07A-4849-9665-8C53B4CA1DA7}" dt="2026-10-05T11:52:17.242" v="46" actId="20577"/>
        <pc:sldMkLst>
          <pc:docMk/>
          <pc:sldMk cId="2264740258" sldId="272"/>
        </pc:sldMkLst>
        <pc:spChg chg="mod">
          <ac:chgData name="Rebecca Porter" userId="822bbd2bbfe89693" providerId="LiveId" clId="{DF1046DA-B07A-4849-9665-8C53B4CA1DA7}" dt="2026-10-05T11:52:17.242" v="46" actId="20577"/>
          <ac:spMkLst>
            <pc:docMk/>
            <pc:sldMk cId="2264740258" sldId="272"/>
            <ac:spMk id="3" creationId="{26E2F997-27F5-FA1E-D995-D88CC925A4CE}"/>
          </ac:spMkLst>
        </pc:spChg>
      </pc:sldChg>
      <pc:sldChg chg="modSp mod">
        <pc:chgData name="Rebecca Porter" userId="822bbd2bbfe89693" providerId="LiveId" clId="{DF1046DA-B07A-4849-9665-8C53B4CA1DA7}" dt="2026-10-05T12:03:06.263" v="122" actId="1076"/>
        <pc:sldMkLst>
          <pc:docMk/>
          <pc:sldMk cId="1893437977" sldId="274"/>
        </pc:sldMkLst>
        <pc:spChg chg="mod">
          <ac:chgData name="Rebecca Porter" userId="822bbd2bbfe89693" providerId="LiveId" clId="{DF1046DA-B07A-4849-9665-8C53B4CA1DA7}" dt="2026-10-05T12:03:06.263" v="122" actId="1076"/>
          <ac:spMkLst>
            <pc:docMk/>
            <pc:sldMk cId="1893437977" sldId="274"/>
            <ac:spMk id="3" creationId="{AD85E4F8-354C-3D6F-4B26-11AB5B4E9094}"/>
          </ac:spMkLst>
        </pc:spChg>
      </pc:sldChg>
      <pc:sldChg chg="modSp mod">
        <pc:chgData name="Rebecca Porter" userId="822bbd2bbfe89693" providerId="LiveId" clId="{DF1046DA-B07A-4849-9665-8C53B4CA1DA7}" dt="2026-10-05T12:03:21.627" v="123" actId="1076"/>
        <pc:sldMkLst>
          <pc:docMk/>
          <pc:sldMk cId="522532984" sldId="275"/>
        </pc:sldMkLst>
        <pc:spChg chg="mod">
          <ac:chgData name="Rebecca Porter" userId="822bbd2bbfe89693" providerId="LiveId" clId="{DF1046DA-B07A-4849-9665-8C53B4CA1DA7}" dt="2026-10-05T12:03:21.627" v="123" actId="1076"/>
          <ac:spMkLst>
            <pc:docMk/>
            <pc:sldMk cId="522532984" sldId="275"/>
            <ac:spMk id="3" creationId="{65678F93-5C93-2E3C-1E82-C59FC0A05739}"/>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736A0-9F24-45BF-B389-F6478DB45CE3}"/>
              </a:ext>
            </a:extLst>
          </p:cNvPr>
          <p:cNvSpPr>
            <a:spLocks noGrp="1"/>
          </p:cNvSpPr>
          <p:nvPr>
            <p:ph type="ctrTitle"/>
          </p:nvPr>
        </p:nvSpPr>
        <p:spPr>
          <a:xfrm>
            <a:off x="1524000" y="1028700"/>
            <a:ext cx="9144000" cy="2481263"/>
          </a:xfrm>
        </p:spPr>
        <p:txBody>
          <a:bodyPr anchor="b">
            <a:normAutofit/>
          </a:bodyPr>
          <a:lstStyle>
            <a:lvl1pPr algn="ctr">
              <a:lnSpc>
                <a:spcPct val="100000"/>
              </a:lnSpc>
              <a:defRPr sz="4000" spc="750" baseline="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713D85EF-076F-4C35-862A-BAFF685DD6B5}"/>
              </a:ext>
            </a:extLst>
          </p:cNvPr>
          <p:cNvSpPr>
            <a:spLocks noGrp="1"/>
          </p:cNvSpPr>
          <p:nvPr>
            <p:ph type="subTitle" idx="1"/>
          </p:nvPr>
        </p:nvSpPr>
        <p:spPr>
          <a:xfrm>
            <a:off x="1524000" y="3824376"/>
            <a:ext cx="9144000" cy="1433423"/>
          </a:xfrm>
        </p:spPr>
        <p:txBody>
          <a:bodyPr>
            <a:normAutofit/>
          </a:bodyPr>
          <a:lstStyle>
            <a:lvl1pPr marL="0" indent="0" algn="ctr">
              <a:lnSpc>
                <a:spcPct val="150000"/>
              </a:lnSpc>
              <a:buNone/>
              <a:defRPr sz="1600" b="1" cap="all" spc="600" baseline="0"/>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CAE221EC-BF54-4DDD-8900-F2027CDAD35C}"/>
              </a:ext>
            </a:extLst>
          </p:cNvPr>
          <p:cNvSpPr>
            <a:spLocks noGrp="1"/>
          </p:cNvSpPr>
          <p:nvPr>
            <p:ph type="dt" sz="half" idx="10"/>
          </p:nvPr>
        </p:nvSpPr>
        <p:spPr/>
        <p:txBody>
          <a:bodyPr/>
          <a:lstStyle/>
          <a:p>
            <a:fld id="{888411FB-1606-4EC5-9BCA-2DC04C2243EA}" type="datetimeFigureOut">
              <a:rPr lang="en-US" dirty="0"/>
              <a:t>10/5/2026</a:t>
            </a:fld>
            <a:endParaRPr lang="en-US" dirty="0"/>
          </a:p>
        </p:txBody>
      </p:sp>
      <p:sp>
        <p:nvSpPr>
          <p:cNvPr id="5" name="Footer Placeholder 4">
            <a:extLst>
              <a:ext uri="{FF2B5EF4-FFF2-40B4-BE49-F238E27FC236}">
                <a16:creationId xmlns:a16="http://schemas.microsoft.com/office/drawing/2014/main" id="{7CD5AB69-7069-48FB-8925-F2BA84129A52}"/>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3B29C32A-F7A5-4E3B-A28F-09C82341EB22}"/>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8828352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E99D7-1EE5-4262-9359-A0E2B733116C}"/>
              </a:ext>
            </a:extLst>
          </p:cNvPr>
          <p:cNvSpPr>
            <a:spLocks noGrp="1"/>
          </p:cNvSpPr>
          <p:nvPr>
            <p:ph type="title"/>
          </p:nvPr>
        </p:nvSpPr>
        <p:spPr>
          <a:xfrm>
            <a:off x="1371600" y="793080"/>
            <a:ext cx="10240903" cy="1233488"/>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2B3DA1C5-272A-45C2-A11A-E7769A27D32F}"/>
              </a:ext>
            </a:extLst>
          </p:cNvPr>
          <p:cNvSpPr>
            <a:spLocks noGrp="1"/>
          </p:cNvSpPr>
          <p:nvPr>
            <p:ph idx="1"/>
          </p:nvPr>
        </p:nvSpPr>
        <p:spPr>
          <a:xfrm>
            <a:off x="1371600" y="2114939"/>
            <a:ext cx="10240903" cy="395617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D63DA15-1EAB-4524-9BB7-8A7DA82A20AD}"/>
              </a:ext>
            </a:extLst>
          </p:cNvPr>
          <p:cNvSpPr>
            <a:spLocks noGrp="1"/>
          </p:cNvSpPr>
          <p:nvPr>
            <p:ph type="dt" sz="half" idx="10"/>
          </p:nvPr>
        </p:nvSpPr>
        <p:spPr/>
        <p:txBody>
          <a:bodyPr/>
          <a:lstStyle/>
          <a:p>
            <a:fld id="{D3BCAA53-8FBA-45E2-8B10-F7DD55E4E759}" type="datetimeFigureOut">
              <a:rPr lang="en-US" dirty="0"/>
              <a:t>10/5/2026</a:t>
            </a:fld>
            <a:endParaRPr lang="en-US" dirty="0"/>
          </a:p>
        </p:txBody>
      </p:sp>
      <p:sp>
        <p:nvSpPr>
          <p:cNvPr id="5" name="Footer Placeholder 4">
            <a:extLst>
              <a:ext uri="{FF2B5EF4-FFF2-40B4-BE49-F238E27FC236}">
                <a16:creationId xmlns:a16="http://schemas.microsoft.com/office/drawing/2014/main" id="{A1EB93B9-7818-489D-AFFB-B6EAD27FF15D}"/>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C4528D36-894E-4FCB-B8BB-84DE89949B23}"/>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36488076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964F1-5687-421F-B3DF-BA3C8DADC0E6}"/>
              </a:ext>
            </a:extLst>
          </p:cNvPr>
          <p:cNvSpPr>
            <a:spLocks noGrp="1"/>
          </p:cNvSpPr>
          <p:nvPr>
            <p:ph type="title"/>
          </p:nvPr>
        </p:nvSpPr>
        <p:spPr>
          <a:xfrm>
            <a:off x="1380930" y="1709738"/>
            <a:ext cx="9966519" cy="2852737"/>
          </a:xfrm>
        </p:spPr>
        <p:txBody>
          <a:bodyPr anchor="b">
            <a:normAutofit/>
          </a:bodyPr>
          <a:lstStyle>
            <a:lvl1pPr>
              <a:defRPr sz="4400" spc="750" baseline="0"/>
            </a:lvl1pPr>
          </a:lstStyle>
          <a:p>
            <a:r>
              <a:rPr lang="en-US" dirty="0"/>
              <a:t>Click to edit Master title style</a:t>
            </a:r>
          </a:p>
        </p:txBody>
      </p:sp>
      <p:sp>
        <p:nvSpPr>
          <p:cNvPr id="3" name="Text Placeholder 2">
            <a:extLst>
              <a:ext uri="{FF2B5EF4-FFF2-40B4-BE49-F238E27FC236}">
                <a16:creationId xmlns:a16="http://schemas.microsoft.com/office/drawing/2014/main" id="{1DDBB876-5FD9-4964-BD37-6F05DAEBE325}"/>
              </a:ext>
            </a:extLst>
          </p:cNvPr>
          <p:cNvSpPr>
            <a:spLocks noGrp="1"/>
          </p:cNvSpPr>
          <p:nvPr>
            <p:ph type="body" idx="1"/>
          </p:nvPr>
        </p:nvSpPr>
        <p:spPr>
          <a:xfrm>
            <a:off x="1380930" y="4976327"/>
            <a:ext cx="9966520" cy="1113323"/>
          </a:xfrm>
        </p:spPr>
        <p:txBody>
          <a:bodyPr>
            <a:normAutofit/>
          </a:bodyPr>
          <a:lstStyle>
            <a:lvl1pPr marL="0" indent="0">
              <a:buNone/>
              <a:defRPr sz="1200" spc="600">
                <a:solidFill>
                  <a:schemeClr val="tx1">
                    <a:tint val="75000"/>
                  </a:schemeClr>
                </a:solidFill>
              </a:defRPr>
            </a:lvl1pPr>
            <a:lvl2pPr marL="457200" indent="0">
              <a:buNone/>
              <a:defRPr sz="1200">
                <a:solidFill>
                  <a:schemeClr val="tx1">
                    <a:tint val="75000"/>
                  </a:schemeClr>
                </a:solidFill>
              </a:defRPr>
            </a:lvl2pPr>
            <a:lvl3pPr marL="914400" indent="0">
              <a:buNone/>
              <a:defRPr sz="1200">
                <a:solidFill>
                  <a:schemeClr val="tx1">
                    <a:tint val="75000"/>
                  </a:schemeClr>
                </a:solidFill>
              </a:defRPr>
            </a:lvl3pPr>
            <a:lvl4pPr marL="1371600" indent="0">
              <a:buNone/>
              <a:defRPr sz="1200">
                <a:solidFill>
                  <a:schemeClr val="tx1">
                    <a:tint val="75000"/>
                  </a:schemeClr>
                </a:solidFill>
              </a:defRPr>
            </a:lvl4pPr>
            <a:lvl5pPr marL="1828800" indent="0">
              <a:buNone/>
              <a:defRPr sz="1200">
                <a:solidFill>
                  <a:schemeClr val="tx1">
                    <a:tint val="75000"/>
                  </a:schemeClr>
                </a:solidFill>
              </a:defRPr>
            </a:lvl5pPr>
            <a:lvl6pPr marL="2286000" indent="0">
              <a:buNone/>
              <a:defRPr sz="1200">
                <a:solidFill>
                  <a:schemeClr val="tx1">
                    <a:tint val="75000"/>
                  </a:schemeClr>
                </a:solidFill>
              </a:defRPr>
            </a:lvl6pPr>
            <a:lvl7pPr marL="2743200" indent="0">
              <a:buNone/>
              <a:defRPr sz="1200">
                <a:solidFill>
                  <a:schemeClr val="tx1">
                    <a:tint val="75000"/>
                  </a:schemeClr>
                </a:solidFill>
              </a:defRPr>
            </a:lvl7pPr>
            <a:lvl8pPr marL="3200400" indent="0">
              <a:buNone/>
              <a:defRPr sz="1200">
                <a:solidFill>
                  <a:schemeClr val="tx1">
                    <a:tint val="75000"/>
                  </a:schemeClr>
                </a:solidFill>
              </a:defRPr>
            </a:lvl8pPr>
            <a:lvl9pPr marL="3657600" indent="0">
              <a:buNone/>
              <a:defRPr sz="12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875EA80A-FCDD-4009-9A1F-8B54817869DC}"/>
              </a:ext>
            </a:extLst>
          </p:cNvPr>
          <p:cNvSpPr>
            <a:spLocks noGrp="1"/>
          </p:cNvSpPr>
          <p:nvPr>
            <p:ph type="dt" sz="half" idx="10"/>
          </p:nvPr>
        </p:nvSpPr>
        <p:spPr/>
        <p:txBody>
          <a:bodyPr/>
          <a:lstStyle/>
          <a:p>
            <a:fld id="{2F8C84CF-6F0D-4195-920D-9D6F75893720}" type="datetimeFigureOut">
              <a:rPr lang="en-US" dirty="0"/>
              <a:t>10/5/2026</a:t>
            </a:fld>
            <a:endParaRPr lang="en-US" dirty="0"/>
          </a:p>
        </p:txBody>
      </p:sp>
      <p:sp>
        <p:nvSpPr>
          <p:cNvPr id="5" name="Footer Placeholder 4">
            <a:extLst>
              <a:ext uri="{FF2B5EF4-FFF2-40B4-BE49-F238E27FC236}">
                <a16:creationId xmlns:a16="http://schemas.microsoft.com/office/drawing/2014/main" id="{EA4A3422-56D9-4942-BC63-831AED91F16D}"/>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D5D4B42A-AC2C-4FD8-AD0D-BECDD3846D3A}"/>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36352238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FDAF1-8359-4A0F-91B3-03E77C670543}"/>
              </a:ext>
            </a:extLst>
          </p:cNvPr>
          <p:cNvSpPr>
            <a:spLocks noGrp="1"/>
          </p:cNvSpPr>
          <p:nvPr>
            <p:ph type="title"/>
          </p:nvPr>
        </p:nvSpPr>
        <p:spPr>
          <a:xfrm>
            <a:off x="1044054" y="457200"/>
            <a:ext cx="10309745" cy="1233488"/>
          </a:xfrm>
        </p:spPr>
        <p:txBody>
          <a:bodyPr>
            <a:normAutofit/>
          </a:bodyPr>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4921E3D3-6B33-4CA0-B06B-A8BB05CAB3C4}"/>
              </a:ext>
            </a:extLst>
          </p:cNvPr>
          <p:cNvSpPr>
            <a:spLocks noGrp="1"/>
          </p:cNvSpPr>
          <p:nvPr>
            <p:ph sz="half" idx="1"/>
          </p:nvPr>
        </p:nvSpPr>
        <p:spPr>
          <a:xfrm>
            <a:off x="1044054" y="1996141"/>
            <a:ext cx="4975746" cy="418082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A629C334-815D-47FD-A9B5-E871E28641C9}"/>
              </a:ext>
            </a:extLst>
          </p:cNvPr>
          <p:cNvSpPr>
            <a:spLocks noGrp="1"/>
          </p:cNvSpPr>
          <p:nvPr>
            <p:ph sz="half" idx="2"/>
          </p:nvPr>
        </p:nvSpPr>
        <p:spPr>
          <a:xfrm>
            <a:off x="6172200" y="1996141"/>
            <a:ext cx="5181600" cy="418082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797975F2-7A90-4820-B90F-D28E31A35EB8}"/>
              </a:ext>
            </a:extLst>
          </p:cNvPr>
          <p:cNvSpPr>
            <a:spLocks noGrp="1"/>
          </p:cNvSpPr>
          <p:nvPr>
            <p:ph type="dt" sz="half" idx="10"/>
          </p:nvPr>
        </p:nvSpPr>
        <p:spPr/>
        <p:txBody>
          <a:bodyPr/>
          <a:lstStyle/>
          <a:p>
            <a:fld id="{121B3BBE-A1CF-4CC7-B02C-EBCBBE110242}" type="datetimeFigureOut">
              <a:rPr lang="en-US" dirty="0"/>
              <a:t>10/5/2026</a:t>
            </a:fld>
            <a:endParaRPr lang="en-US" dirty="0"/>
          </a:p>
        </p:txBody>
      </p:sp>
      <p:sp>
        <p:nvSpPr>
          <p:cNvPr id="6" name="Footer Placeholder 5">
            <a:extLst>
              <a:ext uri="{FF2B5EF4-FFF2-40B4-BE49-F238E27FC236}">
                <a16:creationId xmlns:a16="http://schemas.microsoft.com/office/drawing/2014/main" id="{823CFAD5-8AF8-4610-8324-85AA062E2712}"/>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16808CC8-C46E-4A10-8A83-7A251067EA68}"/>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128448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E82B8-F9D9-4F53-A4A6-F12EB5F12846}"/>
              </a:ext>
            </a:extLst>
          </p:cNvPr>
          <p:cNvSpPr>
            <a:spLocks noGrp="1"/>
          </p:cNvSpPr>
          <p:nvPr>
            <p:ph type="title"/>
          </p:nvPr>
        </p:nvSpPr>
        <p:spPr>
          <a:xfrm>
            <a:off x="1368490" y="457200"/>
            <a:ext cx="9986898" cy="1233488"/>
          </a:xfrm>
        </p:spPr>
        <p:txBody>
          <a:bodyPr>
            <a:normAutofit/>
          </a:bodyPr>
          <a:lstStyle>
            <a:lvl1pPr>
              <a:defRPr sz="2800"/>
            </a:lvl1pPr>
          </a:lstStyle>
          <a:p>
            <a:r>
              <a:rPr lang="en-US" dirty="0"/>
              <a:t>Click to edit Master title style</a:t>
            </a:r>
          </a:p>
        </p:txBody>
      </p:sp>
      <p:sp>
        <p:nvSpPr>
          <p:cNvPr id="3" name="Text Placeholder 2">
            <a:extLst>
              <a:ext uri="{FF2B5EF4-FFF2-40B4-BE49-F238E27FC236}">
                <a16:creationId xmlns:a16="http://schemas.microsoft.com/office/drawing/2014/main" id="{C1F070CA-85E9-47C7-8564-FFA1AE34B9E5}"/>
              </a:ext>
            </a:extLst>
          </p:cNvPr>
          <p:cNvSpPr>
            <a:spLocks noGrp="1"/>
          </p:cNvSpPr>
          <p:nvPr>
            <p:ph type="body" idx="1"/>
          </p:nvPr>
        </p:nvSpPr>
        <p:spPr>
          <a:xfrm>
            <a:off x="1368490" y="1681163"/>
            <a:ext cx="4629085"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938D4B1-41B3-4BF5-9076-A16984A81FF1}"/>
              </a:ext>
            </a:extLst>
          </p:cNvPr>
          <p:cNvSpPr>
            <a:spLocks noGrp="1"/>
          </p:cNvSpPr>
          <p:nvPr>
            <p:ph sz="half" idx="2"/>
          </p:nvPr>
        </p:nvSpPr>
        <p:spPr>
          <a:xfrm>
            <a:off x="1368490" y="2505075"/>
            <a:ext cx="4629085"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2E6A38DC-A016-4CFD-AC19-F24A9E062022}"/>
              </a:ext>
            </a:extLst>
          </p:cNvPr>
          <p:cNvSpPr>
            <a:spLocks noGrp="1"/>
          </p:cNvSpPr>
          <p:nvPr>
            <p:ph type="body" sz="quarter" idx="3"/>
          </p:nvPr>
        </p:nvSpPr>
        <p:spPr>
          <a:xfrm>
            <a:off x="6344816" y="1681163"/>
            <a:ext cx="501057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1F930FA-8C00-42AB-B2D1-FE4E4BDB3C6E}"/>
              </a:ext>
            </a:extLst>
          </p:cNvPr>
          <p:cNvSpPr>
            <a:spLocks noGrp="1"/>
          </p:cNvSpPr>
          <p:nvPr>
            <p:ph sz="quarter" idx="4"/>
          </p:nvPr>
        </p:nvSpPr>
        <p:spPr>
          <a:xfrm>
            <a:off x="6344814" y="2505075"/>
            <a:ext cx="5010573"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E18B698E-FAE5-4F2C-AE0E-4FD281E8F30E}"/>
              </a:ext>
            </a:extLst>
          </p:cNvPr>
          <p:cNvSpPr>
            <a:spLocks noGrp="1"/>
          </p:cNvSpPr>
          <p:nvPr>
            <p:ph type="dt" sz="half" idx="10"/>
          </p:nvPr>
        </p:nvSpPr>
        <p:spPr/>
        <p:txBody>
          <a:bodyPr/>
          <a:lstStyle/>
          <a:p>
            <a:fld id="{343D63E4-71A5-4C63-9515-748B28B89764}" type="datetimeFigureOut">
              <a:rPr lang="en-US" dirty="0"/>
              <a:t>10/5/2026</a:t>
            </a:fld>
            <a:endParaRPr lang="en-US" dirty="0"/>
          </a:p>
        </p:txBody>
      </p:sp>
      <p:sp>
        <p:nvSpPr>
          <p:cNvPr id="8" name="Footer Placeholder 7">
            <a:extLst>
              <a:ext uri="{FF2B5EF4-FFF2-40B4-BE49-F238E27FC236}">
                <a16:creationId xmlns:a16="http://schemas.microsoft.com/office/drawing/2014/main" id="{B5C4BB6C-CAA4-4EA8-8EA1-65ADE056F25D}"/>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75BB6A12-0532-47CA-B070-232141CC1064}"/>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19965827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08FA1-831E-4AD6-B0D1-BA85E67A5032}"/>
              </a:ext>
            </a:extLst>
          </p:cNvPr>
          <p:cNvSpPr>
            <a:spLocks noGrp="1"/>
          </p:cNvSpPr>
          <p:nvPr>
            <p:ph type="title"/>
          </p:nvPr>
        </p:nvSpPr>
        <p:spPr>
          <a:xfrm>
            <a:off x="1371599" y="457200"/>
            <a:ext cx="9982199" cy="1233488"/>
          </a:xfrm>
        </p:spPr>
        <p:txBody>
          <a:bodyPr>
            <a:normAutofit/>
          </a:bodyPr>
          <a:lstStyle>
            <a:lvl1pPr>
              <a:defRPr sz="3200"/>
            </a:lvl1pPr>
          </a:lstStyle>
          <a:p>
            <a:r>
              <a:rPr lang="en-US" dirty="0"/>
              <a:t>Click to edit Master title style</a:t>
            </a:r>
          </a:p>
        </p:txBody>
      </p:sp>
      <p:sp>
        <p:nvSpPr>
          <p:cNvPr id="3" name="Date Placeholder 2">
            <a:extLst>
              <a:ext uri="{FF2B5EF4-FFF2-40B4-BE49-F238E27FC236}">
                <a16:creationId xmlns:a16="http://schemas.microsoft.com/office/drawing/2014/main" id="{ACE94142-C469-4B0E-8C01-C64BA28F52D2}"/>
              </a:ext>
            </a:extLst>
          </p:cNvPr>
          <p:cNvSpPr>
            <a:spLocks noGrp="1"/>
          </p:cNvSpPr>
          <p:nvPr>
            <p:ph type="dt" sz="half" idx="10"/>
          </p:nvPr>
        </p:nvSpPr>
        <p:spPr/>
        <p:txBody>
          <a:bodyPr/>
          <a:lstStyle/>
          <a:p>
            <a:fld id="{C7C92BAC-F228-4DAC-8800-3D810F869187}" type="datetimeFigureOut">
              <a:rPr lang="en-US" dirty="0"/>
              <a:t>10/5/2026</a:t>
            </a:fld>
            <a:endParaRPr lang="en-US" dirty="0"/>
          </a:p>
        </p:txBody>
      </p:sp>
      <p:sp>
        <p:nvSpPr>
          <p:cNvPr id="4" name="Footer Placeholder 3">
            <a:extLst>
              <a:ext uri="{FF2B5EF4-FFF2-40B4-BE49-F238E27FC236}">
                <a16:creationId xmlns:a16="http://schemas.microsoft.com/office/drawing/2014/main" id="{02AAFCE6-5C7E-438F-8D4A-21E155681447}"/>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D2ACFD88-63EA-427F-978C-B7844D1A5E32}"/>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254007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82A4F0-76A5-4852-982B-32B3B685732E}"/>
              </a:ext>
            </a:extLst>
          </p:cNvPr>
          <p:cNvSpPr>
            <a:spLocks noGrp="1"/>
          </p:cNvSpPr>
          <p:nvPr>
            <p:ph type="dt" sz="half" idx="10"/>
          </p:nvPr>
        </p:nvSpPr>
        <p:spPr/>
        <p:txBody>
          <a:bodyPr/>
          <a:lstStyle/>
          <a:p>
            <a:fld id="{B66EFFE8-7E8E-427A-AB26-E496551AFB7B}" type="datetimeFigureOut">
              <a:rPr lang="en-US" dirty="0"/>
              <a:t>10/5/2026</a:t>
            </a:fld>
            <a:endParaRPr lang="en-US" dirty="0"/>
          </a:p>
        </p:txBody>
      </p:sp>
      <p:sp>
        <p:nvSpPr>
          <p:cNvPr id="3" name="Footer Placeholder 2">
            <a:extLst>
              <a:ext uri="{FF2B5EF4-FFF2-40B4-BE49-F238E27FC236}">
                <a16:creationId xmlns:a16="http://schemas.microsoft.com/office/drawing/2014/main" id="{8750CFAE-4BEB-4272-A2E6-FDD9D6A03290}"/>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943B71B7-74B7-4CF1-8FE0-F4863CD7D97C}"/>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38716438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432BE-C4E5-4F12-AB53-EBEF2B76B251}"/>
              </a:ext>
            </a:extLst>
          </p:cNvPr>
          <p:cNvSpPr>
            <a:spLocks noGrp="1"/>
          </p:cNvSpPr>
          <p:nvPr>
            <p:ph type="title"/>
          </p:nvPr>
        </p:nvSpPr>
        <p:spPr>
          <a:xfrm>
            <a:off x="1318755" y="457200"/>
            <a:ext cx="3932237" cy="1921434"/>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DFAE7F57-4ABF-4BA4-A892-38857A02F60D}"/>
              </a:ext>
            </a:extLst>
          </p:cNvPr>
          <p:cNvSpPr>
            <a:spLocks noGrp="1"/>
          </p:cNvSpPr>
          <p:nvPr>
            <p:ph idx="1"/>
          </p:nvPr>
        </p:nvSpPr>
        <p:spPr>
          <a:xfrm>
            <a:off x="5648130" y="987425"/>
            <a:ext cx="5707257" cy="4873625"/>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D032E444-E5BD-443F-AB83-84D7CE0AB768}"/>
              </a:ext>
            </a:extLst>
          </p:cNvPr>
          <p:cNvSpPr>
            <a:spLocks noGrp="1"/>
          </p:cNvSpPr>
          <p:nvPr>
            <p:ph type="body" sz="half" idx="2"/>
          </p:nvPr>
        </p:nvSpPr>
        <p:spPr>
          <a:xfrm>
            <a:off x="1318755" y="2799184"/>
            <a:ext cx="3932237" cy="3069803"/>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11998A4-FD2F-4126-99C5-E2063AE02482}"/>
              </a:ext>
            </a:extLst>
          </p:cNvPr>
          <p:cNvSpPr>
            <a:spLocks noGrp="1"/>
          </p:cNvSpPr>
          <p:nvPr>
            <p:ph type="dt" sz="half" idx="10"/>
          </p:nvPr>
        </p:nvSpPr>
        <p:spPr/>
        <p:txBody>
          <a:bodyPr/>
          <a:lstStyle/>
          <a:p>
            <a:fld id="{C0DC8B19-DE76-4E18-BFC7-EB25B8C421E7}" type="datetimeFigureOut">
              <a:rPr lang="en-US" dirty="0"/>
              <a:t>10/5/2026</a:t>
            </a:fld>
            <a:endParaRPr lang="en-US" dirty="0"/>
          </a:p>
        </p:txBody>
      </p:sp>
      <p:sp>
        <p:nvSpPr>
          <p:cNvPr id="6" name="Footer Placeholder 5">
            <a:extLst>
              <a:ext uri="{FF2B5EF4-FFF2-40B4-BE49-F238E27FC236}">
                <a16:creationId xmlns:a16="http://schemas.microsoft.com/office/drawing/2014/main" id="{E96457D3-F808-4DB2-9C9C-B185E71F26DA}"/>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4131BC9B-21D1-4D2D-B02E-C887A02CA373}"/>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25506407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43EC2-2D8C-4E8D-8CC7-9676480146E2}"/>
              </a:ext>
            </a:extLst>
          </p:cNvPr>
          <p:cNvSpPr>
            <a:spLocks noGrp="1"/>
          </p:cNvSpPr>
          <p:nvPr>
            <p:ph type="title"/>
          </p:nvPr>
        </p:nvSpPr>
        <p:spPr>
          <a:xfrm>
            <a:off x="1378966" y="681135"/>
            <a:ext cx="3932237" cy="1600200"/>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6566AF89-5FBD-43DD-958D-A5C608AE2E2C}"/>
              </a:ext>
            </a:extLst>
          </p:cNvPr>
          <p:cNvSpPr>
            <a:spLocks noGrp="1" noChangeAspect="1"/>
          </p:cNvSpPr>
          <p:nvPr>
            <p:ph type="pic" idx="1"/>
          </p:nvPr>
        </p:nvSpPr>
        <p:spPr>
          <a:xfrm>
            <a:off x="5834742" y="858417"/>
            <a:ext cx="5520645" cy="500263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F770A545-2CE6-48C4-A725-EF68A3F1BFCB}"/>
              </a:ext>
            </a:extLst>
          </p:cNvPr>
          <p:cNvSpPr>
            <a:spLocks noGrp="1"/>
          </p:cNvSpPr>
          <p:nvPr>
            <p:ph type="body" sz="half" idx="2"/>
          </p:nvPr>
        </p:nvSpPr>
        <p:spPr>
          <a:xfrm>
            <a:off x="1378966" y="2281335"/>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B4466B2-6FE6-4352-BBF9-84BCD946C28B}"/>
              </a:ext>
            </a:extLst>
          </p:cNvPr>
          <p:cNvSpPr>
            <a:spLocks noGrp="1"/>
          </p:cNvSpPr>
          <p:nvPr>
            <p:ph type="dt" sz="half" idx="10"/>
          </p:nvPr>
        </p:nvSpPr>
        <p:spPr/>
        <p:txBody>
          <a:bodyPr/>
          <a:lstStyle/>
          <a:p>
            <a:fld id="{9C10BD94-1F69-4074-BD82-D6EDB89FE74F}" type="datetimeFigureOut">
              <a:rPr lang="en-US" dirty="0"/>
              <a:t>10/5/2026</a:t>
            </a:fld>
            <a:endParaRPr lang="en-US" dirty="0"/>
          </a:p>
        </p:txBody>
      </p:sp>
      <p:sp>
        <p:nvSpPr>
          <p:cNvPr id="6" name="Footer Placeholder 5">
            <a:extLst>
              <a:ext uri="{FF2B5EF4-FFF2-40B4-BE49-F238E27FC236}">
                <a16:creationId xmlns:a16="http://schemas.microsoft.com/office/drawing/2014/main" id="{398991BC-29A5-4182-BD83-9D99D28894AA}"/>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5EC1C78F-6633-4604-8832-8E9D2DC768BB}"/>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16895920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A997B-D473-47DE-8B7B-22AB6F31E4E3}"/>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75526035-4B81-4537-A22D-92C2E0DBB615}"/>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EC2A44D-F637-4017-BAA2-77756A386D98}"/>
              </a:ext>
            </a:extLst>
          </p:cNvPr>
          <p:cNvSpPr>
            <a:spLocks noGrp="1"/>
          </p:cNvSpPr>
          <p:nvPr>
            <p:ph type="dt" sz="half" idx="10"/>
          </p:nvPr>
        </p:nvSpPr>
        <p:spPr/>
        <p:txBody>
          <a:bodyPr/>
          <a:lstStyle/>
          <a:p>
            <a:fld id="{EE1F3D07-6BCF-40BC-A7F7-89BB8FFE98C6}" type="datetimeFigureOut">
              <a:rPr lang="en-US" dirty="0"/>
              <a:t>10/5/2026</a:t>
            </a:fld>
            <a:endParaRPr lang="en-US" dirty="0"/>
          </a:p>
        </p:txBody>
      </p:sp>
      <p:sp>
        <p:nvSpPr>
          <p:cNvPr id="5" name="Footer Placeholder 4">
            <a:extLst>
              <a:ext uri="{FF2B5EF4-FFF2-40B4-BE49-F238E27FC236}">
                <a16:creationId xmlns:a16="http://schemas.microsoft.com/office/drawing/2014/main" id="{EEC1DCE6-ED7D-417C-ABD4-41D61570FF3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2CAAF19A-FDAE-446A-A6B6-128F7F96A966}"/>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31012002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C96D838-45E9-4D61-AA4E-92A32B579FDA}"/>
              </a:ext>
            </a:extLst>
          </p:cNvPr>
          <p:cNvSpPr>
            <a:spLocks noGrp="1"/>
          </p:cNvSpPr>
          <p:nvPr>
            <p:ph type="title" orient="vert"/>
          </p:nvPr>
        </p:nvSpPr>
        <p:spPr>
          <a:xfrm>
            <a:off x="8724900" y="457199"/>
            <a:ext cx="2628900" cy="5719763"/>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2C3183D0-4392-4364-8A2D-C47A2AF7A87D}"/>
              </a:ext>
            </a:extLst>
          </p:cNvPr>
          <p:cNvSpPr>
            <a:spLocks noGrp="1"/>
          </p:cNvSpPr>
          <p:nvPr>
            <p:ph type="body" orient="vert" idx="1"/>
          </p:nvPr>
        </p:nvSpPr>
        <p:spPr>
          <a:xfrm>
            <a:off x="838200" y="457199"/>
            <a:ext cx="7734300" cy="5719763"/>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B4A36C9-28D5-4820-84F1-E4B9F4E50FA9}"/>
              </a:ext>
            </a:extLst>
          </p:cNvPr>
          <p:cNvSpPr>
            <a:spLocks noGrp="1"/>
          </p:cNvSpPr>
          <p:nvPr>
            <p:ph type="dt" sz="half" idx="10"/>
          </p:nvPr>
        </p:nvSpPr>
        <p:spPr/>
        <p:txBody>
          <a:bodyPr/>
          <a:lstStyle/>
          <a:p>
            <a:fld id="{CED16D97-0980-426F-BEA7-F6EB2DE3AC08}" type="datetimeFigureOut">
              <a:rPr lang="en-US" dirty="0"/>
              <a:t>10/5/2026</a:t>
            </a:fld>
            <a:endParaRPr lang="en-US" dirty="0"/>
          </a:p>
        </p:txBody>
      </p:sp>
      <p:sp>
        <p:nvSpPr>
          <p:cNvPr id="5" name="Footer Placeholder 4">
            <a:extLst>
              <a:ext uri="{FF2B5EF4-FFF2-40B4-BE49-F238E27FC236}">
                <a16:creationId xmlns:a16="http://schemas.microsoft.com/office/drawing/2014/main" id="{8997EDC8-558D-4646-86D9-A5424CF2A2BA}"/>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6F0B7537-E67A-411A-BBA4-061521D3D881}"/>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35748525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846390" y="1411358"/>
            <a:ext cx="3736010" cy="2845567"/>
          </a:xfrm>
        </p:spPr>
        <p:txBody>
          <a:bodyPr vert="horz" lIns="91440" tIns="45720" rIns="91440" bIns="45720" rtlCol="0" anchor="b">
            <a:noAutofit/>
          </a:bodyPr>
          <a:lstStyle>
            <a:lvl1pPr>
              <a:defRPr lang="en-US" sz="36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846388" y="4403039"/>
            <a:ext cx="3729915" cy="1123122"/>
          </a:xfrm>
        </p:spPr>
        <p:txBody>
          <a:bodyPr vert="horz" lIns="91440" tIns="45720" rIns="91440" bIns="45720" rtlCol="0">
            <a:normAutofit/>
          </a:bodyPr>
          <a:lstStyle>
            <a:lvl1pPr marL="0" indent="0">
              <a:lnSpc>
                <a:spcPct val="100000"/>
              </a:lnSpc>
              <a:buNone/>
              <a:defRPr lang="en-US" sz="1600" dirty="0"/>
            </a:lvl1pPr>
          </a:lstStyle>
          <a:p>
            <a:pPr lvl="0"/>
            <a:r>
              <a:rPr lang="en-US" dirty="0"/>
              <a:t>Click to edit Master subtitle style</a:t>
            </a:r>
          </a:p>
        </p:txBody>
      </p:sp>
      <p:sp>
        <p:nvSpPr>
          <p:cNvPr id="14" name="Picture Placeholder 13">
            <a:extLst>
              <a:ext uri="{FF2B5EF4-FFF2-40B4-BE49-F238E27FC236}">
                <a16:creationId xmlns:a16="http://schemas.microsoft.com/office/drawing/2014/main" id="{51A639AF-317A-79DF-3175-64C726EA3189}"/>
              </a:ext>
            </a:extLst>
          </p:cNvPr>
          <p:cNvSpPr>
            <a:spLocks noGrp="1" noChangeAspect="1"/>
          </p:cNvSpPr>
          <p:nvPr>
            <p:ph type="pic" sz="quarter" idx="14" hasCustomPrompt="1"/>
          </p:nvPr>
        </p:nvSpPr>
        <p:spPr>
          <a:xfrm>
            <a:off x="0" y="0"/>
            <a:ext cx="7617785" cy="6858000"/>
          </a:xfrm>
          <a:custGeom>
            <a:avLst/>
            <a:gdLst/>
            <a:ahLst/>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chor="t">
            <a:noAutofit/>
          </a:bodyPr>
          <a:lstStyle>
            <a:lvl1pPr marL="0" indent="0">
              <a:buNone/>
              <a:defRPr/>
            </a:lvl1pPr>
          </a:lstStyle>
          <a:p>
            <a:endParaRPr/>
          </a:p>
        </p:txBody>
      </p:sp>
      <p:sp>
        <p:nvSpPr>
          <p:cNvPr id="17" name="Footer Placeholder 4">
            <a:extLst>
              <a:ext uri="{FF2B5EF4-FFF2-40B4-BE49-F238E27FC236}">
                <a16:creationId xmlns:a16="http://schemas.microsoft.com/office/drawing/2014/main" id="{DF8C2BF2-38FB-0598-A4BE-DD111229A3FE}"/>
              </a:ext>
            </a:extLst>
          </p:cNvPr>
          <p:cNvSpPr>
            <a:spLocks noGrp="1"/>
          </p:cNvSpPr>
          <p:nvPr>
            <p:ph type="ftr" sz="quarter" idx="11"/>
          </p:nvPr>
        </p:nvSpPr>
        <p:spPr>
          <a:xfrm>
            <a:off x="7846388" y="6438900"/>
            <a:ext cx="1714301" cy="419100"/>
          </a:xfrm>
        </p:spPr>
        <p:txBody>
          <a:bodyPr/>
          <a:lstStyle/>
          <a:p>
            <a:r>
              <a:rPr lang="en-US" dirty="0"/>
              <a:t>
              </a:t>
            </a:r>
          </a:p>
        </p:txBody>
      </p:sp>
      <p:sp>
        <p:nvSpPr>
          <p:cNvPr id="18" name="Date Placeholder 4">
            <a:extLst>
              <a:ext uri="{FF2B5EF4-FFF2-40B4-BE49-F238E27FC236}">
                <a16:creationId xmlns:a16="http://schemas.microsoft.com/office/drawing/2014/main" id="{5A41BBAF-5441-8512-B575-2EB961DD485E}"/>
              </a:ext>
            </a:extLst>
          </p:cNvPr>
          <p:cNvSpPr>
            <a:spLocks noGrp="1"/>
          </p:cNvSpPr>
          <p:nvPr>
            <p:ph type="dt" sz="half" idx="15"/>
          </p:nvPr>
        </p:nvSpPr>
        <p:spPr>
          <a:xfrm>
            <a:off x="9650896" y="6438900"/>
            <a:ext cx="864704" cy="419100"/>
          </a:xfrm>
        </p:spPr>
        <p:txBody>
          <a:bodyPr/>
          <a:lstStyle/>
          <a:p>
            <a:fld id="{2ABAD28B-DD56-4B56-883A-96608C765E28}" type="datetimeFigureOut">
              <a:rPr lang="en-US" dirty="0"/>
              <a:pPr/>
              <a:t>10/5/2026</a:t>
            </a:fld>
            <a:endParaRPr lang="en-US" dirty="0"/>
          </a:p>
        </p:txBody>
      </p:sp>
      <p:sp>
        <p:nvSpPr>
          <p:cNvPr id="19" name="Slide Number Placeholder 5">
            <a:extLst>
              <a:ext uri="{FF2B5EF4-FFF2-40B4-BE49-F238E27FC236}">
                <a16:creationId xmlns:a16="http://schemas.microsoft.com/office/drawing/2014/main" id="{89401810-4A83-D1CF-00A6-76F622C7153C}"/>
              </a:ext>
            </a:extLst>
          </p:cNvPr>
          <p:cNvSpPr>
            <a:spLocks noGrp="1"/>
          </p:cNvSpPr>
          <p:nvPr>
            <p:ph type="sldNum" sz="quarter" idx="12"/>
          </p:nvPr>
        </p:nvSpPr>
        <p:spPr>
          <a:xfrm>
            <a:off x="10523764" y="6438900"/>
            <a:ext cx="601436" cy="419100"/>
          </a:xfrm>
        </p:spPr>
        <p:txBody>
          <a:bodyPr/>
          <a:lstStyle/>
          <a:p>
            <a:fld id="{AEAA3239-9EA4-4A65-A281-97F994456D9F}" type="slidenum">
              <a:rPr lang="en-US" dirty="0"/>
              <a:t>‹#›</a:t>
            </a:fld>
            <a:endParaRPr lang="en-US" dirty="0"/>
          </a:p>
        </p:txBody>
      </p:sp>
    </p:spTree>
    <p:extLst>
      <p:ext uri="{BB962C8B-B14F-4D97-AF65-F5344CB8AC3E}">
        <p14:creationId xmlns:p14="http://schemas.microsoft.com/office/powerpoint/2010/main" val="2794174647"/>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D4C0BBB-0042-4603-A226-6117F3FD5B3C}"/>
              </a:ext>
            </a:extLst>
          </p:cNvPr>
          <p:cNvSpPr/>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EC44F520-2598-460E-9F91-B02F60830CA2}"/>
              </a:ext>
            </a:extLst>
          </p:cNvPr>
          <p:cNvSpPr/>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a:extLst>
              <a:ext uri="{FF2B5EF4-FFF2-40B4-BE49-F238E27FC236}">
                <a16:creationId xmlns:a16="http://schemas.microsoft.com/office/drawing/2014/main" id="{AD478F2F-4F04-4604-9005-BF0CB1142512}"/>
              </a:ext>
            </a:extLst>
          </p:cNvPr>
          <p:cNvSpPr>
            <a:spLocks noGrp="1"/>
          </p:cNvSpPr>
          <p:nvPr>
            <p:ph type="title"/>
          </p:nvPr>
        </p:nvSpPr>
        <p:spPr>
          <a:xfrm>
            <a:off x="1371600" y="361666"/>
            <a:ext cx="9810376" cy="1659404"/>
          </a:xfrm>
          <a:prstGeom prst="rect">
            <a:avLst/>
          </a:prstGeom>
        </p:spPr>
        <p:txBody>
          <a:bodyPr vert="horz" lIns="0" tIns="0" rIns="0" bIns="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B54A17D2-52AF-4B40-80A8-3E0DB855F297}"/>
              </a:ext>
            </a:extLst>
          </p:cNvPr>
          <p:cNvSpPr>
            <a:spLocks noGrp="1"/>
          </p:cNvSpPr>
          <p:nvPr>
            <p:ph type="body" idx="1"/>
          </p:nvPr>
        </p:nvSpPr>
        <p:spPr>
          <a:xfrm>
            <a:off x="1371600" y="2286000"/>
            <a:ext cx="9810376" cy="3857811"/>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592E0AA-D5B3-4BCF-BA69-209D9B335A06}"/>
              </a:ext>
            </a:extLst>
          </p:cNvPr>
          <p:cNvSpPr>
            <a:spLocks noGrp="1"/>
          </p:cNvSpPr>
          <p:nvPr>
            <p:ph type="dt" sz="half" idx="2"/>
          </p:nvPr>
        </p:nvSpPr>
        <p:spPr>
          <a:xfrm>
            <a:off x="7910111" y="6409170"/>
            <a:ext cx="3702392" cy="448830"/>
          </a:xfrm>
          <a:prstGeom prst="rect">
            <a:avLst/>
          </a:prstGeom>
        </p:spPr>
        <p:txBody>
          <a:bodyPr vert="horz" lIns="91440" tIns="45720" rIns="91440" bIns="45720" rtlCol="0" anchor="ctr"/>
          <a:lstStyle>
            <a:lvl1pPr algn="r">
              <a:defRPr sz="800" cap="all" spc="300" baseline="0">
                <a:solidFill>
                  <a:schemeClr val="bg1"/>
                </a:solidFill>
              </a:defRPr>
            </a:lvl1pPr>
          </a:lstStyle>
          <a:p>
            <a:fld id="{149C728D-416F-40D5-8F13-55E5DD1CE8D1}" type="datetimeFigureOut">
              <a:rPr lang="en-US" dirty="0"/>
              <a:t>10/5/2026</a:t>
            </a:fld>
            <a:endParaRPr lang="en-US" dirty="0"/>
          </a:p>
        </p:txBody>
      </p:sp>
      <p:sp>
        <p:nvSpPr>
          <p:cNvPr id="5" name="Footer Placeholder 4">
            <a:extLst>
              <a:ext uri="{FF2B5EF4-FFF2-40B4-BE49-F238E27FC236}">
                <a16:creationId xmlns:a16="http://schemas.microsoft.com/office/drawing/2014/main" id="{5F10A637-D86F-4FA1-985D-2D82456511B1}"/>
              </a:ext>
            </a:extLst>
          </p:cNvPr>
          <p:cNvSpPr>
            <a:spLocks noGrp="1"/>
          </p:cNvSpPr>
          <p:nvPr>
            <p:ph type="ftr" sz="quarter" idx="3"/>
          </p:nvPr>
        </p:nvSpPr>
        <p:spPr>
          <a:xfrm rot="5400000">
            <a:off x="-1828801" y="1912217"/>
            <a:ext cx="4114800" cy="457200"/>
          </a:xfrm>
          <a:prstGeom prst="rect">
            <a:avLst/>
          </a:prstGeom>
        </p:spPr>
        <p:txBody>
          <a:bodyPr vert="horz" lIns="91440" tIns="45720" rIns="91440" bIns="45720" rtlCol="0" anchor="ctr"/>
          <a:lstStyle>
            <a:lvl1pPr algn="l">
              <a:defRPr sz="800" b="1">
                <a:solidFill>
                  <a:schemeClr val="tx1"/>
                </a:solidFill>
                <a:latin typeface="+mj-lt"/>
              </a:defRPr>
            </a:lvl1pPr>
          </a:lstStyle>
          <a:p>
            <a:r>
              <a:rPr lang="en-US" dirty="0"/>
              <a:t>
              </a:t>
            </a:r>
          </a:p>
        </p:txBody>
      </p:sp>
      <p:sp>
        <p:nvSpPr>
          <p:cNvPr id="6" name="Slide Number Placeholder 5">
            <a:extLst>
              <a:ext uri="{FF2B5EF4-FFF2-40B4-BE49-F238E27FC236}">
                <a16:creationId xmlns:a16="http://schemas.microsoft.com/office/drawing/2014/main" id="{80F2FA4D-A931-46BA-B767-29A6FD5AAD2A}"/>
              </a:ext>
            </a:extLst>
          </p:cNvPr>
          <p:cNvSpPr>
            <a:spLocks noGrp="1"/>
          </p:cNvSpPr>
          <p:nvPr>
            <p:ph type="sldNum" sz="quarter" idx="4"/>
          </p:nvPr>
        </p:nvSpPr>
        <p:spPr>
          <a:xfrm>
            <a:off x="11669678" y="6408742"/>
            <a:ext cx="438652" cy="448830"/>
          </a:xfrm>
          <a:prstGeom prst="rect">
            <a:avLst/>
          </a:prstGeom>
        </p:spPr>
        <p:txBody>
          <a:bodyPr vert="horz" lIns="91440" tIns="45720" rIns="91440" bIns="45720" rtlCol="0" anchor="ctr"/>
          <a:lstStyle>
            <a:lvl1pPr algn="r">
              <a:defRPr sz="800">
                <a:solidFill>
                  <a:schemeClr val="bg1"/>
                </a:solidFill>
              </a:defRPr>
            </a:lvl1pPr>
          </a:lstStyle>
          <a:p>
            <a:fld id="{017DE1FC-E54A-4B87-A814-263D1E8654B2}" type="slidenum">
              <a:rPr lang="en-US" dirty="0"/>
              <a:t>‹#›</a:t>
            </a:fld>
            <a:endParaRPr lang="en-US" dirty="0"/>
          </a:p>
        </p:txBody>
      </p:sp>
    </p:spTree>
    <p:extLst>
      <p:ext uri="{BB962C8B-B14F-4D97-AF65-F5344CB8AC3E}">
        <p14:creationId xmlns:p14="http://schemas.microsoft.com/office/powerpoint/2010/main" val="2964215718"/>
      </p:ext>
    </p:extLst>
  </p:cSld>
  <p:clrMap bg1="lt1" tx1="dk1" bg2="lt2" tx2="dk2" accent1="accent1" accent2="accent2" accent3="accent3" accent4="accent4" accent5="accent5" accent6="accent6" hlink="hlink" folHlink="folHlink"/>
  <p:sldLayoutIdLst>
    <p:sldLayoutId id="2147483788" r:id="rId1"/>
    <p:sldLayoutId id="2147483789" r:id="rId2"/>
    <p:sldLayoutId id="2147483790" r:id="rId3"/>
    <p:sldLayoutId id="2147483791" r:id="rId4"/>
    <p:sldLayoutId id="2147483792" r:id="rId5"/>
    <p:sldLayoutId id="2147483793" r:id="rId6"/>
    <p:sldLayoutId id="2147483794" r:id="rId7"/>
    <p:sldLayoutId id="2147483795" r:id="rId8"/>
    <p:sldLayoutId id="2147483796" r:id="rId9"/>
    <p:sldLayoutId id="2147483797" r:id="rId10"/>
    <p:sldLayoutId id="2147483798" r:id="rId11"/>
    <p:sldLayoutId id="2147483799" r:id="rId12"/>
  </p:sldLayoutIdLst>
  <p:hf hdr="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288">
          <p15:clr>
            <a:srgbClr val="F26B43"/>
          </p15:clr>
        </p15:guide>
        <p15:guide id="4" pos="288">
          <p15:clr>
            <a:srgbClr val="F26B43"/>
          </p15:clr>
        </p15:guide>
        <p15:guide id="5" orient="horz" pos="4032">
          <p15:clr>
            <a:srgbClr val="F26B43"/>
          </p15:clr>
        </p15:guide>
        <p15:guide id="6" pos="7392">
          <p15:clr>
            <a:srgbClr val="F26B43"/>
          </p15:clr>
        </p15:guide>
        <p15:guide id="7" pos="5112">
          <p15:clr>
            <a:srgbClr val="F26B43"/>
          </p15:clr>
        </p15:guide>
        <p15:guide id="8" pos="2544">
          <p15:clr>
            <a:srgbClr val="F26B43"/>
          </p15:clr>
        </p15:guide>
        <p15:guide id="9" pos="864">
          <p15:clr>
            <a:srgbClr val="F26B43"/>
          </p15:clr>
        </p15:guide>
        <p15:guide id="10" orient="horz" pos="648">
          <p15:clr>
            <a:srgbClr val="F26B43"/>
          </p15:clr>
        </p15:guide>
        <p15:guide id="11" pos="6816">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eprints.hud.ac.uk/id/eprint/10507/"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library.oapen.org/handle/20.500.12657/94664"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books.google.com/books/about/Treatment_of_Voice_Disorders_Second_Edit.html?id=lex6DwAAQBAJ"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E3BAC-F462-4A62-C598-04CAA51C5266}"/>
              </a:ext>
            </a:extLst>
          </p:cNvPr>
          <p:cNvSpPr>
            <a:spLocks noGrp="1"/>
          </p:cNvSpPr>
          <p:nvPr>
            <p:ph type="ctrTitle"/>
          </p:nvPr>
        </p:nvSpPr>
        <p:spPr>
          <a:xfrm>
            <a:off x="7846390" y="1411358"/>
            <a:ext cx="3736010" cy="2845567"/>
          </a:xfrm>
        </p:spPr>
        <p:txBody>
          <a:bodyPr anchor="b">
            <a:normAutofit/>
          </a:bodyPr>
          <a:lstStyle/>
          <a:p>
            <a:pPr>
              <a:lnSpc>
                <a:spcPct val="90000"/>
              </a:lnSpc>
            </a:pPr>
            <a:r>
              <a:rPr lang="en-GB" sz="1700" dirty="0"/>
              <a:t>Lived Experiences and Decision-Making of Professional Voice-Dependent Artists Working with Reduced Vocal Capacity</a:t>
            </a:r>
          </a:p>
        </p:txBody>
      </p:sp>
      <p:sp>
        <p:nvSpPr>
          <p:cNvPr id="3" name="Subtitle 2">
            <a:extLst>
              <a:ext uri="{FF2B5EF4-FFF2-40B4-BE49-F238E27FC236}">
                <a16:creationId xmlns:a16="http://schemas.microsoft.com/office/drawing/2014/main" id="{DF2BBE27-4EE4-3FB4-E34A-F36AB5736256}"/>
              </a:ext>
            </a:extLst>
          </p:cNvPr>
          <p:cNvSpPr>
            <a:spLocks noGrp="1"/>
          </p:cNvSpPr>
          <p:nvPr>
            <p:ph type="subTitle" idx="1"/>
          </p:nvPr>
        </p:nvSpPr>
        <p:spPr>
          <a:xfrm>
            <a:off x="7846388" y="4403039"/>
            <a:ext cx="3729915" cy="1123122"/>
          </a:xfrm>
        </p:spPr>
        <p:txBody>
          <a:bodyPr>
            <a:normAutofit fontScale="92500"/>
          </a:bodyPr>
          <a:lstStyle/>
          <a:p>
            <a:pPr>
              <a:spcAft>
                <a:spcPts val="600"/>
              </a:spcAft>
            </a:pPr>
            <a:r>
              <a:rPr lang="en-GB" dirty="0"/>
              <a:t>Rebecca </a:t>
            </a:r>
            <a:r>
              <a:rPr lang="en-GB" dirty="0" err="1"/>
              <a:t>PorterStudent</a:t>
            </a:r>
            <a:r>
              <a:rPr lang="en-GB" dirty="0"/>
              <a:t> Number: 2320044MA Professional Practice (Voice Pedagogy)Work-based Learning Project (Extended)Module Code: BMPF7329</a:t>
            </a:r>
          </a:p>
        </p:txBody>
      </p:sp>
      <p:pic>
        <p:nvPicPr>
          <p:cNvPr id="5" name="Picture 4" descr="Microphone and piano">
            <a:extLst>
              <a:ext uri="{FF2B5EF4-FFF2-40B4-BE49-F238E27FC236}">
                <a16:creationId xmlns:a16="http://schemas.microsoft.com/office/drawing/2014/main" id="{E043622C-4546-9E6C-4E5F-7B12C99DB743}"/>
              </a:ext>
            </a:extLst>
          </p:cNvPr>
          <p:cNvPicPr>
            <a:picLocks noChangeAspect="1"/>
          </p:cNvPicPr>
          <p:nvPr/>
        </p:nvPicPr>
        <p:blipFill>
          <a:blip r:embed="rId2"/>
          <a:srcRect l="7011" r="19399" b="-1"/>
          <a:stretch>
            <a:fillRect/>
          </a:stretch>
        </p:blipFill>
        <p:spPr>
          <a:xfrm>
            <a:off x="20" y="10"/>
            <a:ext cx="7617765" cy="6857990"/>
          </a:xfrm>
          <a:custGeom>
            <a:avLst/>
            <a:gdLst/>
            <a:ahLst/>
            <a:cxnLst/>
            <a:rect l="l" t="t" r="r" b="b"/>
            <a:pathLst>
              <a:path w="7195675" h="6858000">
                <a:moveTo>
                  <a:pt x="0" y="0"/>
                </a:moveTo>
                <a:lnTo>
                  <a:pt x="7195675" y="0"/>
                </a:lnTo>
                <a:lnTo>
                  <a:pt x="7195675" y="6858000"/>
                </a:lnTo>
                <a:lnTo>
                  <a:pt x="0" y="6858000"/>
                </a:lnTo>
                <a:close/>
              </a:path>
            </a:pathLst>
          </a:custGeom>
          <a:noFill/>
        </p:spPr>
      </p:pic>
      <p:sp>
        <p:nvSpPr>
          <p:cNvPr id="10" name="Footer Placeholder 4">
            <a:extLst>
              <a:ext uri="{FF2B5EF4-FFF2-40B4-BE49-F238E27FC236}">
                <a16:creationId xmlns:a16="http://schemas.microsoft.com/office/drawing/2014/main" id="{40051B30-F4EA-8DD9-C377-8B3038DAEAE0}"/>
              </a:ext>
            </a:extLst>
          </p:cNvPr>
          <p:cNvSpPr>
            <a:spLocks noGrp="1"/>
          </p:cNvSpPr>
          <p:nvPr>
            <p:ph type="ftr" sz="quarter" idx="11"/>
          </p:nvPr>
        </p:nvSpPr>
        <p:spPr>
          <a:xfrm>
            <a:off x="7846388" y="6438900"/>
            <a:ext cx="1714301" cy="419100"/>
          </a:xfrm>
        </p:spPr>
        <p:txBody>
          <a:bodyPr/>
          <a:lstStyle/>
          <a:p>
            <a:pPr>
              <a:spcAft>
                <a:spcPts val="600"/>
              </a:spcAft>
            </a:pPr>
            <a:r>
              <a:rPr lang="en-US"/>
              <a:t>
              </a:t>
            </a:r>
          </a:p>
        </p:txBody>
      </p:sp>
      <p:sp>
        <p:nvSpPr>
          <p:cNvPr id="12" name="Date Placeholder 5">
            <a:extLst>
              <a:ext uri="{FF2B5EF4-FFF2-40B4-BE49-F238E27FC236}">
                <a16:creationId xmlns:a16="http://schemas.microsoft.com/office/drawing/2014/main" id="{8EA79AF0-D3C1-7F09-EDCD-A1A3C3E2C5E5}"/>
              </a:ext>
            </a:extLst>
          </p:cNvPr>
          <p:cNvSpPr>
            <a:spLocks noGrp="1"/>
          </p:cNvSpPr>
          <p:nvPr>
            <p:ph type="dt" sz="half" idx="15"/>
          </p:nvPr>
        </p:nvSpPr>
        <p:spPr>
          <a:xfrm>
            <a:off x="9650896" y="6438900"/>
            <a:ext cx="864704" cy="419100"/>
          </a:xfrm>
        </p:spPr>
        <p:txBody>
          <a:bodyPr/>
          <a:lstStyle/>
          <a:p>
            <a:pPr>
              <a:spcAft>
                <a:spcPts val="600"/>
              </a:spcAft>
            </a:pPr>
            <a:fld id="{BCD72F3C-1048-4C2D-8938-430CAA284587}" type="datetime1">
              <a:rPr lang="en-US" smtClean="0"/>
              <a:pPr>
                <a:spcAft>
                  <a:spcPts val="600"/>
                </a:spcAft>
              </a:pPr>
              <a:t>10/5/2026</a:t>
            </a:fld>
            <a:endParaRPr lang="en-US"/>
          </a:p>
        </p:txBody>
      </p:sp>
      <p:sp>
        <p:nvSpPr>
          <p:cNvPr id="14" name="Slide Number Placeholder 6">
            <a:extLst>
              <a:ext uri="{FF2B5EF4-FFF2-40B4-BE49-F238E27FC236}">
                <a16:creationId xmlns:a16="http://schemas.microsoft.com/office/drawing/2014/main" id="{A410F435-0FD9-49F1-D901-629CAE97D315}"/>
              </a:ext>
            </a:extLst>
          </p:cNvPr>
          <p:cNvSpPr>
            <a:spLocks noGrp="1"/>
          </p:cNvSpPr>
          <p:nvPr>
            <p:ph type="sldNum" sz="quarter" idx="12"/>
          </p:nvPr>
        </p:nvSpPr>
        <p:spPr>
          <a:xfrm>
            <a:off x="10523764" y="6438900"/>
            <a:ext cx="601436" cy="419100"/>
          </a:xfrm>
        </p:spPr>
        <p:txBody>
          <a:bodyPr/>
          <a:lstStyle/>
          <a:p>
            <a:pPr>
              <a:spcAft>
                <a:spcPts val="600"/>
              </a:spcAft>
            </a:pPr>
            <a:fld id="{AEAA3239-9EA4-4A65-A281-97F994456D9F}" type="slidenum">
              <a:rPr lang="en-US" smtClean="0"/>
              <a:pPr>
                <a:spcAft>
                  <a:spcPts val="600"/>
                </a:spcAft>
              </a:pPr>
              <a:t>1</a:t>
            </a:fld>
            <a:endParaRPr lang="en-US"/>
          </a:p>
        </p:txBody>
      </p:sp>
    </p:spTree>
    <p:extLst>
      <p:ext uri="{BB962C8B-B14F-4D97-AF65-F5344CB8AC3E}">
        <p14:creationId xmlns:p14="http://schemas.microsoft.com/office/powerpoint/2010/main" val="1762177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89945-331B-F4BE-189F-B8C4BC74D486}"/>
              </a:ext>
            </a:extLst>
          </p:cNvPr>
          <p:cNvSpPr>
            <a:spLocks noGrp="1"/>
          </p:cNvSpPr>
          <p:nvPr>
            <p:ph type="title"/>
          </p:nvPr>
        </p:nvSpPr>
        <p:spPr>
          <a:xfrm>
            <a:off x="865414" y="548639"/>
            <a:ext cx="10722751" cy="2874721"/>
          </a:xfrm>
        </p:spPr>
        <p:txBody>
          <a:bodyPr anchor="t">
            <a:normAutofit fontScale="90000"/>
          </a:bodyPr>
          <a:lstStyle/>
          <a:p>
            <a:r>
              <a:rPr lang="en-GB" dirty="0"/>
              <a:t>How do professional voice-dependent artists experience and make decisions about working with reduced vocal capacity?</a:t>
            </a:r>
            <a:br>
              <a:rPr lang="en-GB" sz="3200" dirty="0"/>
            </a:br>
            <a:br>
              <a:rPr lang="en-GB" sz="3200" dirty="0"/>
            </a:br>
            <a:endParaRPr lang="en-GB" sz="3200"/>
          </a:p>
        </p:txBody>
      </p:sp>
      <p:graphicFrame>
        <p:nvGraphicFramePr>
          <p:cNvPr id="5" name="Content Placeholder 4">
            <a:extLst>
              <a:ext uri="{FF2B5EF4-FFF2-40B4-BE49-F238E27FC236}">
                <a16:creationId xmlns:a16="http://schemas.microsoft.com/office/drawing/2014/main" id="{CF0D0D76-5AE3-0270-B6D1-D1CE74337BD6}"/>
              </a:ext>
            </a:extLst>
          </p:cNvPr>
          <p:cNvGraphicFramePr>
            <a:graphicFrameLocks noGrp="1"/>
          </p:cNvGraphicFramePr>
          <p:nvPr>
            <p:ph idx="1"/>
            <p:extLst>
              <p:ext uri="{D42A27DB-BD31-4B8C-83A1-F6EECF244321}">
                <p14:modId xmlns:p14="http://schemas.microsoft.com/office/powerpoint/2010/main" val="682564359"/>
              </p:ext>
              <p:ext uri="{E7BDC344-281C-4309-B0C6-D0EE65EED2A8}">
                <p202:designPr xmlns:p202="http://schemas.microsoft.com/office/powerpoint/2020/02/main">
                  <p202:designTagLst>
                    <p202:designTag name="ARCH:1:CLS" val="StackedSequentialRowTable"/>
                  </p202:designTagLst>
                </p202:designPr>
              </p:ext>
            </p:extLst>
          </p:nvPr>
        </p:nvGraphicFramePr>
        <p:xfrm>
          <a:off x="478971" y="548080"/>
          <a:ext cx="11231113" cy="2448224"/>
        </p:xfrm>
        <a:graphic>
          <a:graphicData uri="http://schemas.openxmlformats.org/drawingml/2006/table">
            <a:tbl>
              <a:tblPr bandRow="1">
                <a:tableStyleId>{5C22544A-7EE6-4342-B048-85BDC9FD1C3A}</a:tableStyleId>
              </a:tblPr>
              <a:tblGrid>
                <a:gridCol w="1605405">
                  <a:extLst>
                    <a:ext uri="{9D8B030D-6E8A-4147-A177-3AD203B41FA5}">
                      <a16:colId xmlns:a16="http://schemas.microsoft.com/office/drawing/2014/main" val="2934443403"/>
                    </a:ext>
                  </a:extLst>
                </a:gridCol>
                <a:gridCol w="9625708">
                  <a:extLst>
                    <a:ext uri="{9D8B030D-6E8A-4147-A177-3AD203B41FA5}">
                      <a16:colId xmlns:a16="http://schemas.microsoft.com/office/drawing/2014/main" val="688196041"/>
                    </a:ext>
                  </a:extLst>
                </a:gridCol>
              </a:tblGrid>
              <a:tr h="1281047">
                <a:tc>
                  <a:txBody>
                    <a:bodyPr/>
                    <a:lstStyle/>
                    <a:p>
                      <a:pPr marL="0" indent="0" algn="ctr">
                        <a:buFont typeface="Arial" panose="020B0604020202020204" pitchFamily="34" charset="0"/>
                        <a:buNone/>
                      </a:pPr>
                      <a:endParaRPr lang="en-GB" sz="3600"/>
                    </a:p>
                  </a:txBody>
                  <a:tcPr marL="163140" marR="163140" marT="81570" marB="81570" anchor="ctr">
                    <a:lnL>
                      <a:noFill/>
                    </a:lnL>
                    <a:lnR>
                      <a:noFill/>
                    </a:lnR>
                    <a:lnT>
                      <a:noFill/>
                    </a:lnT>
                    <a:lnB>
                      <a:noFill/>
                    </a:lnB>
                    <a:noFill/>
                  </a:tcPr>
                </a:tc>
                <a:tc>
                  <a:txBody>
                    <a:bodyPr/>
                    <a:lstStyle/>
                    <a:p>
                      <a:pPr marL="0" indent="0" algn="ctr">
                        <a:buFont typeface="Arial" panose="020B0604020202020204" pitchFamily="34" charset="0"/>
                        <a:buNone/>
                      </a:pPr>
                      <a:endParaRPr lang="en-GB" sz="3600"/>
                    </a:p>
                  </a:txBody>
                  <a:tcPr marL="163140" marR="163140" marT="81570" marB="81570" anchor="ctr">
                    <a:lnL>
                      <a:noFill/>
                    </a:lnL>
                    <a:lnR>
                      <a:noFill/>
                    </a:lnR>
                    <a:lnT>
                      <a:noFill/>
                    </a:lnT>
                    <a:lnB>
                      <a:noFill/>
                    </a:lnB>
                    <a:noFill/>
                  </a:tcPr>
                </a:tc>
                <a:extLst>
                  <a:ext uri="{0D108BD9-81ED-4DB2-BD59-A6C34878D82A}">
                    <a16:rowId xmlns:a16="http://schemas.microsoft.com/office/drawing/2014/main" val="4006545827"/>
                  </a:ext>
                </a:extLst>
              </a:tr>
              <a:tr h="1167177">
                <a:tc>
                  <a:txBody>
                    <a:bodyPr/>
                    <a:lstStyle/>
                    <a:p>
                      <a:pPr marL="457200" indent="-457200" algn="ctr">
                        <a:buFont typeface="Arial" panose="020B0604020202020204" pitchFamily="34" charset="0"/>
                        <a:buChar char="•"/>
                      </a:pPr>
                      <a:endParaRPr lang="en-GB" sz="3200"/>
                    </a:p>
                  </a:txBody>
                  <a:tcPr marL="163140" marR="163140" marT="81570" marB="81570" anchor="ctr">
                    <a:lnL>
                      <a:noFill/>
                    </a:lnL>
                    <a:lnR>
                      <a:noFill/>
                    </a:lnR>
                    <a:lnT>
                      <a:noFill/>
                    </a:lnT>
                    <a:lnB>
                      <a:noFill/>
                    </a:lnB>
                    <a:noFill/>
                  </a:tcPr>
                </a:tc>
                <a:tc>
                  <a:txBody>
                    <a:bodyPr/>
                    <a:lstStyle/>
                    <a:p>
                      <a:pPr marL="457200" indent="-457200" algn="ctr">
                        <a:buFont typeface="Arial" panose="020B0604020202020204" pitchFamily="34" charset="0"/>
                        <a:buChar char="•"/>
                      </a:pPr>
                      <a:endParaRPr lang="en-GB" sz="3200" b="1" dirty="0"/>
                    </a:p>
                  </a:txBody>
                  <a:tcPr marL="163140" marR="163140" marT="81570" marB="81570" anchor="ctr">
                    <a:lnL>
                      <a:noFill/>
                    </a:lnL>
                    <a:lnR>
                      <a:noFill/>
                    </a:lnR>
                    <a:lnT>
                      <a:noFill/>
                    </a:lnT>
                    <a:lnB>
                      <a:noFill/>
                    </a:lnB>
                    <a:noFill/>
                  </a:tcPr>
                </a:tc>
                <a:extLst>
                  <a:ext uri="{0D108BD9-81ED-4DB2-BD59-A6C34878D82A}">
                    <a16:rowId xmlns:a16="http://schemas.microsoft.com/office/drawing/2014/main" val="590222439"/>
                  </a:ext>
                </a:extLst>
              </a:tr>
            </a:tbl>
          </a:graphicData>
        </a:graphic>
      </p:graphicFrame>
    </p:spTree>
    <p:extLst>
      <p:ext uri="{BB962C8B-B14F-4D97-AF65-F5344CB8AC3E}">
        <p14:creationId xmlns:p14="http://schemas.microsoft.com/office/powerpoint/2010/main" val="9602036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64E44-357A-DC02-3677-6A2610467E54}"/>
              </a:ext>
            </a:extLst>
          </p:cNvPr>
          <p:cNvSpPr>
            <a:spLocks noGrp="1"/>
          </p:cNvSpPr>
          <p:nvPr>
            <p:ph type="title"/>
          </p:nvPr>
        </p:nvSpPr>
        <p:spPr/>
        <p:txBody>
          <a:bodyPr/>
          <a:lstStyle/>
          <a:p>
            <a:r>
              <a:rPr lang="en-GB" dirty="0"/>
              <a:t>Origins of Research</a:t>
            </a:r>
          </a:p>
        </p:txBody>
      </p:sp>
      <p:graphicFrame>
        <p:nvGraphicFramePr>
          <p:cNvPr id="8" name="Content Placeholder 7">
            <a:extLst>
              <a:ext uri="{FF2B5EF4-FFF2-40B4-BE49-F238E27FC236}">
                <a16:creationId xmlns:a16="http://schemas.microsoft.com/office/drawing/2014/main" id="{6612D799-9663-7830-D416-EE8A3C41BF0D}"/>
              </a:ext>
            </a:extLst>
          </p:cNvPr>
          <p:cNvGraphicFramePr>
            <a:graphicFrameLocks noGrp="1"/>
          </p:cNvGraphicFramePr>
          <p:nvPr>
            <p:ph idx="1"/>
          </p:nvPr>
        </p:nvGraphicFramePr>
        <p:xfrm>
          <a:off x="1371600" y="2114550"/>
          <a:ext cx="10240963" cy="2892134"/>
        </p:xfrm>
        <a:graphic>
          <a:graphicData uri="http://schemas.openxmlformats.org/drawingml/2006/table">
            <a:tbl>
              <a:tblPr bandRow="1">
                <a:tableStyleId>{5C22544A-7EE6-4342-B048-85BDC9FD1C3A}</a:tableStyleId>
              </a:tblPr>
              <a:tblGrid>
                <a:gridCol w="10240963">
                  <a:extLst>
                    <a:ext uri="{9D8B030D-6E8A-4147-A177-3AD203B41FA5}">
                      <a16:colId xmlns:a16="http://schemas.microsoft.com/office/drawing/2014/main" val="1318390440"/>
                    </a:ext>
                  </a:extLst>
                </a:gridCol>
              </a:tblGrid>
              <a:tr h="1125684">
                <a:tc>
                  <a:txBody>
                    <a:bodyPr/>
                    <a:lstStyle/>
                    <a:p>
                      <a:pPr marL="0" marR="0" lvl="0" indent="0" algn="l" rtl="0" fontAlgn="base">
                        <a:buFont typeface="Arial" panose="020B0604020202020204" pitchFamily="34" charset="0"/>
                        <a:buChar char="•"/>
                      </a:pPr>
                      <a:r>
                        <a:rPr lang="en-GB" sz="3200" b="1" i="0">
                          <a:solidFill>
                            <a:srgbClr val="000000"/>
                          </a:solidFill>
                          <a:effectLst/>
                          <a:latin typeface="Avenir Next LT Pro Light" panose="020B0304020202020204" pitchFamily="34" charset="0"/>
                        </a:rPr>
                        <a:t>Personal experiences </a:t>
                      </a:r>
                      <a:r>
                        <a:rPr lang="en-GB" sz="3200" b="0" i="0">
                          <a:solidFill>
                            <a:srgbClr val="000000"/>
                          </a:solidFill>
                          <a:effectLst/>
                          <a:latin typeface="Avenir Next LT Pro Light" panose="020B0304020202020204" pitchFamily="34" charset="0"/>
                        </a:rPr>
                        <a:t>of performing with reduced vocal capacity</a:t>
                      </a:r>
                      <a:endParaRPr lang="en-US" sz="1408" b="0" i="0">
                        <a:solidFill>
                          <a:srgbClr val="000000"/>
                        </a:solidFill>
                        <a:effectLst/>
                        <a:latin typeface="Arial" panose="020B0604020202020204" pitchFamily="34" charset="0"/>
                      </a:endParaRPr>
                    </a:p>
                  </a:txBody>
                  <a:tcPr marL="89726" marR="89726" marT="44863" marB="44863"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extLst>
                  <a:ext uri="{0D108BD9-81ED-4DB2-BD59-A6C34878D82A}">
                    <a16:rowId xmlns:a16="http://schemas.microsoft.com/office/drawing/2014/main" val="713405687"/>
                  </a:ext>
                </a:extLst>
              </a:tr>
              <a:tr h="640766">
                <a:tc>
                  <a:txBody>
                    <a:bodyPr/>
                    <a:lstStyle/>
                    <a:p>
                      <a:pPr marL="0" marR="0" lvl="0" indent="0" algn="l" rtl="0" fontAlgn="base">
                        <a:buFont typeface="Arial" panose="020B0604020202020204" pitchFamily="34" charset="0"/>
                        <a:buChar char="•"/>
                      </a:pPr>
                      <a:r>
                        <a:rPr lang="en-GB" sz="3200" b="0" i="0">
                          <a:solidFill>
                            <a:srgbClr val="000000"/>
                          </a:solidFill>
                          <a:effectLst/>
                          <a:latin typeface="Avenir Next LT Pro Light" panose="020B0304020202020204" pitchFamily="34" charset="0"/>
                        </a:rPr>
                        <a:t>Witnessing </a:t>
                      </a:r>
                      <a:r>
                        <a:rPr lang="en-GB" sz="3200" b="1" i="0">
                          <a:solidFill>
                            <a:srgbClr val="000000"/>
                          </a:solidFill>
                          <a:effectLst/>
                          <a:latin typeface="Avenir Next LT Pro Light" panose="020B0304020202020204" pitchFamily="34" charset="0"/>
                        </a:rPr>
                        <a:t>colleagues face similar situations</a:t>
                      </a:r>
                      <a:endParaRPr lang="en-GB" sz="1408" b="0" i="0">
                        <a:solidFill>
                          <a:srgbClr val="000000"/>
                        </a:solidFill>
                        <a:effectLst/>
                        <a:latin typeface="Arial" panose="020B0604020202020204" pitchFamily="34" charset="0"/>
                      </a:endParaRPr>
                    </a:p>
                  </a:txBody>
                  <a:tcPr marL="89726" marR="89726" marT="44863" marB="44863"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extLst>
                  <a:ext uri="{0D108BD9-81ED-4DB2-BD59-A6C34878D82A}">
                    <a16:rowId xmlns:a16="http://schemas.microsoft.com/office/drawing/2014/main" val="3151793315"/>
                  </a:ext>
                </a:extLst>
              </a:tr>
              <a:tr h="1125684">
                <a:tc>
                  <a:txBody>
                    <a:bodyPr/>
                    <a:lstStyle/>
                    <a:p>
                      <a:pPr marL="0" marR="0" lvl="0" indent="0" algn="l" rtl="0" fontAlgn="base">
                        <a:buFont typeface="Arial" panose="020B0604020202020204" pitchFamily="34" charset="0"/>
                        <a:buChar char="•"/>
                      </a:pPr>
                      <a:r>
                        <a:rPr lang="en-GB" sz="3200" b="0" i="0">
                          <a:solidFill>
                            <a:srgbClr val="000000"/>
                          </a:solidFill>
                          <a:effectLst/>
                          <a:latin typeface="Avenir Next LT Pro Light" panose="020B0304020202020204" pitchFamily="34" charset="0"/>
                        </a:rPr>
                        <a:t>Growing awareness of </a:t>
                      </a:r>
                      <a:r>
                        <a:rPr lang="en-GB" sz="3200" b="1" i="0">
                          <a:solidFill>
                            <a:srgbClr val="000000"/>
                          </a:solidFill>
                          <a:effectLst/>
                          <a:latin typeface="Avenir Next LT Pro Light" panose="020B0304020202020204" pitchFamily="34" charset="0"/>
                        </a:rPr>
                        <a:t>occupational pressures within the industry</a:t>
                      </a:r>
                      <a:endParaRPr lang="en-GB" sz="1408" b="0" i="0">
                        <a:solidFill>
                          <a:srgbClr val="000000"/>
                        </a:solidFill>
                        <a:effectLst/>
                        <a:latin typeface="Arial" panose="020B0604020202020204" pitchFamily="34" charset="0"/>
                      </a:endParaRPr>
                    </a:p>
                  </a:txBody>
                  <a:tcPr marL="89726" marR="89726" marT="44863" marB="44863"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extLst>
                  <a:ext uri="{0D108BD9-81ED-4DB2-BD59-A6C34878D82A}">
                    <a16:rowId xmlns:a16="http://schemas.microsoft.com/office/drawing/2014/main" val="1996973364"/>
                  </a:ext>
                </a:extLst>
              </a:tr>
            </a:tbl>
          </a:graphicData>
        </a:graphic>
      </p:graphicFrame>
      <p:sp>
        <p:nvSpPr>
          <p:cNvPr id="4" name="Date Placeholder 3">
            <a:extLst>
              <a:ext uri="{FF2B5EF4-FFF2-40B4-BE49-F238E27FC236}">
                <a16:creationId xmlns:a16="http://schemas.microsoft.com/office/drawing/2014/main" id="{A2F1AF92-3EB6-C37D-C897-2557B4098E39}"/>
              </a:ext>
            </a:extLst>
          </p:cNvPr>
          <p:cNvSpPr>
            <a:spLocks noGrp="1"/>
          </p:cNvSpPr>
          <p:nvPr>
            <p:ph type="dt" sz="half" idx="10"/>
          </p:nvPr>
        </p:nvSpPr>
        <p:spPr/>
        <p:txBody>
          <a:bodyPr/>
          <a:lstStyle/>
          <a:p>
            <a:fld id="{7D4B987D-4115-44DD-8935-A8886B12C906}" type="datetime1">
              <a:rPr/>
              <a:t>10/5/2026</a:t>
            </a:fld>
            <a:endParaRPr lang="en-US" dirty="0"/>
          </a:p>
        </p:txBody>
      </p:sp>
      <p:sp>
        <p:nvSpPr>
          <p:cNvPr id="5" name="Footer Placeholder 4">
            <a:extLst>
              <a:ext uri="{FF2B5EF4-FFF2-40B4-BE49-F238E27FC236}">
                <a16:creationId xmlns:a16="http://schemas.microsoft.com/office/drawing/2014/main" id="{269679F0-EEE5-5393-139B-03ADF5377B2F}"/>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BCA6729E-61D8-D2F3-AD96-E510BF73E742}"/>
              </a:ext>
            </a:extLst>
          </p:cNvPr>
          <p:cNvSpPr>
            <a:spLocks noGrp="1"/>
          </p:cNvSpPr>
          <p:nvPr>
            <p:ph type="sldNum" sz="quarter" idx="12"/>
          </p:nvPr>
        </p:nvSpPr>
        <p:spPr/>
        <p:txBody>
          <a:bodyPr/>
          <a:lstStyle/>
          <a:p>
            <a:fld id="{017DE1FC-E54A-4B87-A814-263D1E8654B2}" type="slidenum">
              <a:rPr lang="en-US" dirty="0"/>
              <a:t>3</a:t>
            </a:fld>
            <a:endParaRPr lang="en-US" dirty="0"/>
          </a:p>
        </p:txBody>
      </p:sp>
    </p:spTree>
    <p:extLst>
      <p:ext uri="{BB962C8B-B14F-4D97-AF65-F5344CB8AC3E}">
        <p14:creationId xmlns:p14="http://schemas.microsoft.com/office/powerpoint/2010/main" val="9098962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52C9F-981A-3E59-1CB4-411A1910E5AD}"/>
              </a:ext>
            </a:extLst>
          </p:cNvPr>
          <p:cNvSpPr>
            <a:spLocks noGrp="1"/>
          </p:cNvSpPr>
          <p:nvPr>
            <p:ph type="title"/>
          </p:nvPr>
        </p:nvSpPr>
        <p:spPr>
          <a:xfrm>
            <a:off x="975360" y="213960"/>
            <a:ext cx="10240903" cy="1233488"/>
          </a:xfrm>
        </p:spPr>
        <p:txBody>
          <a:bodyPr/>
          <a:lstStyle/>
          <a:p>
            <a:pPr algn="ctr"/>
            <a:r>
              <a:rPr lang="en-GB" dirty="0"/>
              <a:t>Why does this matter?</a:t>
            </a:r>
            <a:endParaRPr lang="en-US" dirty="0"/>
          </a:p>
        </p:txBody>
      </p:sp>
      <p:sp>
        <p:nvSpPr>
          <p:cNvPr id="3" name="Content Placeholder 2">
            <a:extLst>
              <a:ext uri="{FF2B5EF4-FFF2-40B4-BE49-F238E27FC236}">
                <a16:creationId xmlns:a16="http://schemas.microsoft.com/office/drawing/2014/main" id="{9A1C63A9-4D98-564D-23C9-027B4D06B9F9}"/>
              </a:ext>
            </a:extLst>
          </p:cNvPr>
          <p:cNvSpPr>
            <a:spLocks noGrp="1"/>
          </p:cNvSpPr>
          <p:nvPr>
            <p:ph idx="1"/>
          </p:nvPr>
        </p:nvSpPr>
        <p:spPr>
          <a:xfrm>
            <a:off x="975360" y="1444379"/>
            <a:ext cx="10240903" cy="3956179"/>
          </a:xfrm>
        </p:spPr>
        <p:txBody>
          <a:bodyPr vert="horz" lIns="91440" tIns="45720" rIns="91440" bIns="45720" rtlCol="0" anchor="t">
            <a:normAutofit fontScale="85000" lnSpcReduction="20000"/>
          </a:bodyPr>
          <a:lstStyle/>
          <a:p>
            <a:pPr marL="0" indent="0">
              <a:buNone/>
            </a:pPr>
            <a:r>
              <a:rPr lang="en-GB" sz="2400" b="1" dirty="0"/>
              <a:t>Existing research tells us a lot about:
Vocal Pathology
↓
Prevention
↓
Vocal Health Guidance
↓
Management</a:t>
            </a:r>
            <a:r>
              <a:rPr lang="en-GB" dirty="0"/>
              <a:t>
</a:t>
            </a:r>
            <a:r>
              <a:rPr lang="en-GB" i="1" dirty="0"/>
              <a:t>(Behlau &amp; Oliveira, 2009; Hazlett, Duffy &amp; Moorhead, 2011; Vermeulen et al., 2022; Sataloff, 2017a)</a:t>
            </a:r>
            <a:endParaRPr lang="en-US" i="1" dirty="0"/>
          </a:p>
        </p:txBody>
      </p:sp>
    </p:spTree>
    <p:extLst>
      <p:ext uri="{BB962C8B-B14F-4D97-AF65-F5344CB8AC3E}">
        <p14:creationId xmlns:p14="http://schemas.microsoft.com/office/powerpoint/2010/main" val="30450228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8117F-7C63-591D-F15B-9549C9892C11}"/>
              </a:ext>
            </a:extLst>
          </p:cNvPr>
          <p:cNvSpPr>
            <a:spLocks noGrp="1"/>
          </p:cNvSpPr>
          <p:nvPr>
            <p:ph type="title"/>
          </p:nvPr>
        </p:nvSpPr>
        <p:spPr/>
        <p:txBody>
          <a:bodyPr>
            <a:normAutofit fontScale="90000"/>
          </a:bodyPr>
          <a:lstStyle/>
          <a:p>
            <a:pPr algn="ctr"/>
            <a:r>
              <a:rPr lang="en-US" dirty="0"/>
              <a:t>But what happens in professional practice?</a:t>
            </a:r>
          </a:p>
        </p:txBody>
      </p:sp>
      <p:sp>
        <p:nvSpPr>
          <p:cNvPr id="3" name="Content Placeholder 2">
            <a:extLst>
              <a:ext uri="{FF2B5EF4-FFF2-40B4-BE49-F238E27FC236}">
                <a16:creationId xmlns:a16="http://schemas.microsoft.com/office/drawing/2014/main" id="{AF28AF27-3AF1-8024-68B0-6C4DEF17D8C4}"/>
              </a:ext>
            </a:extLst>
          </p:cNvPr>
          <p:cNvSpPr>
            <a:spLocks noGrp="1"/>
          </p:cNvSpPr>
          <p:nvPr>
            <p:ph idx="1"/>
          </p:nvPr>
        </p:nvSpPr>
        <p:spPr/>
        <p:txBody>
          <a:bodyPr vert="horz" lIns="91440" tIns="45720" rIns="91440" bIns="45720" rtlCol="0" anchor="t">
            <a:noAutofit/>
          </a:bodyPr>
          <a:lstStyle/>
          <a:p>
            <a:pPr marL="285750" indent="-285750">
              <a:buFont typeface="Arial" panose="020B0504020202020204" pitchFamily="34" charset="0"/>
              <a:buChar char="•"/>
            </a:pPr>
            <a:r>
              <a:rPr lang="en-US" sz="2400" dirty="0"/>
              <a:t>When a voice-dependent artist experiences vocal difficulty…</a:t>
            </a:r>
            <a:endParaRPr lang="en-GB" sz="2400"/>
          </a:p>
          <a:p>
            <a:pPr marL="285750" indent="-285750">
              <a:buFont typeface="Arial" panose="020B0504020202020204" pitchFamily="34" charset="0"/>
              <a:buChar char="•"/>
            </a:pPr>
            <a:r>
              <a:rPr lang="en-US" sz="2400" dirty="0"/>
              <a:t>What do they experience?</a:t>
            </a:r>
            <a:endParaRPr lang="en-GB" sz="2400"/>
          </a:p>
          <a:p>
            <a:pPr marL="285750" indent="-285750">
              <a:buFont typeface="Arial" panose="020B0504020202020204" pitchFamily="34" charset="0"/>
              <a:buChar char="•"/>
            </a:pPr>
            <a:r>
              <a:rPr lang="en-US" sz="2400" dirty="0"/>
              <a:t>What do they do?</a:t>
            </a:r>
            <a:endParaRPr lang="en-GB" sz="2400"/>
          </a:p>
          <a:p>
            <a:pPr marL="285750" indent="-285750">
              <a:buFont typeface="Arial" panose="020B0504020202020204" pitchFamily="34" charset="0"/>
              <a:buChar char="•"/>
            </a:pPr>
            <a:r>
              <a:rPr lang="en-US" sz="2400" dirty="0"/>
              <a:t>What influences their decisions?</a:t>
            </a:r>
          </a:p>
          <a:p>
            <a:pPr marL="285750" indent="-285750">
              <a:buFont typeface="Arial" panose="020B0504020202020204" pitchFamily="34" charset="0"/>
              <a:buChar char="•"/>
            </a:pPr>
            <a:r>
              <a:rPr lang="en-US" sz="2400" dirty="0"/>
              <a:t>What support or safeguards are available in their workplace?</a:t>
            </a:r>
          </a:p>
          <a:p>
            <a:pPr marL="285750" indent="-285750">
              <a:buFont typeface="Arial" panose="020B0504020202020204" pitchFamily="34" charset="0"/>
              <a:buChar char="•"/>
            </a:pPr>
            <a:r>
              <a:rPr lang="en-US" sz="2400" dirty="0"/>
              <a:t>What happens as a result?</a:t>
            </a:r>
          </a:p>
          <a:p>
            <a:pPr marL="0" indent="0">
              <a:buNone/>
            </a:pPr>
            <a:endParaRPr lang="en-US"/>
          </a:p>
          <a:p>
            <a:pPr marL="0" indent="0">
              <a:buNone/>
            </a:pPr>
            <a:endParaRPr lang="en-US" dirty="0"/>
          </a:p>
        </p:txBody>
      </p:sp>
    </p:spTree>
    <p:extLst>
      <p:ext uri="{BB962C8B-B14F-4D97-AF65-F5344CB8AC3E}">
        <p14:creationId xmlns:p14="http://schemas.microsoft.com/office/powerpoint/2010/main" val="15737310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6CED8-46EC-8E20-42B0-DFB675821DB2}"/>
              </a:ext>
            </a:extLst>
          </p:cNvPr>
          <p:cNvSpPr>
            <a:spLocks noGrp="1"/>
          </p:cNvSpPr>
          <p:nvPr>
            <p:ph type="title"/>
          </p:nvPr>
        </p:nvSpPr>
        <p:spPr/>
        <p:txBody>
          <a:bodyPr/>
          <a:lstStyle/>
          <a:p>
            <a:pPr algn="ctr"/>
            <a:r>
              <a:rPr lang="en-US" dirty="0">
                <a:ea typeface="+mj-lt"/>
                <a:cs typeface="+mj-lt"/>
              </a:rPr>
              <a:t>The Research Process</a:t>
            </a:r>
            <a:endParaRPr lang="en-US" dirty="0"/>
          </a:p>
        </p:txBody>
      </p:sp>
      <p:sp>
        <p:nvSpPr>
          <p:cNvPr id="3" name="Content Placeholder 2">
            <a:extLst>
              <a:ext uri="{FF2B5EF4-FFF2-40B4-BE49-F238E27FC236}">
                <a16:creationId xmlns:a16="http://schemas.microsoft.com/office/drawing/2014/main" id="{3B086512-C5B4-9447-F576-A09F8B3A4DFA}"/>
              </a:ext>
            </a:extLst>
          </p:cNvPr>
          <p:cNvSpPr>
            <a:spLocks noGrp="1"/>
          </p:cNvSpPr>
          <p:nvPr>
            <p:ph idx="1"/>
          </p:nvPr>
        </p:nvSpPr>
        <p:spPr/>
        <p:txBody>
          <a:bodyPr vert="horz" lIns="91440" tIns="45720" rIns="91440" bIns="45720" rtlCol="0" anchor="t">
            <a:normAutofit/>
          </a:bodyPr>
          <a:lstStyle/>
          <a:p>
            <a:pPr marL="0" indent="0" algn="ctr">
              <a:buNone/>
            </a:pPr>
            <a:r>
              <a:rPr lang="en-US" dirty="0"/>
              <a:t>What I Did And Why</a:t>
            </a:r>
          </a:p>
        </p:txBody>
      </p:sp>
    </p:spTree>
    <p:extLst>
      <p:ext uri="{BB962C8B-B14F-4D97-AF65-F5344CB8AC3E}">
        <p14:creationId xmlns:p14="http://schemas.microsoft.com/office/powerpoint/2010/main" val="16634953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58D4F1-F21E-58CF-A000-7B4346DFDA05}"/>
              </a:ext>
            </a:extLst>
          </p:cNvPr>
          <p:cNvSpPr>
            <a:spLocks noGrp="1"/>
          </p:cNvSpPr>
          <p:nvPr>
            <p:ph type="title"/>
          </p:nvPr>
        </p:nvSpPr>
        <p:spPr>
          <a:xfrm>
            <a:off x="844296" y="582245"/>
            <a:ext cx="9922764" cy="935982"/>
          </a:xfrm>
        </p:spPr>
        <p:txBody>
          <a:bodyPr>
            <a:normAutofit fontScale="90000"/>
          </a:bodyPr>
          <a:lstStyle/>
          <a:p>
            <a:pPr algn="ctr"/>
            <a:r>
              <a:rPr lang="en-US" dirty="0">
                <a:ea typeface="+mj-lt"/>
                <a:cs typeface="+mj-lt"/>
              </a:rPr>
              <a:t>Methodological Approach – </a:t>
            </a:r>
            <a:br>
              <a:rPr lang="en-US" dirty="0">
                <a:ea typeface="+mj-lt"/>
                <a:cs typeface="+mj-lt"/>
              </a:rPr>
            </a:br>
            <a:r>
              <a:rPr lang="en-US" sz="3200" dirty="0">
                <a:ea typeface="+mj-lt"/>
                <a:cs typeface="+mj-lt"/>
              </a:rPr>
              <a:t>What I chose and why</a:t>
            </a:r>
            <a:endParaRPr lang="en-US" sz="3200" dirty="0"/>
          </a:p>
        </p:txBody>
      </p:sp>
      <p:sp>
        <p:nvSpPr>
          <p:cNvPr id="3" name="Content Placeholder 2">
            <a:extLst>
              <a:ext uri="{FF2B5EF4-FFF2-40B4-BE49-F238E27FC236}">
                <a16:creationId xmlns:a16="http://schemas.microsoft.com/office/drawing/2014/main" id="{B07D56D8-9357-5762-1B89-11410E7ABCC8}"/>
              </a:ext>
            </a:extLst>
          </p:cNvPr>
          <p:cNvSpPr>
            <a:spLocks noGrp="1"/>
          </p:cNvSpPr>
          <p:nvPr>
            <p:ph idx="1"/>
          </p:nvPr>
        </p:nvSpPr>
        <p:spPr>
          <a:xfrm>
            <a:off x="838200" y="1624342"/>
            <a:ext cx="10515600" cy="4552621"/>
          </a:xfrm>
        </p:spPr>
        <p:txBody>
          <a:bodyPr vert="horz" lIns="91440" tIns="45720" rIns="91440" bIns="45720" rtlCol="0" anchor="t">
            <a:noAutofit/>
          </a:bodyPr>
          <a:lstStyle/>
          <a:p>
            <a:pPr marL="342900" indent="-342900">
              <a:buFont typeface="Arial" panose="020B0504020202020204" pitchFamily="34" charset="0"/>
              <a:buChar char="•"/>
            </a:pPr>
            <a:r>
              <a:rPr lang="en-US" sz="2000" b="1" dirty="0">
                <a:ea typeface="+mn-lt"/>
                <a:cs typeface="+mn-lt"/>
              </a:rPr>
              <a:t>Qualitative study</a:t>
            </a:r>
            <a:endParaRPr lang="en-US" sz="2000"/>
          </a:p>
          <a:p>
            <a:pPr marL="342900" indent="-342900">
              <a:buFont typeface="Arial" panose="020B0504020202020204" pitchFamily="34" charset="0"/>
              <a:buChar char="•"/>
            </a:pPr>
            <a:r>
              <a:rPr lang="en-US" sz="2000" b="1" dirty="0">
                <a:ea typeface="+mn-lt"/>
                <a:cs typeface="+mn-lt"/>
              </a:rPr>
              <a:t>Interpretivist position • Insider researcher</a:t>
            </a:r>
            <a:endParaRPr lang="en-US" sz="2000"/>
          </a:p>
          <a:p>
            <a:pPr>
              <a:buNone/>
            </a:pPr>
            <a:r>
              <a:rPr lang="en-US" sz="2000" dirty="0">
                <a:ea typeface="+mn-lt"/>
                <a:cs typeface="+mn-lt"/>
              </a:rPr>
              <a:t>Professional knowledge informed the research, requiring reflexivity around my own interpretations. (</a:t>
            </a:r>
            <a:r>
              <a:rPr lang="en-US" sz="2000" i="1" dirty="0">
                <a:ea typeface="+mn-lt"/>
                <a:cs typeface="+mn-lt"/>
              </a:rPr>
              <a:t>Braun et al., 2023)</a:t>
            </a:r>
            <a:endParaRPr lang="en-US" sz="2000"/>
          </a:p>
          <a:p>
            <a:pPr marL="342900" indent="-342900">
              <a:buFont typeface="Arial" panose="020B0504020202020204" pitchFamily="34" charset="0"/>
              <a:buChar char="•"/>
            </a:pPr>
            <a:r>
              <a:rPr lang="en-US" sz="2000" b="1" dirty="0">
                <a:ea typeface="+mn-lt"/>
                <a:cs typeface="+mn-lt"/>
              </a:rPr>
              <a:t>Semi-structured interviews</a:t>
            </a:r>
            <a:endParaRPr lang="en-US" sz="2000"/>
          </a:p>
          <a:p>
            <a:pPr>
              <a:buNone/>
            </a:pPr>
            <a:r>
              <a:rPr lang="en-US" sz="2000" dirty="0">
                <a:ea typeface="+mn-lt"/>
                <a:cs typeface="+mn-lt"/>
              </a:rPr>
              <a:t>Flexible • Open-ended • Participant-led</a:t>
            </a:r>
            <a:endParaRPr lang="en-US" sz="2000"/>
          </a:p>
          <a:p>
            <a:pPr>
              <a:buNone/>
            </a:pPr>
            <a:r>
              <a:rPr lang="en-US" sz="2000" i="1" dirty="0">
                <a:ea typeface="+mn-lt"/>
                <a:cs typeface="+mn-lt"/>
              </a:rPr>
              <a:t>(Galletta, 2013; </a:t>
            </a:r>
            <a:r>
              <a:rPr lang="en-US" sz="2000" i="1" dirty="0" err="1">
                <a:ea typeface="+mn-lt"/>
                <a:cs typeface="+mn-lt"/>
              </a:rPr>
              <a:t>DeJonckheere</a:t>
            </a:r>
            <a:r>
              <a:rPr lang="en-US" sz="2000" i="1" dirty="0">
                <a:ea typeface="+mn-lt"/>
                <a:cs typeface="+mn-lt"/>
              </a:rPr>
              <a:t> &amp; Vaughn, 2019)</a:t>
            </a:r>
            <a:r>
              <a:rPr lang="en-US" sz="2000" dirty="0">
                <a:ea typeface="+mn-lt"/>
                <a:cs typeface="+mn-lt"/>
              </a:rPr>
              <a:t> </a:t>
            </a:r>
            <a:endParaRPr lang="en-US" sz="2000"/>
          </a:p>
          <a:p>
            <a:pPr marL="342900" indent="-342900">
              <a:buFont typeface="Arial" panose="020B0504020202020204" pitchFamily="34" charset="0"/>
              <a:buChar char="•"/>
            </a:pPr>
            <a:r>
              <a:rPr lang="en-US" sz="2000" b="1" dirty="0">
                <a:ea typeface="+mn-lt"/>
                <a:cs typeface="+mn-lt"/>
              </a:rPr>
              <a:t>Highly mobile professional population</a:t>
            </a:r>
            <a:endParaRPr lang="en-US" sz="2000"/>
          </a:p>
          <a:p>
            <a:pPr>
              <a:buNone/>
            </a:pPr>
            <a:r>
              <a:rPr lang="en-US" sz="2000" dirty="0">
                <a:ea typeface="+mn-lt"/>
                <a:cs typeface="+mn-lt"/>
              </a:rPr>
              <a:t>Flexible data collection alongside touring. (</a:t>
            </a:r>
            <a:r>
              <a:rPr lang="en-US" sz="2000" i="1" dirty="0">
                <a:ea typeface="+mn-lt"/>
                <a:cs typeface="+mn-lt"/>
              </a:rPr>
              <a:t>Boase &amp; Humphreys, 2018; </a:t>
            </a:r>
            <a:r>
              <a:rPr lang="en-US" sz="2000" i="1" dirty="0" err="1">
                <a:ea typeface="+mn-lt"/>
                <a:cs typeface="+mn-lt"/>
              </a:rPr>
              <a:t>Beddall</a:t>
            </a:r>
            <a:r>
              <a:rPr lang="en-US" sz="2000" i="1" dirty="0">
                <a:ea typeface="+mn-lt"/>
                <a:cs typeface="+mn-lt"/>
              </a:rPr>
              <a:t>-Hill, Jabbar &amp; Al Shehri, 2011)</a:t>
            </a:r>
            <a:endParaRPr lang="en-US" sz="2000"/>
          </a:p>
          <a:p>
            <a:pPr marL="0" indent="0">
              <a:buNone/>
            </a:pPr>
            <a:endParaRPr lang="en-US"/>
          </a:p>
        </p:txBody>
      </p:sp>
    </p:spTree>
    <p:extLst>
      <p:ext uri="{BB962C8B-B14F-4D97-AF65-F5344CB8AC3E}">
        <p14:creationId xmlns:p14="http://schemas.microsoft.com/office/powerpoint/2010/main" val="18663037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44F92-8608-A418-9069-456CC2F8D2F9}"/>
              </a:ext>
            </a:extLst>
          </p:cNvPr>
          <p:cNvSpPr>
            <a:spLocks noGrp="1"/>
          </p:cNvSpPr>
          <p:nvPr>
            <p:ph type="title"/>
          </p:nvPr>
        </p:nvSpPr>
        <p:spPr>
          <a:xfrm>
            <a:off x="905256" y="582245"/>
            <a:ext cx="9922764" cy="915662"/>
          </a:xfrm>
        </p:spPr>
        <p:txBody>
          <a:bodyPr>
            <a:normAutofit/>
          </a:bodyPr>
          <a:lstStyle/>
          <a:p>
            <a:pPr algn="ctr"/>
            <a:r>
              <a:rPr lang="en-US" dirty="0">
                <a:ea typeface="+mj-lt"/>
                <a:cs typeface="+mj-lt"/>
              </a:rPr>
              <a:t>Data Collection &amp; Tools</a:t>
            </a:r>
            <a:br>
              <a:rPr lang="en-US" dirty="0">
                <a:ea typeface="+mj-lt"/>
                <a:cs typeface="+mj-lt"/>
              </a:rPr>
            </a:br>
            <a:r>
              <a:rPr lang="en-US" sz="1800" dirty="0">
                <a:ea typeface="+mj-lt"/>
                <a:cs typeface="+mj-lt"/>
              </a:rPr>
              <a:t>Flexible data collection for a highly mobile professional population</a:t>
            </a:r>
            <a:endParaRPr lang="en-US" sz="1800" dirty="0"/>
          </a:p>
        </p:txBody>
      </p:sp>
      <p:sp>
        <p:nvSpPr>
          <p:cNvPr id="3" name="Content Placeholder 2">
            <a:extLst>
              <a:ext uri="{FF2B5EF4-FFF2-40B4-BE49-F238E27FC236}">
                <a16:creationId xmlns:a16="http://schemas.microsoft.com/office/drawing/2014/main" id="{CD5D5D45-E6E2-C72E-53B2-74F31863EA1E}"/>
              </a:ext>
            </a:extLst>
          </p:cNvPr>
          <p:cNvSpPr>
            <a:spLocks noGrp="1"/>
          </p:cNvSpPr>
          <p:nvPr>
            <p:ph idx="1"/>
          </p:nvPr>
        </p:nvSpPr>
        <p:spPr>
          <a:xfrm>
            <a:off x="905256" y="1499985"/>
            <a:ext cx="9922764" cy="4775770"/>
          </a:xfrm>
        </p:spPr>
        <p:txBody>
          <a:bodyPr vert="horz" lIns="91440" tIns="45720" rIns="91440" bIns="45720" rtlCol="0" anchor="t">
            <a:noAutofit/>
          </a:bodyPr>
          <a:lstStyle/>
          <a:p>
            <a:r>
              <a:rPr lang="en-US" sz="2000" dirty="0">
                <a:ea typeface="+mn-lt"/>
                <a:cs typeface="+mn-lt"/>
              </a:rPr>
              <a:t>📱 </a:t>
            </a:r>
            <a:r>
              <a:rPr lang="en-US" sz="2000" b="1" dirty="0">
                <a:ea typeface="+mn-lt"/>
                <a:cs typeface="+mn-lt"/>
              </a:rPr>
              <a:t>Mobile Recording</a:t>
            </a:r>
            <a:endParaRPr lang="en-US" sz="2000" dirty="0"/>
          </a:p>
          <a:p>
            <a:pPr marL="0" indent="0">
              <a:buNone/>
            </a:pPr>
            <a:r>
              <a:rPr lang="en-US" sz="2000" dirty="0">
                <a:ea typeface="+mn-lt"/>
                <a:cs typeface="+mn-lt"/>
              </a:rPr>
              <a:t>In-person interviews recorded directly onto a mobile device. (</a:t>
            </a:r>
            <a:r>
              <a:rPr lang="en-US" sz="2000" i="1" dirty="0">
                <a:ea typeface="+mn-lt"/>
                <a:cs typeface="+mn-lt"/>
              </a:rPr>
              <a:t>Boase &amp; Humphreys, 2018; </a:t>
            </a:r>
            <a:r>
              <a:rPr lang="en-US" sz="2000" i="1" dirty="0" err="1">
                <a:ea typeface="+mn-lt"/>
                <a:cs typeface="+mn-lt"/>
              </a:rPr>
              <a:t>Beddall</a:t>
            </a:r>
            <a:r>
              <a:rPr lang="en-US" sz="2000" i="1" dirty="0">
                <a:ea typeface="+mn-lt"/>
                <a:cs typeface="+mn-lt"/>
              </a:rPr>
              <a:t>-Hill, Jabbar &amp; Al Shehri, 2011)</a:t>
            </a:r>
            <a:endParaRPr lang="en-US" sz="2000" dirty="0"/>
          </a:p>
          <a:p>
            <a:r>
              <a:rPr lang="en-US" sz="2000" dirty="0">
                <a:ea typeface="+mn-lt"/>
                <a:cs typeface="+mn-lt"/>
              </a:rPr>
              <a:t>🎙️ </a:t>
            </a:r>
            <a:r>
              <a:rPr lang="en-US" sz="2000" b="1" dirty="0">
                <a:ea typeface="+mn-lt"/>
                <a:cs typeface="+mn-lt"/>
              </a:rPr>
              <a:t>WhatsApp Voice Notes</a:t>
            </a:r>
            <a:endParaRPr lang="en-US" sz="2000" dirty="0"/>
          </a:p>
          <a:p>
            <a:pPr marL="0" indent="0">
              <a:buNone/>
            </a:pPr>
            <a:r>
              <a:rPr lang="en-US" sz="2000" dirty="0">
                <a:ea typeface="+mn-lt"/>
                <a:cs typeface="+mn-lt"/>
              </a:rPr>
              <a:t>Remote, asynchronous participation at a time convenient to the participant</a:t>
            </a:r>
            <a:endParaRPr lang="en-US" sz="2000" dirty="0"/>
          </a:p>
          <a:p>
            <a:pPr marL="0" indent="0">
              <a:buNone/>
            </a:pPr>
            <a:r>
              <a:rPr lang="en-US" sz="2000" i="1" dirty="0">
                <a:ea typeface="+mn-lt"/>
                <a:cs typeface="+mn-lt"/>
              </a:rPr>
              <a:t>(</a:t>
            </a:r>
            <a:r>
              <a:rPr lang="en-US" sz="2000" i="1" dirty="0" err="1">
                <a:ea typeface="+mn-lt"/>
                <a:cs typeface="+mn-lt"/>
              </a:rPr>
              <a:t>Mwanda</a:t>
            </a:r>
            <a:r>
              <a:rPr lang="en-US" sz="2000" i="1" dirty="0">
                <a:ea typeface="+mn-lt"/>
                <a:cs typeface="+mn-lt"/>
              </a:rPr>
              <a:t>, 2022; </a:t>
            </a:r>
            <a:r>
              <a:rPr lang="en-US" sz="2000" i="1" dirty="0" err="1">
                <a:ea typeface="+mn-lt"/>
                <a:cs typeface="+mn-lt"/>
              </a:rPr>
              <a:t>Mavhandu-Mudzusi</a:t>
            </a:r>
            <a:r>
              <a:rPr lang="en-US" sz="2000" i="1" dirty="0">
                <a:ea typeface="+mn-lt"/>
                <a:cs typeface="+mn-lt"/>
              </a:rPr>
              <a:t> et al., 2022)</a:t>
            </a:r>
            <a:endParaRPr lang="en-US" sz="2000" dirty="0"/>
          </a:p>
          <a:p>
            <a:r>
              <a:rPr lang="en-US" sz="2000" dirty="0">
                <a:ea typeface="+mn-lt"/>
                <a:cs typeface="+mn-lt"/>
              </a:rPr>
              <a:t>📝 </a:t>
            </a:r>
            <a:r>
              <a:rPr lang="en-US" sz="2000" b="1" dirty="0">
                <a:ea typeface="+mn-lt"/>
                <a:cs typeface="+mn-lt"/>
              </a:rPr>
              <a:t>Samsung Transcription Software</a:t>
            </a:r>
            <a:endParaRPr lang="en-US" sz="2000" dirty="0"/>
          </a:p>
          <a:p>
            <a:pPr marL="0" indent="0">
              <a:buNone/>
            </a:pPr>
            <a:r>
              <a:rPr lang="en-US" sz="2000" dirty="0">
                <a:ea typeface="+mn-lt"/>
                <a:cs typeface="+mn-lt"/>
              </a:rPr>
              <a:t>Automatic transcription with original audio retained as the primary source</a:t>
            </a:r>
            <a:endParaRPr lang="en-US" sz="2000" dirty="0"/>
          </a:p>
          <a:p>
            <a:r>
              <a:rPr lang="en-US" sz="2000" dirty="0">
                <a:ea typeface="+mn-lt"/>
                <a:cs typeface="+mn-lt"/>
              </a:rPr>
              <a:t>💻 </a:t>
            </a:r>
            <a:r>
              <a:rPr lang="en-US" sz="2000" b="1" dirty="0">
                <a:ea typeface="+mn-lt"/>
                <a:cs typeface="+mn-lt"/>
              </a:rPr>
              <a:t>AI-Assisted Tools</a:t>
            </a:r>
            <a:endParaRPr lang="en-US" sz="2000" dirty="0"/>
          </a:p>
          <a:p>
            <a:pPr marL="0" indent="0">
              <a:buNone/>
            </a:pPr>
            <a:r>
              <a:rPr lang="en-US" sz="2000" dirty="0">
                <a:ea typeface="+mn-lt"/>
                <a:cs typeface="+mn-lt"/>
              </a:rPr>
              <a:t>Used to clean and </a:t>
            </a:r>
            <a:r>
              <a:rPr lang="en-US" sz="2000" dirty="0" err="1">
                <a:ea typeface="+mn-lt"/>
                <a:cs typeface="+mn-lt"/>
              </a:rPr>
              <a:t>organise</a:t>
            </a:r>
            <a:r>
              <a:rPr lang="en-US" sz="2000" dirty="0">
                <a:ea typeface="+mn-lt"/>
                <a:cs typeface="+mn-lt"/>
              </a:rPr>
              <a:t> transcripts for readability </a:t>
            </a:r>
            <a:endParaRPr lang="en-US" sz="2000" dirty="0"/>
          </a:p>
          <a:p>
            <a:endParaRPr lang="en-US" dirty="0"/>
          </a:p>
        </p:txBody>
      </p:sp>
    </p:spTree>
    <p:extLst>
      <p:ext uri="{BB962C8B-B14F-4D97-AF65-F5344CB8AC3E}">
        <p14:creationId xmlns:p14="http://schemas.microsoft.com/office/powerpoint/2010/main" val="26547765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D4514-87C5-7115-18F8-15E7CE9396E4}"/>
              </a:ext>
            </a:extLst>
          </p:cNvPr>
          <p:cNvSpPr>
            <a:spLocks noGrp="1"/>
          </p:cNvSpPr>
          <p:nvPr>
            <p:ph type="title"/>
          </p:nvPr>
        </p:nvSpPr>
        <p:spPr>
          <a:xfrm>
            <a:off x="1088136" y="511125"/>
            <a:ext cx="9922764" cy="935982"/>
          </a:xfrm>
        </p:spPr>
        <p:txBody>
          <a:bodyPr/>
          <a:lstStyle/>
          <a:p>
            <a:pPr algn="ctr"/>
            <a:r>
              <a:rPr lang="en-US" dirty="0"/>
              <a:t>Participants &amp; Recruitment</a:t>
            </a:r>
          </a:p>
          <a:p>
            <a:pPr algn="ctr"/>
            <a:r>
              <a:rPr lang="en-US" sz="1800" b="1" dirty="0">
                <a:ea typeface="+mj-lt"/>
                <a:cs typeface="+mj-lt"/>
              </a:rPr>
              <a:t>26 professional voice-dependent artists</a:t>
            </a:r>
            <a:endParaRPr lang="en-US" sz="1800" dirty="0"/>
          </a:p>
          <a:p>
            <a:endParaRPr lang="en-US"/>
          </a:p>
        </p:txBody>
      </p:sp>
      <p:sp>
        <p:nvSpPr>
          <p:cNvPr id="3" name="Content Placeholder 2">
            <a:extLst>
              <a:ext uri="{FF2B5EF4-FFF2-40B4-BE49-F238E27FC236}">
                <a16:creationId xmlns:a16="http://schemas.microsoft.com/office/drawing/2014/main" id="{4EEC3EAF-7CEF-AE7C-5914-B446C5402840}"/>
              </a:ext>
            </a:extLst>
          </p:cNvPr>
          <p:cNvSpPr>
            <a:spLocks noGrp="1"/>
          </p:cNvSpPr>
          <p:nvPr>
            <p:ph idx="1"/>
          </p:nvPr>
        </p:nvSpPr>
        <p:spPr>
          <a:xfrm>
            <a:off x="1088136" y="1449185"/>
            <a:ext cx="9922764" cy="5131955"/>
          </a:xfrm>
        </p:spPr>
        <p:txBody>
          <a:bodyPr vert="horz" lIns="91440" tIns="45720" rIns="91440" bIns="45720" rtlCol="0" anchor="t">
            <a:noAutofit/>
          </a:bodyPr>
          <a:lstStyle/>
          <a:p>
            <a:pPr marL="342900" indent="-342900">
              <a:buFont typeface="Arial" panose="020B0504020202020204" pitchFamily="34" charset="0"/>
              <a:buChar char="•"/>
            </a:pPr>
            <a:r>
              <a:rPr lang="en-US" sz="2000" b="1" dirty="0"/>
              <a:t>Insider-Researcher Access</a:t>
            </a:r>
            <a:endParaRPr lang="en-US"/>
          </a:p>
          <a:p>
            <a:pPr marL="0" indent="0">
              <a:buNone/>
            </a:pPr>
            <a:r>
              <a:rPr lang="en-US" sz="2000" dirty="0">
                <a:ea typeface="+mn-lt"/>
                <a:cs typeface="+mn-lt"/>
              </a:rPr>
              <a:t>My own touring career provided access to a highly mobile and varied professional population. </a:t>
            </a:r>
            <a:r>
              <a:rPr lang="en-US" sz="2000" i="1" dirty="0">
                <a:ea typeface="+mn-lt"/>
                <a:cs typeface="+mn-lt"/>
              </a:rPr>
              <a:t>(</a:t>
            </a:r>
            <a:r>
              <a:rPr lang="en-US" sz="2000" i="1" dirty="0" err="1">
                <a:ea typeface="+mn-lt"/>
                <a:cs typeface="+mn-lt"/>
              </a:rPr>
              <a:t>Dicce</a:t>
            </a:r>
            <a:r>
              <a:rPr lang="en-US" sz="2000" i="1" dirty="0">
                <a:ea typeface="+mn-lt"/>
                <a:cs typeface="+mn-lt"/>
              </a:rPr>
              <a:t> &amp; Ewers, 2019)</a:t>
            </a:r>
            <a:endParaRPr lang="en-US" sz="2000" i="1"/>
          </a:p>
          <a:p>
            <a:pPr marL="342900" indent="-342900">
              <a:buFont typeface="Arial" panose="020B0504020202020204" pitchFamily="34" charset="0"/>
              <a:buChar char="•"/>
            </a:pPr>
            <a:r>
              <a:rPr lang="en-US" sz="2000" b="1" dirty="0">
                <a:ea typeface="+mn-lt"/>
                <a:cs typeface="+mn-lt"/>
              </a:rPr>
              <a:t>Recruitment arose naturally through: Working • Travelling • Touring • </a:t>
            </a:r>
            <a:r>
              <a:rPr lang="en-US" sz="2000" b="1" dirty="0" err="1">
                <a:ea typeface="+mn-lt"/>
                <a:cs typeface="+mn-lt"/>
              </a:rPr>
              <a:t>Socialising</a:t>
            </a:r>
            <a:endParaRPr lang="en-US" sz="2000" dirty="0" err="1"/>
          </a:p>
          <a:p>
            <a:pPr marL="342900" indent="-342900">
              <a:buFont typeface="Arial" panose="020B0504020202020204" pitchFamily="34" charset="0"/>
              <a:buChar char="•"/>
            </a:pPr>
            <a:r>
              <a:rPr lang="en-US" sz="2000" b="1" dirty="0"/>
              <a:t>Broad Professional Spectrum</a:t>
            </a:r>
          </a:p>
          <a:p>
            <a:pPr marL="0" indent="0">
              <a:buNone/>
            </a:pPr>
            <a:r>
              <a:rPr lang="en-US" sz="1800" dirty="0">
                <a:ea typeface="+mn-lt"/>
                <a:cs typeface="+mn-lt"/>
              </a:rPr>
              <a:t>Local gigging artists → Cruise performers → Theatre / West End performers → Established industry professionals</a:t>
            </a:r>
            <a:endParaRPr lang="en-US" sz="1800"/>
          </a:p>
          <a:p>
            <a:pPr marL="0" indent="0">
              <a:buNone/>
            </a:pPr>
            <a:r>
              <a:rPr lang="en-US" sz="1800" dirty="0">
                <a:ea typeface="+mn-lt"/>
                <a:cs typeface="+mn-lt"/>
              </a:rPr>
              <a:t>Singers • Actors • Musicians • Comedians • Ventriloquist • Voice-dependent speakers</a:t>
            </a:r>
            <a:endParaRPr lang="en-US" sz="1800"/>
          </a:p>
          <a:p>
            <a:pPr marL="342900" indent="-342900">
              <a:buFont typeface="Arial" panose="020B0504020202020204" pitchFamily="34" charset="0"/>
              <a:buChar char="•"/>
            </a:pPr>
            <a:r>
              <a:rPr lang="en-US" sz="2000" b="1" dirty="0"/>
              <a:t>Purposive Sampling</a:t>
            </a:r>
          </a:p>
          <a:p>
            <a:pPr marL="0" indent="0">
              <a:buNone/>
            </a:pPr>
            <a:r>
              <a:rPr lang="en-US" sz="2000" dirty="0">
                <a:ea typeface="+mn-lt"/>
                <a:cs typeface="+mn-lt"/>
              </a:rPr>
              <a:t>Depth and variation rather than statistical representation </a:t>
            </a:r>
            <a:r>
              <a:rPr lang="en-US" sz="2000" i="1" dirty="0">
                <a:ea typeface="+mn-lt"/>
                <a:cs typeface="+mn-lt"/>
              </a:rPr>
              <a:t>(Suri, 2011; Campbell et al., 2020)</a:t>
            </a:r>
            <a:endParaRPr lang="en-US" sz="2000" dirty="0"/>
          </a:p>
          <a:p>
            <a:endParaRPr lang="en-US"/>
          </a:p>
        </p:txBody>
      </p:sp>
    </p:spTree>
    <p:extLst>
      <p:ext uri="{BB962C8B-B14F-4D97-AF65-F5344CB8AC3E}">
        <p14:creationId xmlns:p14="http://schemas.microsoft.com/office/powerpoint/2010/main" val="42618441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6A634-DF46-CAA0-F23B-B0460A1E5E89}"/>
              </a:ext>
            </a:extLst>
          </p:cNvPr>
          <p:cNvSpPr>
            <a:spLocks noGrp="1"/>
          </p:cNvSpPr>
          <p:nvPr>
            <p:ph type="title"/>
          </p:nvPr>
        </p:nvSpPr>
        <p:spPr>
          <a:xfrm>
            <a:off x="1088136" y="272282"/>
            <a:ext cx="9922764" cy="935982"/>
          </a:xfrm>
        </p:spPr>
        <p:txBody>
          <a:bodyPr/>
          <a:lstStyle/>
          <a:p>
            <a:pPr algn="ctr"/>
            <a:r>
              <a:rPr lang="en-US" dirty="0">
                <a:ea typeface="+mj-lt"/>
                <a:cs typeface="+mj-lt"/>
              </a:rPr>
              <a:t>Data Analysis</a:t>
            </a:r>
            <a:endParaRPr lang="en-US" dirty="0"/>
          </a:p>
        </p:txBody>
      </p:sp>
      <p:sp>
        <p:nvSpPr>
          <p:cNvPr id="3" name="Content Placeholder 2">
            <a:extLst>
              <a:ext uri="{FF2B5EF4-FFF2-40B4-BE49-F238E27FC236}">
                <a16:creationId xmlns:a16="http://schemas.microsoft.com/office/drawing/2014/main" id="{DA6A1736-D117-1B79-8156-F316ADED5E6A}"/>
              </a:ext>
            </a:extLst>
          </p:cNvPr>
          <p:cNvSpPr>
            <a:spLocks noGrp="1"/>
          </p:cNvSpPr>
          <p:nvPr>
            <p:ph idx="1"/>
          </p:nvPr>
        </p:nvSpPr>
        <p:spPr>
          <a:xfrm>
            <a:off x="1088136" y="1510145"/>
            <a:ext cx="9922764" cy="4756035"/>
          </a:xfrm>
        </p:spPr>
        <p:txBody>
          <a:bodyPr vert="horz" lIns="91440" tIns="45720" rIns="91440" bIns="45720" rtlCol="0" anchor="t">
            <a:noAutofit/>
          </a:bodyPr>
          <a:lstStyle/>
          <a:p>
            <a:pPr marL="457200" indent="-457200">
              <a:buFont typeface="Arial" panose="020B0504020202020204" pitchFamily="34" charset="0"/>
              <a:buChar char="•"/>
            </a:pPr>
            <a:r>
              <a:rPr lang="en-US" sz="2400" b="1" dirty="0">
                <a:ea typeface="+mn-lt"/>
                <a:cs typeface="+mn-lt"/>
              </a:rPr>
              <a:t>Reflexive Thematic Analysis (RTA). </a:t>
            </a:r>
            <a:r>
              <a:rPr lang="en-US" sz="2400" i="1" dirty="0">
                <a:ea typeface="+mn-lt"/>
                <a:cs typeface="+mn-lt"/>
              </a:rPr>
              <a:t>(Braun et al., 2023)</a:t>
            </a:r>
            <a:endParaRPr lang="en-US" sz="2400" dirty="0"/>
          </a:p>
          <a:p>
            <a:pPr marL="457200" indent="-457200">
              <a:buFont typeface="Arial" panose="020B0504020202020204" pitchFamily="34" charset="0"/>
              <a:buChar char="•"/>
            </a:pPr>
            <a:r>
              <a:rPr lang="en-US" sz="2400" b="1" dirty="0">
                <a:ea typeface="+mn-lt"/>
                <a:cs typeface="+mn-lt"/>
              </a:rPr>
              <a:t>Primarily inductive- </a:t>
            </a:r>
            <a:r>
              <a:rPr lang="en-US" sz="2400" dirty="0">
                <a:ea typeface="+mn-lt"/>
                <a:cs typeface="+mn-lt"/>
              </a:rPr>
              <a:t>Themes developed from participants’ accounts</a:t>
            </a:r>
            <a:endParaRPr lang="en-US" sz="2400" dirty="0"/>
          </a:p>
          <a:p>
            <a:pPr marL="457200" indent="-457200">
              <a:buFont typeface="Arial" panose="020B0504020202020204" pitchFamily="34" charset="0"/>
              <a:buChar char="•"/>
            </a:pPr>
            <a:r>
              <a:rPr lang="en-US" sz="2400" b="1" dirty="0">
                <a:ea typeface="+mn-lt"/>
                <a:cs typeface="+mn-lt"/>
              </a:rPr>
              <a:t>Deductive element acknowledged- </a:t>
            </a:r>
            <a:r>
              <a:rPr lang="en-US" sz="2400" dirty="0">
                <a:ea typeface="+mn-lt"/>
                <a:cs typeface="+mn-lt"/>
              </a:rPr>
              <a:t>Research question and existing professional knowledge influenced interpretation </a:t>
            </a:r>
            <a:r>
              <a:rPr lang="en-US" sz="2400" i="1" dirty="0">
                <a:ea typeface="+mn-lt"/>
                <a:cs typeface="+mn-lt"/>
              </a:rPr>
              <a:t>(Pearson et al., 2025)</a:t>
            </a:r>
            <a:endParaRPr lang="en-US" sz="2400" dirty="0"/>
          </a:p>
          <a:p>
            <a:pPr marL="457200" indent="-457200">
              <a:buFont typeface="Arial" panose="020B0504020202020204" pitchFamily="34" charset="0"/>
              <a:buChar char="•"/>
            </a:pPr>
            <a:r>
              <a:rPr lang="en-US" sz="2400" b="1" dirty="0">
                <a:ea typeface="+mn-lt"/>
                <a:cs typeface="+mn-lt"/>
              </a:rPr>
              <a:t>Iterative coding- </a:t>
            </a:r>
            <a:r>
              <a:rPr lang="en-US" sz="2400" dirty="0">
                <a:ea typeface="+mn-lt"/>
                <a:cs typeface="+mn-lt"/>
              </a:rPr>
              <a:t>Codes reviewed and refined throughout analysis. </a:t>
            </a:r>
            <a:r>
              <a:rPr lang="en-US" sz="2400" i="1" dirty="0">
                <a:ea typeface="+mn-lt"/>
                <a:cs typeface="+mn-lt"/>
              </a:rPr>
              <a:t>(Trainor &amp; </a:t>
            </a:r>
            <a:r>
              <a:rPr lang="en-US" sz="2400" i="1" dirty="0" err="1">
                <a:ea typeface="+mn-lt"/>
                <a:cs typeface="+mn-lt"/>
              </a:rPr>
              <a:t>Bundon</a:t>
            </a:r>
            <a:r>
              <a:rPr lang="en-US" sz="2400" i="1" dirty="0">
                <a:ea typeface="+mn-lt"/>
                <a:cs typeface="+mn-lt"/>
              </a:rPr>
              <a:t>, 2020)</a:t>
            </a:r>
            <a:endParaRPr lang="en-US" sz="2400"/>
          </a:p>
          <a:p>
            <a:pPr>
              <a:buNone/>
            </a:pPr>
            <a:endParaRPr lang="en-US"/>
          </a:p>
        </p:txBody>
      </p:sp>
    </p:spTree>
    <p:extLst>
      <p:ext uri="{BB962C8B-B14F-4D97-AF65-F5344CB8AC3E}">
        <p14:creationId xmlns:p14="http://schemas.microsoft.com/office/powerpoint/2010/main" val="32235340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43613-4F36-13DF-84CE-1E8ED52F945E}"/>
              </a:ext>
            </a:extLst>
          </p:cNvPr>
          <p:cNvSpPr>
            <a:spLocks noGrp="1"/>
          </p:cNvSpPr>
          <p:nvPr>
            <p:ph type="title"/>
          </p:nvPr>
        </p:nvSpPr>
        <p:spPr>
          <a:xfrm>
            <a:off x="975548" y="170138"/>
            <a:ext cx="10240903" cy="1233488"/>
          </a:xfrm>
        </p:spPr>
        <p:txBody>
          <a:bodyPr/>
          <a:lstStyle/>
          <a:p>
            <a:pPr algn="ctr"/>
            <a:r>
              <a:rPr lang="en-US" dirty="0">
                <a:ea typeface="+mj-lt"/>
                <a:cs typeface="+mj-lt"/>
              </a:rPr>
              <a:t>From Interview to Themes</a:t>
            </a:r>
            <a:endParaRPr lang="en-US" dirty="0"/>
          </a:p>
        </p:txBody>
      </p:sp>
      <p:sp>
        <p:nvSpPr>
          <p:cNvPr id="3" name="Content Placeholder 2">
            <a:extLst>
              <a:ext uri="{FF2B5EF4-FFF2-40B4-BE49-F238E27FC236}">
                <a16:creationId xmlns:a16="http://schemas.microsoft.com/office/drawing/2014/main" id="{9DB1148B-2A55-F8CA-49E6-148C77B916D5}"/>
              </a:ext>
            </a:extLst>
          </p:cNvPr>
          <p:cNvSpPr>
            <a:spLocks noGrp="1"/>
          </p:cNvSpPr>
          <p:nvPr>
            <p:ph idx="1"/>
          </p:nvPr>
        </p:nvSpPr>
        <p:spPr>
          <a:xfrm>
            <a:off x="975547" y="1830126"/>
            <a:ext cx="10240903" cy="3956179"/>
          </a:xfrm>
        </p:spPr>
        <p:txBody>
          <a:bodyPr vert="horz" lIns="91440" tIns="45720" rIns="91440" bIns="45720" rtlCol="0" anchor="t">
            <a:normAutofit/>
          </a:bodyPr>
          <a:lstStyle/>
          <a:p>
            <a:pPr marL="0" indent="0" algn="ctr">
              <a:buNone/>
            </a:pPr>
            <a:r>
              <a:rPr lang="en-US" sz="2000" b="1" dirty="0"/>
              <a:t>What happened?</a:t>
            </a:r>
            <a:br>
              <a:rPr lang="en-US" sz="2000" dirty="0"/>
            </a:br>
            <a:r>
              <a:rPr lang="en-US" sz="2000" dirty="0"/>
              <a:t>↓</a:t>
            </a:r>
            <a:br>
              <a:rPr lang="en-US" sz="2000" dirty="0"/>
            </a:br>
            <a:r>
              <a:rPr lang="en-US" sz="2000" b="1" dirty="0"/>
              <a:t>What did they do?</a:t>
            </a:r>
            <a:br>
              <a:rPr lang="en-US" sz="2000" dirty="0"/>
            </a:br>
            <a:r>
              <a:rPr lang="en-US" sz="2000" dirty="0"/>
              <a:t>↓</a:t>
            </a:r>
            <a:br>
              <a:rPr lang="en-US" sz="2000" dirty="0"/>
            </a:br>
            <a:r>
              <a:rPr lang="en-US" sz="2000" b="1" dirty="0"/>
              <a:t>Why?</a:t>
            </a:r>
            <a:br>
              <a:rPr lang="en-US" sz="2000" dirty="0"/>
            </a:br>
            <a:r>
              <a:rPr lang="en-US" sz="2000" dirty="0"/>
              <a:t>↓</a:t>
            </a:r>
            <a:br>
              <a:rPr lang="en-US" sz="2000" dirty="0"/>
            </a:br>
            <a:r>
              <a:rPr lang="en-US" sz="2000" b="1" dirty="0"/>
              <a:t>What was the result?</a:t>
            </a:r>
            <a:br>
              <a:rPr lang="en-US" sz="2000" dirty="0"/>
            </a:br>
            <a:r>
              <a:rPr lang="en-US" sz="2000" dirty="0"/>
              <a:t>↓</a:t>
            </a:r>
            <a:br>
              <a:rPr lang="en-US" sz="2000" dirty="0"/>
            </a:br>
            <a:r>
              <a:rPr lang="en-US" sz="2000" b="1" dirty="0"/>
              <a:t>What changed / what did they learn?</a:t>
            </a:r>
            <a:endParaRPr lang="en-US" sz="2000" dirty="0"/>
          </a:p>
        </p:txBody>
      </p:sp>
    </p:spTree>
    <p:extLst>
      <p:ext uri="{BB962C8B-B14F-4D97-AF65-F5344CB8AC3E}">
        <p14:creationId xmlns:p14="http://schemas.microsoft.com/office/powerpoint/2010/main" val="6464459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3B9C66-6E25-83E3-609E-2C204A9010A0}"/>
              </a:ext>
            </a:extLst>
          </p:cNvPr>
          <p:cNvSpPr>
            <a:spLocks noGrp="1"/>
          </p:cNvSpPr>
          <p:nvPr>
            <p:ph type="title"/>
          </p:nvPr>
        </p:nvSpPr>
        <p:spPr>
          <a:xfrm>
            <a:off x="838200" y="808070"/>
            <a:ext cx="10774303" cy="1233488"/>
          </a:xfrm>
        </p:spPr>
        <p:txBody>
          <a:bodyPr/>
          <a:lstStyle/>
          <a:p>
            <a:pPr algn="ctr"/>
            <a:r>
              <a:rPr lang="en-US" dirty="0"/>
              <a:t>Key Findings</a:t>
            </a:r>
          </a:p>
          <a:p>
            <a:r>
              <a:rPr lang="en-US" sz="2400" b="1" dirty="0">
                <a:ea typeface="+mj-lt"/>
                <a:cs typeface="+mj-lt"/>
              </a:rPr>
              <a:t> Five Themes Emerged:</a:t>
            </a:r>
            <a:endParaRPr lang="en-US" sz="2400" dirty="0"/>
          </a:p>
          <a:p>
            <a:endParaRPr lang="en-US" dirty="0"/>
          </a:p>
        </p:txBody>
      </p:sp>
      <p:sp>
        <p:nvSpPr>
          <p:cNvPr id="3" name="Content Placeholder 2">
            <a:extLst>
              <a:ext uri="{FF2B5EF4-FFF2-40B4-BE49-F238E27FC236}">
                <a16:creationId xmlns:a16="http://schemas.microsoft.com/office/drawing/2014/main" id="{4A161020-928A-A5C1-8929-B263CB10384E}"/>
              </a:ext>
            </a:extLst>
          </p:cNvPr>
          <p:cNvSpPr>
            <a:spLocks noGrp="1"/>
          </p:cNvSpPr>
          <p:nvPr>
            <p:ph idx="1"/>
          </p:nvPr>
        </p:nvSpPr>
        <p:spPr>
          <a:xfrm>
            <a:off x="838200" y="1641080"/>
            <a:ext cx="10515600" cy="4168458"/>
          </a:xfrm>
        </p:spPr>
        <p:txBody>
          <a:bodyPr vert="horz" lIns="91440" tIns="45720" rIns="91440" bIns="45720" rtlCol="0" anchor="t">
            <a:normAutofit lnSpcReduction="10000"/>
          </a:bodyPr>
          <a:lstStyle/>
          <a:p>
            <a:pPr>
              <a:buNone/>
            </a:pPr>
            <a:r>
              <a:rPr lang="en-US" sz="2000" b="1" dirty="0"/>
              <a:t>1. Why saying no is difficult: pressures behind the decision to perform</a:t>
            </a:r>
            <a:endParaRPr lang="en-US" sz="2000" dirty="0"/>
          </a:p>
          <a:p>
            <a:pPr>
              <a:buNone/>
            </a:pPr>
            <a:endParaRPr lang="en-US" sz="2000" b="1" dirty="0"/>
          </a:p>
          <a:p>
            <a:pPr>
              <a:buNone/>
            </a:pPr>
            <a:r>
              <a:rPr lang="en-US" sz="2000" b="1" dirty="0"/>
              <a:t>2. Room to choose: how working environments enable or constrain agency</a:t>
            </a:r>
            <a:endParaRPr lang="en-US" sz="2000" dirty="0"/>
          </a:p>
          <a:p>
            <a:pPr>
              <a:buNone/>
            </a:pPr>
            <a:endParaRPr lang="en-US" sz="2000" b="1" dirty="0"/>
          </a:p>
          <a:p>
            <a:pPr>
              <a:buNone/>
            </a:pPr>
            <a:r>
              <a:rPr lang="en-US" sz="2000" b="1" dirty="0"/>
              <a:t>3. “Can I?” versus “Should I?”: negotiating fitness to perform</a:t>
            </a:r>
            <a:endParaRPr lang="en-US" sz="2000" dirty="0"/>
          </a:p>
          <a:p>
            <a:endParaRPr lang="en-US" sz="2000" b="1" dirty="0"/>
          </a:p>
          <a:p>
            <a:pPr>
              <a:buNone/>
            </a:pPr>
            <a:r>
              <a:rPr lang="en-US" sz="2000" b="1" dirty="0"/>
              <a:t>4. The hidden cost of “getting through it”</a:t>
            </a:r>
            <a:endParaRPr lang="en-US" sz="2000" dirty="0"/>
          </a:p>
          <a:p>
            <a:pPr>
              <a:buNone/>
            </a:pPr>
            <a:endParaRPr lang="en-US" sz="2000" b="1" dirty="0"/>
          </a:p>
          <a:p>
            <a:pPr>
              <a:buNone/>
            </a:pPr>
            <a:r>
              <a:rPr lang="en-US" sz="2000" b="1" dirty="0"/>
              <a:t>5. Learning the voice: experience, self-knowledge and invisible maintenance</a:t>
            </a:r>
            <a:endParaRPr lang="en-US" sz="2000"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6478100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B763B-1529-BD92-8D16-EDEA94C0BBB4}"/>
              </a:ext>
            </a:extLst>
          </p:cNvPr>
          <p:cNvSpPr>
            <a:spLocks noGrp="1"/>
          </p:cNvSpPr>
          <p:nvPr>
            <p:ph type="title"/>
          </p:nvPr>
        </p:nvSpPr>
        <p:spPr>
          <a:xfrm>
            <a:off x="1088136" y="531445"/>
            <a:ext cx="9922764" cy="1657119"/>
          </a:xfrm>
        </p:spPr>
        <p:txBody>
          <a:bodyPr>
            <a:normAutofit fontScale="90000"/>
          </a:bodyPr>
          <a:lstStyle/>
          <a:p>
            <a:r>
              <a:rPr lang="en-GB" dirty="0"/>
              <a:t>Theme 1</a:t>
            </a:r>
            <a:br>
              <a:rPr lang="en-GB" dirty="0"/>
            </a:br>
            <a:r>
              <a:rPr lang="en-GB" sz="2400" b="1" dirty="0">
                <a:ea typeface="+mj-lt"/>
                <a:cs typeface="+mj-lt"/>
              </a:rPr>
              <a:t>Why saying no is difficult: pressures behind the decision to perform</a:t>
            </a:r>
            <a:br>
              <a:rPr lang="en-GB" sz="2400" dirty="0">
                <a:ea typeface="+mj-lt"/>
                <a:cs typeface="+mj-lt"/>
              </a:rPr>
            </a:br>
            <a:r>
              <a:rPr lang="en-GB" sz="1800" i="1" dirty="0">
                <a:ea typeface="+mj-lt"/>
                <a:cs typeface="+mj-lt"/>
              </a:rPr>
              <a:t>“Your body knows when it’s time to give up, but you kind of just have to keep pushing it.” - (Speaker 12)</a:t>
            </a:r>
            <a:endParaRPr lang="en-GB" sz="1800" i="1" dirty="0"/>
          </a:p>
        </p:txBody>
      </p:sp>
      <p:sp>
        <p:nvSpPr>
          <p:cNvPr id="3" name="Content Placeholder 2">
            <a:extLst>
              <a:ext uri="{FF2B5EF4-FFF2-40B4-BE49-F238E27FC236}">
                <a16:creationId xmlns:a16="http://schemas.microsoft.com/office/drawing/2014/main" id="{32DCF795-CC96-41BC-5501-A6EA86137B99}"/>
              </a:ext>
            </a:extLst>
          </p:cNvPr>
          <p:cNvSpPr>
            <a:spLocks noGrp="1"/>
          </p:cNvSpPr>
          <p:nvPr>
            <p:ph idx="1"/>
          </p:nvPr>
        </p:nvSpPr>
        <p:spPr>
          <a:xfrm>
            <a:off x="1088136" y="2363000"/>
            <a:ext cx="9922764" cy="3963555"/>
          </a:xfrm>
        </p:spPr>
        <p:txBody>
          <a:bodyPr vert="horz" lIns="91440" tIns="45720" rIns="91440" bIns="45720" rtlCol="0" anchor="t">
            <a:noAutofit/>
          </a:bodyPr>
          <a:lstStyle/>
          <a:p>
            <a:pPr marL="285750" indent="-285750">
              <a:buFont typeface="Arial"/>
              <a:buChar char="•"/>
            </a:pPr>
            <a:r>
              <a:rPr lang="en-GB" b="1" dirty="0">
                <a:ea typeface="+mn-lt"/>
                <a:cs typeface="+mn-lt"/>
              </a:rPr>
              <a:t>Internalised professional pressure</a:t>
            </a:r>
            <a:endParaRPr lang="en-US" dirty="0">
              <a:ea typeface="+mn-lt"/>
              <a:cs typeface="+mn-lt"/>
            </a:endParaRPr>
          </a:p>
          <a:p>
            <a:r>
              <a:rPr lang="en-GB" i="1" dirty="0">
                <a:ea typeface="+mn-lt"/>
                <a:cs typeface="+mn-lt"/>
              </a:rPr>
              <a:t>(John, Wachsmuth &amp; Thiel, 2024; Alacovska &amp; Kärreman, 2022)</a:t>
            </a:r>
            <a:endParaRPr lang="en-GB" dirty="0">
              <a:ea typeface="+mn-lt"/>
              <a:cs typeface="+mn-lt"/>
            </a:endParaRPr>
          </a:p>
          <a:p>
            <a:pPr marL="285750" indent="-285750">
              <a:buFont typeface="Arial"/>
              <a:buChar char="•"/>
            </a:pPr>
            <a:r>
              <a:rPr lang="en-GB" b="1" dirty="0">
                <a:ea typeface="+mn-lt"/>
                <a:cs typeface="+mn-lt"/>
              </a:rPr>
              <a:t>Responsibility towards others</a:t>
            </a:r>
            <a:endParaRPr lang="en-GB" dirty="0"/>
          </a:p>
          <a:p>
            <a:r>
              <a:rPr lang="en-GB" i="1" dirty="0">
                <a:ea typeface="+mn-lt"/>
                <a:cs typeface="+mn-lt"/>
              </a:rPr>
              <a:t>(Nelson &amp; Rushton, 2021; Rainbow, 2019; Baker-McClearn et al., 2010)</a:t>
            </a:r>
            <a:endParaRPr lang="en-GB" dirty="0"/>
          </a:p>
          <a:p>
            <a:pPr marL="285750" indent="-285750">
              <a:buFont typeface="Arial"/>
              <a:buChar char="•"/>
            </a:pPr>
            <a:r>
              <a:rPr lang="en-GB" b="1" dirty="0">
                <a:ea typeface="+mn-lt"/>
                <a:cs typeface="+mn-lt"/>
              </a:rPr>
              <a:t>Financial &amp; career insecurity</a:t>
            </a:r>
            <a:endParaRPr lang="en-GB" dirty="0"/>
          </a:p>
          <a:p>
            <a:r>
              <a:rPr lang="en-GB" i="1" dirty="0">
                <a:ea typeface="+mn-lt"/>
                <a:cs typeface="+mn-lt"/>
              </a:rPr>
              <a:t>(Hancock &amp; Tyler, 2024; Johns, 2010; Humayun et al., 2024)</a:t>
            </a:r>
            <a:endParaRPr lang="en-GB" dirty="0"/>
          </a:p>
          <a:p>
            <a:pPr marL="285750" indent="-285750">
              <a:buFont typeface="Arial"/>
              <a:buChar char="•"/>
            </a:pPr>
            <a:r>
              <a:rPr lang="en-GB" b="1" dirty="0">
                <a:ea typeface="+mn-lt"/>
                <a:cs typeface="+mn-lt"/>
              </a:rPr>
              <a:t>Workplace structure mattered</a:t>
            </a:r>
            <a:endParaRPr lang="en-GB" dirty="0"/>
          </a:p>
          <a:p>
            <a:r>
              <a:rPr lang="en-GB" i="1" dirty="0">
                <a:ea typeface="+mn-lt"/>
                <a:cs typeface="+mn-lt"/>
              </a:rPr>
              <a:t>(Rayner &amp; </a:t>
            </a:r>
            <a:r>
              <a:rPr lang="en-GB" i="1" dirty="0" err="1">
                <a:ea typeface="+mn-lt"/>
                <a:cs typeface="+mn-lt"/>
              </a:rPr>
              <a:t>Grieshofer</a:t>
            </a:r>
            <a:r>
              <a:rPr lang="en-GB" i="1" dirty="0">
                <a:ea typeface="+mn-lt"/>
                <a:cs typeface="+mn-lt"/>
              </a:rPr>
              <a:t>, 2026; MacGregor &amp; Barton, 2018)</a:t>
            </a:r>
            <a:endParaRPr lang="en-GB" dirty="0"/>
          </a:p>
          <a:p>
            <a:endParaRPr lang="en-GB" dirty="0"/>
          </a:p>
        </p:txBody>
      </p:sp>
    </p:spTree>
    <p:extLst>
      <p:ext uri="{BB962C8B-B14F-4D97-AF65-F5344CB8AC3E}">
        <p14:creationId xmlns:p14="http://schemas.microsoft.com/office/powerpoint/2010/main" val="25210595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F3FF9-FDBD-932F-6BFD-62BB91D0B56C}"/>
              </a:ext>
            </a:extLst>
          </p:cNvPr>
          <p:cNvSpPr>
            <a:spLocks noGrp="1"/>
          </p:cNvSpPr>
          <p:nvPr>
            <p:ph type="title"/>
          </p:nvPr>
        </p:nvSpPr>
        <p:spPr>
          <a:xfrm>
            <a:off x="1134618" y="1016460"/>
            <a:ext cx="9922764" cy="1159502"/>
          </a:xfrm>
        </p:spPr>
        <p:txBody>
          <a:bodyPr>
            <a:normAutofit fontScale="90000"/>
          </a:bodyPr>
          <a:lstStyle/>
          <a:p>
            <a:r>
              <a:rPr lang="en-GB" dirty="0"/>
              <a:t>Theme 2</a:t>
            </a:r>
            <a:br>
              <a:rPr lang="en-GB" sz="3200" dirty="0"/>
            </a:br>
            <a:r>
              <a:rPr lang="en-GB" sz="2400" b="1" dirty="0"/>
              <a:t>Room to choose: how working environments enable or constrain agency. </a:t>
            </a:r>
            <a:r>
              <a:rPr lang="en-GB" sz="2400" i="1" dirty="0">
                <a:ea typeface="+mj-lt"/>
                <a:cs typeface="+mj-lt"/>
              </a:rPr>
              <a:t>“You are on your own.” - (Speaker 19)</a:t>
            </a:r>
            <a:endParaRPr lang="en-GB" sz="2400" i="1" dirty="0"/>
          </a:p>
          <a:p>
            <a:endParaRPr lang="en-GB" dirty="0"/>
          </a:p>
        </p:txBody>
      </p:sp>
      <p:sp>
        <p:nvSpPr>
          <p:cNvPr id="3" name="Content Placeholder 2">
            <a:extLst>
              <a:ext uri="{FF2B5EF4-FFF2-40B4-BE49-F238E27FC236}">
                <a16:creationId xmlns:a16="http://schemas.microsoft.com/office/drawing/2014/main" id="{B82494CE-D766-BD82-A7B2-E280D9F4A763}"/>
              </a:ext>
            </a:extLst>
          </p:cNvPr>
          <p:cNvSpPr>
            <a:spLocks noGrp="1"/>
          </p:cNvSpPr>
          <p:nvPr>
            <p:ph idx="1"/>
          </p:nvPr>
        </p:nvSpPr>
        <p:spPr>
          <a:xfrm>
            <a:off x="1134618" y="1968178"/>
            <a:ext cx="9922764" cy="4128195"/>
          </a:xfrm>
        </p:spPr>
        <p:txBody>
          <a:bodyPr vert="horz" lIns="91440" tIns="45720" rIns="91440" bIns="45720" rtlCol="0" anchor="t">
            <a:normAutofit/>
          </a:bodyPr>
          <a:lstStyle/>
          <a:p>
            <a:r>
              <a:rPr lang="en-GB" b="1" dirty="0">
                <a:ea typeface="+mn-lt"/>
                <a:cs typeface="+mn-lt"/>
              </a:rPr>
              <a:t>Access to cover changed the decision</a:t>
            </a:r>
            <a:endParaRPr lang="en-US" dirty="0"/>
          </a:p>
          <a:p>
            <a:pPr marL="0" indent="0">
              <a:buNone/>
            </a:pPr>
            <a:r>
              <a:rPr lang="en-GB" i="1" dirty="0">
                <a:ea typeface="+mn-lt"/>
                <a:cs typeface="+mn-lt"/>
              </a:rPr>
              <a:t>(Rayner &amp; </a:t>
            </a:r>
            <a:r>
              <a:rPr lang="en-GB" i="1" dirty="0" err="1">
                <a:ea typeface="+mn-lt"/>
                <a:cs typeface="+mn-lt"/>
              </a:rPr>
              <a:t>Grieshofer</a:t>
            </a:r>
            <a:r>
              <a:rPr lang="en-GB" i="1" dirty="0">
                <a:ea typeface="+mn-lt"/>
                <a:cs typeface="+mn-lt"/>
              </a:rPr>
              <a:t>, 2026; MacGregor &amp; Barton, 2018)</a:t>
            </a:r>
            <a:endParaRPr lang="en-GB" dirty="0"/>
          </a:p>
          <a:p>
            <a:r>
              <a:rPr lang="en-GB" b="1" dirty="0">
                <a:ea typeface="+mn-lt"/>
                <a:cs typeface="+mn-lt"/>
              </a:rPr>
              <a:t>Support had to feel usable — not simply exist</a:t>
            </a:r>
            <a:endParaRPr lang="en-GB" dirty="0"/>
          </a:p>
          <a:p>
            <a:pPr marL="0" indent="0">
              <a:buNone/>
            </a:pPr>
            <a:r>
              <a:rPr lang="en-GB" i="1" dirty="0">
                <a:ea typeface="+mn-lt"/>
                <a:cs typeface="+mn-lt"/>
              </a:rPr>
              <a:t>(Edmondson, 2019; Valcour et al., 2011; Friedman, Carmeli &amp; Dutton, 2018)</a:t>
            </a:r>
            <a:endParaRPr lang="en-GB" dirty="0"/>
          </a:p>
          <a:p>
            <a:r>
              <a:rPr lang="en-GB" b="1" dirty="0">
                <a:ea typeface="+mn-lt"/>
                <a:cs typeface="+mn-lt"/>
              </a:rPr>
              <a:t>Workplace culture shaped behaviour</a:t>
            </a:r>
            <a:endParaRPr lang="en-GB" dirty="0"/>
          </a:p>
          <a:p>
            <a:pPr marL="0" indent="0">
              <a:buNone/>
            </a:pPr>
            <a:r>
              <a:rPr lang="en-GB" i="1" dirty="0">
                <a:ea typeface="+mn-lt"/>
                <a:cs typeface="+mn-lt"/>
              </a:rPr>
              <a:t>(</a:t>
            </a:r>
            <a:r>
              <a:rPr lang="en-GB" i="1" dirty="0" err="1">
                <a:ea typeface="+mn-lt"/>
                <a:cs typeface="+mn-lt"/>
              </a:rPr>
              <a:t>Caers</a:t>
            </a:r>
            <a:r>
              <a:rPr lang="en-GB" i="1" dirty="0">
                <a:ea typeface="+mn-lt"/>
                <a:cs typeface="+mn-lt"/>
              </a:rPr>
              <a:t> et al., 2019; Ruhle &amp; </a:t>
            </a:r>
            <a:r>
              <a:rPr lang="en-GB" i="1" dirty="0" err="1">
                <a:ea typeface="+mn-lt"/>
                <a:cs typeface="+mn-lt"/>
              </a:rPr>
              <a:t>Süß</a:t>
            </a:r>
            <a:r>
              <a:rPr lang="en-GB" i="1" dirty="0">
                <a:ea typeface="+mn-lt"/>
                <a:cs typeface="+mn-lt"/>
              </a:rPr>
              <a:t>, 2019)</a:t>
            </a:r>
            <a:endParaRPr lang="en-GB" dirty="0"/>
          </a:p>
          <a:p>
            <a:r>
              <a:rPr lang="en-GB" b="1" dirty="0">
                <a:ea typeface="+mn-lt"/>
                <a:cs typeface="+mn-lt"/>
              </a:rPr>
              <a:t>Role and technical flexibility affected agency</a:t>
            </a:r>
            <a:endParaRPr lang="en-GB" dirty="0"/>
          </a:p>
          <a:p>
            <a:pPr marL="0" indent="0">
              <a:buNone/>
            </a:pPr>
            <a:r>
              <a:rPr lang="en-GB" i="1" dirty="0">
                <a:ea typeface="+mn-lt"/>
                <a:cs typeface="+mn-lt"/>
              </a:rPr>
              <a:t>(Davies &amp; Jahn, 2004; </a:t>
            </a:r>
            <a:r>
              <a:rPr lang="en-GB" i="1" dirty="0" err="1">
                <a:ea typeface="+mn-lt"/>
                <a:cs typeface="+mn-lt"/>
              </a:rPr>
              <a:t>Phyland</a:t>
            </a:r>
            <a:r>
              <a:rPr lang="en-GB" i="1" dirty="0">
                <a:ea typeface="+mn-lt"/>
                <a:cs typeface="+mn-lt"/>
              </a:rPr>
              <a:t> &amp; Miles, 2019; </a:t>
            </a:r>
            <a:r>
              <a:rPr lang="en-GB" i="1" dirty="0" err="1">
                <a:ea typeface="+mn-lt"/>
                <a:cs typeface="+mn-lt"/>
              </a:rPr>
              <a:t>Sataloff</a:t>
            </a:r>
            <a:r>
              <a:rPr lang="en-GB" i="1" dirty="0">
                <a:ea typeface="+mn-lt"/>
                <a:cs typeface="+mn-lt"/>
              </a:rPr>
              <a:t>, 2017c)</a:t>
            </a:r>
            <a:endParaRPr lang="en-GB" dirty="0"/>
          </a:p>
          <a:p>
            <a:endParaRPr lang="en-GB" dirty="0"/>
          </a:p>
        </p:txBody>
      </p:sp>
    </p:spTree>
    <p:extLst>
      <p:ext uri="{BB962C8B-B14F-4D97-AF65-F5344CB8AC3E}">
        <p14:creationId xmlns:p14="http://schemas.microsoft.com/office/powerpoint/2010/main" val="29197001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070229-DD11-9AB2-B0AE-2CF51E05CD0B}"/>
              </a:ext>
            </a:extLst>
          </p:cNvPr>
          <p:cNvSpPr>
            <a:spLocks noGrp="1"/>
          </p:cNvSpPr>
          <p:nvPr>
            <p:ph type="title"/>
          </p:nvPr>
        </p:nvSpPr>
        <p:spPr>
          <a:xfrm>
            <a:off x="1181100" y="1214203"/>
            <a:ext cx="9922764" cy="1349116"/>
          </a:xfrm>
        </p:spPr>
        <p:txBody>
          <a:bodyPr>
            <a:normAutofit fontScale="90000"/>
          </a:bodyPr>
          <a:lstStyle/>
          <a:p>
            <a:r>
              <a:rPr lang="en-GB" dirty="0"/>
              <a:t>Theme 3</a:t>
            </a:r>
            <a:endParaRPr lang="en-US" dirty="0"/>
          </a:p>
          <a:p>
            <a:r>
              <a:rPr lang="en-GB" sz="2400" b="1" dirty="0"/>
              <a:t>“Can I?” versus “Should I?”: negotiating fitness to perform</a:t>
            </a:r>
            <a:br>
              <a:rPr lang="en-GB" sz="2400" b="1" dirty="0"/>
            </a:br>
            <a:r>
              <a:rPr lang="en-GB" sz="2400" i="1" dirty="0">
                <a:ea typeface="+mj-lt"/>
                <a:cs typeface="+mj-lt"/>
              </a:rPr>
              <a:t>“I shouldn’t have done the show.” - (Speaker 25)</a:t>
            </a:r>
            <a:endParaRPr lang="en-GB" sz="2400" i="1" dirty="0"/>
          </a:p>
          <a:p>
            <a:endParaRPr lang="en-GB" dirty="0"/>
          </a:p>
        </p:txBody>
      </p:sp>
      <p:sp>
        <p:nvSpPr>
          <p:cNvPr id="3" name="Content Placeholder 2">
            <a:extLst>
              <a:ext uri="{FF2B5EF4-FFF2-40B4-BE49-F238E27FC236}">
                <a16:creationId xmlns:a16="http://schemas.microsoft.com/office/drawing/2014/main" id="{83269D98-2219-0FD9-2593-5BB89110F056}"/>
              </a:ext>
            </a:extLst>
          </p:cNvPr>
          <p:cNvSpPr>
            <a:spLocks noGrp="1"/>
          </p:cNvSpPr>
          <p:nvPr>
            <p:ph idx="1"/>
          </p:nvPr>
        </p:nvSpPr>
        <p:spPr>
          <a:xfrm>
            <a:off x="1088136" y="2248603"/>
            <a:ext cx="9922764" cy="4537553"/>
          </a:xfrm>
        </p:spPr>
        <p:txBody>
          <a:bodyPr vert="horz" lIns="91440" tIns="45720" rIns="91440" bIns="45720" rtlCol="0" anchor="t">
            <a:noAutofit/>
          </a:bodyPr>
          <a:lstStyle/>
          <a:p>
            <a:r>
              <a:rPr lang="en-GB" b="1" dirty="0">
                <a:ea typeface="+mn-lt"/>
                <a:cs typeface="+mn-lt"/>
              </a:rPr>
              <a:t>No universal threshold</a:t>
            </a:r>
            <a:endParaRPr lang="en-US" dirty="0"/>
          </a:p>
          <a:p>
            <a:pPr marL="0" indent="0">
              <a:buNone/>
            </a:pPr>
            <a:r>
              <a:rPr lang="en-GB" i="1" dirty="0">
                <a:ea typeface="+mn-lt"/>
                <a:cs typeface="+mn-lt"/>
              </a:rPr>
              <a:t>(</a:t>
            </a:r>
            <a:r>
              <a:rPr lang="en-GB" i="1" dirty="0" err="1">
                <a:ea typeface="+mn-lt"/>
                <a:cs typeface="+mn-lt"/>
              </a:rPr>
              <a:t>Phyland</a:t>
            </a:r>
            <a:r>
              <a:rPr lang="en-GB" i="1" dirty="0">
                <a:ea typeface="+mn-lt"/>
                <a:cs typeface="+mn-lt"/>
              </a:rPr>
              <a:t> &amp; Miles, 2019; </a:t>
            </a:r>
            <a:r>
              <a:rPr lang="en-GB" i="1" dirty="0" err="1">
                <a:ea typeface="+mn-lt"/>
                <a:cs typeface="+mn-lt"/>
              </a:rPr>
              <a:t>Phyland</a:t>
            </a:r>
            <a:r>
              <a:rPr lang="en-GB" i="1" dirty="0">
                <a:ea typeface="+mn-lt"/>
                <a:cs typeface="+mn-lt"/>
              </a:rPr>
              <a:t> et al., 2013; </a:t>
            </a:r>
            <a:r>
              <a:rPr lang="en-GB" i="1" dirty="0" err="1">
                <a:ea typeface="+mn-lt"/>
                <a:cs typeface="+mn-lt"/>
              </a:rPr>
              <a:t>Sataloff</a:t>
            </a:r>
            <a:r>
              <a:rPr lang="en-GB" i="1" dirty="0">
                <a:ea typeface="+mn-lt"/>
                <a:cs typeface="+mn-lt"/>
              </a:rPr>
              <a:t>, 2017a)</a:t>
            </a:r>
            <a:endParaRPr lang="en-GB" dirty="0"/>
          </a:p>
          <a:p>
            <a:r>
              <a:rPr lang="en-GB" b="1" dirty="0">
                <a:ea typeface="+mn-lt"/>
                <a:cs typeface="+mn-lt"/>
              </a:rPr>
              <a:t>Adaptation created a middle ground</a:t>
            </a:r>
            <a:endParaRPr lang="en-GB" dirty="0"/>
          </a:p>
          <a:p>
            <a:pPr marL="0" indent="0">
              <a:buNone/>
            </a:pPr>
            <a:r>
              <a:rPr lang="en-GB" i="1" dirty="0">
                <a:ea typeface="+mn-lt"/>
                <a:cs typeface="+mn-lt"/>
              </a:rPr>
              <a:t>(</a:t>
            </a:r>
            <a:r>
              <a:rPr lang="en-GB" i="1" dirty="0" err="1">
                <a:ea typeface="+mn-lt"/>
                <a:cs typeface="+mn-lt"/>
              </a:rPr>
              <a:t>Phyland</a:t>
            </a:r>
            <a:r>
              <a:rPr lang="en-GB" i="1" dirty="0">
                <a:ea typeface="+mn-lt"/>
                <a:cs typeface="+mn-lt"/>
              </a:rPr>
              <a:t> &amp; Miles, 2019; </a:t>
            </a:r>
            <a:r>
              <a:rPr lang="en-GB" i="1" dirty="0" err="1">
                <a:ea typeface="+mn-lt"/>
                <a:cs typeface="+mn-lt"/>
              </a:rPr>
              <a:t>Sataloff</a:t>
            </a:r>
            <a:r>
              <a:rPr lang="en-GB" i="1" dirty="0">
                <a:ea typeface="+mn-lt"/>
                <a:cs typeface="+mn-lt"/>
              </a:rPr>
              <a:t>, 2017c)</a:t>
            </a:r>
            <a:endParaRPr lang="en-GB" dirty="0"/>
          </a:p>
          <a:p>
            <a:r>
              <a:rPr lang="en-GB" b="1" dirty="0">
                <a:ea typeface="+mn-lt"/>
                <a:cs typeface="+mn-lt"/>
              </a:rPr>
              <a:t>Capacity was not the same as fitness</a:t>
            </a:r>
            <a:endParaRPr lang="en-GB" dirty="0"/>
          </a:p>
          <a:p>
            <a:pPr marL="0" indent="0">
              <a:buNone/>
            </a:pPr>
            <a:r>
              <a:rPr lang="en-GB" i="1" dirty="0">
                <a:ea typeface="+mn-lt"/>
                <a:cs typeface="+mn-lt"/>
              </a:rPr>
              <a:t>(Rosenberg, 2022; </a:t>
            </a:r>
            <a:r>
              <a:rPr lang="en-GB" i="1" dirty="0" err="1">
                <a:ea typeface="+mn-lt"/>
                <a:cs typeface="+mn-lt"/>
              </a:rPr>
              <a:t>Muckala</a:t>
            </a:r>
            <a:r>
              <a:rPr lang="en-GB" i="1" dirty="0">
                <a:ea typeface="+mn-lt"/>
                <a:cs typeface="+mn-lt"/>
              </a:rPr>
              <a:t>, 2020)</a:t>
            </a:r>
            <a:endParaRPr lang="en-GB" dirty="0"/>
          </a:p>
          <a:p>
            <a:r>
              <a:rPr lang="en-GB" b="1" dirty="0">
                <a:ea typeface="+mn-lt"/>
                <a:cs typeface="+mn-lt"/>
              </a:rPr>
              <a:t>Fitness could change over time</a:t>
            </a:r>
            <a:endParaRPr lang="en-GB" dirty="0"/>
          </a:p>
          <a:p>
            <a:pPr marL="0" indent="0">
              <a:buNone/>
            </a:pPr>
            <a:r>
              <a:rPr lang="en-GB" i="1" dirty="0">
                <a:ea typeface="+mn-lt"/>
                <a:cs typeface="+mn-lt"/>
              </a:rPr>
              <a:t>(</a:t>
            </a:r>
            <a:r>
              <a:rPr lang="en-GB" i="1" dirty="0" err="1">
                <a:ea typeface="+mn-lt"/>
                <a:cs typeface="+mn-lt"/>
              </a:rPr>
              <a:t>Sataloff</a:t>
            </a:r>
            <a:r>
              <a:rPr lang="en-GB" i="1" dirty="0">
                <a:ea typeface="+mn-lt"/>
                <a:cs typeface="+mn-lt"/>
              </a:rPr>
              <a:t>, 2017b; </a:t>
            </a:r>
            <a:r>
              <a:rPr lang="en-GB" i="1" dirty="0" err="1">
                <a:ea typeface="+mn-lt"/>
                <a:cs typeface="+mn-lt"/>
              </a:rPr>
              <a:t>Muckala</a:t>
            </a:r>
            <a:r>
              <a:rPr lang="en-GB" i="1" dirty="0">
                <a:ea typeface="+mn-lt"/>
                <a:cs typeface="+mn-lt"/>
              </a:rPr>
              <a:t>, 2020)</a:t>
            </a:r>
            <a:endParaRPr lang="en-GB" dirty="0"/>
          </a:p>
          <a:p>
            <a:endParaRPr lang="en-GB" dirty="0"/>
          </a:p>
        </p:txBody>
      </p:sp>
    </p:spTree>
    <p:extLst>
      <p:ext uri="{BB962C8B-B14F-4D97-AF65-F5344CB8AC3E}">
        <p14:creationId xmlns:p14="http://schemas.microsoft.com/office/powerpoint/2010/main" val="23756634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1D83B-5864-C6F0-6976-EF2CA4DB6847}"/>
              </a:ext>
            </a:extLst>
          </p:cNvPr>
          <p:cNvSpPr>
            <a:spLocks noGrp="1"/>
          </p:cNvSpPr>
          <p:nvPr>
            <p:ph type="title"/>
          </p:nvPr>
        </p:nvSpPr>
        <p:spPr>
          <a:xfrm>
            <a:off x="1371599" y="1002942"/>
            <a:ext cx="10240903" cy="1233488"/>
          </a:xfrm>
        </p:spPr>
        <p:txBody>
          <a:bodyPr>
            <a:normAutofit fontScale="90000"/>
          </a:bodyPr>
          <a:lstStyle/>
          <a:p>
            <a:r>
              <a:rPr lang="en-GB" dirty="0"/>
              <a:t>Theme 4</a:t>
            </a:r>
            <a:endParaRPr lang="en-US" dirty="0"/>
          </a:p>
          <a:p>
            <a:r>
              <a:rPr lang="en-GB" sz="2400" b="1" dirty="0"/>
              <a:t>The hidden cost of “getting through it”</a:t>
            </a:r>
            <a:br>
              <a:rPr lang="en-GB" sz="2400" b="1" dirty="0"/>
            </a:br>
            <a:r>
              <a:rPr lang="en-GB" sz="2400" i="1" dirty="0">
                <a:ea typeface="+mj-lt"/>
                <a:cs typeface="+mj-lt"/>
              </a:rPr>
              <a:t>"Pushing yourself through is a false economy."- (Speaker 3)</a:t>
            </a:r>
            <a:endParaRPr lang="en-GB" sz="2400" i="1" dirty="0"/>
          </a:p>
          <a:p>
            <a:endParaRPr lang="en-GB" dirty="0"/>
          </a:p>
        </p:txBody>
      </p:sp>
      <p:sp>
        <p:nvSpPr>
          <p:cNvPr id="3" name="Content Placeholder 2">
            <a:extLst>
              <a:ext uri="{FF2B5EF4-FFF2-40B4-BE49-F238E27FC236}">
                <a16:creationId xmlns:a16="http://schemas.microsoft.com/office/drawing/2014/main" id="{6081ACCA-0F9C-4F04-C34E-0A3B79B1AA63}"/>
              </a:ext>
            </a:extLst>
          </p:cNvPr>
          <p:cNvSpPr>
            <a:spLocks noGrp="1"/>
          </p:cNvSpPr>
          <p:nvPr>
            <p:ph idx="1"/>
          </p:nvPr>
        </p:nvSpPr>
        <p:spPr/>
        <p:txBody>
          <a:bodyPr vert="horz" lIns="91440" tIns="45720" rIns="91440" bIns="45720" rtlCol="0" anchor="t">
            <a:normAutofit/>
          </a:bodyPr>
          <a:lstStyle/>
          <a:p>
            <a:r>
              <a:rPr lang="en-GB" b="1" dirty="0">
                <a:ea typeface="+mn-lt"/>
                <a:cs typeface="+mn-lt"/>
              </a:rPr>
              <a:t>Completing the show did not always mean success</a:t>
            </a:r>
            <a:endParaRPr lang="en-US" dirty="0"/>
          </a:p>
          <a:p>
            <a:pPr marL="0" indent="0">
              <a:buNone/>
            </a:pPr>
            <a:r>
              <a:rPr lang="en-GB" i="1" dirty="0">
                <a:ea typeface="+mn-lt"/>
                <a:cs typeface="+mn-lt"/>
              </a:rPr>
              <a:t>(Johns, 2010; Baker-McClearn et al., 2010; Kwok &amp; Eslick, 2019)</a:t>
            </a:r>
            <a:endParaRPr lang="en-GB" dirty="0"/>
          </a:p>
          <a:p>
            <a:r>
              <a:rPr lang="en-GB" b="1" dirty="0">
                <a:ea typeface="+mn-lt"/>
                <a:cs typeface="+mn-lt"/>
              </a:rPr>
              <a:t>The cost could appear later</a:t>
            </a:r>
            <a:endParaRPr lang="en-GB" dirty="0"/>
          </a:p>
          <a:p>
            <a:r>
              <a:rPr lang="en-GB" b="1" dirty="0">
                <a:ea typeface="+mn-lt"/>
                <a:cs typeface="+mn-lt"/>
              </a:rPr>
              <a:t>Performance quality and wellbeing mattered too</a:t>
            </a:r>
            <a:endParaRPr lang="en-GB" dirty="0"/>
          </a:p>
          <a:p>
            <a:pPr marL="0" indent="0">
              <a:buNone/>
            </a:pPr>
            <a:r>
              <a:rPr lang="en-GB" i="1" dirty="0">
                <a:ea typeface="+mn-lt"/>
                <a:cs typeface="+mn-lt"/>
              </a:rPr>
              <a:t>(Caputo Rosen, Sataloff &amp; Thayer Sataloff, 2020)</a:t>
            </a:r>
            <a:endParaRPr lang="en-GB" dirty="0"/>
          </a:p>
          <a:p>
            <a:r>
              <a:rPr lang="en-GB" b="1" dirty="0">
                <a:ea typeface="+mn-lt"/>
                <a:cs typeface="+mn-lt"/>
              </a:rPr>
              <a:t>Adaptation was not the same as “pushing through”</a:t>
            </a:r>
            <a:endParaRPr lang="en-GB" dirty="0"/>
          </a:p>
          <a:p>
            <a:pPr marL="0" indent="0">
              <a:buNone/>
            </a:pPr>
            <a:r>
              <a:rPr lang="en-GB" i="1" dirty="0">
                <a:ea typeface="+mn-lt"/>
                <a:cs typeface="+mn-lt"/>
              </a:rPr>
              <a:t>(</a:t>
            </a:r>
            <a:r>
              <a:rPr lang="en-GB" i="1" dirty="0" err="1">
                <a:ea typeface="+mn-lt"/>
                <a:cs typeface="+mn-lt"/>
              </a:rPr>
              <a:t>Phyland</a:t>
            </a:r>
            <a:r>
              <a:rPr lang="en-GB" i="1" dirty="0">
                <a:ea typeface="+mn-lt"/>
                <a:cs typeface="+mn-lt"/>
              </a:rPr>
              <a:t> &amp; Miles, 2019; Rosenberg, 2022)</a:t>
            </a:r>
            <a:endParaRPr lang="en-GB" dirty="0"/>
          </a:p>
          <a:p>
            <a:endParaRPr lang="en-GB" sz="2400" dirty="0"/>
          </a:p>
        </p:txBody>
      </p:sp>
    </p:spTree>
    <p:extLst>
      <p:ext uri="{BB962C8B-B14F-4D97-AF65-F5344CB8AC3E}">
        <p14:creationId xmlns:p14="http://schemas.microsoft.com/office/powerpoint/2010/main" val="2010340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B3A7B4-545C-0A0F-5DA3-04A68CC89FB1}"/>
              </a:ext>
            </a:extLst>
          </p:cNvPr>
          <p:cNvSpPr>
            <a:spLocks noGrp="1"/>
          </p:cNvSpPr>
          <p:nvPr>
            <p:ph type="title"/>
          </p:nvPr>
        </p:nvSpPr>
        <p:spPr>
          <a:xfrm>
            <a:off x="966216" y="813385"/>
            <a:ext cx="9922764" cy="935982"/>
          </a:xfrm>
        </p:spPr>
        <p:txBody>
          <a:bodyPr>
            <a:normAutofit fontScale="90000"/>
          </a:bodyPr>
          <a:lstStyle/>
          <a:p>
            <a:r>
              <a:rPr lang="en-GB" dirty="0">
                <a:ea typeface="+mj-lt"/>
                <a:cs typeface="+mj-lt"/>
              </a:rPr>
              <a:t>Theme 5</a:t>
            </a:r>
            <a:br>
              <a:rPr lang="en-GB" dirty="0">
                <a:ea typeface="+mj-lt"/>
                <a:cs typeface="+mj-lt"/>
              </a:rPr>
            </a:br>
            <a:r>
              <a:rPr lang="en-GB" sz="2400" b="1" dirty="0">
                <a:ea typeface="+mj-lt"/>
                <a:cs typeface="+mj-lt"/>
              </a:rPr>
              <a:t>Learning the voice: experience, self-knowledge and invisible maintenance</a:t>
            </a:r>
            <a:br>
              <a:rPr lang="en-GB" sz="2400" b="1" dirty="0">
                <a:ea typeface="+mj-lt"/>
                <a:cs typeface="+mj-lt"/>
              </a:rPr>
            </a:br>
            <a:r>
              <a:rPr lang="en-GB" sz="2400" dirty="0">
                <a:ea typeface="+mj-lt"/>
                <a:cs typeface="+mj-lt"/>
              </a:rPr>
              <a:t>“You don’t get a medal.” - (Speaker 1)</a:t>
            </a:r>
            <a:endParaRPr lang="en-US" sz="2400" b="1" dirty="0"/>
          </a:p>
        </p:txBody>
      </p:sp>
      <p:sp>
        <p:nvSpPr>
          <p:cNvPr id="3" name="Content Placeholder 2">
            <a:extLst>
              <a:ext uri="{FF2B5EF4-FFF2-40B4-BE49-F238E27FC236}">
                <a16:creationId xmlns:a16="http://schemas.microsoft.com/office/drawing/2014/main" id="{4211DC85-8361-EF08-1224-6048B75CD60D}"/>
              </a:ext>
            </a:extLst>
          </p:cNvPr>
          <p:cNvSpPr>
            <a:spLocks noGrp="1"/>
          </p:cNvSpPr>
          <p:nvPr>
            <p:ph idx="1"/>
          </p:nvPr>
        </p:nvSpPr>
        <p:spPr>
          <a:xfrm>
            <a:off x="1371600" y="2114939"/>
            <a:ext cx="10240903" cy="4743061"/>
          </a:xfrm>
        </p:spPr>
        <p:txBody>
          <a:bodyPr vert="horz" lIns="91440" tIns="45720" rIns="91440" bIns="45720" rtlCol="0" anchor="t">
            <a:noAutofit/>
          </a:bodyPr>
          <a:lstStyle/>
          <a:p>
            <a:r>
              <a:rPr lang="en-GB" b="1" dirty="0">
                <a:ea typeface="+mn-lt"/>
                <a:cs typeface="+mn-lt"/>
              </a:rPr>
              <a:t>Experience reshaped professional judgement</a:t>
            </a:r>
            <a:endParaRPr lang="en-GB" dirty="0"/>
          </a:p>
          <a:p>
            <a:pPr marL="0" indent="0">
              <a:buNone/>
            </a:pPr>
            <a:r>
              <a:rPr lang="en-GB" dirty="0">
                <a:ea typeface="+mn-lt"/>
                <a:cs typeface="+mn-lt"/>
              </a:rPr>
              <a:t> (</a:t>
            </a:r>
            <a:r>
              <a:rPr lang="en-GB" i="1" dirty="0">
                <a:ea typeface="+mn-lt"/>
                <a:cs typeface="+mn-lt"/>
              </a:rPr>
              <a:t>Reynolds 2017; Shewell 2013)</a:t>
            </a:r>
            <a:endParaRPr lang="en-GB" i="1" dirty="0"/>
          </a:p>
          <a:p>
            <a:r>
              <a:rPr lang="en-GB" b="1" dirty="0">
                <a:ea typeface="+mn-lt"/>
                <a:cs typeface="+mn-lt"/>
              </a:rPr>
              <a:t>Knowing better did not always mean doing differently</a:t>
            </a:r>
            <a:endParaRPr lang="en-GB" dirty="0"/>
          </a:p>
          <a:p>
            <a:pPr marL="0" indent="0">
              <a:buNone/>
            </a:pPr>
            <a:r>
              <a:rPr lang="en-GB" dirty="0">
                <a:ea typeface="+mn-lt"/>
                <a:cs typeface="+mn-lt"/>
              </a:rPr>
              <a:t>  (</a:t>
            </a:r>
            <a:r>
              <a:rPr lang="en-GB" i="1" dirty="0">
                <a:ea typeface="+mn-lt"/>
                <a:cs typeface="+mn-lt"/>
              </a:rPr>
              <a:t>Frick et al. 2021)</a:t>
            </a:r>
            <a:endParaRPr lang="en-GB" i="1" dirty="0"/>
          </a:p>
          <a:p>
            <a:r>
              <a:rPr lang="en-GB" b="1" dirty="0">
                <a:ea typeface="+mn-lt"/>
                <a:cs typeface="+mn-lt"/>
              </a:rPr>
              <a:t>Voice knowledge was often learned informally</a:t>
            </a:r>
            <a:endParaRPr lang="en-GB" dirty="0"/>
          </a:p>
          <a:p>
            <a:pPr marL="0" indent="0">
              <a:buNone/>
            </a:pPr>
            <a:r>
              <a:rPr lang="en-GB" dirty="0">
                <a:ea typeface="+mn-lt"/>
                <a:cs typeface="+mn-lt"/>
              </a:rPr>
              <a:t> (</a:t>
            </a:r>
            <a:r>
              <a:rPr lang="en-GB" i="1" dirty="0" err="1">
                <a:ea typeface="+mn-lt"/>
                <a:cs typeface="+mn-lt"/>
              </a:rPr>
              <a:t>Phyland</a:t>
            </a:r>
            <a:r>
              <a:rPr lang="en-GB" i="1" dirty="0">
                <a:ea typeface="+mn-lt"/>
                <a:cs typeface="+mn-lt"/>
              </a:rPr>
              <a:t> &amp; Miles 2019); Hazlett, Duffy &amp; Moorhead 2011)</a:t>
            </a:r>
            <a:endParaRPr lang="en-GB" i="1" dirty="0"/>
          </a:p>
          <a:p>
            <a:r>
              <a:rPr lang="en-GB" b="1" dirty="0">
                <a:ea typeface="+mn-lt"/>
                <a:cs typeface="+mn-lt"/>
              </a:rPr>
              <a:t>Vocal maintenance was invisible professional labour</a:t>
            </a:r>
            <a:endParaRPr lang="en-GB" dirty="0"/>
          </a:p>
          <a:p>
            <a:pPr marL="0" indent="0">
              <a:buNone/>
            </a:pPr>
            <a:r>
              <a:rPr lang="en-GB" dirty="0">
                <a:ea typeface="+mn-lt"/>
                <a:cs typeface="+mn-lt"/>
              </a:rPr>
              <a:t> (</a:t>
            </a:r>
            <a:r>
              <a:rPr lang="en-GB" i="1" dirty="0">
                <a:ea typeface="+mn-lt"/>
                <a:cs typeface="+mn-lt"/>
              </a:rPr>
              <a:t>Cazden 2012; </a:t>
            </a:r>
            <a:r>
              <a:rPr lang="en-GB" i="1" dirty="0" err="1">
                <a:ea typeface="+mn-lt"/>
                <a:cs typeface="+mn-lt"/>
              </a:rPr>
              <a:t>Saralaya</a:t>
            </a:r>
            <a:r>
              <a:rPr lang="en-GB" i="1" dirty="0">
                <a:ea typeface="+mn-lt"/>
                <a:cs typeface="+mn-lt"/>
              </a:rPr>
              <a:t> et al. 2025; Hancock &amp; Tyler 2024)</a:t>
            </a:r>
            <a:endParaRPr lang="en-GB" i="1" dirty="0"/>
          </a:p>
          <a:p>
            <a:endParaRPr lang="en-GB" dirty="0"/>
          </a:p>
        </p:txBody>
      </p:sp>
    </p:spTree>
    <p:extLst>
      <p:ext uri="{BB962C8B-B14F-4D97-AF65-F5344CB8AC3E}">
        <p14:creationId xmlns:p14="http://schemas.microsoft.com/office/powerpoint/2010/main" val="32068250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E6F3A8-2175-1B81-EFDC-27E2E7B7CAD9}"/>
              </a:ext>
            </a:extLst>
          </p:cNvPr>
          <p:cNvSpPr>
            <a:spLocks noGrp="1"/>
          </p:cNvSpPr>
          <p:nvPr>
            <p:ph type="title"/>
          </p:nvPr>
        </p:nvSpPr>
        <p:spPr>
          <a:xfrm>
            <a:off x="1088136" y="480645"/>
            <a:ext cx="9922764" cy="935982"/>
          </a:xfrm>
        </p:spPr>
        <p:txBody>
          <a:bodyPr/>
          <a:lstStyle/>
          <a:p>
            <a:pPr algn="ctr"/>
            <a:r>
              <a:rPr lang="en-GB" dirty="0">
                <a:ea typeface="+mj-lt"/>
                <a:cs typeface="+mj-lt"/>
              </a:rPr>
              <a:t>Conclusion</a:t>
            </a:r>
            <a:endParaRPr lang="en-US" dirty="0"/>
          </a:p>
        </p:txBody>
      </p:sp>
      <p:sp>
        <p:nvSpPr>
          <p:cNvPr id="3" name="Content Placeholder 2">
            <a:extLst>
              <a:ext uri="{FF2B5EF4-FFF2-40B4-BE49-F238E27FC236}">
                <a16:creationId xmlns:a16="http://schemas.microsoft.com/office/drawing/2014/main" id="{26E2F997-27F5-FA1E-D995-D88CC925A4CE}"/>
              </a:ext>
            </a:extLst>
          </p:cNvPr>
          <p:cNvSpPr>
            <a:spLocks noGrp="1"/>
          </p:cNvSpPr>
          <p:nvPr>
            <p:ph idx="1"/>
          </p:nvPr>
        </p:nvSpPr>
        <p:spPr>
          <a:xfrm>
            <a:off x="1088136" y="1225665"/>
            <a:ext cx="9922764" cy="4898275"/>
          </a:xfrm>
        </p:spPr>
        <p:txBody>
          <a:bodyPr vert="horz" lIns="91440" tIns="45720" rIns="91440" bIns="45720" rtlCol="0" anchor="t">
            <a:noAutofit/>
          </a:bodyPr>
          <a:lstStyle/>
          <a:p>
            <a:r>
              <a:rPr lang="en-GB" sz="2400" b="1" dirty="0">
                <a:ea typeface="+mn-lt"/>
                <a:cs typeface="+mn-lt"/>
              </a:rPr>
              <a:t>Reduced vocal capacity is not only a vocal-health issue</a:t>
            </a:r>
            <a:endParaRPr lang="en-GB" sz="2400" dirty="0"/>
          </a:p>
          <a:p>
            <a:r>
              <a:rPr lang="en-GB" sz="2400" b="1" dirty="0">
                <a:ea typeface="+mn-lt"/>
                <a:cs typeface="+mn-lt"/>
              </a:rPr>
              <a:t>Professional context shapes choice and agency</a:t>
            </a:r>
            <a:endParaRPr lang="en-GB" sz="2400" dirty="0"/>
          </a:p>
          <a:p>
            <a:r>
              <a:rPr lang="en-GB" sz="2400" b="1" dirty="0">
                <a:ea typeface="+mn-lt"/>
                <a:cs typeface="+mn-lt"/>
              </a:rPr>
              <a:t>There is no universal threshold for when to stop</a:t>
            </a:r>
            <a:endParaRPr lang="en-GB" sz="2400" dirty="0"/>
          </a:p>
          <a:p>
            <a:r>
              <a:rPr lang="en-GB" sz="2400" b="1" dirty="0">
                <a:ea typeface="+mn-lt"/>
                <a:cs typeface="+mn-lt"/>
              </a:rPr>
              <a:t>Knowledge only helps if performers can act on it</a:t>
            </a:r>
            <a:endParaRPr lang="en-GB" sz="2400" dirty="0"/>
          </a:p>
          <a:p>
            <a:r>
              <a:rPr lang="en-GB" sz="2400" b="1" dirty="0"/>
              <a:t>Key conclusion</a:t>
            </a:r>
            <a:endParaRPr lang="en-GB" sz="2400" dirty="0"/>
          </a:p>
          <a:p>
            <a:r>
              <a:rPr lang="en-GB" sz="2400" b="1" dirty="0">
                <a:ea typeface="+mn-lt"/>
                <a:cs typeface="+mn-lt"/>
              </a:rPr>
              <a:t>Vocal safeguarding should be a shared occupational concern- not solely the responsibility of the individual performer.</a:t>
            </a:r>
            <a:endParaRPr lang="en-GB" sz="2400" dirty="0"/>
          </a:p>
          <a:p>
            <a:pPr marL="0" indent="0">
              <a:buNone/>
            </a:pPr>
            <a:r>
              <a:rPr lang="en-GB" sz="2400" i="1" dirty="0">
                <a:ea typeface="+mn-lt"/>
                <a:cs typeface="+mn-lt"/>
              </a:rPr>
              <a:t>(Johns, 2010; </a:t>
            </a:r>
            <a:r>
              <a:rPr lang="en-GB" sz="2400" i="1" dirty="0" err="1">
                <a:ea typeface="+mn-lt"/>
                <a:cs typeface="+mn-lt"/>
              </a:rPr>
              <a:t>Caers</a:t>
            </a:r>
            <a:r>
              <a:rPr lang="en-GB" sz="2400" i="1" dirty="0">
                <a:ea typeface="+mn-lt"/>
                <a:cs typeface="+mn-lt"/>
              </a:rPr>
              <a:t> et al., 2019; </a:t>
            </a:r>
            <a:r>
              <a:rPr lang="en-GB" sz="2400" i="1" dirty="0" err="1">
                <a:ea typeface="+mn-lt"/>
                <a:cs typeface="+mn-lt"/>
              </a:rPr>
              <a:t>Hulcombe</a:t>
            </a:r>
            <a:r>
              <a:rPr lang="en-GB" sz="2400" i="1" dirty="0">
                <a:ea typeface="+mn-lt"/>
                <a:cs typeface="+mn-lt"/>
              </a:rPr>
              <a:t>, 2026; Weston &amp; Schneider, 2023)</a:t>
            </a:r>
            <a:endParaRPr lang="en-GB" sz="2400" dirty="0"/>
          </a:p>
          <a:p>
            <a:endParaRPr lang="en-GB" dirty="0"/>
          </a:p>
        </p:txBody>
      </p:sp>
    </p:spTree>
    <p:extLst>
      <p:ext uri="{BB962C8B-B14F-4D97-AF65-F5344CB8AC3E}">
        <p14:creationId xmlns:p14="http://schemas.microsoft.com/office/powerpoint/2010/main" val="22647402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C58FB-BE74-5012-B4F2-83CED9BA7F62}"/>
              </a:ext>
            </a:extLst>
          </p:cNvPr>
          <p:cNvSpPr>
            <a:spLocks noGrp="1"/>
          </p:cNvSpPr>
          <p:nvPr>
            <p:ph type="title"/>
          </p:nvPr>
        </p:nvSpPr>
        <p:spPr>
          <a:xfrm>
            <a:off x="1088136" y="2358"/>
            <a:ext cx="9922764" cy="935982"/>
          </a:xfrm>
        </p:spPr>
        <p:txBody>
          <a:bodyPr/>
          <a:lstStyle/>
          <a:p>
            <a:r>
              <a:rPr lang="en-GB" dirty="0"/>
              <a:t>References</a:t>
            </a:r>
          </a:p>
        </p:txBody>
      </p:sp>
      <p:sp>
        <p:nvSpPr>
          <p:cNvPr id="3" name="Content Placeholder 2">
            <a:extLst>
              <a:ext uri="{FF2B5EF4-FFF2-40B4-BE49-F238E27FC236}">
                <a16:creationId xmlns:a16="http://schemas.microsoft.com/office/drawing/2014/main" id="{98351DF5-0240-99FC-6DA4-5AAA95338DA2}"/>
              </a:ext>
            </a:extLst>
          </p:cNvPr>
          <p:cNvSpPr>
            <a:spLocks noGrp="1"/>
          </p:cNvSpPr>
          <p:nvPr>
            <p:ph idx="1"/>
          </p:nvPr>
        </p:nvSpPr>
        <p:spPr>
          <a:xfrm>
            <a:off x="1088136" y="941376"/>
            <a:ext cx="9922764" cy="5458034"/>
          </a:xfrm>
        </p:spPr>
        <p:txBody>
          <a:bodyPr vert="horz" lIns="91440" tIns="45720" rIns="91440" bIns="45720" rtlCol="0" anchor="t">
            <a:noAutofit/>
          </a:bodyPr>
          <a:lstStyle/>
          <a:p>
            <a:pPr>
              <a:buNone/>
            </a:pPr>
            <a:r>
              <a:rPr lang="en-GB" sz="800" dirty="0" err="1">
                <a:ea typeface="+mn-lt"/>
                <a:cs typeface="+mn-lt"/>
              </a:rPr>
              <a:t>Alacovska</a:t>
            </a:r>
            <a:r>
              <a:rPr lang="en-GB" sz="800" dirty="0">
                <a:ea typeface="+mn-lt"/>
                <a:cs typeface="+mn-lt"/>
              </a:rPr>
              <a:t>, A. and </a:t>
            </a:r>
            <a:r>
              <a:rPr lang="en-GB" sz="800" dirty="0" err="1">
                <a:ea typeface="+mn-lt"/>
                <a:cs typeface="+mn-lt"/>
              </a:rPr>
              <a:t>Kärreman</a:t>
            </a:r>
            <a:r>
              <a:rPr lang="en-GB" sz="800" dirty="0">
                <a:ea typeface="+mn-lt"/>
                <a:cs typeface="+mn-lt"/>
              </a:rPr>
              <a:t>, D. (2022). Tormented selves: The social imaginary of the tortured artist and the identity work of creative workers. Organization Studies, 44(6), p.017084062210895. doi:10.1177/01708406221089594.</a:t>
            </a:r>
            <a:endParaRPr lang="en-US" sz="800"/>
          </a:p>
          <a:p>
            <a:pPr>
              <a:buNone/>
            </a:pPr>
            <a:r>
              <a:rPr lang="en-GB" sz="800" dirty="0">
                <a:ea typeface="+mn-lt"/>
                <a:cs typeface="+mn-lt"/>
              </a:rPr>
              <a:t>Baker-McClearn, D., Greasley, K., Dale, J. and Griffith, F. (2010). Absence management and presenteeism: The pressures on employees to attend work and the impact of attendance on performance. Human Resource Management Journal, 20(3), pp.311–328. doi:10.1111/j.1748-8583.2009.00118.x.</a:t>
            </a:r>
            <a:endParaRPr lang="en-GB" sz="800"/>
          </a:p>
          <a:p>
            <a:pPr>
              <a:buNone/>
            </a:pPr>
            <a:r>
              <a:rPr lang="en-GB" sz="800" dirty="0" err="1">
                <a:ea typeface="+mn-lt"/>
                <a:cs typeface="+mn-lt"/>
              </a:rPr>
              <a:t>Beddall</a:t>
            </a:r>
            <a:r>
              <a:rPr lang="en-GB" sz="800" dirty="0">
                <a:ea typeface="+mn-lt"/>
                <a:cs typeface="+mn-lt"/>
              </a:rPr>
              <a:t>-Hill, N., Jabbar, A. and Al Shehri, S. (2011). Social mobile devices as tools for qualitative research in education: iPhones and iPads in ethnography, interviewing, and design-based research. Journal of the Research </a:t>
            </a:r>
            <a:r>
              <a:rPr lang="en-GB" sz="800" dirty="0" err="1">
                <a:ea typeface="+mn-lt"/>
                <a:cs typeface="+mn-lt"/>
              </a:rPr>
              <a:t>Center</a:t>
            </a:r>
            <a:r>
              <a:rPr lang="en-GB" sz="800" dirty="0">
                <a:ea typeface="+mn-lt"/>
                <a:cs typeface="+mn-lt"/>
              </a:rPr>
              <a:t> for Educational Technology, [online] 7(1), pp.67–90. Available at: </a:t>
            </a:r>
            <a:r>
              <a:rPr lang="en-GB" sz="800" dirty="0">
                <a:ea typeface="+mn-lt"/>
                <a:cs typeface="+mn-lt"/>
                <a:hlinkClick r:id="rId2"/>
              </a:rPr>
              <a:t>https://eprints.hud.ac.uk/id/eprint/10507/</a:t>
            </a:r>
            <a:r>
              <a:rPr lang="en-GB" sz="800" dirty="0">
                <a:ea typeface="+mn-lt"/>
                <a:cs typeface="+mn-lt"/>
              </a:rPr>
              <a:t> [Accessed 15 Sept. 2026].</a:t>
            </a:r>
            <a:endParaRPr lang="en-GB" sz="800"/>
          </a:p>
          <a:p>
            <a:pPr>
              <a:buNone/>
            </a:pPr>
            <a:r>
              <a:rPr lang="en-GB" sz="800" err="1">
                <a:ea typeface="+mn-lt"/>
                <a:cs typeface="+mn-lt"/>
              </a:rPr>
              <a:t>Behlau</a:t>
            </a:r>
            <a:r>
              <a:rPr lang="en-GB" sz="800" dirty="0">
                <a:ea typeface="+mn-lt"/>
                <a:cs typeface="+mn-lt"/>
              </a:rPr>
              <a:t>, M. and Oliveira, G. (2009). Vocal hygiene for the voice professional. Current opinion in Otolaryngology &amp; head and neck surgery, 17(3), pp.149–154. doi:10.1097/moo.0b013e32832af105.</a:t>
            </a:r>
            <a:endParaRPr lang="en-GB" sz="800"/>
          </a:p>
          <a:p>
            <a:pPr>
              <a:buNone/>
            </a:pPr>
            <a:r>
              <a:rPr lang="en-GB" sz="800" dirty="0">
                <a:ea typeface="+mn-lt"/>
                <a:cs typeface="+mn-lt"/>
              </a:rPr>
              <a:t>Boase, J. and Humphreys, L. (2018). Mobile methods: Explorations, innovations, and reflections. Mobile Media &amp; Communication, 6(2), pp.153–162. doi:10.1177/2050157918764215.</a:t>
            </a:r>
            <a:endParaRPr lang="en-GB" sz="800"/>
          </a:p>
          <a:p>
            <a:pPr>
              <a:buNone/>
            </a:pPr>
            <a:r>
              <a:rPr lang="en-GB" sz="800" dirty="0">
                <a:ea typeface="+mn-lt"/>
                <a:cs typeface="+mn-lt"/>
              </a:rPr>
              <a:t>Braun, V., Clarke, V., Hayfield, N., Davey, L. and Jenkinson, E. (2023). Doing reflexive thematic analysis. Supporting Research in Counselling and Psychotherapy, pp.19–38. doi:10.1007/978-3-031-13942-0_2.</a:t>
            </a:r>
            <a:endParaRPr lang="en-GB" sz="800"/>
          </a:p>
          <a:p>
            <a:pPr>
              <a:buNone/>
            </a:pPr>
            <a:r>
              <a:rPr lang="en-GB" sz="800" err="1">
                <a:ea typeface="+mn-lt"/>
                <a:cs typeface="+mn-lt"/>
              </a:rPr>
              <a:t>Caers</a:t>
            </a:r>
            <a:r>
              <a:rPr lang="en-GB" sz="800" dirty="0">
                <a:ea typeface="+mn-lt"/>
                <a:cs typeface="+mn-lt"/>
              </a:rPr>
              <a:t>, R., Akgul, K.L., Baert, S., De </a:t>
            </a:r>
            <a:r>
              <a:rPr lang="en-GB" sz="800" err="1">
                <a:ea typeface="+mn-lt"/>
                <a:cs typeface="+mn-lt"/>
              </a:rPr>
              <a:t>Feyter</a:t>
            </a:r>
            <a:r>
              <a:rPr lang="en-GB" sz="800" dirty="0">
                <a:ea typeface="+mn-lt"/>
                <a:cs typeface="+mn-lt"/>
              </a:rPr>
              <a:t>, T. and De </a:t>
            </a:r>
            <a:r>
              <a:rPr lang="en-GB" sz="800" err="1">
                <a:ea typeface="+mn-lt"/>
                <a:cs typeface="+mn-lt"/>
              </a:rPr>
              <a:t>Couck</a:t>
            </a:r>
            <a:r>
              <a:rPr lang="en-GB" sz="800" dirty="0">
                <a:ea typeface="+mn-lt"/>
                <a:cs typeface="+mn-lt"/>
              </a:rPr>
              <a:t>, M. (2019). Too sick or not too sick? The importance of stress and satisfaction with supervisor support on the prevalence of sickness presenteeism. International Journal of Occupational Safety and Ergonomics, 27(1), pp.278–289. doi:10.1080/10803548.2019.1570720.</a:t>
            </a:r>
            <a:endParaRPr lang="en-GB" sz="800"/>
          </a:p>
          <a:p>
            <a:pPr>
              <a:buNone/>
            </a:pPr>
            <a:r>
              <a:rPr lang="en-GB" sz="800" dirty="0">
                <a:ea typeface="+mn-lt"/>
                <a:cs typeface="+mn-lt"/>
              </a:rPr>
              <a:t>Campbell, S., Greenwood, M., Prior, S., Shearer, T., </a:t>
            </a:r>
            <a:r>
              <a:rPr lang="en-GB" sz="800" err="1">
                <a:ea typeface="+mn-lt"/>
                <a:cs typeface="+mn-lt"/>
              </a:rPr>
              <a:t>Walkem</a:t>
            </a:r>
            <a:r>
              <a:rPr lang="en-GB" sz="800" dirty="0">
                <a:ea typeface="+mn-lt"/>
                <a:cs typeface="+mn-lt"/>
              </a:rPr>
              <a:t>, K., Young, S., Bywaters, D. and Walker, K. (2020). Purposive sampling: Complex or simple? Research case examples. Journal of Research in Nursing, [online] 25(8), pp.652–661. </a:t>
            </a:r>
            <a:r>
              <a:rPr lang="en-GB" sz="800" err="1">
                <a:ea typeface="+mn-lt"/>
                <a:cs typeface="+mn-lt"/>
              </a:rPr>
              <a:t>doi:https</a:t>
            </a:r>
            <a:r>
              <a:rPr lang="en-GB" sz="800" dirty="0">
                <a:ea typeface="+mn-lt"/>
                <a:cs typeface="+mn-lt"/>
              </a:rPr>
              <a:t>://doi.org/10.1177/1744987120927206.</a:t>
            </a:r>
            <a:endParaRPr lang="en-GB" sz="800"/>
          </a:p>
          <a:p>
            <a:pPr>
              <a:buNone/>
            </a:pPr>
            <a:r>
              <a:rPr lang="en-GB" sz="800" dirty="0">
                <a:ea typeface="+mn-lt"/>
                <a:cs typeface="+mn-lt"/>
              </a:rPr>
              <a:t>Caputo Rosen, D., </a:t>
            </a:r>
            <a:r>
              <a:rPr lang="en-GB" sz="800" dirty="0" err="1">
                <a:ea typeface="+mn-lt"/>
                <a:cs typeface="+mn-lt"/>
              </a:rPr>
              <a:t>Sataloff</a:t>
            </a:r>
            <a:r>
              <a:rPr lang="en-GB" sz="800" dirty="0">
                <a:ea typeface="+mn-lt"/>
                <a:cs typeface="+mn-lt"/>
              </a:rPr>
              <a:t>, J.B. and Thayer Sataloff, R. (2020). Psychology of voice disorders, second edition. Plural Publishing.</a:t>
            </a:r>
            <a:endParaRPr lang="en-GB" sz="800"/>
          </a:p>
          <a:p>
            <a:pPr>
              <a:buNone/>
            </a:pPr>
            <a:r>
              <a:rPr lang="en-GB" sz="800" dirty="0">
                <a:ea typeface="+mn-lt"/>
                <a:cs typeface="+mn-lt"/>
              </a:rPr>
              <a:t>Cazden, J. (2012). Everyday voice care : the lifestyle guide for singers and talkers. Milwaukee: Leonard.</a:t>
            </a:r>
            <a:endParaRPr lang="en-GB" sz="800"/>
          </a:p>
          <a:p>
            <a:pPr>
              <a:buNone/>
            </a:pPr>
            <a:r>
              <a:rPr lang="en-GB" sz="800" dirty="0">
                <a:ea typeface="+mn-lt"/>
                <a:cs typeface="+mn-lt"/>
              </a:rPr>
              <a:t>Davies, D.G. and Jahn, A.F. (2004). Care of the professional voice. Routledge.</a:t>
            </a:r>
            <a:endParaRPr lang="en-GB" sz="800"/>
          </a:p>
          <a:p>
            <a:pPr>
              <a:buNone/>
            </a:pPr>
            <a:r>
              <a:rPr lang="en-GB" sz="800" err="1">
                <a:ea typeface="+mn-lt"/>
                <a:cs typeface="+mn-lt"/>
              </a:rPr>
              <a:t>DeJonckheere</a:t>
            </a:r>
            <a:r>
              <a:rPr lang="en-GB" sz="800" dirty="0">
                <a:ea typeface="+mn-lt"/>
                <a:cs typeface="+mn-lt"/>
              </a:rPr>
              <a:t>, M. and Vaughn, L.M. (2019). </a:t>
            </a:r>
            <a:r>
              <a:rPr lang="en-GB" sz="800" err="1">
                <a:ea typeface="+mn-lt"/>
                <a:cs typeface="+mn-lt"/>
              </a:rPr>
              <a:t>Semistructured</a:t>
            </a:r>
            <a:r>
              <a:rPr lang="en-GB" sz="800" dirty="0">
                <a:ea typeface="+mn-lt"/>
                <a:cs typeface="+mn-lt"/>
              </a:rPr>
              <a:t> interviewing in primary care research: A balance of relationship and rigour. Family Medicine and Community Health, 7(2), pp.1–8. doi:10.1136/fmch-2018-000057.</a:t>
            </a:r>
            <a:endParaRPr lang="en-GB" sz="800"/>
          </a:p>
          <a:p>
            <a:pPr>
              <a:buNone/>
            </a:pPr>
            <a:r>
              <a:rPr lang="en-GB" sz="800" err="1">
                <a:ea typeface="+mn-lt"/>
                <a:cs typeface="+mn-lt"/>
              </a:rPr>
              <a:t>Dicce</a:t>
            </a:r>
            <a:r>
              <a:rPr lang="en-GB" sz="800" dirty="0">
                <a:ea typeface="+mn-lt"/>
                <a:cs typeface="+mn-lt"/>
              </a:rPr>
              <a:t>, R.P. and Ewers, M.C. (2019). Becoming linked in: Leveraging professional networks for elite surveys and interviews. Geographical Review, 110(1–2), pp.160–171. doi:10.1111/gere.12346.</a:t>
            </a:r>
            <a:endParaRPr lang="en-GB" sz="800"/>
          </a:p>
          <a:p>
            <a:pPr>
              <a:buNone/>
            </a:pPr>
            <a:r>
              <a:rPr lang="en-GB" sz="800" dirty="0">
                <a:ea typeface="+mn-lt"/>
                <a:cs typeface="+mn-lt"/>
              </a:rPr>
              <a:t>Edmondson, A.C. (2019). The fearless organization: Creating psychological safety in the workplace for learning, innovation, and growth. Hoboken, New Jersey: John Wiley &amp; Sons, Inc.</a:t>
            </a:r>
            <a:endParaRPr lang="en-GB" sz="800"/>
          </a:p>
          <a:p>
            <a:pPr>
              <a:buNone/>
            </a:pPr>
            <a:r>
              <a:rPr lang="en-GB" sz="800" dirty="0">
                <a:ea typeface="+mn-lt"/>
                <a:cs typeface="+mn-lt"/>
              </a:rPr>
              <a:t>Frick, M., Neu, L., Liebhaber, N., </a:t>
            </a:r>
            <a:r>
              <a:rPr lang="en-GB" sz="800" err="1">
                <a:ea typeface="+mn-lt"/>
                <a:cs typeface="+mn-lt"/>
              </a:rPr>
              <a:t>Sperner</a:t>
            </a:r>
            <a:r>
              <a:rPr lang="en-GB" sz="800" dirty="0">
                <a:ea typeface="+mn-lt"/>
                <a:cs typeface="+mn-lt"/>
              </a:rPr>
              <a:t>-Unterweger, B., </a:t>
            </a:r>
            <a:r>
              <a:rPr lang="en-GB" sz="800" err="1">
                <a:ea typeface="+mn-lt"/>
                <a:cs typeface="+mn-lt"/>
              </a:rPr>
              <a:t>Stötter</a:t>
            </a:r>
            <a:r>
              <a:rPr lang="en-GB" sz="800" dirty="0">
                <a:ea typeface="+mn-lt"/>
                <a:cs typeface="+mn-lt"/>
              </a:rPr>
              <a:t>, J., Keller, L. and Hüfner, K. (2021). Why do we harm the environment or our personal health despite better knowledge? The knowledge action gap in healthy and climate-friendly </a:t>
            </a:r>
            <a:r>
              <a:rPr lang="en-GB" sz="800" err="1">
                <a:ea typeface="+mn-lt"/>
                <a:cs typeface="+mn-lt"/>
              </a:rPr>
              <a:t>behavior</a:t>
            </a:r>
            <a:r>
              <a:rPr lang="en-GB" sz="800" dirty="0">
                <a:ea typeface="+mn-lt"/>
                <a:cs typeface="+mn-lt"/>
              </a:rPr>
              <a:t>. Sustainability, 13(23), p.13361. doi:10.3390/su132313361.</a:t>
            </a:r>
            <a:endParaRPr lang="en-GB" sz="800"/>
          </a:p>
          <a:p>
            <a:pPr>
              <a:buNone/>
            </a:pPr>
            <a:r>
              <a:rPr lang="en-GB" sz="800" dirty="0">
                <a:ea typeface="+mn-lt"/>
                <a:cs typeface="+mn-lt"/>
              </a:rPr>
              <a:t>Friedman, A., Carmeli, A. and Dutton, J.E. (2018). When does respectful engagement with one’s supervisor foster help-seeking </a:t>
            </a:r>
            <a:r>
              <a:rPr lang="en-GB" sz="800" err="1">
                <a:ea typeface="+mn-lt"/>
                <a:cs typeface="+mn-lt"/>
              </a:rPr>
              <a:t>behaviors</a:t>
            </a:r>
            <a:r>
              <a:rPr lang="en-GB" sz="800" dirty="0">
                <a:ea typeface="+mn-lt"/>
                <a:cs typeface="+mn-lt"/>
              </a:rPr>
              <a:t> and performance? Journal of Vocational </a:t>
            </a:r>
            <a:r>
              <a:rPr lang="en-GB" sz="800" err="1">
                <a:ea typeface="+mn-lt"/>
                <a:cs typeface="+mn-lt"/>
              </a:rPr>
              <a:t>Behavior</a:t>
            </a:r>
            <a:r>
              <a:rPr lang="en-GB" sz="800" dirty="0">
                <a:ea typeface="+mn-lt"/>
                <a:cs typeface="+mn-lt"/>
              </a:rPr>
              <a:t>, [online] 104(2), pp.184–198. doi:10.1016/j.jvb.2017.11.007.</a:t>
            </a:r>
            <a:endParaRPr lang="en-GB" sz="800"/>
          </a:p>
          <a:p>
            <a:pPr marL="0" indent="0">
              <a:buNone/>
            </a:pPr>
            <a:endParaRPr lang="en-GB" dirty="0"/>
          </a:p>
        </p:txBody>
      </p:sp>
    </p:spTree>
    <p:extLst>
      <p:ext uri="{BB962C8B-B14F-4D97-AF65-F5344CB8AC3E}">
        <p14:creationId xmlns:p14="http://schemas.microsoft.com/office/powerpoint/2010/main" val="14368758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78269-35D7-F973-C87E-3D741D2DAB66}"/>
              </a:ext>
            </a:extLst>
          </p:cNvPr>
          <p:cNvSpPr>
            <a:spLocks noGrp="1"/>
          </p:cNvSpPr>
          <p:nvPr>
            <p:ph type="title"/>
          </p:nvPr>
        </p:nvSpPr>
        <p:spPr>
          <a:xfrm>
            <a:off x="1088136" y="3125"/>
            <a:ext cx="9922764" cy="935982"/>
          </a:xfrm>
        </p:spPr>
        <p:txBody>
          <a:bodyPr/>
          <a:lstStyle/>
          <a:p>
            <a:r>
              <a:rPr lang="en-GB" dirty="0"/>
              <a:t>References</a:t>
            </a:r>
          </a:p>
        </p:txBody>
      </p:sp>
      <p:sp>
        <p:nvSpPr>
          <p:cNvPr id="3" name="Content Placeholder 2">
            <a:extLst>
              <a:ext uri="{FF2B5EF4-FFF2-40B4-BE49-F238E27FC236}">
                <a16:creationId xmlns:a16="http://schemas.microsoft.com/office/drawing/2014/main" id="{AD85E4F8-354C-3D6F-4B26-11AB5B4E9094}"/>
              </a:ext>
            </a:extLst>
          </p:cNvPr>
          <p:cNvSpPr>
            <a:spLocks noGrp="1"/>
          </p:cNvSpPr>
          <p:nvPr>
            <p:ph idx="1"/>
          </p:nvPr>
        </p:nvSpPr>
        <p:spPr>
          <a:xfrm>
            <a:off x="1088136" y="814185"/>
            <a:ext cx="9922764" cy="5713615"/>
          </a:xfrm>
        </p:spPr>
        <p:txBody>
          <a:bodyPr vert="horz" lIns="91440" tIns="45720" rIns="91440" bIns="45720" rtlCol="0" anchor="t">
            <a:normAutofit/>
          </a:bodyPr>
          <a:lstStyle/>
          <a:p>
            <a:pPr>
              <a:buNone/>
            </a:pPr>
            <a:r>
              <a:rPr lang="en-GB" sz="800" dirty="0">
                <a:ea typeface="+mn-lt"/>
                <a:cs typeface="+mn-lt"/>
              </a:rPr>
              <a:t>Galletta, A. (2013). Mastering the semi-structured interview and beyond: From research design to analysis and publication. New York: New York University Press.</a:t>
            </a:r>
            <a:endParaRPr lang="en-US" sz="800" dirty="0"/>
          </a:p>
          <a:p>
            <a:pPr>
              <a:buNone/>
            </a:pPr>
            <a:r>
              <a:rPr lang="en-GB" sz="800" dirty="0">
                <a:ea typeface="+mn-lt"/>
                <a:cs typeface="+mn-lt"/>
              </a:rPr>
              <a:t>Hancock, P. and Tyler, M. (2024). Performing artists and precarity. [online] Transcript Verlag. Available at: </a:t>
            </a:r>
            <a:r>
              <a:rPr lang="en-GB" sz="800" dirty="0">
                <a:ea typeface="+mn-lt"/>
                <a:cs typeface="+mn-lt"/>
                <a:hlinkClick r:id="rId2"/>
              </a:rPr>
              <a:t>https://library.oapen.org/handle/20.500.12657/94664</a:t>
            </a:r>
            <a:r>
              <a:rPr lang="en-GB" sz="800" dirty="0">
                <a:ea typeface="+mn-lt"/>
                <a:cs typeface="+mn-lt"/>
              </a:rPr>
              <a:t> [Accessed 15 Sept. 2026].</a:t>
            </a:r>
            <a:endParaRPr lang="en-GB" sz="800" dirty="0"/>
          </a:p>
          <a:p>
            <a:pPr>
              <a:buNone/>
            </a:pPr>
            <a:r>
              <a:rPr lang="en-GB" sz="800" dirty="0">
                <a:ea typeface="+mn-lt"/>
                <a:cs typeface="+mn-lt"/>
              </a:rPr>
              <a:t>Hazlett, D.E., Duffy, O.M. and Moorhead, S.A. (2011). Review of the impact of voice training on the vocal quality of professional voice users: Implications for vocal health and recommendations for further research. Journal of Voice, 25(2), pp.181–191. doi:10.1016/j.jvoice.2009.08.005.</a:t>
            </a:r>
            <a:endParaRPr lang="en-GB" sz="800" dirty="0"/>
          </a:p>
          <a:p>
            <a:pPr>
              <a:buNone/>
            </a:pPr>
            <a:r>
              <a:rPr lang="en-GB" sz="800" dirty="0" err="1">
                <a:ea typeface="+mn-lt"/>
                <a:cs typeface="+mn-lt"/>
              </a:rPr>
              <a:t>Hulcombe</a:t>
            </a:r>
            <a:r>
              <a:rPr lang="en-GB" sz="800" dirty="0">
                <a:ea typeface="+mn-lt"/>
                <a:cs typeface="+mn-lt"/>
              </a:rPr>
              <a:t>, S. (2026). Beyond the aria: The working world of the professional classical singer. Voice and Speech Review, pp.1–17. doi:10.1080/23268263.2026.2684063.</a:t>
            </a:r>
            <a:endParaRPr lang="en-GB" sz="800" dirty="0"/>
          </a:p>
          <a:p>
            <a:pPr>
              <a:buNone/>
            </a:pPr>
            <a:r>
              <a:rPr lang="en-GB" sz="800" dirty="0">
                <a:ea typeface="+mn-lt"/>
                <a:cs typeface="+mn-lt"/>
              </a:rPr>
              <a:t>Humayun, S., Saleem, S., Azeem, M.U., Murtaza, G. and Haq, I.U. (2024). Paradigm shift in sustained employability: Relevance of workaholism, job insecurity, job crafting, and presenteeism. The International Journal of Human Resource Management, 35(16), pp.2705–2741. doi:10.1080/09585192.2024.2371809.</a:t>
            </a:r>
            <a:endParaRPr lang="en-GB" sz="800" dirty="0"/>
          </a:p>
          <a:p>
            <a:pPr>
              <a:buNone/>
            </a:pPr>
            <a:r>
              <a:rPr lang="en-GB" sz="800" dirty="0">
                <a:ea typeface="+mn-lt"/>
                <a:cs typeface="+mn-lt"/>
              </a:rPr>
              <a:t>John, J.M., Wachsmuth, S. and Thiel, A. (2024). “Either or” or “as well as”: Exploring the relation between health and performance throughout the career pathways of high-performing athletes, musicians, and mathematicians. Sport, Exercise, and Performance Psychology, 14(2). doi:10.1037/spy0000370.</a:t>
            </a:r>
            <a:endParaRPr lang="en-GB" sz="800" dirty="0"/>
          </a:p>
          <a:p>
            <a:pPr>
              <a:buNone/>
            </a:pPr>
            <a:r>
              <a:rPr lang="en-GB" sz="800" dirty="0">
                <a:ea typeface="+mn-lt"/>
                <a:cs typeface="+mn-lt"/>
              </a:rPr>
              <a:t>Johns, G. (2010). Presenteeism in the workplace: A review and research agenda. Journal of Organizational </a:t>
            </a:r>
            <a:r>
              <a:rPr lang="en-GB" sz="800" dirty="0" err="1">
                <a:ea typeface="+mn-lt"/>
                <a:cs typeface="+mn-lt"/>
              </a:rPr>
              <a:t>Behavior</a:t>
            </a:r>
            <a:r>
              <a:rPr lang="en-GB" sz="800" dirty="0">
                <a:ea typeface="+mn-lt"/>
                <a:cs typeface="+mn-lt"/>
              </a:rPr>
              <a:t>, [online] 31(4), pp.519–542. doi:10.1002/job.630.</a:t>
            </a:r>
            <a:endParaRPr lang="en-GB" sz="800" dirty="0"/>
          </a:p>
          <a:p>
            <a:pPr>
              <a:buNone/>
            </a:pPr>
            <a:r>
              <a:rPr lang="en-GB" sz="800" dirty="0">
                <a:ea typeface="+mn-lt"/>
                <a:cs typeface="+mn-lt"/>
              </a:rPr>
              <a:t>Kwok, M. and Eslick, G.D. (2019). The impact of vocal and laryngeal pathologies among professional singers: A meta-analysis. Journal of Voice, 33(1), pp.58–65. doi:10.1016/j.jvoice.2017.09.002.</a:t>
            </a:r>
            <a:endParaRPr lang="en-GB" sz="800" dirty="0"/>
          </a:p>
          <a:p>
            <a:pPr>
              <a:buNone/>
            </a:pPr>
            <a:r>
              <a:rPr lang="en-GB" sz="800" dirty="0">
                <a:ea typeface="+mn-lt"/>
                <a:cs typeface="+mn-lt"/>
              </a:rPr>
              <a:t>MacGregor, J. and Barton, C.J. (2018). To be or not to be…at work while ill: A choice between sickness presenteeism and sickness absenteeism in the workplace. Journal of Organizational Effectiveness: People and Performance, [online] 5(4), pp.314–327. doi:10.1108/JOEPP-02-2018-0007.</a:t>
            </a:r>
            <a:endParaRPr lang="en-GB" sz="800" dirty="0"/>
          </a:p>
          <a:p>
            <a:pPr>
              <a:buNone/>
            </a:pPr>
            <a:r>
              <a:rPr lang="en-GB" sz="800" dirty="0" err="1">
                <a:ea typeface="+mn-lt"/>
                <a:cs typeface="+mn-lt"/>
              </a:rPr>
              <a:t>Mavhandu-Mudzusi</a:t>
            </a:r>
            <a:r>
              <a:rPr lang="en-GB" sz="800" dirty="0">
                <a:ea typeface="+mn-lt"/>
                <a:cs typeface="+mn-lt"/>
              </a:rPr>
              <a:t>, A.H., Moyo, I., Mthombeni, A., Ndou, A., Mamabolo, L., Ngwenya, T., </a:t>
            </a:r>
            <a:r>
              <a:rPr lang="en-GB" sz="800" dirty="0" err="1">
                <a:ea typeface="+mn-lt"/>
                <a:cs typeface="+mn-lt"/>
              </a:rPr>
              <a:t>Marebane</a:t>
            </a:r>
            <a:r>
              <a:rPr lang="en-GB" sz="800" dirty="0">
                <a:ea typeface="+mn-lt"/>
                <a:cs typeface="+mn-lt"/>
              </a:rPr>
              <a:t>, T. and </a:t>
            </a:r>
            <a:r>
              <a:rPr lang="en-GB" sz="800" dirty="0" err="1">
                <a:ea typeface="+mn-lt"/>
                <a:cs typeface="+mn-lt"/>
              </a:rPr>
              <a:t>Netshapapame</a:t>
            </a:r>
            <a:r>
              <a:rPr lang="en-GB" sz="800" dirty="0">
                <a:ea typeface="+mn-lt"/>
                <a:cs typeface="+mn-lt"/>
              </a:rPr>
              <a:t>, T. (2022). WhatsApp as a qualitative data collection method in descriptive phenomenological studies. International Journal of Qualitative Methods, 21. doi:10.1177/16094069221111124.</a:t>
            </a:r>
            <a:endParaRPr lang="en-GB" sz="800" dirty="0"/>
          </a:p>
          <a:p>
            <a:pPr>
              <a:buNone/>
            </a:pPr>
            <a:r>
              <a:rPr lang="en-GB" sz="800" dirty="0" err="1">
                <a:ea typeface="+mn-lt"/>
                <a:cs typeface="+mn-lt"/>
              </a:rPr>
              <a:t>Muckala</a:t>
            </a:r>
            <a:r>
              <a:rPr lang="en-GB" sz="800" dirty="0">
                <a:ea typeface="+mn-lt"/>
                <a:cs typeface="+mn-lt"/>
              </a:rPr>
              <a:t>, J. (2020). Voice rehabilitation and resilience work with the commercial singer: A concept piece. Perspectives of the ASHA Special Interest Groups, 5(1), pp.102–112. doi:10.1044/2019_persp-19-00074.</a:t>
            </a:r>
            <a:endParaRPr lang="en-GB" sz="800" dirty="0"/>
          </a:p>
          <a:p>
            <a:pPr>
              <a:buNone/>
            </a:pPr>
            <a:r>
              <a:rPr lang="en-GB" sz="800" dirty="0" err="1">
                <a:ea typeface="+mn-lt"/>
                <a:cs typeface="+mn-lt"/>
              </a:rPr>
              <a:t>Mwanda</a:t>
            </a:r>
            <a:r>
              <a:rPr lang="en-GB" sz="800" dirty="0">
                <a:ea typeface="+mn-lt"/>
                <a:cs typeface="+mn-lt"/>
              </a:rPr>
              <a:t>, Z. (2022). Text, Voice-notes, and Emojis: Exploring the use of WhatsApp as a responsive research method for qualitative studies. Critical Studies in Teaching and Learning, [online] 10(1). doi:10.14426/cristal.v10i1.423.</a:t>
            </a:r>
            <a:endParaRPr lang="en-GB" sz="800" dirty="0"/>
          </a:p>
          <a:p>
            <a:pPr>
              <a:buNone/>
            </a:pPr>
            <a:r>
              <a:rPr lang="en-GB" sz="800" dirty="0">
                <a:ea typeface="+mn-lt"/>
                <a:cs typeface="+mn-lt"/>
              </a:rPr>
              <a:t>Nelson, K.E. and Rushton, C.H. (2021). Working while ill during COVID-19: Ethics, guilt, and moral community. AACN Advanced Critical Care, 32(3), pp.356–361. doi:10.4037/aacnacc2021342.</a:t>
            </a:r>
            <a:endParaRPr lang="en-GB" sz="800" dirty="0"/>
          </a:p>
          <a:p>
            <a:pPr>
              <a:buNone/>
            </a:pPr>
            <a:r>
              <a:rPr lang="en-GB" sz="800" dirty="0">
                <a:ea typeface="+mn-lt"/>
                <a:cs typeface="+mn-lt"/>
              </a:rPr>
              <a:t>Pearson, H., Myall, M., Darlington, A.-S. and Gibson, F. (2025). The approach and application of analysing inductive and deductive datasets: A worked example using reflexive thematic analysis. Qualitative Research in Psychology, 22(4), pp.842–886. doi:10.1080/14780887.2025.2499265.</a:t>
            </a:r>
            <a:endParaRPr lang="en-GB" sz="800" dirty="0"/>
          </a:p>
          <a:p>
            <a:pPr>
              <a:buNone/>
            </a:pPr>
            <a:r>
              <a:rPr lang="en-GB" sz="800" dirty="0" err="1">
                <a:ea typeface="+mn-lt"/>
                <a:cs typeface="+mn-lt"/>
              </a:rPr>
              <a:t>Phyland</a:t>
            </a:r>
            <a:r>
              <a:rPr lang="en-GB" sz="800" dirty="0">
                <a:ea typeface="+mn-lt"/>
                <a:cs typeface="+mn-lt"/>
              </a:rPr>
              <a:t>, D. and Miles, A. (2019). Occupational voice is a work in progress: Active risk management, </a:t>
            </a:r>
            <a:r>
              <a:rPr lang="en-GB" sz="800" dirty="0" err="1">
                <a:ea typeface="+mn-lt"/>
                <a:cs typeface="+mn-lt"/>
              </a:rPr>
              <a:t>habilitation</a:t>
            </a:r>
            <a:r>
              <a:rPr lang="en-GB" sz="800" dirty="0">
                <a:ea typeface="+mn-lt"/>
                <a:cs typeface="+mn-lt"/>
              </a:rPr>
              <a:t> and rehabilitation. Current Opinion in Otolaryngology &amp; Head &amp; Neck Surgery, 27(6), pp.439–447. doi:10.1097/moo.0000000000000584.</a:t>
            </a:r>
            <a:endParaRPr lang="en-GB" sz="800" dirty="0"/>
          </a:p>
          <a:p>
            <a:pPr>
              <a:buNone/>
            </a:pPr>
            <a:r>
              <a:rPr lang="en-GB" sz="800" dirty="0" err="1">
                <a:ea typeface="+mn-lt"/>
                <a:cs typeface="+mn-lt"/>
              </a:rPr>
              <a:t>Phyland</a:t>
            </a:r>
            <a:r>
              <a:rPr lang="en-GB" sz="800" dirty="0">
                <a:ea typeface="+mn-lt"/>
                <a:cs typeface="+mn-lt"/>
              </a:rPr>
              <a:t>, D.J., Thibeault, S.L., Benninger, M.S., Vallance, N., Greenwood, K.M. and Smith, J.A. (2013). Perspectives on the impact on vocal function of heavy vocal load among working professional music </a:t>
            </a:r>
            <a:r>
              <a:rPr lang="en-GB" sz="800" dirty="0" err="1">
                <a:ea typeface="+mn-lt"/>
                <a:cs typeface="+mn-lt"/>
              </a:rPr>
              <a:t>theater</a:t>
            </a:r>
            <a:r>
              <a:rPr lang="en-GB" sz="800" dirty="0">
                <a:ea typeface="+mn-lt"/>
                <a:cs typeface="+mn-lt"/>
              </a:rPr>
              <a:t> performers. Journal of Voice, 27(3), pp.390.e31–390.e39. doi:10.1016/j.jvoice.2012.12.003. </a:t>
            </a:r>
            <a:endParaRPr lang="en-GB" dirty="0"/>
          </a:p>
        </p:txBody>
      </p:sp>
    </p:spTree>
    <p:extLst>
      <p:ext uri="{BB962C8B-B14F-4D97-AF65-F5344CB8AC3E}">
        <p14:creationId xmlns:p14="http://schemas.microsoft.com/office/powerpoint/2010/main" val="18934379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C0DAA6-47FC-53A7-1733-13B3B1E14CB0}"/>
              </a:ext>
            </a:extLst>
          </p:cNvPr>
          <p:cNvSpPr>
            <a:spLocks noGrp="1"/>
          </p:cNvSpPr>
          <p:nvPr>
            <p:ph type="title"/>
          </p:nvPr>
        </p:nvSpPr>
        <p:spPr>
          <a:xfrm>
            <a:off x="1087120" y="600"/>
            <a:ext cx="10240903" cy="1233488"/>
          </a:xfrm>
        </p:spPr>
        <p:txBody>
          <a:bodyPr/>
          <a:lstStyle/>
          <a:p>
            <a:r>
              <a:rPr lang="en-GB" dirty="0"/>
              <a:t>References</a:t>
            </a:r>
          </a:p>
        </p:txBody>
      </p:sp>
      <p:sp>
        <p:nvSpPr>
          <p:cNvPr id="3" name="Content Placeholder 2">
            <a:extLst>
              <a:ext uri="{FF2B5EF4-FFF2-40B4-BE49-F238E27FC236}">
                <a16:creationId xmlns:a16="http://schemas.microsoft.com/office/drawing/2014/main" id="{65678F93-5C93-2E3C-1E82-C59FC0A05739}"/>
              </a:ext>
            </a:extLst>
          </p:cNvPr>
          <p:cNvSpPr>
            <a:spLocks noGrp="1"/>
          </p:cNvSpPr>
          <p:nvPr>
            <p:ph idx="1"/>
          </p:nvPr>
        </p:nvSpPr>
        <p:spPr>
          <a:xfrm>
            <a:off x="1087120" y="1408545"/>
            <a:ext cx="9922764" cy="5609475"/>
          </a:xfrm>
        </p:spPr>
        <p:txBody>
          <a:bodyPr vert="horz" lIns="91440" tIns="45720" rIns="91440" bIns="45720" rtlCol="0" anchor="t">
            <a:normAutofit/>
          </a:bodyPr>
          <a:lstStyle/>
          <a:p>
            <a:pPr>
              <a:buNone/>
            </a:pPr>
            <a:r>
              <a:rPr lang="en-GB" sz="800" dirty="0">
                <a:ea typeface="+mn-lt"/>
                <a:cs typeface="+mn-lt"/>
              </a:rPr>
              <a:t>Rainbow, J.G. (2019). Presenteeism: Nurse perceptions and consequences. Journal of Nursing Management, 27(7), pp.1530–1537. doi:10.1111/jonm.12839.</a:t>
            </a:r>
            <a:endParaRPr lang="en-US" sz="800" dirty="0"/>
          </a:p>
          <a:p>
            <a:pPr>
              <a:buNone/>
            </a:pPr>
            <a:r>
              <a:rPr lang="en-GB" sz="800" dirty="0">
                <a:ea typeface="+mn-lt"/>
                <a:cs typeface="+mn-lt"/>
              </a:rPr>
              <a:t>Rayner, L. and </a:t>
            </a:r>
            <a:r>
              <a:rPr lang="en-GB" sz="800" dirty="0" err="1">
                <a:ea typeface="+mn-lt"/>
                <a:cs typeface="+mn-lt"/>
              </a:rPr>
              <a:t>Grieshofer</a:t>
            </a:r>
            <a:r>
              <a:rPr lang="en-GB" sz="800" dirty="0">
                <a:ea typeface="+mn-lt"/>
                <a:cs typeface="+mn-lt"/>
              </a:rPr>
              <a:t>, J. (2026). The impact of working in immersive theatre on actors’ health. Occupational Medicine. [online] doi:10.1093/</a:t>
            </a:r>
            <a:r>
              <a:rPr lang="en-GB" sz="800" dirty="0" err="1">
                <a:ea typeface="+mn-lt"/>
                <a:cs typeface="+mn-lt"/>
              </a:rPr>
              <a:t>occmed</a:t>
            </a:r>
            <a:r>
              <a:rPr lang="en-GB" sz="800" dirty="0">
                <a:ea typeface="+mn-lt"/>
                <a:cs typeface="+mn-lt"/>
              </a:rPr>
              <a:t>/kqag086.</a:t>
            </a:r>
            <a:endParaRPr lang="en-GB" sz="800" dirty="0"/>
          </a:p>
          <a:p>
            <a:pPr>
              <a:buNone/>
            </a:pPr>
            <a:r>
              <a:rPr lang="en-GB" sz="800" dirty="0">
                <a:ea typeface="+mn-lt"/>
                <a:cs typeface="+mn-lt"/>
              </a:rPr>
              <a:t>Reynolds, M. (2017). Organizing reflection. Taylor &amp; Francis.</a:t>
            </a:r>
            <a:endParaRPr lang="en-GB" sz="800" dirty="0"/>
          </a:p>
          <a:p>
            <a:pPr>
              <a:buNone/>
            </a:pPr>
            <a:r>
              <a:rPr lang="en-GB" sz="800" dirty="0">
                <a:ea typeface="+mn-lt"/>
                <a:cs typeface="+mn-lt"/>
              </a:rPr>
              <a:t>Rosenberg, M. (2022). To sing or not to sing? The performer’s guide to managing illness and performance demands. Journal of Singing, 79(2), pp.207–211. doi:10.53830/zuno7695.</a:t>
            </a:r>
            <a:endParaRPr lang="en-GB" sz="800" dirty="0"/>
          </a:p>
          <a:p>
            <a:pPr>
              <a:buNone/>
            </a:pPr>
            <a:r>
              <a:rPr lang="en-GB" sz="800" dirty="0">
                <a:ea typeface="+mn-lt"/>
                <a:cs typeface="+mn-lt"/>
              </a:rPr>
              <a:t>Ruhle, S.A. and </a:t>
            </a:r>
            <a:r>
              <a:rPr lang="en-GB" sz="800" dirty="0" err="1">
                <a:ea typeface="+mn-lt"/>
                <a:cs typeface="+mn-lt"/>
              </a:rPr>
              <a:t>Süß</a:t>
            </a:r>
            <a:r>
              <a:rPr lang="en-GB" sz="800" dirty="0">
                <a:ea typeface="+mn-lt"/>
                <a:cs typeface="+mn-lt"/>
              </a:rPr>
              <a:t>, S. (2019). Presenteeism and absenteeism at work—An analysis of archetypes of sickness attendance cultures. Journal of Business and Psychology, 35(2). doi:10.1007/s10869-019-09615-0.</a:t>
            </a:r>
            <a:endParaRPr lang="en-GB" sz="800" dirty="0"/>
          </a:p>
          <a:p>
            <a:pPr>
              <a:buNone/>
            </a:pPr>
            <a:r>
              <a:rPr lang="en-GB" sz="800" dirty="0" err="1">
                <a:ea typeface="+mn-lt"/>
                <a:cs typeface="+mn-lt"/>
              </a:rPr>
              <a:t>Saralaya</a:t>
            </a:r>
            <a:r>
              <a:rPr lang="en-GB" sz="800" dirty="0">
                <a:ea typeface="+mn-lt"/>
                <a:cs typeface="+mn-lt"/>
              </a:rPr>
              <a:t>, R., Prakash, B., Murali, S. and Nallamuthu, A. (2025). Vocal health and related practices among </a:t>
            </a:r>
            <a:r>
              <a:rPr lang="en-GB" sz="800" dirty="0" err="1">
                <a:ea typeface="+mn-lt"/>
                <a:cs typeface="+mn-lt"/>
              </a:rPr>
              <a:t>namasankeerthanam</a:t>
            </a:r>
            <a:r>
              <a:rPr lang="en-GB" sz="800" dirty="0">
                <a:ea typeface="+mn-lt"/>
                <a:cs typeface="+mn-lt"/>
              </a:rPr>
              <a:t> singers: A qualitative study. Journal of Voice. [online] doi:10.1016/j.jvoice.2025.10.036.</a:t>
            </a:r>
            <a:endParaRPr lang="en-GB" sz="800" dirty="0"/>
          </a:p>
          <a:p>
            <a:pPr>
              <a:buNone/>
            </a:pPr>
            <a:r>
              <a:rPr lang="en-GB" sz="800" dirty="0" err="1">
                <a:ea typeface="+mn-lt"/>
                <a:cs typeface="+mn-lt"/>
              </a:rPr>
              <a:t>Sataloff</a:t>
            </a:r>
            <a:r>
              <a:rPr lang="en-GB" sz="800" dirty="0">
                <a:ea typeface="+mn-lt"/>
                <a:cs typeface="+mn-lt"/>
              </a:rPr>
              <a:t>, R.T. (2017a). Professional voice, fourth edition. Plural Publishing.</a:t>
            </a:r>
            <a:endParaRPr lang="en-GB" sz="800" dirty="0"/>
          </a:p>
          <a:p>
            <a:pPr>
              <a:buNone/>
            </a:pPr>
            <a:r>
              <a:rPr lang="en-GB" sz="800" dirty="0" err="1">
                <a:ea typeface="+mn-lt"/>
                <a:cs typeface="+mn-lt"/>
              </a:rPr>
              <a:t>Sataloff</a:t>
            </a:r>
            <a:r>
              <a:rPr lang="en-GB" sz="800" dirty="0">
                <a:ea typeface="+mn-lt"/>
                <a:cs typeface="+mn-lt"/>
              </a:rPr>
              <a:t>, R.T. (2017b). Treatment of voice disorders, second edition. [online] Google Books. Available at: </a:t>
            </a:r>
            <a:r>
              <a:rPr lang="en-GB" sz="800" dirty="0">
                <a:ea typeface="+mn-lt"/>
                <a:cs typeface="+mn-lt"/>
                <a:hlinkClick r:id="rId2"/>
              </a:rPr>
              <a:t>https://books.google.com/books/about/Treatment_of_Voice_Disorders_Second_Edit.html?id=lex6DwAAQBAJ</a:t>
            </a:r>
            <a:r>
              <a:rPr lang="en-GB" sz="800" dirty="0">
                <a:ea typeface="+mn-lt"/>
                <a:cs typeface="+mn-lt"/>
              </a:rPr>
              <a:t> [Accessed 15 Sept. 2026].</a:t>
            </a:r>
            <a:endParaRPr lang="en-GB" sz="800" dirty="0"/>
          </a:p>
          <a:p>
            <a:pPr>
              <a:buNone/>
            </a:pPr>
            <a:r>
              <a:rPr lang="en-GB" sz="800" dirty="0" err="1">
                <a:ea typeface="+mn-lt"/>
                <a:cs typeface="+mn-lt"/>
              </a:rPr>
              <a:t>Sataloff</a:t>
            </a:r>
            <a:r>
              <a:rPr lang="en-GB" sz="800" dirty="0">
                <a:ea typeface="+mn-lt"/>
                <a:cs typeface="+mn-lt"/>
              </a:rPr>
              <a:t>, R.T. (2017c). Voice science, second edition. Plural Publishing.</a:t>
            </a:r>
            <a:endParaRPr lang="en-GB" sz="800" dirty="0"/>
          </a:p>
          <a:p>
            <a:pPr>
              <a:buNone/>
            </a:pPr>
            <a:r>
              <a:rPr lang="en-GB" sz="800" dirty="0">
                <a:ea typeface="+mn-lt"/>
                <a:cs typeface="+mn-lt"/>
              </a:rPr>
              <a:t>Shewell, C. (2013). Voice work. John Wiley &amp; Sons.</a:t>
            </a:r>
            <a:endParaRPr lang="en-GB" sz="800" dirty="0"/>
          </a:p>
          <a:p>
            <a:pPr>
              <a:buNone/>
            </a:pPr>
            <a:r>
              <a:rPr lang="en-GB" sz="800" dirty="0">
                <a:ea typeface="+mn-lt"/>
                <a:cs typeface="+mn-lt"/>
              </a:rPr>
              <a:t>Suri, H. (2011). Purposeful sampling in qualitative research synthesis. Qualitative Research Journal, 11(2), pp.63–75.</a:t>
            </a:r>
            <a:endParaRPr lang="en-GB" sz="800" dirty="0"/>
          </a:p>
          <a:p>
            <a:pPr>
              <a:buNone/>
            </a:pPr>
            <a:r>
              <a:rPr lang="en-GB" sz="800" dirty="0">
                <a:ea typeface="+mn-lt"/>
                <a:cs typeface="+mn-lt"/>
              </a:rPr>
              <a:t>Trainor, L.R. and </a:t>
            </a:r>
            <a:r>
              <a:rPr lang="en-GB" sz="800" dirty="0" err="1">
                <a:ea typeface="+mn-lt"/>
                <a:cs typeface="+mn-lt"/>
              </a:rPr>
              <a:t>Bundon</a:t>
            </a:r>
            <a:r>
              <a:rPr lang="en-GB" sz="800" dirty="0">
                <a:ea typeface="+mn-lt"/>
                <a:cs typeface="+mn-lt"/>
              </a:rPr>
              <a:t>, A. (2020). Developing the craft: Reflexive accounts of doing reflexive thematic analysis. Qualitative Research in Sport, Exercise and Health, 13(5), pp.1–22.</a:t>
            </a:r>
            <a:endParaRPr lang="en-GB" sz="800" dirty="0"/>
          </a:p>
          <a:p>
            <a:pPr>
              <a:buNone/>
            </a:pPr>
            <a:r>
              <a:rPr lang="en-GB" sz="800" dirty="0">
                <a:ea typeface="+mn-lt"/>
                <a:cs typeface="+mn-lt"/>
              </a:rPr>
              <a:t>Valcour, M., Ollier-Malaterre, A., Matz-Costa, C., Pitt-</a:t>
            </a:r>
            <a:r>
              <a:rPr lang="en-GB" sz="800" dirty="0" err="1">
                <a:ea typeface="+mn-lt"/>
                <a:cs typeface="+mn-lt"/>
              </a:rPr>
              <a:t>Catsouphes</a:t>
            </a:r>
            <a:r>
              <a:rPr lang="en-GB" sz="800" dirty="0">
                <a:ea typeface="+mn-lt"/>
                <a:cs typeface="+mn-lt"/>
              </a:rPr>
              <a:t>, M. and Brown, M. (2011). Influences on employee perceptions of organizational work–life support: Signals and resources. Journal of Vocational </a:t>
            </a:r>
            <a:r>
              <a:rPr lang="en-GB" sz="800" dirty="0" err="1">
                <a:ea typeface="+mn-lt"/>
                <a:cs typeface="+mn-lt"/>
              </a:rPr>
              <a:t>Behavior</a:t>
            </a:r>
            <a:r>
              <a:rPr lang="en-GB" sz="800" dirty="0">
                <a:ea typeface="+mn-lt"/>
                <a:cs typeface="+mn-lt"/>
              </a:rPr>
              <a:t>, 79(2), pp.588–595. doi:10.1016/j.jvb.2011.02.002.</a:t>
            </a:r>
            <a:endParaRPr lang="en-GB" sz="800" dirty="0"/>
          </a:p>
          <a:p>
            <a:pPr>
              <a:buNone/>
            </a:pPr>
            <a:r>
              <a:rPr lang="en-GB" sz="800" dirty="0">
                <a:ea typeface="+mn-lt"/>
                <a:cs typeface="+mn-lt"/>
              </a:rPr>
              <a:t>Vermeulen, R., du Toit, M., van Lierde, K. and van der Linde, J. (2022). The effect of Vocal hygiene education programs on voice quality in Professional voice users: A systematic review. Journal of speech, language, and hearing research, 65(12), pp.1–14. doi:10.1044/2022_jslhr-22-00097.</a:t>
            </a:r>
            <a:endParaRPr lang="en-GB" sz="800" dirty="0"/>
          </a:p>
          <a:p>
            <a:pPr>
              <a:buNone/>
            </a:pPr>
            <a:r>
              <a:rPr lang="en-GB" sz="800" dirty="0">
                <a:ea typeface="+mn-lt"/>
                <a:cs typeface="+mn-lt"/>
              </a:rPr>
              <a:t>Weston, Z. and Schneider, S. (2023). Demystifying vocal hygiene: Considerations for professional voice users. Current Otorhinolaryngology Reports, 11, pp.387–394. doi:10.1007/s40136-023-00494-x.</a:t>
            </a:r>
            <a:endParaRPr lang="en-GB" sz="800" dirty="0"/>
          </a:p>
          <a:p>
            <a:pPr marL="0" indent="0">
              <a:buNone/>
            </a:pPr>
            <a:endParaRPr lang="en-GB" dirty="0"/>
          </a:p>
        </p:txBody>
      </p:sp>
    </p:spTree>
    <p:extLst>
      <p:ext uri="{BB962C8B-B14F-4D97-AF65-F5344CB8AC3E}">
        <p14:creationId xmlns:p14="http://schemas.microsoft.com/office/powerpoint/2010/main" val="522532984"/>
      </p:ext>
    </p:extLst>
  </p:cSld>
  <p:clrMapOvr>
    <a:masterClrMapping/>
  </p:clrMapOvr>
</p:sld>
</file>

<file path=ppt/theme/theme1.xml><?xml version="1.0" encoding="utf-8"?>
<a:theme xmlns:a="http://schemas.openxmlformats.org/drawingml/2006/main" name="GradientRiseVTI">
  <a:themeElements>
    <a:clrScheme name="GradientRiseVTI">
      <a:dk1>
        <a:sysClr val="windowText" lastClr="000000"/>
      </a:dk1>
      <a:lt1>
        <a:srgbClr val="FFFFFF"/>
      </a:lt1>
      <a:dk2>
        <a:srgbClr val="3C0F3A"/>
      </a:dk2>
      <a:lt2>
        <a:srgbClr val="F1F2F2"/>
      </a:lt2>
      <a:accent1>
        <a:srgbClr val="A6025C"/>
      </a:accent1>
      <a:accent2>
        <a:srgbClr val="92248E"/>
      </a:accent2>
      <a:accent3>
        <a:srgbClr val="DE95C4"/>
      </a:accent3>
      <a:accent4>
        <a:srgbClr val="FE4A00"/>
      </a:accent4>
      <a:accent5>
        <a:srgbClr val="DA002F"/>
      </a:accent5>
      <a:accent6>
        <a:srgbClr val="FF907A"/>
      </a:accent6>
      <a:hlink>
        <a:srgbClr val="CA71E4"/>
      </a:hlink>
      <a:folHlink>
        <a:srgbClr val="E45E49"/>
      </a:folHlink>
    </a:clrScheme>
    <a:fontScheme name="GradientRiseVTI">
      <a:majorFont>
        <a:latin typeface="Avenir Next LT Pro"/>
        <a:ea typeface=""/>
        <a:cs typeface=""/>
      </a:majorFont>
      <a:minorFont>
        <a:latin typeface="Avenir Next LT Pro Light"/>
        <a:ea typeface=""/>
        <a:cs typeface=""/>
      </a:minorFont>
    </a:fontScheme>
    <a:fmtScheme name="GradientRis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13C68A69-E745-489A-84EC-B7BCE4AA380B}" vid="{9CF7857A-9412-4E45-AB0D-6EAA5A7DC4C5}"/>
    </a:ext>
  </a:extLst>
</a:theme>
</file>

<file path=docProps/app.xml><?xml version="1.0" encoding="utf-8"?>
<Properties xmlns="http://schemas.openxmlformats.org/officeDocument/2006/extended-properties" xmlns:vt="http://schemas.openxmlformats.org/officeDocument/2006/docPropsVTypes">
  <TotalTime>0</TotalTime>
  <Words>3410</Words>
  <Application>Microsoft Office PowerPoint</Application>
  <PresentationFormat>Widescreen</PresentationFormat>
  <Paragraphs>175</Paragraphs>
  <Slides>21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Avenir Next LT Pro</vt:lpstr>
      <vt:lpstr>Avenir Next LT Pro Light</vt:lpstr>
      <vt:lpstr>GradientRiseVTI</vt:lpstr>
      <vt:lpstr>Lived Experiences and Decision-Making of Professional Voice-Dependent Artists Working with Reduced Vocal Capacity</vt:lpstr>
      <vt:lpstr>How do professional voice-dependent artists experience and make decisions about working with reduced vocal capacity?  </vt:lpstr>
      <vt:lpstr>Origins of Research</vt:lpstr>
      <vt:lpstr>Why does this matter?</vt:lpstr>
      <vt:lpstr>But what happens in professional practice?</vt:lpstr>
      <vt:lpstr>The Research Process</vt:lpstr>
      <vt:lpstr>Methodological Approach –  What I chose and why</vt:lpstr>
      <vt:lpstr>Data Collection &amp; Tools Flexible data collection for a highly mobile professional population</vt:lpstr>
      <vt:lpstr>Participants &amp; Recruitment 26 professional voice-dependent artists </vt:lpstr>
      <vt:lpstr>Data Analysis</vt:lpstr>
      <vt:lpstr>From Interview to Themes</vt:lpstr>
      <vt:lpstr>Key Findings  Five Themes Emerged: </vt:lpstr>
      <vt:lpstr>Theme 1 Why saying no is difficult: pressures behind the decision to perform “Your body knows when it’s time to give up, but you kind of just have to keep pushing it.” - (Speaker 12)</vt:lpstr>
      <vt:lpstr>Theme 2 Room to choose: how working environments enable or constrain agency. “You are on your own.” - (Speaker 19) </vt:lpstr>
      <vt:lpstr>Theme 3 “Can I?” versus “Should I?”: negotiating fitness to perform “I shouldn’t have done the show.” - (Speaker 25) </vt:lpstr>
      <vt:lpstr>Theme 4 The hidden cost of “getting through it” "Pushing yourself through is a false economy."- (Speaker 3) </vt:lpstr>
      <vt:lpstr>Theme 5 Learning the voice: experience, self-knowledge and invisible maintenance “You don’t get a medal.” - (Speaker 1)</vt:lpstr>
      <vt:lpstr>Conclusion</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Lived Experiences and Decision-Making of Professional Voice-Dependent Artists Working with Reduced Vocal Capacity</dc:title>
  <dc:creator>Rebecca Porter</dc:creator>
  <cp:lastModifiedBy>Rebecca Porter</cp:lastModifiedBy>
  <cp:revision>579</cp:revision>
  <dcterms:created xsi:type="dcterms:W3CDTF">2026-10-01T18:39:42Z</dcterms:created>
  <dcterms:modified xsi:type="dcterms:W3CDTF">2026-10-05T12:05:49Z</dcterms:modified>
</cp:coreProperties>
</file>