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07"/>
  </p:normalViewPr>
  <p:slideViewPr>
    <p:cSldViewPr snapToGrid="0" snapToObjects="1">
      <p:cViewPr varScale="1">
        <p:scale>
          <a:sx n="117" d="100"/>
          <a:sy n="117" d="100"/>
        </p:scale>
        <p:origin x="94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789387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457200" cy="514350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640080" y="548640"/>
            <a:ext cx="8046720" cy="20116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Right to Life &amp;</a:t>
            </a:r>
            <a:endParaRPr lang="en-US" sz="3800" dirty="0"/>
          </a:p>
          <a:p>
            <a:pPr marL="0" indent="0">
              <a:buNone/>
            </a:pPr>
            <a:r>
              <a:rPr lang="en-US" sz="3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Self-Concept Requirement</a:t>
            </a:r>
            <a:endParaRPr lang="en-US" sz="3800" dirty="0"/>
          </a:p>
        </p:txBody>
      </p:sp>
      <p:sp>
        <p:nvSpPr>
          <p:cNvPr id="5" name="Text 3"/>
          <p:cNvSpPr/>
          <p:nvPr/>
        </p:nvSpPr>
        <p:spPr>
          <a:xfrm>
            <a:off x="640080" y="2606040"/>
            <a:ext cx="80467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Critical Assessment of Michael Tooley's Account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A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What Is Tooley's Claim?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841248"/>
            <a:ext cx="8595360" cy="36576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274320" y="4800600"/>
            <a:ext cx="8595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i="1" dirty="0">
                <a:solidFill>
                  <a:srgbClr val="5555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Tooley, 1972 | Philosophy &amp; Public Affairs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74320" y="1005840"/>
            <a:ext cx="8503920" cy="1051560"/>
          </a:xfrm>
          <a:prstGeom prst="rect">
            <a:avLst/>
          </a:prstGeom>
          <a:solidFill>
            <a:srgbClr val="E8EAF6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411480" y="1024128"/>
            <a:ext cx="822960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" </a:t>
            </a:r>
            <a:r>
              <a:rPr lang="en-US" sz="1300" i="1" dirty="0">
                <a:solidFill>
                  <a:srgbClr val="1A1A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An entity cannot have a right to life unless it possesses the concept of a self as a continuing subject of experiences and other mental states, and believes that it is itself such a continuing entity.</a:t>
            </a:r>
            <a:r>
              <a:rPr lang="en-US" sz="22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 "</a:t>
            </a:r>
            <a:endParaRPr lang="en-US" sz="2200" dirty="0"/>
          </a:p>
        </p:txBody>
      </p:sp>
      <p:sp>
        <p:nvSpPr>
          <p:cNvPr id="8" name="Text 6"/>
          <p:cNvSpPr/>
          <p:nvPr/>
        </p:nvSpPr>
        <p:spPr>
          <a:xfrm>
            <a:off x="6858000" y="2029968"/>
            <a:ext cx="192024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5555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— Tooley (1972, p. 44)</a:t>
            </a:r>
            <a:endParaRPr lang="en-US" sz="1000" dirty="0"/>
          </a:p>
        </p:txBody>
      </p:sp>
      <p:sp>
        <p:nvSpPr>
          <p:cNvPr id="9" name="Text 7"/>
          <p:cNvSpPr/>
          <p:nvPr/>
        </p:nvSpPr>
        <p:spPr>
          <a:xfrm>
            <a:off x="274320" y="2331720"/>
            <a:ext cx="8503920" cy="2560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Having a right to X requires the capacity to desire X</a:t>
            </a:r>
            <a:endParaRPr lang="en-US" sz="14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4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Desiring continued existence requires conceiving of oneself as a persisting self</a:t>
            </a:r>
            <a:endParaRPr lang="en-US" sz="14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14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Without self-concept → no relevant desire → no right to life</a:t>
            </a:r>
            <a:endParaRPr lang="en-US" sz="1400" dirty="0"/>
          </a:p>
          <a:p>
            <a:pPr marL="342900" indent="-342900">
              <a:buSzPct val="100000"/>
              <a:buChar char="•"/>
            </a:pPr>
            <a:r>
              <a:rPr lang="en-US" sz="1400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Excludes: foetuses, newborns, most non-human animals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A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Philosophical Foundations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841248"/>
            <a:ext cx="8595360" cy="36576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274320" y="4800600"/>
            <a:ext cx="8595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i="1" dirty="0">
                <a:solidFill>
                  <a:srgbClr val="5555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Feinberg (1974); Tooley (1972)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74320" y="1005840"/>
            <a:ext cx="4114800" cy="3291840"/>
          </a:xfrm>
          <a:prstGeom prst="rect">
            <a:avLst/>
          </a:prstGeom>
          <a:solidFill>
            <a:srgbClr val="FFFFFF"/>
          </a:solidFill>
          <a:ln w="12700">
            <a:solidFill>
              <a:srgbClr val="CCCC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274320" y="1005840"/>
            <a:ext cx="4114800" cy="347472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365760" y="1042416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Interest Theory of Rights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411480" y="1463040"/>
            <a:ext cx="3886200" cy="2651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Feinberg: </a:t>
            </a: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having an interest requires a stake in outcomes.
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Tooley sharpens this: rights protect only those interests mediated by </a:t>
            </a:r>
            <a:r>
              <a:rPr lang="en-US" sz="13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conscious desires</a:t>
            </a: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that presuppose self-awareness.</a:t>
            </a:r>
            <a:endParaRPr lang="en-US" sz="1300" dirty="0"/>
          </a:p>
        </p:txBody>
      </p:sp>
      <p:sp>
        <p:nvSpPr>
          <p:cNvPr id="10" name="Shape 8"/>
          <p:cNvSpPr/>
          <p:nvPr/>
        </p:nvSpPr>
        <p:spPr>
          <a:xfrm>
            <a:off x="4663440" y="1005840"/>
            <a:ext cx="4114800" cy="3291840"/>
          </a:xfrm>
          <a:prstGeom prst="rect">
            <a:avLst/>
          </a:prstGeom>
          <a:solidFill>
            <a:srgbClr val="FFFFFF"/>
          </a:solidFill>
          <a:ln w="12700">
            <a:solidFill>
              <a:srgbClr val="CCCCDD"/>
            </a:solidFill>
            <a:prstDash val="solid"/>
          </a:ln>
          <a:effectLst>
            <a:outerShdw blurRad="101600" dist="38100" dir="81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4663440" y="1005840"/>
            <a:ext cx="4114800" cy="347472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4754880" y="1042416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Dispositional Desire Problem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4754880" y="1463040"/>
            <a:ext cx="3886200" cy="2651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Objection: </a:t>
            </a: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sleeping people have no current desire, yet have an interest in surviving.
</a:t>
            </a:r>
            <a:endParaRPr lang="en-US" sz="1300" dirty="0"/>
          </a:p>
          <a:p>
            <a:pPr marL="0" indent="0">
              <a:buNone/>
            </a:pPr>
            <a:r>
              <a:rPr lang="en-US" sz="13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Tooley's reply: </a:t>
            </a: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dispositional desires suffice.
</a:t>
            </a:r>
            <a:endParaRPr lang="en-US" sz="1300" dirty="0"/>
          </a:p>
          <a:p>
            <a:pPr marL="0" indent="0">
              <a:buNone/>
            </a:pPr>
            <a:r>
              <a:rPr lang="en-US" sz="13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Critique: </a:t>
            </a: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dispositional desires are enough, why require explicit self-concept?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A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Challenge 1: Marquis's Future-Like-Ours Argument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841248"/>
            <a:ext cx="8595360" cy="36576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274320" y="4800600"/>
            <a:ext cx="8595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i="1" dirty="0">
                <a:solidFill>
                  <a:srgbClr val="5555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Marquis (1989) — Journal of Philosophy, 86(4)</a:t>
            </a:r>
            <a:endParaRPr lang="en-US" sz="900" dirty="0"/>
          </a:p>
        </p:txBody>
      </p:sp>
      <p:sp>
        <p:nvSpPr>
          <p:cNvPr id="6" name="Text 4"/>
          <p:cNvSpPr/>
          <p:nvPr/>
        </p:nvSpPr>
        <p:spPr>
          <a:xfrm>
            <a:off x="274320" y="1005840"/>
            <a:ext cx="85039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claim: </a:t>
            </a:r>
            <a:r>
              <a:rPr lang="en-US" sz="14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makes killing wrong is the deprivation of a </a:t>
            </a:r>
            <a:r>
              <a:rPr lang="en-US" sz="14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future filled with valuable experiences</a:t>
            </a:r>
            <a:r>
              <a:rPr lang="en-US" sz="14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— not the frustration of a present desire.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274320" y="1828800"/>
            <a:ext cx="2651760" cy="1463040"/>
          </a:xfrm>
          <a:prstGeom prst="rect">
            <a:avLst/>
          </a:prstGeom>
          <a:solidFill>
            <a:srgbClr val="16213E"/>
          </a:solidFill>
          <a:ln w="12700">
            <a:solidFill>
              <a:srgbClr val="16213E"/>
            </a:solidFill>
            <a:prstDash val="solid"/>
          </a:ln>
          <a:effectLst>
            <a:outerShdw blurRad="76200" dist="254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365760" y="1874520"/>
            <a:ext cx="24688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No self-concept needed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365760" y="2286000"/>
            <a:ext cx="246888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DDDD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foetus needn't conceive of itself to have a valuable future</a:t>
            </a:r>
            <a:endParaRPr lang="en-US" sz="1100" dirty="0"/>
          </a:p>
        </p:txBody>
      </p:sp>
      <p:sp>
        <p:nvSpPr>
          <p:cNvPr id="10" name="Text 8"/>
          <p:cNvSpPr/>
          <p:nvPr/>
        </p:nvSpPr>
        <p:spPr>
          <a:xfrm>
            <a:off x="2971800" y="2331720"/>
            <a:ext cx="182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200" dirty="0"/>
          </a:p>
        </p:txBody>
      </p:sp>
      <p:sp>
        <p:nvSpPr>
          <p:cNvPr id="11" name="Shape 9"/>
          <p:cNvSpPr/>
          <p:nvPr/>
        </p:nvSpPr>
        <p:spPr>
          <a:xfrm>
            <a:off x="3154680" y="1828800"/>
            <a:ext cx="2651760" cy="1463040"/>
          </a:xfrm>
          <a:prstGeom prst="rect">
            <a:avLst/>
          </a:prstGeom>
          <a:solidFill>
            <a:srgbClr val="16213E"/>
          </a:solidFill>
          <a:ln w="12700">
            <a:solidFill>
              <a:srgbClr val="16213E"/>
            </a:solidFill>
            <a:prstDash val="solid"/>
          </a:ln>
          <a:effectLst>
            <a:outerShdw blurRad="76200" dist="254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3246120" y="1874520"/>
            <a:ext cx="24688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Killing = deprivation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3246120" y="2286000"/>
            <a:ext cx="246888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DDDD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Wrongness is objective loss, not subjective frustration</a:t>
            </a:r>
            <a:endParaRPr lang="en-US" sz="1100" dirty="0"/>
          </a:p>
        </p:txBody>
      </p:sp>
      <p:sp>
        <p:nvSpPr>
          <p:cNvPr id="14" name="Text 12"/>
          <p:cNvSpPr/>
          <p:nvPr/>
        </p:nvSpPr>
        <p:spPr>
          <a:xfrm>
            <a:off x="5852160" y="2331720"/>
            <a:ext cx="1828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→</a:t>
            </a:r>
            <a:endParaRPr lang="en-US" sz="2200" dirty="0"/>
          </a:p>
        </p:txBody>
      </p:sp>
      <p:sp>
        <p:nvSpPr>
          <p:cNvPr id="15" name="Shape 13"/>
          <p:cNvSpPr/>
          <p:nvPr/>
        </p:nvSpPr>
        <p:spPr>
          <a:xfrm>
            <a:off x="6035040" y="1828800"/>
            <a:ext cx="2651760" cy="146304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  <a:effectLst>
            <a:outerShdw blurRad="76200" dist="25400" dir="8100000" algn="bl" rotWithShape="0">
              <a:srgbClr val="000000">
                <a:alpha val="15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6126480" y="1874520"/>
            <a:ext cx="24688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Foetuses qualify</a:t>
            </a:r>
            <a:endParaRPr lang="en-US" sz="1300" dirty="0"/>
          </a:p>
        </p:txBody>
      </p:sp>
      <p:sp>
        <p:nvSpPr>
          <p:cNvPr id="17" name="Text 15"/>
          <p:cNvSpPr/>
          <p:nvPr/>
        </p:nvSpPr>
        <p:spPr>
          <a:xfrm>
            <a:off x="6126480" y="2286000"/>
            <a:ext cx="246888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1100" dirty="0">
                <a:solidFill>
                  <a:srgbClr val="DDDD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They possess a future-like-ours → killing is seriously wrong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274320" y="3429000"/>
            <a:ext cx="8503920" cy="36576"/>
          </a:xfrm>
          <a:prstGeom prst="rect">
            <a:avLst/>
          </a:prstGeom>
          <a:solidFill>
            <a:srgbClr val="CCCCCC"/>
          </a:solidFill>
          <a:ln w="12700">
            <a:solidFill>
              <a:srgbClr val="CCCCCC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274320" y="3520440"/>
            <a:ext cx="8503920" cy="1463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⚠ Problem: </a:t>
            </a: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Marquis's account seems to imply contraception is also seriously wrong — since it also prevents a valuable future. The line between potential and actual futures is philosophically contested.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A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Challenge 2: Warren's Pluralist Personhood Criteria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841248"/>
            <a:ext cx="8595360" cy="36576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274320" y="4800600"/>
            <a:ext cx="8595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i="1" dirty="0">
                <a:solidFill>
                  <a:srgbClr val="5555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Warren (1973) — The Monist, 57(4)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74320" y="1005840"/>
            <a:ext cx="2606040" cy="109728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  <a:effectLst>
            <a:outerShdw blurRad="635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347472" y="1078992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347472" y="1417320"/>
            <a:ext cx="24231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Consciousness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3108960" y="1005840"/>
            <a:ext cx="2606040" cy="109728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  <a:effectLst>
            <a:outerShdw blurRad="635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3182112" y="1078992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3182112" y="1417320"/>
            <a:ext cx="24231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Reasoning</a:t>
            </a:r>
            <a:endParaRPr lang="en-US" sz="1300" dirty="0"/>
          </a:p>
        </p:txBody>
      </p:sp>
      <p:sp>
        <p:nvSpPr>
          <p:cNvPr id="12" name="Shape 10"/>
          <p:cNvSpPr/>
          <p:nvPr/>
        </p:nvSpPr>
        <p:spPr>
          <a:xfrm>
            <a:off x="5943600" y="1005840"/>
            <a:ext cx="2606040" cy="109728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  <a:effectLst>
            <a:outerShdw blurRad="635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6016752" y="1078992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2000" dirty="0"/>
          </a:p>
        </p:txBody>
      </p:sp>
      <p:sp>
        <p:nvSpPr>
          <p:cNvPr id="14" name="Text 12"/>
          <p:cNvSpPr/>
          <p:nvPr/>
        </p:nvSpPr>
        <p:spPr>
          <a:xfrm>
            <a:off x="6016752" y="1417320"/>
            <a:ext cx="24231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Self-motivated activity</a:t>
            </a:r>
            <a:endParaRPr lang="en-US" sz="1300" dirty="0"/>
          </a:p>
        </p:txBody>
      </p:sp>
      <p:sp>
        <p:nvSpPr>
          <p:cNvPr id="15" name="Shape 13"/>
          <p:cNvSpPr/>
          <p:nvPr/>
        </p:nvSpPr>
        <p:spPr>
          <a:xfrm>
            <a:off x="274320" y="2331720"/>
            <a:ext cx="2606040" cy="109728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  <a:effectLst>
            <a:outerShdw blurRad="635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347472" y="2404872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2000" dirty="0"/>
          </a:p>
        </p:txBody>
      </p:sp>
      <p:sp>
        <p:nvSpPr>
          <p:cNvPr id="17" name="Text 15"/>
          <p:cNvSpPr/>
          <p:nvPr/>
        </p:nvSpPr>
        <p:spPr>
          <a:xfrm>
            <a:off x="347472" y="2743200"/>
            <a:ext cx="24231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Communication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3108960" y="2331720"/>
            <a:ext cx="2606040" cy="109728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  <a:effectLst>
            <a:outerShdw blurRad="63500" dist="25400" dir="81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3182112" y="2404872"/>
            <a:ext cx="3657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3182112" y="2743200"/>
            <a:ext cx="24231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Self-awareness</a:t>
            </a:r>
            <a:endParaRPr lang="en-US" sz="1300" dirty="0"/>
          </a:p>
        </p:txBody>
      </p:sp>
      <p:sp>
        <p:nvSpPr>
          <p:cNvPr id="21" name="Text 19"/>
          <p:cNvSpPr/>
          <p:nvPr/>
        </p:nvSpPr>
        <p:spPr>
          <a:xfrm>
            <a:off x="274320" y="3566160"/>
            <a:ext cx="8503920" cy="1417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Comparison with Tooley: </a:t>
            </a: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Warren is more flexible but reaches similar conclusions — foetuses and infants are not persons in the morally relevant sense. The key difference: Warren distributes moral weight across </a:t>
            </a:r>
            <a:r>
              <a:rPr lang="en-US" sz="13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traits</a:t>
            </a: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; Tooley stakes everything on </a:t>
            </a:r>
            <a:r>
              <a:rPr lang="en-US" sz="13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</a:t>
            </a: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Warren's pluralism risks making the right to life a matter of </a:t>
            </a:r>
            <a:r>
              <a:rPr lang="en-US" sz="1300" i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degree rather than a threshold</a:t>
            </a: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A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Challenge 3: Singer and the Sentience Alternative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841248"/>
            <a:ext cx="8595360" cy="36576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274320" y="4800600"/>
            <a:ext cx="8595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i="1" dirty="0">
                <a:solidFill>
                  <a:srgbClr val="5555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Singer (1975) — Animal Liberation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74320" y="1005840"/>
            <a:ext cx="8503920" cy="822960"/>
          </a:xfrm>
          <a:prstGeom prst="rect">
            <a:avLst/>
          </a:prstGeom>
          <a:solidFill>
            <a:srgbClr val="FFF3E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411480" y="1051560"/>
            <a:ext cx="8229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i="1" dirty="0">
                <a:solidFill>
                  <a:srgbClr val="1A1A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" The question is not, Can they reason? nor, Can they talk? but, Can they suffer? "  — Jeremy Bentham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274320" y="1920240"/>
            <a:ext cx="8503920" cy="3017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Singer agrees with Tooley: 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Killing persons (self-aware, future-directed) is especially wrong — frustrates future-directed preferences.
</a:t>
            </a:r>
            <a:endParaRPr lang="en-US" sz="1300" dirty="0"/>
          </a:p>
          <a:p>
            <a:pPr marL="0" indent="0">
              <a:buNone/>
            </a:pPr>
            <a:r>
              <a:rPr lang="en-US" sz="1300" b="1" dirty="0">
                <a:solidFill>
                  <a:srgbClr val="E945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Where Singer goes further: </a:t>
            </a:r>
            <a:endParaRPr lang="en-US" sz="1300" dirty="0"/>
          </a:p>
          <a:p>
            <a:pPr marL="0" indent="0">
              <a:buNone/>
            </a:pP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Sentience alone generates </a:t>
            </a:r>
            <a:r>
              <a:rPr lang="en-US" sz="13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some moral status</a:t>
            </a:r>
            <a:r>
              <a:rPr lang="en-US" sz="13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A newborn or cat cannot be killed with impunity simply because they lack self-concept.
</a:t>
            </a:r>
            <a:endParaRPr lang="en-US" sz="1300" dirty="0"/>
          </a:p>
          <a:p>
            <a:pPr marL="0" indent="0">
              <a:buNone/>
            </a:pPr>
            <a:r>
              <a:rPr lang="en-US" sz="1300" b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Verdict: </a:t>
            </a:r>
            <a:r>
              <a:rPr lang="en-US" sz="1300" i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Tooley's binary (full right OR no right) misses the genuine moral weight of sentience in non-self-aware beings.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A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Key Objections to Tooley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841248"/>
            <a:ext cx="8595360" cy="36576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274320" y="4800600"/>
            <a:ext cx="85953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i="1" dirty="0">
                <a:solidFill>
                  <a:srgbClr val="5555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McMahan (2002); Warren (1973); Singer (1993)</a:t>
            </a:r>
            <a:endParaRPr lang="en-US" sz="900" dirty="0"/>
          </a:p>
        </p:txBody>
      </p:sp>
      <p:sp>
        <p:nvSpPr>
          <p:cNvPr id="6" name="Shape 4"/>
          <p:cNvSpPr/>
          <p:nvPr/>
        </p:nvSpPr>
        <p:spPr>
          <a:xfrm>
            <a:off x="274320" y="1005840"/>
            <a:ext cx="73152" cy="114300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438912" y="1005840"/>
            <a:ext cx="8412480" cy="1143000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E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548640" y="1078992"/>
            <a:ext cx="8138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Argument from Marginal Cases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548640" y="1389888"/>
            <a:ext cx="81381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Severely cognitively impaired humans lack self-concept. Tooley's view implies they lack a serious right to life — a conclusion most regard as a devastating reductio.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274320" y="2331720"/>
            <a:ext cx="73152" cy="1143000"/>
          </a:xfrm>
          <a:prstGeom prst="rect">
            <a:avLst/>
          </a:prstGeom>
          <a:solidFill>
            <a:srgbClr val="0F3460"/>
          </a:solidFill>
          <a:ln w="12700">
            <a:solidFill>
              <a:srgbClr val="0F34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438912" y="2331720"/>
            <a:ext cx="8412480" cy="1143000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E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548640" y="2404872"/>
            <a:ext cx="8138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F34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Gradualism Problem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548640" y="2715768"/>
            <a:ext cx="81381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Self-awareness in infants develops gradually over months. Tooley's binary framework cannot cleanly handle this developmental continuum — when exactly does the right 'switch on'?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274320" y="3657600"/>
            <a:ext cx="73152" cy="1143000"/>
          </a:xfrm>
          <a:prstGeom prst="rect">
            <a:avLst/>
          </a:prstGeom>
          <a:solidFill>
            <a:srgbClr val="16213E"/>
          </a:solidFill>
          <a:ln w="12700">
            <a:solidFill>
              <a:srgbClr val="16213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438912" y="3657600"/>
            <a:ext cx="8412480" cy="1143000"/>
          </a:xfrm>
          <a:prstGeom prst="rect">
            <a:avLst/>
          </a:prstGeom>
          <a:solidFill>
            <a:srgbClr val="FFFFFF"/>
          </a:solidFill>
          <a:ln w="12700">
            <a:solidFill>
              <a:srgbClr val="DDDDE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548640" y="3730752"/>
            <a:ext cx="81381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6213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Conceptual Inflation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548640" y="4041648"/>
            <a:ext cx="813816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Sleeping adults lack occurrent self-beliefs. Tooley's dispositional response handles this but raises questions about how much philosophical weight that concept quietly carries.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1A1A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457200" cy="514350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4389120"/>
            <a:ext cx="9144000" cy="754380"/>
          </a:xfrm>
          <a:prstGeom prst="rect">
            <a:avLst/>
          </a:prstGeom>
          <a:solidFill>
            <a:srgbClr val="16213E"/>
          </a:solidFill>
          <a:ln w="12700">
            <a:solidFill>
              <a:srgbClr val="16213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640080" y="22860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Conclusion &amp; Verdict</a:t>
            </a:r>
            <a:endParaRPr lang="en-US" sz="2800" dirty="0"/>
          </a:p>
        </p:txBody>
      </p:sp>
      <p:sp>
        <p:nvSpPr>
          <p:cNvPr id="5" name="Shape 3"/>
          <p:cNvSpPr/>
          <p:nvPr/>
        </p:nvSpPr>
        <p:spPr>
          <a:xfrm>
            <a:off x="640080" y="804672"/>
            <a:ext cx="8229600" cy="36576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640080" y="960120"/>
            <a:ext cx="3657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88FF8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✓</a:t>
            </a:r>
            <a:endParaRPr lang="en-US" sz="2000" dirty="0"/>
          </a:p>
        </p:txBody>
      </p:sp>
      <p:sp>
        <p:nvSpPr>
          <p:cNvPr id="7" name="Text 5"/>
          <p:cNvSpPr/>
          <p:nvPr/>
        </p:nvSpPr>
        <p:spPr>
          <a:xfrm>
            <a:off x="1097280" y="960120"/>
            <a:ext cx="76809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Tooley correctly identifies that self-awareness matters morally — destroying a forward-looking self is a profound wrong.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640080" y="1920240"/>
            <a:ext cx="3657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E9456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✗</a:t>
            </a:r>
            <a:endParaRPr lang="en-US" sz="2000" dirty="0"/>
          </a:p>
        </p:txBody>
      </p:sp>
      <p:sp>
        <p:nvSpPr>
          <p:cNvPr id="9" name="Text 7"/>
          <p:cNvSpPr/>
          <p:nvPr/>
        </p:nvSpPr>
        <p:spPr>
          <a:xfrm>
            <a:off x="1097280" y="1920240"/>
            <a:ext cx="76809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account is too narrow: it ignores the moral weight of sentience and struggles with cognitively impaired humans.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640080" y="2880360"/>
            <a:ext cx="3657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AAAA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→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1097280" y="2880360"/>
            <a:ext cx="76809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pluralistic view is needed: sentience + self-awareness + future value generate different kinds and degrees of protection.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640080" y="3840480"/>
            <a:ext cx="36576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∴</a:t>
            </a:r>
            <a:endParaRPr lang="en-US" sz="2000" dirty="0"/>
          </a:p>
        </p:txBody>
      </p:sp>
      <p:sp>
        <p:nvSpPr>
          <p:cNvPr id="13" name="Text 11"/>
          <p:cNvSpPr/>
          <p:nvPr/>
        </p:nvSpPr>
        <p:spPr>
          <a:xfrm>
            <a:off x="1097280" y="3840480"/>
            <a:ext cx="768096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Tooley's criterion is a vital piece of the puzzle — but not the complete picture.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640080" y="4462272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E94560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Thank you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/>
          <p:nvPr/>
        </p:nvSpPr>
        <p:spPr>
          <a:xfrm>
            <a:off x="274320" y="182880"/>
            <a:ext cx="85953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A1A2E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References</a:t>
            </a:r>
            <a:endParaRPr lang="en-US" sz="2600" dirty="0"/>
          </a:p>
        </p:txBody>
      </p:sp>
      <p:sp>
        <p:nvSpPr>
          <p:cNvPr id="4" name="Shape 2"/>
          <p:cNvSpPr/>
          <p:nvPr/>
        </p:nvSpPr>
        <p:spPr>
          <a:xfrm>
            <a:off x="274320" y="841248"/>
            <a:ext cx="8595360" cy="36576"/>
          </a:xfrm>
          <a:prstGeom prst="rect">
            <a:avLst/>
          </a:prstGeom>
          <a:solidFill>
            <a:srgbClr val="E94560"/>
          </a:solidFill>
          <a:ln w="12700">
            <a:solidFill>
              <a:srgbClr val="E94560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320040" y="1005840"/>
            <a:ext cx="85039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Feinberg, J. </a:t>
            </a: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(1974). The Rights of Animals and Unborn Generations. In W. Blackstone (Ed.), </a:t>
            </a:r>
            <a:r>
              <a:rPr lang="en-US" sz="1200" i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Philosophy and Environmental Crisis.</a:t>
            </a: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University of Georgia Press.</a:t>
            </a:r>
            <a:endParaRPr lang="en-US" sz="1200" dirty="0"/>
          </a:p>
        </p:txBody>
      </p:sp>
      <p:sp>
        <p:nvSpPr>
          <p:cNvPr id="6" name="Shape 4"/>
          <p:cNvSpPr/>
          <p:nvPr/>
        </p:nvSpPr>
        <p:spPr>
          <a:xfrm>
            <a:off x="320040" y="1572768"/>
            <a:ext cx="8503920" cy="18288"/>
          </a:xfrm>
          <a:prstGeom prst="rect">
            <a:avLst/>
          </a:prstGeom>
          <a:solidFill>
            <a:srgbClr val="DDDDEE"/>
          </a:solidFill>
          <a:ln w="12700">
            <a:solidFill>
              <a:srgbClr val="DDDDE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320040" y="1645920"/>
            <a:ext cx="85039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Marquis, D. </a:t>
            </a: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(1989). Why Abortion is Immoral. </a:t>
            </a:r>
            <a:r>
              <a:rPr lang="en-US" sz="1200" i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Journal of Philosophy,</a:t>
            </a: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86(4), 183–202.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320040" y="2212848"/>
            <a:ext cx="8503920" cy="18288"/>
          </a:xfrm>
          <a:prstGeom prst="rect">
            <a:avLst/>
          </a:prstGeom>
          <a:solidFill>
            <a:srgbClr val="DDDDEE"/>
          </a:solidFill>
          <a:ln w="12700">
            <a:solidFill>
              <a:srgbClr val="DDDDE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320040" y="2286000"/>
            <a:ext cx="85039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Singer, P. </a:t>
            </a: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(1975). </a:t>
            </a:r>
            <a:r>
              <a:rPr lang="en-US" sz="1200" i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Animal Liberation.</a:t>
            </a: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New York Review/Random House.</a:t>
            </a:r>
            <a:endParaRPr lang="en-US" sz="1200" dirty="0"/>
          </a:p>
        </p:txBody>
      </p:sp>
      <p:sp>
        <p:nvSpPr>
          <p:cNvPr id="10" name="Shape 8"/>
          <p:cNvSpPr/>
          <p:nvPr/>
        </p:nvSpPr>
        <p:spPr>
          <a:xfrm>
            <a:off x="320040" y="2852928"/>
            <a:ext cx="8503920" cy="18288"/>
          </a:xfrm>
          <a:prstGeom prst="rect">
            <a:avLst/>
          </a:prstGeom>
          <a:solidFill>
            <a:srgbClr val="DDDDEE"/>
          </a:solidFill>
          <a:ln w="12700">
            <a:solidFill>
              <a:srgbClr val="DDDDE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320040" y="2926080"/>
            <a:ext cx="85039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Tooley, M. </a:t>
            </a: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(1972). Abortion and Infanticide. </a:t>
            </a:r>
            <a:r>
              <a:rPr lang="en-US" sz="1200" i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Philosophy &amp; Public Affairs,</a:t>
            </a: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2(1), 37–65.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320040" y="3493008"/>
            <a:ext cx="8503920" cy="18288"/>
          </a:xfrm>
          <a:prstGeom prst="rect">
            <a:avLst/>
          </a:prstGeom>
          <a:solidFill>
            <a:srgbClr val="DDDDEE"/>
          </a:solidFill>
          <a:ln w="12700">
            <a:solidFill>
              <a:srgbClr val="DDDDE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320040" y="3566160"/>
            <a:ext cx="85039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Tooley, M. </a:t>
            </a: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(1983). </a:t>
            </a:r>
            <a:r>
              <a:rPr lang="en-US" sz="1200" i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Abortion and Infanticide.</a:t>
            </a: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Oxford University Press.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320040" y="4133088"/>
            <a:ext cx="8503920" cy="18288"/>
          </a:xfrm>
          <a:prstGeom prst="rect">
            <a:avLst/>
          </a:prstGeom>
          <a:solidFill>
            <a:srgbClr val="DDDDEE"/>
          </a:solidFill>
          <a:ln w="12700">
            <a:solidFill>
              <a:srgbClr val="DDDDE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320040" y="4206240"/>
            <a:ext cx="850392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F346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Warren, M. A. </a:t>
            </a: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(1973). On the Moral and Legal Status of Abortion. </a:t>
            </a:r>
            <a:r>
              <a:rPr lang="en-US" sz="1200" i="1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Monist,</a:t>
            </a:r>
            <a:r>
              <a:rPr lang="en-US" sz="1200" dirty="0">
                <a:solidFill>
                  <a:srgbClr val="1A1A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57(4), 43–61.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847</Words>
  <Application>Microsoft Macintosh PowerPoint</Application>
  <PresentationFormat>On-screen Show (16:9)</PresentationFormat>
  <Paragraphs>87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ibahim mohamed</dc:creator>
  <cp:keywords/>
  <dc:description/>
  <cp:lastModifiedBy/>
  <cp:revision>1</cp:revision>
  <dcterms:created xsi:type="dcterms:W3CDTF">2026-04-08T12:11:18Z</dcterms:created>
  <dcterms:modified xsi:type="dcterms:W3CDTF">2026-05-03T19:31:02Z</dcterms:modified>
  <cp:category/>
</cp:coreProperties>
</file>