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74" r:id="rId3"/>
    <p:sldId id="275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2" r:id="rId17"/>
    <p:sldId id="269" r:id="rId18"/>
    <p:sldId id="270" r:id="rId19"/>
    <p:sldId id="271" r:id="rId20"/>
    <p:sldId id="273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83770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62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048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6960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0275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4530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9137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10316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7756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3365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900012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81833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210042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83248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33246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5034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441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3763618" cy="2421464"/>
          </a:xfrm>
        </p:spPr>
        <p:txBody>
          <a:bodyPr>
            <a:normAutofit fontScale="90000"/>
          </a:bodyPr>
          <a:lstStyle/>
          <a:p>
            <a:r>
              <a:rPr lang="en-GB" sz="5400" dirty="0"/>
              <a:t>LEADERSHIP</a:t>
            </a:r>
            <a:br>
              <a:rPr lang="en-GB" sz="5400" dirty="0"/>
            </a:br>
            <a:endParaRPr lang="en-GB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85392" y="4385731"/>
            <a:ext cx="7116417" cy="1405467"/>
          </a:xfrm>
        </p:spPr>
        <p:txBody>
          <a:bodyPr>
            <a:normAutofit/>
          </a:bodyPr>
          <a:lstStyle/>
          <a:p>
            <a:r>
              <a:rPr lang="en-GB" sz="3600" u="sng" dirty="0"/>
              <a:t>WHAT MAKES A GOOD LEADER???</a:t>
            </a:r>
          </a:p>
        </p:txBody>
      </p:sp>
    </p:spTree>
    <p:extLst>
      <p:ext uri="{BB962C8B-B14F-4D97-AF65-F5344CB8AC3E}">
        <p14:creationId xmlns:p14="http://schemas.microsoft.com/office/powerpoint/2010/main" val="37328320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                        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To understand and discuss the various forms of leadership styles</a:t>
            </a:r>
          </a:p>
        </p:txBody>
      </p:sp>
    </p:spTree>
    <p:extLst>
      <p:ext uri="{BB962C8B-B14F-4D97-AF65-F5344CB8AC3E}">
        <p14:creationId xmlns:p14="http://schemas.microsoft.com/office/powerpoint/2010/main" val="724031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8455" y="106017"/>
            <a:ext cx="8228771" cy="781879"/>
          </a:xfrm>
        </p:spPr>
        <p:txBody>
          <a:bodyPr>
            <a:normAutofit fontScale="90000"/>
          </a:bodyPr>
          <a:lstStyle/>
          <a:p>
            <a:r>
              <a:rPr lang="en-GB" sz="5400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887896"/>
            <a:ext cx="11018519" cy="5864595"/>
          </a:xfrm>
        </p:spPr>
        <p:txBody>
          <a:bodyPr>
            <a:noAutofit/>
          </a:bodyPr>
          <a:lstStyle/>
          <a:p>
            <a:r>
              <a:rPr lang="en-GB" sz="3200" dirty="0"/>
              <a:t>1)To describe and understand what is meant by leadership</a:t>
            </a:r>
          </a:p>
          <a:p>
            <a:endParaRPr lang="en-GB" sz="3200" dirty="0"/>
          </a:p>
          <a:p>
            <a:r>
              <a:rPr lang="en-GB" sz="3200" dirty="0"/>
              <a:t>2)To identify and </a:t>
            </a:r>
            <a:r>
              <a:rPr lang="en-GB" sz="3200" dirty="0" smtClean="0"/>
              <a:t>understand </a:t>
            </a:r>
            <a:r>
              <a:rPr lang="en-GB" sz="3200" dirty="0"/>
              <a:t>five different styles of leadership</a:t>
            </a:r>
          </a:p>
          <a:p>
            <a:endParaRPr lang="en-GB" sz="3200" dirty="0"/>
          </a:p>
          <a:p>
            <a:r>
              <a:rPr lang="en-GB" sz="3200" dirty="0"/>
              <a:t>3)To discuss which famous faces fit into these styles of leadership</a:t>
            </a:r>
          </a:p>
          <a:p>
            <a:endParaRPr lang="en-GB" sz="3200" dirty="0"/>
          </a:p>
          <a:p>
            <a:r>
              <a:rPr lang="en-GB" sz="3200" dirty="0"/>
              <a:t>4)To discuss in groups, which forms of leadership will be most productive in the workplace.</a:t>
            </a:r>
          </a:p>
        </p:txBody>
      </p:sp>
    </p:spTree>
    <p:extLst>
      <p:ext uri="{BB962C8B-B14F-4D97-AF65-F5344CB8AC3E}">
        <p14:creationId xmlns:p14="http://schemas.microsoft.com/office/powerpoint/2010/main" val="28349279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ic from Leadership-Quotes.or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9752" y="985842"/>
            <a:ext cx="6095593" cy="4724084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5909" y="145774"/>
            <a:ext cx="3979205" cy="1444488"/>
          </a:xfrm>
        </p:spPr>
        <p:txBody>
          <a:bodyPr>
            <a:normAutofit/>
          </a:bodyPr>
          <a:lstStyle/>
          <a:p>
            <a:r>
              <a:rPr lang="en-GB" b="1" u="sng" dirty="0"/>
              <a:t>What represents a good leader?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2278" y="2261420"/>
            <a:ext cx="4850296" cy="363793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dirty="0"/>
              <a:t>THINK OF A PERSON WHO YOU HAVE MET WHO YOU HAVE RESPECTED AS A GOOD LEADER.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WHO WERE THEY? WHAT QUALITIES DID THEY POSSESS?</a:t>
            </a:r>
          </a:p>
        </p:txBody>
      </p:sp>
    </p:spTree>
    <p:extLst>
      <p:ext uri="{BB962C8B-B14F-4D97-AF65-F5344CB8AC3E}">
        <p14:creationId xmlns:p14="http://schemas.microsoft.com/office/powerpoint/2010/main" val="4160051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40835" y="609600"/>
            <a:ext cx="8776391" cy="1456267"/>
          </a:xfrm>
        </p:spPr>
        <p:txBody>
          <a:bodyPr>
            <a:normAutofit fontScale="90000"/>
          </a:bodyPr>
          <a:lstStyle/>
          <a:p>
            <a:r>
              <a:rPr lang="en-GB" sz="5400" b="1" u="sng" dirty="0"/>
              <a:t>FIVE STYLES OF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4400" dirty="0"/>
              <a:t>LAISSEZ FAIRE</a:t>
            </a:r>
          </a:p>
          <a:p>
            <a:pPr marL="0" indent="0">
              <a:buNone/>
            </a:pPr>
            <a:r>
              <a:rPr lang="en-GB" sz="4400" dirty="0"/>
              <a:t>AUTOCRATIC</a:t>
            </a:r>
          </a:p>
          <a:p>
            <a:pPr marL="0" indent="0">
              <a:buNone/>
            </a:pPr>
            <a:r>
              <a:rPr lang="en-GB" sz="4400" dirty="0"/>
              <a:t>PARTICIPATIVE</a:t>
            </a:r>
          </a:p>
          <a:p>
            <a:pPr marL="0" indent="0">
              <a:buNone/>
            </a:pPr>
            <a:r>
              <a:rPr lang="en-GB" sz="4400" dirty="0"/>
              <a:t>TRANSACTIONAL</a:t>
            </a:r>
          </a:p>
          <a:p>
            <a:pPr marL="0" indent="0">
              <a:buNone/>
            </a:pPr>
            <a:r>
              <a:rPr lang="en-GB" sz="4400" dirty="0"/>
              <a:t>TRANSFORMATIONAL</a:t>
            </a:r>
          </a:p>
        </p:txBody>
      </p:sp>
      <p:pic>
        <p:nvPicPr>
          <p:cNvPr id="5" name="Picture 4" descr="chapter 6 &lt;strong&gt;leadership&lt;/strong&gt; and influence chapter 6 &lt;strong&gt;leadership&lt;/strong&gt; and influence ...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999" y="1947672"/>
            <a:ext cx="5592417" cy="3843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392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ttp://psychology.about.com/od/&lt;strong&gt;leadership&lt;/strong&gt;/a/leadstyles.htm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1774" y="1458251"/>
            <a:ext cx="5143571" cy="3779267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9630" y="168812"/>
            <a:ext cx="3066757" cy="745588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LAISSEZ FAIRE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2522" y="914400"/>
            <a:ext cx="5830956" cy="5494638"/>
          </a:xfrm>
        </p:spPr>
        <p:txBody>
          <a:bodyPr>
            <a:noAutofit/>
          </a:bodyPr>
          <a:lstStyle/>
          <a:p>
            <a:r>
              <a:rPr lang="en-GB" sz="3200" dirty="0" smtClean="0"/>
              <a:t>LITTLE  </a:t>
            </a:r>
            <a:r>
              <a:rPr lang="en-GB" sz="3200" dirty="0"/>
              <a:t>DIRECT SUPERVISION OF EMPLOYEES AND DOESN’T PROVIDE REGULAR FEEDBACK</a:t>
            </a:r>
          </a:p>
          <a:p>
            <a:endParaRPr lang="en-GB" sz="3200" dirty="0"/>
          </a:p>
          <a:p>
            <a:r>
              <a:rPr lang="en-GB" sz="3200" dirty="0"/>
              <a:t>EMPLOYEES ARE HIGHLY SKILLED AND REQUIRE LITTLE  </a:t>
            </a:r>
            <a:r>
              <a:rPr lang="en-GB" sz="3200" dirty="0" smtClean="0"/>
              <a:t>SUPERVISION</a:t>
            </a:r>
          </a:p>
          <a:p>
            <a:endParaRPr lang="en-GB" sz="3200" dirty="0" smtClean="0"/>
          </a:p>
          <a:p>
            <a:r>
              <a:rPr lang="en-GB" sz="3200" dirty="0" smtClean="0"/>
              <a:t>What are the advantages?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60363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75652" y="609600"/>
            <a:ext cx="6841574" cy="1456267"/>
          </a:xfrm>
        </p:spPr>
        <p:txBody>
          <a:bodyPr>
            <a:normAutofit/>
          </a:bodyPr>
          <a:lstStyle/>
          <a:p>
            <a:r>
              <a:rPr lang="en-GB" sz="5400" u="sng" dirty="0"/>
              <a:t>LAISSEZ FAIRE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4470768"/>
          </a:xfrm>
        </p:spPr>
        <p:txBody>
          <a:bodyPr/>
          <a:lstStyle/>
          <a:p>
            <a:r>
              <a:rPr lang="en-GB" sz="4400" dirty="0"/>
              <a:t>HOWEVER, NOT  ALL  EMPLOYEES  ARE ABLE  TO  WORK  WITH  LITTLE  SUPERVISION</a:t>
            </a:r>
          </a:p>
          <a:p>
            <a:endParaRPr lang="en-GB" sz="4400" dirty="0"/>
          </a:p>
          <a:p>
            <a:r>
              <a:rPr lang="en-GB" sz="4400" dirty="0"/>
              <a:t>WHAT  COULD  THIS  LEAD  TO............</a:t>
            </a:r>
          </a:p>
          <a:p>
            <a:endParaRPr lang="en-GB" sz="4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0122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10609" y="609600"/>
            <a:ext cx="7106617" cy="662609"/>
          </a:xfrm>
        </p:spPr>
        <p:txBody>
          <a:bodyPr>
            <a:normAutofit fontScale="90000"/>
          </a:bodyPr>
          <a:lstStyle/>
          <a:p>
            <a:r>
              <a:rPr lang="en-GB" sz="4800" u="sng" dirty="0"/>
              <a:t>LAISSEZ FAIRE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1630017"/>
            <a:ext cx="10131425" cy="416118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4800" dirty="0"/>
              <a:t>INCREASED COSTS,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dirty="0"/>
              <a:t>LACK OF PRODUCTION AND 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dirty="0"/>
              <a:t>LOSS OF CONTROL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5030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318052"/>
            <a:ext cx="5219699" cy="980661"/>
          </a:xfrm>
        </p:spPr>
        <p:txBody>
          <a:bodyPr>
            <a:normAutofit/>
          </a:bodyPr>
          <a:lstStyle/>
          <a:p>
            <a:r>
              <a:rPr lang="en-GB" u="sng" dirty="0"/>
              <a:t>AUTOCRATIC LEADER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92765" y="1298713"/>
            <a:ext cx="5998265" cy="5353878"/>
          </a:xfrm>
        </p:spPr>
        <p:txBody>
          <a:bodyPr>
            <a:noAutofit/>
          </a:bodyPr>
          <a:lstStyle/>
          <a:p>
            <a:r>
              <a:rPr lang="en-GB" sz="4000" dirty="0"/>
              <a:t>NOBODY CHALLENGES THE AUTHORITY OF THIS LEADER</a:t>
            </a:r>
          </a:p>
          <a:p>
            <a:endParaRPr lang="en-GB" sz="4000" dirty="0"/>
          </a:p>
          <a:p>
            <a:r>
              <a:rPr lang="en-GB" sz="4000" dirty="0"/>
              <a:t>MAKES DECISIONS WITHOUT INPUT FROM OTHERS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1689" y="2239065"/>
            <a:ext cx="4762500" cy="317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1621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9061" y="609600"/>
            <a:ext cx="7398165" cy="1456267"/>
          </a:xfrm>
        </p:spPr>
        <p:txBody>
          <a:bodyPr/>
          <a:lstStyle/>
          <a:p>
            <a:r>
              <a:rPr lang="en-GB" b="1" u="sng" dirty="0"/>
              <a:t>AUTOCRATIC LEADER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4400" dirty="0"/>
              <a:t>CREATIVE INDIVIDUALS WHO LIKE WORKING IN GROUPS DISLIKE THIS FORM OF LEADERSHIP</a:t>
            </a:r>
          </a:p>
          <a:p>
            <a:endParaRPr lang="en-GB" sz="4400" dirty="0"/>
          </a:p>
          <a:p>
            <a:r>
              <a:rPr lang="en-GB" sz="4400" dirty="0"/>
              <a:t>BEST SUITS THOSE WHO REQUIRE CLOSE SUPERVISION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1364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821635"/>
          </a:xfrm>
        </p:spPr>
        <p:txBody>
          <a:bodyPr/>
          <a:lstStyle/>
          <a:p>
            <a:r>
              <a:rPr lang="en-GB" u="sng" dirty="0"/>
              <a:t>PARTICIPATIVE/ DEMOCRATIC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1550504"/>
            <a:ext cx="10724321" cy="4837045"/>
          </a:xfrm>
        </p:spPr>
        <p:txBody>
          <a:bodyPr>
            <a:normAutofit/>
          </a:bodyPr>
          <a:lstStyle/>
          <a:p>
            <a:r>
              <a:rPr lang="en-GB" sz="4000" dirty="0"/>
              <a:t>THESE  LEADERS VALUE INPUT FROM TEAM MEMBERS AND PEERS</a:t>
            </a:r>
          </a:p>
          <a:p>
            <a:endParaRPr lang="en-GB" sz="4000" dirty="0"/>
          </a:p>
          <a:p>
            <a:r>
              <a:rPr lang="en-GB" sz="4000" dirty="0"/>
              <a:t>FINAL DECISIONS REST WITH THE PARTICIPATIVE LEADER</a:t>
            </a:r>
          </a:p>
          <a:p>
            <a:pPr marL="0" indent="0">
              <a:buNone/>
            </a:pP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234450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549" y="347133"/>
            <a:ext cx="10131425" cy="1456267"/>
          </a:xfrm>
        </p:spPr>
        <p:txBody>
          <a:bodyPr/>
          <a:lstStyle/>
          <a:p>
            <a:r>
              <a:rPr lang="en-GB" u="sng" dirty="0"/>
              <a:t>PARTICIPATIVE/DEMOCRATIC LEADER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2142067"/>
            <a:ext cx="9766851" cy="3649133"/>
          </a:xfrm>
        </p:spPr>
        <p:txBody>
          <a:bodyPr>
            <a:noAutofit/>
          </a:bodyPr>
          <a:lstStyle/>
          <a:p>
            <a:r>
              <a:rPr lang="en-GB" sz="3600" dirty="0"/>
              <a:t>IT GIVES ALL TEAM MEMBERS A CHANCE TO PARTCIPATE IN DECISION MAKING.</a:t>
            </a:r>
          </a:p>
          <a:p>
            <a:endParaRPr lang="en-GB" sz="3600" dirty="0"/>
          </a:p>
          <a:p>
            <a:endParaRPr lang="en-GB" sz="3600" dirty="0"/>
          </a:p>
          <a:p>
            <a:r>
              <a:rPr lang="en-GB" sz="3600" dirty="0"/>
              <a:t>THIS MAKES THE TEAM FEEL THAT THEIR OPINIONS MATTER</a:t>
            </a:r>
          </a:p>
        </p:txBody>
      </p:sp>
      <p:pic>
        <p:nvPicPr>
          <p:cNvPr id="5" name="Picture 4" descr="&lt;strong&gt;Decisions&lt;/strong&gt;…&lt;strong&gt;Decisions&lt;/strong&gt;… – Onyx Truth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66922" y="437322"/>
            <a:ext cx="3525078" cy="6420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0248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0045" y="410818"/>
            <a:ext cx="10131425" cy="1456267"/>
          </a:xfrm>
        </p:spPr>
        <p:txBody>
          <a:bodyPr/>
          <a:lstStyle/>
          <a:p>
            <a:r>
              <a:rPr lang="en-GB" u="sng" dirty="0"/>
              <a:t>PARTICIPANT/DEMOCRATIC LEADER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9490" y="1867084"/>
            <a:ext cx="11085342" cy="4702527"/>
          </a:xfrm>
        </p:spPr>
        <p:txBody>
          <a:bodyPr>
            <a:normAutofit/>
          </a:bodyPr>
          <a:lstStyle/>
          <a:p>
            <a:r>
              <a:rPr lang="en-GB" sz="3600" dirty="0"/>
              <a:t>IF  THERE  ARE  COMPANY  CHANGES  THE  TEAM  ARE MORE  LIKELY  TO  ACCEPT  IT,  AS  THE  EMPLOYEES HAVE  HAD  AN  INPUT</a:t>
            </a:r>
          </a:p>
          <a:p>
            <a:endParaRPr lang="en-GB" sz="3600" dirty="0"/>
          </a:p>
          <a:p>
            <a:r>
              <a:rPr lang="en-GB" sz="3600" dirty="0"/>
              <a:t>THIS  STYLE  OF  LEADERSHIP,  HELPS  COMPANIES  MAKE </a:t>
            </a:r>
            <a:r>
              <a:rPr lang="en-GB" sz="3600" dirty="0" smtClean="0"/>
              <a:t>DECISIONS,  BUT  CAN  BE  A  LENGTHY  PROCESS.</a:t>
            </a:r>
            <a:endParaRPr lang="en-GB" sz="3600" dirty="0"/>
          </a:p>
          <a:p>
            <a:r>
              <a:rPr lang="en-GB" dirty="0"/>
              <a:t>,</a:t>
            </a:r>
          </a:p>
        </p:txBody>
      </p:sp>
    </p:spTree>
    <p:extLst>
      <p:ext uri="{BB962C8B-B14F-4D97-AF65-F5344CB8AC3E}">
        <p14:creationId xmlns:p14="http://schemas.microsoft.com/office/powerpoint/2010/main" val="4185332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4017" y="609600"/>
            <a:ext cx="7663209" cy="808383"/>
          </a:xfrm>
        </p:spPr>
        <p:txBody>
          <a:bodyPr/>
          <a:lstStyle/>
          <a:p>
            <a:r>
              <a:rPr lang="en-GB" u="sng" dirty="0"/>
              <a:t>TRANSACTIONAL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1417983"/>
            <a:ext cx="10830338" cy="5049078"/>
          </a:xfrm>
        </p:spPr>
        <p:txBody>
          <a:bodyPr>
            <a:normAutofit/>
          </a:bodyPr>
          <a:lstStyle/>
          <a:p>
            <a:r>
              <a:rPr lang="en-GB" sz="3200" dirty="0"/>
              <a:t>TASKS ARE GIVEN OUT BY THE EMPLOYER, WHO REWARDS OR ISSUES PUNISHMENT BASED ON PERFORMANCE</a:t>
            </a:r>
          </a:p>
          <a:p>
            <a:endParaRPr lang="en-GB" sz="3200" dirty="0"/>
          </a:p>
          <a:p>
            <a:r>
              <a:rPr lang="en-GB" sz="3200" dirty="0"/>
              <a:t>MANAGERS AND TEAM MEMBERS SET GOALS TOGETHER</a:t>
            </a:r>
          </a:p>
          <a:p>
            <a:endParaRPr lang="en-GB" sz="3200" dirty="0"/>
          </a:p>
          <a:p>
            <a:r>
              <a:rPr lang="en-GB" sz="3200" dirty="0"/>
              <a:t>TEAM MEMBERS ACCEPT TO FOLLOW THE DIRECTION OF THE MANAGER,  IN ORDER TO ACHIEVE THESE GOALS</a:t>
            </a:r>
          </a:p>
        </p:txBody>
      </p:sp>
    </p:spTree>
    <p:extLst>
      <p:ext uri="{BB962C8B-B14F-4D97-AF65-F5344CB8AC3E}">
        <p14:creationId xmlns:p14="http://schemas.microsoft.com/office/powerpoint/2010/main" val="3382761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OW TO IMPROVE MOTIVATION AT YOUR WORKPLACE?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9752" y="1077276"/>
            <a:ext cx="6095593" cy="454121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5909" y="132523"/>
            <a:ext cx="3979205" cy="1404730"/>
          </a:xfrm>
        </p:spPr>
        <p:txBody>
          <a:bodyPr>
            <a:normAutofit/>
          </a:bodyPr>
          <a:lstStyle/>
          <a:p>
            <a:r>
              <a:rPr lang="en-GB" b="1" u="sng" dirty="0"/>
              <a:t>TRANSACTIONAL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8296" y="1537254"/>
            <a:ext cx="4526818" cy="4797286"/>
          </a:xfrm>
        </p:spPr>
        <p:txBody>
          <a:bodyPr>
            <a:noAutofit/>
          </a:bodyPr>
          <a:lstStyle/>
          <a:p>
            <a:r>
              <a:rPr lang="en-GB" sz="3600" dirty="0"/>
              <a:t>THE  MANAGER POSSESSES  THE  POWER  TO  REVIEW RESULTS,  OR  SEND EMPLOYEES  BACK  FOR  TRAINING, IF  THEY  FAIL TO  MEET  RESULTS.</a:t>
            </a:r>
          </a:p>
        </p:txBody>
      </p:sp>
    </p:spTree>
    <p:extLst>
      <p:ext uri="{BB962C8B-B14F-4D97-AF65-F5344CB8AC3E}">
        <p14:creationId xmlns:p14="http://schemas.microsoft.com/office/powerpoint/2010/main" val="17876142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848139"/>
          </a:xfrm>
        </p:spPr>
        <p:txBody>
          <a:bodyPr/>
          <a:lstStyle/>
          <a:p>
            <a:r>
              <a:rPr lang="en-GB" b="1" u="sng" dirty="0"/>
              <a:t>TRANSFORMATIONAL LEADER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4557" y="1669775"/>
            <a:ext cx="10986052" cy="4731026"/>
          </a:xfrm>
        </p:spPr>
        <p:txBody>
          <a:bodyPr>
            <a:normAutofit fontScale="92500" lnSpcReduction="20000"/>
          </a:bodyPr>
          <a:lstStyle/>
          <a:p>
            <a:r>
              <a:rPr lang="en-GB" sz="4000" dirty="0"/>
              <a:t>CREATES A VISION / IDEA</a:t>
            </a:r>
          </a:p>
          <a:p>
            <a:endParaRPr lang="en-GB" sz="4000" dirty="0"/>
          </a:p>
          <a:p>
            <a:r>
              <a:rPr lang="en-GB" sz="4000" dirty="0"/>
              <a:t>APPEALS TO PEOPLES VALUES, TO ACHIEVE THAT VISION / TASK</a:t>
            </a:r>
          </a:p>
          <a:p>
            <a:endParaRPr lang="en-GB" sz="4000" dirty="0"/>
          </a:p>
          <a:p>
            <a:r>
              <a:rPr lang="en-GB" sz="4000" dirty="0"/>
              <a:t>MOTIVATES AND PROVIDES INSPIRATION FOR PEOPLE TO DELIVER THAT VISION</a:t>
            </a:r>
          </a:p>
          <a:p>
            <a:r>
              <a:rPr lang="en-GB" sz="4000" dirty="0"/>
              <a:t>                                                                             </a:t>
            </a:r>
            <a:r>
              <a:rPr lang="en-GB" sz="1300" dirty="0"/>
              <a:t>(Mindtools.com,2017)</a:t>
            </a:r>
          </a:p>
        </p:txBody>
      </p:sp>
    </p:spTree>
    <p:extLst>
      <p:ext uri="{BB962C8B-B14F-4D97-AF65-F5344CB8AC3E}">
        <p14:creationId xmlns:p14="http://schemas.microsoft.com/office/powerpoint/2010/main" val="3616217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3687" y="609600"/>
            <a:ext cx="8153539" cy="1456267"/>
          </a:xfrm>
        </p:spPr>
        <p:txBody>
          <a:bodyPr/>
          <a:lstStyle/>
          <a:p>
            <a:r>
              <a:rPr lang="en-GB" u="sng" dirty="0"/>
              <a:t>TRANSFORMATIONAL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895061"/>
            <a:ext cx="11476383" cy="4545496"/>
          </a:xfrm>
        </p:spPr>
        <p:txBody>
          <a:bodyPr>
            <a:noAutofit/>
          </a:bodyPr>
          <a:lstStyle/>
          <a:p>
            <a:r>
              <a:rPr lang="en-GB" sz="3600" dirty="0"/>
              <a:t>THIS STYLE OF LEADERSHIP DEPENDS ON A HIGH LEVEL OF COMMUNICATION FROM MANAGEMENT TO MEET GOALS</a:t>
            </a:r>
          </a:p>
          <a:p>
            <a:endParaRPr lang="en-GB" sz="3600" dirty="0"/>
          </a:p>
          <a:p>
            <a:r>
              <a:rPr lang="en-GB" sz="3600" dirty="0"/>
              <a:t>LEADERS MOTIVATE EMPLOYEES AND ENHANCE PRODUCTIVITY AND EFFICIENCY, THROUGH COMMUNICATION AND BEING VISIBLE.</a:t>
            </a:r>
          </a:p>
          <a:p>
            <a:r>
              <a:rPr lang="en-GB" sz="3600" dirty="0"/>
              <a:t>.</a:t>
            </a:r>
          </a:p>
        </p:txBody>
      </p:sp>
      <p:pic>
        <p:nvPicPr>
          <p:cNvPr id="5" name="Picture 4" descr="external image people-talking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09182" y="3786338"/>
            <a:ext cx="2286000" cy="2654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504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6696" y="609600"/>
            <a:ext cx="8100530" cy="1456267"/>
          </a:xfrm>
        </p:spPr>
        <p:txBody>
          <a:bodyPr/>
          <a:lstStyle/>
          <a:p>
            <a:r>
              <a:rPr lang="en-GB" b="1" u="sng" dirty="0"/>
              <a:t>TRANSFORMATIONAL LEADER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4400" dirty="0"/>
              <a:t>LEADERS FOCUS ON THE BIG PICTURE OF ACHIEVING GOALS</a:t>
            </a:r>
          </a:p>
          <a:p>
            <a:endParaRPr lang="en-GB" sz="4400" dirty="0"/>
          </a:p>
          <a:p>
            <a:endParaRPr lang="en-GB" sz="4400" dirty="0"/>
          </a:p>
          <a:p>
            <a:r>
              <a:rPr lang="en-GB" sz="4400" dirty="0"/>
              <a:t>SMALLER TASKS ARE DELEGATED TO THE TEAM MEMBERS TO ACCOMPLISH GOALS</a:t>
            </a:r>
          </a:p>
        </p:txBody>
      </p:sp>
    </p:spTree>
    <p:extLst>
      <p:ext uri="{BB962C8B-B14F-4D97-AF65-F5344CB8AC3E}">
        <p14:creationId xmlns:p14="http://schemas.microsoft.com/office/powerpoint/2010/main" val="455353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Rectangle 22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/>
          </a:blipFill>
          <a:ln>
            <a:noFill/>
          </a:ln>
          <a:effectLst/>
        </p:spPr>
      </p:sp>
      <p:pic>
        <p:nvPicPr>
          <p:cNvPr id="223" name="Picture 222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grpSp>
        <p:nvGrpSpPr>
          <p:cNvPr id="225" name="Group 224"/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2941778" y="2667453"/>
            <a:ext cx="1070380" cy="4191252"/>
            <a:chOff x="2941778" y="2667453"/>
            <a:chExt cx="1070380" cy="4191252"/>
          </a:xfrm>
        </p:grpSpPr>
        <p:grpSp>
          <p:nvGrpSpPr>
            <p:cNvPr id="226" name="Group 225"/>
            <p:cNvGrp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GrpSpPr>
          <p:grpSpPr>
            <a:xfrm>
              <a:off x="2941778" y="3200408"/>
              <a:ext cx="885940" cy="3658297"/>
              <a:chOff x="2941778" y="3200408"/>
              <a:chExt cx="885940" cy="3658297"/>
            </a:xfrm>
          </p:grpSpPr>
          <p:cxnSp>
            <p:nvCxnSpPr>
              <p:cNvPr id="228" name="Straight Connector 22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7304888" flipH="1">
                <a:off x="3256573" y="6779817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9" name="Straight Connector 22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7184888" flipH="1">
                <a:off x="3314833" y="6678876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0" name="Straight Connector 22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7004888" flipH="1">
                <a:off x="3378190" y="6576724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1" name="Straight Connector 230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6884888" flipH="1">
                <a:off x="3436007" y="6475043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2" name="Straight Connector 231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6764888" flipH="1">
                <a:off x="3484450" y="6361465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3" name="Straight Connector 232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6644888" flipH="1">
                <a:off x="3532971" y="6252704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4" name="Straight Connector 233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6464888" flipH="1">
                <a:off x="3572889" y="6145463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5" name="Straight Connector 234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6344888" flipH="1">
                <a:off x="3609700" y="6030564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6" name="Straight Connector 235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6224888" flipH="1">
                <a:off x="3646510" y="5915666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7" name="Straight Connector 236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6104888" flipH="1">
                <a:off x="3670741" y="5800638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8" name="Straight Connector 23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5924888" flipH="1">
                <a:off x="3696153" y="5686825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9" name="Straight Connector 23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5804888" flipH="1">
                <a:off x="3722316" y="5568741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0" name="Straight Connector 23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5684888" flipH="1">
                <a:off x="3737065" y="5450374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1" name="Straight Connector 240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5564888" flipH="1">
                <a:off x="3748830" y="5330297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2" name="Straight Connector 241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5384888" flipH="1">
                <a:off x="3747770" y="5213979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3" name="Straight Connector 242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5264888" flipH="1">
                <a:off x="3748126" y="5095185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4" name="Straight Connector 243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5144888" flipH="1">
                <a:off x="3746936" y="4975365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5" name="Straight Connector 244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5024888" flipH="1">
                <a:off x="3744424" y="4856143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6" name="Straight Connector 245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4844888" flipH="1">
                <a:off x="3731044" y="4737967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7" name="Straight Connector 246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4724888" flipH="1">
                <a:off x="3714431" y="4619255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8" name="Straight Connector 24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4604888" flipH="1">
                <a:off x="3692114" y="4504885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9" name="Straight Connector 24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4484888" flipH="1">
                <a:off x="3664306" y="4386447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0" name="Straight Connector 24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4304888" flipH="1">
                <a:off x="3635304" y="4271135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1" name="Straight Connector 250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4184888" flipH="1">
                <a:off x="3606302" y="4155823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2" name="Straight Connector 251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4064888" flipH="1">
                <a:off x="3560459" y="4047045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3" name="Straight Connector 252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3944888" flipH="1">
                <a:off x="3514615" y="3938268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4" name="Straight Connector 253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3764888" flipH="1">
                <a:off x="3472562" y="3823288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5" name="Straight Connector 254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3644888" flipH="1">
                <a:off x="3418275" y="3719585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6" name="Straight Connector 255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3524888" flipH="1">
                <a:off x="3363457" y="3613937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7" name="Straight Connector 256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3404888" flipH="1">
                <a:off x="3304217" y="3507404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8" name="Straight Connector 25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3224888" flipH="1">
                <a:off x="3239792" y="3411600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9" name="Straight Connector 25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3104888" flipH="1">
                <a:off x="3164790" y="3314745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0" name="Straight Connector 25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2984888" flipH="1">
                <a:off x="3092263" y="3219305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1" name="Straight Connector 260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2864888" flipH="1">
                <a:off x="3017791" y="3124395"/>
                <a:ext cx="2875" cy="15490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27" name="Freeform 354"/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rot="9884888">
              <a:off x="2988669" y="2667453"/>
              <a:ext cx="1023489" cy="4136689"/>
            </a:xfrm>
            <a:custGeom>
              <a:avLst/>
              <a:gdLst>
                <a:gd name="connsiteX0" fmla="*/ 514487 w 1023489"/>
                <a:gd name="connsiteY0" fmla="*/ 4136689 h 4136689"/>
                <a:gd name="connsiteX1" fmla="*/ 479796 w 1023489"/>
                <a:gd name="connsiteY1" fmla="*/ 4082575 h 4136689"/>
                <a:gd name="connsiteX2" fmla="*/ 0 w 1023489"/>
                <a:gd name="connsiteY2" fmla="*/ 2364087 h 4136689"/>
                <a:gd name="connsiteX3" fmla="*/ 970682 w 1023489"/>
                <a:gd name="connsiteY3" fmla="*/ 20654 h 4136689"/>
                <a:gd name="connsiteX4" fmla="*/ 993407 w 1023489"/>
                <a:gd name="connsiteY4" fmla="*/ 0 h 4136689"/>
                <a:gd name="connsiteX5" fmla="*/ 1023489 w 1023489"/>
                <a:gd name="connsiteY5" fmla="*/ 8202 h 4136689"/>
                <a:gd name="connsiteX6" fmla="*/ 989302 w 1023489"/>
                <a:gd name="connsiteY6" fmla="*/ 39274 h 4136689"/>
                <a:gd name="connsiteX7" fmla="*/ 26333 w 1023489"/>
                <a:gd name="connsiteY7" fmla="*/ 2364087 h 4136689"/>
                <a:gd name="connsiteX8" fmla="*/ 502317 w 1023489"/>
                <a:gd name="connsiteY8" fmla="*/ 4068922 h 4136689"/>
                <a:gd name="connsiteX9" fmla="*/ 536898 w 1023489"/>
                <a:gd name="connsiteY9" fmla="*/ 4122864 h 4136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23489" h="4136689">
                  <a:moveTo>
                    <a:pt x="514487" y="4136689"/>
                  </a:moveTo>
                  <a:lnTo>
                    <a:pt x="479796" y="4082575"/>
                  </a:lnTo>
                  <a:cubicBezTo>
                    <a:pt x="175330" y="3581492"/>
                    <a:pt x="0" y="2993264"/>
                    <a:pt x="0" y="2364087"/>
                  </a:cubicBezTo>
                  <a:cubicBezTo>
                    <a:pt x="0" y="1448919"/>
                    <a:pt x="370945" y="620390"/>
                    <a:pt x="970682" y="20654"/>
                  </a:cubicBezTo>
                  <a:lnTo>
                    <a:pt x="993407" y="0"/>
                  </a:lnTo>
                  <a:lnTo>
                    <a:pt x="1023489" y="8202"/>
                  </a:lnTo>
                  <a:lnTo>
                    <a:pt x="989302" y="39274"/>
                  </a:lnTo>
                  <a:cubicBezTo>
                    <a:pt x="394330" y="634245"/>
                    <a:pt x="26333" y="1456191"/>
                    <a:pt x="26333" y="2364087"/>
                  </a:cubicBezTo>
                  <a:cubicBezTo>
                    <a:pt x="26333" y="2988265"/>
                    <a:pt x="200269" y="3571818"/>
                    <a:pt x="502317" y="4068922"/>
                  </a:cubicBezTo>
                  <a:lnTo>
                    <a:pt x="536898" y="4122864"/>
                  </a:lnTo>
                  <a:close/>
                </a:path>
              </a:pathLst>
            </a:custGeom>
            <a:solidFill>
              <a:srgbClr val="FFFFFF">
                <a:alpha val="41961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63" name="Group 262"/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1304394" y="-307365"/>
            <a:ext cx="3985781" cy="2941419"/>
            <a:chOff x="1304394" y="-307365"/>
            <a:chExt cx="3985781" cy="2941419"/>
          </a:xfrm>
        </p:grpSpPr>
        <p:sp>
          <p:nvSpPr>
            <p:cNvPr id="264" name="Freeform 394"/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rot="11339066">
              <a:off x="1353416" y="-307365"/>
              <a:ext cx="3936759" cy="2941419"/>
            </a:xfrm>
            <a:custGeom>
              <a:avLst/>
              <a:gdLst>
                <a:gd name="connsiteX0" fmla="*/ 133467 w 3936759"/>
                <a:gd name="connsiteY0" fmla="*/ 2938615 h 2941419"/>
                <a:gd name="connsiteX1" fmla="*/ 115735 w 3936759"/>
                <a:gd name="connsiteY1" fmla="*/ 2941419 h 2941419"/>
                <a:gd name="connsiteX2" fmla="*/ 84727 w 3936759"/>
                <a:gd name="connsiteY2" fmla="*/ 2844877 h 2941419"/>
                <a:gd name="connsiteX3" fmla="*/ 0 w 3936759"/>
                <a:gd name="connsiteY3" fmla="*/ 2233444 h 2941419"/>
                <a:gd name="connsiteX4" fmla="*/ 2233444 w 3936759"/>
                <a:gd name="connsiteY4" fmla="*/ 0 h 2941419"/>
                <a:gd name="connsiteX5" fmla="*/ 3812728 w 3936759"/>
                <a:gd name="connsiteY5" fmla="*/ 654160 h 2941419"/>
                <a:gd name="connsiteX6" fmla="*/ 3936759 w 3936759"/>
                <a:gd name="connsiteY6" fmla="*/ 790630 h 2941419"/>
                <a:gd name="connsiteX7" fmla="*/ 3936759 w 3936759"/>
                <a:gd name="connsiteY7" fmla="*/ 816985 h 2941419"/>
                <a:gd name="connsiteX8" fmla="*/ 3800179 w 3936759"/>
                <a:gd name="connsiteY8" fmla="*/ 666709 h 2941419"/>
                <a:gd name="connsiteX9" fmla="*/ 2233444 w 3936759"/>
                <a:gd name="connsiteY9" fmla="*/ 17746 h 2941419"/>
                <a:gd name="connsiteX10" fmla="*/ 17746 w 3936759"/>
                <a:gd name="connsiteY10" fmla="*/ 2233444 h 2941419"/>
                <a:gd name="connsiteX11" fmla="*/ 101800 w 3936759"/>
                <a:gd name="connsiteY11" fmla="*/ 2840018 h 2941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936759" h="2941419">
                  <a:moveTo>
                    <a:pt x="133467" y="2938615"/>
                  </a:moveTo>
                  <a:lnTo>
                    <a:pt x="115735" y="2941419"/>
                  </a:lnTo>
                  <a:lnTo>
                    <a:pt x="84727" y="2844877"/>
                  </a:lnTo>
                  <a:cubicBezTo>
                    <a:pt x="29540" y="2650559"/>
                    <a:pt x="0" y="2445451"/>
                    <a:pt x="0" y="2233444"/>
                  </a:cubicBezTo>
                  <a:cubicBezTo>
                    <a:pt x="0" y="999947"/>
                    <a:pt x="999947" y="0"/>
                    <a:pt x="2233444" y="0"/>
                  </a:cubicBezTo>
                  <a:cubicBezTo>
                    <a:pt x="2850193" y="0"/>
                    <a:pt x="3408554" y="249987"/>
                    <a:pt x="3812728" y="654160"/>
                  </a:cubicBezTo>
                  <a:lnTo>
                    <a:pt x="3936759" y="790630"/>
                  </a:lnTo>
                  <a:lnTo>
                    <a:pt x="3936759" y="816985"/>
                  </a:lnTo>
                  <a:lnTo>
                    <a:pt x="3800179" y="666709"/>
                  </a:lnTo>
                  <a:cubicBezTo>
                    <a:pt x="3399217" y="265747"/>
                    <a:pt x="2845293" y="17746"/>
                    <a:pt x="2233444" y="17746"/>
                  </a:cubicBezTo>
                  <a:cubicBezTo>
                    <a:pt x="1009748" y="17746"/>
                    <a:pt x="17746" y="1009748"/>
                    <a:pt x="17746" y="2233444"/>
                  </a:cubicBezTo>
                  <a:cubicBezTo>
                    <a:pt x="17746" y="2443767"/>
                    <a:pt x="47051" y="2647245"/>
                    <a:pt x="101800" y="2840018"/>
                  </a:cubicBezTo>
                  <a:close/>
                </a:path>
              </a:pathLst>
            </a:custGeom>
            <a:solidFill>
              <a:srgbClr val="FFFFFF">
                <a:alpha val="41961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265" name="Group 264"/>
            <p:cNvGrp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GrpSpPr>
          <p:grpSpPr>
            <a:xfrm>
              <a:off x="1304394" y="21544"/>
              <a:ext cx="3975954" cy="2449956"/>
              <a:chOff x="1304394" y="21544"/>
              <a:chExt cx="3975954" cy="2449956"/>
            </a:xfrm>
          </p:grpSpPr>
          <p:cxnSp>
            <p:nvCxnSpPr>
              <p:cNvPr id="266" name="Straight Connector 265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1339066" flipH="1">
                <a:off x="2815851" y="2336487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7" name="Straight Connector 266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1459066" flipH="1">
                <a:off x="2736381" y="2319978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8" name="Straight Connector 26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1579066" flipH="1">
                <a:off x="2656676" y="2301997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9" name="Straight Connector 26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1699066" flipH="1">
                <a:off x="2581230" y="2278249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0" name="Straight Connector 26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1879066" flipH="1">
                <a:off x="2506369" y="2254199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1" name="Straight Connector 270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1999066" flipH="1">
                <a:off x="2428832" y="2225571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2" name="Straight Connector 271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2119066" flipH="1">
                <a:off x="2353800" y="2197338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3" name="Straight Connector 272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2239066" flipH="1">
                <a:off x="2280067" y="2166258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4" name="Straight Connector 273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2419066" flipH="1">
                <a:off x="2208872" y="2129070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5" name="Straight Connector 274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2539066" flipH="1">
                <a:off x="2138715" y="2091236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6" name="Straight Connector 275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2659066" flipH="1">
                <a:off x="2068953" y="2050897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7" name="Straight Connector 276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2779066" flipH="1">
                <a:off x="2005435" y="2000924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8" name="Straight Connector 27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2959066" flipH="1">
                <a:off x="1939015" y="1953060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9" name="Straight Connector 27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3079066" flipH="1">
                <a:off x="1876443" y="1905804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0" name="Straight Connector 27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3199066" flipH="1">
                <a:off x="1816218" y="1852408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1" name="Straight Connector 280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3319066" flipH="1">
                <a:off x="1754533" y="1800798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2" name="Straight Connector 281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3499066" flipH="1">
                <a:off x="1695696" y="1745267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3" name="Straight Connector 282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3619066" flipH="1">
                <a:off x="1642703" y="1688667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4" name="Straight Connector 283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3739066" flipH="1">
                <a:off x="1589155" y="1628036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5" name="Straight Connector 284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3859066" flipH="1">
                <a:off x="1540536" y="1562569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6" name="Straight Connector 285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4039066" flipH="1">
                <a:off x="1491369" y="1499398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7" name="Straight Connector 286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4159066" flipH="1">
                <a:off x="1447788" y="1434543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8" name="Straight Connector 28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4279066" flipH="1">
                <a:off x="1407713" y="1364923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9" name="Straight Connector 28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4399066" flipH="1">
                <a:off x="1365089" y="1295438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0" name="Straight Connector 28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1339066" flipH="1">
                <a:off x="1304394" y="1247707"/>
                <a:ext cx="66968" cy="47328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1" name="Straight Connector 290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1339066" flipH="1">
                <a:off x="1318720" y="1181601"/>
                <a:ext cx="22648" cy="122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2" name="Straight Connector 291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1159066" flipH="1">
                <a:off x="2894376" y="2347314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3" name="Straight Connector 292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1039066" flipH="1">
                <a:off x="2973756" y="2358488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4" name="Straight Connector 293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0919066" flipH="1">
                <a:off x="3055518" y="2363011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5" name="Straight Connector 294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0799066" flipH="1">
                <a:off x="3134595" y="2367109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6" name="Straight Connector 295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0619066" flipH="1">
                <a:off x="3214883" y="2366990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7" name="Straight Connector 296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0499066" flipH="1">
                <a:off x="3295171" y="2366870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8" name="Straight Connector 29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0379066" flipH="1">
                <a:off x="3374026" y="2358443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9" name="Straight Connector 29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0259066" flipH="1">
                <a:off x="3452881" y="2350015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0" name="Straight Connector 29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0079066" flipH="1">
                <a:off x="3532355" y="2333990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1" name="Straight Connector 300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9959066" flipH="1">
                <a:off x="3611828" y="2317964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2" name="Straight Connector 301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9839066" flipH="1">
                <a:off x="3691302" y="2301939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3" name="Straight Connector 302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9719066" flipH="1">
                <a:off x="3766911" y="2279791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4" name="Straight Connector 303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9539066" flipH="1">
                <a:off x="3842733" y="2256300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5" name="Straight Connector 304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9419066" flipH="1">
                <a:off x="3918743" y="2228687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6" name="Straight Connector 305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9299066" flipH="1">
                <a:off x="3992587" y="2197949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7" name="Straight Connector 306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9179066" flipH="1">
                <a:off x="4065708" y="2161300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8" name="Straight Connector 30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8999066" flipH="1">
                <a:off x="4135354" y="2124090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9" name="Straight Connector 30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8879066" flipH="1">
                <a:off x="4205000" y="2086881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0" name="Straight Connector 30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8759066" flipH="1">
                <a:off x="4276548" y="2044795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1" name="Straight Connector 310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8639066" flipH="1">
                <a:off x="4340275" y="1998882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2" name="Straight Connector 311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8459066" flipH="1">
                <a:off x="4407468" y="1953636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3" name="Straight Connector 312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8339066" flipH="1">
                <a:off x="4471127" y="1907145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" name="Straight Connector 313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8219066" flipH="1">
                <a:off x="4532317" y="1850751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5" name="Straight Connector 314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8099066" flipH="1">
                <a:off x="4592223" y="1797338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6" name="Straight Connector 315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7919066" flipH="1">
                <a:off x="4646421" y="1742479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7" name="Straight Connector 316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7799066" flipH="1">
                <a:off x="4700827" y="1682055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8" name="Straight Connector 31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7679066" flipH="1">
                <a:off x="4755234" y="1621631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9" name="Straight Connector 31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7559066" flipH="1">
                <a:off x="4801946" y="1557648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0" name="Straight Connector 31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7379066" flipH="1">
                <a:off x="4849048" y="1494738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1" name="Straight Connector 320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7259066" flipH="1">
                <a:off x="4897793" y="1429410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2" name="Straight Connector 321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7139066" flipH="1">
                <a:off x="4939603" y="1360752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3" name="Straight Connector 322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7019066" flipH="1">
                <a:off x="4980050" y="1290217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4" name="Straight Connector 323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6839066" flipH="1">
                <a:off x="5011578" y="1218444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5" name="Straight Connector 324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6719066" flipH="1">
                <a:off x="5044660" y="1145541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6" name="Straight Connector 325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6599066" flipH="1">
                <a:off x="5077077" y="1071580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7" name="Straight Connector 326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6479066" flipH="1">
                <a:off x="5108515" y="997621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8" name="Straight Connector 32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6299066" flipH="1">
                <a:off x="5132986" y="921298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9" name="Straight Connector 32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6179066" flipH="1">
                <a:off x="5155617" y="843751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0" name="Straight Connector 32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6059066" flipH="1">
                <a:off x="5173543" y="767295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1" name="Straight Connector 330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5939066" flipH="1">
                <a:off x="5189220" y="686819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2" name="Straight Connector 331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5759066" flipH="1">
                <a:off x="5203298" y="607935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3" name="Straight Connector 332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5639066" flipH="1">
                <a:off x="5217376" y="529050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4" name="Straight Connector 333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5519066" flipH="1">
                <a:off x="5219297" y="449522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5" name="Straight Connector 334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5399066" flipH="1">
                <a:off x="5221217" y="369993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6" name="Straight Connector 335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5219066" flipH="1">
                <a:off x="5227184" y="287702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7" name="Straight Connector 336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5099066" flipH="1">
                <a:off x="5222512" y="208957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8" name="Straight Connector 33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4979066" flipH="1">
                <a:off x="5218052" y="128868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9" name="Straight Connector 33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4859066" flipH="1">
                <a:off x="5211120" y="47013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0" name="Straight Connector 33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4679066" flipH="1">
                <a:off x="5198033" y="-29683"/>
                <a:ext cx="1937" cy="104391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42" name="Group 341"/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8335618" y="-6743"/>
            <a:ext cx="4126199" cy="3805391"/>
            <a:chOff x="8335618" y="-6743"/>
            <a:chExt cx="4126199" cy="3805391"/>
          </a:xfrm>
        </p:grpSpPr>
        <p:sp>
          <p:nvSpPr>
            <p:cNvPr id="343" name="Freeform 472"/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rot="16739066">
              <a:off x="8643787" y="-19382"/>
              <a:ext cx="3509861" cy="4126199"/>
            </a:xfrm>
            <a:custGeom>
              <a:avLst/>
              <a:gdLst>
                <a:gd name="connsiteX0" fmla="*/ 3506004 w 3509861"/>
                <a:gd name="connsiteY0" fmla="*/ 51598 h 4126199"/>
                <a:gd name="connsiteX1" fmla="*/ 3509861 w 3509861"/>
                <a:gd name="connsiteY1" fmla="*/ 75992 h 4126199"/>
                <a:gd name="connsiteX2" fmla="*/ 3265815 w 3509861"/>
                <a:gd name="connsiteY2" fmla="*/ 38747 h 4126199"/>
                <a:gd name="connsiteX3" fmla="*/ 2965063 w 3509861"/>
                <a:gd name="connsiteY3" fmla="*/ 23559 h 4126199"/>
                <a:gd name="connsiteX4" fmla="*/ 23559 w 3509861"/>
                <a:gd name="connsiteY4" fmla="*/ 2965064 h 4126199"/>
                <a:gd name="connsiteX5" fmla="*/ 195913 w 3509861"/>
                <a:gd name="connsiteY5" fmla="*/ 3959533 h 4126199"/>
                <a:gd name="connsiteX6" fmla="*/ 260715 w 3509861"/>
                <a:gd name="connsiteY6" fmla="*/ 4122429 h 4126199"/>
                <a:gd name="connsiteX7" fmla="*/ 236868 w 3509861"/>
                <a:gd name="connsiteY7" fmla="*/ 4126199 h 4126199"/>
                <a:gd name="connsiteX8" fmla="*/ 173735 w 3509861"/>
                <a:gd name="connsiteY8" fmla="*/ 3967497 h 4126199"/>
                <a:gd name="connsiteX9" fmla="*/ 0 w 3509861"/>
                <a:gd name="connsiteY9" fmla="*/ 2965064 h 4126199"/>
                <a:gd name="connsiteX10" fmla="*/ 2965063 w 3509861"/>
                <a:gd name="connsiteY10" fmla="*/ 0 h 4126199"/>
                <a:gd name="connsiteX11" fmla="*/ 3268224 w 3509861"/>
                <a:gd name="connsiteY11" fmla="*/ 15309 h 4126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509861" h="4126199">
                  <a:moveTo>
                    <a:pt x="3506004" y="51598"/>
                  </a:moveTo>
                  <a:lnTo>
                    <a:pt x="3509861" y="75992"/>
                  </a:lnTo>
                  <a:lnTo>
                    <a:pt x="3265815" y="38747"/>
                  </a:lnTo>
                  <a:cubicBezTo>
                    <a:pt x="3166930" y="28704"/>
                    <a:pt x="3066597" y="23559"/>
                    <a:pt x="2965063" y="23559"/>
                  </a:cubicBezTo>
                  <a:cubicBezTo>
                    <a:pt x="1340516" y="23559"/>
                    <a:pt x="23559" y="1340516"/>
                    <a:pt x="23559" y="2965064"/>
                  </a:cubicBezTo>
                  <a:cubicBezTo>
                    <a:pt x="23560" y="3314088"/>
                    <a:pt x="84347" y="3648914"/>
                    <a:pt x="195913" y="3959533"/>
                  </a:cubicBezTo>
                  <a:lnTo>
                    <a:pt x="260715" y="4122429"/>
                  </a:lnTo>
                  <a:lnTo>
                    <a:pt x="236868" y="4126199"/>
                  </a:lnTo>
                  <a:lnTo>
                    <a:pt x="173735" y="3967497"/>
                  </a:lnTo>
                  <a:cubicBezTo>
                    <a:pt x="61275" y="3654391"/>
                    <a:pt x="0" y="3316882"/>
                    <a:pt x="0" y="2965064"/>
                  </a:cubicBezTo>
                  <a:cubicBezTo>
                    <a:pt x="0" y="1327504"/>
                    <a:pt x="1327504" y="0"/>
                    <a:pt x="2965063" y="0"/>
                  </a:cubicBezTo>
                  <a:cubicBezTo>
                    <a:pt x="3067411" y="0"/>
                    <a:pt x="3168547" y="5186"/>
                    <a:pt x="3268224" y="15309"/>
                  </a:cubicBezTo>
                  <a:close/>
                </a:path>
              </a:pathLst>
            </a:custGeom>
            <a:solidFill>
              <a:srgbClr val="FFFFFF">
                <a:alpha val="41961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344" name="Group 343"/>
            <p:cNvGrp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GrpSpPr>
          <p:grpSpPr>
            <a:xfrm>
              <a:off x="8686805" y="-6743"/>
              <a:ext cx="3463561" cy="3785601"/>
              <a:chOff x="8686805" y="-6743"/>
              <a:chExt cx="3463561" cy="3785601"/>
            </a:xfrm>
          </p:grpSpPr>
          <p:cxnSp>
            <p:nvCxnSpPr>
              <p:cNvPr id="345" name="Straight Connector 344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6739066" flipH="1">
                <a:off x="8795466" y="439047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6" name="Straight Connector 345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6859066" flipH="1">
                <a:off x="8817382" y="333544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7" name="Straight Connector 346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6979066" flipH="1">
                <a:off x="8841253" y="227730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8" name="Straight Connector 34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7099066" flipH="1">
                <a:off x="8872780" y="127569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9" name="Straight Connector 34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7279066" flipH="1">
                <a:off x="8904709" y="28186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0" name="Straight Connector 34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7399066" flipH="1">
                <a:off x="8942715" y="-74751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1" name="Straight Connector 350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6559066" flipH="1">
                <a:off x="8781091" y="543294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2" name="Straight Connector 351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6439066" flipH="1">
                <a:off x="8766257" y="648677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3" name="Straight Connector 352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6319066" flipH="1">
                <a:off x="8760253" y="757222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4" name="Straight Connector 353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6199066" flipH="1">
                <a:off x="8754813" y="862203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5" name="Straight Connector 354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6019066" flipH="1">
                <a:off x="8754971" y="968791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6" name="Straight Connector 355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5899066" flipH="1">
                <a:off x="8755130" y="1075379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7" name="Straight Connector 356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5779066" flipH="1">
                <a:off x="8766318" y="1180065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8" name="Straight Connector 35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5659066" flipH="1">
                <a:off x="8777506" y="1284751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9" name="Straight Connector 35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5479066" flipH="1">
                <a:off x="8798781" y="1390258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0" name="Straight Connector 35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5359066" flipH="1">
                <a:off x="8820056" y="1495765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1" name="Straight Connector 360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5239066" flipH="1">
                <a:off x="8841331" y="1601272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2" name="Straight Connector 361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5119066" flipH="1">
                <a:off x="8870734" y="1701649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3" name="Straight Connector 362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4939066" flipH="1">
                <a:off x="8901919" y="1802308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4" name="Straight Connector 363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4819066" flipH="1">
                <a:off x="8938578" y="1903217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5" name="Straight Connector 364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4699066" flipH="1">
                <a:off x="8979385" y="2001251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6" name="Straight Connector 365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4579066" flipH="1">
                <a:off x="9028039" y="2098324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7" name="Straight Connector 366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4399066" flipH="1">
                <a:off x="9077438" y="2190785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8" name="Straight Connector 36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4279066" flipH="1">
                <a:off x="9126837" y="2283246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9" name="Straight Connector 36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4159066" flipH="1">
                <a:off x="9182708" y="2378230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0" name="Straight Connector 36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4039066" flipH="1">
                <a:off x="9243661" y="2462832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1" name="Straight Connector 370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3859066" flipH="1">
                <a:off x="9303730" y="2552037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2" name="Straight Connector 371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3739066" flipH="1">
                <a:off x="9365449" y="2636549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3" name="Straight Connector 372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3619066" flipH="1">
                <a:off x="9440317" y="2717783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4" name="Straight Connector 373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3499066" flipH="1">
                <a:off x="9511226" y="2797312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5" name="Straight Connector 374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3319066" flipH="1">
                <a:off x="9584056" y="2869264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6" name="Straight Connector 375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3199066" flipH="1">
                <a:off x="9664273" y="2941493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7" name="Straight Connector 376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3079066" flipH="1">
                <a:off x="9744490" y="3013721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8" name="Straight Connector 37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2959066" flipH="1">
                <a:off x="9829433" y="3075735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9" name="Straight Connector 37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2779066" flipH="1">
                <a:off x="9912951" y="3138266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0" name="Straight Connector 37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2659066" flipH="1">
                <a:off x="9999678" y="3202979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1" name="Straight Connector 380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2539066" flipH="1">
                <a:off x="10090827" y="3258485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2" name="Straight Connector 381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2419066" flipH="1">
                <a:off x="10184468" y="3312182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3" name="Straight Connector 382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2239066" flipH="1">
                <a:off x="10279751" y="3354037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4" name="Straight Connector 383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2119066" flipH="1">
                <a:off x="10376536" y="3397957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5" name="Straight Connector 384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1999066" flipH="1">
                <a:off x="10474724" y="3440992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6" name="Straight Connector 385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1879066" flipH="1">
                <a:off x="10572911" y="3482728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7" name="Straight Connector 386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1699066" flipH="1">
                <a:off x="10674235" y="3515215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8" name="Straight Connector 38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1579066" flipH="1">
                <a:off x="10777184" y="3545260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9" name="Straight Connector 38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1459066" flipH="1">
                <a:off x="10878685" y="3569058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0" name="Straight Connector 38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1339066" flipH="1">
                <a:off x="10985523" y="3589870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1" name="Straight Connector 390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1159066" flipH="1">
                <a:off x="11090248" y="3608560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2" name="Straight Connector 391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1039066" flipH="1">
                <a:off x="11194974" y="3627250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3" name="Straight Connector 392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0919066" flipH="1">
                <a:off x="11300553" y="3629799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4" name="Straight Connector 393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0799066" flipH="1">
                <a:off x="11406133" y="3632349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5" name="Straight Connector 394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0619066" flipH="1">
                <a:off x="11515381" y="3640271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6" name="Straight Connector 395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0499066" flipH="1">
                <a:off x="11619921" y="3634068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7" name="Straight Connector 396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0379066" flipH="1">
                <a:off x="11726244" y="3628147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8" name="Straight Connector 39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0259066" flipH="1">
                <a:off x="11834913" y="3618944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9" name="Straight Connector 39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0079066" flipH="1">
                <a:off x="11936733" y="3601571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0" name="Straight Connector 39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9959066" flipH="1">
                <a:off x="12043295" y="3575954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1" name="Straight Connector 400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9839066" flipH="1">
                <a:off x="12147794" y="3551837"/>
                <a:ext cx="2572" cy="138587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403" name="Group 402"/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 rot="16739066">
            <a:off x="5109742" y="1091236"/>
            <a:ext cx="2877042" cy="2500298"/>
            <a:chOff x="5281603" y="104899"/>
            <a:chExt cx="6910397" cy="6005491"/>
          </a:xfrm>
        </p:grpSpPr>
        <p:sp>
          <p:nvSpPr>
            <p:cNvPr id="404" name="Freeform 532"/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41961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05" name="Group 404"/>
            <p:cNvGrp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406" name="Straight Connector 405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7" name="Straight Connector 406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8" name="Straight Connector 40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9" name="Straight Connector 40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0" name="Straight Connector 40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1" name="Straight Connector 410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2" name="Straight Connector 411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3" name="Straight Connector 412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4" name="Straight Connector 413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5" name="Straight Connector 414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6" name="Straight Connector 415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7" name="Straight Connector 416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8" name="Straight Connector 41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9" name="Straight Connector 41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0" name="Straight Connector 41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1" name="Straight Connector 420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2" name="Straight Connector 421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3" name="Straight Connector 422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4" name="Straight Connector 423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5" name="Straight Connector 424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6" name="Straight Connector 425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7" name="Straight Connector 426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8" name="Straight Connector 42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9" name="Straight Connector 42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0" name="Straight Connector 42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1" name="Straight Connector 430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2" name="Straight Connector 431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3" name="Straight Connector 432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4" name="Straight Connector 433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5" name="Straight Connector 434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6" name="Straight Connector 435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7" name="Straight Connector 436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8" name="Straight Connector 43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9" name="Straight Connector 43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0" name="Straight Connector 43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1" name="Straight Connector 440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2" name="Straight Connector 441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3" name="Straight Connector 442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4" name="Straight Connector 443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5" name="Straight Connector 444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6" name="Straight Connector 445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7" name="Straight Connector 446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8" name="Straight Connector 44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9" name="Straight Connector 44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0" name="Straight Connector 44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1" name="Straight Connector 450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2" name="Straight Connector 451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3" name="Straight Connector 452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4" name="Straight Connector 453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5" name="Straight Connector 454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6" name="Straight Connector 455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7" name="Straight Connector 456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8" name="Straight Connector 45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9" name="Straight Connector 45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0" name="Straight Connector 45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1" name="Straight Connector 460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2" name="Straight Connector 461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3" name="Straight Connector 462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4" name="Straight Connector 463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5" name="Straight Connector 464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6" name="Straight Connector 465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7" name="Straight Connector 466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8" name="Straight Connector 46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9" name="Straight Connector 46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0" name="Straight Connector 46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1" name="Straight Connector 470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2" name="Straight Connector 471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3" name="Straight Connector 472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4" name="Straight Connector 473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5" name="Straight Connector 474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6" name="Straight Connector 475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7" name="Straight Connector 476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8" name="Straight Connector 477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9" name="Straight Connector 478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0" name="Straight Connector 479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1" name="Straight Connector 480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2" name="Straight Connector 481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3" name="Straight Connector 482"/>
              <p:cNvCxn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/>
          <a:srcRect t="6801" r="-5" b="22412"/>
          <a:stretch/>
        </p:blipFill>
        <p:spPr>
          <a:xfrm>
            <a:off x="1215882" y="10"/>
            <a:ext cx="3910184" cy="2304168"/>
          </a:xfrm>
          <a:custGeom>
            <a:avLst/>
            <a:gdLst>
              <a:gd name="connsiteX0" fmla="*/ 32864 w 3910184"/>
              <a:gd name="connsiteY0" fmla="*/ 0 h 2304178"/>
              <a:gd name="connsiteX1" fmla="*/ 3877322 w 3910184"/>
              <a:gd name="connsiteY1" fmla="*/ 0 h 2304178"/>
              <a:gd name="connsiteX2" fmla="*/ 3900090 w 3910184"/>
              <a:gd name="connsiteY2" fmla="*/ 149190 h 2304178"/>
              <a:gd name="connsiteX3" fmla="*/ 3910184 w 3910184"/>
              <a:gd name="connsiteY3" fmla="*/ 349087 h 2304178"/>
              <a:gd name="connsiteX4" fmla="*/ 1955092 w 3910184"/>
              <a:gd name="connsiteY4" fmla="*/ 2304178 h 2304178"/>
              <a:gd name="connsiteX5" fmla="*/ 0 w 3910184"/>
              <a:gd name="connsiteY5" fmla="*/ 349087 h 2304178"/>
              <a:gd name="connsiteX6" fmla="*/ 10094 w 3910184"/>
              <a:gd name="connsiteY6" fmla="*/ 149190 h 23041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10184" h="2304178">
                <a:moveTo>
                  <a:pt x="32864" y="0"/>
                </a:moveTo>
                <a:lnTo>
                  <a:pt x="3877322" y="0"/>
                </a:lnTo>
                <a:lnTo>
                  <a:pt x="3900090" y="149190"/>
                </a:lnTo>
                <a:cubicBezTo>
                  <a:pt x="3906765" y="214915"/>
                  <a:pt x="3910184" y="281602"/>
                  <a:pt x="3910184" y="349087"/>
                </a:cubicBezTo>
                <a:cubicBezTo>
                  <a:pt x="3910184" y="1428854"/>
                  <a:pt x="3034859" y="2304178"/>
                  <a:pt x="1955092" y="2304178"/>
                </a:cubicBezTo>
                <a:cubicBezTo>
                  <a:pt x="875325" y="2304178"/>
                  <a:pt x="0" y="1428854"/>
                  <a:pt x="0" y="349087"/>
                </a:cubicBezTo>
                <a:cubicBezTo>
                  <a:pt x="0" y="281602"/>
                  <a:pt x="3419" y="214915"/>
                  <a:pt x="10094" y="149190"/>
                </a:cubicBez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59709" y="4050264"/>
            <a:ext cx="5700416" cy="141285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3700"/>
              <a:t>WHAT TYPE OF LEADERS ARE THESE WELL KNOWN FACES?                  </a:t>
            </a:r>
          </a:p>
        </p:txBody>
      </p:sp>
      <p:pic>
        <p:nvPicPr>
          <p:cNvPr id="5" name="Content Placeholder 4" descr="&lt;strong&gt;Nelson Mandela&lt;/strong&gt;, South African Statesman and 1993 Nobel Prize for Peace ..."/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t="3875" r="5" b="4880"/>
          <a:stretch/>
        </p:blipFill>
        <p:spPr>
          <a:xfrm>
            <a:off x="5540446" y="780500"/>
            <a:ext cx="2851962" cy="2851962"/>
          </a:xfrm>
          <a:custGeom>
            <a:avLst/>
            <a:gdLst>
              <a:gd name="connsiteX0" fmla="*/ 1425981 w 2851962"/>
              <a:gd name="connsiteY0" fmla="*/ 0 h 2851962"/>
              <a:gd name="connsiteX1" fmla="*/ 2851962 w 2851962"/>
              <a:gd name="connsiteY1" fmla="*/ 1425981 h 2851962"/>
              <a:gd name="connsiteX2" fmla="*/ 1425981 w 2851962"/>
              <a:gd name="connsiteY2" fmla="*/ 2851962 h 2851962"/>
              <a:gd name="connsiteX3" fmla="*/ 0 w 2851962"/>
              <a:gd name="connsiteY3" fmla="*/ 1425981 h 2851962"/>
              <a:gd name="connsiteX4" fmla="*/ 1425981 w 2851962"/>
              <a:gd name="connsiteY4" fmla="*/ 0 h 2851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51962" h="2851962">
                <a:moveTo>
                  <a:pt x="1425981" y="0"/>
                </a:moveTo>
                <a:cubicBezTo>
                  <a:pt x="2213529" y="0"/>
                  <a:pt x="2851962" y="638433"/>
                  <a:pt x="2851962" y="1425981"/>
                </a:cubicBezTo>
                <a:cubicBezTo>
                  <a:pt x="2851962" y="2213529"/>
                  <a:pt x="2213529" y="2851962"/>
                  <a:pt x="1425981" y="2851962"/>
                </a:cubicBezTo>
                <a:cubicBezTo>
                  <a:pt x="638433" y="2851962"/>
                  <a:pt x="0" y="2213529"/>
                  <a:pt x="0" y="1425981"/>
                </a:cubicBezTo>
                <a:cubicBezTo>
                  <a:pt x="0" y="638433"/>
                  <a:pt x="638433" y="0"/>
                  <a:pt x="1425981" y="0"/>
                </a:cubicBezTo>
                <a:close/>
              </a:path>
            </a:pathLst>
          </a:cu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6"/>
          <a:srcRect l="12226" r="14979" b="4"/>
          <a:stretch/>
        </p:blipFill>
        <p:spPr>
          <a:xfrm>
            <a:off x="8908937" y="-1"/>
            <a:ext cx="3283065" cy="3574038"/>
          </a:xfrm>
          <a:custGeom>
            <a:avLst/>
            <a:gdLst>
              <a:gd name="connsiteX0" fmla="*/ 191559 w 3283065"/>
              <a:gd name="connsiteY0" fmla="*/ 0 h 3574038"/>
              <a:gd name="connsiteX1" fmla="*/ 3283065 w 3283065"/>
              <a:gd name="connsiteY1" fmla="*/ 0 h 3574038"/>
              <a:gd name="connsiteX2" fmla="*/ 3283065 w 3283065"/>
              <a:gd name="connsiteY2" fmla="*/ 3480152 h 3574038"/>
              <a:gd name="connsiteX3" fmla="*/ 3181697 w 3283065"/>
              <a:gd name="connsiteY3" fmla="*/ 3507574 h 3574038"/>
              <a:gd name="connsiteX4" fmla="*/ 2595530 w 3283065"/>
              <a:gd name="connsiteY4" fmla="*/ 3574038 h 3574038"/>
              <a:gd name="connsiteX5" fmla="*/ 0 w 3283065"/>
              <a:gd name="connsiteY5" fmla="*/ 978508 h 3574038"/>
              <a:gd name="connsiteX6" fmla="*/ 180034 w 3283065"/>
              <a:gd name="connsiteY6" fmla="*/ 26792 h 3574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83065" h="3574038">
                <a:moveTo>
                  <a:pt x="191559" y="0"/>
                </a:moveTo>
                <a:lnTo>
                  <a:pt x="3283065" y="0"/>
                </a:lnTo>
                <a:lnTo>
                  <a:pt x="3283065" y="3480152"/>
                </a:lnTo>
                <a:lnTo>
                  <a:pt x="3181697" y="3507574"/>
                </a:lnTo>
                <a:cubicBezTo>
                  <a:pt x="2993327" y="3551058"/>
                  <a:pt x="2797112" y="3574038"/>
                  <a:pt x="2595530" y="3574038"/>
                </a:cubicBezTo>
                <a:cubicBezTo>
                  <a:pt x="1162058" y="3574038"/>
                  <a:pt x="0" y="2411980"/>
                  <a:pt x="0" y="978508"/>
                </a:cubicBezTo>
                <a:cubicBezTo>
                  <a:pt x="0" y="642538"/>
                  <a:pt x="63834" y="321477"/>
                  <a:pt x="180034" y="26792"/>
                </a:cubicBezTo>
                <a:close/>
              </a:path>
            </a:pathLst>
          </a:cu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7"/>
          <a:srcRect r="-2" b="5096"/>
          <a:stretch/>
        </p:blipFill>
        <p:spPr>
          <a:xfrm>
            <a:off x="-219" y="2273740"/>
            <a:ext cx="3622862" cy="4584260"/>
          </a:xfrm>
          <a:custGeom>
            <a:avLst/>
            <a:gdLst>
              <a:gd name="connsiteX0" fmla="*/ 706129 w 3622862"/>
              <a:gd name="connsiteY0" fmla="*/ 0 h 4584260"/>
              <a:gd name="connsiteX1" fmla="*/ 3622862 w 3622862"/>
              <a:gd name="connsiteY1" fmla="*/ 2916733 h 4584260"/>
              <a:gd name="connsiteX2" fmla="*/ 3124730 w 3622862"/>
              <a:gd name="connsiteY2" fmla="*/ 4547506 h 4584260"/>
              <a:gd name="connsiteX3" fmla="*/ 3097246 w 3622862"/>
              <a:gd name="connsiteY3" fmla="*/ 4584260 h 4584260"/>
              <a:gd name="connsiteX4" fmla="*/ 0 w 3622862"/>
              <a:gd name="connsiteY4" fmla="*/ 4584260 h 4584260"/>
              <a:gd name="connsiteX5" fmla="*/ 0 w 3622862"/>
              <a:gd name="connsiteY5" fmla="*/ 87518 h 4584260"/>
              <a:gd name="connsiteX6" fmla="*/ 47423 w 3622862"/>
              <a:gd name="connsiteY6" fmla="*/ 74689 h 4584260"/>
              <a:gd name="connsiteX7" fmla="*/ 706129 w 3622862"/>
              <a:gd name="connsiteY7" fmla="*/ 0 h 4584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22862" h="4584260">
                <a:moveTo>
                  <a:pt x="706129" y="0"/>
                </a:moveTo>
                <a:cubicBezTo>
                  <a:pt x="2316996" y="0"/>
                  <a:pt x="3622862" y="1305866"/>
                  <a:pt x="3622862" y="2916733"/>
                </a:cubicBezTo>
                <a:cubicBezTo>
                  <a:pt x="3622862" y="3520808"/>
                  <a:pt x="3439225" y="4081993"/>
                  <a:pt x="3124730" y="4547506"/>
                </a:cubicBezTo>
                <a:lnTo>
                  <a:pt x="3097246" y="4584260"/>
                </a:lnTo>
                <a:lnTo>
                  <a:pt x="0" y="4584260"/>
                </a:lnTo>
                <a:lnTo>
                  <a:pt x="0" y="87518"/>
                </a:lnTo>
                <a:lnTo>
                  <a:pt x="47423" y="74689"/>
                </a:lnTo>
                <a:cubicBezTo>
                  <a:pt x="259105" y="25825"/>
                  <a:pt x="479601" y="0"/>
                  <a:pt x="706129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992930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909711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GROUP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885071"/>
            <a:ext cx="11788726" cy="4754880"/>
          </a:xfrm>
        </p:spPr>
        <p:txBody>
          <a:bodyPr>
            <a:normAutofit lnSpcReduction="10000"/>
          </a:bodyPr>
          <a:lstStyle/>
          <a:p>
            <a:r>
              <a:rPr lang="en-GB" sz="3600" dirty="0"/>
              <a:t>Work in groups and consider what style of leadership,  you believe to be the most </a:t>
            </a:r>
            <a:r>
              <a:rPr lang="en-GB" sz="3600" dirty="0" smtClean="0"/>
              <a:t>effective and why.</a:t>
            </a:r>
            <a:endParaRPr lang="en-GB" sz="3600" dirty="0"/>
          </a:p>
          <a:p>
            <a:endParaRPr lang="en-GB" sz="3600" dirty="0"/>
          </a:p>
          <a:p>
            <a:r>
              <a:rPr lang="en-GB" sz="3600" dirty="0"/>
              <a:t>List the different styles of leadership, in order of preference </a:t>
            </a:r>
            <a:r>
              <a:rPr lang="en-GB" sz="3600" dirty="0" err="1"/>
              <a:t>ie</a:t>
            </a:r>
            <a:r>
              <a:rPr lang="en-GB" sz="3600" dirty="0"/>
              <a:t>, the most effective to the least </a:t>
            </a:r>
            <a:r>
              <a:rPr lang="en-GB" sz="3600" dirty="0" smtClean="0"/>
              <a:t>effective from your own perspective.</a:t>
            </a:r>
            <a:endParaRPr lang="en-GB" sz="3600" dirty="0"/>
          </a:p>
          <a:p>
            <a:endParaRPr lang="en-GB" sz="3600" dirty="0"/>
          </a:p>
          <a:p>
            <a:r>
              <a:rPr lang="en-GB" sz="3600" dirty="0"/>
              <a:t>Be prepared to discuss your findings.</a:t>
            </a:r>
          </a:p>
        </p:txBody>
      </p:sp>
    </p:spTree>
    <p:extLst>
      <p:ext uri="{BB962C8B-B14F-4D97-AF65-F5344CB8AC3E}">
        <p14:creationId xmlns:p14="http://schemas.microsoft.com/office/powerpoint/2010/main" val="323776899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195</TotalTime>
  <Words>507</Words>
  <Application>Microsoft Office PowerPoint</Application>
  <PresentationFormat>Widescreen</PresentationFormat>
  <Paragraphs>92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Trebuchet MS</vt:lpstr>
      <vt:lpstr>Wingdings 3</vt:lpstr>
      <vt:lpstr>Facet</vt:lpstr>
      <vt:lpstr>LEADERSHIP </vt:lpstr>
      <vt:lpstr>                         AIM</vt:lpstr>
      <vt:lpstr>Learning objectives</vt:lpstr>
      <vt:lpstr>What represents a good leader?</vt:lpstr>
      <vt:lpstr>FIVE STYLES OF LEADERSHIP</vt:lpstr>
      <vt:lpstr>LAISSEZ FAIRE</vt:lpstr>
      <vt:lpstr>LAISSEZ FAIRE</vt:lpstr>
      <vt:lpstr>LAISSEZ FAIRE</vt:lpstr>
      <vt:lpstr>AUTOCRATIC LEADER</vt:lpstr>
      <vt:lpstr>AUTOCRATIC LEADER</vt:lpstr>
      <vt:lpstr>PARTICIPATIVE/ DEMOCRATIC LEADERSHIP</vt:lpstr>
      <vt:lpstr>PARTICIPATIVE/DEMOCRATIC LEADER</vt:lpstr>
      <vt:lpstr>PARTICIPANT/DEMOCRATIC LEADER</vt:lpstr>
      <vt:lpstr>TRANSACTIONAL LEADERSHIP</vt:lpstr>
      <vt:lpstr>TRANSACTIONAL LEADERSHIP</vt:lpstr>
      <vt:lpstr>TRANSFORMATIONAL LEADER</vt:lpstr>
      <vt:lpstr>TRANSFORMATIONAL LEADERSHIP</vt:lpstr>
      <vt:lpstr>TRANSFORMATIONAL LEADER</vt:lpstr>
      <vt:lpstr>WHAT TYPE OF LEADERS ARE THESE WELL KNOWN FACES?                  </vt:lpstr>
      <vt:lpstr>GROUP ACTIVITY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</dc:title>
  <dc:creator>Allison Turner</dc:creator>
  <cp:lastModifiedBy>Bronwen Williams</cp:lastModifiedBy>
  <cp:revision>23</cp:revision>
  <dcterms:created xsi:type="dcterms:W3CDTF">2017-02-10T15:04:10Z</dcterms:created>
  <dcterms:modified xsi:type="dcterms:W3CDTF">2018-10-23T17:44:05Z</dcterms:modified>
</cp:coreProperties>
</file>