
<file path=[Content_Types].xml><?xml version="1.0" encoding="utf-8"?>
<Types xmlns="http://schemas.openxmlformats.org/package/2006/content-types"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autoCompressPictures="0">
  <p:sldMasterIdLst>
    <p:sldMasterId id="2147483659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9" r:id="rId13"/>
    <p:sldId id="267" r:id="rId14"/>
    <p:sldId id="268" r:id="rId15"/>
  </p:sldIdLst>
  <p:sldSz cx="9144000" cy="5143500" type="screen16x9"/>
  <p:notesSz cx="6858000" cy="9144000"/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84"/>
  </p:normalViewPr>
  <p:slideViewPr>
    <p:cSldViewPr snapToGrid="0">
      <p:cViewPr varScale="1">
        <p:scale>
          <a:sx n="157" d="100"/>
          <a:sy n="157" d="100"/>
        </p:scale>
        <p:origin x="320" y="160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g7e40b9fb5a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" name="Google Shape;58;g7e40b9fb5a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Google Shape;65;g7e40b9fb5a_0_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6" name="Google Shape;66;g7e40b9fb5a_0_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Google Shape;73;g7e40b9fb5a_0_15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4" name="Google Shape;74;g7e40b9fb5a_0_15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Google Shape;86;g71f434e4af_0_3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7" name="Google Shape;87;g71f434e4af_0_3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g7e40b9fb5a_0_1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6" name="Google Shape;96;g7e40b9fb5a_0_1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Google Shape;111;g7e40b9fb5a_0_13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2" name="Google Shape;112;g7e40b9fb5a_0_13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g7e40b9fb5a_0_14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5" name="Google Shape;125;g7e40b9fb5a_0_14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Google Shape;133;g71f434e4af_0_4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4" name="Google Shape;134;g71f434e4af_0_4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Google Shape;144;g7e40b9fb5a_0_13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5" name="Google Shape;145;g7e40b9fb5a_0_13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Google Shape;152;g7e40b9fb5a_0_12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3" name="Google Shape;153;g7e40b9fb5a_0_12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Google Shape;163;g71f434e4af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4" name="Google Shape;164;g71f434e4af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>
            <a:spLocks noGrp="1"/>
          </p:cNvSpPr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1" name="Google Shape;11;p2"/>
          <p:cNvSpPr txBox="1">
            <a:spLocks noGrp="1"/>
          </p:cNvSpPr>
          <p:nvPr>
            <p:ph type="subTitle" idx="1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>
            <a:endParaRPr/>
          </a:p>
        </p:txBody>
      </p:sp>
      <p:sp>
        <p:nvSpPr>
          <p:cNvPr id="12" name="Google Shape;12;p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8" name="Google Shape;18;p4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19" name="Google Shape;19;p4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2" name="Google Shape;22;p5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3" name="Google Shape;23;p5"/>
          <p:cNvSpPr txBox="1">
            <a:spLocks noGrp="1"/>
          </p:cNvSpPr>
          <p:nvPr>
            <p:ph type="body" idx="2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24" name="Google Shape;24;p5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7" name="Google Shape;27;p6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>
            <a:spLocks noGrp="1"/>
          </p:cNvSpPr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30" name="Google Shape;30;p7"/>
          <p:cNvSpPr txBox="1">
            <a:spLocks noGrp="1"/>
          </p:cNvSpPr>
          <p:nvPr>
            <p:ph type="body" idx="1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31" name="Google Shape;31;p7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>
            <a:spLocks noGrp="1"/>
          </p:cNvSpPr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>
            <a:endParaRPr/>
          </a:p>
        </p:txBody>
      </p:sp>
      <p:sp>
        <p:nvSpPr>
          <p:cNvPr id="34" name="Google Shape;34;p8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7" name="Google Shape;37;p9"/>
          <p:cNvSpPr txBox="1">
            <a:spLocks noGrp="1"/>
          </p:cNvSpPr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>
            <a:endParaRPr/>
          </a:p>
        </p:txBody>
      </p:sp>
      <p:sp>
        <p:nvSpPr>
          <p:cNvPr id="38" name="Google Shape;38;p9"/>
          <p:cNvSpPr txBox="1">
            <a:spLocks noGrp="1"/>
          </p:cNvSpPr>
          <p:nvPr>
            <p:ph type="subTitle" idx="1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39" name="Google Shape;39;p9"/>
          <p:cNvSpPr txBox="1">
            <a:spLocks noGrp="1"/>
          </p:cNvSpPr>
          <p:nvPr>
            <p:ph type="body" idx="2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0" name="Google Shape;40;p9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>
            <a:spLocks noGrp="1"/>
          </p:cNvSpPr>
          <p:nvPr>
            <p:ph type="body" idx="1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>
            <a:endParaRPr/>
          </a:p>
        </p:txBody>
      </p:sp>
      <p:sp>
        <p:nvSpPr>
          <p:cNvPr id="43" name="Google Shape;43;p10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>
            <a:spLocks noGrp="1"/>
          </p:cNvSpPr>
          <p:nvPr>
            <p:ph type="title" hasCustomPrompt="1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>
            <a:spLocks noGrp="1"/>
          </p:cNvSpPr>
          <p:nvPr>
            <p:ph type="body" idx="1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algn="ctr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47" name="Google Shape;47;p1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rgbClr val="EAD1DC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marL="914400" lvl="1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marL="1371600" lvl="2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marL="1828800" lvl="3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marL="2286000" lvl="4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marL="2743200" lvl="5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marL="3200400" lvl="6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marL="3657600" lvl="7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marL="4114800" lvl="8" indent="-3175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</p:sldLayoutIdLst>
  <mc:AlternateContent xmlns:mc="http://schemas.openxmlformats.org/markup-compatibility/2006" xmlns:p14="http://schemas.microsoft.com/office/powerpoint/2010/main">
    <mc:Choice Requires="p14">
      <p:transition spd="slow">
        <p:fade thruBlk="1"/>
      </p:transition>
    </mc:Choice>
    <mc:Fallback xmlns="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5="http://schemas.microsoft.com/office/powerpoint/2012/main">
      <p:transition spd="slow">
        <p:fade/>
      </p:transition>
    </mc:Fallback>
  </mc:AlternateConten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g"/><Relationship Id="rId3" Type="http://schemas.openxmlformats.org/officeDocument/2006/relationships/image" Target="../media/image6.jpg"/><Relationship Id="rId7" Type="http://schemas.openxmlformats.org/officeDocument/2006/relationships/image" Target="../media/image10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g"/><Relationship Id="rId5" Type="http://schemas.openxmlformats.org/officeDocument/2006/relationships/image" Target="../media/image8.jpg"/><Relationship Id="rId4" Type="http://schemas.openxmlformats.org/officeDocument/2006/relationships/image" Target="../media/image7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jpg"/><Relationship Id="rId4" Type="http://schemas.openxmlformats.org/officeDocument/2006/relationships/image" Target="../media/image14.jp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g"/><Relationship Id="rId3" Type="http://schemas.openxmlformats.org/officeDocument/2006/relationships/image" Target="../media/image16.jpg"/><Relationship Id="rId7" Type="http://schemas.openxmlformats.org/officeDocument/2006/relationships/image" Target="../media/image20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jpg"/><Relationship Id="rId5" Type="http://schemas.openxmlformats.org/officeDocument/2006/relationships/image" Target="../media/image18.jpg"/><Relationship Id="rId4" Type="http://schemas.openxmlformats.org/officeDocument/2006/relationships/image" Target="../media/image17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adnpzEEc2gY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6.jpg"/><Relationship Id="rId4" Type="http://schemas.openxmlformats.org/officeDocument/2006/relationships/image" Target="../media/image25.jp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3"/>
          <p:cNvSpPr/>
          <p:nvPr/>
        </p:nvSpPr>
        <p:spPr>
          <a:xfrm>
            <a:off x="1791850" y="167575"/>
            <a:ext cx="5388429" cy="721900"/>
          </a:xfrm>
          <a:prstGeom prst="rect">
            <a:avLst/>
          </a:prstGeom>
        </p:spPr>
        <p:txBody>
          <a:bodyPr>
            <a:prstTxWarp prst="textPlain">
              <a:avLst/>
            </a:prstTxWarp>
          </a:bodyPr>
          <a:lstStyle/>
          <a:p>
            <a:pPr lvl="0" algn="ctr"/>
            <a:r>
              <a:rPr b="0" i="0">
                <a:ln w="9525" cap="flat" cmpd="sng">
                  <a:solidFill>
                    <a:schemeClr val="dk2"/>
                  </a:solidFill>
                  <a:prstDash val="solid"/>
                  <a:round/>
                  <a:headEnd type="none" w="sm" len="sm"/>
                  <a:tailEnd type="none" w="sm" len="sm"/>
                </a:ln>
                <a:solidFill>
                  <a:srgbClr val="A64D79"/>
                </a:solidFill>
                <a:latin typeface="Arial"/>
              </a:rPr>
              <a:t>Aromatherapy</a:t>
            </a:r>
          </a:p>
        </p:txBody>
      </p:sp>
      <p:pic>
        <p:nvPicPr>
          <p:cNvPr id="55" name="Google Shape;55;p13" descr="Image result for aromatherapy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12325" y="1031251"/>
            <a:ext cx="7747476" cy="3883800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FD783F5-244E-144F-AD15-FA3CCB60F47B}"/>
              </a:ext>
            </a:extLst>
          </p:cNvPr>
          <p:cNvSpPr txBox="1"/>
          <p:nvPr/>
        </p:nvSpPr>
        <p:spPr>
          <a:xfrm>
            <a:off x="0" y="25799"/>
            <a:ext cx="2359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Charlotte Skidmore</a:t>
            </a:r>
          </a:p>
          <a:p>
            <a:r>
              <a:rPr lang="en-US" dirty="0">
                <a:solidFill>
                  <a:srgbClr val="FFFFFF"/>
                </a:solidFill>
              </a:rPr>
              <a:t>1810860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p14"/>
          <p:cNvSpPr/>
          <p:nvPr/>
        </p:nvSpPr>
        <p:spPr>
          <a:xfrm>
            <a:off x="1314900" y="278875"/>
            <a:ext cx="6115680" cy="571901"/>
          </a:xfrm>
          <a:prstGeom prst="rect">
            <a:avLst/>
          </a:prstGeom>
        </p:spPr>
        <p:txBody>
          <a:bodyPr>
            <a:prstTxWarp prst="textPlain">
              <a:avLst/>
            </a:prstTxWarp>
          </a:bodyPr>
          <a:lstStyle/>
          <a:p>
            <a:pPr lvl="0" algn="ctr"/>
            <a:r>
              <a:rPr b="0" i="0">
                <a:ln w="9525" cap="flat" cmpd="sng">
                  <a:solidFill>
                    <a:schemeClr val="dk2"/>
                  </a:solidFill>
                  <a:prstDash val="solid"/>
                  <a:round/>
                  <a:headEnd type="none" w="sm" len="sm"/>
                  <a:tailEnd type="none" w="sm" len="sm"/>
                </a:ln>
                <a:solidFill>
                  <a:srgbClr val="A64D79"/>
                </a:solidFill>
                <a:latin typeface="Arial"/>
              </a:rPr>
              <a:t>What is aromatherapy?</a:t>
            </a:r>
          </a:p>
        </p:txBody>
      </p:sp>
      <p:pic>
        <p:nvPicPr>
          <p:cNvPr id="61" name="Google Shape;61;p14" descr="Image result for natural plant extract flowers"/>
          <p:cNvPicPr preferRelativeResize="0"/>
          <p:nvPr/>
        </p:nvPicPr>
        <p:blipFill rotWithShape="1">
          <a:blip r:embed="rId3">
            <a:alphaModFix/>
          </a:blip>
          <a:srcRect b="10674"/>
          <a:stretch/>
        </p:blipFill>
        <p:spPr>
          <a:xfrm>
            <a:off x="4344250" y="1121550"/>
            <a:ext cx="4473150" cy="1740250"/>
          </a:xfrm>
          <a:prstGeom prst="rect">
            <a:avLst/>
          </a:prstGeom>
          <a:noFill/>
          <a:ln>
            <a:noFill/>
          </a:ln>
        </p:spPr>
      </p:pic>
      <p:pic>
        <p:nvPicPr>
          <p:cNvPr id="62" name="Google Shape;62;p14" descr="Image result for natural plant extract flowers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312013" y="3029425"/>
            <a:ext cx="4537625" cy="1985175"/>
          </a:xfrm>
          <a:prstGeom prst="rect">
            <a:avLst/>
          </a:prstGeom>
          <a:noFill/>
          <a:ln>
            <a:noFill/>
          </a:ln>
        </p:spPr>
      </p:pic>
      <p:sp>
        <p:nvSpPr>
          <p:cNvPr id="63" name="Google Shape;63;p14"/>
          <p:cNvSpPr txBox="1"/>
          <p:nvPr/>
        </p:nvSpPr>
        <p:spPr>
          <a:xfrm>
            <a:off x="399625" y="1469550"/>
            <a:ext cx="3441900" cy="2204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rgbClr val="A64D79"/>
              </a:buClr>
              <a:buSzPts val="1800"/>
              <a:buChar char="●"/>
            </a:pPr>
            <a:r>
              <a:rPr lang="en-GB" sz="1800" dirty="0">
                <a:solidFill>
                  <a:srgbClr val="A64D79"/>
                </a:solidFill>
              </a:rPr>
              <a:t>Holistic healing treatments</a:t>
            </a:r>
            <a:endParaRPr sz="1800" dirty="0">
              <a:solidFill>
                <a:srgbClr val="A64D79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 dirty="0">
              <a:solidFill>
                <a:srgbClr val="A64D79"/>
              </a:solidFill>
            </a:endParaRP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rgbClr val="A64D79"/>
              </a:buClr>
              <a:buSzPts val="1800"/>
              <a:buChar char="●"/>
            </a:pPr>
            <a:r>
              <a:rPr lang="en-GB" sz="1800" dirty="0">
                <a:solidFill>
                  <a:srgbClr val="A64D79"/>
                </a:solidFill>
              </a:rPr>
              <a:t>Promotes health and wellbeing</a:t>
            </a:r>
            <a:endParaRPr sz="1800" dirty="0">
              <a:solidFill>
                <a:srgbClr val="A64D79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 dirty="0">
              <a:solidFill>
                <a:srgbClr val="A64D79"/>
              </a:solidFill>
            </a:endParaRP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rgbClr val="A64D79"/>
              </a:buClr>
              <a:buSzPts val="1800"/>
              <a:buChar char="●"/>
            </a:pPr>
            <a:r>
              <a:rPr lang="en-GB" sz="1800" dirty="0">
                <a:solidFill>
                  <a:srgbClr val="A64D79"/>
                </a:solidFill>
              </a:rPr>
              <a:t>Essential oil therapy</a:t>
            </a:r>
            <a:endParaRPr sz="1800" dirty="0">
              <a:solidFill>
                <a:srgbClr val="A64D79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 dirty="0">
              <a:solidFill>
                <a:srgbClr val="A64D79"/>
              </a:solidFill>
            </a:endParaRP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rgbClr val="A64D79"/>
              </a:buClr>
              <a:buSzPts val="1800"/>
              <a:buChar char="●"/>
            </a:pPr>
            <a:r>
              <a:rPr lang="en-GB" sz="1800" dirty="0">
                <a:solidFill>
                  <a:srgbClr val="A64D79"/>
                </a:solidFill>
              </a:rPr>
              <a:t>Natural plant extracts</a:t>
            </a:r>
            <a:endParaRPr sz="1800" dirty="0">
              <a:solidFill>
                <a:srgbClr val="A64D79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D04792D-E78A-0846-B26F-3BE50E154ECF}"/>
              </a:ext>
            </a:extLst>
          </p:cNvPr>
          <p:cNvSpPr txBox="1"/>
          <p:nvPr/>
        </p:nvSpPr>
        <p:spPr>
          <a:xfrm>
            <a:off x="329184" y="4754880"/>
            <a:ext cx="227685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Ali et al (2015)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8" name="Google Shape;68;p15" descr="Image result for aromatherapy in china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434500" y="1192650"/>
            <a:ext cx="4331375" cy="1706350"/>
          </a:xfrm>
          <a:prstGeom prst="rect">
            <a:avLst/>
          </a:prstGeom>
          <a:noFill/>
          <a:ln>
            <a:noFill/>
          </a:ln>
        </p:spPr>
      </p:pic>
      <p:sp>
        <p:nvSpPr>
          <p:cNvPr id="69" name="Google Shape;69;p15"/>
          <p:cNvSpPr/>
          <p:nvPr/>
        </p:nvSpPr>
        <p:spPr>
          <a:xfrm>
            <a:off x="476363" y="354131"/>
            <a:ext cx="8162515" cy="490389"/>
          </a:xfrm>
          <a:prstGeom prst="rect">
            <a:avLst/>
          </a:prstGeom>
        </p:spPr>
        <p:txBody>
          <a:bodyPr>
            <a:prstTxWarp prst="textPlain">
              <a:avLst/>
            </a:prstTxWarp>
          </a:bodyPr>
          <a:lstStyle/>
          <a:p>
            <a:pPr lvl="0" algn="ctr"/>
            <a:r>
              <a:rPr b="0" i="0">
                <a:ln w="9525" cap="flat" cmpd="sng">
                  <a:solidFill>
                    <a:schemeClr val="dk2"/>
                  </a:solidFill>
                  <a:prstDash val="solid"/>
                  <a:round/>
                  <a:headEnd type="none" w="sm" len="sm"/>
                  <a:tailEnd type="none" w="sm" len="sm"/>
                </a:ln>
                <a:solidFill>
                  <a:srgbClr val="A64D79"/>
                </a:solidFill>
                <a:latin typeface="Arial"/>
              </a:rPr>
              <a:t>Where did aromatherapy originate?</a:t>
            </a:r>
          </a:p>
        </p:txBody>
      </p:sp>
      <p:pic>
        <p:nvPicPr>
          <p:cNvPr id="70" name="Google Shape;70;p15" descr="Image result for aromatherapy in egypt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370050" y="3126250"/>
            <a:ext cx="4331375" cy="1706350"/>
          </a:xfrm>
          <a:prstGeom prst="rect">
            <a:avLst/>
          </a:prstGeom>
          <a:noFill/>
          <a:ln>
            <a:noFill/>
          </a:ln>
        </p:spPr>
      </p:pic>
      <p:sp>
        <p:nvSpPr>
          <p:cNvPr id="71" name="Google Shape;71;p15"/>
          <p:cNvSpPr txBox="1"/>
          <p:nvPr/>
        </p:nvSpPr>
        <p:spPr>
          <a:xfrm>
            <a:off x="502750" y="1173075"/>
            <a:ext cx="3660900" cy="3828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rgbClr val="A64D79"/>
              </a:buClr>
              <a:buSzPts val="1800"/>
              <a:buChar char="●"/>
            </a:pPr>
            <a:r>
              <a:rPr lang="en-GB" sz="1800">
                <a:solidFill>
                  <a:srgbClr val="A64D79"/>
                </a:solidFill>
              </a:rPr>
              <a:t>6,000 years old</a:t>
            </a:r>
            <a:endParaRPr sz="1800">
              <a:solidFill>
                <a:srgbClr val="A64D79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A64D79"/>
              </a:solidFill>
            </a:endParaRP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rgbClr val="A64D79"/>
              </a:buClr>
              <a:buSzPts val="1800"/>
              <a:buChar char="●"/>
            </a:pPr>
            <a:r>
              <a:rPr lang="en-GB" sz="1800">
                <a:solidFill>
                  <a:srgbClr val="A64D79"/>
                </a:solidFill>
              </a:rPr>
              <a:t>Originated in ancient cultures </a:t>
            </a:r>
            <a:endParaRPr sz="1800">
              <a:solidFill>
                <a:srgbClr val="A64D79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A64D79"/>
              </a:solidFill>
            </a:endParaRP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rgbClr val="A64D79"/>
              </a:buClr>
              <a:buSzPts val="1800"/>
              <a:buChar char="●"/>
            </a:pPr>
            <a:r>
              <a:rPr lang="en-GB" sz="1800">
                <a:solidFill>
                  <a:srgbClr val="A64D79"/>
                </a:solidFill>
              </a:rPr>
              <a:t>China, Egypt, India and many more</a:t>
            </a:r>
            <a:endParaRPr sz="1800">
              <a:solidFill>
                <a:srgbClr val="A64D79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A64D79"/>
              </a:solidFill>
            </a:endParaRP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rgbClr val="A64D79"/>
              </a:buClr>
              <a:buSzPts val="1800"/>
              <a:buChar char="●"/>
            </a:pPr>
            <a:r>
              <a:rPr lang="en-GB" sz="1800">
                <a:solidFill>
                  <a:srgbClr val="A64D79"/>
                </a:solidFill>
              </a:rPr>
              <a:t>Promotes physical, psychological and medical desires</a:t>
            </a:r>
            <a:endParaRPr sz="1800">
              <a:solidFill>
                <a:srgbClr val="A64D79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7A52EE4-9A99-B742-A7D2-A2C33BC58628}"/>
              </a:ext>
            </a:extLst>
          </p:cNvPr>
          <p:cNvSpPr txBox="1"/>
          <p:nvPr/>
        </p:nvSpPr>
        <p:spPr>
          <a:xfrm>
            <a:off x="292608" y="4832600"/>
            <a:ext cx="294436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Koo, M. (2017)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Google Shape;76;p16"/>
          <p:cNvSpPr txBox="1"/>
          <p:nvPr/>
        </p:nvSpPr>
        <p:spPr>
          <a:xfrm>
            <a:off x="2157200" y="844350"/>
            <a:ext cx="7554000" cy="345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rgbClr val="A64D79"/>
              </a:buClr>
              <a:buSzPts val="1800"/>
              <a:buChar char="●"/>
            </a:pPr>
            <a:r>
              <a:rPr lang="en-GB" sz="1800">
                <a:solidFill>
                  <a:srgbClr val="A64D79"/>
                </a:solidFill>
              </a:rPr>
              <a:t>Lavender                       </a:t>
            </a:r>
            <a:endParaRPr sz="1800">
              <a:solidFill>
                <a:srgbClr val="A64D79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A64D79"/>
              </a:solidFill>
            </a:endParaRP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rgbClr val="A64D79"/>
              </a:buClr>
              <a:buSzPts val="1800"/>
              <a:buChar char="●"/>
            </a:pPr>
            <a:r>
              <a:rPr lang="en-GB" sz="1800">
                <a:solidFill>
                  <a:srgbClr val="A64D79"/>
                </a:solidFill>
              </a:rPr>
              <a:t>Peppermint</a:t>
            </a:r>
            <a:endParaRPr sz="1800">
              <a:solidFill>
                <a:srgbClr val="A64D79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A64D79"/>
              </a:solidFill>
            </a:endParaRP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rgbClr val="A64D79"/>
              </a:buClr>
              <a:buSzPts val="1800"/>
              <a:buChar char="●"/>
            </a:pPr>
            <a:r>
              <a:rPr lang="en-GB" sz="1800">
                <a:solidFill>
                  <a:srgbClr val="A64D79"/>
                </a:solidFill>
              </a:rPr>
              <a:t>Sandalwood</a:t>
            </a:r>
            <a:endParaRPr sz="1800">
              <a:solidFill>
                <a:srgbClr val="A64D79"/>
              </a:solidFill>
            </a:endParaRPr>
          </a:p>
          <a:p>
            <a:pPr marL="45720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A64D79"/>
              </a:solidFill>
            </a:endParaRP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rgbClr val="A64D79"/>
              </a:buClr>
              <a:buSzPts val="1800"/>
              <a:buChar char="●"/>
            </a:pPr>
            <a:r>
              <a:rPr lang="en-GB" sz="1800">
                <a:solidFill>
                  <a:srgbClr val="A64D79"/>
                </a:solidFill>
              </a:rPr>
              <a:t>Bergamot</a:t>
            </a:r>
            <a:endParaRPr sz="1800">
              <a:solidFill>
                <a:srgbClr val="A64D79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A64D79"/>
              </a:solidFill>
            </a:endParaRP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rgbClr val="A64D79"/>
              </a:buClr>
              <a:buSzPts val="1800"/>
              <a:buChar char="●"/>
            </a:pPr>
            <a:r>
              <a:rPr lang="en-GB" sz="1800">
                <a:solidFill>
                  <a:srgbClr val="A64D79"/>
                </a:solidFill>
              </a:rPr>
              <a:t>Rosemary</a:t>
            </a:r>
            <a:endParaRPr sz="1800">
              <a:solidFill>
                <a:srgbClr val="A64D79"/>
              </a:solidFill>
            </a:endParaRPr>
          </a:p>
          <a:p>
            <a:pPr marL="45720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C27BA0"/>
              </a:solidFill>
            </a:endParaRPr>
          </a:p>
        </p:txBody>
      </p:sp>
      <p:sp>
        <p:nvSpPr>
          <p:cNvPr id="77" name="Google Shape;77;p16"/>
          <p:cNvSpPr txBox="1"/>
          <p:nvPr/>
        </p:nvSpPr>
        <p:spPr>
          <a:xfrm>
            <a:off x="4975925" y="573900"/>
            <a:ext cx="3712500" cy="2565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800">
              <a:solidFill>
                <a:srgbClr val="A64D79"/>
              </a:solidFill>
            </a:endParaRP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rgbClr val="A64D79"/>
              </a:buClr>
              <a:buSzPts val="1800"/>
              <a:buChar char="●"/>
            </a:pPr>
            <a:r>
              <a:rPr lang="en-GB" sz="1800">
                <a:solidFill>
                  <a:srgbClr val="A64D79"/>
                </a:solidFill>
              </a:rPr>
              <a:t>Chamomile</a:t>
            </a:r>
            <a:endParaRPr sz="1800">
              <a:solidFill>
                <a:srgbClr val="A64D79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800">
              <a:solidFill>
                <a:srgbClr val="A64D79"/>
              </a:solidFill>
            </a:endParaRP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rgbClr val="A64D79"/>
              </a:buClr>
              <a:buSzPts val="1800"/>
              <a:buChar char="●"/>
            </a:pPr>
            <a:r>
              <a:rPr lang="en-GB" sz="1800">
                <a:solidFill>
                  <a:srgbClr val="A64D79"/>
                </a:solidFill>
              </a:rPr>
              <a:t>Ylang Ylang </a:t>
            </a:r>
            <a:endParaRPr sz="1800">
              <a:solidFill>
                <a:srgbClr val="A64D79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800">
              <a:solidFill>
                <a:srgbClr val="A64D79"/>
              </a:solidFill>
            </a:endParaRP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rgbClr val="A64D79"/>
              </a:buClr>
              <a:buSzPts val="1800"/>
              <a:buChar char="●"/>
            </a:pPr>
            <a:r>
              <a:rPr lang="en-GB" sz="1800">
                <a:solidFill>
                  <a:srgbClr val="A64D79"/>
                </a:solidFill>
              </a:rPr>
              <a:t>Tea tree </a:t>
            </a:r>
            <a:endParaRPr sz="1800">
              <a:solidFill>
                <a:srgbClr val="A64D79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A64D79"/>
              </a:solidFill>
            </a:endParaRP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rgbClr val="A64D79"/>
              </a:buClr>
              <a:buSzPts val="1800"/>
              <a:buChar char="●"/>
            </a:pPr>
            <a:r>
              <a:rPr lang="en-GB" sz="1800">
                <a:solidFill>
                  <a:srgbClr val="A64D79"/>
                </a:solidFill>
              </a:rPr>
              <a:t>Jasmine</a:t>
            </a:r>
            <a:endParaRPr sz="1800">
              <a:solidFill>
                <a:srgbClr val="A64D79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A64D79"/>
              </a:solidFill>
            </a:endParaRP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rgbClr val="A64D79"/>
              </a:buClr>
              <a:buSzPts val="1800"/>
              <a:buChar char="●"/>
            </a:pPr>
            <a:r>
              <a:rPr lang="en-GB" sz="1800">
                <a:solidFill>
                  <a:srgbClr val="A64D79"/>
                </a:solidFill>
              </a:rPr>
              <a:t>Lemon </a:t>
            </a:r>
            <a:endParaRPr sz="1800">
              <a:solidFill>
                <a:srgbClr val="A64D79"/>
              </a:solidFill>
            </a:endParaRPr>
          </a:p>
        </p:txBody>
      </p:sp>
      <p:sp>
        <p:nvSpPr>
          <p:cNvPr id="78" name="Google Shape;78;p16"/>
          <p:cNvSpPr/>
          <p:nvPr/>
        </p:nvSpPr>
        <p:spPr>
          <a:xfrm>
            <a:off x="123688" y="83864"/>
            <a:ext cx="8896627" cy="490031"/>
          </a:xfrm>
          <a:prstGeom prst="rect">
            <a:avLst/>
          </a:prstGeom>
        </p:spPr>
        <p:txBody>
          <a:bodyPr>
            <a:prstTxWarp prst="textPlain">
              <a:avLst/>
            </a:prstTxWarp>
          </a:bodyPr>
          <a:lstStyle/>
          <a:p>
            <a:pPr lvl="0" algn="ctr"/>
            <a:r>
              <a:rPr b="1" i="0">
                <a:ln w="9525" cap="flat" cmpd="sng">
                  <a:solidFill>
                    <a:srgbClr val="FFFFFF"/>
                  </a:solidFill>
                  <a:prstDash val="solid"/>
                  <a:round/>
                  <a:headEnd type="none" w="sm" len="sm"/>
                  <a:tailEnd type="none" w="sm" len="sm"/>
                </a:ln>
                <a:solidFill>
                  <a:srgbClr val="A64D79"/>
                </a:solidFill>
                <a:latin typeface="Arial"/>
              </a:rPr>
              <a:t>Most common essential oils</a:t>
            </a:r>
          </a:p>
        </p:txBody>
      </p:sp>
      <p:pic>
        <p:nvPicPr>
          <p:cNvPr id="79" name="Google Shape;79;p16" descr="Image result for peppermint oil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03126" y="844350"/>
            <a:ext cx="1926350" cy="1426950"/>
          </a:xfrm>
          <a:prstGeom prst="rect">
            <a:avLst/>
          </a:prstGeom>
          <a:noFill/>
          <a:ln>
            <a:noFill/>
          </a:ln>
        </p:spPr>
      </p:pic>
      <p:pic>
        <p:nvPicPr>
          <p:cNvPr id="80" name="Google Shape;80;p16" descr="Image result for camomile oil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103125" y="2541750"/>
            <a:ext cx="1926350" cy="1426950"/>
          </a:xfrm>
          <a:prstGeom prst="rect">
            <a:avLst/>
          </a:prstGeom>
          <a:noFill/>
          <a:ln>
            <a:noFill/>
          </a:ln>
        </p:spPr>
      </p:pic>
      <p:pic>
        <p:nvPicPr>
          <p:cNvPr id="81" name="Google Shape;81;p16" descr="Image result for expensive lavender oil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2157201" y="3608288"/>
            <a:ext cx="2130912" cy="1418025"/>
          </a:xfrm>
          <a:prstGeom prst="rect">
            <a:avLst/>
          </a:prstGeom>
          <a:noFill/>
          <a:ln>
            <a:noFill/>
          </a:ln>
        </p:spPr>
      </p:pic>
      <p:pic>
        <p:nvPicPr>
          <p:cNvPr id="82" name="Google Shape;82;p16" descr="Image result for lemon essential oil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4491938" y="3603825"/>
            <a:ext cx="2193625" cy="1426950"/>
          </a:xfrm>
          <a:prstGeom prst="rect">
            <a:avLst/>
          </a:prstGeom>
          <a:noFill/>
          <a:ln>
            <a:noFill/>
          </a:ln>
        </p:spPr>
      </p:pic>
      <p:pic>
        <p:nvPicPr>
          <p:cNvPr id="83" name="Google Shape;83;p16" descr="Image result for rosemary essential oil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6889425" y="955925"/>
            <a:ext cx="2130900" cy="1426950"/>
          </a:xfrm>
          <a:prstGeom prst="rect">
            <a:avLst/>
          </a:prstGeom>
          <a:noFill/>
          <a:ln>
            <a:noFill/>
          </a:ln>
        </p:spPr>
      </p:pic>
      <p:pic>
        <p:nvPicPr>
          <p:cNvPr id="84" name="Google Shape;84;p16" descr="Image result for geranium oil"/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6889425" y="2647675"/>
            <a:ext cx="2130900" cy="1321025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03295078-D260-4C4E-A458-539C6B847E1A}"/>
              </a:ext>
            </a:extLst>
          </p:cNvPr>
          <p:cNvSpPr txBox="1"/>
          <p:nvPr/>
        </p:nvSpPr>
        <p:spPr>
          <a:xfrm>
            <a:off x="0" y="4872424"/>
            <a:ext cx="178740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Whelan, C. (2020)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Google Shape;89;p17"/>
          <p:cNvSpPr/>
          <p:nvPr/>
        </p:nvSpPr>
        <p:spPr>
          <a:xfrm>
            <a:off x="398900" y="215227"/>
            <a:ext cx="8191470" cy="485013"/>
          </a:xfrm>
          <a:prstGeom prst="rect">
            <a:avLst/>
          </a:prstGeom>
        </p:spPr>
        <p:txBody>
          <a:bodyPr>
            <a:prstTxWarp prst="textPlain">
              <a:avLst/>
            </a:prstTxWarp>
          </a:bodyPr>
          <a:lstStyle/>
          <a:p>
            <a:pPr lvl="0" algn="ctr"/>
            <a:r>
              <a:rPr b="0" i="0">
                <a:ln w="9525" cap="flat" cmpd="sng">
                  <a:solidFill>
                    <a:schemeClr val="dk2"/>
                  </a:solidFill>
                  <a:prstDash val="solid"/>
                  <a:round/>
                  <a:headEnd type="none" w="sm" len="sm"/>
                  <a:tailEnd type="none" w="sm" len="sm"/>
                </a:ln>
                <a:solidFill>
                  <a:srgbClr val="C27BA0"/>
                </a:solidFill>
                <a:latin typeface="Arial"/>
              </a:rPr>
              <a:t>Health claim of essential oils</a:t>
            </a:r>
          </a:p>
        </p:txBody>
      </p:sp>
      <p:sp>
        <p:nvSpPr>
          <p:cNvPr id="90" name="Google Shape;90;p17"/>
          <p:cNvSpPr txBox="1"/>
          <p:nvPr/>
        </p:nvSpPr>
        <p:spPr>
          <a:xfrm>
            <a:off x="0" y="1115875"/>
            <a:ext cx="3686700" cy="3403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 dirty="0">
                <a:solidFill>
                  <a:srgbClr val="A64D79"/>
                </a:solidFill>
              </a:rPr>
              <a:t>Lavender - relieve stress</a:t>
            </a:r>
            <a:endParaRPr sz="1800" dirty="0">
              <a:solidFill>
                <a:srgbClr val="A64D79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 dirty="0">
              <a:solidFill>
                <a:srgbClr val="A64D79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 dirty="0">
                <a:solidFill>
                  <a:srgbClr val="A64D79"/>
                </a:solidFill>
              </a:rPr>
              <a:t>Peppermint - Boost energy and digestion</a:t>
            </a:r>
            <a:endParaRPr sz="1800" dirty="0">
              <a:solidFill>
                <a:srgbClr val="A64D79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 dirty="0">
              <a:solidFill>
                <a:srgbClr val="A64D79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 dirty="0">
                <a:solidFill>
                  <a:srgbClr val="A64D79"/>
                </a:solidFill>
              </a:rPr>
              <a:t>Sandalwood - calm and improve focus </a:t>
            </a:r>
            <a:endParaRPr sz="1800" dirty="0">
              <a:solidFill>
                <a:srgbClr val="A64D79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 dirty="0">
              <a:solidFill>
                <a:srgbClr val="A64D79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 dirty="0">
                <a:solidFill>
                  <a:srgbClr val="A64D79"/>
                </a:solidFill>
              </a:rPr>
              <a:t>Bergamot - helps skin conditions and reduces stress</a:t>
            </a:r>
            <a:endParaRPr sz="1800" dirty="0">
              <a:solidFill>
                <a:srgbClr val="A64D79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 dirty="0">
              <a:solidFill>
                <a:srgbClr val="A64D79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 dirty="0">
                <a:solidFill>
                  <a:srgbClr val="A64D79"/>
                </a:solidFill>
              </a:rPr>
              <a:t>Rosemary - reduces anxiety and improve moods</a:t>
            </a:r>
            <a:endParaRPr sz="1800" dirty="0">
              <a:solidFill>
                <a:srgbClr val="A64D79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 dirty="0">
              <a:solidFill>
                <a:srgbClr val="A64D79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 dirty="0">
              <a:solidFill>
                <a:srgbClr val="A64D79"/>
              </a:solidFill>
            </a:endParaRPr>
          </a:p>
        </p:txBody>
      </p:sp>
      <p:sp>
        <p:nvSpPr>
          <p:cNvPr id="91" name="Google Shape;91;p17"/>
          <p:cNvSpPr txBox="1"/>
          <p:nvPr/>
        </p:nvSpPr>
        <p:spPr>
          <a:xfrm>
            <a:off x="5904075" y="1115875"/>
            <a:ext cx="257700" cy="2127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2" name="Google Shape;92;p17"/>
          <p:cNvSpPr txBox="1"/>
          <p:nvPr/>
        </p:nvSpPr>
        <p:spPr>
          <a:xfrm>
            <a:off x="5968525" y="1066325"/>
            <a:ext cx="3300000" cy="3539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rgbClr val="A64D79"/>
                </a:solidFill>
              </a:rPr>
              <a:t>Tea tree - fight infection and boost immune system</a:t>
            </a:r>
            <a:endParaRPr sz="1800">
              <a:solidFill>
                <a:srgbClr val="A64D79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A64D79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rgbClr val="A64D79"/>
                </a:solidFill>
              </a:rPr>
              <a:t>Lemon - improve digestion</a:t>
            </a:r>
            <a:endParaRPr sz="1800">
              <a:solidFill>
                <a:srgbClr val="A64D79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A64D79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800">
                <a:solidFill>
                  <a:srgbClr val="A64D79"/>
                </a:solidFill>
              </a:rPr>
              <a:t>Chamomile - relaxation</a:t>
            </a:r>
            <a:endParaRPr sz="1800">
              <a:solidFill>
                <a:srgbClr val="A64D79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800">
              <a:solidFill>
                <a:srgbClr val="A64D79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800">
                <a:solidFill>
                  <a:srgbClr val="A64D79"/>
                </a:solidFill>
              </a:rPr>
              <a:t>Ylang Ylang - headaches</a:t>
            </a:r>
            <a:endParaRPr sz="1800">
              <a:solidFill>
                <a:srgbClr val="A64D79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endParaRPr sz="1800">
              <a:solidFill>
                <a:srgbClr val="A64D79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800">
                <a:solidFill>
                  <a:srgbClr val="A64D79"/>
                </a:solidFill>
              </a:rPr>
              <a:t>Jasmine - childbirth and depression </a:t>
            </a:r>
            <a:endParaRPr sz="1800">
              <a:solidFill>
                <a:srgbClr val="A64D79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A64D79"/>
              </a:solidFill>
            </a:endParaRPr>
          </a:p>
        </p:txBody>
      </p:sp>
      <p:pic>
        <p:nvPicPr>
          <p:cNvPr id="93" name="Google Shape;93;p17" descr="Image result for relaxation in a spa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377325" y="1250425"/>
            <a:ext cx="2591200" cy="2836000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51F5B1F5-ADB8-9C42-93AD-D580FAF48277}"/>
              </a:ext>
            </a:extLst>
          </p:cNvPr>
          <p:cNvSpPr txBox="1"/>
          <p:nvPr/>
        </p:nvSpPr>
        <p:spPr>
          <a:xfrm>
            <a:off x="164592" y="4828032"/>
            <a:ext cx="198424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>
                <a:solidFill>
                  <a:srgbClr val="FFFFFF"/>
                </a:solidFill>
              </a:rPr>
              <a:t>Dagli</a:t>
            </a:r>
            <a:r>
              <a:rPr lang="en-US" dirty="0">
                <a:solidFill>
                  <a:srgbClr val="FFFFFF"/>
                </a:solidFill>
              </a:rPr>
              <a:t>, N (2015)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Google Shape;98;p18"/>
          <p:cNvSpPr/>
          <p:nvPr/>
        </p:nvSpPr>
        <p:spPr>
          <a:xfrm>
            <a:off x="1405100" y="233475"/>
            <a:ext cx="4950124" cy="952500"/>
          </a:xfrm>
          <a:prstGeom prst="rect">
            <a:avLst/>
          </a:prstGeom>
        </p:spPr>
        <p:txBody>
          <a:bodyPr>
            <a:prstTxWarp prst="textPlain">
              <a:avLst/>
            </a:prstTxWarp>
          </a:bodyPr>
          <a:lstStyle/>
          <a:p>
            <a:pPr lvl="0" algn="ctr"/>
            <a:r>
              <a:rPr b="0" i="0">
                <a:ln w="9525" cap="flat" cmpd="sng">
                  <a:solidFill>
                    <a:schemeClr val="dk2"/>
                  </a:solidFill>
                  <a:prstDash val="solid"/>
                  <a:round/>
                  <a:headEnd type="none" w="sm" len="sm"/>
                  <a:tailEnd type="none" w="sm" len="sm"/>
                </a:ln>
                <a:solidFill>
                  <a:srgbClr val="A64D79"/>
                </a:solidFill>
                <a:latin typeface="Arial"/>
              </a:rPr>
              <a:t>How essential oils</a:t>
            </a:r>
            <a:br>
              <a:rPr b="0" i="0">
                <a:ln w="9525" cap="flat" cmpd="sng">
                  <a:solidFill>
                    <a:schemeClr val="dk2"/>
                  </a:solidFill>
                  <a:prstDash val="solid"/>
                  <a:round/>
                  <a:headEnd type="none" w="sm" len="sm"/>
                  <a:tailEnd type="none" w="sm" len="sm"/>
                </a:ln>
                <a:solidFill>
                  <a:srgbClr val="A64D79"/>
                </a:solidFill>
                <a:latin typeface="Arial"/>
              </a:rPr>
            </a:br>
            <a:r>
              <a:rPr b="0" i="0">
                <a:ln w="9525" cap="flat" cmpd="sng">
                  <a:solidFill>
                    <a:schemeClr val="dk2"/>
                  </a:solidFill>
                  <a:prstDash val="solid"/>
                  <a:round/>
                  <a:headEnd type="none" w="sm" len="sm"/>
                  <a:tailEnd type="none" w="sm" len="sm"/>
                </a:ln>
                <a:solidFill>
                  <a:srgbClr val="A64D79"/>
                </a:solidFill>
                <a:latin typeface="Arial"/>
              </a:rPr>
              <a:t> can be used</a:t>
            </a:r>
          </a:p>
        </p:txBody>
      </p:sp>
      <p:pic>
        <p:nvPicPr>
          <p:cNvPr id="99" name="Google Shape;99;p18" descr="Image result for essential oil candles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252100" y="845338"/>
            <a:ext cx="2381250" cy="1559800"/>
          </a:xfrm>
          <a:prstGeom prst="rect">
            <a:avLst/>
          </a:prstGeom>
          <a:noFill/>
          <a:ln>
            <a:noFill/>
          </a:ln>
        </p:spPr>
      </p:pic>
      <p:sp>
        <p:nvSpPr>
          <p:cNvPr id="100" name="Google Shape;100;p18"/>
          <p:cNvSpPr txBox="1"/>
          <p:nvPr/>
        </p:nvSpPr>
        <p:spPr>
          <a:xfrm>
            <a:off x="1012150" y="1779950"/>
            <a:ext cx="2487900" cy="39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>
                <a:solidFill>
                  <a:srgbClr val="A64D79"/>
                </a:solidFill>
              </a:rPr>
              <a:t>Inhalation</a:t>
            </a:r>
            <a:endParaRPr sz="2400">
              <a:solidFill>
                <a:srgbClr val="A64D79"/>
              </a:solidFill>
            </a:endParaRPr>
          </a:p>
        </p:txBody>
      </p:sp>
      <p:sp>
        <p:nvSpPr>
          <p:cNvPr id="101" name="Google Shape;101;p18"/>
          <p:cNvSpPr txBox="1"/>
          <p:nvPr/>
        </p:nvSpPr>
        <p:spPr>
          <a:xfrm>
            <a:off x="1012150" y="2539588"/>
            <a:ext cx="1521000" cy="39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>
                <a:solidFill>
                  <a:srgbClr val="A64D79"/>
                </a:solidFill>
              </a:rPr>
              <a:t>Smell</a:t>
            </a:r>
            <a:endParaRPr sz="2400">
              <a:solidFill>
                <a:srgbClr val="A64D79"/>
              </a:solidFill>
            </a:endParaRPr>
          </a:p>
        </p:txBody>
      </p:sp>
      <p:sp>
        <p:nvSpPr>
          <p:cNvPr id="102" name="Google Shape;102;p18"/>
          <p:cNvSpPr/>
          <p:nvPr/>
        </p:nvSpPr>
        <p:spPr>
          <a:xfrm>
            <a:off x="90225" y="1742150"/>
            <a:ext cx="696000" cy="475200"/>
          </a:xfrm>
          <a:prstGeom prst="rightArrow">
            <a:avLst>
              <a:gd name="adj1" fmla="val 50000"/>
              <a:gd name="adj2" fmla="val 50000"/>
            </a:avLst>
          </a:prstGeom>
          <a:solidFill>
            <a:schemeClr val="lt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3" name="Google Shape;103;p18"/>
          <p:cNvSpPr/>
          <p:nvPr/>
        </p:nvSpPr>
        <p:spPr>
          <a:xfrm>
            <a:off x="90225" y="2475075"/>
            <a:ext cx="696000" cy="475200"/>
          </a:xfrm>
          <a:prstGeom prst="rightArrow">
            <a:avLst>
              <a:gd name="adj1" fmla="val 50000"/>
              <a:gd name="adj2" fmla="val 50000"/>
            </a:avLst>
          </a:prstGeom>
          <a:solidFill>
            <a:schemeClr val="lt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4" name="Google Shape;104;p18"/>
          <p:cNvSpPr/>
          <p:nvPr/>
        </p:nvSpPr>
        <p:spPr>
          <a:xfrm>
            <a:off x="90225" y="3261425"/>
            <a:ext cx="696000" cy="475200"/>
          </a:xfrm>
          <a:prstGeom prst="rightArrow">
            <a:avLst>
              <a:gd name="adj1" fmla="val 50000"/>
              <a:gd name="adj2" fmla="val 50000"/>
            </a:avLst>
          </a:prstGeom>
          <a:solidFill>
            <a:schemeClr val="lt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5" name="Google Shape;105;p18"/>
          <p:cNvSpPr txBox="1"/>
          <p:nvPr/>
        </p:nvSpPr>
        <p:spPr>
          <a:xfrm>
            <a:off x="1012150" y="3299225"/>
            <a:ext cx="1405200" cy="39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>
                <a:solidFill>
                  <a:srgbClr val="A64D79"/>
                </a:solidFill>
              </a:rPr>
              <a:t>Bath</a:t>
            </a:r>
            <a:endParaRPr sz="2400">
              <a:solidFill>
                <a:srgbClr val="A64D79"/>
              </a:solidFill>
            </a:endParaRPr>
          </a:p>
        </p:txBody>
      </p:sp>
      <p:sp>
        <p:nvSpPr>
          <p:cNvPr id="106" name="Google Shape;106;p18"/>
          <p:cNvSpPr/>
          <p:nvPr/>
        </p:nvSpPr>
        <p:spPr>
          <a:xfrm>
            <a:off x="90225" y="4047775"/>
            <a:ext cx="696000" cy="475200"/>
          </a:xfrm>
          <a:prstGeom prst="rightArrow">
            <a:avLst>
              <a:gd name="adj1" fmla="val 50000"/>
              <a:gd name="adj2" fmla="val 50000"/>
            </a:avLst>
          </a:prstGeom>
          <a:solidFill>
            <a:schemeClr val="lt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7" name="Google Shape;107;p18"/>
          <p:cNvSpPr txBox="1"/>
          <p:nvPr/>
        </p:nvSpPr>
        <p:spPr>
          <a:xfrm>
            <a:off x="1012150" y="4058850"/>
            <a:ext cx="2075400" cy="39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>
                <a:solidFill>
                  <a:srgbClr val="A64D79"/>
                </a:solidFill>
              </a:rPr>
              <a:t>Compress</a:t>
            </a:r>
            <a:endParaRPr sz="2400">
              <a:solidFill>
                <a:srgbClr val="A64D79"/>
              </a:solidFill>
            </a:endParaRPr>
          </a:p>
        </p:txBody>
      </p:sp>
      <p:pic>
        <p:nvPicPr>
          <p:cNvPr id="108" name="Google Shape;108;p18" descr="Image result for essential oil baths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4099325" y="1581250"/>
            <a:ext cx="1743075" cy="26193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09" name="Google Shape;109;p18" descr="Image result for essential oil compress method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6252100" y="2939200"/>
            <a:ext cx="2619375" cy="1743075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130851E-E004-E947-A0E9-F70B8C57CBB3}"/>
              </a:ext>
            </a:extLst>
          </p:cNvPr>
          <p:cNvSpPr txBox="1"/>
          <p:nvPr/>
        </p:nvSpPr>
        <p:spPr>
          <a:xfrm>
            <a:off x="237744" y="4873752"/>
            <a:ext cx="229540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>
                <a:solidFill>
                  <a:srgbClr val="FFFFFF"/>
                </a:solidFill>
              </a:rPr>
              <a:t>Fayazi</a:t>
            </a:r>
            <a:r>
              <a:rPr lang="en-US" dirty="0">
                <a:solidFill>
                  <a:srgbClr val="FFFFFF"/>
                </a:solidFill>
              </a:rPr>
              <a:t> et al (2011)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Google Shape;114;p19"/>
          <p:cNvSpPr/>
          <p:nvPr/>
        </p:nvSpPr>
        <p:spPr>
          <a:xfrm>
            <a:off x="1314125" y="193350"/>
            <a:ext cx="6072359" cy="902375"/>
          </a:xfrm>
          <a:prstGeom prst="rect">
            <a:avLst/>
          </a:prstGeom>
        </p:spPr>
        <p:txBody>
          <a:bodyPr>
            <a:prstTxWarp prst="textPlain">
              <a:avLst/>
            </a:prstTxWarp>
          </a:bodyPr>
          <a:lstStyle/>
          <a:p>
            <a:pPr lvl="0" algn="ctr"/>
            <a:r>
              <a:rPr b="0" i="0">
                <a:ln w="9525" cap="flat" cmpd="sng">
                  <a:solidFill>
                    <a:schemeClr val="dk2"/>
                  </a:solidFill>
                  <a:prstDash val="solid"/>
                  <a:round/>
                  <a:headEnd type="none" w="sm" len="sm"/>
                  <a:tailEnd type="none" w="sm" len="sm"/>
                </a:ln>
                <a:solidFill>
                  <a:srgbClr val="A64D79"/>
                </a:solidFill>
                <a:latin typeface="Arial"/>
              </a:rPr>
              <a:t>Common aromatherapy products</a:t>
            </a:r>
          </a:p>
        </p:txBody>
      </p:sp>
      <p:sp>
        <p:nvSpPr>
          <p:cNvPr id="115" name="Google Shape;115;p19"/>
          <p:cNvSpPr txBox="1"/>
          <p:nvPr/>
        </p:nvSpPr>
        <p:spPr>
          <a:xfrm>
            <a:off x="1597725" y="1095725"/>
            <a:ext cx="6780600" cy="3209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rgbClr val="A64D79"/>
              </a:buClr>
              <a:buSzPts val="1800"/>
              <a:buChar char="●"/>
            </a:pPr>
            <a:r>
              <a:rPr lang="en-GB" sz="1800">
                <a:solidFill>
                  <a:srgbClr val="A64D79"/>
                </a:solidFill>
              </a:rPr>
              <a:t>Diffusers</a:t>
            </a:r>
            <a:endParaRPr sz="1800">
              <a:solidFill>
                <a:srgbClr val="A64D79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A64D79"/>
              </a:solidFill>
            </a:endParaRP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rgbClr val="A64D79"/>
              </a:buClr>
              <a:buSzPts val="1800"/>
              <a:buChar char="●"/>
            </a:pPr>
            <a:r>
              <a:rPr lang="en-GB" sz="1800">
                <a:solidFill>
                  <a:srgbClr val="A64D79"/>
                </a:solidFill>
              </a:rPr>
              <a:t>Aromatic spritzers</a:t>
            </a:r>
            <a:endParaRPr sz="1800">
              <a:solidFill>
                <a:srgbClr val="A64D79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A64D79"/>
              </a:solidFill>
            </a:endParaRP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rgbClr val="A64D79"/>
              </a:buClr>
              <a:buSzPts val="1800"/>
              <a:buChar char="●"/>
            </a:pPr>
            <a:r>
              <a:rPr lang="en-GB" sz="1800">
                <a:solidFill>
                  <a:srgbClr val="A64D79"/>
                </a:solidFill>
              </a:rPr>
              <a:t>Inhalers</a:t>
            </a:r>
            <a:endParaRPr sz="1800">
              <a:solidFill>
                <a:srgbClr val="A64D79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A64D79"/>
              </a:solidFill>
            </a:endParaRP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rgbClr val="A64D79"/>
              </a:buClr>
              <a:buSzPts val="1800"/>
              <a:buChar char="●"/>
            </a:pPr>
            <a:r>
              <a:rPr lang="en-GB" sz="1800">
                <a:solidFill>
                  <a:srgbClr val="A64D79"/>
                </a:solidFill>
              </a:rPr>
              <a:t>Bathing salts</a:t>
            </a:r>
            <a:endParaRPr sz="1800">
              <a:solidFill>
                <a:srgbClr val="A64D79"/>
              </a:solidFill>
            </a:endParaRPr>
          </a:p>
          <a:p>
            <a:pPr marL="45720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A64D79"/>
              </a:solidFill>
            </a:endParaRPr>
          </a:p>
        </p:txBody>
      </p:sp>
      <p:sp>
        <p:nvSpPr>
          <p:cNvPr id="116" name="Google Shape;116;p19"/>
          <p:cNvSpPr txBox="1"/>
          <p:nvPr/>
        </p:nvSpPr>
        <p:spPr>
          <a:xfrm>
            <a:off x="4163775" y="837925"/>
            <a:ext cx="3506400" cy="2668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A64D79"/>
              </a:solidFill>
            </a:endParaRP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rgbClr val="A64D79"/>
              </a:buClr>
              <a:buSzPts val="1800"/>
              <a:buChar char="●"/>
            </a:pPr>
            <a:r>
              <a:rPr lang="en-GB" sz="1800">
                <a:solidFill>
                  <a:srgbClr val="A64D79"/>
                </a:solidFill>
              </a:rPr>
              <a:t>Body oils</a:t>
            </a:r>
            <a:endParaRPr sz="1800">
              <a:solidFill>
                <a:srgbClr val="A64D79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A64D79"/>
              </a:solidFill>
            </a:endParaRP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rgbClr val="A64D79"/>
              </a:buClr>
              <a:buSzPts val="1800"/>
              <a:buChar char="●"/>
            </a:pPr>
            <a:r>
              <a:rPr lang="en-GB" sz="1800">
                <a:solidFill>
                  <a:srgbClr val="A64D79"/>
                </a:solidFill>
              </a:rPr>
              <a:t>Facial steamers </a:t>
            </a:r>
            <a:endParaRPr sz="1800">
              <a:solidFill>
                <a:srgbClr val="A64D79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A64D79"/>
              </a:solidFill>
            </a:endParaRP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rgbClr val="A64D79"/>
              </a:buClr>
              <a:buSzPts val="1800"/>
              <a:buChar char="●"/>
            </a:pPr>
            <a:r>
              <a:rPr lang="en-GB" sz="1800">
                <a:solidFill>
                  <a:srgbClr val="A64D79"/>
                </a:solidFill>
              </a:rPr>
              <a:t>Clay masks </a:t>
            </a:r>
            <a:endParaRPr sz="1800">
              <a:solidFill>
                <a:srgbClr val="A64D79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A64D79"/>
              </a:solidFill>
            </a:endParaRP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rgbClr val="A64D79"/>
              </a:buClr>
              <a:buSzPts val="1800"/>
              <a:buChar char="●"/>
            </a:pPr>
            <a:r>
              <a:rPr lang="en-GB" sz="1800">
                <a:solidFill>
                  <a:srgbClr val="A64D79"/>
                </a:solidFill>
              </a:rPr>
              <a:t>Hot and cold compresses</a:t>
            </a:r>
            <a:endParaRPr sz="1800">
              <a:solidFill>
                <a:srgbClr val="A64D79"/>
              </a:solidFill>
            </a:endParaRPr>
          </a:p>
        </p:txBody>
      </p:sp>
      <p:pic>
        <p:nvPicPr>
          <p:cNvPr id="117" name="Google Shape;117;p1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90250" y="1327838"/>
            <a:ext cx="1650025" cy="16886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18" name="Google Shape;118;p19" descr="Image result for essential oil burner"/>
          <p:cNvPicPr preferRelativeResize="0"/>
          <p:nvPr/>
        </p:nvPicPr>
        <p:blipFill rotWithShape="1">
          <a:blip r:embed="rId4">
            <a:alphaModFix/>
          </a:blip>
          <a:srcRect t="13606"/>
          <a:stretch/>
        </p:blipFill>
        <p:spPr>
          <a:xfrm>
            <a:off x="160950" y="3257325"/>
            <a:ext cx="1650025" cy="15809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19" name="Google Shape;119;p19" descr="Image result for neom oil diffuser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2194138" y="3292579"/>
            <a:ext cx="1792300" cy="15809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20" name="Google Shape;120;p19" descr="Image result for neom  spray sets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4550950" y="3302092"/>
            <a:ext cx="1971450" cy="15809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21" name="Google Shape;121;p19" descr="Image result for facial oil steamers"/>
          <p:cNvPicPr preferRelativeResize="0"/>
          <p:nvPr/>
        </p:nvPicPr>
        <p:blipFill rotWithShape="1">
          <a:blip r:embed="rId7">
            <a:alphaModFix/>
          </a:blip>
          <a:srcRect t="12307" b="13105"/>
          <a:stretch/>
        </p:blipFill>
        <p:spPr>
          <a:xfrm>
            <a:off x="6907934" y="3163862"/>
            <a:ext cx="1971450" cy="17678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22" name="Google Shape;122;p19" descr="Image result for neom oils"/>
          <p:cNvPicPr preferRelativeResize="0"/>
          <p:nvPr/>
        </p:nvPicPr>
        <p:blipFill>
          <a:blip r:embed="rId8">
            <a:alphaModFix/>
          </a:blip>
          <a:stretch>
            <a:fillRect/>
          </a:stretch>
        </p:blipFill>
        <p:spPr>
          <a:xfrm>
            <a:off x="7090500" y="1005500"/>
            <a:ext cx="1867875" cy="1688675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9FFA8C3-29D4-BA4B-81A1-E50DA8EC3730}"/>
              </a:ext>
            </a:extLst>
          </p:cNvPr>
          <p:cNvSpPr txBox="1"/>
          <p:nvPr/>
        </p:nvSpPr>
        <p:spPr>
          <a:xfrm>
            <a:off x="160950" y="4817427"/>
            <a:ext cx="266454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(Medical News Today, 2017).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p20"/>
          <p:cNvSpPr/>
          <p:nvPr/>
        </p:nvSpPr>
        <p:spPr>
          <a:xfrm>
            <a:off x="721900" y="321575"/>
            <a:ext cx="7232234" cy="580800"/>
          </a:xfrm>
          <a:prstGeom prst="rect">
            <a:avLst/>
          </a:prstGeom>
        </p:spPr>
        <p:txBody>
          <a:bodyPr>
            <a:prstTxWarp prst="textPlain">
              <a:avLst/>
            </a:prstTxWarp>
          </a:bodyPr>
          <a:lstStyle/>
          <a:p>
            <a:pPr lvl="0" algn="ctr"/>
            <a:r>
              <a:rPr b="0" i="0">
                <a:ln w="9525" cap="flat" cmpd="sng">
                  <a:solidFill>
                    <a:schemeClr val="dk2"/>
                  </a:solidFill>
                  <a:prstDash val="solid"/>
                  <a:round/>
                  <a:headEnd type="none" w="sm" len="sm"/>
                  <a:tailEnd type="none" w="sm" len="sm"/>
                </a:ln>
                <a:solidFill>
                  <a:srgbClr val="A64D79"/>
                </a:solidFill>
                <a:latin typeface="Arial"/>
              </a:rPr>
              <a:t>Olfactory aromatherapy</a:t>
            </a:r>
          </a:p>
        </p:txBody>
      </p:sp>
      <p:pic>
        <p:nvPicPr>
          <p:cNvPr id="128" name="Google Shape;128;p20" descr="Image result for olfactory aromatherapy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49251" y="1792550"/>
            <a:ext cx="3970425" cy="3029375"/>
          </a:xfrm>
          <a:prstGeom prst="rect">
            <a:avLst/>
          </a:prstGeom>
          <a:noFill/>
          <a:ln>
            <a:noFill/>
          </a:ln>
        </p:spPr>
      </p:pic>
      <p:sp>
        <p:nvSpPr>
          <p:cNvPr id="129" name="Google Shape;129;p20"/>
          <p:cNvSpPr txBox="1"/>
          <p:nvPr/>
        </p:nvSpPr>
        <p:spPr>
          <a:xfrm>
            <a:off x="4924325" y="689700"/>
            <a:ext cx="3828600" cy="3764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A64D79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A64D79"/>
              </a:solidFill>
            </a:endParaRP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rgbClr val="A64D79"/>
              </a:buClr>
              <a:buSzPts val="1800"/>
              <a:buChar char="●"/>
            </a:pPr>
            <a:r>
              <a:rPr lang="en-GB" sz="1800">
                <a:solidFill>
                  <a:srgbClr val="A64D79"/>
                </a:solidFill>
              </a:rPr>
              <a:t>Heart rate</a:t>
            </a:r>
            <a:endParaRPr sz="1800">
              <a:solidFill>
                <a:srgbClr val="A64D79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A64D79"/>
              </a:solidFill>
            </a:endParaRP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rgbClr val="A64D79"/>
              </a:buClr>
              <a:buSzPts val="1800"/>
              <a:buChar char="●"/>
            </a:pPr>
            <a:r>
              <a:rPr lang="en-GB" sz="1800">
                <a:solidFill>
                  <a:srgbClr val="A64D79"/>
                </a:solidFill>
              </a:rPr>
              <a:t>Emotions</a:t>
            </a:r>
            <a:endParaRPr sz="1800">
              <a:solidFill>
                <a:srgbClr val="A64D79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A64D79"/>
              </a:solidFill>
            </a:endParaRP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rgbClr val="A64D79"/>
              </a:buClr>
              <a:buSzPts val="1800"/>
              <a:buChar char="●"/>
            </a:pPr>
            <a:r>
              <a:rPr lang="en-GB" sz="1800">
                <a:solidFill>
                  <a:srgbClr val="A64D79"/>
                </a:solidFill>
              </a:rPr>
              <a:t>Blood pressure</a:t>
            </a:r>
            <a:endParaRPr sz="1800">
              <a:solidFill>
                <a:srgbClr val="A64D79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A64D79"/>
              </a:solidFill>
            </a:endParaRP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rgbClr val="A64D79"/>
              </a:buClr>
              <a:buSzPts val="1800"/>
              <a:buChar char="●"/>
            </a:pPr>
            <a:r>
              <a:rPr lang="en-GB" sz="1800">
                <a:solidFill>
                  <a:srgbClr val="A64D79"/>
                </a:solidFill>
              </a:rPr>
              <a:t>Breathing</a:t>
            </a:r>
            <a:endParaRPr sz="1800">
              <a:solidFill>
                <a:srgbClr val="A64D79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A64D79"/>
              </a:solidFill>
            </a:endParaRP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rgbClr val="A64D79"/>
              </a:buClr>
              <a:buSzPts val="1800"/>
              <a:buChar char="●"/>
            </a:pPr>
            <a:r>
              <a:rPr lang="en-GB" sz="1800">
                <a:solidFill>
                  <a:srgbClr val="A64D79"/>
                </a:solidFill>
              </a:rPr>
              <a:t>Memory</a:t>
            </a:r>
            <a:endParaRPr sz="1800">
              <a:solidFill>
                <a:srgbClr val="A64D79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A64D79"/>
              </a:solidFill>
            </a:endParaRP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rgbClr val="A64D79"/>
              </a:buClr>
              <a:buSzPts val="1800"/>
              <a:buChar char="●"/>
            </a:pPr>
            <a:r>
              <a:rPr lang="en-GB" sz="1800">
                <a:solidFill>
                  <a:srgbClr val="A64D79"/>
                </a:solidFill>
              </a:rPr>
              <a:t>Stress</a:t>
            </a:r>
            <a:endParaRPr sz="1800">
              <a:solidFill>
                <a:srgbClr val="A64D79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A64D79"/>
              </a:solidFill>
            </a:endParaRP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rgbClr val="A64D79"/>
              </a:buClr>
              <a:buSzPts val="1800"/>
              <a:buChar char="●"/>
            </a:pPr>
            <a:r>
              <a:rPr lang="en-GB" sz="1800">
                <a:solidFill>
                  <a:srgbClr val="A64D79"/>
                </a:solidFill>
              </a:rPr>
              <a:t>Hormone balance</a:t>
            </a:r>
            <a:endParaRPr sz="1800">
              <a:solidFill>
                <a:srgbClr val="A64D79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A64D79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A64D79"/>
              </a:solidFill>
            </a:endParaRPr>
          </a:p>
        </p:txBody>
      </p:sp>
      <p:sp>
        <p:nvSpPr>
          <p:cNvPr id="130" name="Google Shape;130;p20"/>
          <p:cNvSpPr txBox="1"/>
          <p:nvPr/>
        </p:nvSpPr>
        <p:spPr>
          <a:xfrm>
            <a:off x="1173025" y="979664"/>
            <a:ext cx="3545100" cy="580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 dirty="0">
                <a:solidFill>
                  <a:srgbClr val="A64D79"/>
                </a:solidFill>
              </a:rPr>
              <a:t>Limbic system links to the following</a:t>
            </a:r>
            <a:r>
              <a:rPr lang="en-GB" sz="1800" dirty="0">
                <a:solidFill>
                  <a:srgbClr val="C27BA0"/>
                </a:solidFill>
              </a:rPr>
              <a:t> </a:t>
            </a:r>
            <a:endParaRPr sz="1800" dirty="0">
              <a:solidFill>
                <a:srgbClr val="C27BA0"/>
              </a:solidFill>
            </a:endParaRPr>
          </a:p>
        </p:txBody>
      </p:sp>
      <p:sp>
        <p:nvSpPr>
          <p:cNvPr id="131" name="Google Shape;131;p20"/>
          <p:cNvSpPr/>
          <p:nvPr/>
        </p:nvSpPr>
        <p:spPr>
          <a:xfrm>
            <a:off x="2234463" y="1299495"/>
            <a:ext cx="2281800" cy="438300"/>
          </a:xfrm>
          <a:prstGeom prst="rightArrow">
            <a:avLst>
              <a:gd name="adj1" fmla="val 50000"/>
              <a:gd name="adj2" fmla="val 50000"/>
            </a:avLst>
          </a:prstGeom>
          <a:solidFill>
            <a:schemeClr val="lt2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9FBB65A-57A7-4B4B-AE47-C749434E80AF}"/>
              </a:ext>
            </a:extLst>
          </p:cNvPr>
          <p:cNvSpPr txBox="1"/>
          <p:nvPr/>
        </p:nvSpPr>
        <p:spPr>
          <a:xfrm>
            <a:off x="391075" y="4919472"/>
            <a:ext cx="262644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solidFill>
                  <a:srgbClr val="FFFFFF"/>
                </a:solidFill>
              </a:rPr>
              <a:t>Sowndharajan</a:t>
            </a:r>
            <a:r>
              <a:rPr lang="en-GB" dirty="0">
                <a:solidFill>
                  <a:srgbClr val="FFFFFF"/>
                </a:solidFill>
              </a:rPr>
              <a:t> and Kim (2016) </a:t>
            </a:r>
            <a:endParaRPr lang="en-US" dirty="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Google Shape;136;p21"/>
          <p:cNvSpPr/>
          <p:nvPr/>
        </p:nvSpPr>
        <p:spPr>
          <a:xfrm>
            <a:off x="334450" y="231724"/>
            <a:ext cx="8191677" cy="554625"/>
          </a:xfrm>
          <a:prstGeom prst="rect">
            <a:avLst/>
          </a:prstGeom>
        </p:spPr>
        <p:txBody>
          <a:bodyPr>
            <a:prstTxWarp prst="textPlain">
              <a:avLst/>
            </a:prstTxWarp>
          </a:bodyPr>
          <a:lstStyle/>
          <a:p>
            <a:pPr lvl="0" algn="ctr"/>
            <a:r>
              <a:rPr b="0" i="0">
                <a:ln w="9525" cap="flat" cmpd="sng">
                  <a:solidFill>
                    <a:schemeClr val="dk2"/>
                  </a:solidFill>
                  <a:prstDash val="solid"/>
                  <a:round/>
                  <a:headEnd type="none" w="sm" len="sm"/>
                  <a:tailEnd type="none" w="sm" len="sm"/>
                </a:ln>
                <a:solidFill>
                  <a:srgbClr val="A64D79"/>
                </a:solidFill>
                <a:latin typeface="Arial"/>
              </a:rPr>
              <a:t>Aromatherapy settings</a:t>
            </a:r>
          </a:p>
        </p:txBody>
      </p:sp>
      <p:sp>
        <p:nvSpPr>
          <p:cNvPr id="137" name="Google Shape;137;p21"/>
          <p:cNvSpPr txBox="1"/>
          <p:nvPr/>
        </p:nvSpPr>
        <p:spPr>
          <a:xfrm>
            <a:off x="89525" y="1430875"/>
            <a:ext cx="3093900" cy="386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>
                <a:solidFill>
                  <a:srgbClr val="A64D79"/>
                </a:solidFill>
              </a:rPr>
              <a:t>Healthcare groups</a:t>
            </a:r>
            <a:r>
              <a:rPr lang="en-GB" sz="1800">
                <a:solidFill>
                  <a:srgbClr val="A64D79"/>
                </a:solidFill>
              </a:rPr>
              <a:t> </a:t>
            </a:r>
            <a:endParaRPr sz="1800">
              <a:solidFill>
                <a:srgbClr val="A64D79"/>
              </a:solidFill>
            </a:endParaRPr>
          </a:p>
        </p:txBody>
      </p:sp>
      <p:sp>
        <p:nvSpPr>
          <p:cNvPr id="138" name="Google Shape;138;p21"/>
          <p:cNvSpPr txBox="1"/>
          <p:nvPr/>
        </p:nvSpPr>
        <p:spPr>
          <a:xfrm>
            <a:off x="5929850" y="1347125"/>
            <a:ext cx="2964900" cy="386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>
                <a:solidFill>
                  <a:srgbClr val="A64D79"/>
                </a:solidFill>
              </a:rPr>
              <a:t>Specific hospitals</a:t>
            </a:r>
            <a:r>
              <a:rPr lang="en-GB" sz="1800">
                <a:solidFill>
                  <a:srgbClr val="A64D79"/>
                </a:solidFill>
              </a:rPr>
              <a:t> </a:t>
            </a:r>
            <a:endParaRPr sz="1800">
              <a:solidFill>
                <a:srgbClr val="A64D79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A64D79"/>
              </a:solidFill>
            </a:endParaRPr>
          </a:p>
        </p:txBody>
      </p:sp>
      <p:sp>
        <p:nvSpPr>
          <p:cNvPr id="139" name="Google Shape;139;p21"/>
          <p:cNvSpPr txBox="1"/>
          <p:nvPr/>
        </p:nvSpPr>
        <p:spPr>
          <a:xfrm>
            <a:off x="7425225" y="3439125"/>
            <a:ext cx="2797200" cy="386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>
                <a:solidFill>
                  <a:srgbClr val="A64D79"/>
                </a:solidFill>
              </a:rPr>
              <a:t>Spas</a:t>
            </a:r>
            <a:endParaRPr sz="2400">
              <a:solidFill>
                <a:srgbClr val="A64D79"/>
              </a:solidFill>
            </a:endParaRPr>
          </a:p>
        </p:txBody>
      </p:sp>
      <p:sp>
        <p:nvSpPr>
          <p:cNvPr id="140" name="Google Shape;140;p21"/>
          <p:cNvSpPr txBox="1"/>
          <p:nvPr/>
        </p:nvSpPr>
        <p:spPr>
          <a:xfrm>
            <a:off x="2513750" y="3439125"/>
            <a:ext cx="3480600" cy="386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>
                <a:solidFill>
                  <a:srgbClr val="A64D79"/>
                </a:solidFill>
              </a:rPr>
              <a:t>Salons</a:t>
            </a:r>
            <a:endParaRPr sz="2400">
              <a:solidFill>
                <a:srgbClr val="A64D79"/>
              </a:solidFill>
            </a:endParaRPr>
          </a:p>
        </p:txBody>
      </p:sp>
      <p:pic>
        <p:nvPicPr>
          <p:cNvPr id="141" name="Google Shape;141;p21" descr="Image result for aromatherapy in hospitals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819925" y="957200"/>
            <a:ext cx="2627549" cy="19271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42" name="Google Shape;142;p21" descr="Image result for aromatherapy in a spa"/>
          <p:cNvPicPr preferRelativeResize="0"/>
          <p:nvPr/>
        </p:nvPicPr>
        <p:blipFill rotWithShape="1">
          <a:blip r:embed="rId4">
            <a:alphaModFix/>
          </a:blip>
          <a:srcRect b="7381"/>
          <a:stretch/>
        </p:blipFill>
        <p:spPr>
          <a:xfrm>
            <a:off x="4653700" y="2771625"/>
            <a:ext cx="2533650" cy="1721700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C41D259-0AE8-5845-A4EA-AF09DA593885}"/>
              </a:ext>
            </a:extLst>
          </p:cNvPr>
          <p:cNvSpPr txBox="1"/>
          <p:nvPr/>
        </p:nvSpPr>
        <p:spPr>
          <a:xfrm>
            <a:off x="228600" y="4791456"/>
            <a:ext cx="228515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>
                <a:solidFill>
                  <a:srgbClr val="FFFFFF"/>
                </a:solidFill>
              </a:rPr>
              <a:t>Soden</a:t>
            </a:r>
            <a:r>
              <a:rPr lang="en-US" dirty="0">
                <a:solidFill>
                  <a:srgbClr val="FFFFFF"/>
                </a:solidFill>
              </a:rPr>
              <a:t> et al (2004)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Google Shape;147;p22"/>
          <p:cNvSpPr txBox="1"/>
          <p:nvPr/>
        </p:nvSpPr>
        <p:spPr>
          <a:xfrm>
            <a:off x="651832" y="1401451"/>
            <a:ext cx="7128600" cy="1379400"/>
          </a:xfrm>
          <a:prstGeom prst="rect">
            <a:avLst/>
          </a:prstGeom>
          <a:solidFill>
            <a:srgbClr val="D9D2E9"/>
          </a:solidFill>
          <a:ln w="9525" cap="flat" cmpd="sng">
            <a:solidFill>
              <a:srgbClr val="A64D79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 u="sng" dirty="0">
                <a:solidFill>
                  <a:srgbClr val="A64D79"/>
                </a:solidFill>
                <a:hlinkClick r:id="rId3"/>
              </a:rPr>
              <a:t>Orhideea Health &amp; Spa Bucharest - Aromatherapy Face and Body Massage</a:t>
            </a:r>
            <a:endParaRPr sz="1800" dirty="0">
              <a:solidFill>
                <a:srgbClr val="A64D79"/>
              </a:solidFill>
            </a:endParaRPr>
          </a:p>
        </p:txBody>
      </p:sp>
      <p:sp>
        <p:nvSpPr>
          <p:cNvPr id="148" name="Google Shape;148;p22"/>
          <p:cNvSpPr/>
          <p:nvPr/>
        </p:nvSpPr>
        <p:spPr>
          <a:xfrm>
            <a:off x="424675" y="296503"/>
            <a:ext cx="8191406" cy="611475"/>
          </a:xfrm>
          <a:prstGeom prst="rect">
            <a:avLst/>
          </a:prstGeom>
        </p:spPr>
        <p:txBody>
          <a:bodyPr>
            <a:prstTxWarp prst="textPlain">
              <a:avLst/>
            </a:prstTxWarp>
          </a:bodyPr>
          <a:lstStyle/>
          <a:p>
            <a:pPr lvl="0" algn="ctr"/>
            <a:r>
              <a:rPr b="0" i="0">
                <a:ln w="9525" cap="flat" cmpd="sng">
                  <a:solidFill>
                    <a:schemeClr val="dk2"/>
                  </a:solidFill>
                  <a:prstDash val="solid"/>
                  <a:round/>
                  <a:headEnd type="none" w="sm" len="sm"/>
                  <a:tailEnd type="none" w="sm" len="sm"/>
                </a:ln>
                <a:solidFill>
                  <a:srgbClr val="A64D79"/>
                </a:solidFill>
                <a:latin typeface="Arial"/>
              </a:rPr>
              <a:t>Video clip demonstrating aromatherapy</a:t>
            </a:r>
          </a:p>
        </p:txBody>
      </p:sp>
      <p:pic>
        <p:nvPicPr>
          <p:cNvPr id="149" name="Google Shape;149;p22" descr="Image result for aromatherapy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785600" y="3274325"/>
            <a:ext cx="3004325" cy="16573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50" name="Google Shape;150;p22" descr="Image result for aromatherapy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5294500" y="3274325"/>
            <a:ext cx="3102425" cy="16573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Google Shape;155;p23"/>
          <p:cNvSpPr/>
          <p:nvPr/>
        </p:nvSpPr>
        <p:spPr>
          <a:xfrm>
            <a:off x="52550" y="1173075"/>
            <a:ext cx="4331400" cy="3764100"/>
          </a:xfrm>
          <a:prstGeom prst="roundRect">
            <a:avLst>
              <a:gd name="adj" fmla="val 16667"/>
            </a:avLst>
          </a:prstGeom>
          <a:solidFill>
            <a:srgbClr val="C27BA0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6" name="Google Shape;156;p23"/>
          <p:cNvSpPr txBox="1"/>
          <p:nvPr/>
        </p:nvSpPr>
        <p:spPr>
          <a:xfrm>
            <a:off x="298575" y="1366450"/>
            <a:ext cx="4331400" cy="17661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EAD1DC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rgbClr val="EAD1DC"/>
                </a:solidFill>
              </a:rPr>
              <a:t>Muscle aches</a:t>
            </a:r>
            <a:endParaRPr sz="1800">
              <a:solidFill>
                <a:srgbClr val="EAD1DC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EAD1DC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rgbClr val="EAD1DC"/>
                </a:solidFill>
              </a:rPr>
              <a:t>Stress &amp; Anxiety</a:t>
            </a:r>
            <a:endParaRPr sz="1800">
              <a:solidFill>
                <a:srgbClr val="EAD1DC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EAD1DC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rgbClr val="EAD1DC"/>
                </a:solidFill>
              </a:rPr>
              <a:t>Physical, Mental and Emotional healing</a:t>
            </a:r>
            <a:endParaRPr sz="1800">
              <a:solidFill>
                <a:srgbClr val="EAD1DC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EAD1DC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rgbClr val="EAD1DC"/>
                </a:solidFill>
              </a:rPr>
              <a:t>Improve sleep quality</a:t>
            </a:r>
            <a:endParaRPr sz="1800">
              <a:solidFill>
                <a:srgbClr val="EAD1DC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EAD1DC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rgbClr val="EAD1DC"/>
                </a:solidFill>
              </a:rPr>
              <a:t>Headaches &amp; Migraines</a:t>
            </a:r>
            <a:endParaRPr sz="1800">
              <a:solidFill>
                <a:srgbClr val="EAD1DC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EAD1DC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rgbClr val="EAD1DC"/>
                </a:solidFill>
              </a:rPr>
              <a:t>Fight bacteria, fungus and virus</a:t>
            </a:r>
            <a:endParaRPr sz="1800">
              <a:solidFill>
                <a:srgbClr val="EAD1DC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D5A6BD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D5A6BD"/>
              </a:solidFill>
            </a:endParaRPr>
          </a:p>
        </p:txBody>
      </p:sp>
      <p:sp>
        <p:nvSpPr>
          <p:cNvPr id="157" name="Google Shape;157;p23"/>
          <p:cNvSpPr/>
          <p:nvPr/>
        </p:nvSpPr>
        <p:spPr>
          <a:xfrm>
            <a:off x="298575" y="402325"/>
            <a:ext cx="3310906" cy="422700"/>
          </a:xfrm>
          <a:prstGeom prst="rect">
            <a:avLst/>
          </a:prstGeom>
        </p:spPr>
        <p:txBody>
          <a:bodyPr>
            <a:prstTxWarp prst="textPlain">
              <a:avLst/>
            </a:prstTxWarp>
          </a:bodyPr>
          <a:lstStyle/>
          <a:p>
            <a:pPr lvl="0" algn="ctr"/>
            <a:r>
              <a:rPr b="0" i="0">
                <a:ln w="9525" cap="flat" cmpd="sng">
                  <a:solidFill>
                    <a:schemeClr val="dk2"/>
                  </a:solidFill>
                  <a:prstDash val="solid"/>
                  <a:round/>
                  <a:headEnd type="none" w="sm" len="sm"/>
                  <a:tailEnd type="none" w="sm" len="sm"/>
                </a:ln>
                <a:solidFill>
                  <a:srgbClr val="A64D79"/>
                </a:solidFill>
                <a:latin typeface="Arial"/>
              </a:rPr>
              <a:t>Advantages</a:t>
            </a:r>
          </a:p>
        </p:txBody>
      </p:sp>
      <p:sp>
        <p:nvSpPr>
          <p:cNvPr id="158" name="Google Shape;158;p23"/>
          <p:cNvSpPr/>
          <p:nvPr/>
        </p:nvSpPr>
        <p:spPr>
          <a:xfrm>
            <a:off x="4492725" y="402325"/>
            <a:ext cx="4331405" cy="422700"/>
          </a:xfrm>
          <a:prstGeom prst="rect">
            <a:avLst/>
          </a:prstGeom>
        </p:spPr>
        <p:txBody>
          <a:bodyPr>
            <a:prstTxWarp prst="textPlain">
              <a:avLst/>
            </a:prstTxWarp>
          </a:bodyPr>
          <a:lstStyle/>
          <a:p>
            <a:pPr lvl="0" algn="ctr"/>
            <a:r>
              <a:rPr b="0" i="0">
                <a:ln w="9525" cap="flat" cmpd="sng">
                  <a:solidFill>
                    <a:schemeClr val="dk2"/>
                  </a:solidFill>
                  <a:prstDash val="solid"/>
                  <a:round/>
                  <a:headEnd type="none" w="sm" len="sm"/>
                  <a:tailEnd type="none" w="sm" len="sm"/>
                </a:ln>
                <a:solidFill>
                  <a:srgbClr val="A64D79"/>
                </a:solidFill>
                <a:latin typeface="Arial"/>
              </a:rPr>
              <a:t>Disadvantages</a:t>
            </a:r>
          </a:p>
        </p:txBody>
      </p:sp>
      <p:sp>
        <p:nvSpPr>
          <p:cNvPr id="159" name="Google Shape;159;p23"/>
          <p:cNvSpPr/>
          <p:nvPr/>
        </p:nvSpPr>
        <p:spPr>
          <a:xfrm>
            <a:off x="4629975" y="1134375"/>
            <a:ext cx="4202700" cy="3841500"/>
          </a:xfrm>
          <a:prstGeom prst="roundRect">
            <a:avLst>
              <a:gd name="adj" fmla="val 16667"/>
            </a:avLst>
          </a:prstGeom>
          <a:solidFill>
            <a:srgbClr val="C27BA0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0" name="Google Shape;160;p23"/>
          <p:cNvSpPr txBox="1"/>
          <p:nvPr/>
        </p:nvSpPr>
        <p:spPr>
          <a:xfrm>
            <a:off x="5156400" y="1366450"/>
            <a:ext cx="3364500" cy="2964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EAD1DC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rgbClr val="EAD1DC"/>
                </a:solidFill>
              </a:rPr>
              <a:t>Nausea</a:t>
            </a:r>
            <a:endParaRPr sz="1800">
              <a:solidFill>
                <a:srgbClr val="EAD1DC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EAD1DC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rgbClr val="EAD1DC"/>
                </a:solidFill>
              </a:rPr>
              <a:t>Headaches</a:t>
            </a:r>
            <a:endParaRPr sz="1800">
              <a:solidFill>
                <a:srgbClr val="EAD1DC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EAD1DC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rgbClr val="EAD1DC"/>
                </a:solidFill>
              </a:rPr>
              <a:t>Rashes </a:t>
            </a:r>
            <a:endParaRPr sz="1800">
              <a:solidFill>
                <a:srgbClr val="EAD1DC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EAD1DC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rgbClr val="EAD1DC"/>
                </a:solidFill>
              </a:rPr>
              <a:t>Breathing difficulties</a:t>
            </a:r>
            <a:endParaRPr sz="1800">
              <a:solidFill>
                <a:srgbClr val="EAD1DC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EAD1DC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rgbClr val="EAD1DC"/>
                </a:solidFill>
              </a:rPr>
              <a:t>Danger to fetus  </a:t>
            </a:r>
            <a:endParaRPr sz="1800">
              <a:solidFill>
                <a:srgbClr val="EAD1DC"/>
              </a:solidFill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EAD1DC"/>
              </a:solidFill>
            </a:endParaRPr>
          </a:p>
        </p:txBody>
      </p:sp>
      <p:sp>
        <p:nvSpPr>
          <p:cNvPr id="161" name="Google Shape;161;p23"/>
          <p:cNvSpPr txBox="1"/>
          <p:nvPr/>
        </p:nvSpPr>
        <p:spPr>
          <a:xfrm>
            <a:off x="5633400" y="1134363"/>
            <a:ext cx="2410500" cy="309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 u="sng">
                <a:solidFill>
                  <a:srgbClr val="EAD1DC"/>
                </a:solidFill>
              </a:rPr>
              <a:t>Rare side effects</a:t>
            </a:r>
            <a:endParaRPr sz="1800" u="sng">
              <a:solidFill>
                <a:srgbClr val="EAD1DC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729EE3D-3B13-BE47-B087-35022F1957EA}"/>
              </a:ext>
            </a:extLst>
          </p:cNvPr>
          <p:cNvSpPr txBox="1"/>
          <p:nvPr/>
        </p:nvSpPr>
        <p:spPr>
          <a:xfrm>
            <a:off x="52550" y="4895159"/>
            <a:ext cx="260007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Burfield (2000) </a:t>
            </a:r>
            <a:endParaRPr lang="en-US" dirty="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DF35A2E-FBFD-F848-9945-A010E1BE9815}"/>
              </a:ext>
            </a:extLst>
          </p:cNvPr>
          <p:cNvSpPr/>
          <p:nvPr/>
        </p:nvSpPr>
        <p:spPr>
          <a:xfrm>
            <a:off x="2201347" y="0"/>
            <a:ext cx="395493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cap="none" spc="0" dirty="0">
                <a:ln w="12700">
                  <a:solidFill>
                    <a:schemeClr val="tx2">
                      <a:lumMod val="75000"/>
                    </a:schemeClr>
                  </a:solidFill>
                  <a:prstDash val="solid"/>
                </a:ln>
                <a:pattFill prst="dkUpDiag">
                  <a:fgClr>
                    <a:schemeClr val="tx2"/>
                  </a:fgClr>
                  <a:bgClr>
                    <a:schemeClr val="tx2">
                      <a:lumMod val="20000"/>
                      <a:lumOff val="80000"/>
                    </a:schemeClr>
                  </a:bgClr>
                </a:pattFill>
                <a:effectLst>
                  <a:outerShdw dist="38100" dir="2640000" algn="bl" rotWithShape="0">
                    <a:schemeClr val="tx2">
                      <a:lumMod val="75000"/>
                    </a:schemeClr>
                  </a:outerShdw>
                </a:effectLst>
              </a:rPr>
              <a:t>Conclusion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053F8BD-B3B2-9E4A-B34A-C41F5B0637CB}"/>
              </a:ext>
            </a:extLst>
          </p:cNvPr>
          <p:cNvSpPr txBox="1"/>
          <p:nvPr/>
        </p:nvSpPr>
        <p:spPr>
          <a:xfrm>
            <a:off x="786384" y="1137469"/>
            <a:ext cx="7872984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FFFFFF"/>
                </a:solidFill>
              </a:rPr>
              <a:t>Enabled a clear definition of aromatherapy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dirty="0">
              <a:solidFill>
                <a:srgbClr val="FFFFFF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FFFFFF"/>
                </a:solidFill>
              </a:rPr>
              <a:t>Research conducted on where aromatherapy originated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dirty="0">
              <a:solidFill>
                <a:srgbClr val="FFFFFF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FFFFFF"/>
                </a:solidFill>
              </a:rPr>
              <a:t>The most common essential oils have been discussed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dirty="0">
              <a:solidFill>
                <a:srgbClr val="FFFFFF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FFFFFF"/>
                </a:solidFill>
              </a:rPr>
              <a:t>The essential oils can be used through inhalation, smell, bath and compress</a:t>
            </a:r>
          </a:p>
          <a:p>
            <a:endParaRPr lang="en-US" sz="1600" dirty="0">
              <a:solidFill>
                <a:srgbClr val="FFFFFF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FFFFFF"/>
                </a:solidFill>
              </a:rPr>
              <a:t> Limbic system links to heart rate, bloody pressure, emotions, breathing, memory, stress and hormone balance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dirty="0">
              <a:solidFill>
                <a:srgbClr val="FFFFFF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rgbClr val="FFFFFF"/>
                </a:solidFill>
              </a:rPr>
              <a:t>Aromatherapists situated in healthcare groups, specific hospitals, salons and spas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dirty="0">
              <a:solidFill>
                <a:srgbClr val="FFFFFF"/>
              </a:solidFill>
            </a:endParaRPr>
          </a:p>
          <a:p>
            <a:endParaRPr lang="en-US" sz="1600" dirty="0">
              <a:solidFill>
                <a:srgbClr val="FFFFFF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dirty="0">
              <a:solidFill>
                <a:srgbClr val="FFFFFF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dirty="0">
              <a:solidFill>
                <a:srgbClr val="FFFFFF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dirty="0">
              <a:solidFill>
                <a:srgbClr val="FFFFFF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dirty="0">
              <a:solidFill>
                <a:srgbClr val="FFFFFF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dirty="0">
              <a:solidFill>
                <a:srgbClr val="FFFFFF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dirty="0">
              <a:solidFill>
                <a:srgbClr val="FFFFFF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dirty="0">
              <a:solidFill>
                <a:srgbClr val="FFFFFF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rgbClr val="FFFFFF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97426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Google Shape;166;p24"/>
          <p:cNvSpPr/>
          <p:nvPr/>
        </p:nvSpPr>
        <p:spPr>
          <a:xfrm>
            <a:off x="1508225" y="161250"/>
            <a:ext cx="5594707" cy="444625"/>
          </a:xfrm>
          <a:prstGeom prst="rect">
            <a:avLst/>
          </a:prstGeom>
        </p:spPr>
        <p:txBody>
          <a:bodyPr>
            <a:prstTxWarp prst="textPlain">
              <a:avLst/>
            </a:prstTxWarp>
          </a:bodyPr>
          <a:lstStyle/>
          <a:p>
            <a:pPr lvl="0" algn="ctr"/>
            <a:r>
              <a:rPr b="0" i="0">
                <a:ln w="9525" cap="flat" cmpd="sng">
                  <a:solidFill>
                    <a:schemeClr val="dk2"/>
                  </a:solidFill>
                  <a:prstDash val="solid"/>
                  <a:round/>
                  <a:headEnd type="none" w="sm" len="sm"/>
                  <a:tailEnd type="none" w="sm" len="sm"/>
                </a:ln>
                <a:solidFill>
                  <a:srgbClr val="A64D79"/>
                </a:solidFill>
                <a:latin typeface="Arial"/>
              </a:rPr>
              <a:t>Reference list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60D4F0F-6104-144A-BDF4-FF9C97B06040}"/>
              </a:ext>
            </a:extLst>
          </p:cNvPr>
          <p:cNvSpPr txBox="1"/>
          <p:nvPr/>
        </p:nvSpPr>
        <p:spPr>
          <a:xfrm>
            <a:off x="325858" y="800450"/>
            <a:ext cx="7598664" cy="28931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Ali, B., </a:t>
            </a:r>
            <a:r>
              <a:rPr lang="en-GB" dirty="0" err="1">
                <a:solidFill>
                  <a:srgbClr val="FFFFFF"/>
                </a:solidFill>
              </a:rPr>
              <a:t>Wabel</a:t>
            </a:r>
            <a:r>
              <a:rPr lang="en-GB" dirty="0">
                <a:solidFill>
                  <a:srgbClr val="FFFFFF"/>
                </a:solidFill>
              </a:rPr>
              <a:t>, N A., Shams, S., </a:t>
            </a:r>
            <a:r>
              <a:rPr lang="en-GB" dirty="0" err="1">
                <a:solidFill>
                  <a:srgbClr val="FFFFFF"/>
                </a:solidFill>
              </a:rPr>
              <a:t>Ahamad</a:t>
            </a:r>
            <a:r>
              <a:rPr lang="en-GB" dirty="0">
                <a:solidFill>
                  <a:srgbClr val="FFFFFF"/>
                </a:solidFill>
              </a:rPr>
              <a:t>, A., Khan, S A., Anwar, F. (2015) Essential oils used in aromatherapy: A systematic review. </a:t>
            </a:r>
            <a:r>
              <a:rPr lang="en-GB" i="1" dirty="0">
                <a:solidFill>
                  <a:srgbClr val="FFFFFF"/>
                </a:solidFill>
              </a:rPr>
              <a:t>Asian pacific journal of tropical biomedicine. </a:t>
            </a:r>
            <a:r>
              <a:rPr lang="en-GB" dirty="0">
                <a:solidFill>
                  <a:srgbClr val="FFFFFF"/>
                </a:solidFill>
              </a:rPr>
              <a:t>5(8), pp. 601-611. </a:t>
            </a:r>
          </a:p>
          <a:p>
            <a:endParaRPr lang="en-GB" dirty="0">
              <a:solidFill>
                <a:srgbClr val="FFFFFF"/>
              </a:solidFill>
            </a:endParaRPr>
          </a:p>
          <a:p>
            <a:r>
              <a:rPr lang="en-GB" dirty="0">
                <a:solidFill>
                  <a:srgbClr val="FFFFFF"/>
                </a:solidFill>
              </a:rPr>
              <a:t>Burfiled, T. (2000) Safety of essential oils. </a:t>
            </a:r>
            <a:r>
              <a:rPr lang="en-GB" i="1" dirty="0">
                <a:solidFill>
                  <a:srgbClr val="FFFFFF"/>
                </a:solidFill>
              </a:rPr>
              <a:t>International journal of aromatherapy. </a:t>
            </a:r>
            <a:r>
              <a:rPr lang="en-GB" dirty="0">
                <a:solidFill>
                  <a:srgbClr val="FFFFFF"/>
                </a:solidFill>
              </a:rPr>
              <a:t>10(1-2), pp. 16-29</a:t>
            </a:r>
            <a:r>
              <a:rPr lang="en-GB" dirty="0"/>
              <a:t>.</a:t>
            </a:r>
          </a:p>
          <a:p>
            <a:endParaRPr lang="en-GB" dirty="0">
              <a:solidFill>
                <a:srgbClr val="FFFFFF"/>
              </a:solidFill>
            </a:endParaRPr>
          </a:p>
          <a:p>
            <a:endParaRPr lang="en-GB" dirty="0">
              <a:solidFill>
                <a:srgbClr val="FFFFFF"/>
              </a:solidFill>
            </a:endParaRPr>
          </a:p>
          <a:p>
            <a:endParaRPr lang="en-GB" dirty="0">
              <a:solidFill>
                <a:srgbClr val="FFFFFF"/>
              </a:solidFill>
            </a:endParaRPr>
          </a:p>
          <a:p>
            <a:endParaRPr lang="en-GB" dirty="0">
              <a:solidFill>
                <a:srgbClr val="FFFFFF"/>
              </a:solidFill>
            </a:endParaRPr>
          </a:p>
          <a:p>
            <a:endParaRPr lang="en-GB" dirty="0">
              <a:solidFill>
                <a:srgbClr val="FFFFFF"/>
              </a:solidFill>
            </a:endParaRPr>
          </a:p>
          <a:p>
            <a:endParaRPr lang="en-GB" dirty="0">
              <a:solidFill>
                <a:srgbClr val="FFFFFF"/>
              </a:solidFill>
            </a:endParaRPr>
          </a:p>
          <a:p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445A402-F347-F74D-9523-BE2F06616DA8}"/>
              </a:ext>
            </a:extLst>
          </p:cNvPr>
          <p:cNvSpPr txBox="1"/>
          <p:nvPr/>
        </p:nvSpPr>
        <p:spPr>
          <a:xfrm>
            <a:off x="463018" y="1832583"/>
            <a:ext cx="7790688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>
              <a:solidFill>
                <a:srgbClr val="FFFFFF"/>
              </a:solidFill>
            </a:endParaRPr>
          </a:p>
          <a:p>
            <a:endParaRPr lang="en-GB" dirty="0">
              <a:solidFill>
                <a:srgbClr val="FFFFFF"/>
              </a:solidFill>
            </a:endParaRPr>
          </a:p>
          <a:p>
            <a:endParaRPr lang="en-GB" dirty="0">
              <a:solidFill>
                <a:srgbClr val="FFFFFF"/>
              </a:solidFill>
            </a:endParaRPr>
          </a:p>
          <a:p>
            <a:endParaRPr lang="en-GB" dirty="0">
              <a:solidFill>
                <a:srgbClr val="FFFFFF"/>
              </a:solidFill>
            </a:endParaRPr>
          </a:p>
          <a:p>
            <a:r>
              <a:rPr lang="en-GB" dirty="0"/>
              <a:t> 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D4EBF46-F4E7-E145-A385-6223CCDCDDD5}"/>
              </a:ext>
            </a:extLst>
          </p:cNvPr>
          <p:cNvSpPr txBox="1"/>
          <p:nvPr/>
        </p:nvSpPr>
        <p:spPr>
          <a:xfrm>
            <a:off x="325858" y="2109582"/>
            <a:ext cx="79278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 </a:t>
            </a:r>
          </a:p>
          <a:p>
            <a:r>
              <a:rPr lang="en-GB" i="1" dirty="0">
                <a:solidFill>
                  <a:srgbClr val="FFFFFF"/>
                </a:solidFill>
              </a:rPr>
              <a:t>. </a:t>
            </a: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14657E2-5D01-FD4E-8848-51CE81327474}"/>
              </a:ext>
            </a:extLst>
          </p:cNvPr>
          <p:cNvSpPr txBox="1"/>
          <p:nvPr/>
        </p:nvSpPr>
        <p:spPr>
          <a:xfrm>
            <a:off x="325858" y="1617139"/>
            <a:ext cx="807415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>
              <a:solidFill>
                <a:srgbClr val="FFFFFF"/>
              </a:solidFill>
            </a:endParaRPr>
          </a:p>
          <a:p>
            <a:endParaRPr lang="en-GB" dirty="0">
              <a:solidFill>
                <a:srgbClr val="FFFFFF"/>
              </a:solidFill>
            </a:endParaRPr>
          </a:p>
          <a:p>
            <a:endParaRPr lang="en-GB" dirty="0">
              <a:solidFill>
                <a:srgbClr val="FFFFFF"/>
              </a:solidFill>
            </a:endParaRPr>
          </a:p>
          <a:p>
            <a:r>
              <a:rPr lang="en-GB" dirty="0" err="1">
                <a:solidFill>
                  <a:srgbClr val="FFFFFF"/>
                </a:solidFill>
              </a:rPr>
              <a:t>Dagli</a:t>
            </a:r>
            <a:r>
              <a:rPr lang="en-GB" dirty="0">
                <a:solidFill>
                  <a:srgbClr val="FFFFFF"/>
                </a:solidFill>
              </a:rPr>
              <a:t>, N., </a:t>
            </a:r>
            <a:r>
              <a:rPr lang="en-GB" dirty="0" err="1">
                <a:solidFill>
                  <a:srgbClr val="FFFFFF"/>
                </a:solidFill>
              </a:rPr>
              <a:t>Dagli</a:t>
            </a:r>
            <a:r>
              <a:rPr lang="en-GB" dirty="0">
                <a:solidFill>
                  <a:srgbClr val="FFFFFF"/>
                </a:solidFill>
              </a:rPr>
              <a:t>, R., Mahmoud, R S., Baroudi, K. (2015) Essential oils, their therapeutic properties and implication in dentistry, a review. </a:t>
            </a:r>
            <a:r>
              <a:rPr lang="en-GB" i="1" dirty="0">
                <a:solidFill>
                  <a:srgbClr val="FFFFFF"/>
                </a:solidFill>
              </a:rPr>
              <a:t>Journal of international society of preventive and community dentistry</a:t>
            </a:r>
            <a:r>
              <a:rPr lang="en-GB" dirty="0">
                <a:solidFill>
                  <a:srgbClr val="FFFFFF"/>
                </a:solidFill>
              </a:rPr>
              <a:t>. 5(5</a:t>
            </a:r>
            <a:r>
              <a:rPr lang="en-GB" i="1" dirty="0">
                <a:solidFill>
                  <a:srgbClr val="FFFFFF"/>
                </a:solidFill>
              </a:rPr>
              <a:t>), pp.335-340.</a:t>
            </a:r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1F4E511-0E31-C945-BCD0-F675066290B4}"/>
              </a:ext>
            </a:extLst>
          </p:cNvPr>
          <p:cNvSpPr txBox="1"/>
          <p:nvPr/>
        </p:nvSpPr>
        <p:spPr>
          <a:xfrm>
            <a:off x="325858" y="3151673"/>
            <a:ext cx="827074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solidFill>
                  <a:srgbClr val="FFFFFF"/>
                </a:solidFill>
              </a:rPr>
              <a:t>Fayazi</a:t>
            </a:r>
            <a:r>
              <a:rPr lang="en-GB" dirty="0">
                <a:solidFill>
                  <a:srgbClr val="FFFFFF"/>
                </a:solidFill>
              </a:rPr>
              <a:t>, S., </a:t>
            </a:r>
            <a:r>
              <a:rPr lang="en-GB" dirty="0" err="1">
                <a:solidFill>
                  <a:srgbClr val="FFFFFF"/>
                </a:solidFill>
              </a:rPr>
              <a:t>Babashahi</a:t>
            </a:r>
            <a:r>
              <a:rPr lang="en-GB" dirty="0">
                <a:solidFill>
                  <a:srgbClr val="FFFFFF"/>
                </a:solidFill>
              </a:rPr>
              <a:t>, M., Rezaei, M. (2011) The effect on inhalation aromatherapy on anxiety level of the patients in preoperative period. </a:t>
            </a:r>
            <a:r>
              <a:rPr lang="en-GB" i="1" dirty="0">
                <a:solidFill>
                  <a:srgbClr val="FFFFFF"/>
                </a:solidFill>
              </a:rPr>
              <a:t>Iranian journal of nursing and midwifery research. </a:t>
            </a:r>
            <a:r>
              <a:rPr lang="en-GB" dirty="0">
                <a:solidFill>
                  <a:srgbClr val="FFFFFF"/>
                </a:solidFill>
              </a:rPr>
              <a:t>16(4), pp.278-283.</a:t>
            </a:r>
          </a:p>
          <a:p>
            <a:endParaRPr lang="en-GB" dirty="0">
              <a:solidFill>
                <a:srgbClr val="FFFFFF"/>
              </a:solidFill>
            </a:endParaRPr>
          </a:p>
          <a:p>
            <a:r>
              <a:rPr lang="en-GB" dirty="0">
                <a:solidFill>
                  <a:srgbClr val="FFFFFF"/>
                </a:solidFill>
              </a:rPr>
              <a:t>Medical News Today (2017) Aromatherapy: what you need to know. Available at: https://</a:t>
            </a:r>
            <a:r>
              <a:rPr lang="en-GB" dirty="0" err="1">
                <a:solidFill>
                  <a:srgbClr val="FFFFFF"/>
                </a:solidFill>
              </a:rPr>
              <a:t>www.medicalnewstoday.com</a:t>
            </a:r>
            <a:r>
              <a:rPr lang="en-GB" dirty="0">
                <a:solidFill>
                  <a:srgbClr val="FFFFFF"/>
                </a:solidFill>
              </a:rPr>
              <a:t>/articles/10884 [accessed on 18</a:t>
            </a:r>
            <a:r>
              <a:rPr lang="en-GB" baseline="30000" dirty="0">
                <a:solidFill>
                  <a:srgbClr val="FFFFFF"/>
                </a:solidFill>
              </a:rPr>
              <a:t>th</a:t>
            </a:r>
            <a:r>
              <a:rPr lang="en-GB" dirty="0">
                <a:solidFill>
                  <a:srgbClr val="FFFFFF"/>
                </a:solidFill>
              </a:rPr>
              <a:t> March] </a:t>
            </a:r>
          </a:p>
          <a:p>
            <a:endParaRPr lang="en-GB" dirty="0">
              <a:solidFill>
                <a:srgbClr val="FFFFFF"/>
              </a:solidFill>
            </a:endParaRPr>
          </a:p>
          <a:p>
            <a:endParaRPr lang="en-GB" dirty="0">
              <a:solidFill>
                <a:srgbClr val="FFFFFF"/>
              </a:solidFill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94427DD3-0529-FA4D-97D7-EDC388247F32}"/>
              </a:ext>
            </a:extLst>
          </p:cNvPr>
          <p:cNvSpPr/>
          <p:nvPr/>
        </p:nvSpPr>
        <p:spPr>
          <a:xfrm>
            <a:off x="512064" y="527592"/>
            <a:ext cx="6986016" cy="44899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dirty="0">
              <a:solidFill>
                <a:srgbClr val="FFFFFF"/>
              </a:solidFill>
              <a:latin typeface="Arial" panose="020B0604020202020204" pitchFamily="34" charset="0"/>
              <a:ea typeface="Arial" panose="020B0604020202020204" pitchFamily="34" charset="0"/>
            </a:endParaRPr>
          </a:p>
          <a:p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Soden, K., Vincent, K., </a:t>
            </a:r>
            <a:r>
              <a:rPr lang="en-GB" dirty="0" err="1">
                <a:solidFill>
                  <a:srgbClr val="FFFFFF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Craske</a:t>
            </a:r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, S., Lucas, C., Ashley, S. (2004) A randomised controlled trial of aromatherapy massage in a hospice setting. </a:t>
            </a:r>
            <a:r>
              <a:rPr lang="en-GB" i="1" dirty="0">
                <a:solidFill>
                  <a:srgbClr val="FFFFFF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Palliative medicine. </a:t>
            </a:r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18(2), pp.87-92. </a:t>
            </a:r>
            <a:r>
              <a:rPr lang="en-GB" i="1" dirty="0">
                <a:solidFill>
                  <a:srgbClr val="FFFFFF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endParaRPr lang="en-GB" dirty="0">
              <a:solidFill>
                <a:srgbClr val="FFFFFF"/>
              </a:solidFill>
              <a:latin typeface="Arial" panose="020B0604020202020204" pitchFamily="34" charset="0"/>
              <a:ea typeface="Arial" panose="020B0604020202020204" pitchFamily="34" charset="0"/>
            </a:endParaRPr>
          </a:p>
          <a:p>
            <a:endParaRPr lang="en-GB" dirty="0">
              <a:solidFill>
                <a:srgbClr val="FFFFFF"/>
              </a:solidFill>
              <a:latin typeface="Arial" panose="020B0604020202020204" pitchFamily="34" charset="0"/>
              <a:ea typeface="Arial" panose="020B0604020202020204" pitchFamily="34" charset="0"/>
            </a:endParaRPr>
          </a:p>
          <a:p>
            <a:endParaRPr lang="en-GB" dirty="0">
              <a:solidFill>
                <a:srgbClr val="FFFFFF"/>
              </a:solidFill>
              <a:latin typeface="Arial" panose="020B0604020202020204" pitchFamily="34" charset="0"/>
              <a:ea typeface="Arial" panose="020B0604020202020204" pitchFamily="34" charset="0"/>
            </a:endParaRPr>
          </a:p>
          <a:p>
            <a:r>
              <a:rPr lang="en-GB" dirty="0" err="1">
                <a:solidFill>
                  <a:srgbClr val="FFFFFF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Sowndhararajan</a:t>
            </a:r>
            <a:r>
              <a:rPr lang="en-GB" dirty="0">
                <a:solidFill>
                  <a:srgbClr val="FFFFFF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, K., Kim, S. (2016) Influence of fragrances on human psychophysiological activity: with special reference to human electroencephalographic response. </a:t>
            </a:r>
            <a:r>
              <a:rPr lang="en-GB" dirty="0"/>
              <a:t> </a:t>
            </a:r>
          </a:p>
          <a:p>
            <a:endParaRPr lang="en-GB" dirty="0">
              <a:solidFill>
                <a:srgbClr val="FFFFFF"/>
              </a:solidFill>
            </a:endParaRPr>
          </a:p>
          <a:p>
            <a:endParaRPr lang="en-GB" dirty="0"/>
          </a:p>
          <a:p>
            <a:r>
              <a:rPr lang="en-GB" dirty="0">
                <a:solidFill>
                  <a:srgbClr val="FFFFFF"/>
                </a:solidFill>
              </a:rPr>
              <a:t>Whelan, C. (2020) The 10 best essential oils. </a:t>
            </a:r>
            <a:r>
              <a:rPr lang="en-GB" i="1" dirty="0">
                <a:solidFill>
                  <a:srgbClr val="FFFFFF"/>
                </a:solidFill>
              </a:rPr>
              <a:t>Health line</a:t>
            </a:r>
            <a:endParaRPr lang="en-GB" dirty="0"/>
          </a:p>
          <a:p>
            <a:endParaRPr lang="en-GB" dirty="0"/>
          </a:p>
          <a:p>
            <a:pPr marL="6350" indent="-6350">
              <a:lnSpc>
                <a:spcPct val="107000"/>
              </a:lnSpc>
              <a:tabLst>
                <a:tab pos="5732145" algn="r"/>
              </a:tabLst>
            </a:pPr>
            <a:endParaRPr lang="en-GB" dirty="0">
              <a:solidFill>
                <a:srgbClr val="FFFFFF"/>
              </a:solidFill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6350" indent="-6350">
              <a:lnSpc>
                <a:spcPct val="107000"/>
              </a:lnSpc>
              <a:tabLst>
                <a:tab pos="5732145" algn="r"/>
              </a:tabLst>
            </a:pPr>
            <a:endParaRPr lang="en-GB" dirty="0">
              <a:solidFill>
                <a:srgbClr val="FFFFFF"/>
              </a:solidFill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6350" indent="-6350">
              <a:lnSpc>
                <a:spcPct val="107000"/>
              </a:lnSpc>
              <a:tabLst>
                <a:tab pos="5732145" algn="r"/>
              </a:tabLst>
            </a:pPr>
            <a:endParaRPr lang="en-GB" dirty="0">
              <a:solidFill>
                <a:srgbClr val="FFFFFF"/>
              </a:solidFill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6350" indent="-6350">
              <a:lnSpc>
                <a:spcPct val="107000"/>
              </a:lnSpc>
              <a:tabLst>
                <a:tab pos="5732145" algn="r"/>
              </a:tabLst>
            </a:pPr>
            <a:endParaRPr lang="en-GB" dirty="0">
              <a:solidFill>
                <a:srgbClr val="FFFFFF"/>
              </a:solidFill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6350" indent="-6350">
              <a:lnSpc>
                <a:spcPct val="107000"/>
              </a:lnSpc>
              <a:tabLst>
                <a:tab pos="5732145" algn="r"/>
              </a:tabLst>
            </a:pPr>
            <a:endParaRPr lang="en-GB" dirty="0">
              <a:solidFill>
                <a:srgbClr val="FFFFFF"/>
              </a:solidFill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6350" indent="-6350">
              <a:lnSpc>
                <a:spcPct val="107000"/>
              </a:lnSpc>
              <a:tabLst>
                <a:tab pos="5732145" algn="r"/>
              </a:tabLst>
            </a:pPr>
            <a:endParaRPr lang="en-GB" dirty="0">
              <a:solidFill>
                <a:srgbClr val="FFFFFF"/>
              </a:solidFill>
              <a:latin typeface="Arial" panose="020B0604020202020204" pitchFamily="34" charset="0"/>
              <a:ea typeface="Arial" panose="020B0604020202020204" pitchFamily="34" charset="0"/>
            </a:endParaRPr>
          </a:p>
          <a:p>
            <a:pPr marL="6350" indent="-6350">
              <a:lnSpc>
                <a:spcPct val="107000"/>
              </a:lnSpc>
              <a:tabLst>
                <a:tab pos="5732145" algn="r"/>
              </a:tabLst>
            </a:pPr>
            <a:endParaRPr lang="en-GB" dirty="0">
              <a:solidFill>
                <a:srgbClr val="FFFFFF"/>
              </a:solidFill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97807511"/>
      </p:ext>
    </p:extLst>
  </p:cSld>
  <p:clrMapOvr>
    <a:masterClrMapping/>
  </p:clrMapOvr>
</p:sld>
</file>

<file path=ppt/theme/theme1.xml><?xml version="1.0" encoding="utf-8"?>
<a:theme xmlns:a="http://schemas.openxmlformats.org/drawingml/2006/main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FFAB40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129</TotalTime>
  <Words>650</Words>
  <Application>Microsoft Macintosh PowerPoint</Application>
  <PresentationFormat>On-screen Show (16:9)</PresentationFormat>
  <Paragraphs>195</Paragraphs>
  <Slides>14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6" baseType="lpstr">
      <vt:lpstr>Arial</vt:lpstr>
      <vt:lpstr>Simple Light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lastModifiedBy>Elissa Clarke</cp:lastModifiedBy>
  <cp:revision>13</cp:revision>
  <dcterms:modified xsi:type="dcterms:W3CDTF">2020-03-27T09:52:30Z</dcterms:modified>
</cp:coreProperties>
</file>