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66" r:id="rId2"/>
    <p:sldId id="276" r:id="rId3"/>
    <p:sldId id="257" r:id="rId4"/>
    <p:sldId id="259" r:id="rId5"/>
    <p:sldId id="260" r:id="rId6"/>
    <p:sldId id="267" r:id="rId7"/>
    <p:sldId id="269" r:id="rId8"/>
    <p:sldId id="271" r:id="rId9"/>
    <p:sldId id="272" r:id="rId10"/>
    <p:sldId id="273" r:id="rId11"/>
    <p:sldId id="274" r:id="rId12"/>
    <p:sldId id="275" r:id="rId13"/>
    <p:sldId id="261" r:id="rId14"/>
    <p:sldId id="262" r:id="rId15"/>
    <p:sldId id="264" r:id="rId16"/>
    <p:sldId id="277" r:id="rId17"/>
    <p:sldId id="268" r:id="rId18"/>
    <p:sldId id="26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14" autoAdjust="0"/>
    <p:restoredTop sz="74431" autoAdjust="0"/>
  </p:normalViewPr>
  <p:slideViewPr>
    <p:cSldViewPr snapToGrid="0">
      <p:cViewPr varScale="1">
        <p:scale>
          <a:sx n="78" d="100"/>
          <a:sy n="78" d="100"/>
        </p:scale>
        <p:origin x="182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lly Andrews" userId="S::k.andrews@uwtsd.ac.uk::27b33446-ea2e-4a81-9117-53d618272837" providerId="AD" clId="Web-{6543AAB2-36A1-9C5E-2933-88E9B499B365}"/>
    <pc:docChg chg="modSld">
      <pc:chgData name="Kelly Andrews" userId="S::k.andrews@uwtsd.ac.uk::27b33446-ea2e-4a81-9117-53d618272837" providerId="AD" clId="Web-{6543AAB2-36A1-9C5E-2933-88E9B499B365}" dt="2024-02-12T13:17:08.962" v="0" actId="1076"/>
      <pc:docMkLst>
        <pc:docMk/>
      </pc:docMkLst>
      <pc:sldChg chg="modSp">
        <pc:chgData name="Kelly Andrews" userId="S::k.andrews@uwtsd.ac.uk::27b33446-ea2e-4a81-9117-53d618272837" providerId="AD" clId="Web-{6543AAB2-36A1-9C5E-2933-88E9B499B365}" dt="2024-02-12T13:17:08.962" v="0" actId="1076"/>
        <pc:sldMkLst>
          <pc:docMk/>
          <pc:sldMk cId="1458644103" sldId="273"/>
        </pc:sldMkLst>
        <pc:graphicFrameChg chg="mod">
          <ac:chgData name="Kelly Andrews" userId="S::k.andrews@uwtsd.ac.uk::27b33446-ea2e-4a81-9117-53d618272837" providerId="AD" clId="Web-{6543AAB2-36A1-9C5E-2933-88E9B499B365}" dt="2024-02-12T13:17:08.962" v="0" actId="1076"/>
          <ac:graphicFrameMkLst>
            <pc:docMk/>
            <pc:sldMk cId="1458644103" sldId="273"/>
            <ac:graphicFrameMk id="5" creationId="{F4330549-BA3C-6DD3-89AA-24078D8857AC}"/>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02E3D0-0DF8-4AE6-80C2-A3DB5837165C}"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418DC56B-B084-4831-87F5-9631C2684B26}">
      <dgm:prSet/>
      <dgm:spPr/>
      <dgm:t>
        <a:bodyPr/>
        <a:lstStyle/>
        <a:p>
          <a:r>
            <a:rPr lang="en-GB"/>
            <a:t>A person (A) commits an offence if:</a:t>
          </a:r>
          <a:endParaRPr lang="en-US"/>
        </a:p>
      </dgm:t>
    </dgm:pt>
    <dgm:pt modelId="{A92E3894-2BD8-44E3-BBDB-FA086A9D8FDA}" type="parTrans" cxnId="{0BA49606-E1A2-418F-BADA-FB415A557CF5}">
      <dgm:prSet/>
      <dgm:spPr/>
      <dgm:t>
        <a:bodyPr/>
        <a:lstStyle/>
        <a:p>
          <a:endParaRPr lang="en-US"/>
        </a:p>
      </dgm:t>
    </dgm:pt>
    <dgm:pt modelId="{18B80380-60CD-4255-83F7-D89497D7BE76}" type="sibTrans" cxnId="{0BA49606-E1A2-418F-BADA-FB415A557CF5}">
      <dgm:prSet/>
      <dgm:spPr/>
      <dgm:t>
        <a:bodyPr/>
        <a:lstStyle/>
        <a:p>
          <a:endParaRPr lang="en-US"/>
        </a:p>
      </dgm:t>
    </dgm:pt>
    <dgm:pt modelId="{FCF95388-100F-4DE6-BDB5-67F490673A8E}">
      <dgm:prSet/>
      <dgm:spPr/>
      <dgm:t>
        <a:bodyPr/>
        <a:lstStyle/>
        <a:p>
          <a:r>
            <a:rPr lang="en-GB"/>
            <a:t>repeatedly or continuously engages in behaviour towards another person (B) that is coercive or controlling and</a:t>
          </a:r>
          <a:endParaRPr lang="en-US"/>
        </a:p>
      </dgm:t>
    </dgm:pt>
    <dgm:pt modelId="{F37E6888-1AB4-4ABB-BBA0-E847622770A6}" type="parTrans" cxnId="{7B0B27BB-3987-4E43-BD31-64E07B505813}">
      <dgm:prSet/>
      <dgm:spPr/>
      <dgm:t>
        <a:bodyPr/>
        <a:lstStyle/>
        <a:p>
          <a:endParaRPr lang="en-US"/>
        </a:p>
      </dgm:t>
    </dgm:pt>
    <dgm:pt modelId="{01CFB41D-3181-4825-AB67-629417B36D43}" type="sibTrans" cxnId="{7B0B27BB-3987-4E43-BD31-64E07B505813}">
      <dgm:prSet/>
      <dgm:spPr/>
      <dgm:t>
        <a:bodyPr/>
        <a:lstStyle/>
        <a:p>
          <a:endParaRPr lang="en-US"/>
        </a:p>
      </dgm:t>
    </dgm:pt>
    <dgm:pt modelId="{EB104C0F-195B-4D74-A723-311E2BAE2649}">
      <dgm:prSet/>
      <dgm:spPr/>
      <dgm:t>
        <a:bodyPr/>
        <a:lstStyle/>
        <a:p>
          <a:r>
            <a:rPr lang="en-GB"/>
            <a:t>At the time of the behaviour, (A) and (B) are personally connected, </a:t>
          </a:r>
          <a:endParaRPr lang="en-US"/>
        </a:p>
      </dgm:t>
    </dgm:pt>
    <dgm:pt modelId="{AF98ED39-C4EB-48F8-9FC3-3A165EE5F8B5}" type="parTrans" cxnId="{440DFA36-0B49-4816-9BDB-356FA671AB98}">
      <dgm:prSet/>
      <dgm:spPr/>
      <dgm:t>
        <a:bodyPr/>
        <a:lstStyle/>
        <a:p>
          <a:endParaRPr lang="en-US"/>
        </a:p>
      </dgm:t>
    </dgm:pt>
    <dgm:pt modelId="{38A6646C-C6F6-4614-BA7D-69AEEF0A2279}" type="sibTrans" cxnId="{440DFA36-0B49-4816-9BDB-356FA671AB98}">
      <dgm:prSet/>
      <dgm:spPr/>
      <dgm:t>
        <a:bodyPr/>
        <a:lstStyle/>
        <a:p>
          <a:endParaRPr lang="en-US"/>
        </a:p>
      </dgm:t>
    </dgm:pt>
    <dgm:pt modelId="{FB03E9C8-2CC4-4D31-B4D7-89F3CA6DE67E}">
      <dgm:prSet/>
      <dgm:spPr/>
      <dgm:t>
        <a:bodyPr/>
        <a:lstStyle/>
        <a:p>
          <a:r>
            <a:rPr lang="en-GB"/>
            <a:t>The behaviour has a serious effect on (B), and </a:t>
          </a:r>
          <a:endParaRPr lang="en-US"/>
        </a:p>
      </dgm:t>
    </dgm:pt>
    <dgm:pt modelId="{ED240CCA-416E-434E-A31B-AE7848C912F5}" type="parTrans" cxnId="{F6CA0F31-9942-4807-8A1E-33A3BCC78B14}">
      <dgm:prSet/>
      <dgm:spPr/>
      <dgm:t>
        <a:bodyPr/>
        <a:lstStyle/>
        <a:p>
          <a:endParaRPr lang="en-US"/>
        </a:p>
      </dgm:t>
    </dgm:pt>
    <dgm:pt modelId="{31FFFF7D-079F-4329-BF90-C311B4A73B81}" type="sibTrans" cxnId="{F6CA0F31-9942-4807-8A1E-33A3BCC78B14}">
      <dgm:prSet/>
      <dgm:spPr/>
      <dgm:t>
        <a:bodyPr/>
        <a:lstStyle/>
        <a:p>
          <a:endParaRPr lang="en-US"/>
        </a:p>
      </dgm:t>
    </dgm:pt>
    <dgm:pt modelId="{59AE8AF9-6890-4B10-A7B2-906C78E987B1}">
      <dgm:prSet/>
      <dgm:spPr/>
      <dgm:t>
        <a:bodyPr/>
        <a:lstStyle/>
        <a:p>
          <a:r>
            <a:rPr lang="en-GB"/>
            <a:t>(A) knows or ought to know that the behaviour will have a serious effect on (B</a:t>
          </a:r>
          <a:endParaRPr lang="en-US"/>
        </a:p>
      </dgm:t>
    </dgm:pt>
    <dgm:pt modelId="{EA88348A-278D-400F-9059-A7A74EE75A49}" type="parTrans" cxnId="{9A509FA3-5629-41DE-B27C-E81C8D828528}">
      <dgm:prSet/>
      <dgm:spPr/>
      <dgm:t>
        <a:bodyPr/>
        <a:lstStyle/>
        <a:p>
          <a:endParaRPr lang="en-US"/>
        </a:p>
      </dgm:t>
    </dgm:pt>
    <dgm:pt modelId="{96E36308-76F7-4656-B69E-854181FF666D}" type="sibTrans" cxnId="{9A509FA3-5629-41DE-B27C-E81C8D828528}">
      <dgm:prSet/>
      <dgm:spPr/>
      <dgm:t>
        <a:bodyPr/>
        <a:lstStyle/>
        <a:p>
          <a:endParaRPr lang="en-US"/>
        </a:p>
      </dgm:t>
    </dgm:pt>
    <dgm:pt modelId="{479EC302-E87D-49C3-A5B4-202B1D2B8D57}" type="pres">
      <dgm:prSet presAssocID="{0D02E3D0-0DF8-4AE6-80C2-A3DB5837165C}" presName="Name0" presStyleCnt="0">
        <dgm:presLayoutVars>
          <dgm:dir/>
          <dgm:resizeHandles val="exact"/>
        </dgm:presLayoutVars>
      </dgm:prSet>
      <dgm:spPr/>
    </dgm:pt>
    <dgm:pt modelId="{765AEA8E-140D-4818-8144-B995C6EBC293}" type="pres">
      <dgm:prSet presAssocID="{418DC56B-B084-4831-87F5-9631C2684B26}" presName="node" presStyleLbl="node1" presStyleIdx="0" presStyleCnt="1">
        <dgm:presLayoutVars>
          <dgm:bulletEnabled val="1"/>
        </dgm:presLayoutVars>
      </dgm:prSet>
      <dgm:spPr/>
    </dgm:pt>
  </dgm:ptLst>
  <dgm:cxnLst>
    <dgm:cxn modelId="{0BA49606-E1A2-418F-BADA-FB415A557CF5}" srcId="{0D02E3D0-0DF8-4AE6-80C2-A3DB5837165C}" destId="{418DC56B-B084-4831-87F5-9631C2684B26}" srcOrd="0" destOrd="0" parTransId="{A92E3894-2BD8-44E3-BBDB-FA086A9D8FDA}" sibTransId="{18B80380-60CD-4255-83F7-D89497D7BE76}"/>
    <dgm:cxn modelId="{0C176F0A-CA3B-4887-AFB8-8B6C68F9BE61}" type="presOf" srcId="{418DC56B-B084-4831-87F5-9631C2684B26}" destId="{765AEA8E-140D-4818-8144-B995C6EBC293}" srcOrd="0" destOrd="0" presId="urn:microsoft.com/office/officeart/2016/7/layout/RepeatingBendingProcessNew"/>
    <dgm:cxn modelId="{AF24971E-5CC0-422E-BC5F-3F7A6BF11099}" type="presOf" srcId="{0D02E3D0-0DF8-4AE6-80C2-A3DB5837165C}" destId="{479EC302-E87D-49C3-A5B4-202B1D2B8D57}" srcOrd="0" destOrd="0" presId="urn:microsoft.com/office/officeart/2016/7/layout/RepeatingBendingProcessNew"/>
    <dgm:cxn modelId="{F6CA0F31-9942-4807-8A1E-33A3BCC78B14}" srcId="{418DC56B-B084-4831-87F5-9631C2684B26}" destId="{FB03E9C8-2CC4-4D31-B4D7-89F3CA6DE67E}" srcOrd="2" destOrd="0" parTransId="{ED240CCA-416E-434E-A31B-AE7848C912F5}" sibTransId="{31FFFF7D-079F-4329-BF90-C311B4A73B81}"/>
    <dgm:cxn modelId="{440DFA36-0B49-4816-9BDB-356FA671AB98}" srcId="{418DC56B-B084-4831-87F5-9631C2684B26}" destId="{EB104C0F-195B-4D74-A723-311E2BAE2649}" srcOrd="1" destOrd="0" parTransId="{AF98ED39-C4EB-48F8-9FC3-3A165EE5F8B5}" sibTransId="{38A6646C-C6F6-4614-BA7D-69AEEF0A2279}"/>
    <dgm:cxn modelId="{7E5B586D-5166-4948-9C55-3C94BB39F160}" type="presOf" srcId="{FB03E9C8-2CC4-4D31-B4D7-89F3CA6DE67E}" destId="{765AEA8E-140D-4818-8144-B995C6EBC293}" srcOrd="0" destOrd="3" presId="urn:microsoft.com/office/officeart/2016/7/layout/RepeatingBendingProcessNew"/>
    <dgm:cxn modelId="{33216497-5465-4D98-BFB3-6B894425FC9A}" type="presOf" srcId="{EB104C0F-195B-4D74-A723-311E2BAE2649}" destId="{765AEA8E-140D-4818-8144-B995C6EBC293}" srcOrd="0" destOrd="2" presId="urn:microsoft.com/office/officeart/2016/7/layout/RepeatingBendingProcessNew"/>
    <dgm:cxn modelId="{9A509FA3-5629-41DE-B27C-E81C8D828528}" srcId="{418DC56B-B084-4831-87F5-9631C2684B26}" destId="{59AE8AF9-6890-4B10-A7B2-906C78E987B1}" srcOrd="3" destOrd="0" parTransId="{EA88348A-278D-400F-9059-A7A74EE75A49}" sibTransId="{96E36308-76F7-4656-B69E-854181FF666D}"/>
    <dgm:cxn modelId="{7B0B27BB-3987-4E43-BD31-64E07B505813}" srcId="{418DC56B-B084-4831-87F5-9631C2684B26}" destId="{FCF95388-100F-4DE6-BDB5-67F490673A8E}" srcOrd="0" destOrd="0" parTransId="{F37E6888-1AB4-4ABB-BBA0-E847622770A6}" sibTransId="{01CFB41D-3181-4825-AB67-629417B36D43}"/>
    <dgm:cxn modelId="{85D6C0CE-1B4A-47BE-AC1A-592FE966C0AF}" type="presOf" srcId="{FCF95388-100F-4DE6-BDB5-67F490673A8E}" destId="{765AEA8E-140D-4818-8144-B995C6EBC293}" srcOrd="0" destOrd="1" presId="urn:microsoft.com/office/officeart/2016/7/layout/RepeatingBendingProcessNew"/>
    <dgm:cxn modelId="{A5CCFBD5-6E66-4935-AD77-FA9117356664}" type="presOf" srcId="{59AE8AF9-6890-4B10-A7B2-906C78E987B1}" destId="{765AEA8E-140D-4818-8144-B995C6EBC293}" srcOrd="0" destOrd="4" presId="urn:microsoft.com/office/officeart/2016/7/layout/RepeatingBendingProcessNew"/>
    <dgm:cxn modelId="{F95E897B-DCB5-4834-B832-C8B26F752953}" type="presParOf" srcId="{479EC302-E87D-49C3-A5B4-202B1D2B8D57}" destId="{765AEA8E-140D-4818-8144-B995C6EBC293}" srcOrd="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6CFF5D-14CB-4202-B089-3C9013C2672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B3F9D02-A2CD-4E4C-80DD-67C4656C12B6}">
      <dgm:prSet/>
      <dgm:spPr/>
      <dgm:t>
        <a:bodyPr/>
        <a:lstStyle/>
        <a:p>
          <a:r>
            <a:rPr lang="en-GB"/>
            <a:t>To prove ‘serious effect’</a:t>
          </a:r>
          <a:endParaRPr lang="en-US"/>
        </a:p>
      </dgm:t>
    </dgm:pt>
    <dgm:pt modelId="{F9EFC6E0-EE80-4910-A0B3-6429164CB7CA}" type="parTrans" cxnId="{2A0DB2D0-F541-4D0F-B989-F02F7DCA4960}">
      <dgm:prSet/>
      <dgm:spPr/>
      <dgm:t>
        <a:bodyPr/>
        <a:lstStyle/>
        <a:p>
          <a:endParaRPr lang="en-US"/>
        </a:p>
      </dgm:t>
    </dgm:pt>
    <dgm:pt modelId="{D60DE1B0-DC08-4E00-84D3-0D6168EE2A50}" type="sibTrans" cxnId="{2A0DB2D0-F541-4D0F-B989-F02F7DCA4960}">
      <dgm:prSet/>
      <dgm:spPr/>
      <dgm:t>
        <a:bodyPr/>
        <a:lstStyle/>
        <a:p>
          <a:endParaRPr lang="en-US"/>
        </a:p>
      </dgm:t>
    </dgm:pt>
    <dgm:pt modelId="{6BE7A7A6-E5B0-4199-8674-8E082392076F}">
      <dgm:prSet/>
      <dgm:spPr/>
      <dgm:t>
        <a:bodyPr/>
        <a:lstStyle/>
        <a:p>
          <a:r>
            <a:rPr lang="en-GB"/>
            <a:t>Causes the victim to fear on at least 2 occasions that violence will be used against them S76(4)(a)</a:t>
          </a:r>
          <a:endParaRPr lang="en-US"/>
        </a:p>
      </dgm:t>
    </dgm:pt>
    <dgm:pt modelId="{330DE3FE-1A4E-48E0-B960-F8FC1414528D}" type="parTrans" cxnId="{C0A5FBC2-714F-46BD-9E0A-35CA2C31897B}">
      <dgm:prSet/>
      <dgm:spPr/>
      <dgm:t>
        <a:bodyPr/>
        <a:lstStyle/>
        <a:p>
          <a:endParaRPr lang="en-US"/>
        </a:p>
      </dgm:t>
    </dgm:pt>
    <dgm:pt modelId="{9183CC71-66A7-45D5-A745-C91475DEF00E}" type="sibTrans" cxnId="{C0A5FBC2-714F-46BD-9E0A-35CA2C31897B}">
      <dgm:prSet/>
      <dgm:spPr/>
      <dgm:t>
        <a:bodyPr/>
        <a:lstStyle/>
        <a:p>
          <a:endParaRPr lang="en-US"/>
        </a:p>
      </dgm:t>
    </dgm:pt>
    <dgm:pt modelId="{45C8FDB8-72D0-4407-B83A-FC9A91855670}">
      <dgm:prSet/>
      <dgm:spPr/>
      <dgm:t>
        <a:bodyPr/>
        <a:lstStyle/>
        <a:p>
          <a:r>
            <a:rPr lang="en-GB"/>
            <a:t>Causes the victim serious alarm or distress which has a substantial adverse effect on their day-to-day activities S76(4)(b) </a:t>
          </a:r>
          <a:endParaRPr lang="en-US"/>
        </a:p>
      </dgm:t>
    </dgm:pt>
    <dgm:pt modelId="{FA83B45D-00D2-4CD6-BF67-A55020256711}" type="parTrans" cxnId="{FBEAAF14-BC8D-42DE-8907-435438852A03}">
      <dgm:prSet/>
      <dgm:spPr/>
      <dgm:t>
        <a:bodyPr/>
        <a:lstStyle/>
        <a:p>
          <a:endParaRPr lang="en-US"/>
        </a:p>
      </dgm:t>
    </dgm:pt>
    <dgm:pt modelId="{61226BBE-01E3-4DE5-BC7E-A81F6A26A790}" type="sibTrans" cxnId="{FBEAAF14-BC8D-42DE-8907-435438852A03}">
      <dgm:prSet/>
      <dgm:spPr/>
      <dgm:t>
        <a:bodyPr/>
        <a:lstStyle/>
        <a:p>
          <a:endParaRPr lang="en-US"/>
        </a:p>
      </dgm:t>
    </dgm:pt>
    <dgm:pt modelId="{E1396C36-658B-4A7A-8517-741EA363DFAC}" type="pres">
      <dgm:prSet presAssocID="{496CFF5D-14CB-4202-B089-3C9013C26725}" presName="linear" presStyleCnt="0">
        <dgm:presLayoutVars>
          <dgm:animLvl val="lvl"/>
          <dgm:resizeHandles val="exact"/>
        </dgm:presLayoutVars>
      </dgm:prSet>
      <dgm:spPr/>
    </dgm:pt>
    <dgm:pt modelId="{003F303A-9C8E-46C5-8D72-34B0989AFD23}" type="pres">
      <dgm:prSet presAssocID="{1B3F9D02-A2CD-4E4C-80DD-67C4656C12B6}" presName="parentText" presStyleLbl="node1" presStyleIdx="0" presStyleCnt="3">
        <dgm:presLayoutVars>
          <dgm:chMax val="0"/>
          <dgm:bulletEnabled val="1"/>
        </dgm:presLayoutVars>
      </dgm:prSet>
      <dgm:spPr/>
    </dgm:pt>
    <dgm:pt modelId="{354C9BD4-E047-4EC3-82E7-050403301AE9}" type="pres">
      <dgm:prSet presAssocID="{D60DE1B0-DC08-4E00-84D3-0D6168EE2A50}" presName="spacer" presStyleCnt="0"/>
      <dgm:spPr/>
    </dgm:pt>
    <dgm:pt modelId="{BE6C9708-2CA5-42BF-AE46-1D7A18E6D653}" type="pres">
      <dgm:prSet presAssocID="{6BE7A7A6-E5B0-4199-8674-8E082392076F}" presName="parentText" presStyleLbl="node1" presStyleIdx="1" presStyleCnt="3">
        <dgm:presLayoutVars>
          <dgm:chMax val="0"/>
          <dgm:bulletEnabled val="1"/>
        </dgm:presLayoutVars>
      </dgm:prSet>
      <dgm:spPr/>
    </dgm:pt>
    <dgm:pt modelId="{20852EB2-5064-4546-986D-312883D30F8F}" type="pres">
      <dgm:prSet presAssocID="{9183CC71-66A7-45D5-A745-C91475DEF00E}" presName="spacer" presStyleCnt="0"/>
      <dgm:spPr/>
    </dgm:pt>
    <dgm:pt modelId="{15C94CD7-B9E1-422F-AFD2-C7DC6F5C463D}" type="pres">
      <dgm:prSet presAssocID="{45C8FDB8-72D0-4407-B83A-FC9A91855670}" presName="parentText" presStyleLbl="node1" presStyleIdx="2" presStyleCnt="3">
        <dgm:presLayoutVars>
          <dgm:chMax val="0"/>
          <dgm:bulletEnabled val="1"/>
        </dgm:presLayoutVars>
      </dgm:prSet>
      <dgm:spPr/>
    </dgm:pt>
  </dgm:ptLst>
  <dgm:cxnLst>
    <dgm:cxn modelId="{FBEAAF14-BC8D-42DE-8907-435438852A03}" srcId="{496CFF5D-14CB-4202-B089-3C9013C26725}" destId="{45C8FDB8-72D0-4407-B83A-FC9A91855670}" srcOrd="2" destOrd="0" parTransId="{FA83B45D-00D2-4CD6-BF67-A55020256711}" sibTransId="{61226BBE-01E3-4DE5-BC7E-A81F6A26A790}"/>
    <dgm:cxn modelId="{BEB21048-0A8C-44C7-B11A-EDB27CAE01B5}" type="presOf" srcId="{6BE7A7A6-E5B0-4199-8674-8E082392076F}" destId="{BE6C9708-2CA5-42BF-AE46-1D7A18E6D653}" srcOrd="0" destOrd="0" presId="urn:microsoft.com/office/officeart/2005/8/layout/vList2"/>
    <dgm:cxn modelId="{F0EB38AF-FDB8-4881-AE3F-9E81696BD4D3}" type="presOf" srcId="{45C8FDB8-72D0-4407-B83A-FC9A91855670}" destId="{15C94CD7-B9E1-422F-AFD2-C7DC6F5C463D}" srcOrd="0" destOrd="0" presId="urn:microsoft.com/office/officeart/2005/8/layout/vList2"/>
    <dgm:cxn modelId="{F1DEEFC1-B9C1-48C7-95D9-592472BEF54D}" type="presOf" srcId="{1B3F9D02-A2CD-4E4C-80DD-67C4656C12B6}" destId="{003F303A-9C8E-46C5-8D72-34B0989AFD23}" srcOrd="0" destOrd="0" presId="urn:microsoft.com/office/officeart/2005/8/layout/vList2"/>
    <dgm:cxn modelId="{C0A5FBC2-714F-46BD-9E0A-35CA2C31897B}" srcId="{496CFF5D-14CB-4202-B089-3C9013C26725}" destId="{6BE7A7A6-E5B0-4199-8674-8E082392076F}" srcOrd="1" destOrd="0" parTransId="{330DE3FE-1A4E-48E0-B960-F8FC1414528D}" sibTransId="{9183CC71-66A7-45D5-A745-C91475DEF00E}"/>
    <dgm:cxn modelId="{2A0DB2D0-F541-4D0F-B989-F02F7DCA4960}" srcId="{496CFF5D-14CB-4202-B089-3C9013C26725}" destId="{1B3F9D02-A2CD-4E4C-80DD-67C4656C12B6}" srcOrd="0" destOrd="0" parTransId="{F9EFC6E0-EE80-4910-A0B3-6429164CB7CA}" sibTransId="{D60DE1B0-DC08-4E00-84D3-0D6168EE2A50}"/>
    <dgm:cxn modelId="{1C012FF5-B5E7-4AE9-9D76-3E147DB09ADD}" type="presOf" srcId="{496CFF5D-14CB-4202-B089-3C9013C26725}" destId="{E1396C36-658B-4A7A-8517-741EA363DFAC}" srcOrd="0" destOrd="0" presId="urn:microsoft.com/office/officeart/2005/8/layout/vList2"/>
    <dgm:cxn modelId="{D8E2CFB2-8C11-44C7-96EF-22F665422031}" type="presParOf" srcId="{E1396C36-658B-4A7A-8517-741EA363DFAC}" destId="{003F303A-9C8E-46C5-8D72-34B0989AFD23}" srcOrd="0" destOrd="0" presId="urn:microsoft.com/office/officeart/2005/8/layout/vList2"/>
    <dgm:cxn modelId="{F6E95845-7DF4-4D01-8E8D-148F0470AD56}" type="presParOf" srcId="{E1396C36-658B-4A7A-8517-741EA363DFAC}" destId="{354C9BD4-E047-4EC3-82E7-050403301AE9}" srcOrd="1" destOrd="0" presId="urn:microsoft.com/office/officeart/2005/8/layout/vList2"/>
    <dgm:cxn modelId="{2C411161-E0D4-45E8-A5FE-DD164D4C8C14}" type="presParOf" srcId="{E1396C36-658B-4A7A-8517-741EA363DFAC}" destId="{BE6C9708-2CA5-42BF-AE46-1D7A18E6D653}" srcOrd="2" destOrd="0" presId="urn:microsoft.com/office/officeart/2005/8/layout/vList2"/>
    <dgm:cxn modelId="{E026CFE5-4113-4351-90B9-53740BD9F682}" type="presParOf" srcId="{E1396C36-658B-4A7A-8517-741EA363DFAC}" destId="{20852EB2-5064-4546-986D-312883D30F8F}" srcOrd="3" destOrd="0" presId="urn:microsoft.com/office/officeart/2005/8/layout/vList2"/>
    <dgm:cxn modelId="{E6CF342E-B5CC-4D80-AE67-6E2B50A50263}" type="presParOf" srcId="{E1396C36-658B-4A7A-8517-741EA363DFAC}" destId="{15C94CD7-B9E1-422F-AFD2-C7DC6F5C463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65C28DE-3834-40F2-AE21-3DC5D502D75D}"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F8F055DC-12BF-4375-B604-89498B1B5AFA}">
      <dgm:prSet/>
      <dgm:spPr/>
      <dgm:t>
        <a:bodyPr/>
        <a:lstStyle/>
        <a:p>
          <a:r>
            <a:rPr lang="en-GB"/>
            <a:t>Stage 1 – Grooming/Conditioning</a:t>
          </a:r>
          <a:endParaRPr lang="en-US"/>
        </a:p>
      </dgm:t>
    </dgm:pt>
    <dgm:pt modelId="{BD509A17-074B-42E1-B36C-B023A4F609ED}" type="parTrans" cxnId="{5B502C90-B18D-4FA4-AD98-29F7BCD20E50}">
      <dgm:prSet/>
      <dgm:spPr/>
      <dgm:t>
        <a:bodyPr/>
        <a:lstStyle/>
        <a:p>
          <a:endParaRPr lang="en-US"/>
        </a:p>
      </dgm:t>
    </dgm:pt>
    <dgm:pt modelId="{72C13736-2BB6-428F-9D9A-26BBAFB99C63}" type="sibTrans" cxnId="{5B502C90-B18D-4FA4-AD98-29F7BCD20E50}">
      <dgm:prSet phldrT="1" phldr="0"/>
      <dgm:spPr/>
      <dgm:t>
        <a:bodyPr/>
        <a:lstStyle/>
        <a:p>
          <a:r>
            <a:rPr lang="en-US"/>
            <a:t>1</a:t>
          </a:r>
        </a:p>
      </dgm:t>
    </dgm:pt>
    <dgm:pt modelId="{65DAE244-7B44-4AD1-A52B-6DE995E257C1}">
      <dgm:prSet/>
      <dgm:spPr/>
      <dgm:t>
        <a:bodyPr/>
        <a:lstStyle/>
        <a:p>
          <a:r>
            <a:rPr lang="en-GB"/>
            <a:t>Stage 2 – Normalisation</a:t>
          </a:r>
          <a:endParaRPr lang="en-US"/>
        </a:p>
      </dgm:t>
    </dgm:pt>
    <dgm:pt modelId="{EBC2E736-797B-468B-A9FD-7D97BBE6AE27}" type="parTrans" cxnId="{31BDC6D4-9026-4CF7-9B60-182DBE58E1C4}">
      <dgm:prSet/>
      <dgm:spPr/>
      <dgm:t>
        <a:bodyPr/>
        <a:lstStyle/>
        <a:p>
          <a:endParaRPr lang="en-US"/>
        </a:p>
      </dgm:t>
    </dgm:pt>
    <dgm:pt modelId="{D3B71729-BDEF-4E41-BC9B-5AA4B57BC18E}" type="sibTrans" cxnId="{31BDC6D4-9026-4CF7-9B60-182DBE58E1C4}">
      <dgm:prSet phldrT="2" phldr="0"/>
      <dgm:spPr/>
      <dgm:t>
        <a:bodyPr/>
        <a:lstStyle/>
        <a:p>
          <a:r>
            <a:rPr lang="en-US"/>
            <a:t>2</a:t>
          </a:r>
        </a:p>
      </dgm:t>
    </dgm:pt>
    <dgm:pt modelId="{1F72B650-592E-42B5-9B6A-0895A78E3BA1}">
      <dgm:prSet/>
      <dgm:spPr/>
      <dgm:t>
        <a:bodyPr/>
        <a:lstStyle/>
        <a:p>
          <a:r>
            <a:rPr lang="en-GB"/>
            <a:t>Stage 3- Entrapment</a:t>
          </a:r>
          <a:endParaRPr lang="en-US"/>
        </a:p>
      </dgm:t>
    </dgm:pt>
    <dgm:pt modelId="{BD3B32B6-65F8-4EE8-A73D-3E232D7E357A}" type="parTrans" cxnId="{6F5768E0-F7C3-4C32-9432-BF8E60FE9F4D}">
      <dgm:prSet/>
      <dgm:spPr/>
      <dgm:t>
        <a:bodyPr/>
        <a:lstStyle/>
        <a:p>
          <a:endParaRPr lang="en-US"/>
        </a:p>
      </dgm:t>
    </dgm:pt>
    <dgm:pt modelId="{D3B5AA1B-1E71-4762-B386-EE4F49F33A34}" type="sibTrans" cxnId="{6F5768E0-F7C3-4C32-9432-BF8E60FE9F4D}">
      <dgm:prSet phldrT="3" phldr="0"/>
      <dgm:spPr/>
      <dgm:t>
        <a:bodyPr/>
        <a:lstStyle/>
        <a:p>
          <a:r>
            <a:rPr lang="en-US"/>
            <a:t>3</a:t>
          </a:r>
        </a:p>
      </dgm:t>
    </dgm:pt>
    <dgm:pt modelId="{D2EFA3FC-CEF7-4186-B2E4-23EF2A6F281F}" type="pres">
      <dgm:prSet presAssocID="{765C28DE-3834-40F2-AE21-3DC5D502D75D}" presName="Name0" presStyleCnt="0">
        <dgm:presLayoutVars>
          <dgm:animLvl val="lvl"/>
          <dgm:resizeHandles val="exact"/>
        </dgm:presLayoutVars>
      </dgm:prSet>
      <dgm:spPr/>
    </dgm:pt>
    <dgm:pt modelId="{31F44469-B398-4C4A-8C45-800A5EE40D0E}" type="pres">
      <dgm:prSet presAssocID="{F8F055DC-12BF-4375-B604-89498B1B5AFA}" presName="compositeNode" presStyleCnt="0">
        <dgm:presLayoutVars>
          <dgm:bulletEnabled val="1"/>
        </dgm:presLayoutVars>
      </dgm:prSet>
      <dgm:spPr/>
    </dgm:pt>
    <dgm:pt modelId="{04A4F50F-CEE2-4A11-8AEE-844388C3EC48}" type="pres">
      <dgm:prSet presAssocID="{F8F055DC-12BF-4375-B604-89498B1B5AFA}" presName="bgRect" presStyleLbl="bgAccFollowNode1" presStyleIdx="0" presStyleCnt="3"/>
      <dgm:spPr/>
    </dgm:pt>
    <dgm:pt modelId="{1537A5A2-002D-4A55-BDD3-434CB9849D1B}" type="pres">
      <dgm:prSet presAssocID="{72C13736-2BB6-428F-9D9A-26BBAFB99C63}" presName="sibTransNodeCircle" presStyleLbl="alignNode1" presStyleIdx="0" presStyleCnt="6">
        <dgm:presLayoutVars>
          <dgm:chMax val="0"/>
          <dgm:bulletEnabled/>
        </dgm:presLayoutVars>
      </dgm:prSet>
      <dgm:spPr/>
    </dgm:pt>
    <dgm:pt modelId="{0CC91217-034F-4295-B043-9E606A340B61}" type="pres">
      <dgm:prSet presAssocID="{F8F055DC-12BF-4375-B604-89498B1B5AFA}" presName="bottomLine" presStyleLbl="alignNode1" presStyleIdx="1" presStyleCnt="6">
        <dgm:presLayoutVars/>
      </dgm:prSet>
      <dgm:spPr/>
    </dgm:pt>
    <dgm:pt modelId="{7E59046C-446F-405D-8E59-C6DB31F6D4C7}" type="pres">
      <dgm:prSet presAssocID="{F8F055DC-12BF-4375-B604-89498B1B5AFA}" presName="nodeText" presStyleLbl="bgAccFollowNode1" presStyleIdx="0" presStyleCnt="3">
        <dgm:presLayoutVars>
          <dgm:bulletEnabled val="1"/>
        </dgm:presLayoutVars>
      </dgm:prSet>
      <dgm:spPr/>
    </dgm:pt>
    <dgm:pt modelId="{4F12B566-40FE-4060-B359-3680E7D14587}" type="pres">
      <dgm:prSet presAssocID="{72C13736-2BB6-428F-9D9A-26BBAFB99C63}" presName="sibTrans" presStyleCnt="0"/>
      <dgm:spPr/>
    </dgm:pt>
    <dgm:pt modelId="{832E3BC4-CC6C-483B-855C-9D4A69674B1F}" type="pres">
      <dgm:prSet presAssocID="{65DAE244-7B44-4AD1-A52B-6DE995E257C1}" presName="compositeNode" presStyleCnt="0">
        <dgm:presLayoutVars>
          <dgm:bulletEnabled val="1"/>
        </dgm:presLayoutVars>
      </dgm:prSet>
      <dgm:spPr/>
    </dgm:pt>
    <dgm:pt modelId="{8C07CF20-9629-4EFD-AAC9-1DA34EB1AD2F}" type="pres">
      <dgm:prSet presAssocID="{65DAE244-7B44-4AD1-A52B-6DE995E257C1}" presName="bgRect" presStyleLbl="bgAccFollowNode1" presStyleIdx="1" presStyleCnt="3"/>
      <dgm:spPr/>
    </dgm:pt>
    <dgm:pt modelId="{C85CC78C-184B-4661-BB12-879ED9EC045D}" type="pres">
      <dgm:prSet presAssocID="{D3B71729-BDEF-4E41-BC9B-5AA4B57BC18E}" presName="sibTransNodeCircle" presStyleLbl="alignNode1" presStyleIdx="2" presStyleCnt="6">
        <dgm:presLayoutVars>
          <dgm:chMax val="0"/>
          <dgm:bulletEnabled/>
        </dgm:presLayoutVars>
      </dgm:prSet>
      <dgm:spPr/>
    </dgm:pt>
    <dgm:pt modelId="{AACA69D1-DA10-4095-B6D1-21DCA217063F}" type="pres">
      <dgm:prSet presAssocID="{65DAE244-7B44-4AD1-A52B-6DE995E257C1}" presName="bottomLine" presStyleLbl="alignNode1" presStyleIdx="3" presStyleCnt="6">
        <dgm:presLayoutVars/>
      </dgm:prSet>
      <dgm:spPr/>
    </dgm:pt>
    <dgm:pt modelId="{07A12AAF-9E15-4BE7-A51B-26D6E5133A23}" type="pres">
      <dgm:prSet presAssocID="{65DAE244-7B44-4AD1-A52B-6DE995E257C1}" presName="nodeText" presStyleLbl="bgAccFollowNode1" presStyleIdx="1" presStyleCnt="3">
        <dgm:presLayoutVars>
          <dgm:bulletEnabled val="1"/>
        </dgm:presLayoutVars>
      </dgm:prSet>
      <dgm:spPr/>
    </dgm:pt>
    <dgm:pt modelId="{120F9FBD-A647-43FF-8B0A-A123CC5E8222}" type="pres">
      <dgm:prSet presAssocID="{D3B71729-BDEF-4E41-BC9B-5AA4B57BC18E}" presName="sibTrans" presStyleCnt="0"/>
      <dgm:spPr/>
    </dgm:pt>
    <dgm:pt modelId="{ED8503D7-D06A-4336-96D8-381241906938}" type="pres">
      <dgm:prSet presAssocID="{1F72B650-592E-42B5-9B6A-0895A78E3BA1}" presName="compositeNode" presStyleCnt="0">
        <dgm:presLayoutVars>
          <dgm:bulletEnabled val="1"/>
        </dgm:presLayoutVars>
      </dgm:prSet>
      <dgm:spPr/>
    </dgm:pt>
    <dgm:pt modelId="{CF0BCB29-C541-4D54-86D6-BD2A75A947CD}" type="pres">
      <dgm:prSet presAssocID="{1F72B650-592E-42B5-9B6A-0895A78E3BA1}" presName="bgRect" presStyleLbl="bgAccFollowNode1" presStyleIdx="2" presStyleCnt="3"/>
      <dgm:spPr/>
    </dgm:pt>
    <dgm:pt modelId="{B866A0BD-F770-4F58-B8B0-31C2FC08C731}" type="pres">
      <dgm:prSet presAssocID="{D3B5AA1B-1E71-4762-B386-EE4F49F33A34}" presName="sibTransNodeCircle" presStyleLbl="alignNode1" presStyleIdx="4" presStyleCnt="6">
        <dgm:presLayoutVars>
          <dgm:chMax val="0"/>
          <dgm:bulletEnabled/>
        </dgm:presLayoutVars>
      </dgm:prSet>
      <dgm:spPr/>
    </dgm:pt>
    <dgm:pt modelId="{3253458B-C2A8-4000-AA8E-B9D75F920D40}" type="pres">
      <dgm:prSet presAssocID="{1F72B650-592E-42B5-9B6A-0895A78E3BA1}" presName="bottomLine" presStyleLbl="alignNode1" presStyleIdx="5" presStyleCnt="6">
        <dgm:presLayoutVars/>
      </dgm:prSet>
      <dgm:spPr/>
    </dgm:pt>
    <dgm:pt modelId="{5A3AEB8A-4A94-42DA-BD49-5ED4263061DD}" type="pres">
      <dgm:prSet presAssocID="{1F72B650-592E-42B5-9B6A-0895A78E3BA1}" presName="nodeText" presStyleLbl="bgAccFollowNode1" presStyleIdx="2" presStyleCnt="3">
        <dgm:presLayoutVars>
          <dgm:bulletEnabled val="1"/>
        </dgm:presLayoutVars>
      </dgm:prSet>
      <dgm:spPr/>
    </dgm:pt>
  </dgm:ptLst>
  <dgm:cxnLst>
    <dgm:cxn modelId="{6C9A8F05-4323-4057-BD18-C15411CEA278}" type="presOf" srcId="{1F72B650-592E-42B5-9B6A-0895A78E3BA1}" destId="{CF0BCB29-C541-4D54-86D6-BD2A75A947CD}" srcOrd="0" destOrd="0" presId="urn:microsoft.com/office/officeart/2016/7/layout/BasicLinearProcessNumbered"/>
    <dgm:cxn modelId="{AFAF6E17-4A75-46C7-B8C3-FAB1B9EBF623}" type="presOf" srcId="{765C28DE-3834-40F2-AE21-3DC5D502D75D}" destId="{D2EFA3FC-CEF7-4186-B2E4-23EF2A6F281F}" srcOrd="0" destOrd="0" presId="urn:microsoft.com/office/officeart/2016/7/layout/BasicLinearProcessNumbered"/>
    <dgm:cxn modelId="{B376B919-C9DE-4C6C-8A48-1B62A7F9027C}" type="presOf" srcId="{F8F055DC-12BF-4375-B604-89498B1B5AFA}" destId="{04A4F50F-CEE2-4A11-8AEE-844388C3EC48}" srcOrd="0" destOrd="0" presId="urn:microsoft.com/office/officeart/2016/7/layout/BasicLinearProcessNumbered"/>
    <dgm:cxn modelId="{98EB881F-859A-4E6C-AF53-F908D7F96CEE}" type="presOf" srcId="{65DAE244-7B44-4AD1-A52B-6DE995E257C1}" destId="{07A12AAF-9E15-4BE7-A51B-26D6E5133A23}" srcOrd="1" destOrd="0" presId="urn:microsoft.com/office/officeart/2016/7/layout/BasicLinearProcessNumbered"/>
    <dgm:cxn modelId="{5C1F2F7C-FC76-4551-9873-EE2C8DFCEEAC}" type="presOf" srcId="{65DAE244-7B44-4AD1-A52B-6DE995E257C1}" destId="{8C07CF20-9629-4EFD-AAC9-1DA34EB1AD2F}" srcOrd="0" destOrd="0" presId="urn:microsoft.com/office/officeart/2016/7/layout/BasicLinearProcessNumbered"/>
    <dgm:cxn modelId="{5B502C90-B18D-4FA4-AD98-29F7BCD20E50}" srcId="{765C28DE-3834-40F2-AE21-3DC5D502D75D}" destId="{F8F055DC-12BF-4375-B604-89498B1B5AFA}" srcOrd="0" destOrd="0" parTransId="{BD509A17-074B-42E1-B36C-B023A4F609ED}" sibTransId="{72C13736-2BB6-428F-9D9A-26BBAFB99C63}"/>
    <dgm:cxn modelId="{56BE3AC1-B3B7-48B7-8977-D1A79666E172}" type="presOf" srcId="{72C13736-2BB6-428F-9D9A-26BBAFB99C63}" destId="{1537A5A2-002D-4A55-BDD3-434CB9849D1B}" srcOrd="0" destOrd="0" presId="urn:microsoft.com/office/officeart/2016/7/layout/BasicLinearProcessNumbered"/>
    <dgm:cxn modelId="{2B5735C2-1B7D-486C-93CA-C2895B7BF2F7}" type="presOf" srcId="{D3B71729-BDEF-4E41-BC9B-5AA4B57BC18E}" destId="{C85CC78C-184B-4661-BB12-879ED9EC045D}" srcOrd="0" destOrd="0" presId="urn:microsoft.com/office/officeart/2016/7/layout/BasicLinearProcessNumbered"/>
    <dgm:cxn modelId="{917F50C2-F98A-49C8-A869-17B74B5C6915}" type="presOf" srcId="{F8F055DC-12BF-4375-B604-89498B1B5AFA}" destId="{7E59046C-446F-405D-8E59-C6DB31F6D4C7}" srcOrd="1" destOrd="0" presId="urn:microsoft.com/office/officeart/2016/7/layout/BasicLinearProcessNumbered"/>
    <dgm:cxn modelId="{AC025CD1-6617-4519-A892-F8970388DD6F}" type="presOf" srcId="{1F72B650-592E-42B5-9B6A-0895A78E3BA1}" destId="{5A3AEB8A-4A94-42DA-BD49-5ED4263061DD}" srcOrd="1" destOrd="0" presId="urn:microsoft.com/office/officeart/2016/7/layout/BasicLinearProcessNumbered"/>
    <dgm:cxn modelId="{31BDC6D4-9026-4CF7-9B60-182DBE58E1C4}" srcId="{765C28DE-3834-40F2-AE21-3DC5D502D75D}" destId="{65DAE244-7B44-4AD1-A52B-6DE995E257C1}" srcOrd="1" destOrd="0" parTransId="{EBC2E736-797B-468B-A9FD-7D97BBE6AE27}" sibTransId="{D3B71729-BDEF-4E41-BC9B-5AA4B57BC18E}"/>
    <dgm:cxn modelId="{6F5768E0-F7C3-4C32-9432-BF8E60FE9F4D}" srcId="{765C28DE-3834-40F2-AE21-3DC5D502D75D}" destId="{1F72B650-592E-42B5-9B6A-0895A78E3BA1}" srcOrd="2" destOrd="0" parTransId="{BD3B32B6-65F8-4EE8-A73D-3E232D7E357A}" sibTransId="{D3B5AA1B-1E71-4762-B386-EE4F49F33A34}"/>
    <dgm:cxn modelId="{6AA577FA-87AF-4A66-9D8E-A452203880A5}" type="presOf" srcId="{D3B5AA1B-1E71-4762-B386-EE4F49F33A34}" destId="{B866A0BD-F770-4F58-B8B0-31C2FC08C731}" srcOrd="0" destOrd="0" presId="urn:microsoft.com/office/officeart/2016/7/layout/BasicLinearProcessNumbered"/>
    <dgm:cxn modelId="{0AD7592A-344D-41A0-AB48-8D6B240FCF03}" type="presParOf" srcId="{D2EFA3FC-CEF7-4186-B2E4-23EF2A6F281F}" destId="{31F44469-B398-4C4A-8C45-800A5EE40D0E}" srcOrd="0" destOrd="0" presId="urn:microsoft.com/office/officeart/2016/7/layout/BasicLinearProcessNumbered"/>
    <dgm:cxn modelId="{B1925E16-8247-423B-9187-FD9685E8435A}" type="presParOf" srcId="{31F44469-B398-4C4A-8C45-800A5EE40D0E}" destId="{04A4F50F-CEE2-4A11-8AEE-844388C3EC48}" srcOrd="0" destOrd="0" presId="urn:microsoft.com/office/officeart/2016/7/layout/BasicLinearProcessNumbered"/>
    <dgm:cxn modelId="{8E6CF804-95B9-4B12-B3B4-1DE4477129D7}" type="presParOf" srcId="{31F44469-B398-4C4A-8C45-800A5EE40D0E}" destId="{1537A5A2-002D-4A55-BDD3-434CB9849D1B}" srcOrd="1" destOrd="0" presId="urn:microsoft.com/office/officeart/2016/7/layout/BasicLinearProcessNumbered"/>
    <dgm:cxn modelId="{90EE2704-CB44-4EE5-A1CF-4FB1125539B9}" type="presParOf" srcId="{31F44469-B398-4C4A-8C45-800A5EE40D0E}" destId="{0CC91217-034F-4295-B043-9E606A340B61}" srcOrd="2" destOrd="0" presId="urn:microsoft.com/office/officeart/2016/7/layout/BasicLinearProcessNumbered"/>
    <dgm:cxn modelId="{E061AD7F-EE0C-4CF6-AD1F-EBEC48215CFA}" type="presParOf" srcId="{31F44469-B398-4C4A-8C45-800A5EE40D0E}" destId="{7E59046C-446F-405D-8E59-C6DB31F6D4C7}" srcOrd="3" destOrd="0" presId="urn:microsoft.com/office/officeart/2016/7/layout/BasicLinearProcessNumbered"/>
    <dgm:cxn modelId="{06E45C0F-B34B-4A77-A2B7-91652E032A4F}" type="presParOf" srcId="{D2EFA3FC-CEF7-4186-B2E4-23EF2A6F281F}" destId="{4F12B566-40FE-4060-B359-3680E7D14587}" srcOrd="1" destOrd="0" presId="urn:microsoft.com/office/officeart/2016/7/layout/BasicLinearProcessNumbered"/>
    <dgm:cxn modelId="{4679D888-EEAF-4169-AAC3-B9DA5ED10E2D}" type="presParOf" srcId="{D2EFA3FC-CEF7-4186-B2E4-23EF2A6F281F}" destId="{832E3BC4-CC6C-483B-855C-9D4A69674B1F}" srcOrd="2" destOrd="0" presId="urn:microsoft.com/office/officeart/2016/7/layout/BasicLinearProcessNumbered"/>
    <dgm:cxn modelId="{D88F5CEF-E0A3-427A-AFFF-17BC0E98F1CD}" type="presParOf" srcId="{832E3BC4-CC6C-483B-855C-9D4A69674B1F}" destId="{8C07CF20-9629-4EFD-AAC9-1DA34EB1AD2F}" srcOrd="0" destOrd="0" presId="urn:microsoft.com/office/officeart/2016/7/layout/BasicLinearProcessNumbered"/>
    <dgm:cxn modelId="{7740253C-9B53-4D60-B32B-D0D36446AE04}" type="presParOf" srcId="{832E3BC4-CC6C-483B-855C-9D4A69674B1F}" destId="{C85CC78C-184B-4661-BB12-879ED9EC045D}" srcOrd="1" destOrd="0" presId="urn:microsoft.com/office/officeart/2016/7/layout/BasicLinearProcessNumbered"/>
    <dgm:cxn modelId="{8A1E65B3-B666-4776-B508-8455C4CE9337}" type="presParOf" srcId="{832E3BC4-CC6C-483B-855C-9D4A69674B1F}" destId="{AACA69D1-DA10-4095-B6D1-21DCA217063F}" srcOrd="2" destOrd="0" presId="urn:microsoft.com/office/officeart/2016/7/layout/BasicLinearProcessNumbered"/>
    <dgm:cxn modelId="{DC619BDF-6CEF-4389-B95B-31C9A3C121B7}" type="presParOf" srcId="{832E3BC4-CC6C-483B-855C-9D4A69674B1F}" destId="{07A12AAF-9E15-4BE7-A51B-26D6E5133A23}" srcOrd="3" destOrd="0" presId="urn:microsoft.com/office/officeart/2016/7/layout/BasicLinearProcessNumbered"/>
    <dgm:cxn modelId="{B85A2259-B465-4535-860C-4EAC26834C1F}" type="presParOf" srcId="{D2EFA3FC-CEF7-4186-B2E4-23EF2A6F281F}" destId="{120F9FBD-A647-43FF-8B0A-A123CC5E8222}" srcOrd="3" destOrd="0" presId="urn:microsoft.com/office/officeart/2016/7/layout/BasicLinearProcessNumbered"/>
    <dgm:cxn modelId="{3EFCE458-EAC2-471E-9E34-82E3F99620EB}" type="presParOf" srcId="{D2EFA3FC-CEF7-4186-B2E4-23EF2A6F281F}" destId="{ED8503D7-D06A-4336-96D8-381241906938}" srcOrd="4" destOrd="0" presId="urn:microsoft.com/office/officeart/2016/7/layout/BasicLinearProcessNumbered"/>
    <dgm:cxn modelId="{172C9BAF-4920-41AA-AC54-07E3EF8AF129}" type="presParOf" srcId="{ED8503D7-D06A-4336-96D8-381241906938}" destId="{CF0BCB29-C541-4D54-86D6-BD2A75A947CD}" srcOrd="0" destOrd="0" presId="urn:microsoft.com/office/officeart/2016/7/layout/BasicLinearProcessNumbered"/>
    <dgm:cxn modelId="{397959E3-ED35-423B-94CB-BA78C8A2FEDE}" type="presParOf" srcId="{ED8503D7-D06A-4336-96D8-381241906938}" destId="{B866A0BD-F770-4F58-B8B0-31C2FC08C731}" srcOrd="1" destOrd="0" presId="urn:microsoft.com/office/officeart/2016/7/layout/BasicLinearProcessNumbered"/>
    <dgm:cxn modelId="{C10B0FDD-B920-4092-A8E0-91CF475CAC7B}" type="presParOf" srcId="{ED8503D7-D06A-4336-96D8-381241906938}" destId="{3253458B-C2A8-4000-AA8E-B9D75F920D40}" srcOrd="2" destOrd="0" presId="urn:microsoft.com/office/officeart/2016/7/layout/BasicLinearProcessNumbered"/>
    <dgm:cxn modelId="{4A1B251B-C509-40EF-90F9-C59B4C310A45}" type="presParOf" srcId="{ED8503D7-D06A-4336-96D8-381241906938}" destId="{5A3AEB8A-4A94-42DA-BD49-5ED4263061DD}"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5AEA8E-140D-4818-8144-B995C6EBC293}">
      <dsp:nvSpPr>
        <dsp:cNvPr id="0" name=""/>
        <dsp:cNvSpPr/>
      </dsp:nvSpPr>
      <dsp:spPr>
        <a:xfrm>
          <a:off x="1632793" y="665"/>
          <a:ext cx="7250013" cy="43500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257" tIns="372904" rIns="355257" bIns="372904" numCol="1" spcCol="1270" anchor="t" anchorCtr="0">
          <a:noAutofit/>
        </a:bodyPr>
        <a:lstStyle/>
        <a:p>
          <a:pPr marL="0" lvl="0" indent="0" algn="l" defTabSz="1422400">
            <a:lnSpc>
              <a:spcPct val="90000"/>
            </a:lnSpc>
            <a:spcBef>
              <a:spcPct val="0"/>
            </a:spcBef>
            <a:spcAft>
              <a:spcPct val="35000"/>
            </a:spcAft>
            <a:buNone/>
          </a:pPr>
          <a:r>
            <a:rPr lang="en-GB" sz="3200" kern="1200"/>
            <a:t>A person (A) commits an offence if:</a:t>
          </a:r>
          <a:endParaRPr lang="en-US" sz="3200" kern="1200"/>
        </a:p>
        <a:p>
          <a:pPr marL="228600" lvl="1" indent="-228600" algn="l" defTabSz="1111250">
            <a:lnSpc>
              <a:spcPct val="90000"/>
            </a:lnSpc>
            <a:spcBef>
              <a:spcPct val="0"/>
            </a:spcBef>
            <a:spcAft>
              <a:spcPct val="15000"/>
            </a:spcAft>
            <a:buChar char="•"/>
          </a:pPr>
          <a:r>
            <a:rPr lang="en-GB" sz="2500" kern="1200"/>
            <a:t>repeatedly or continuously engages in behaviour towards another person (B) that is coercive or controlling and</a:t>
          </a:r>
          <a:endParaRPr lang="en-US" sz="2500" kern="1200"/>
        </a:p>
        <a:p>
          <a:pPr marL="228600" lvl="1" indent="-228600" algn="l" defTabSz="1111250">
            <a:lnSpc>
              <a:spcPct val="90000"/>
            </a:lnSpc>
            <a:spcBef>
              <a:spcPct val="0"/>
            </a:spcBef>
            <a:spcAft>
              <a:spcPct val="15000"/>
            </a:spcAft>
            <a:buChar char="•"/>
          </a:pPr>
          <a:r>
            <a:rPr lang="en-GB" sz="2500" kern="1200"/>
            <a:t>At the time of the behaviour, (A) and (B) are personally connected, </a:t>
          </a:r>
          <a:endParaRPr lang="en-US" sz="2500" kern="1200"/>
        </a:p>
        <a:p>
          <a:pPr marL="228600" lvl="1" indent="-228600" algn="l" defTabSz="1111250">
            <a:lnSpc>
              <a:spcPct val="90000"/>
            </a:lnSpc>
            <a:spcBef>
              <a:spcPct val="0"/>
            </a:spcBef>
            <a:spcAft>
              <a:spcPct val="15000"/>
            </a:spcAft>
            <a:buChar char="•"/>
          </a:pPr>
          <a:r>
            <a:rPr lang="en-GB" sz="2500" kern="1200"/>
            <a:t>The behaviour has a serious effect on (B), and </a:t>
          </a:r>
          <a:endParaRPr lang="en-US" sz="2500" kern="1200"/>
        </a:p>
        <a:p>
          <a:pPr marL="228600" lvl="1" indent="-228600" algn="l" defTabSz="1111250">
            <a:lnSpc>
              <a:spcPct val="90000"/>
            </a:lnSpc>
            <a:spcBef>
              <a:spcPct val="0"/>
            </a:spcBef>
            <a:spcAft>
              <a:spcPct val="15000"/>
            </a:spcAft>
            <a:buChar char="•"/>
          </a:pPr>
          <a:r>
            <a:rPr lang="en-GB" sz="2500" kern="1200"/>
            <a:t>(A) knows or ought to know that the behaviour will have a serious effect on (B</a:t>
          </a:r>
          <a:endParaRPr lang="en-US" sz="2500" kern="1200"/>
        </a:p>
      </dsp:txBody>
      <dsp:txXfrm>
        <a:off x="1632793" y="665"/>
        <a:ext cx="7250013" cy="43500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3F303A-9C8E-46C5-8D72-34B0989AFD23}">
      <dsp:nvSpPr>
        <dsp:cNvPr id="0" name=""/>
        <dsp:cNvSpPr/>
      </dsp:nvSpPr>
      <dsp:spPr>
        <a:xfrm>
          <a:off x="0" y="301636"/>
          <a:ext cx="10515600" cy="11917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To prove ‘serious effect’</a:t>
          </a:r>
          <a:endParaRPr lang="en-US" sz="3000" kern="1200"/>
        </a:p>
      </dsp:txBody>
      <dsp:txXfrm>
        <a:off x="58177" y="359813"/>
        <a:ext cx="10399246" cy="1075400"/>
      </dsp:txXfrm>
    </dsp:sp>
    <dsp:sp modelId="{BE6C9708-2CA5-42BF-AE46-1D7A18E6D653}">
      <dsp:nvSpPr>
        <dsp:cNvPr id="0" name=""/>
        <dsp:cNvSpPr/>
      </dsp:nvSpPr>
      <dsp:spPr>
        <a:xfrm>
          <a:off x="0" y="1579791"/>
          <a:ext cx="10515600" cy="11917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Causes the victim to fear on at least 2 occasions that violence will be used against them S76(4)(a)</a:t>
          </a:r>
          <a:endParaRPr lang="en-US" sz="3000" kern="1200"/>
        </a:p>
      </dsp:txBody>
      <dsp:txXfrm>
        <a:off x="58177" y="1637968"/>
        <a:ext cx="10399246" cy="1075400"/>
      </dsp:txXfrm>
    </dsp:sp>
    <dsp:sp modelId="{15C94CD7-B9E1-422F-AFD2-C7DC6F5C463D}">
      <dsp:nvSpPr>
        <dsp:cNvPr id="0" name=""/>
        <dsp:cNvSpPr/>
      </dsp:nvSpPr>
      <dsp:spPr>
        <a:xfrm>
          <a:off x="0" y="2857946"/>
          <a:ext cx="10515600" cy="11917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Causes the victim serious alarm or distress which has a substantial adverse effect on their day-to-day activities S76(4)(b) </a:t>
          </a:r>
          <a:endParaRPr lang="en-US" sz="3000" kern="1200"/>
        </a:p>
      </dsp:txBody>
      <dsp:txXfrm>
        <a:off x="58177" y="2916123"/>
        <a:ext cx="10399246" cy="10754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A4F50F-CEE2-4A11-8AEE-844388C3EC48}">
      <dsp:nvSpPr>
        <dsp:cNvPr id="0" name=""/>
        <dsp:cNvSpPr/>
      </dsp:nvSpPr>
      <dsp:spPr>
        <a:xfrm>
          <a:off x="0" y="0"/>
          <a:ext cx="3286125" cy="3948876"/>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977900">
            <a:lnSpc>
              <a:spcPct val="90000"/>
            </a:lnSpc>
            <a:spcBef>
              <a:spcPct val="0"/>
            </a:spcBef>
            <a:spcAft>
              <a:spcPct val="35000"/>
            </a:spcAft>
            <a:buNone/>
          </a:pPr>
          <a:r>
            <a:rPr lang="en-GB" sz="2200" kern="1200"/>
            <a:t>Stage 1 – Grooming/Conditioning</a:t>
          </a:r>
          <a:endParaRPr lang="en-US" sz="2200" kern="1200"/>
        </a:p>
      </dsp:txBody>
      <dsp:txXfrm>
        <a:off x="0" y="1500572"/>
        <a:ext cx="3286125" cy="2369325"/>
      </dsp:txXfrm>
    </dsp:sp>
    <dsp:sp modelId="{1537A5A2-002D-4A55-BDD3-434CB9849D1B}">
      <dsp:nvSpPr>
        <dsp:cNvPr id="0" name=""/>
        <dsp:cNvSpPr/>
      </dsp:nvSpPr>
      <dsp:spPr>
        <a:xfrm>
          <a:off x="1050731" y="394887"/>
          <a:ext cx="1184662" cy="1184662"/>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361" tIns="12700" rIns="92361"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24221" y="568377"/>
        <a:ext cx="837682" cy="837682"/>
      </dsp:txXfrm>
    </dsp:sp>
    <dsp:sp modelId="{0CC91217-034F-4295-B043-9E606A340B61}">
      <dsp:nvSpPr>
        <dsp:cNvPr id="0" name=""/>
        <dsp:cNvSpPr/>
      </dsp:nvSpPr>
      <dsp:spPr>
        <a:xfrm>
          <a:off x="0" y="3948804"/>
          <a:ext cx="3286125" cy="72"/>
        </a:xfrm>
        <a:prstGeom prst="rect">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07CF20-9629-4EFD-AAC9-1DA34EB1AD2F}">
      <dsp:nvSpPr>
        <dsp:cNvPr id="0" name=""/>
        <dsp:cNvSpPr/>
      </dsp:nvSpPr>
      <dsp:spPr>
        <a:xfrm>
          <a:off x="3614737" y="0"/>
          <a:ext cx="3286125" cy="3948876"/>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977900">
            <a:lnSpc>
              <a:spcPct val="90000"/>
            </a:lnSpc>
            <a:spcBef>
              <a:spcPct val="0"/>
            </a:spcBef>
            <a:spcAft>
              <a:spcPct val="35000"/>
            </a:spcAft>
            <a:buNone/>
          </a:pPr>
          <a:r>
            <a:rPr lang="en-GB" sz="2200" kern="1200"/>
            <a:t>Stage 2 – Normalisation</a:t>
          </a:r>
          <a:endParaRPr lang="en-US" sz="2200" kern="1200"/>
        </a:p>
      </dsp:txBody>
      <dsp:txXfrm>
        <a:off x="3614737" y="1500572"/>
        <a:ext cx="3286125" cy="2369325"/>
      </dsp:txXfrm>
    </dsp:sp>
    <dsp:sp modelId="{C85CC78C-184B-4661-BB12-879ED9EC045D}">
      <dsp:nvSpPr>
        <dsp:cNvPr id="0" name=""/>
        <dsp:cNvSpPr/>
      </dsp:nvSpPr>
      <dsp:spPr>
        <a:xfrm>
          <a:off x="4665468" y="394887"/>
          <a:ext cx="1184662" cy="1184662"/>
        </a:xfrm>
        <a:prstGeom prst="ellips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361" tIns="12700" rIns="92361"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838958" y="568377"/>
        <a:ext cx="837682" cy="837682"/>
      </dsp:txXfrm>
    </dsp:sp>
    <dsp:sp modelId="{AACA69D1-DA10-4095-B6D1-21DCA217063F}">
      <dsp:nvSpPr>
        <dsp:cNvPr id="0" name=""/>
        <dsp:cNvSpPr/>
      </dsp:nvSpPr>
      <dsp:spPr>
        <a:xfrm>
          <a:off x="3614737" y="3948804"/>
          <a:ext cx="3286125" cy="72"/>
        </a:xfrm>
        <a:prstGeom prst="rect">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0BCB29-C541-4D54-86D6-BD2A75A947CD}">
      <dsp:nvSpPr>
        <dsp:cNvPr id="0" name=""/>
        <dsp:cNvSpPr/>
      </dsp:nvSpPr>
      <dsp:spPr>
        <a:xfrm>
          <a:off x="7229475" y="0"/>
          <a:ext cx="3286125" cy="3948876"/>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977900">
            <a:lnSpc>
              <a:spcPct val="90000"/>
            </a:lnSpc>
            <a:spcBef>
              <a:spcPct val="0"/>
            </a:spcBef>
            <a:spcAft>
              <a:spcPct val="35000"/>
            </a:spcAft>
            <a:buNone/>
          </a:pPr>
          <a:r>
            <a:rPr lang="en-GB" sz="2200" kern="1200"/>
            <a:t>Stage 3- Entrapment</a:t>
          </a:r>
          <a:endParaRPr lang="en-US" sz="2200" kern="1200"/>
        </a:p>
      </dsp:txBody>
      <dsp:txXfrm>
        <a:off x="7229475" y="1500572"/>
        <a:ext cx="3286125" cy="2369325"/>
      </dsp:txXfrm>
    </dsp:sp>
    <dsp:sp modelId="{B866A0BD-F770-4F58-B8B0-31C2FC08C731}">
      <dsp:nvSpPr>
        <dsp:cNvPr id="0" name=""/>
        <dsp:cNvSpPr/>
      </dsp:nvSpPr>
      <dsp:spPr>
        <a:xfrm>
          <a:off x="8280206" y="394887"/>
          <a:ext cx="1184662" cy="1184662"/>
        </a:xfrm>
        <a:prstGeom prst="ellips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361" tIns="12700" rIns="92361"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53696" y="568377"/>
        <a:ext cx="837682" cy="837682"/>
      </dsp:txXfrm>
    </dsp:sp>
    <dsp:sp modelId="{3253458B-C2A8-4000-AA8E-B9D75F920D40}">
      <dsp:nvSpPr>
        <dsp:cNvPr id="0" name=""/>
        <dsp:cNvSpPr/>
      </dsp:nvSpPr>
      <dsp:spPr>
        <a:xfrm>
          <a:off x="7229475" y="3948804"/>
          <a:ext cx="3286125"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C05F57-D44A-4188-9421-64131008E658}" type="datetimeFigureOut">
              <a:rPr lang="en-GB" smtClean="0"/>
              <a:t>19/10/2026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ADC70C-5E41-40C4-81C2-7D3435A6CDB8}" type="slidenum">
              <a:rPr lang="en-GB" smtClean="0"/>
              <a:t>‹#›</a:t>
            </a:fld>
            <a:endParaRPr lang="en-GB"/>
          </a:p>
        </p:txBody>
      </p:sp>
    </p:spTree>
    <p:extLst>
      <p:ext uri="{BB962C8B-B14F-4D97-AF65-F5344CB8AC3E}">
        <p14:creationId xmlns:p14="http://schemas.microsoft.com/office/powerpoint/2010/main" val="40228869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2</a:t>
            </a:fld>
            <a:endParaRPr lang="en-GB"/>
          </a:p>
        </p:txBody>
      </p:sp>
    </p:spTree>
    <p:extLst>
      <p:ext uri="{BB962C8B-B14F-4D97-AF65-F5344CB8AC3E}">
        <p14:creationId xmlns:p14="http://schemas.microsoft.com/office/powerpoint/2010/main" val="2806284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Evan Stark (2007) Coercive Control. How Men Entrap Women in Personal Life. New York: Oxford University Press. </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4</a:t>
            </a:fld>
            <a:endParaRPr lang="en-GB"/>
          </a:p>
        </p:txBody>
      </p:sp>
    </p:spTree>
    <p:extLst>
      <p:ext uri="{BB962C8B-B14F-4D97-AF65-F5344CB8AC3E}">
        <p14:creationId xmlns:p14="http://schemas.microsoft.com/office/powerpoint/2010/main" val="12654777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Incidents before the commencement of legislation on controlling or coercive behaviour: The offence of controlling or coercive behaviour came into force on 29 December 2015. Any incident which forms part of a repeated or continuous behaviour that took place prior to this date cannot be included in a charge. Where appropriate, consideration should be given to the introduction of controlling or coercive behaviour prior to 29 December 2015 as Bad Character Evidence</a:t>
            </a:r>
          </a:p>
          <a:p>
            <a:endParaRPr lang="en-GB" dirty="0"/>
          </a:p>
          <a:p>
            <a:r>
              <a:rPr lang="en-GB" dirty="0"/>
              <a:t>Incidents after the commencement of legislation on controlling or coercive behaviour: If an incident is charged under other legislation and then a subsequent incident occurs which establishes repeated or continuous behaviour which has a serious effect on someone (causing fear on at least two occasions that violence will be used against them; or serious, alarm or distress which has a substantial effect on their </a:t>
            </a:r>
            <a:r>
              <a:rPr lang="en-GB" dirty="0" err="1"/>
              <a:t>dayto</a:t>
            </a:r>
            <a:r>
              <a:rPr lang="en-GB" dirty="0"/>
              <a:t>-day activities) then it may be advisable to withdraw the earlier charge and to substitute with an updated charge covering both incidents.</a:t>
            </a:r>
          </a:p>
          <a:p>
            <a:endParaRPr lang="en-GB" dirty="0"/>
          </a:p>
          <a:p>
            <a:r>
              <a:rPr lang="en-GB" dirty="0"/>
              <a:t>Difficulties will arise if an earlier incident has resulted in a conviction. It is unlikely that the courts will allow incidents that have already been dealt with to form part of a subsequent offence, given the doctrines of autrefois acquit and convict. However, these incidents can be made the subject of a bad character application; for instance based on propensity or explanatory evidence.</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6</a:t>
            </a:fld>
            <a:endParaRPr lang="en-GB"/>
          </a:p>
        </p:txBody>
      </p:sp>
    </p:spTree>
    <p:extLst>
      <p:ext uri="{BB962C8B-B14F-4D97-AF65-F5344CB8AC3E}">
        <p14:creationId xmlns:p14="http://schemas.microsoft.com/office/powerpoint/2010/main" val="7462223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Coercive or controlling behaviour does not relate to a single incident, it is a purposeful pattern of behaviour which takes place over time in order for one individual to exert power, control or coercion over another. </a:t>
            </a:r>
          </a:p>
          <a:p>
            <a:endParaRPr lang="en-GB" dirty="0"/>
          </a:p>
          <a:p>
            <a:endParaRPr lang="en-GB" dirty="0"/>
          </a:p>
          <a:p>
            <a:r>
              <a:rPr lang="en-GB" dirty="0"/>
              <a:t>This does not apply to under 16s as this becomes a child protection issue Repeatedly – not defined in the act Continuously – on an ongoing basis which can cause the victim to change their ways of living. </a:t>
            </a:r>
          </a:p>
          <a:p>
            <a:endParaRPr lang="en-GB" dirty="0"/>
          </a:p>
          <a:p>
            <a:r>
              <a:rPr lang="en-GB" dirty="0"/>
              <a:t>There are two ways in which it can be proved that A's behaviour has a 'serious effect' on B: If it causes B to fear, on at least two occasions, that violence will be used against them - s.76 (4)(a); or If it causes B serious alarm or distress which has a substantial adverse effect on their day-to-day activities - s.76 (4) (b). </a:t>
            </a:r>
          </a:p>
          <a:p>
            <a:endParaRPr lang="en-GB" dirty="0"/>
          </a:p>
          <a:p>
            <a:r>
              <a:rPr lang="en-GB" dirty="0"/>
              <a:t>For the purposes of the offence A 'ought to know' that which a reasonable person in possession of the same information would know - s.76 (5). </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7</a:t>
            </a:fld>
            <a:endParaRPr lang="en-GB"/>
          </a:p>
        </p:txBody>
      </p:sp>
    </p:spTree>
    <p:extLst>
      <p:ext uri="{BB962C8B-B14F-4D97-AF65-F5344CB8AC3E}">
        <p14:creationId xmlns:p14="http://schemas.microsoft.com/office/powerpoint/2010/main" val="1363960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Prosecutors are advised that a pattern of controlling or coercive behaviour can be well established before a single incident is reported. In many cases the conduct might seem innocent - especially if considered in isolation of other incidents - and the victim may not be aware of, or be ready to acknowledge, abusive behaviour. The consideration of the cumulative impact of controlling or coercive behaviour and the pattern of behaviour within the context of the relationship is crucial. This approach will support the prosecutor to effectively assess whether a pattern of behaviour amounts to fear that violence will be carried out; or serious alarm or distress leading to a substantial adverse effect on usual day-to-day activities. Further assistance can be obtained from the Statutory Guidance published by the Home Office pursuant to section 77(1) of the Serious Crime Act 2015</a:t>
            </a:r>
          </a:p>
          <a:p>
            <a:endParaRPr lang="en-GB" dirty="0"/>
          </a:p>
          <a:p>
            <a:r>
              <a:rPr lang="en-GB" dirty="0"/>
              <a:t>Building on examples within the Statutory Guidance, relevant behaviour of the perpetrator can include: Isolating a person from their friends and family Depriving them of their basic needs Monitoring their time Monitoring a person via online communication tools or using spyware 7 Taking control over aspects of their everyday life, such as where they can go, who they can see, what to wear and when they can sleep Depriving them access to support services, such as specialist support or medical services Repeatedly putting them down such as telling them they are worthless Enforcing rules and activity which humiliate, degrade or dehumanise the victim Forcing the victim to take part in criminal activity such as shoplifting, neglect or abuse of children to encourage self-blame and prevent disclosure to authorities Financial abuse including control of finances, such as only allowing a person a punitive allowance Control ability to go to school or place of study Taking wages, benefits or allowances Threats to hurt or kill Threats to harm a child Threats to reveal or publish private information (e.g. threatening to 'out' someone) Threats to hurt or physically harming a family pet Assault Criminal damage (such as destruction of household goods) Preventing a person from having access to transport or from working Preventing a person from being able to attend school, college or University Family 'dishonour' Reputational damage Disclosure of sexual orientation Disclosure of HIV status or other medical condition without consent Limiting access to family, friends and finances</a:t>
            </a:r>
          </a:p>
        </p:txBody>
      </p:sp>
      <p:sp>
        <p:nvSpPr>
          <p:cNvPr id="4" name="Slide Number Placeholder 3"/>
          <p:cNvSpPr>
            <a:spLocks noGrp="1"/>
          </p:cNvSpPr>
          <p:nvPr>
            <p:ph type="sldNum" sz="quarter" idx="5"/>
          </p:nvPr>
        </p:nvSpPr>
        <p:spPr/>
        <p:txBody>
          <a:bodyPr/>
          <a:lstStyle/>
          <a:p>
            <a:fld id="{D1ADC70C-5E41-40C4-81C2-7D3435A6CDB8}" type="slidenum">
              <a:rPr lang="en-GB" smtClean="0"/>
              <a:t>8</a:t>
            </a:fld>
            <a:endParaRPr lang="en-GB"/>
          </a:p>
        </p:txBody>
      </p:sp>
    </p:spTree>
    <p:extLst>
      <p:ext uri="{BB962C8B-B14F-4D97-AF65-F5344CB8AC3E}">
        <p14:creationId xmlns:p14="http://schemas.microsoft.com/office/powerpoint/2010/main" val="39773947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9</a:t>
            </a:fld>
            <a:endParaRPr lang="en-GB"/>
          </a:p>
        </p:txBody>
      </p:sp>
    </p:spTree>
    <p:extLst>
      <p:ext uri="{BB962C8B-B14F-4D97-AF65-F5344CB8AC3E}">
        <p14:creationId xmlns:p14="http://schemas.microsoft.com/office/powerpoint/2010/main" val="20946771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phrase 'substantial adverse effect on Bs usual day-to-day activities' may include, but is not limited to: Stopping or changing the way someone socialises </a:t>
            </a:r>
          </a:p>
          <a:p>
            <a:endParaRPr lang="en-GB" dirty="0"/>
          </a:p>
          <a:p>
            <a:r>
              <a:rPr lang="en-GB" dirty="0"/>
              <a:t>Physical or mental health deterioration A change in routine at home including those associated with mealtimes or household chores Attendance record at school Putting in place measures at home to safeguard themselves or their children Changes to work patterns, employment status or routes to work This means that the survivor does not necessarily need to be/feel threatened, as is alluded to in the current slide, but placed in a position where their day-to-day activities are severely affected – e.g. not able to contact friends/family; no access to money etc.</a:t>
            </a:r>
          </a:p>
        </p:txBody>
      </p:sp>
      <p:sp>
        <p:nvSpPr>
          <p:cNvPr id="4" name="Slide Number Placeholder 3"/>
          <p:cNvSpPr>
            <a:spLocks noGrp="1"/>
          </p:cNvSpPr>
          <p:nvPr>
            <p:ph type="sldNum" sz="quarter" idx="5"/>
          </p:nvPr>
        </p:nvSpPr>
        <p:spPr/>
        <p:txBody>
          <a:bodyPr/>
          <a:lstStyle/>
          <a:p>
            <a:fld id="{D1ADC70C-5E41-40C4-81C2-7D3435A6CDB8}" type="slidenum">
              <a:rPr lang="en-GB" smtClean="0"/>
              <a:t>10</a:t>
            </a:fld>
            <a:endParaRPr lang="en-GB"/>
          </a:p>
        </p:txBody>
      </p:sp>
    </p:spTree>
    <p:extLst>
      <p:ext uri="{BB962C8B-B14F-4D97-AF65-F5344CB8AC3E}">
        <p14:creationId xmlns:p14="http://schemas.microsoft.com/office/powerpoint/2010/main" val="6291169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relation to subsection 4(b) (behaviour causing Serious alarm or distress which has a substantial adverse effect on their day-to-day activities) it is a defence to show: That in engaging in the behaviour in question, A believed that he or she was acting in B's best interest (EG, caring for someone who has Mental Health issues) ; and The behaviour in all the circumstances was reasonable. (However, if the jury doesn’t deem it reasonable, you cannot rely on this defence) A is to be taken to have shown this if: A has raised sufficient evidence of the facts adduced to raise an issue with respect to them; and The contrary is not proved beyond reasonable doubt.</a:t>
            </a:r>
          </a:p>
          <a:p>
            <a:endParaRPr lang="en-GB" dirty="0"/>
          </a:p>
          <a:p>
            <a:endParaRPr lang="en-GB" dirty="0"/>
          </a:p>
          <a:p>
            <a:r>
              <a:rPr lang="en-GB" dirty="0"/>
              <a:t> In determining whether A ought to know that their behaviour would have a serious effect on B, the question to be considered is whether a reasonable person in possession of the same information would know that the behaviour would have a serious effect on someone. </a:t>
            </a:r>
          </a:p>
        </p:txBody>
      </p:sp>
      <p:sp>
        <p:nvSpPr>
          <p:cNvPr id="4" name="Slide Number Placeholder 3"/>
          <p:cNvSpPr>
            <a:spLocks noGrp="1"/>
          </p:cNvSpPr>
          <p:nvPr>
            <p:ph type="sldNum" sz="quarter" idx="5"/>
          </p:nvPr>
        </p:nvSpPr>
        <p:spPr/>
        <p:txBody>
          <a:bodyPr/>
          <a:lstStyle/>
          <a:p>
            <a:fld id="{D1ADC70C-5E41-40C4-81C2-7D3435A6CDB8}" type="slidenum">
              <a:rPr lang="en-GB" smtClean="0"/>
              <a:t>12</a:t>
            </a:fld>
            <a:endParaRPr lang="en-GB"/>
          </a:p>
        </p:txBody>
      </p:sp>
    </p:spTree>
    <p:extLst>
      <p:ext uri="{BB962C8B-B14F-4D97-AF65-F5344CB8AC3E}">
        <p14:creationId xmlns:p14="http://schemas.microsoft.com/office/powerpoint/2010/main" val="15556037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CC tactics are very similar to those used by kidnappers, terrorists, prisons of war, and as torture, and that in fact the UN definition of DA and torture are almost identical. Many victims and survivors consequently suffer with (diagnosed and undiagnosed) PTSD. This goes some way to explaining to the participants why some victims don’t behave the way society expects a victim of crime to behave.</a:t>
            </a:r>
          </a:p>
          <a:p>
            <a:endParaRPr lang="en-GB" dirty="0"/>
          </a:p>
          <a:p>
            <a:r>
              <a:rPr lang="en-GB" dirty="0"/>
              <a:t>Coercive Control Underpins domestic abuse. </a:t>
            </a:r>
          </a:p>
          <a:p>
            <a:endParaRPr lang="en-GB" dirty="0"/>
          </a:p>
          <a:p>
            <a:r>
              <a:rPr lang="en-GB" dirty="0"/>
              <a:t>Most victims of abuse experience coercive control rather than isolated physical assaults alone. Victims often state that the coercive control is far more devastating than physical assaults. Instils fear, dependence, compliance and shame.</a:t>
            </a:r>
          </a:p>
          <a:p>
            <a:endParaRPr lang="en-GB" dirty="0"/>
          </a:p>
          <a:p>
            <a:r>
              <a:rPr lang="en-GB" dirty="0"/>
              <a:t>The Major Tactics of Coercive Control </a:t>
            </a:r>
          </a:p>
          <a:p>
            <a:r>
              <a:rPr lang="en-GB" dirty="0"/>
              <a:t>Violence</a:t>
            </a:r>
          </a:p>
          <a:p>
            <a:r>
              <a:rPr lang="en-GB" dirty="0"/>
              <a:t> Intimidation –</a:t>
            </a:r>
          </a:p>
          <a:p>
            <a:r>
              <a:rPr lang="en-GB" dirty="0"/>
              <a:t> Threats, Surveillance &amp; </a:t>
            </a:r>
          </a:p>
          <a:p>
            <a:r>
              <a:rPr lang="en-GB" dirty="0"/>
              <a:t>Degradation 13 Isolation Control</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13</a:t>
            </a:fld>
            <a:endParaRPr lang="en-GB"/>
          </a:p>
        </p:txBody>
      </p:sp>
    </p:spTree>
    <p:extLst>
      <p:ext uri="{BB962C8B-B14F-4D97-AF65-F5344CB8AC3E}">
        <p14:creationId xmlns:p14="http://schemas.microsoft.com/office/powerpoint/2010/main" val="23330338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1158A-C9FC-7E7E-3AE7-1A036209FC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BA2AD5B-41C5-3C75-65DF-65AAF1D088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4CF3CB-3681-9FD5-A7C2-A2C728BF7C46}"/>
              </a:ext>
            </a:extLst>
          </p:cNvPr>
          <p:cNvSpPr>
            <a:spLocks noGrp="1"/>
          </p:cNvSpPr>
          <p:nvPr>
            <p:ph type="dt" sz="half" idx="10"/>
          </p:nvPr>
        </p:nvSpPr>
        <p:spPr/>
        <p:txBody>
          <a:bodyPr/>
          <a:lstStyle/>
          <a:p>
            <a:fld id="{B7A56B62-4C44-4AA8-81A8-819DF65C3010}" type="datetimeFigureOut">
              <a:rPr lang="en-GB" smtClean="0"/>
              <a:t>19/10/2026</a:t>
            </a:fld>
            <a:endParaRPr lang="en-GB"/>
          </a:p>
        </p:txBody>
      </p:sp>
      <p:sp>
        <p:nvSpPr>
          <p:cNvPr id="5" name="Footer Placeholder 4">
            <a:extLst>
              <a:ext uri="{FF2B5EF4-FFF2-40B4-BE49-F238E27FC236}">
                <a16:creationId xmlns:a16="http://schemas.microsoft.com/office/drawing/2014/main" id="{E0C64F2A-359F-C229-D76E-56575BCD6C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F4FC3F-EEA8-3C85-B089-3AFBCBD87642}"/>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5388470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EF69D-8A16-8720-8947-8D6C5CD467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DDC75CE-07A3-7611-D3C9-E9DE61F30D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0316CD-EB0A-3117-085B-77D57102D7CD}"/>
              </a:ext>
            </a:extLst>
          </p:cNvPr>
          <p:cNvSpPr>
            <a:spLocks noGrp="1"/>
          </p:cNvSpPr>
          <p:nvPr>
            <p:ph type="dt" sz="half" idx="10"/>
          </p:nvPr>
        </p:nvSpPr>
        <p:spPr/>
        <p:txBody>
          <a:bodyPr/>
          <a:lstStyle/>
          <a:p>
            <a:fld id="{B7A56B62-4C44-4AA8-81A8-819DF65C3010}" type="datetimeFigureOut">
              <a:rPr lang="en-GB" smtClean="0"/>
              <a:t>19/10/2026</a:t>
            </a:fld>
            <a:endParaRPr lang="en-GB"/>
          </a:p>
        </p:txBody>
      </p:sp>
      <p:sp>
        <p:nvSpPr>
          <p:cNvPr id="5" name="Footer Placeholder 4">
            <a:extLst>
              <a:ext uri="{FF2B5EF4-FFF2-40B4-BE49-F238E27FC236}">
                <a16:creationId xmlns:a16="http://schemas.microsoft.com/office/drawing/2014/main" id="{BB36F7F6-27A6-50BA-7997-A172D6BF1C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4CF889-A162-22C8-02F4-3E3ABAD2B15D}"/>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82393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BF966-A38D-4833-4F32-15FDE1F9DD8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2B4561-85FC-5542-E9DA-DBCC561A62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431F2E-B6EA-C561-BBDB-A7E2F29B8E63}"/>
              </a:ext>
            </a:extLst>
          </p:cNvPr>
          <p:cNvSpPr>
            <a:spLocks noGrp="1"/>
          </p:cNvSpPr>
          <p:nvPr>
            <p:ph type="dt" sz="half" idx="10"/>
          </p:nvPr>
        </p:nvSpPr>
        <p:spPr/>
        <p:txBody>
          <a:bodyPr/>
          <a:lstStyle/>
          <a:p>
            <a:fld id="{B7A56B62-4C44-4AA8-81A8-819DF65C3010}" type="datetimeFigureOut">
              <a:rPr lang="en-GB" smtClean="0"/>
              <a:t>19/10/2026</a:t>
            </a:fld>
            <a:endParaRPr lang="en-GB"/>
          </a:p>
        </p:txBody>
      </p:sp>
      <p:sp>
        <p:nvSpPr>
          <p:cNvPr id="5" name="Footer Placeholder 4">
            <a:extLst>
              <a:ext uri="{FF2B5EF4-FFF2-40B4-BE49-F238E27FC236}">
                <a16:creationId xmlns:a16="http://schemas.microsoft.com/office/drawing/2014/main" id="{6C126D90-DD5E-7373-7F65-5DCD90AE94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AB366E-6195-00DB-6C82-6D3B70CA36A4}"/>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797464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D5420-CF83-B266-841B-FF5EBEBF52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EE08F1-F679-F722-B94D-12CD7171D6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D1BDB6A-7987-60D3-BED5-959DD3FE847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BB8B1F-9D24-2B45-6CED-26AE5A3B7BEA}"/>
              </a:ext>
            </a:extLst>
          </p:cNvPr>
          <p:cNvSpPr>
            <a:spLocks noGrp="1"/>
          </p:cNvSpPr>
          <p:nvPr>
            <p:ph type="dt" sz="half" idx="10"/>
          </p:nvPr>
        </p:nvSpPr>
        <p:spPr/>
        <p:txBody>
          <a:bodyPr/>
          <a:lstStyle/>
          <a:p>
            <a:fld id="{B7A56B62-4C44-4AA8-81A8-819DF65C3010}" type="datetimeFigureOut">
              <a:rPr lang="en-GB" smtClean="0"/>
              <a:t>19/10/2026</a:t>
            </a:fld>
            <a:endParaRPr lang="en-GB"/>
          </a:p>
        </p:txBody>
      </p:sp>
      <p:sp>
        <p:nvSpPr>
          <p:cNvPr id="6" name="Footer Placeholder 5">
            <a:extLst>
              <a:ext uri="{FF2B5EF4-FFF2-40B4-BE49-F238E27FC236}">
                <a16:creationId xmlns:a16="http://schemas.microsoft.com/office/drawing/2014/main" id="{957A2F1F-132F-266D-9243-5D181DFA9B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1D2F1E-BFF9-9F50-50C6-72D95ECAF853}"/>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104922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8E9FE-F239-4AFF-FBDD-C8DE7727B0E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16E4AC-AECC-2D89-F6A4-57AEDC2C6C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E81A65-BF7E-121F-A759-44EB4DE82C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7E37E13-5F6E-7398-9C97-811B8BDCFC2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029497-E529-698E-A969-6FFD5B0BD51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03DAE06-43AE-F7D6-8C24-6E4B1949E573}"/>
              </a:ext>
            </a:extLst>
          </p:cNvPr>
          <p:cNvSpPr>
            <a:spLocks noGrp="1"/>
          </p:cNvSpPr>
          <p:nvPr>
            <p:ph type="dt" sz="half" idx="10"/>
          </p:nvPr>
        </p:nvSpPr>
        <p:spPr/>
        <p:txBody>
          <a:bodyPr/>
          <a:lstStyle/>
          <a:p>
            <a:fld id="{B7A56B62-4C44-4AA8-81A8-819DF65C3010}" type="datetimeFigureOut">
              <a:rPr lang="en-GB" smtClean="0"/>
              <a:t>19/10/2026</a:t>
            </a:fld>
            <a:endParaRPr lang="en-GB"/>
          </a:p>
        </p:txBody>
      </p:sp>
      <p:sp>
        <p:nvSpPr>
          <p:cNvPr id="8" name="Footer Placeholder 7">
            <a:extLst>
              <a:ext uri="{FF2B5EF4-FFF2-40B4-BE49-F238E27FC236}">
                <a16:creationId xmlns:a16="http://schemas.microsoft.com/office/drawing/2014/main" id="{47E73BBC-83E1-E924-3F1F-360A11E7342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41E4B44-DFD3-A542-3148-D3A98BAA0B7B}"/>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83841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A9D9C-273E-C6AD-EBEA-49AAE5ADE7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F235301-AA1A-AC3A-EFBC-7E5F9E5B4FDF}"/>
              </a:ext>
            </a:extLst>
          </p:cNvPr>
          <p:cNvSpPr>
            <a:spLocks noGrp="1"/>
          </p:cNvSpPr>
          <p:nvPr>
            <p:ph type="dt" sz="half" idx="10"/>
          </p:nvPr>
        </p:nvSpPr>
        <p:spPr/>
        <p:txBody>
          <a:bodyPr/>
          <a:lstStyle/>
          <a:p>
            <a:fld id="{B7A56B62-4C44-4AA8-81A8-819DF65C3010}" type="datetimeFigureOut">
              <a:rPr lang="en-GB" smtClean="0"/>
              <a:t>19/10/2026</a:t>
            </a:fld>
            <a:endParaRPr lang="en-GB"/>
          </a:p>
        </p:txBody>
      </p:sp>
      <p:sp>
        <p:nvSpPr>
          <p:cNvPr id="4" name="Footer Placeholder 3">
            <a:extLst>
              <a:ext uri="{FF2B5EF4-FFF2-40B4-BE49-F238E27FC236}">
                <a16:creationId xmlns:a16="http://schemas.microsoft.com/office/drawing/2014/main" id="{6CEC107F-809E-C3B6-45C4-BAF07EF1733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1624729-E660-B53E-9407-4244AEEB7481}"/>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416851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DBA35A-487F-8B2E-890C-525F3C1478A6}"/>
              </a:ext>
            </a:extLst>
          </p:cNvPr>
          <p:cNvSpPr>
            <a:spLocks noGrp="1"/>
          </p:cNvSpPr>
          <p:nvPr>
            <p:ph type="dt" sz="half" idx="10"/>
          </p:nvPr>
        </p:nvSpPr>
        <p:spPr/>
        <p:txBody>
          <a:bodyPr/>
          <a:lstStyle/>
          <a:p>
            <a:fld id="{B7A56B62-4C44-4AA8-81A8-819DF65C3010}" type="datetimeFigureOut">
              <a:rPr lang="en-GB" smtClean="0"/>
              <a:t>19/10/2026</a:t>
            </a:fld>
            <a:endParaRPr lang="en-GB"/>
          </a:p>
        </p:txBody>
      </p:sp>
      <p:sp>
        <p:nvSpPr>
          <p:cNvPr id="3" name="Footer Placeholder 2">
            <a:extLst>
              <a:ext uri="{FF2B5EF4-FFF2-40B4-BE49-F238E27FC236}">
                <a16:creationId xmlns:a16="http://schemas.microsoft.com/office/drawing/2014/main" id="{8A6616F6-46FA-EB74-F1DA-FFD34BD639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70770EB-9E19-9E43-6A30-9438CE8A71C3}"/>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21589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E8339-A966-61DF-245C-74A8BCE509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F1A2201-C090-8D55-06E0-7A4A362444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5C9ABC1-7FD0-CD01-BBC7-0C4C2D1BE3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F57772-DBE0-2D64-6BCE-5FFC89B38A33}"/>
              </a:ext>
            </a:extLst>
          </p:cNvPr>
          <p:cNvSpPr>
            <a:spLocks noGrp="1"/>
          </p:cNvSpPr>
          <p:nvPr>
            <p:ph type="dt" sz="half" idx="10"/>
          </p:nvPr>
        </p:nvSpPr>
        <p:spPr/>
        <p:txBody>
          <a:bodyPr/>
          <a:lstStyle/>
          <a:p>
            <a:fld id="{B7A56B62-4C44-4AA8-81A8-819DF65C3010}" type="datetimeFigureOut">
              <a:rPr lang="en-GB" smtClean="0"/>
              <a:t>19/10/2026</a:t>
            </a:fld>
            <a:endParaRPr lang="en-GB"/>
          </a:p>
        </p:txBody>
      </p:sp>
      <p:sp>
        <p:nvSpPr>
          <p:cNvPr id="6" name="Footer Placeholder 5">
            <a:extLst>
              <a:ext uri="{FF2B5EF4-FFF2-40B4-BE49-F238E27FC236}">
                <a16:creationId xmlns:a16="http://schemas.microsoft.com/office/drawing/2014/main" id="{5FE024F7-70C9-36FF-F655-9B14425B83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269F42-E896-4399-7E07-37813E35D1F4}"/>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1861053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61947-D2E3-D795-C0D0-6B116974FA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ED74D0-6E1F-B658-3D34-512C8C711F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11A2714-3BC2-F5FE-8A6D-9A343A3D2B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74D52C-DB42-4A8D-43D8-8093410BD67E}"/>
              </a:ext>
            </a:extLst>
          </p:cNvPr>
          <p:cNvSpPr>
            <a:spLocks noGrp="1"/>
          </p:cNvSpPr>
          <p:nvPr>
            <p:ph type="dt" sz="half" idx="10"/>
          </p:nvPr>
        </p:nvSpPr>
        <p:spPr/>
        <p:txBody>
          <a:bodyPr/>
          <a:lstStyle/>
          <a:p>
            <a:fld id="{B7A56B62-4C44-4AA8-81A8-819DF65C3010}" type="datetimeFigureOut">
              <a:rPr lang="en-GB" smtClean="0"/>
              <a:t>19/10/2026</a:t>
            </a:fld>
            <a:endParaRPr lang="en-GB"/>
          </a:p>
        </p:txBody>
      </p:sp>
      <p:sp>
        <p:nvSpPr>
          <p:cNvPr id="6" name="Footer Placeholder 5">
            <a:extLst>
              <a:ext uri="{FF2B5EF4-FFF2-40B4-BE49-F238E27FC236}">
                <a16:creationId xmlns:a16="http://schemas.microsoft.com/office/drawing/2014/main" id="{585E0736-058A-9FF6-08E2-768FBF9145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C5B30A-FB73-7E67-BD9D-1088AFB162FB}"/>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1374541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1D633-7D54-A658-95FA-9CA2C1BE175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828E99-6C60-D36E-CFA0-5D34674FCB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BF543F-09EE-0002-D34A-90BEE9EA344F}"/>
              </a:ext>
            </a:extLst>
          </p:cNvPr>
          <p:cNvSpPr>
            <a:spLocks noGrp="1"/>
          </p:cNvSpPr>
          <p:nvPr>
            <p:ph type="dt" sz="half" idx="10"/>
          </p:nvPr>
        </p:nvSpPr>
        <p:spPr/>
        <p:txBody>
          <a:bodyPr/>
          <a:lstStyle/>
          <a:p>
            <a:fld id="{B7A56B62-4C44-4AA8-81A8-819DF65C3010}" type="datetimeFigureOut">
              <a:rPr lang="en-GB" smtClean="0"/>
              <a:t>19/10/2026</a:t>
            </a:fld>
            <a:endParaRPr lang="en-GB"/>
          </a:p>
        </p:txBody>
      </p:sp>
      <p:sp>
        <p:nvSpPr>
          <p:cNvPr id="5" name="Footer Placeholder 4">
            <a:extLst>
              <a:ext uri="{FF2B5EF4-FFF2-40B4-BE49-F238E27FC236}">
                <a16:creationId xmlns:a16="http://schemas.microsoft.com/office/drawing/2014/main" id="{F3A8D8F8-3AF0-43BA-1E71-36D5FDE812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BC823B-3234-3D06-D61D-E904F7566B85}"/>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38586018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5758A6-79AE-652E-AD14-255877498F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DEB29B-0026-46E7-0EF5-8CED38D864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A8762-E5EF-3531-B159-619251575BD5}"/>
              </a:ext>
            </a:extLst>
          </p:cNvPr>
          <p:cNvSpPr>
            <a:spLocks noGrp="1"/>
          </p:cNvSpPr>
          <p:nvPr>
            <p:ph type="dt" sz="half" idx="10"/>
          </p:nvPr>
        </p:nvSpPr>
        <p:spPr/>
        <p:txBody>
          <a:bodyPr/>
          <a:lstStyle/>
          <a:p>
            <a:fld id="{B7A56B62-4C44-4AA8-81A8-819DF65C3010}" type="datetimeFigureOut">
              <a:rPr lang="en-GB" smtClean="0"/>
              <a:t>19/10/2026</a:t>
            </a:fld>
            <a:endParaRPr lang="en-GB"/>
          </a:p>
        </p:txBody>
      </p:sp>
      <p:sp>
        <p:nvSpPr>
          <p:cNvPr id="5" name="Footer Placeholder 4">
            <a:extLst>
              <a:ext uri="{FF2B5EF4-FFF2-40B4-BE49-F238E27FC236}">
                <a16:creationId xmlns:a16="http://schemas.microsoft.com/office/drawing/2014/main" id="{2BFE55DB-1CAD-3479-22C6-6FAD9D7877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DA3A69-F90D-6D71-6994-172E9C7E3034}"/>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63486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44FCD5-569E-2B30-7BF6-D55D5FC43B9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922473-42D7-8BE7-3545-61920B2EBC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7665EE-7C99-CD91-B4FC-CB09671CC7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A56B62-4C44-4AA8-81A8-819DF65C3010}" type="datetimeFigureOut">
              <a:rPr lang="en-GB" smtClean="0"/>
              <a:t>19/10/2026</a:t>
            </a:fld>
            <a:endParaRPr lang="en-GB"/>
          </a:p>
        </p:txBody>
      </p:sp>
      <p:sp>
        <p:nvSpPr>
          <p:cNvPr id="5" name="Footer Placeholder 4">
            <a:extLst>
              <a:ext uri="{FF2B5EF4-FFF2-40B4-BE49-F238E27FC236}">
                <a16:creationId xmlns:a16="http://schemas.microsoft.com/office/drawing/2014/main" id="{D1C03060-1E6E-D8EE-7734-82B3D75187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3FB7301-FB49-CAFC-0998-6587ED6FAF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5EEDAA-A6E9-4D24-BEA9-4E8EACE3C3CC}" type="slidenum">
              <a:rPr lang="en-GB" smtClean="0"/>
              <a:t>‹#›</a:t>
            </a:fld>
            <a:endParaRPr lang="en-GB"/>
          </a:p>
        </p:txBody>
      </p:sp>
    </p:spTree>
    <p:extLst>
      <p:ext uri="{BB962C8B-B14F-4D97-AF65-F5344CB8AC3E}">
        <p14:creationId xmlns:p14="http://schemas.microsoft.com/office/powerpoint/2010/main" val="42671128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Zu4rP9wureY?feature=oembed"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396781C-32A1-4FDA-A83B-A7FF8C1B1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A10311-AC99-8664-6CCA-F7B3140FACEA}"/>
              </a:ext>
            </a:extLst>
          </p:cNvPr>
          <p:cNvSpPr>
            <a:spLocks noGrp="1"/>
          </p:cNvSpPr>
          <p:nvPr>
            <p:ph type="title"/>
          </p:nvPr>
        </p:nvSpPr>
        <p:spPr>
          <a:xfrm>
            <a:off x="5232400" y="1641752"/>
            <a:ext cx="6140449" cy="1323439"/>
          </a:xfrm>
        </p:spPr>
        <p:txBody>
          <a:bodyPr anchor="t">
            <a:normAutofit/>
          </a:bodyPr>
          <a:lstStyle/>
          <a:p>
            <a:r>
              <a:rPr lang="en-GB" sz="4000">
                <a:solidFill>
                  <a:schemeClr val="bg1"/>
                </a:solidFill>
              </a:rPr>
              <a:t>Coercive Control</a:t>
            </a:r>
          </a:p>
        </p:txBody>
      </p:sp>
      <p:pic>
        <p:nvPicPr>
          <p:cNvPr id="5" name="Content Placeholder 4" descr="A hand holding a puppet&#10;&#10;Description automatically generated">
            <a:extLst>
              <a:ext uri="{FF2B5EF4-FFF2-40B4-BE49-F238E27FC236}">
                <a16:creationId xmlns:a16="http://schemas.microsoft.com/office/drawing/2014/main" id="{DFED8EE1-AA21-6F23-F245-933A645F24DD}"/>
              </a:ext>
            </a:extLst>
          </p:cNvPr>
          <p:cNvPicPr>
            <a:picLocks noChangeAspect="1"/>
          </p:cNvPicPr>
          <p:nvPr/>
        </p:nvPicPr>
        <p:blipFill rotWithShape="1">
          <a:blip r:embed="rId2"/>
          <a:srcRect l="1522" r="2025" b="1"/>
          <a:stretch/>
        </p:blipFill>
        <p:spPr>
          <a:xfrm>
            <a:off x="20" y="10"/>
            <a:ext cx="4546582" cy="6857990"/>
          </a:xfrm>
          <a:custGeom>
            <a:avLst/>
            <a:gdLst/>
            <a:ahLst/>
            <a:cxnLst/>
            <a:rect l="l" t="t" r="r" b="b"/>
            <a:pathLst>
              <a:path w="4546602" h="6858000">
                <a:moveTo>
                  <a:pt x="4221600" y="6662544"/>
                </a:moveTo>
                <a:lnTo>
                  <a:pt x="4210150" y="6683027"/>
                </a:lnTo>
                <a:lnTo>
                  <a:pt x="4207002" y="6702976"/>
                </a:lnTo>
                <a:lnTo>
                  <a:pt x="4207002" y="6702977"/>
                </a:lnTo>
                <a:cubicBezTo>
                  <a:pt x="4207407" y="6716169"/>
                  <a:pt x="4212552" y="6729219"/>
                  <a:pt x="4220838" y="6742553"/>
                </a:cubicBezTo>
                <a:lnTo>
                  <a:pt x="4220839" y="6742555"/>
                </a:lnTo>
                <a:lnTo>
                  <a:pt x="4240316" y="6812062"/>
                </a:lnTo>
                <a:lnTo>
                  <a:pt x="4235543" y="6776800"/>
                </a:lnTo>
                <a:lnTo>
                  <a:pt x="4220839" y="6742555"/>
                </a:lnTo>
                <a:lnTo>
                  <a:pt x="4220838" y="6742552"/>
                </a:lnTo>
                <a:lnTo>
                  <a:pt x="4207002" y="6702976"/>
                </a:lnTo>
                <a:close/>
                <a:moveTo>
                  <a:pt x="4189594" y="6564620"/>
                </a:moveTo>
                <a:lnTo>
                  <a:pt x="4189594" y="6564621"/>
                </a:lnTo>
                <a:cubicBezTo>
                  <a:pt x="4199883" y="6575479"/>
                  <a:pt x="4205977" y="6582147"/>
                  <a:pt x="4212073" y="6588626"/>
                </a:cubicBezTo>
                <a:lnTo>
                  <a:pt x="4228695" y="6625225"/>
                </a:lnTo>
                <a:lnTo>
                  <a:pt x="4221601" y="6662541"/>
                </a:lnTo>
                <a:lnTo>
                  <a:pt x="4221600" y="6662541"/>
                </a:lnTo>
                <a:lnTo>
                  <a:pt x="4221600" y="6662542"/>
                </a:lnTo>
                <a:lnTo>
                  <a:pt x="4221601" y="6662541"/>
                </a:lnTo>
                <a:lnTo>
                  <a:pt x="4228684" y="6645552"/>
                </a:lnTo>
                <a:lnTo>
                  <a:pt x="4228695" y="6625225"/>
                </a:lnTo>
                <a:lnTo>
                  <a:pt x="4228695" y="6625224"/>
                </a:lnTo>
                <a:cubicBezTo>
                  <a:pt x="4226599" y="6611342"/>
                  <a:pt x="4220551" y="6597578"/>
                  <a:pt x="4212073" y="6588625"/>
                </a:cubicBezTo>
                <a:close/>
                <a:moveTo>
                  <a:pt x="4269915" y="6438981"/>
                </a:moveTo>
                <a:lnTo>
                  <a:pt x="4249984" y="6463840"/>
                </a:lnTo>
                <a:lnTo>
                  <a:pt x="4249982" y="6463849"/>
                </a:lnTo>
                <a:lnTo>
                  <a:pt x="4236188" y="6513012"/>
                </a:lnTo>
                <a:lnTo>
                  <a:pt x="4217381" y="6546194"/>
                </a:lnTo>
                <a:lnTo>
                  <a:pt x="4217381" y="6546195"/>
                </a:lnTo>
                <a:lnTo>
                  <a:pt x="4233719" y="6521804"/>
                </a:lnTo>
                <a:lnTo>
                  <a:pt x="4236188" y="6513012"/>
                </a:lnTo>
                <a:lnTo>
                  <a:pt x="4238998" y="6508052"/>
                </a:lnTo>
                <a:lnTo>
                  <a:pt x="4249982" y="6463849"/>
                </a:lnTo>
                <a:lnTo>
                  <a:pt x="4249984" y="6463841"/>
                </a:lnTo>
                <a:cubicBezTo>
                  <a:pt x="4252937" y="6451650"/>
                  <a:pt x="4260413" y="6444077"/>
                  <a:pt x="4269915" y="6438981"/>
                </a:cubicBezTo>
                <a:close/>
                <a:moveTo>
                  <a:pt x="4355914" y="6364769"/>
                </a:moveTo>
                <a:lnTo>
                  <a:pt x="4354607" y="6387910"/>
                </a:lnTo>
                <a:lnTo>
                  <a:pt x="4351952" y="6393385"/>
                </a:lnTo>
                <a:lnTo>
                  <a:pt x="4345189" y="6407332"/>
                </a:lnTo>
                <a:lnTo>
                  <a:pt x="4345189" y="6407333"/>
                </a:lnTo>
                <a:lnTo>
                  <a:pt x="4351952" y="6393385"/>
                </a:lnTo>
                <a:lnTo>
                  <a:pt x="4354608" y="6387910"/>
                </a:lnTo>
                <a:close/>
                <a:moveTo>
                  <a:pt x="4116820" y="4221391"/>
                </a:moveTo>
                <a:lnTo>
                  <a:pt x="4116820" y="4221392"/>
                </a:lnTo>
                <a:cubicBezTo>
                  <a:pt x="4117582" y="4232061"/>
                  <a:pt x="4117772" y="4243873"/>
                  <a:pt x="4122536" y="4253015"/>
                </a:cubicBezTo>
                <a:cubicBezTo>
                  <a:pt x="4134729" y="4277402"/>
                  <a:pt x="4150349" y="4300071"/>
                  <a:pt x="4162352" y="4324646"/>
                </a:cubicBezTo>
                <a:lnTo>
                  <a:pt x="4171306" y="4363891"/>
                </a:lnTo>
                <a:lnTo>
                  <a:pt x="4170544" y="4482004"/>
                </a:lnTo>
                <a:cubicBezTo>
                  <a:pt x="4167876" y="4546776"/>
                  <a:pt x="4167304" y="4612500"/>
                  <a:pt x="4110534" y="4659174"/>
                </a:cubicBezTo>
                <a:cubicBezTo>
                  <a:pt x="4105962" y="4662986"/>
                  <a:pt x="4103294" y="4671176"/>
                  <a:pt x="4102532" y="4677655"/>
                </a:cubicBezTo>
                <a:cubicBezTo>
                  <a:pt x="4098913" y="4707564"/>
                  <a:pt x="4098531" y="4738235"/>
                  <a:pt x="4092625" y="4767764"/>
                </a:cubicBezTo>
                <a:cubicBezTo>
                  <a:pt x="4090244" y="4779575"/>
                  <a:pt x="4089435" y="4790386"/>
                  <a:pt x="4091316" y="4800483"/>
                </a:cubicBezTo>
                <a:lnTo>
                  <a:pt x="4091316" y="4800484"/>
                </a:lnTo>
                <a:cubicBezTo>
                  <a:pt x="4093197" y="4810581"/>
                  <a:pt x="4097770" y="4819964"/>
                  <a:pt x="4106152" y="4828917"/>
                </a:cubicBezTo>
                <a:lnTo>
                  <a:pt x="4128333" y="4863343"/>
                </a:lnTo>
                <a:lnTo>
                  <a:pt x="4135862" y="4889275"/>
                </a:lnTo>
                <a:lnTo>
                  <a:pt x="4134157" y="4912168"/>
                </a:lnTo>
                <a:cubicBezTo>
                  <a:pt x="4132442" y="4919978"/>
                  <a:pt x="4132085" y="4927122"/>
                  <a:pt x="4132755" y="4933805"/>
                </a:cubicBezTo>
                <a:lnTo>
                  <a:pt x="4132755" y="4933806"/>
                </a:lnTo>
                <a:lnTo>
                  <a:pt x="4132757" y="4933810"/>
                </a:lnTo>
                <a:lnTo>
                  <a:pt x="4137514" y="4952673"/>
                </a:lnTo>
                <a:lnTo>
                  <a:pt x="4140307" y="4957453"/>
                </a:lnTo>
                <a:lnTo>
                  <a:pt x="4141585" y="4961456"/>
                </a:lnTo>
                <a:cubicBezTo>
                  <a:pt x="4146096" y="4970097"/>
                  <a:pt x="4151802" y="4978393"/>
                  <a:pt x="4157589" y="4987038"/>
                </a:cubicBezTo>
                <a:cubicBezTo>
                  <a:pt x="4168828" y="5003802"/>
                  <a:pt x="4182926" y="5022853"/>
                  <a:pt x="4184068" y="5041522"/>
                </a:cubicBezTo>
                <a:cubicBezTo>
                  <a:pt x="4184687" y="5052096"/>
                  <a:pt x="4187605" y="5062300"/>
                  <a:pt x="4191284" y="5072376"/>
                </a:cubicBezTo>
                <a:lnTo>
                  <a:pt x="4197188" y="5087444"/>
                </a:lnTo>
                <a:lnTo>
                  <a:pt x="4210215" y="5133220"/>
                </a:lnTo>
                <a:lnTo>
                  <a:pt x="4210217" y="5133225"/>
                </a:lnTo>
                <a:lnTo>
                  <a:pt x="4203501" y="5166113"/>
                </a:lnTo>
                <a:lnTo>
                  <a:pt x="4203501" y="5166114"/>
                </a:lnTo>
                <a:cubicBezTo>
                  <a:pt x="4202739" y="5167638"/>
                  <a:pt x="4203311" y="5169781"/>
                  <a:pt x="4204192" y="5172091"/>
                </a:cubicBezTo>
                <a:lnTo>
                  <a:pt x="4206739" y="5179068"/>
                </a:lnTo>
                <a:lnTo>
                  <a:pt x="4206573" y="5229433"/>
                </a:lnTo>
                <a:lnTo>
                  <a:pt x="4196024" y="5248936"/>
                </a:lnTo>
                <a:lnTo>
                  <a:pt x="4183116" y="5272796"/>
                </a:lnTo>
                <a:cubicBezTo>
                  <a:pt x="4171471" y="5285441"/>
                  <a:pt x="4163765" y="5298595"/>
                  <a:pt x="4159213" y="5312288"/>
                </a:cubicBezTo>
                <a:lnTo>
                  <a:pt x="4158157" y="5321350"/>
                </a:lnTo>
                <a:lnTo>
                  <a:pt x="4155683" y="5326163"/>
                </a:lnTo>
                <a:lnTo>
                  <a:pt x="4154237" y="5355014"/>
                </a:lnTo>
                <a:lnTo>
                  <a:pt x="4154237" y="5355015"/>
                </a:lnTo>
                <a:cubicBezTo>
                  <a:pt x="4154886" y="5364883"/>
                  <a:pt x="4156589" y="5375003"/>
                  <a:pt x="4159113" y="5385385"/>
                </a:cubicBezTo>
                <a:cubicBezTo>
                  <a:pt x="4162352" y="5398722"/>
                  <a:pt x="4164638" y="5412058"/>
                  <a:pt x="4167304" y="5425583"/>
                </a:cubicBezTo>
                <a:cubicBezTo>
                  <a:pt x="4171114" y="5443871"/>
                  <a:pt x="4175116" y="5462352"/>
                  <a:pt x="4178926" y="5480638"/>
                </a:cubicBezTo>
                <a:lnTo>
                  <a:pt x="4183450" y="5507668"/>
                </a:lnTo>
                <a:lnTo>
                  <a:pt x="4172831" y="5531692"/>
                </a:lnTo>
                <a:lnTo>
                  <a:pt x="4172830" y="5531693"/>
                </a:lnTo>
                <a:cubicBezTo>
                  <a:pt x="4165781" y="5537600"/>
                  <a:pt x="4162589" y="5542649"/>
                  <a:pt x="4162685" y="5547578"/>
                </a:cubicBezTo>
                <a:lnTo>
                  <a:pt x="4162685" y="5547579"/>
                </a:lnTo>
                <a:cubicBezTo>
                  <a:pt x="4162780" y="5552508"/>
                  <a:pt x="4166162" y="5557318"/>
                  <a:pt x="4172258" y="5562747"/>
                </a:cubicBezTo>
                <a:cubicBezTo>
                  <a:pt x="4214932" y="5600468"/>
                  <a:pt x="4241603" y="5646190"/>
                  <a:pt x="4243506" y="5704484"/>
                </a:cubicBezTo>
                <a:cubicBezTo>
                  <a:pt x="4243888" y="5716486"/>
                  <a:pt x="4246554" y="5728679"/>
                  <a:pt x="4249412" y="5740489"/>
                </a:cubicBezTo>
                <a:cubicBezTo>
                  <a:pt x="4251127" y="5747729"/>
                  <a:pt x="4253033" y="5756494"/>
                  <a:pt x="4258177" y="5760874"/>
                </a:cubicBezTo>
                <a:cubicBezTo>
                  <a:pt x="4297420" y="5794975"/>
                  <a:pt x="4324663" y="5837458"/>
                  <a:pt x="4346573" y="5883752"/>
                </a:cubicBezTo>
                <a:lnTo>
                  <a:pt x="4346575" y="5883756"/>
                </a:lnTo>
                <a:lnTo>
                  <a:pt x="4364477" y="5935946"/>
                </a:lnTo>
                <a:lnTo>
                  <a:pt x="4364478" y="5935950"/>
                </a:lnTo>
                <a:lnTo>
                  <a:pt x="4360859" y="5993290"/>
                </a:lnTo>
                <a:lnTo>
                  <a:pt x="4360858" y="5993291"/>
                </a:lnTo>
                <a:cubicBezTo>
                  <a:pt x="4359717" y="6004531"/>
                  <a:pt x="4359906" y="6017485"/>
                  <a:pt x="4354382" y="6026440"/>
                </a:cubicBezTo>
                <a:cubicBezTo>
                  <a:pt x="4337045" y="6054825"/>
                  <a:pt x="4318377" y="6082258"/>
                  <a:pt x="4298182" y="6108738"/>
                </a:cubicBezTo>
                <a:cubicBezTo>
                  <a:pt x="4289514" y="6120074"/>
                  <a:pt x="4284561" y="6126884"/>
                  <a:pt x="4284490" y="6133314"/>
                </a:cubicBezTo>
                <a:lnTo>
                  <a:pt x="4284490" y="6133315"/>
                </a:lnTo>
                <a:lnTo>
                  <a:pt x="4288190" y="6143190"/>
                </a:lnTo>
                <a:lnTo>
                  <a:pt x="4300086" y="6155600"/>
                </a:lnTo>
                <a:lnTo>
                  <a:pt x="4300088" y="6155603"/>
                </a:lnTo>
                <a:cubicBezTo>
                  <a:pt x="4322377" y="6175798"/>
                  <a:pt x="4333998" y="6200945"/>
                  <a:pt x="4338759" y="6228757"/>
                </a:cubicBezTo>
                <a:lnTo>
                  <a:pt x="4356096" y="6361540"/>
                </a:lnTo>
                <a:lnTo>
                  <a:pt x="4356096" y="6361539"/>
                </a:lnTo>
                <a:cubicBezTo>
                  <a:pt x="4352476" y="6317151"/>
                  <a:pt x="4346190" y="6272764"/>
                  <a:pt x="4338759" y="6228756"/>
                </a:cubicBezTo>
                <a:cubicBezTo>
                  <a:pt x="4333998" y="6200944"/>
                  <a:pt x="4322377" y="6175797"/>
                  <a:pt x="4300088" y="6155602"/>
                </a:cubicBezTo>
                <a:lnTo>
                  <a:pt x="4300086" y="6155600"/>
                </a:lnTo>
                <a:lnTo>
                  <a:pt x="4284490" y="6133315"/>
                </a:lnTo>
                <a:lnTo>
                  <a:pt x="4298182" y="6108739"/>
                </a:lnTo>
                <a:cubicBezTo>
                  <a:pt x="4318377" y="6082259"/>
                  <a:pt x="4337045" y="6054826"/>
                  <a:pt x="4354382" y="6026441"/>
                </a:cubicBezTo>
                <a:cubicBezTo>
                  <a:pt x="4359906" y="6017486"/>
                  <a:pt x="4359717" y="6004532"/>
                  <a:pt x="4360858" y="5993292"/>
                </a:cubicBezTo>
                <a:lnTo>
                  <a:pt x="4360859" y="5993290"/>
                </a:lnTo>
                <a:lnTo>
                  <a:pt x="4364311" y="5964477"/>
                </a:lnTo>
                <a:lnTo>
                  <a:pt x="4364478" y="5935950"/>
                </a:lnTo>
                <a:lnTo>
                  <a:pt x="4364478" y="5935949"/>
                </a:lnTo>
                <a:lnTo>
                  <a:pt x="4364477" y="5935946"/>
                </a:lnTo>
                <a:lnTo>
                  <a:pt x="4357598" y="5909351"/>
                </a:lnTo>
                <a:lnTo>
                  <a:pt x="4346575" y="5883756"/>
                </a:lnTo>
                <a:lnTo>
                  <a:pt x="4346573" y="5883751"/>
                </a:lnTo>
                <a:cubicBezTo>
                  <a:pt x="4324663" y="5837457"/>
                  <a:pt x="4297420" y="5794974"/>
                  <a:pt x="4258177" y="5760873"/>
                </a:cubicBezTo>
                <a:cubicBezTo>
                  <a:pt x="4253033" y="5756493"/>
                  <a:pt x="4251127" y="5747728"/>
                  <a:pt x="4249412" y="5740488"/>
                </a:cubicBezTo>
                <a:cubicBezTo>
                  <a:pt x="4246554" y="5728678"/>
                  <a:pt x="4243888" y="5716485"/>
                  <a:pt x="4243506" y="5704483"/>
                </a:cubicBezTo>
                <a:cubicBezTo>
                  <a:pt x="4241603" y="5646189"/>
                  <a:pt x="4214932" y="5600467"/>
                  <a:pt x="4172258" y="5562746"/>
                </a:cubicBezTo>
                <a:lnTo>
                  <a:pt x="4162685" y="5547578"/>
                </a:lnTo>
                <a:lnTo>
                  <a:pt x="4172830" y="5531694"/>
                </a:lnTo>
                <a:lnTo>
                  <a:pt x="4172831" y="5531692"/>
                </a:lnTo>
                <a:lnTo>
                  <a:pt x="4181230" y="5520422"/>
                </a:lnTo>
                <a:lnTo>
                  <a:pt x="4183450" y="5507668"/>
                </a:lnTo>
                <a:lnTo>
                  <a:pt x="4183450" y="5507667"/>
                </a:lnTo>
                <a:cubicBezTo>
                  <a:pt x="4183403" y="5498832"/>
                  <a:pt x="4180831" y="5489497"/>
                  <a:pt x="4178926" y="5480637"/>
                </a:cubicBezTo>
                <a:cubicBezTo>
                  <a:pt x="4175116" y="5462351"/>
                  <a:pt x="4171114" y="5443870"/>
                  <a:pt x="4167304" y="5425582"/>
                </a:cubicBezTo>
                <a:cubicBezTo>
                  <a:pt x="4164638" y="5412057"/>
                  <a:pt x="4162352" y="5398721"/>
                  <a:pt x="4159113" y="5385384"/>
                </a:cubicBezTo>
                <a:lnTo>
                  <a:pt x="4154237" y="5355014"/>
                </a:lnTo>
                <a:lnTo>
                  <a:pt x="4158157" y="5321350"/>
                </a:lnTo>
                <a:lnTo>
                  <a:pt x="4183116" y="5272797"/>
                </a:lnTo>
                <a:lnTo>
                  <a:pt x="4196024" y="5248936"/>
                </a:lnTo>
                <a:lnTo>
                  <a:pt x="4206573" y="5229434"/>
                </a:lnTo>
                <a:cubicBezTo>
                  <a:pt x="4210407" y="5213598"/>
                  <a:pt x="4210359" y="5196595"/>
                  <a:pt x="4206739" y="5179068"/>
                </a:cubicBezTo>
                <a:lnTo>
                  <a:pt x="4206739" y="5179067"/>
                </a:lnTo>
                <a:cubicBezTo>
                  <a:pt x="4206263" y="5176876"/>
                  <a:pt x="4205074" y="5174400"/>
                  <a:pt x="4204192" y="5172090"/>
                </a:cubicBezTo>
                <a:lnTo>
                  <a:pt x="4203501" y="5166114"/>
                </a:lnTo>
                <a:lnTo>
                  <a:pt x="4210217" y="5133225"/>
                </a:lnTo>
                <a:lnTo>
                  <a:pt x="4210217" y="5133224"/>
                </a:lnTo>
                <a:lnTo>
                  <a:pt x="4210215" y="5133220"/>
                </a:lnTo>
                <a:lnTo>
                  <a:pt x="4203072" y="5102461"/>
                </a:lnTo>
                <a:lnTo>
                  <a:pt x="4197188" y="5087444"/>
                </a:lnTo>
                <a:lnTo>
                  <a:pt x="4197182" y="5087423"/>
                </a:lnTo>
                <a:cubicBezTo>
                  <a:pt x="4191096" y="5072411"/>
                  <a:pt x="4184997" y="5057381"/>
                  <a:pt x="4184068" y="5041521"/>
                </a:cubicBezTo>
                <a:cubicBezTo>
                  <a:pt x="4182926" y="5022852"/>
                  <a:pt x="4168828" y="5003801"/>
                  <a:pt x="4157589" y="4987037"/>
                </a:cubicBezTo>
                <a:lnTo>
                  <a:pt x="4140307" y="4957453"/>
                </a:lnTo>
                <a:lnTo>
                  <a:pt x="4132757" y="4933810"/>
                </a:lnTo>
                <a:lnTo>
                  <a:pt x="4132755" y="4933805"/>
                </a:lnTo>
                <a:lnTo>
                  <a:pt x="4134157" y="4912169"/>
                </a:lnTo>
                <a:cubicBezTo>
                  <a:pt x="4135919" y="4904359"/>
                  <a:pt x="4136431" y="4896714"/>
                  <a:pt x="4135862" y="4889276"/>
                </a:cubicBezTo>
                <a:lnTo>
                  <a:pt x="4135862" y="4889275"/>
                </a:lnTo>
                <a:lnTo>
                  <a:pt x="4131084" y="4867614"/>
                </a:lnTo>
                <a:lnTo>
                  <a:pt x="4128333" y="4863343"/>
                </a:lnTo>
                <a:lnTo>
                  <a:pt x="4126583" y="4857317"/>
                </a:lnTo>
                <a:cubicBezTo>
                  <a:pt x="4121440" y="4847214"/>
                  <a:pt x="4114439" y="4837703"/>
                  <a:pt x="4106152" y="4828916"/>
                </a:cubicBezTo>
                <a:lnTo>
                  <a:pt x="4091316" y="4800483"/>
                </a:lnTo>
                <a:lnTo>
                  <a:pt x="4092625" y="4767765"/>
                </a:lnTo>
                <a:cubicBezTo>
                  <a:pt x="4098531" y="4738236"/>
                  <a:pt x="4098913" y="4707565"/>
                  <a:pt x="4102532" y="4677656"/>
                </a:cubicBezTo>
                <a:cubicBezTo>
                  <a:pt x="4103294" y="4671177"/>
                  <a:pt x="4105962" y="4662987"/>
                  <a:pt x="4110534" y="4659175"/>
                </a:cubicBezTo>
                <a:cubicBezTo>
                  <a:pt x="4167304" y="4612501"/>
                  <a:pt x="4167876" y="4546777"/>
                  <a:pt x="4170544" y="4482005"/>
                </a:cubicBezTo>
                <a:cubicBezTo>
                  <a:pt x="4172258" y="4442762"/>
                  <a:pt x="4172258" y="4403326"/>
                  <a:pt x="4171306" y="4363891"/>
                </a:cubicBezTo>
                <a:lnTo>
                  <a:pt x="4171306" y="4363890"/>
                </a:lnTo>
                <a:cubicBezTo>
                  <a:pt x="4171114" y="4350554"/>
                  <a:pt x="4168066" y="4336457"/>
                  <a:pt x="4162352" y="4324645"/>
                </a:cubicBezTo>
                <a:cubicBezTo>
                  <a:pt x="4150349" y="4300070"/>
                  <a:pt x="4134729" y="4277401"/>
                  <a:pt x="4122536" y="4253014"/>
                </a:cubicBezTo>
                <a:close/>
                <a:moveTo>
                  <a:pt x="4113010" y="4165383"/>
                </a:moveTo>
                <a:lnTo>
                  <a:pt x="4113010" y="4165384"/>
                </a:lnTo>
                <a:lnTo>
                  <a:pt x="4116915" y="4192388"/>
                </a:lnTo>
                <a:lnTo>
                  <a:pt x="4116915" y="4192387"/>
                </a:lnTo>
                <a:cubicBezTo>
                  <a:pt x="4117011" y="4182767"/>
                  <a:pt x="4116439" y="4173480"/>
                  <a:pt x="4113010" y="4165383"/>
                </a:cubicBezTo>
                <a:close/>
                <a:moveTo>
                  <a:pt x="4100628" y="3885338"/>
                </a:moveTo>
                <a:lnTo>
                  <a:pt x="4100628" y="3885339"/>
                </a:lnTo>
                <a:cubicBezTo>
                  <a:pt x="4110344" y="3897722"/>
                  <a:pt x="4117750" y="3910319"/>
                  <a:pt x="4123009" y="3923125"/>
                </a:cubicBezTo>
                <a:lnTo>
                  <a:pt x="4132513" y="3962160"/>
                </a:lnTo>
                <a:lnTo>
                  <a:pt x="4116821" y="4043838"/>
                </a:lnTo>
                <a:lnTo>
                  <a:pt x="4116820" y="4043839"/>
                </a:lnTo>
                <a:cubicBezTo>
                  <a:pt x="4108057" y="4063842"/>
                  <a:pt x="4102675" y="4083702"/>
                  <a:pt x="4101699" y="4103825"/>
                </a:cubicBezTo>
                <a:lnTo>
                  <a:pt x="4101699" y="4103826"/>
                </a:lnTo>
                <a:lnTo>
                  <a:pt x="4103666" y="4134255"/>
                </a:lnTo>
                <a:lnTo>
                  <a:pt x="4113010" y="4165382"/>
                </a:lnTo>
                <a:lnTo>
                  <a:pt x="4101699" y="4103826"/>
                </a:lnTo>
                <a:lnTo>
                  <a:pt x="4116820" y="4043840"/>
                </a:lnTo>
                <a:lnTo>
                  <a:pt x="4116821" y="4043838"/>
                </a:lnTo>
                <a:lnTo>
                  <a:pt x="4130123" y="4002410"/>
                </a:lnTo>
                <a:lnTo>
                  <a:pt x="4132513" y="3962160"/>
                </a:lnTo>
                <a:lnTo>
                  <a:pt x="4132513" y="3962159"/>
                </a:lnTo>
                <a:cubicBezTo>
                  <a:pt x="4130251" y="3935727"/>
                  <a:pt x="4120060" y="3910104"/>
                  <a:pt x="4100628" y="3885338"/>
                </a:cubicBezTo>
                <a:close/>
                <a:moveTo>
                  <a:pt x="4115391" y="3670561"/>
                </a:moveTo>
                <a:lnTo>
                  <a:pt x="4117820" y="3680164"/>
                </a:lnTo>
                <a:lnTo>
                  <a:pt x="4113772" y="3734837"/>
                </a:lnTo>
                <a:lnTo>
                  <a:pt x="4113772" y="3734838"/>
                </a:lnTo>
                <a:cubicBezTo>
                  <a:pt x="4112820" y="3741316"/>
                  <a:pt x="4111486" y="3749126"/>
                  <a:pt x="4114154" y="3754653"/>
                </a:cubicBezTo>
                <a:lnTo>
                  <a:pt x="4120511" y="3789776"/>
                </a:lnTo>
                <a:lnTo>
                  <a:pt x="4105580" y="3822472"/>
                </a:lnTo>
                <a:cubicBezTo>
                  <a:pt x="4098532" y="3831902"/>
                  <a:pt x="4092912" y="3842046"/>
                  <a:pt x="4091245" y="3852619"/>
                </a:cubicBezTo>
                <a:lnTo>
                  <a:pt x="4091245" y="3852620"/>
                </a:lnTo>
                <a:lnTo>
                  <a:pt x="4092025" y="3868764"/>
                </a:lnTo>
                <a:lnTo>
                  <a:pt x="4100628" y="3885337"/>
                </a:lnTo>
                <a:lnTo>
                  <a:pt x="4091245" y="3852620"/>
                </a:lnTo>
                <a:lnTo>
                  <a:pt x="4105580" y="3822473"/>
                </a:lnTo>
                <a:cubicBezTo>
                  <a:pt x="4113772" y="3811614"/>
                  <a:pt x="4118916" y="3800897"/>
                  <a:pt x="4120511" y="3789777"/>
                </a:cubicBezTo>
                <a:lnTo>
                  <a:pt x="4120511" y="3789776"/>
                </a:lnTo>
                <a:cubicBezTo>
                  <a:pt x="4122107" y="3778655"/>
                  <a:pt x="4120154" y="3767130"/>
                  <a:pt x="4114154" y="3754652"/>
                </a:cubicBezTo>
                <a:lnTo>
                  <a:pt x="4113772" y="3734838"/>
                </a:lnTo>
                <a:lnTo>
                  <a:pt x="4117820" y="3680164"/>
                </a:lnTo>
                <a:lnTo>
                  <a:pt x="4117820" y="3680163"/>
                </a:lnTo>
                <a:close/>
                <a:moveTo>
                  <a:pt x="4185711" y="2836172"/>
                </a:moveTo>
                <a:lnTo>
                  <a:pt x="4177020" y="2848793"/>
                </a:lnTo>
                <a:cubicBezTo>
                  <a:pt x="4172020" y="2865010"/>
                  <a:pt x="4166162" y="2881307"/>
                  <a:pt x="4161416" y="2897785"/>
                </a:cubicBezTo>
                <a:lnTo>
                  <a:pt x="4160387" y="2903551"/>
                </a:lnTo>
                <a:lnTo>
                  <a:pt x="4157113" y="2914328"/>
                </a:lnTo>
                <a:lnTo>
                  <a:pt x="4152482" y="2947859"/>
                </a:lnTo>
                <a:lnTo>
                  <a:pt x="4152481" y="2947862"/>
                </a:lnTo>
                <a:lnTo>
                  <a:pt x="4152481" y="2947863"/>
                </a:lnTo>
                <a:cubicBezTo>
                  <a:pt x="4152112" y="2959157"/>
                  <a:pt x="4153112" y="2970576"/>
                  <a:pt x="4156065" y="2982149"/>
                </a:cubicBezTo>
                <a:lnTo>
                  <a:pt x="4167758" y="3077402"/>
                </a:lnTo>
                <a:lnTo>
                  <a:pt x="4155303" y="3172654"/>
                </a:lnTo>
                <a:cubicBezTo>
                  <a:pt x="4129394" y="3276480"/>
                  <a:pt x="4101962" y="3380305"/>
                  <a:pt x="4107676" y="3489467"/>
                </a:cubicBezTo>
                <a:cubicBezTo>
                  <a:pt x="4108628" y="3507563"/>
                  <a:pt x="4097007" y="3529090"/>
                  <a:pt x="4085577" y="3544713"/>
                </a:cubicBezTo>
                <a:cubicBezTo>
                  <a:pt x="4074719" y="3559668"/>
                  <a:pt x="4068860" y="3566811"/>
                  <a:pt x="4067955" y="3574408"/>
                </a:cubicBezTo>
                <a:lnTo>
                  <a:pt x="4067956" y="3574408"/>
                </a:lnTo>
                <a:lnTo>
                  <a:pt x="4067955" y="3574409"/>
                </a:lnTo>
                <a:cubicBezTo>
                  <a:pt x="4067050" y="3582005"/>
                  <a:pt x="4071099" y="3590054"/>
                  <a:pt x="4080053" y="3606818"/>
                </a:cubicBezTo>
                <a:cubicBezTo>
                  <a:pt x="4084435" y="3614820"/>
                  <a:pt x="4087101" y="3624726"/>
                  <a:pt x="4093579" y="3630633"/>
                </a:cubicBezTo>
                <a:lnTo>
                  <a:pt x="4109452" y="3651926"/>
                </a:lnTo>
                <a:lnTo>
                  <a:pt x="4093579" y="3630632"/>
                </a:lnTo>
                <a:cubicBezTo>
                  <a:pt x="4087101" y="3624725"/>
                  <a:pt x="4084435" y="3614819"/>
                  <a:pt x="4080053" y="3606817"/>
                </a:cubicBezTo>
                <a:cubicBezTo>
                  <a:pt x="4075576" y="3598435"/>
                  <a:pt x="4072325" y="3592232"/>
                  <a:pt x="4070307" y="3587174"/>
                </a:cubicBezTo>
                <a:lnTo>
                  <a:pt x="4067956" y="3574408"/>
                </a:lnTo>
                <a:lnTo>
                  <a:pt x="4073034" y="3562321"/>
                </a:lnTo>
                <a:cubicBezTo>
                  <a:pt x="4075969" y="3557716"/>
                  <a:pt x="4080148" y="3552191"/>
                  <a:pt x="4085577" y="3544714"/>
                </a:cubicBezTo>
                <a:cubicBezTo>
                  <a:pt x="4097007" y="3529091"/>
                  <a:pt x="4108628" y="3507564"/>
                  <a:pt x="4107676" y="3489468"/>
                </a:cubicBezTo>
                <a:cubicBezTo>
                  <a:pt x="4101962" y="3380306"/>
                  <a:pt x="4129394" y="3276481"/>
                  <a:pt x="4155303" y="3172655"/>
                </a:cubicBezTo>
                <a:cubicBezTo>
                  <a:pt x="4163305" y="3140650"/>
                  <a:pt x="4167543" y="3109026"/>
                  <a:pt x="4167758" y="3077402"/>
                </a:cubicBezTo>
                <a:lnTo>
                  <a:pt x="4167758" y="3077401"/>
                </a:lnTo>
                <a:cubicBezTo>
                  <a:pt x="4167972" y="3045777"/>
                  <a:pt x="4164162" y="3014153"/>
                  <a:pt x="4156065" y="2982148"/>
                </a:cubicBezTo>
                <a:lnTo>
                  <a:pt x="4152481" y="2947863"/>
                </a:lnTo>
                <a:lnTo>
                  <a:pt x="4152482" y="2947859"/>
                </a:lnTo>
                <a:lnTo>
                  <a:pt x="4160387" y="2903551"/>
                </a:lnTo>
                <a:lnTo>
                  <a:pt x="4177020" y="2848794"/>
                </a:lnTo>
                <a:cubicBezTo>
                  <a:pt x="4178353" y="2844317"/>
                  <a:pt x="4181639" y="2839983"/>
                  <a:pt x="4185711" y="2836173"/>
                </a:cubicBezTo>
                <a:close/>
                <a:moveTo>
                  <a:pt x="3701225" y="1508458"/>
                </a:moveTo>
                <a:lnTo>
                  <a:pt x="3673131" y="1596214"/>
                </a:lnTo>
                <a:cubicBezTo>
                  <a:pt x="3670654" y="1604979"/>
                  <a:pt x="3672179" y="1615837"/>
                  <a:pt x="3675036" y="1624981"/>
                </a:cubicBezTo>
                <a:cubicBezTo>
                  <a:pt x="3684752" y="1656224"/>
                  <a:pt x="3709137" y="1676037"/>
                  <a:pt x="3731617" y="1697754"/>
                </a:cubicBezTo>
                <a:cubicBezTo>
                  <a:pt x="3741524" y="1707280"/>
                  <a:pt x="3748572" y="1720424"/>
                  <a:pt x="3754286" y="1733189"/>
                </a:cubicBezTo>
                <a:cubicBezTo>
                  <a:pt x="3768957" y="1766336"/>
                  <a:pt x="3782101" y="1800247"/>
                  <a:pt x="3796007" y="1833776"/>
                </a:cubicBezTo>
                <a:cubicBezTo>
                  <a:pt x="3797341" y="1837014"/>
                  <a:pt x="3800770" y="1839680"/>
                  <a:pt x="3803628" y="1842159"/>
                </a:cubicBezTo>
                <a:cubicBezTo>
                  <a:pt x="3833729" y="1866923"/>
                  <a:pt x="3864018" y="1891498"/>
                  <a:pt x="3894119" y="1916455"/>
                </a:cubicBezTo>
                <a:cubicBezTo>
                  <a:pt x="3899833" y="1921217"/>
                  <a:pt x="3904025" y="1928077"/>
                  <a:pt x="3909549" y="1933220"/>
                </a:cubicBezTo>
                <a:cubicBezTo>
                  <a:pt x="3917169" y="1940460"/>
                  <a:pt x="3924410" y="1949604"/>
                  <a:pt x="3933554" y="1953414"/>
                </a:cubicBezTo>
                <a:cubicBezTo>
                  <a:pt x="3962319" y="1965225"/>
                  <a:pt x="3974703" y="1987895"/>
                  <a:pt x="3980037" y="2016470"/>
                </a:cubicBezTo>
                <a:cubicBezTo>
                  <a:pt x="3984990" y="2042571"/>
                  <a:pt x="3989182" y="2068670"/>
                  <a:pt x="3994896" y="2094579"/>
                </a:cubicBezTo>
                <a:cubicBezTo>
                  <a:pt x="4001754" y="2126202"/>
                  <a:pt x="4009184" y="2157637"/>
                  <a:pt x="4017567" y="2188880"/>
                </a:cubicBezTo>
                <a:cubicBezTo>
                  <a:pt x="4021187" y="2202405"/>
                  <a:pt x="4025377" y="2216693"/>
                  <a:pt x="4032807" y="2228315"/>
                </a:cubicBezTo>
                <a:cubicBezTo>
                  <a:pt x="4053382" y="2260891"/>
                  <a:pt x="4067288" y="2295754"/>
                  <a:pt x="4061764" y="2334045"/>
                </a:cubicBezTo>
                <a:cubicBezTo>
                  <a:pt x="4057382" y="2364716"/>
                  <a:pt x="4068622" y="2390435"/>
                  <a:pt x="4086149" y="2409486"/>
                </a:cubicBezTo>
                <a:cubicBezTo>
                  <a:pt x="4094103" y="2418155"/>
                  <a:pt x="4099616" y="2426977"/>
                  <a:pt x="4103250" y="2435913"/>
                </a:cubicBezTo>
                <a:lnTo>
                  <a:pt x="4109081" y="2463018"/>
                </a:lnTo>
                <a:lnTo>
                  <a:pt x="4109080" y="2463031"/>
                </a:lnTo>
                <a:lnTo>
                  <a:pt x="4100439" y="2518262"/>
                </a:lnTo>
                <a:lnTo>
                  <a:pt x="4100438" y="2518264"/>
                </a:lnTo>
                <a:cubicBezTo>
                  <a:pt x="4097771" y="2527790"/>
                  <a:pt x="4096627" y="2536458"/>
                  <a:pt x="4096794" y="2545006"/>
                </a:cubicBezTo>
                <a:lnTo>
                  <a:pt x="4096794" y="2545007"/>
                </a:lnTo>
                <a:cubicBezTo>
                  <a:pt x="4096960" y="2553556"/>
                  <a:pt x="4098437" y="2561986"/>
                  <a:pt x="4101008" y="2571035"/>
                </a:cubicBezTo>
                <a:cubicBezTo>
                  <a:pt x="4113010" y="2612946"/>
                  <a:pt x="4145587" y="2640951"/>
                  <a:pt x="4174162" y="2668002"/>
                </a:cubicBezTo>
                <a:cubicBezTo>
                  <a:pt x="4198547" y="2691055"/>
                  <a:pt x="4212264" y="2716964"/>
                  <a:pt x="4222552" y="2745349"/>
                </a:cubicBezTo>
                <a:lnTo>
                  <a:pt x="4222553" y="2745352"/>
                </a:lnTo>
                <a:lnTo>
                  <a:pt x="4228473" y="2778006"/>
                </a:lnTo>
                <a:lnTo>
                  <a:pt x="4228053" y="2785440"/>
                </a:lnTo>
                <a:lnTo>
                  <a:pt x="4217974" y="2811780"/>
                </a:lnTo>
                <a:lnTo>
                  <a:pt x="4217970" y="2811787"/>
                </a:lnTo>
                <a:lnTo>
                  <a:pt x="4217971" y="2811787"/>
                </a:lnTo>
                <a:lnTo>
                  <a:pt x="4217974" y="2811780"/>
                </a:lnTo>
                <a:lnTo>
                  <a:pt x="4227624" y="2793023"/>
                </a:lnTo>
                <a:lnTo>
                  <a:pt x="4228053" y="2785440"/>
                </a:lnTo>
                <a:lnTo>
                  <a:pt x="4229253" y="2782305"/>
                </a:lnTo>
                <a:lnTo>
                  <a:pt x="4228473" y="2778006"/>
                </a:lnTo>
                <a:lnTo>
                  <a:pt x="4228883" y="2770757"/>
                </a:lnTo>
                <a:lnTo>
                  <a:pt x="4222553" y="2745352"/>
                </a:lnTo>
                <a:lnTo>
                  <a:pt x="4222552" y="2745348"/>
                </a:lnTo>
                <a:cubicBezTo>
                  <a:pt x="4212264" y="2716963"/>
                  <a:pt x="4198547" y="2691054"/>
                  <a:pt x="4174162" y="2668001"/>
                </a:cubicBezTo>
                <a:cubicBezTo>
                  <a:pt x="4145587" y="2640950"/>
                  <a:pt x="4113010" y="2612945"/>
                  <a:pt x="4101008" y="2571034"/>
                </a:cubicBezTo>
                <a:lnTo>
                  <a:pt x="4096794" y="2545007"/>
                </a:lnTo>
                <a:lnTo>
                  <a:pt x="4100438" y="2518265"/>
                </a:lnTo>
                <a:lnTo>
                  <a:pt x="4100439" y="2518262"/>
                </a:lnTo>
                <a:lnTo>
                  <a:pt x="4107019" y="2490551"/>
                </a:lnTo>
                <a:lnTo>
                  <a:pt x="4109080" y="2463031"/>
                </a:lnTo>
                <a:lnTo>
                  <a:pt x="4109082" y="2463019"/>
                </a:lnTo>
                <a:lnTo>
                  <a:pt x="4109081" y="2463018"/>
                </a:lnTo>
                <a:lnTo>
                  <a:pt x="4109082" y="2463018"/>
                </a:lnTo>
                <a:cubicBezTo>
                  <a:pt x="4108200" y="2444777"/>
                  <a:pt x="4102057" y="2426822"/>
                  <a:pt x="4086149" y="2409485"/>
                </a:cubicBezTo>
                <a:cubicBezTo>
                  <a:pt x="4068622" y="2390434"/>
                  <a:pt x="4057382" y="2364715"/>
                  <a:pt x="4061764" y="2334044"/>
                </a:cubicBezTo>
                <a:cubicBezTo>
                  <a:pt x="4067288" y="2295753"/>
                  <a:pt x="4053382" y="2260890"/>
                  <a:pt x="4032807" y="2228314"/>
                </a:cubicBezTo>
                <a:cubicBezTo>
                  <a:pt x="4025377" y="2216692"/>
                  <a:pt x="4021187" y="2202404"/>
                  <a:pt x="4017567" y="2188879"/>
                </a:cubicBezTo>
                <a:cubicBezTo>
                  <a:pt x="4009184" y="2157636"/>
                  <a:pt x="4001754" y="2126201"/>
                  <a:pt x="3994896" y="2094578"/>
                </a:cubicBezTo>
                <a:cubicBezTo>
                  <a:pt x="3989182" y="2068669"/>
                  <a:pt x="3984990" y="2042570"/>
                  <a:pt x="3980037" y="2016469"/>
                </a:cubicBezTo>
                <a:cubicBezTo>
                  <a:pt x="3974703" y="1987894"/>
                  <a:pt x="3962319" y="1965224"/>
                  <a:pt x="3933554" y="1953413"/>
                </a:cubicBezTo>
                <a:cubicBezTo>
                  <a:pt x="3924410" y="1949603"/>
                  <a:pt x="3917169" y="1940459"/>
                  <a:pt x="3909549" y="1933219"/>
                </a:cubicBezTo>
                <a:cubicBezTo>
                  <a:pt x="3904025" y="1928076"/>
                  <a:pt x="3899833" y="1921216"/>
                  <a:pt x="3894119" y="1916454"/>
                </a:cubicBezTo>
                <a:cubicBezTo>
                  <a:pt x="3864018" y="1891497"/>
                  <a:pt x="3833729" y="1866922"/>
                  <a:pt x="3803628" y="1842158"/>
                </a:cubicBezTo>
                <a:cubicBezTo>
                  <a:pt x="3800770" y="1839679"/>
                  <a:pt x="3797341" y="1837013"/>
                  <a:pt x="3796007" y="1833775"/>
                </a:cubicBezTo>
                <a:cubicBezTo>
                  <a:pt x="3782101" y="1800246"/>
                  <a:pt x="3768958" y="1766335"/>
                  <a:pt x="3754286" y="1733188"/>
                </a:cubicBezTo>
                <a:cubicBezTo>
                  <a:pt x="3748572" y="1720423"/>
                  <a:pt x="3741524" y="1707279"/>
                  <a:pt x="3731618" y="1697753"/>
                </a:cubicBezTo>
                <a:cubicBezTo>
                  <a:pt x="3709138" y="1676036"/>
                  <a:pt x="3684752" y="1656223"/>
                  <a:pt x="3675036" y="1624980"/>
                </a:cubicBezTo>
                <a:cubicBezTo>
                  <a:pt x="3672180" y="1615836"/>
                  <a:pt x="3670655" y="1604978"/>
                  <a:pt x="3673132" y="1596213"/>
                </a:cubicBezTo>
                <a:close/>
                <a:moveTo>
                  <a:pt x="3719830" y="1459073"/>
                </a:moveTo>
                <a:lnTo>
                  <a:pt x="3719829" y="1459074"/>
                </a:lnTo>
                <a:lnTo>
                  <a:pt x="3710612" y="1481572"/>
                </a:lnTo>
                <a:close/>
                <a:moveTo>
                  <a:pt x="3739023" y="1268758"/>
                </a:moveTo>
                <a:cubicBezTo>
                  <a:pt x="3739475" y="1275402"/>
                  <a:pt x="3741047" y="1281689"/>
                  <a:pt x="3744190" y="1286070"/>
                </a:cubicBezTo>
                <a:cubicBezTo>
                  <a:pt x="3758763" y="1306930"/>
                  <a:pt x="3765003" y="1328553"/>
                  <a:pt x="3766527" y="1350628"/>
                </a:cubicBezTo>
                <a:lnTo>
                  <a:pt x="3760933" y="1413840"/>
                </a:lnTo>
                <a:lnTo>
                  <a:pt x="3766528" y="1350627"/>
                </a:lnTo>
                <a:cubicBezTo>
                  <a:pt x="3765003" y="1328552"/>
                  <a:pt x="3758764" y="1306930"/>
                  <a:pt x="3744190" y="1286069"/>
                </a:cubicBezTo>
                <a:close/>
                <a:moveTo>
                  <a:pt x="3680752" y="773035"/>
                </a:moveTo>
                <a:lnTo>
                  <a:pt x="3680752" y="773036"/>
                </a:lnTo>
                <a:cubicBezTo>
                  <a:pt x="3683038" y="800277"/>
                  <a:pt x="3686276" y="827330"/>
                  <a:pt x="3688752" y="854380"/>
                </a:cubicBezTo>
                <a:cubicBezTo>
                  <a:pt x="3691038" y="878957"/>
                  <a:pt x="3691800" y="903723"/>
                  <a:pt x="3719805" y="915344"/>
                </a:cubicBezTo>
                <a:cubicBezTo>
                  <a:pt x="3724187" y="917060"/>
                  <a:pt x="3727425" y="922774"/>
                  <a:pt x="3730283" y="927156"/>
                </a:cubicBezTo>
                <a:cubicBezTo>
                  <a:pt x="3774291" y="994786"/>
                  <a:pt x="3773147" y="1030981"/>
                  <a:pt x="3726663" y="1097088"/>
                </a:cubicBezTo>
                <a:cubicBezTo>
                  <a:pt x="3721901" y="1103946"/>
                  <a:pt x="3718471" y="1118614"/>
                  <a:pt x="3722281" y="1123186"/>
                </a:cubicBezTo>
                <a:cubicBezTo>
                  <a:pt x="3738093" y="1142618"/>
                  <a:pt x="3745142" y="1162954"/>
                  <a:pt x="3747000" y="1184029"/>
                </a:cubicBezTo>
                <a:cubicBezTo>
                  <a:pt x="3745142" y="1162954"/>
                  <a:pt x="3738094" y="1142617"/>
                  <a:pt x="3722282" y="1123185"/>
                </a:cubicBezTo>
                <a:cubicBezTo>
                  <a:pt x="3718472" y="1118613"/>
                  <a:pt x="3721902" y="1103945"/>
                  <a:pt x="3726664" y="1097087"/>
                </a:cubicBezTo>
                <a:cubicBezTo>
                  <a:pt x="3773148" y="1030980"/>
                  <a:pt x="3774292" y="994785"/>
                  <a:pt x="3730284" y="927155"/>
                </a:cubicBezTo>
                <a:cubicBezTo>
                  <a:pt x="3727426" y="922773"/>
                  <a:pt x="3724188" y="917059"/>
                  <a:pt x="3719806" y="915343"/>
                </a:cubicBezTo>
                <a:cubicBezTo>
                  <a:pt x="3691800" y="903722"/>
                  <a:pt x="3691038" y="878956"/>
                  <a:pt x="3688752" y="854379"/>
                </a:cubicBezTo>
                <a:close/>
                <a:moveTo>
                  <a:pt x="3736153" y="517851"/>
                </a:moveTo>
                <a:lnTo>
                  <a:pt x="3727235" y="556048"/>
                </a:lnTo>
                <a:cubicBezTo>
                  <a:pt x="3725139" y="564049"/>
                  <a:pt x="3719615" y="572623"/>
                  <a:pt x="3720757" y="580051"/>
                </a:cubicBezTo>
                <a:cubicBezTo>
                  <a:pt x="3724091" y="601579"/>
                  <a:pt x="3721662" y="622201"/>
                  <a:pt x="3717376" y="642538"/>
                </a:cubicBezTo>
                <a:lnTo>
                  <a:pt x="3704853" y="694928"/>
                </a:lnTo>
                <a:lnTo>
                  <a:pt x="3717377" y="642537"/>
                </a:lnTo>
                <a:cubicBezTo>
                  <a:pt x="3721663" y="622201"/>
                  <a:pt x="3724092" y="601578"/>
                  <a:pt x="3720758" y="580050"/>
                </a:cubicBezTo>
                <a:cubicBezTo>
                  <a:pt x="3719616" y="572622"/>
                  <a:pt x="3725140" y="564048"/>
                  <a:pt x="3727236" y="556047"/>
                </a:cubicBezTo>
                <a:close/>
                <a:moveTo>
                  <a:pt x="3749448" y="298169"/>
                </a:moveTo>
                <a:lnTo>
                  <a:pt x="3734666" y="313533"/>
                </a:lnTo>
                <a:lnTo>
                  <a:pt x="3734666" y="313533"/>
                </a:lnTo>
                <a:lnTo>
                  <a:pt x="3734665" y="313534"/>
                </a:lnTo>
                <a:cubicBezTo>
                  <a:pt x="3730473" y="316390"/>
                  <a:pt x="3732759" y="330299"/>
                  <a:pt x="3734093" y="338871"/>
                </a:cubicBezTo>
                <a:lnTo>
                  <a:pt x="3734100" y="338903"/>
                </a:lnTo>
                <a:lnTo>
                  <a:pt x="3744000" y="395640"/>
                </a:lnTo>
                <a:lnTo>
                  <a:pt x="3740190" y="367328"/>
                </a:lnTo>
                <a:lnTo>
                  <a:pt x="3734100" y="338903"/>
                </a:lnTo>
                <a:lnTo>
                  <a:pt x="3734094" y="338870"/>
                </a:lnTo>
                <a:cubicBezTo>
                  <a:pt x="3733427" y="334584"/>
                  <a:pt x="3732522" y="328964"/>
                  <a:pt x="3732308" y="324058"/>
                </a:cubicBezTo>
                <a:lnTo>
                  <a:pt x="3734666" y="313533"/>
                </a:lnTo>
                <a:close/>
                <a:moveTo>
                  <a:pt x="3756993" y="281568"/>
                </a:moveTo>
                <a:lnTo>
                  <a:pt x="3752098" y="295415"/>
                </a:lnTo>
                <a:lnTo>
                  <a:pt x="3752099" y="295415"/>
                </a:lnTo>
                <a:close/>
                <a:moveTo>
                  <a:pt x="3743673" y="24486"/>
                </a:moveTo>
                <a:lnTo>
                  <a:pt x="3741410" y="74129"/>
                </a:lnTo>
                <a:cubicBezTo>
                  <a:pt x="3742333" y="91492"/>
                  <a:pt x="3744643" y="108703"/>
                  <a:pt x="3747334" y="125861"/>
                </a:cubicBezTo>
                <a:lnTo>
                  <a:pt x="3751729" y="153388"/>
                </a:lnTo>
                <a:lnTo>
                  <a:pt x="3760002" y="228944"/>
                </a:lnTo>
                <a:lnTo>
                  <a:pt x="3755543" y="177271"/>
                </a:lnTo>
                <a:lnTo>
                  <a:pt x="3751729" y="153388"/>
                </a:lnTo>
                <a:lnTo>
                  <a:pt x="3751530" y="151569"/>
                </a:lnTo>
                <a:cubicBezTo>
                  <a:pt x="3747300" y="125876"/>
                  <a:pt x="3742795" y="100174"/>
                  <a:pt x="3741411" y="74129"/>
                </a:cubicBezTo>
                <a:close/>
                <a:moveTo>
                  <a:pt x="3741092" y="0"/>
                </a:moveTo>
                <a:lnTo>
                  <a:pt x="4205201" y="0"/>
                </a:lnTo>
                <a:lnTo>
                  <a:pt x="4204073" y="2817"/>
                </a:lnTo>
                <a:cubicBezTo>
                  <a:pt x="4195691" y="21486"/>
                  <a:pt x="4193023" y="43012"/>
                  <a:pt x="4189974" y="63587"/>
                </a:cubicBezTo>
                <a:cubicBezTo>
                  <a:pt x="4184450" y="101308"/>
                  <a:pt x="4181020" y="139219"/>
                  <a:pt x="4176068" y="176939"/>
                </a:cubicBezTo>
                <a:cubicBezTo>
                  <a:pt x="4174924" y="184941"/>
                  <a:pt x="4172830" y="194085"/>
                  <a:pt x="4168066" y="200182"/>
                </a:cubicBezTo>
                <a:cubicBezTo>
                  <a:pt x="4136061" y="241901"/>
                  <a:pt x="4127108" y="292579"/>
                  <a:pt x="4130154" y="340774"/>
                </a:cubicBezTo>
                <a:cubicBezTo>
                  <a:pt x="4132443" y="378686"/>
                  <a:pt x="4134157" y="415835"/>
                  <a:pt x="4130919" y="453364"/>
                </a:cubicBezTo>
                <a:cubicBezTo>
                  <a:pt x="4130727" y="456222"/>
                  <a:pt x="4131109" y="460032"/>
                  <a:pt x="4132633" y="462126"/>
                </a:cubicBezTo>
                <a:cubicBezTo>
                  <a:pt x="4142729" y="475081"/>
                  <a:pt x="4143491" y="488607"/>
                  <a:pt x="4145205" y="505182"/>
                </a:cubicBezTo>
                <a:cubicBezTo>
                  <a:pt x="4147683" y="528615"/>
                  <a:pt x="4145967" y="550141"/>
                  <a:pt x="4141777" y="571860"/>
                </a:cubicBezTo>
                <a:cubicBezTo>
                  <a:pt x="4138729" y="587672"/>
                  <a:pt x="4132443" y="603673"/>
                  <a:pt x="4124440" y="617772"/>
                </a:cubicBezTo>
                <a:cubicBezTo>
                  <a:pt x="4113200" y="637392"/>
                  <a:pt x="4108820" y="656255"/>
                  <a:pt x="4123678" y="674923"/>
                </a:cubicBezTo>
                <a:cubicBezTo>
                  <a:pt x="4139491" y="695116"/>
                  <a:pt x="4133967" y="717977"/>
                  <a:pt x="4134537" y="740268"/>
                </a:cubicBezTo>
                <a:cubicBezTo>
                  <a:pt x="4134729" y="749982"/>
                  <a:pt x="4134347" y="760270"/>
                  <a:pt x="4136823" y="769605"/>
                </a:cubicBezTo>
                <a:cubicBezTo>
                  <a:pt x="4143873" y="796655"/>
                  <a:pt x="4154541" y="822756"/>
                  <a:pt x="4159303" y="850189"/>
                </a:cubicBezTo>
                <a:cubicBezTo>
                  <a:pt x="4161970" y="865430"/>
                  <a:pt x="4157207" y="882384"/>
                  <a:pt x="4153779" y="898198"/>
                </a:cubicBezTo>
                <a:cubicBezTo>
                  <a:pt x="4150159" y="914200"/>
                  <a:pt x="4144635" y="930011"/>
                  <a:pt x="4138919" y="945444"/>
                </a:cubicBezTo>
                <a:cubicBezTo>
                  <a:pt x="4135109" y="955920"/>
                  <a:pt x="4131489" y="967350"/>
                  <a:pt x="4124630" y="975733"/>
                </a:cubicBezTo>
                <a:cubicBezTo>
                  <a:pt x="4109010" y="994785"/>
                  <a:pt x="4106342" y="1014406"/>
                  <a:pt x="4114534" y="1036887"/>
                </a:cubicBezTo>
                <a:cubicBezTo>
                  <a:pt x="4115868" y="1040315"/>
                  <a:pt x="4115868" y="1044315"/>
                  <a:pt x="4116058" y="1048125"/>
                </a:cubicBezTo>
                <a:cubicBezTo>
                  <a:pt x="4120058" y="1109091"/>
                  <a:pt x="4122536" y="1170051"/>
                  <a:pt x="4128632" y="1230633"/>
                </a:cubicBezTo>
                <a:cubicBezTo>
                  <a:pt x="4131109" y="1255206"/>
                  <a:pt x="4141967" y="1278829"/>
                  <a:pt x="4148825" y="1303024"/>
                </a:cubicBezTo>
                <a:cubicBezTo>
                  <a:pt x="4150159" y="1307978"/>
                  <a:pt x="4152255" y="1313504"/>
                  <a:pt x="4151301" y="1318456"/>
                </a:cubicBezTo>
                <a:cubicBezTo>
                  <a:pt x="4141777" y="1372368"/>
                  <a:pt x="4155683" y="1422854"/>
                  <a:pt x="4173972" y="1472575"/>
                </a:cubicBezTo>
                <a:cubicBezTo>
                  <a:pt x="4175878" y="1477717"/>
                  <a:pt x="4175306" y="1484004"/>
                  <a:pt x="4174924" y="1489720"/>
                </a:cubicBezTo>
                <a:cubicBezTo>
                  <a:pt x="4173592" y="1505724"/>
                  <a:pt x="4166924" y="1523059"/>
                  <a:pt x="4170924" y="1537537"/>
                </a:cubicBezTo>
                <a:cubicBezTo>
                  <a:pt x="4181974" y="1576019"/>
                  <a:pt x="4195309" y="1614120"/>
                  <a:pt x="4212073" y="1650317"/>
                </a:cubicBezTo>
                <a:cubicBezTo>
                  <a:pt x="4229028" y="1687086"/>
                  <a:pt x="4243316" y="1721185"/>
                  <a:pt x="4226173" y="1763287"/>
                </a:cubicBezTo>
                <a:cubicBezTo>
                  <a:pt x="4218932" y="1781194"/>
                  <a:pt x="4224076" y="1804816"/>
                  <a:pt x="4225981" y="1825393"/>
                </a:cubicBezTo>
                <a:cubicBezTo>
                  <a:pt x="4227504" y="1840441"/>
                  <a:pt x="4236078" y="1854920"/>
                  <a:pt x="4236078" y="1869780"/>
                </a:cubicBezTo>
                <a:cubicBezTo>
                  <a:pt x="4236078" y="1909408"/>
                  <a:pt x="4246174" y="1944649"/>
                  <a:pt x="4266749" y="1978940"/>
                </a:cubicBezTo>
                <a:cubicBezTo>
                  <a:pt x="4274749" y="1992279"/>
                  <a:pt x="4269416" y="2013043"/>
                  <a:pt x="4271512" y="2030378"/>
                </a:cubicBezTo>
                <a:cubicBezTo>
                  <a:pt x="4273987" y="2048668"/>
                  <a:pt x="4276274" y="2067525"/>
                  <a:pt x="4281800" y="2085054"/>
                </a:cubicBezTo>
                <a:cubicBezTo>
                  <a:pt x="4296278" y="2130393"/>
                  <a:pt x="4312661" y="2175163"/>
                  <a:pt x="4327901" y="2220312"/>
                </a:cubicBezTo>
                <a:cubicBezTo>
                  <a:pt x="4340476" y="2257459"/>
                  <a:pt x="4330569" y="2294039"/>
                  <a:pt x="4325236" y="2330806"/>
                </a:cubicBezTo>
                <a:cubicBezTo>
                  <a:pt x="4321805" y="2353859"/>
                  <a:pt x="4313613" y="2375383"/>
                  <a:pt x="4325807" y="2401292"/>
                </a:cubicBezTo>
                <a:cubicBezTo>
                  <a:pt x="4337427" y="2426059"/>
                  <a:pt x="4334759" y="2457492"/>
                  <a:pt x="4341047" y="2485307"/>
                </a:cubicBezTo>
                <a:cubicBezTo>
                  <a:pt x="4346380" y="2508742"/>
                  <a:pt x="4354954" y="2531409"/>
                  <a:pt x="4363336" y="2554079"/>
                </a:cubicBezTo>
                <a:cubicBezTo>
                  <a:pt x="4374768" y="2584942"/>
                  <a:pt x="4386767" y="2615421"/>
                  <a:pt x="4381054" y="2649143"/>
                </a:cubicBezTo>
                <a:cubicBezTo>
                  <a:pt x="4374575" y="2687436"/>
                  <a:pt x="4398960" y="2713723"/>
                  <a:pt x="4415154" y="2743826"/>
                </a:cubicBezTo>
                <a:cubicBezTo>
                  <a:pt x="4426202" y="2764590"/>
                  <a:pt x="4434395" y="2787259"/>
                  <a:pt x="4441254" y="2809930"/>
                </a:cubicBezTo>
                <a:cubicBezTo>
                  <a:pt x="4450207" y="2840219"/>
                  <a:pt x="4455542" y="2871462"/>
                  <a:pt x="4464304" y="2901943"/>
                </a:cubicBezTo>
                <a:cubicBezTo>
                  <a:pt x="4477448" y="2948047"/>
                  <a:pt x="4487736" y="2994722"/>
                  <a:pt x="4480497" y="3042728"/>
                </a:cubicBezTo>
                <a:cubicBezTo>
                  <a:pt x="4477259" y="3064827"/>
                  <a:pt x="4477448" y="3085403"/>
                  <a:pt x="4482212" y="3107500"/>
                </a:cubicBezTo>
                <a:cubicBezTo>
                  <a:pt x="4490023" y="3143695"/>
                  <a:pt x="4490976" y="3180844"/>
                  <a:pt x="4520122" y="3209993"/>
                </a:cubicBezTo>
                <a:cubicBezTo>
                  <a:pt x="4530410" y="3220280"/>
                  <a:pt x="4533076" y="3238758"/>
                  <a:pt x="4538410" y="3253809"/>
                </a:cubicBezTo>
                <a:cubicBezTo>
                  <a:pt x="4544699" y="3271145"/>
                  <a:pt x="4541459" y="3283908"/>
                  <a:pt x="4523170" y="3293244"/>
                </a:cubicBezTo>
                <a:cubicBezTo>
                  <a:pt x="4514979" y="3297434"/>
                  <a:pt x="4506978" y="3309437"/>
                  <a:pt x="4505643" y="3318771"/>
                </a:cubicBezTo>
                <a:cubicBezTo>
                  <a:pt x="4501643" y="3346776"/>
                  <a:pt x="4507549" y="3372495"/>
                  <a:pt x="4520504" y="3399546"/>
                </a:cubicBezTo>
                <a:cubicBezTo>
                  <a:pt x="4532697" y="3424883"/>
                  <a:pt x="4531362" y="3456508"/>
                  <a:pt x="4536124" y="3485275"/>
                </a:cubicBezTo>
                <a:cubicBezTo>
                  <a:pt x="4539554" y="3505657"/>
                  <a:pt x="4546602" y="3526042"/>
                  <a:pt x="4546602" y="3546617"/>
                </a:cubicBezTo>
                <a:cubicBezTo>
                  <a:pt x="4546602" y="3572146"/>
                  <a:pt x="4540506" y="3597482"/>
                  <a:pt x="4538221" y="3623201"/>
                </a:cubicBezTo>
                <a:cubicBezTo>
                  <a:pt x="4536316" y="3643204"/>
                  <a:pt x="4537079" y="3663589"/>
                  <a:pt x="4534792" y="3683591"/>
                </a:cubicBezTo>
                <a:cubicBezTo>
                  <a:pt x="4533076" y="3699976"/>
                  <a:pt x="4528696" y="3716168"/>
                  <a:pt x="4525077" y="3732361"/>
                </a:cubicBezTo>
                <a:cubicBezTo>
                  <a:pt x="4523742" y="3738267"/>
                  <a:pt x="4518597" y="3744173"/>
                  <a:pt x="4519359" y="3749506"/>
                </a:cubicBezTo>
                <a:cubicBezTo>
                  <a:pt x="4527552" y="3802467"/>
                  <a:pt x="4490976" y="3840569"/>
                  <a:pt x="4474782" y="3885338"/>
                </a:cubicBezTo>
                <a:cubicBezTo>
                  <a:pt x="4457636" y="3932394"/>
                  <a:pt x="4431347" y="3977925"/>
                  <a:pt x="4439157" y="4030503"/>
                </a:cubicBezTo>
                <a:cubicBezTo>
                  <a:pt x="4443919" y="4062318"/>
                  <a:pt x="4454971" y="4092989"/>
                  <a:pt x="4461639" y="4124614"/>
                </a:cubicBezTo>
                <a:cubicBezTo>
                  <a:pt x="4463924" y="4135854"/>
                  <a:pt x="4463542" y="4148427"/>
                  <a:pt x="4461256" y="4159667"/>
                </a:cubicBezTo>
                <a:cubicBezTo>
                  <a:pt x="4450777" y="4213961"/>
                  <a:pt x="4449253" y="4267493"/>
                  <a:pt x="4466400" y="4320837"/>
                </a:cubicBezTo>
                <a:cubicBezTo>
                  <a:pt x="4469259" y="4329979"/>
                  <a:pt x="4471924" y="4339695"/>
                  <a:pt x="4471924" y="4349222"/>
                </a:cubicBezTo>
                <a:cubicBezTo>
                  <a:pt x="4471924" y="4401419"/>
                  <a:pt x="4467924" y="4452665"/>
                  <a:pt x="4449253" y="4502579"/>
                </a:cubicBezTo>
                <a:cubicBezTo>
                  <a:pt x="4442967" y="4519343"/>
                  <a:pt x="4446967" y="4539728"/>
                  <a:pt x="4445443" y="4558207"/>
                </a:cubicBezTo>
                <a:cubicBezTo>
                  <a:pt x="4444111" y="4575351"/>
                  <a:pt x="4443539" y="4592878"/>
                  <a:pt x="4439157" y="4609452"/>
                </a:cubicBezTo>
                <a:cubicBezTo>
                  <a:pt x="4432681" y="4633647"/>
                  <a:pt x="4431919" y="4656126"/>
                  <a:pt x="4437633" y="4681083"/>
                </a:cubicBezTo>
                <a:cubicBezTo>
                  <a:pt x="4442967" y="4704895"/>
                  <a:pt x="4440301" y="4730614"/>
                  <a:pt x="4440491" y="4755381"/>
                </a:cubicBezTo>
                <a:cubicBezTo>
                  <a:pt x="4440681" y="4783004"/>
                  <a:pt x="4440871" y="4810627"/>
                  <a:pt x="4439919" y="4838250"/>
                </a:cubicBezTo>
                <a:cubicBezTo>
                  <a:pt x="4439539" y="4849300"/>
                  <a:pt x="4431919" y="4861873"/>
                  <a:pt x="4434967" y="4871019"/>
                </a:cubicBezTo>
                <a:cubicBezTo>
                  <a:pt x="4445254" y="4900546"/>
                  <a:pt x="4432872" y="4930075"/>
                  <a:pt x="4438395" y="4959602"/>
                </a:cubicBezTo>
                <a:cubicBezTo>
                  <a:pt x="4441254" y="4974082"/>
                  <a:pt x="4433444" y="4990465"/>
                  <a:pt x="4432681" y="5006086"/>
                </a:cubicBezTo>
                <a:cubicBezTo>
                  <a:pt x="4431347" y="5031614"/>
                  <a:pt x="4431919" y="5057141"/>
                  <a:pt x="4431537" y="5082670"/>
                </a:cubicBezTo>
                <a:cubicBezTo>
                  <a:pt x="4431347" y="5091052"/>
                  <a:pt x="4430585" y="5099245"/>
                  <a:pt x="4430202" y="5107627"/>
                </a:cubicBezTo>
                <a:cubicBezTo>
                  <a:pt x="4429823" y="5115057"/>
                  <a:pt x="4428108" y="5122867"/>
                  <a:pt x="4429440" y="5129916"/>
                </a:cubicBezTo>
                <a:cubicBezTo>
                  <a:pt x="4434205" y="5155445"/>
                  <a:pt x="4442016" y="5180591"/>
                  <a:pt x="4445063" y="5206308"/>
                </a:cubicBezTo>
                <a:cubicBezTo>
                  <a:pt x="4447729" y="5228597"/>
                  <a:pt x="4444111" y="5251650"/>
                  <a:pt x="4446015" y="5274129"/>
                </a:cubicBezTo>
                <a:cubicBezTo>
                  <a:pt x="4449253" y="5313754"/>
                  <a:pt x="4454971" y="5353379"/>
                  <a:pt x="4458589" y="5393005"/>
                </a:cubicBezTo>
                <a:cubicBezTo>
                  <a:pt x="4459351" y="5401579"/>
                  <a:pt x="4454587" y="5410531"/>
                  <a:pt x="4454207" y="5419295"/>
                </a:cubicBezTo>
                <a:cubicBezTo>
                  <a:pt x="4453255" y="5446728"/>
                  <a:pt x="4453063" y="5474161"/>
                  <a:pt x="4452493" y="5501594"/>
                </a:cubicBezTo>
                <a:cubicBezTo>
                  <a:pt x="4452301" y="5517215"/>
                  <a:pt x="4452873" y="5533027"/>
                  <a:pt x="4451160" y="5548460"/>
                </a:cubicBezTo>
                <a:cubicBezTo>
                  <a:pt x="4448873" y="5568842"/>
                  <a:pt x="4445443" y="5587321"/>
                  <a:pt x="4460304" y="5606372"/>
                </a:cubicBezTo>
                <a:cubicBezTo>
                  <a:pt x="4483354" y="5635711"/>
                  <a:pt x="4474400" y="5673050"/>
                  <a:pt x="4479734" y="5706959"/>
                </a:cubicBezTo>
                <a:cubicBezTo>
                  <a:pt x="4481069" y="5715723"/>
                  <a:pt x="4481259" y="5724678"/>
                  <a:pt x="4482782" y="5733440"/>
                </a:cubicBezTo>
                <a:cubicBezTo>
                  <a:pt x="4485641" y="5749634"/>
                  <a:pt x="4488879" y="5765635"/>
                  <a:pt x="4492119" y="5781830"/>
                </a:cubicBezTo>
                <a:cubicBezTo>
                  <a:pt x="4492690" y="5784686"/>
                  <a:pt x="4492881" y="5787924"/>
                  <a:pt x="4493834" y="5790592"/>
                </a:cubicBezTo>
                <a:cubicBezTo>
                  <a:pt x="4501833" y="5815169"/>
                  <a:pt x="4510977" y="5839361"/>
                  <a:pt x="4517455" y="5864318"/>
                </a:cubicBezTo>
                <a:cubicBezTo>
                  <a:pt x="4520695" y="5876511"/>
                  <a:pt x="4521076" y="5890037"/>
                  <a:pt x="4519359" y="5902610"/>
                </a:cubicBezTo>
                <a:cubicBezTo>
                  <a:pt x="4514407" y="5939377"/>
                  <a:pt x="4512311" y="5975764"/>
                  <a:pt x="4519551" y="6012723"/>
                </a:cubicBezTo>
                <a:cubicBezTo>
                  <a:pt x="4522408" y="6027392"/>
                  <a:pt x="4517645" y="6043776"/>
                  <a:pt x="4515931" y="6059397"/>
                </a:cubicBezTo>
                <a:cubicBezTo>
                  <a:pt x="4511360" y="6096736"/>
                  <a:pt x="4506405" y="6134075"/>
                  <a:pt x="4502025" y="6171605"/>
                </a:cubicBezTo>
                <a:cubicBezTo>
                  <a:pt x="4499358" y="6195037"/>
                  <a:pt x="4497833" y="6218660"/>
                  <a:pt x="4495167" y="6242093"/>
                </a:cubicBezTo>
                <a:cubicBezTo>
                  <a:pt x="4491927" y="6269144"/>
                  <a:pt x="4486975" y="6296005"/>
                  <a:pt x="4484306" y="6323058"/>
                </a:cubicBezTo>
                <a:cubicBezTo>
                  <a:pt x="4481259" y="6353919"/>
                  <a:pt x="4480688" y="6384972"/>
                  <a:pt x="4477448" y="6415833"/>
                </a:cubicBezTo>
                <a:cubicBezTo>
                  <a:pt x="4471162" y="6472225"/>
                  <a:pt x="4463733" y="6528424"/>
                  <a:pt x="4456683" y="6584812"/>
                </a:cubicBezTo>
                <a:cubicBezTo>
                  <a:pt x="4449825" y="6639488"/>
                  <a:pt x="4443729" y="6694164"/>
                  <a:pt x="4435157" y="6748458"/>
                </a:cubicBezTo>
                <a:cubicBezTo>
                  <a:pt x="4431537" y="6771319"/>
                  <a:pt x="4421630" y="6793035"/>
                  <a:pt x="4416106" y="6815516"/>
                </a:cubicBezTo>
                <a:lnTo>
                  <a:pt x="4406407" y="6858000"/>
                </a:lnTo>
                <a:lnTo>
                  <a:pt x="4234154" y="6858000"/>
                </a:lnTo>
                <a:lnTo>
                  <a:pt x="0" y="6858000"/>
                </a:lnTo>
                <a:lnTo>
                  <a:pt x="0" y="2"/>
                </a:lnTo>
                <a:lnTo>
                  <a:pt x="3741092" y="1"/>
                </a:lnTo>
                <a:lnTo>
                  <a:pt x="3743810" y="21486"/>
                </a:lnTo>
                <a:close/>
              </a:path>
            </a:pathLst>
          </a:custGeom>
          <a:effectLst/>
        </p:spPr>
      </p:pic>
      <p:grpSp>
        <p:nvGrpSpPr>
          <p:cNvPr id="14" name="Group 13">
            <a:extLst>
              <a:ext uri="{FF2B5EF4-FFF2-40B4-BE49-F238E27FC236}">
                <a16:creationId xmlns:a16="http://schemas.microsoft.com/office/drawing/2014/main" id="{54A1C8FD-E5B7-4BEC-A74A-A55FB8EA7C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15" name="Freeform: Shape 14">
              <a:extLst>
                <a:ext uri="{FF2B5EF4-FFF2-40B4-BE49-F238E27FC236}">
                  <a16:creationId xmlns:a16="http://schemas.microsoft.com/office/drawing/2014/main" id="{B20D202D-5E48-4B15-9AF5-71BED4FCF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68D6A069-9380-4E59-A0DA-07053EE8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883936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0F2F49-19A4-37CD-5BA0-172D7BB1F44F}"/>
              </a:ext>
            </a:extLst>
          </p:cNvPr>
          <p:cNvSpPr>
            <a:spLocks noGrp="1"/>
          </p:cNvSpPr>
          <p:nvPr>
            <p:ph type="title"/>
          </p:nvPr>
        </p:nvSpPr>
        <p:spPr>
          <a:xfrm>
            <a:off x="630936" y="639520"/>
            <a:ext cx="3429000" cy="1719072"/>
          </a:xfrm>
        </p:spPr>
        <p:txBody>
          <a:bodyPr anchor="b">
            <a:normAutofit/>
          </a:bodyPr>
          <a:lstStyle/>
          <a:p>
            <a:r>
              <a:rPr lang="en-GB" sz="5400"/>
              <a:t>Health Warning</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E2485E-2FBA-09F7-3104-D88F060EF0EE}"/>
              </a:ext>
            </a:extLst>
          </p:cNvPr>
          <p:cNvSpPr>
            <a:spLocks noGrp="1"/>
          </p:cNvSpPr>
          <p:nvPr>
            <p:ph idx="1"/>
          </p:nvPr>
        </p:nvSpPr>
        <p:spPr>
          <a:xfrm>
            <a:off x="630936" y="2807208"/>
            <a:ext cx="3429000" cy="3410712"/>
          </a:xfrm>
        </p:spPr>
        <p:txBody>
          <a:bodyPr anchor="t">
            <a:normAutofit/>
          </a:bodyPr>
          <a:lstStyle/>
          <a:p>
            <a:r>
              <a:rPr lang="en-GB" sz="2200"/>
              <a:t>This is an emotive subject. Please be mindful of your wellbeing and speak to the tutor should you have any issues. </a:t>
            </a:r>
          </a:p>
        </p:txBody>
      </p:sp>
      <p:pic>
        <p:nvPicPr>
          <p:cNvPr id="5" name="Picture 4">
            <a:extLst>
              <a:ext uri="{FF2B5EF4-FFF2-40B4-BE49-F238E27FC236}">
                <a16:creationId xmlns:a16="http://schemas.microsoft.com/office/drawing/2014/main" id="{F93B97E8-6508-915B-59D3-31BB5E8B90EA}"/>
              </a:ext>
            </a:extLst>
          </p:cNvPr>
          <p:cNvPicPr>
            <a:picLocks noChangeAspect="1"/>
          </p:cNvPicPr>
          <p:nvPr/>
        </p:nvPicPr>
        <p:blipFill>
          <a:blip r:embed="rId3"/>
          <a:stretch>
            <a:fillRect/>
          </a:stretch>
        </p:blipFill>
        <p:spPr>
          <a:xfrm>
            <a:off x="4865954" y="640080"/>
            <a:ext cx="6480403" cy="5577840"/>
          </a:xfrm>
          <a:prstGeom prst="rect">
            <a:avLst/>
          </a:prstGeom>
        </p:spPr>
      </p:pic>
    </p:spTree>
    <p:extLst>
      <p:ext uri="{BB962C8B-B14F-4D97-AF65-F5344CB8AC3E}">
        <p14:creationId xmlns:p14="http://schemas.microsoft.com/office/powerpoint/2010/main" val="3621320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A8766-5411-7AB8-7829-8149F59AA22C}"/>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B5FCDDF1-1BE4-9FD1-5574-780031E257FC}"/>
              </a:ext>
            </a:extLst>
          </p:cNvPr>
          <p:cNvSpPr>
            <a:spLocks noGrp="1"/>
          </p:cNvSpPr>
          <p:nvPr>
            <p:ph idx="1"/>
          </p:nvPr>
        </p:nvSpPr>
        <p:spPr/>
        <p:txBody>
          <a:bodyPr/>
          <a:lstStyle/>
          <a:p>
            <a:r>
              <a:rPr lang="en-GB" dirty="0"/>
              <a:t>State the definition of coercive control as stipulated in S76 of the Serious Crime Act 2015 including statutory defences. </a:t>
            </a:r>
          </a:p>
          <a:p>
            <a:r>
              <a:rPr lang="en-GB" dirty="0"/>
              <a:t>Explain the behaviours and major tactics of coercive control.</a:t>
            </a:r>
          </a:p>
          <a:p>
            <a:r>
              <a:rPr lang="en-GB" dirty="0"/>
              <a:t>Describe the impact of coercive control on the victim.</a:t>
            </a:r>
          </a:p>
          <a:p>
            <a:r>
              <a:rPr lang="en-GB" dirty="0"/>
              <a:t>Identify the best way to present evidence in order to best support the victim.</a:t>
            </a:r>
          </a:p>
          <a:p>
            <a:r>
              <a:rPr lang="en-GB" dirty="0"/>
              <a:t>Identify the elements of the points to prove of the coercive control definition in a victim statement.</a:t>
            </a:r>
          </a:p>
          <a:p>
            <a:pPr marL="0" indent="0">
              <a:buNone/>
            </a:pPr>
            <a:endParaRPr lang="en-GB" dirty="0"/>
          </a:p>
        </p:txBody>
      </p:sp>
    </p:spTree>
    <p:extLst>
      <p:ext uri="{BB962C8B-B14F-4D97-AF65-F5344CB8AC3E}">
        <p14:creationId xmlns:p14="http://schemas.microsoft.com/office/powerpoint/2010/main" val="7103752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7C96C8-ACB2-9E2F-AA1E-009CF12E9959}"/>
              </a:ext>
            </a:extLst>
          </p:cNvPr>
          <p:cNvSpPr>
            <a:spLocks noGrp="1"/>
          </p:cNvSpPr>
          <p:nvPr>
            <p:ph type="title"/>
          </p:nvPr>
        </p:nvSpPr>
        <p:spPr>
          <a:xfrm>
            <a:off x="589560" y="856180"/>
            <a:ext cx="4560584" cy="1128068"/>
          </a:xfrm>
        </p:spPr>
        <p:txBody>
          <a:bodyPr anchor="ctr">
            <a:normAutofit/>
          </a:bodyPr>
          <a:lstStyle/>
          <a:p>
            <a:r>
              <a:rPr lang="en-GB" sz="3700"/>
              <a:t>Defining Coercive Control</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810D71-C401-B89D-16EA-974E188FCBED}"/>
              </a:ext>
            </a:extLst>
          </p:cNvPr>
          <p:cNvSpPr>
            <a:spLocks noGrp="1"/>
          </p:cNvSpPr>
          <p:nvPr>
            <p:ph idx="1"/>
          </p:nvPr>
        </p:nvSpPr>
        <p:spPr>
          <a:xfrm>
            <a:off x="590719" y="2330505"/>
            <a:ext cx="4559425" cy="3979585"/>
          </a:xfrm>
        </p:spPr>
        <p:txBody>
          <a:bodyPr anchor="ctr">
            <a:normAutofit/>
          </a:bodyPr>
          <a:lstStyle/>
          <a:p>
            <a:r>
              <a:rPr lang="en-GB" sz="2000" dirty="0"/>
              <a:t>Coercive control is a term developed by Evan STARK to help us understand domestic abuse as more than a “fight.” It is a pattern of behaviour which seeks to take away the victim’s liberty or freedom, to strip away their sense of self</a:t>
            </a:r>
          </a:p>
          <a:p>
            <a:endParaRPr lang="en-GB" sz="2000" dirty="0"/>
          </a:p>
          <a:p>
            <a:r>
              <a:rPr lang="en-GB" sz="2000" dirty="0"/>
              <a:t>“Not only is coercive control the most common context in which women are abused, it is also the most dangerous – Stark </a:t>
            </a:r>
          </a:p>
          <a:p>
            <a:endParaRPr lang="en-GB" sz="2000" dirty="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F9451B9-86F6-FEDE-8F31-6DF6246C71BC}"/>
              </a:ext>
            </a:extLst>
          </p:cNvPr>
          <p:cNvPicPr>
            <a:picLocks noChangeAspect="1"/>
          </p:cNvPicPr>
          <p:nvPr/>
        </p:nvPicPr>
        <p:blipFill rotWithShape="1">
          <a:blip r:embed="rId3"/>
          <a:srcRect l="3056" r="6164" b="-1"/>
          <a:stretch/>
        </p:blipFill>
        <p:spPr>
          <a:xfrm>
            <a:off x="5977788" y="799352"/>
            <a:ext cx="5425410" cy="5259296"/>
          </a:xfrm>
          <a:prstGeom prst="rect">
            <a:avLst/>
          </a:prstGeom>
        </p:spPr>
      </p:pic>
    </p:spTree>
    <p:extLst>
      <p:ext uri="{BB962C8B-B14F-4D97-AF65-F5344CB8AC3E}">
        <p14:creationId xmlns:p14="http://schemas.microsoft.com/office/powerpoint/2010/main" val="549755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E66B42-A389-FC90-9175-B37FC025126B}"/>
              </a:ext>
            </a:extLst>
          </p:cNvPr>
          <p:cNvSpPr>
            <a:spLocks noGrp="1"/>
          </p:cNvSpPr>
          <p:nvPr>
            <p:ph type="title"/>
          </p:nvPr>
        </p:nvSpPr>
        <p:spPr>
          <a:xfrm>
            <a:off x="686834" y="1153572"/>
            <a:ext cx="3200400" cy="4461163"/>
          </a:xfrm>
        </p:spPr>
        <p:txBody>
          <a:bodyPr>
            <a:normAutofit/>
          </a:bodyPr>
          <a:lstStyle/>
          <a:p>
            <a:r>
              <a:rPr lang="en-GB">
                <a:solidFill>
                  <a:srgbClr val="FFFFFF"/>
                </a:solidFill>
              </a:rPr>
              <a:t>Section 76 Serious Crime Act 2015</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EBEDE10-3BC5-C9F4-8EA3-C81BEE2D5A5A}"/>
              </a:ext>
            </a:extLst>
          </p:cNvPr>
          <p:cNvSpPr>
            <a:spLocks noGrp="1"/>
          </p:cNvSpPr>
          <p:nvPr>
            <p:ph idx="1"/>
          </p:nvPr>
        </p:nvSpPr>
        <p:spPr>
          <a:xfrm>
            <a:off x="4447308" y="591344"/>
            <a:ext cx="6906491" cy="5585619"/>
          </a:xfrm>
        </p:spPr>
        <p:txBody>
          <a:bodyPr anchor="ctr">
            <a:normAutofit/>
          </a:bodyPr>
          <a:lstStyle/>
          <a:p>
            <a:r>
              <a:rPr lang="en-GB" dirty="0"/>
              <a:t>A range of acts designed to make a person subordinate &amp;/or dependent by isolating them from sources of support, exploiting their resources &amp; capacities for personal gain, depriving them of the means needed for independence, resistance &amp; escape &amp; regulating their everyday behaviour.</a:t>
            </a:r>
          </a:p>
          <a:p>
            <a:endParaRPr lang="en-GB" dirty="0"/>
          </a:p>
        </p:txBody>
      </p:sp>
    </p:spTree>
    <p:extLst>
      <p:ext uri="{BB962C8B-B14F-4D97-AF65-F5344CB8AC3E}">
        <p14:creationId xmlns:p14="http://schemas.microsoft.com/office/powerpoint/2010/main" val="746880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7D388CB-A0E9-1DEA-DE38-73B98E06259A}"/>
              </a:ext>
            </a:extLst>
          </p:cNvPr>
          <p:cNvPicPr>
            <a:picLocks noChangeAspect="1"/>
          </p:cNvPicPr>
          <p:nvPr/>
        </p:nvPicPr>
        <p:blipFill rotWithShape="1">
          <a:blip r:embed="rId3"/>
          <a:srcRect l="28766" r="4916" b="1"/>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CE8C4B-0710-4210-AB32-4BB792D3B267}"/>
              </a:ext>
            </a:extLst>
          </p:cNvPr>
          <p:cNvSpPr>
            <a:spLocks noGrp="1"/>
          </p:cNvSpPr>
          <p:nvPr>
            <p:ph type="title"/>
          </p:nvPr>
        </p:nvSpPr>
        <p:spPr>
          <a:xfrm>
            <a:off x="6115317" y="405685"/>
            <a:ext cx="5464968" cy="1559301"/>
          </a:xfrm>
        </p:spPr>
        <p:txBody>
          <a:bodyPr>
            <a:normAutofit/>
          </a:bodyPr>
          <a:lstStyle/>
          <a:p>
            <a:r>
              <a:rPr lang="en-GB" sz="3400"/>
              <a:t>“Controlling or Coercive Behaviour in an Intimate or Family Relationship”</a:t>
            </a:r>
          </a:p>
        </p:txBody>
      </p:sp>
      <p:sp>
        <p:nvSpPr>
          <p:cNvPr id="3" name="Content Placeholder 2">
            <a:extLst>
              <a:ext uri="{FF2B5EF4-FFF2-40B4-BE49-F238E27FC236}">
                <a16:creationId xmlns:a16="http://schemas.microsoft.com/office/drawing/2014/main" id="{8E33B742-A28B-860E-6775-531659D5F59B}"/>
              </a:ext>
            </a:extLst>
          </p:cNvPr>
          <p:cNvSpPr>
            <a:spLocks noGrp="1"/>
          </p:cNvSpPr>
          <p:nvPr>
            <p:ph idx="1"/>
          </p:nvPr>
        </p:nvSpPr>
        <p:spPr>
          <a:xfrm>
            <a:off x="6115317" y="2743200"/>
            <a:ext cx="5247340" cy="3496878"/>
          </a:xfrm>
        </p:spPr>
        <p:txBody>
          <a:bodyPr anchor="ctr">
            <a:normAutofit/>
          </a:bodyPr>
          <a:lstStyle/>
          <a:p>
            <a:r>
              <a:rPr lang="en-GB" sz="2400" dirty="0"/>
              <a:t>Came into force on 29th December 2015</a:t>
            </a:r>
          </a:p>
          <a:p>
            <a:r>
              <a:rPr lang="en-GB" sz="2400" dirty="0"/>
              <a:t>Amended by the Domestic Abuse Act 2021</a:t>
            </a:r>
          </a:p>
          <a:p>
            <a:r>
              <a:rPr lang="en-GB" sz="2400" dirty="0"/>
              <a:t>Not retrospective</a:t>
            </a:r>
          </a:p>
          <a:p>
            <a:r>
              <a:rPr lang="en-GB" sz="2400" dirty="0"/>
              <a:t>Antecedent can be included in statement as historical evidence </a:t>
            </a:r>
          </a:p>
          <a:p>
            <a:r>
              <a:rPr lang="en-GB" sz="2400" dirty="0"/>
              <a:t>CPS advise Bad Character Evidence</a:t>
            </a:r>
          </a:p>
        </p:txBody>
      </p:sp>
    </p:spTree>
    <p:extLst>
      <p:ext uri="{BB962C8B-B14F-4D97-AF65-F5344CB8AC3E}">
        <p14:creationId xmlns:p14="http://schemas.microsoft.com/office/powerpoint/2010/main" val="32447574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5634B-1C40-454F-801B-AEA3D5D30884}"/>
              </a:ext>
            </a:extLst>
          </p:cNvPr>
          <p:cNvSpPr>
            <a:spLocks noGrp="1"/>
          </p:cNvSpPr>
          <p:nvPr>
            <p:ph type="title"/>
          </p:nvPr>
        </p:nvSpPr>
        <p:spPr/>
        <p:txBody>
          <a:bodyPr/>
          <a:lstStyle/>
          <a:p>
            <a:r>
              <a:rPr lang="en-GB" dirty="0"/>
              <a:t>Coercive Control</a:t>
            </a:r>
          </a:p>
        </p:txBody>
      </p:sp>
      <p:graphicFrame>
        <p:nvGraphicFramePr>
          <p:cNvPr id="5" name="Content Placeholder 2">
            <a:extLst>
              <a:ext uri="{FF2B5EF4-FFF2-40B4-BE49-F238E27FC236}">
                <a16:creationId xmlns:a16="http://schemas.microsoft.com/office/drawing/2014/main" id="{44560ADB-D71B-6C6B-9F74-A3C94A7BBC6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21945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9C1D48B-04CD-5163-4B8D-E85262D11684}"/>
              </a:ext>
            </a:extLst>
          </p:cNvPr>
          <p:cNvPicPr>
            <a:picLocks noChangeAspect="1"/>
          </p:cNvPicPr>
          <p:nvPr/>
        </p:nvPicPr>
        <p:blipFill rotWithShape="1">
          <a:blip r:embed="rId3"/>
          <a:srcRect l="15792" r="36875"/>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BDDCDB-9FF7-47AE-BBC8-57AA56079C60}"/>
              </a:ext>
            </a:extLst>
          </p:cNvPr>
          <p:cNvSpPr>
            <a:spLocks noGrp="1"/>
          </p:cNvSpPr>
          <p:nvPr>
            <p:ph type="title"/>
          </p:nvPr>
        </p:nvSpPr>
        <p:spPr>
          <a:xfrm>
            <a:off x="6115317" y="405685"/>
            <a:ext cx="5464968" cy="1559301"/>
          </a:xfrm>
        </p:spPr>
        <p:txBody>
          <a:bodyPr>
            <a:normAutofit/>
          </a:bodyPr>
          <a:lstStyle/>
          <a:p>
            <a:r>
              <a:rPr lang="en-GB" sz="4000"/>
              <a:t>Coercive Control Behaviour</a:t>
            </a:r>
          </a:p>
        </p:txBody>
      </p:sp>
      <p:sp>
        <p:nvSpPr>
          <p:cNvPr id="3" name="Content Placeholder 2">
            <a:extLst>
              <a:ext uri="{FF2B5EF4-FFF2-40B4-BE49-F238E27FC236}">
                <a16:creationId xmlns:a16="http://schemas.microsoft.com/office/drawing/2014/main" id="{F546CA5E-988C-E025-9043-9859E86522B4}"/>
              </a:ext>
            </a:extLst>
          </p:cNvPr>
          <p:cNvSpPr>
            <a:spLocks noGrp="1"/>
          </p:cNvSpPr>
          <p:nvPr>
            <p:ph idx="1"/>
          </p:nvPr>
        </p:nvSpPr>
        <p:spPr>
          <a:xfrm>
            <a:off x="6115317" y="2743200"/>
            <a:ext cx="5247340" cy="3496878"/>
          </a:xfrm>
        </p:spPr>
        <p:txBody>
          <a:bodyPr anchor="ctr">
            <a:normAutofit/>
          </a:bodyPr>
          <a:lstStyle/>
          <a:p>
            <a:pPr marL="0" indent="0">
              <a:buNone/>
            </a:pPr>
            <a:r>
              <a:rPr lang="en-GB" sz="2000" dirty="0"/>
              <a:t>Dependent/ Subordinate </a:t>
            </a:r>
          </a:p>
          <a:p>
            <a:pPr marL="0" indent="0">
              <a:buNone/>
            </a:pPr>
            <a:r>
              <a:rPr lang="en-GB" sz="2000" dirty="0"/>
              <a:t>Isolating</a:t>
            </a:r>
          </a:p>
          <a:p>
            <a:pPr marL="0" indent="0">
              <a:buNone/>
            </a:pPr>
            <a:r>
              <a:rPr lang="en-GB" sz="2000" dirty="0"/>
              <a:t>Fear of/ or actual violence</a:t>
            </a:r>
          </a:p>
          <a:p>
            <a:pPr marL="0" indent="0">
              <a:buNone/>
            </a:pPr>
            <a:r>
              <a:rPr lang="en-GB" sz="2000" dirty="0"/>
              <a:t>Fear consequences of Victim’s behaviour</a:t>
            </a:r>
          </a:p>
          <a:p>
            <a:pPr marL="0" indent="0">
              <a:buNone/>
            </a:pPr>
            <a:r>
              <a:rPr lang="en-GB" sz="2000" dirty="0"/>
              <a:t>Humiliate, harm, punish, frighten</a:t>
            </a:r>
          </a:p>
          <a:p>
            <a:pPr marL="0" indent="0">
              <a:buNone/>
            </a:pPr>
            <a:endParaRPr lang="en-GB" sz="2000" dirty="0"/>
          </a:p>
          <a:p>
            <a:pPr marL="0" indent="0">
              <a:buNone/>
            </a:pPr>
            <a:r>
              <a:rPr lang="en-GB" sz="2000" dirty="0"/>
              <a:t>Incidents may seem innocent in isolation, but it is the cumulative impact on the victim</a:t>
            </a:r>
          </a:p>
        </p:txBody>
      </p:sp>
    </p:spTree>
    <p:extLst>
      <p:ext uri="{BB962C8B-B14F-4D97-AF65-F5344CB8AC3E}">
        <p14:creationId xmlns:p14="http://schemas.microsoft.com/office/powerpoint/2010/main" val="805068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E7E55-1E56-70F0-457A-D0BBB4831AF3}"/>
              </a:ext>
            </a:extLst>
          </p:cNvPr>
          <p:cNvSpPr>
            <a:spLocks noGrp="1"/>
          </p:cNvSpPr>
          <p:nvPr>
            <p:ph type="title"/>
          </p:nvPr>
        </p:nvSpPr>
        <p:spPr>
          <a:xfrm>
            <a:off x="6803409" y="90311"/>
            <a:ext cx="4156512" cy="1557867"/>
          </a:xfrm>
        </p:spPr>
        <p:txBody>
          <a:bodyPr anchor="ctr">
            <a:normAutofit/>
          </a:bodyPr>
          <a:lstStyle/>
          <a:p>
            <a:r>
              <a:rPr lang="en-GB" sz="3200" dirty="0"/>
              <a:t>Coercive Control ‘Personally Connected’</a:t>
            </a:r>
          </a:p>
        </p:txBody>
      </p:sp>
      <p:pic>
        <p:nvPicPr>
          <p:cNvPr id="5" name="Picture 4">
            <a:extLst>
              <a:ext uri="{FF2B5EF4-FFF2-40B4-BE49-F238E27FC236}">
                <a16:creationId xmlns:a16="http://schemas.microsoft.com/office/drawing/2014/main" id="{7315BBA7-BDC9-0EA8-7260-BD157219027E}"/>
              </a:ext>
            </a:extLst>
          </p:cNvPr>
          <p:cNvPicPr>
            <a:picLocks noChangeAspect="1"/>
          </p:cNvPicPr>
          <p:nvPr/>
        </p:nvPicPr>
        <p:blipFill rotWithShape="1">
          <a:blip r:embed="rId3"/>
          <a:srcRect l="2297" r="40592" b="1"/>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6C7E1DE6-BDD0-C782-DCF8-90D79AD40506}"/>
              </a:ext>
            </a:extLst>
          </p:cNvPr>
          <p:cNvSpPr>
            <a:spLocks noGrp="1"/>
          </p:cNvSpPr>
          <p:nvPr>
            <p:ph idx="1"/>
          </p:nvPr>
        </p:nvSpPr>
        <p:spPr>
          <a:xfrm>
            <a:off x="6803409" y="1828801"/>
            <a:ext cx="4156512" cy="4411280"/>
          </a:xfrm>
        </p:spPr>
        <p:txBody>
          <a:bodyPr anchor="ctr">
            <a:noAutofit/>
          </a:bodyPr>
          <a:lstStyle/>
          <a:p>
            <a:pPr marL="0" indent="0">
              <a:buNone/>
            </a:pPr>
            <a:r>
              <a:rPr lang="en-GB" sz="2400" dirty="0"/>
              <a:t>They are, or have been married to or have been civil partners of each other</a:t>
            </a:r>
          </a:p>
          <a:p>
            <a:pPr marL="0" indent="0">
              <a:buNone/>
            </a:pPr>
            <a:r>
              <a:rPr lang="en-GB" sz="2400" dirty="0"/>
              <a:t>They have agreed to marry each other or enter into a civil partnership agreement </a:t>
            </a:r>
          </a:p>
          <a:p>
            <a:pPr marL="0" indent="0">
              <a:buNone/>
            </a:pPr>
            <a:r>
              <a:rPr lang="en-GB" sz="2400" dirty="0"/>
              <a:t>They are, or have been in an intimate personal relationship with each other</a:t>
            </a:r>
          </a:p>
          <a:p>
            <a:pPr marL="0" indent="0">
              <a:buNone/>
            </a:pPr>
            <a:r>
              <a:rPr lang="en-GB" sz="2400" dirty="0"/>
              <a:t>They have, or there has been a time when they each have had, a parental relationship in relation to the same child</a:t>
            </a:r>
          </a:p>
          <a:p>
            <a:pPr marL="0" indent="0">
              <a:buNone/>
            </a:pPr>
            <a:r>
              <a:rPr lang="en-GB" sz="2400" dirty="0"/>
              <a:t>They are relatives</a:t>
            </a:r>
          </a:p>
        </p:txBody>
      </p:sp>
    </p:spTree>
    <p:extLst>
      <p:ext uri="{BB962C8B-B14F-4D97-AF65-F5344CB8AC3E}">
        <p14:creationId xmlns:p14="http://schemas.microsoft.com/office/powerpoint/2010/main" val="1002671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2E3C1-DA47-313A-4F8A-6394882B6F3B}"/>
              </a:ext>
            </a:extLst>
          </p:cNvPr>
          <p:cNvSpPr>
            <a:spLocks noGrp="1"/>
          </p:cNvSpPr>
          <p:nvPr>
            <p:ph type="title"/>
          </p:nvPr>
        </p:nvSpPr>
        <p:spPr/>
        <p:txBody>
          <a:bodyPr/>
          <a:lstStyle/>
          <a:p>
            <a:r>
              <a:rPr lang="en-GB" dirty="0"/>
              <a:t>Coercive Control ‘Serious Effect’ </a:t>
            </a:r>
          </a:p>
        </p:txBody>
      </p:sp>
      <p:graphicFrame>
        <p:nvGraphicFramePr>
          <p:cNvPr id="5" name="Content Placeholder 2">
            <a:extLst>
              <a:ext uri="{FF2B5EF4-FFF2-40B4-BE49-F238E27FC236}">
                <a16:creationId xmlns:a16="http://schemas.microsoft.com/office/drawing/2014/main" id="{F4330549-BA3C-6DD3-89AA-24078D8857AC}"/>
              </a:ext>
            </a:extLst>
          </p:cNvPr>
          <p:cNvGraphicFramePr>
            <a:graphicFrameLocks noGrp="1"/>
          </p:cNvGraphicFramePr>
          <p:nvPr>
            <p:ph idx="1"/>
            <p:extLst>
              <p:ext uri="{D42A27DB-BD31-4B8C-83A1-F6EECF244321}">
                <p14:modId xmlns:p14="http://schemas.microsoft.com/office/powerpoint/2010/main" val="2622399909"/>
              </p:ext>
            </p:extLst>
          </p:nvPr>
        </p:nvGraphicFramePr>
        <p:xfrm>
          <a:off x="677214" y="1857822"/>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86441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F6B07-7A50-13A1-E5C8-2A76678522DA}"/>
              </a:ext>
            </a:extLst>
          </p:cNvPr>
          <p:cNvSpPr>
            <a:spLocks noGrp="1"/>
          </p:cNvSpPr>
          <p:nvPr>
            <p:ph type="title"/>
          </p:nvPr>
        </p:nvSpPr>
        <p:spPr>
          <a:xfrm>
            <a:off x="838200" y="365125"/>
            <a:ext cx="10515600" cy="1306443"/>
          </a:xfrm>
        </p:spPr>
        <p:txBody>
          <a:bodyPr>
            <a:normAutofit/>
          </a:bodyPr>
          <a:lstStyle/>
          <a:p>
            <a:r>
              <a:rPr lang="en-GB" sz="4000"/>
              <a:t>Sentencing</a:t>
            </a:r>
          </a:p>
        </p:txBody>
      </p:sp>
      <p:sp>
        <p:nvSpPr>
          <p:cNvPr id="3" name="Content Placeholder 2">
            <a:extLst>
              <a:ext uri="{FF2B5EF4-FFF2-40B4-BE49-F238E27FC236}">
                <a16:creationId xmlns:a16="http://schemas.microsoft.com/office/drawing/2014/main" id="{E9F57FDD-8BBD-5D63-751D-C0559CD7FBE0}"/>
              </a:ext>
            </a:extLst>
          </p:cNvPr>
          <p:cNvSpPr>
            <a:spLocks noGrp="1"/>
          </p:cNvSpPr>
          <p:nvPr>
            <p:ph idx="1"/>
          </p:nvPr>
        </p:nvSpPr>
        <p:spPr>
          <a:xfrm>
            <a:off x="838200" y="1825625"/>
            <a:ext cx="4152774" cy="4303464"/>
          </a:xfrm>
        </p:spPr>
        <p:txBody>
          <a:bodyPr>
            <a:normAutofit/>
          </a:bodyPr>
          <a:lstStyle/>
          <a:p>
            <a:r>
              <a:rPr lang="en-GB" sz="2000"/>
              <a:t>Offending within a domestic abuse context is an aggravating factor because of the abuse of trust involved;</a:t>
            </a:r>
          </a:p>
          <a:p>
            <a:endParaRPr lang="en-GB" sz="2000"/>
          </a:p>
        </p:txBody>
      </p:sp>
      <p:pic>
        <p:nvPicPr>
          <p:cNvPr id="5" name="Picture 4" descr="A diagram of a criminal trial&#10;&#10;Description automatically generated">
            <a:extLst>
              <a:ext uri="{FF2B5EF4-FFF2-40B4-BE49-F238E27FC236}">
                <a16:creationId xmlns:a16="http://schemas.microsoft.com/office/drawing/2014/main" id="{51500A32-2B10-53C0-BBF8-B0DD37105793}"/>
              </a:ext>
            </a:extLst>
          </p:cNvPr>
          <p:cNvPicPr>
            <a:picLocks noChangeAspect="1"/>
          </p:cNvPicPr>
          <p:nvPr/>
        </p:nvPicPr>
        <p:blipFill rotWithShape="1">
          <a:blip r:embed="rId2"/>
          <a:srcRect l="3134" r="-1" b="-1"/>
          <a:stretch/>
        </p:blipFill>
        <p:spPr>
          <a:xfrm>
            <a:off x="5183500" y="1904282"/>
            <a:ext cx="6170299" cy="4224808"/>
          </a:xfrm>
          <a:prstGeom prst="rect">
            <a:avLst/>
          </a:prstGeom>
        </p:spPr>
      </p:pic>
    </p:spTree>
    <p:extLst>
      <p:ext uri="{BB962C8B-B14F-4D97-AF65-F5344CB8AC3E}">
        <p14:creationId xmlns:p14="http://schemas.microsoft.com/office/powerpoint/2010/main" val="2242789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B978F-2DCE-91C5-1353-25DD181A2059}"/>
              </a:ext>
            </a:extLst>
          </p:cNvPr>
          <p:cNvSpPr>
            <a:spLocks noGrp="1"/>
          </p:cNvSpPr>
          <p:nvPr>
            <p:ph type="title"/>
          </p:nvPr>
        </p:nvSpPr>
        <p:spPr>
          <a:xfrm>
            <a:off x="6823878" y="741392"/>
            <a:ext cx="4491821" cy="590698"/>
          </a:xfrm>
        </p:spPr>
        <p:txBody>
          <a:bodyPr anchor="b">
            <a:normAutofit/>
          </a:bodyPr>
          <a:lstStyle/>
          <a:p>
            <a:r>
              <a:rPr lang="en-GB" sz="3200" dirty="0"/>
              <a:t>Defences</a:t>
            </a:r>
          </a:p>
        </p:txBody>
      </p:sp>
      <p:pic>
        <p:nvPicPr>
          <p:cNvPr id="5" name="Picture 4">
            <a:extLst>
              <a:ext uri="{FF2B5EF4-FFF2-40B4-BE49-F238E27FC236}">
                <a16:creationId xmlns:a16="http://schemas.microsoft.com/office/drawing/2014/main" id="{E55CC02A-B169-2344-A044-9E5F49FD054B}"/>
              </a:ext>
            </a:extLst>
          </p:cNvPr>
          <p:cNvPicPr>
            <a:picLocks noChangeAspect="1"/>
          </p:cNvPicPr>
          <p:nvPr/>
        </p:nvPicPr>
        <p:blipFill rotWithShape="1">
          <a:blip r:embed="rId3"/>
          <a:srcRect l="33595" r="10183" b="1"/>
          <a:stretch/>
        </p:blipFill>
        <p:spPr>
          <a:xfrm>
            <a:off x="20" y="10"/>
            <a:ext cx="6095980" cy="6857990"/>
          </a:xfrm>
          <a:prstGeom prst="rect">
            <a:avLst/>
          </a:prstGeom>
        </p:spPr>
      </p:pic>
      <p:grpSp>
        <p:nvGrpSpPr>
          <p:cNvPr id="54" name="Group 53">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55" name="Rectangle 54">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343D1644-D6C9-7E3D-A335-5CBA0C10D8C2}"/>
              </a:ext>
            </a:extLst>
          </p:cNvPr>
          <p:cNvSpPr>
            <a:spLocks noGrp="1"/>
          </p:cNvSpPr>
          <p:nvPr>
            <p:ph idx="1"/>
          </p:nvPr>
        </p:nvSpPr>
        <p:spPr>
          <a:xfrm>
            <a:off x="6823878" y="1332090"/>
            <a:ext cx="4491820" cy="4649218"/>
          </a:xfrm>
        </p:spPr>
        <p:txBody>
          <a:bodyPr anchor="t">
            <a:normAutofit lnSpcReduction="10000"/>
          </a:bodyPr>
          <a:lstStyle/>
          <a:p>
            <a:r>
              <a:rPr lang="en-GB" sz="2000" dirty="0"/>
              <a:t>A believed to be acting in the best interests of B</a:t>
            </a:r>
          </a:p>
          <a:p>
            <a:r>
              <a:rPr lang="en-GB" sz="2000" dirty="0"/>
              <a:t>The behaviour in all the circumstances was reasonable</a:t>
            </a:r>
          </a:p>
          <a:p>
            <a:endParaRPr lang="en-GB" sz="2000" dirty="0"/>
          </a:p>
          <a:p>
            <a:r>
              <a:rPr lang="en-GB" sz="2000" dirty="0"/>
              <a:t>Remember!</a:t>
            </a:r>
          </a:p>
          <a:p>
            <a:endParaRPr lang="en-GB" sz="2000" dirty="0"/>
          </a:p>
          <a:p>
            <a:r>
              <a:rPr lang="en-GB" sz="2000" dirty="0"/>
              <a:t>Offenders can be highly manipulative, taking steps to disrupt or mislead the investigation and prosecution. This can include making counter-allegations of abuse or arguing that actions were taken in self-defence, thereby making it difficult to distinguish between the primary victim and the primary aggressor. </a:t>
            </a:r>
          </a:p>
          <a:p>
            <a:endParaRPr lang="en-GB" sz="1400" dirty="0"/>
          </a:p>
          <a:p>
            <a:endParaRPr lang="en-GB" sz="1400" dirty="0"/>
          </a:p>
          <a:p>
            <a:endParaRPr lang="en-GB" sz="1400" dirty="0"/>
          </a:p>
        </p:txBody>
      </p:sp>
    </p:spTree>
    <p:extLst>
      <p:ext uri="{BB962C8B-B14F-4D97-AF65-F5344CB8AC3E}">
        <p14:creationId xmlns:p14="http://schemas.microsoft.com/office/powerpoint/2010/main" val="39910772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59C8E-B4B7-6511-0319-F668DC5D45CE}"/>
              </a:ext>
            </a:extLst>
          </p:cNvPr>
          <p:cNvSpPr>
            <a:spLocks noGrp="1"/>
          </p:cNvSpPr>
          <p:nvPr>
            <p:ph type="title"/>
          </p:nvPr>
        </p:nvSpPr>
        <p:spPr/>
        <p:txBody>
          <a:bodyPr/>
          <a:lstStyle/>
          <a:p>
            <a:r>
              <a:rPr lang="en-GB" dirty="0"/>
              <a:t>Perpetrator Tactics</a:t>
            </a:r>
          </a:p>
        </p:txBody>
      </p:sp>
      <p:sp>
        <p:nvSpPr>
          <p:cNvPr id="3" name="Content Placeholder 2">
            <a:extLst>
              <a:ext uri="{FF2B5EF4-FFF2-40B4-BE49-F238E27FC236}">
                <a16:creationId xmlns:a16="http://schemas.microsoft.com/office/drawing/2014/main" id="{6A5B02EF-073F-D2FA-59D0-446C8C1BAD2B}"/>
              </a:ext>
            </a:extLst>
          </p:cNvPr>
          <p:cNvSpPr>
            <a:spLocks noGrp="1"/>
          </p:cNvSpPr>
          <p:nvPr>
            <p:ph idx="1"/>
          </p:nvPr>
        </p:nvSpPr>
        <p:spPr/>
        <p:txBody>
          <a:bodyPr/>
          <a:lstStyle/>
          <a:p>
            <a:r>
              <a:rPr lang="en-GB" sz="2800" b="1" dirty="0"/>
              <a:t>Intimidation</a:t>
            </a:r>
            <a:r>
              <a:rPr lang="en-GB" sz="2800" dirty="0"/>
              <a:t> Often involves very subtle warnings that are obvious to the victim, but invisible to outsiders. Physical violence towards others, animals, and objects. Sub-tactics of Intimidation: Threats, Surveillance, Degradation </a:t>
            </a:r>
          </a:p>
          <a:p>
            <a:r>
              <a:rPr lang="en-GB" sz="2800" b="1" dirty="0"/>
              <a:t>Degradation &amp; Humiliation- </a:t>
            </a:r>
            <a:r>
              <a:rPr lang="en-GB" sz="2800" dirty="0"/>
              <a:t>Insults in coercive control often target areas of gender identity from which the woman draws her self-esteem Shaming - inhibits reporting because victims fear humiliation. Marking / Ownership</a:t>
            </a:r>
          </a:p>
          <a:p>
            <a:r>
              <a:rPr lang="en-GB" sz="2800" b="1" dirty="0"/>
              <a:t>Surveillance</a:t>
            </a:r>
            <a:r>
              <a:rPr lang="en-GB" sz="2800" dirty="0"/>
              <a:t> Stalking Surveillance Technology - Victim feels perpetrator is “always there</a:t>
            </a:r>
          </a:p>
          <a:p>
            <a:endParaRPr lang="en-GB" dirty="0"/>
          </a:p>
        </p:txBody>
      </p:sp>
    </p:spTree>
    <p:extLst>
      <p:ext uri="{BB962C8B-B14F-4D97-AF65-F5344CB8AC3E}">
        <p14:creationId xmlns:p14="http://schemas.microsoft.com/office/powerpoint/2010/main" val="20573202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21500F-ACE7-A9AC-9ED9-073EBDCC03F8}"/>
              </a:ext>
            </a:extLst>
          </p:cNvPr>
          <p:cNvSpPr>
            <a:spLocks noGrp="1"/>
          </p:cNvSpPr>
          <p:nvPr>
            <p:ph type="title"/>
          </p:nvPr>
        </p:nvSpPr>
        <p:spPr>
          <a:xfrm>
            <a:off x="572493" y="238539"/>
            <a:ext cx="11018520" cy="1434415"/>
          </a:xfrm>
        </p:spPr>
        <p:txBody>
          <a:bodyPr anchor="b">
            <a:normAutofit/>
          </a:bodyPr>
          <a:lstStyle/>
          <a:p>
            <a:r>
              <a:rPr lang="en-GB" sz="5400"/>
              <a:t>Continued…</a:t>
            </a: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82EC43-C2B4-6447-0FA0-86D2781A74A6}"/>
              </a:ext>
            </a:extLst>
          </p:cNvPr>
          <p:cNvSpPr>
            <a:spLocks noGrp="1"/>
          </p:cNvSpPr>
          <p:nvPr>
            <p:ph idx="1"/>
          </p:nvPr>
        </p:nvSpPr>
        <p:spPr>
          <a:xfrm>
            <a:off x="572493" y="2071316"/>
            <a:ext cx="6713552" cy="4119172"/>
          </a:xfrm>
        </p:spPr>
        <p:txBody>
          <a:bodyPr anchor="t">
            <a:normAutofit/>
          </a:bodyPr>
          <a:lstStyle/>
          <a:p>
            <a:r>
              <a:rPr lang="en-GB" sz="2400" b="1" dirty="0"/>
              <a:t>Violence</a:t>
            </a:r>
            <a:r>
              <a:rPr lang="en-GB" sz="2400" dirty="0"/>
              <a:t> - Frequent low level physical and sexual violence and / or occasional serious injury assaults become so normal that the victim often no longer registers them as physical assaults</a:t>
            </a:r>
          </a:p>
          <a:p>
            <a:r>
              <a:rPr lang="en-GB" sz="2400" b="1" dirty="0"/>
              <a:t>Threats -</a:t>
            </a:r>
            <a:r>
              <a:rPr lang="en-GB" sz="2400" dirty="0"/>
              <a:t>Threats to hurt the victim, others and/or property, with-holding or rationing resources, passive-aggressive threats, anonymous acts – makes the victim feel that they are going ‘crazy.’ </a:t>
            </a:r>
          </a:p>
          <a:p>
            <a:endParaRPr lang="en-GB" sz="2200" dirty="0"/>
          </a:p>
        </p:txBody>
      </p:sp>
      <p:pic>
        <p:nvPicPr>
          <p:cNvPr id="5" name="Picture 4">
            <a:extLst>
              <a:ext uri="{FF2B5EF4-FFF2-40B4-BE49-F238E27FC236}">
                <a16:creationId xmlns:a16="http://schemas.microsoft.com/office/drawing/2014/main" id="{3F77AC39-85ED-ADF2-3CC4-E70543D1EC72}"/>
              </a:ext>
            </a:extLst>
          </p:cNvPr>
          <p:cNvPicPr>
            <a:picLocks noChangeAspect="1"/>
          </p:cNvPicPr>
          <p:nvPr/>
        </p:nvPicPr>
        <p:blipFill rotWithShape="1">
          <a:blip r:embed="rId2"/>
          <a:srcRect l="7002" r="12423" b="-3"/>
          <a:stretch/>
        </p:blipFill>
        <p:spPr>
          <a:xfrm>
            <a:off x="7675658" y="2093976"/>
            <a:ext cx="3941064" cy="4096512"/>
          </a:xfrm>
          <a:prstGeom prst="rect">
            <a:avLst/>
          </a:prstGeom>
        </p:spPr>
      </p:pic>
    </p:spTree>
    <p:extLst>
      <p:ext uri="{BB962C8B-B14F-4D97-AF65-F5344CB8AC3E}">
        <p14:creationId xmlns:p14="http://schemas.microsoft.com/office/powerpoint/2010/main" val="3049185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46E36D-A00E-E84A-5673-2DC3185BE496}"/>
              </a:ext>
            </a:extLst>
          </p:cNvPr>
          <p:cNvSpPr>
            <a:spLocks noGrp="1"/>
          </p:cNvSpPr>
          <p:nvPr>
            <p:ph type="title"/>
          </p:nvPr>
        </p:nvSpPr>
        <p:spPr>
          <a:xfrm>
            <a:off x="838200" y="365125"/>
            <a:ext cx="10515600" cy="1325563"/>
          </a:xfrm>
        </p:spPr>
        <p:txBody>
          <a:bodyPr>
            <a:normAutofit/>
          </a:bodyPr>
          <a:lstStyle/>
          <a:p>
            <a:r>
              <a:rPr lang="en-GB" sz="5400"/>
              <a:t>The Entrapment Process</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39778EE0-D96F-1699-029E-224B8D3D4280}"/>
              </a:ext>
            </a:extLst>
          </p:cNvPr>
          <p:cNvGraphicFramePr>
            <a:graphicFrameLocks noGrp="1"/>
          </p:cNvGraphicFramePr>
          <p:nvPr>
            <p:ph idx="1"/>
            <p:extLst>
              <p:ext uri="{D42A27DB-BD31-4B8C-83A1-F6EECF244321}">
                <p14:modId xmlns:p14="http://schemas.microsoft.com/office/powerpoint/2010/main" val="3822911062"/>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64365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ECF9F7-74FC-2A25-A6E5-E4CCFCDFC164}"/>
              </a:ext>
            </a:extLst>
          </p:cNvPr>
          <p:cNvSpPr>
            <a:spLocks noGrp="1"/>
          </p:cNvSpPr>
          <p:nvPr>
            <p:ph type="title"/>
          </p:nvPr>
        </p:nvSpPr>
        <p:spPr>
          <a:xfrm>
            <a:off x="630936" y="639520"/>
            <a:ext cx="3429000" cy="1719072"/>
          </a:xfrm>
        </p:spPr>
        <p:txBody>
          <a:bodyPr anchor="b">
            <a:normAutofit/>
          </a:bodyPr>
          <a:lstStyle/>
          <a:p>
            <a:r>
              <a:rPr lang="en-GB" sz="5400"/>
              <a:t>Warning</a:t>
            </a:r>
          </a:p>
        </p:txBody>
      </p:sp>
      <p:sp>
        <p:nvSpPr>
          <p:cNvPr id="1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CD11A1-C28B-E695-9A45-71080DFB309A}"/>
              </a:ext>
            </a:extLst>
          </p:cNvPr>
          <p:cNvSpPr>
            <a:spLocks noGrp="1"/>
          </p:cNvSpPr>
          <p:nvPr>
            <p:ph idx="1"/>
          </p:nvPr>
        </p:nvSpPr>
        <p:spPr>
          <a:xfrm>
            <a:off x="630936" y="2807208"/>
            <a:ext cx="3429000" cy="3410712"/>
          </a:xfrm>
        </p:spPr>
        <p:txBody>
          <a:bodyPr anchor="t">
            <a:normAutofit/>
          </a:bodyPr>
          <a:lstStyle/>
          <a:p>
            <a:r>
              <a:rPr lang="en-GB" sz="2200"/>
              <a:t>The next slide contains a video showing graphic injuries on a female following a domestic assault. </a:t>
            </a:r>
          </a:p>
          <a:p>
            <a:endParaRPr lang="en-GB" sz="2200"/>
          </a:p>
        </p:txBody>
      </p:sp>
      <p:pic>
        <p:nvPicPr>
          <p:cNvPr id="5" name="Picture 4">
            <a:extLst>
              <a:ext uri="{FF2B5EF4-FFF2-40B4-BE49-F238E27FC236}">
                <a16:creationId xmlns:a16="http://schemas.microsoft.com/office/drawing/2014/main" id="{960628E3-70CE-ADD3-2347-02DFBB9FD971}"/>
              </a:ext>
            </a:extLst>
          </p:cNvPr>
          <p:cNvPicPr>
            <a:picLocks noChangeAspect="1"/>
          </p:cNvPicPr>
          <p:nvPr/>
        </p:nvPicPr>
        <p:blipFill>
          <a:blip r:embed="rId2"/>
          <a:stretch>
            <a:fillRect/>
          </a:stretch>
        </p:blipFill>
        <p:spPr>
          <a:xfrm>
            <a:off x="4865954" y="640080"/>
            <a:ext cx="6480403" cy="5577840"/>
          </a:xfrm>
          <a:prstGeom prst="rect">
            <a:avLst/>
          </a:prstGeom>
        </p:spPr>
      </p:pic>
    </p:spTree>
    <p:extLst>
      <p:ext uri="{BB962C8B-B14F-4D97-AF65-F5344CB8AC3E}">
        <p14:creationId xmlns:p14="http://schemas.microsoft.com/office/powerpoint/2010/main" val="11398349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53FA1-931D-A60A-4963-BF308889D47C}"/>
              </a:ext>
            </a:extLst>
          </p:cNvPr>
          <p:cNvSpPr>
            <a:spLocks noGrp="1"/>
          </p:cNvSpPr>
          <p:nvPr>
            <p:ph type="title"/>
          </p:nvPr>
        </p:nvSpPr>
        <p:spPr/>
        <p:txBody>
          <a:bodyPr/>
          <a:lstStyle/>
          <a:p>
            <a:r>
              <a:rPr lang="en-GB" dirty="0"/>
              <a:t>Caught on Camera</a:t>
            </a:r>
          </a:p>
        </p:txBody>
      </p:sp>
      <p:pic>
        <p:nvPicPr>
          <p:cNvPr id="4" name="Online Media 3" title="Domestic Abuse: Caught on Camera: Panorama">
            <a:hlinkClick r:id="" action="ppaction://media"/>
            <a:extLst>
              <a:ext uri="{FF2B5EF4-FFF2-40B4-BE49-F238E27FC236}">
                <a16:creationId xmlns:a16="http://schemas.microsoft.com/office/drawing/2014/main" id="{268939F7-DA0C-EF39-7773-49E5D14F36D1}"/>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438276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black question marks with one yellow question mark">
            <a:extLst>
              <a:ext uri="{FF2B5EF4-FFF2-40B4-BE49-F238E27FC236}">
                <a16:creationId xmlns:a16="http://schemas.microsoft.com/office/drawing/2014/main" id="{3E931C99-21B3-067D-DF7A-5F6B64B07EAA}"/>
              </a:ext>
            </a:extLst>
          </p:cNvPr>
          <p:cNvPicPr>
            <a:picLocks noChangeAspect="1"/>
          </p:cNvPicPr>
          <p:nvPr/>
        </p:nvPicPr>
        <p:blipFill rotWithShape="1">
          <a:blip r:embed="rId2"/>
          <a:srcRect l="28089" r="7022" b="1"/>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ABBD23E-5D0B-F683-451C-8F3F71918668}"/>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dirty="0">
                <a:solidFill>
                  <a:schemeClr val="bg1"/>
                </a:solidFill>
              </a:rPr>
              <a:t>Any Questions?</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57656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1260</TotalTime>
  <Words>2125</Words>
  <Application>Microsoft Macintosh PowerPoint</Application>
  <PresentationFormat>Widescreen</PresentationFormat>
  <Paragraphs>117</Paragraphs>
  <Slides>18</Slides>
  <Notes>9</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Coercive Control</vt:lpstr>
      <vt:lpstr>Health Warning</vt:lpstr>
      <vt:lpstr>Objectives</vt:lpstr>
      <vt:lpstr>Defining Coercive Control</vt:lpstr>
      <vt:lpstr>Section 76 Serious Crime Act 2015</vt:lpstr>
      <vt:lpstr>“Controlling or Coercive Behaviour in an Intimate or Family Relationship”</vt:lpstr>
      <vt:lpstr>Coercive Control</vt:lpstr>
      <vt:lpstr>Coercive Control Behaviour</vt:lpstr>
      <vt:lpstr>Coercive Control ‘Personally Connected’</vt:lpstr>
      <vt:lpstr>Coercive Control ‘Serious Effect’ </vt:lpstr>
      <vt:lpstr>Sentencing</vt:lpstr>
      <vt:lpstr>Defences</vt:lpstr>
      <vt:lpstr>Perpetrator Tactics</vt:lpstr>
      <vt:lpstr>Continued…</vt:lpstr>
      <vt:lpstr>The Entrapment Process</vt:lpstr>
      <vt:lpstr>Warning</vt:lpstr>
      <vt:lpstr>Caught on Camera</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Coercive Control</dc:title>
  <dc:creator>Kelly Andrews</dc:creator>
  <cp:lastModifiedBy>steve t</cp:lastModifiedBy>
  <cp:revision>5</cp:revision>
  <dcterms:created xsi:type="dcterms:W3CDTF">2023-09-20T12:38:08Z</dcterms:created>
  <dcterms:modified xsi:type="dcterms:W3CDTF">2026-10-19T08:24:19Z</dcterms:modified>
</cp:coreProperties>
</file>