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rts/chart1.xml" ContentType="application/vnd.openxmlformats-officedocument.drawingml.chart+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20"/>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3" r:id="rId18"/>
    <p:sldId id="272" r:id="rId19"/>
  </p:sldIdLst>
  <p:sldSz cx="9144000" cy="5143500" type="screen16x9"/>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1"/>
    <p:restoredTop sz="94610"/>
  </p:normalViewPr>
  <p:slideViewPr>
    <p:cSldViewPr snapToGrid="0" snapToObjects="1">
      <p:cViewPr varScale="1">
        <p:scale>
          <a:sx n="97" d="100"/>
          <a:sy n="97" d="100"/>
        </p:scale>
        <p:origin x="400" y="5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charts/_rels/chart1.xml.rels><?xml version="1.0" encoding="UTF-8" standalone="yes"?>
<Relationships xmlns="http://schemas.openxmlformats.org/package/2006/relationships"><Relationship Id="rId1" Type="http://schemas.openxmlformats.org/officeDocument/2006/relationships/package" Target="../embeddings/Microsoft_Excel_Worksheet.xlsx"/></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1"/>
  <c:style val="2"/>
  <c:chart>
    <c:title>
      <c:tx>
        <c:rich>
          <a:bodyPr/>
          <a:lstStyle/>
          <a:p>
            <a:pPr>
              <a:defRPr sz="1300" b="0" i="0" u="none" strike="noStrike">
                <a:solidFill>
                  <a:srgbClr val="2D3436"/>
                </a:solidFill>
                <a:latin typeface="Arial"/>
              </a:defRPr>
            </a:pPr>
            <a:r>
              <a:rPr lang="en-IN" sz="1300" b="0" i="0" u="none" strike="noStrike">
                <a:solidFill>
                  <a:srgbClr val="2D3436"/>
                </a:solidFill>
                <a:latin typeface="Arial"/>
              </a:rPr>
              <a:t>XGBoost Convergence</a:t>
            </a:r>
          </a:p>
        </c:rich>
      </c:tx>
      <c:overlay val="0"/>
    </c:title>
    <c:autoTitleDeleted val="0"/>
    <c:plotArea>
      <c:layout/>
      <c:lineChart>
        <c:grouping val="standard"/>
        <c:varyColors val="0"/>
        <c:ser>
          <c:idx val="0"/>
          <c:order val="0"/>
          <c:tx>
            <c:strRef>
              <c:f>Sheet1!$B$1</c:f>
              <c:strCache>
                <c:ptCount val="1"/>
                <c:pt idx="0">
                  <c:v>Validation RMSE (Wh)</c:v>
                </c:pt>
              </c:strCache>
            </c:strRef>
          </c:tx>
          <c:spPr>
            <a:ln w="38100" cap="flat">
              <a:solidFill>
                <a:srgbClr val="E67E22"/>
              </a:solidFill>
              <a:prstDash val="solid"/>
              <a:round/>
            </a:ln>
            <a:effectLst/>
          </c:spPr>
          <c:marker>
            <c:symbol val="circle"/>
            <c:size val="6"/>
            <c:spPr>
              <a:solidFill>
                <a:srgbClr val="E67E22"/>
              </a:solidFill>
              <a:ln w="9525" cap="flat">
                <a:solidFill>
                  <a:srgbClr val="E67E22"/>
                </a:solidFill>
                <a:prstDash val="solid"/>
                <a:round/>
              </a:ln>
              <a:effectLst/>
            </c:spPr>
          </c:marker>
          <c:dLbls>
            <c:numFmt formatCode="#,##0" sourceLinked="0"/>
            <c:spPr>
              <a:noFill/>
              <a:ln>
                <a:noFill/>
              </a:ln>
              <a:effectLst/>
            </c:spPr>
            <c:txPr>
              <a:bodyPr/>
              <a:lstStyle/>
              <a:p>
                <a:pPr>
                  <a:defRPr sz="900" b="0" i="0" u="none" strike="noStrike">
                    <a:solidFill>
                      <a:srgbClr val="2D3436"/>
                    </a:solidFill>
                    <a:latin typeface="Arial"/>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Sheet1!$A$2:$A$8</c:f>
              <c:strCache>
                <c:ptCount val="7"/>
                <c:pt idx="0">
                  <c:v>Tree 0</c:v>
                </c:pt>
                <c:pt idx="1">
                  <c:v>Tree 50</c:v>
                </c:pt>
                <c:pt idx="2">
                  <c:v>Tree 100</c:v>
                </c:pt>
                <c:pt idx="3">
                  <c:v>Tree 150</c:v>
                </c:pt>
                <c:pt idx="4">
                  <c:v>Tree 200</c:v>
                </c:pt>
                <c:pt idx="5">
                  <c:v>Tree 250</c:v>
                </c:pt>
                <c:pt idx="6">
                  <c:v>Tree 299</c:v>
                </c:pt>
              </c:strCache>
            </c:strRef>
          </c:cat>
          <c:val>
            <c:numRef>
              <c:f>Sheet1!$B$2:$B$8</c:f>
              <c:numCache>
                <c:formatCode>General</c:formatCode>
                <c:ptCount val="7"/>
                <c:pt idx="0">
                  <c:v>85.23</c:v>
                </c:pt>
                <c:pt idx="1">
                  <c:v>22.22</c:v>
                </c:pt>
                <c:pt idx="2">
                  <c:v>16.28</c:v>
                </c:pt>
                <c:pt idx="3">
                  <c:v>14.52</c:v>
                </c:pt>
                <c:pt idx="4">
                  <c:v>13.75</c:v>
                </c:pt>
                <c:pt idx="5">
                  <c:v>13.15</c:v>
                </c:pt>
                <c:pt idx="6">
                  <c:v>12.77</c:v>
                </c:pt>
              </c:numCache>
            </c:numRef>
          </c:val>
          <c:smooth val="1"/>
          <c:extLst>
            <c:ext xmlns:c16="http://schemas.microsoft.com/office/drawing/2014/chart" uri="{C3380CC4-5D6E-409C-BE32-E72D297353CC}">
              <c16:uniqueId val="{00000000-63A0-401B-8D3D-E2733800F33A}"/>
            </c:ext>
          </c:extLst>
        </c:ser>
        <c:dLbls>
          <c:showLegendKey val="0"/>
          <c:showVal val="1"/>
          <c:showCatName val="0"/>
          <c:showSerName val="0"/>
          <c:showPercent val="0"/>
          <c:showBubbleSize val="0"/>
        </c:dLbls>
        <c:marker val="1"/>
        <c:smooth val="0"/>
        <c:axId val="2094734554"/>
        <c:axId val="2094734552"/>
      </c:lineChart>
      <c:catAx>
        <c:axId val="2094734554"/>
        <c:scaling>
          <c:orientation val="minMax"/>
        </c:scaling>
        <c:delete val="0"/>
        <c:axPos val="b"/>
        <c:numFmt formatCode="General" sourceLinked="1"/>
        <c:majorTickMark val="out"/>
        <c:minorTickMark val="none"/>
        <c:tickLblPos val="low"/>
        <c:spPr>
          <a:ln w="12700" cap="flat">
            <a:solidFill>
              <a:srgbClr val="888888"/>
            </a:solidFill>
            <a:prstDash val="solid"/>
            <a:round/>
          </a:ln>
        </c:spPr>
        <c:txPr>
          <a:bodyPr/>
          <a:lstStyle/>
          <a:p>
            <a:pPr>
              <a:defRPr sz="1200" b="0" i="0" u="none" strike="noStrike">
                <a:solidFill>
                  <a:srgbClr val="64748B"/>
                </a:solidFill>
                <a:latin typeface="Arial"/>
              </a:defRPr>
            </a:pPr>
            <a:endParaRPr lang="en-US"/>
          </a:p>
        </c:txPr>
        <c:crossAx val="2094734552"/>
        <c:crosses val="autoZero"/>
        <c:auto val="1"/>
        <c:lblAlgn val="ctr"/>
        <c:lblOffset val="100"/>
        <c:noMultiLvlLbl val="1"/>
      </c:catAx>
      <c:valAx>
        <c:axId val="2094734552"/>
        <c:scaling>
          <c:orientation val="minMax"/>
        </c:scaling>
        <c:delete val="0"/>
        <c:axPos val="l"/>
        <c:majorGridlines>
          <c:spPr>
            <a:ln w="6350" cap="flat">
              <a:solidFill>
                <a:srgbClr val="E2E8F0"/>
              </a:solidFill>
              <a:prstDash val="solid"/>
              <a:round/>
            </a:ln>
          </c:spPr>
        </c:majorGridlines>
        <c:numFmt formatCode="General" sourceLinked="0"/>
        <c:majorTickMark val="out"/>
        <c:minorTickMark val="none"/>
        <c:tickLblPos val="nextTo"/>
        <c:spPr>
          <a:ln w="12700" cap="flat">
            <a:solidFill>
              <a:srgbClr val="888888"/>
            </a:solidFill>
            <a:prstDash val="solid"/>
            <a:round/>
          </a:ln>
        </c:spPr>
        <c:txPr>
          <a:bodyPr/>
          <a:lstStyle/>
          <a:p>
            <a:pPr>
              <a:defRPr sz="1200" b="0" i="0" u="none" strike="noStrike">
                <a:solidFill>
                  <a:srgbClr val="64748B"/>
                </a:solidFill>
                <a:latin typeface="Arial"/>
              </a:defRPr>
            </a:pPr>
            <a:endParaRPr lang="en-US"/>
          </a:p>
        </c:txPr>
        <c:crossAx val="2094734554"/>
        <c:crosses val="autoZero"/>
        <c:crossBetween val="between"/>
      </c:valAx>
      <c:spPr>
        <a:noFill/>
        <a:ln>
          <a:noFill/>
        </a:ln>
        <a:effectLst/>
      </c:spPr>
    </c:plotArea>
    <c:plotVisOnly val="1"/>
    <c:dispBlanksAs val="span"/>
    <c:showDLblsOverMax val="1"/>
  </c:chart>
  <c:spPr>
    <a:solidFill>
      <a:srgbClr val="FFFFFF"/>
    </a:solidFill>
    <a:ln>
      <a:noFill/>
    </a:ln>
    <a:effectLst/>
  </c:spPr>
  <c:externalData r:id="rId1">
    <c:autoUpdate val="0"/>
  </c:externalData>
</c:chartSpac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409985917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SLIDE 1 - TITLE SLIDE
Good [morning/afternoon/evening] everyone. My name is Saiyad Abrar Khalid and today I am presenting my MSc dissertation: Predicting Short-Term Electricity Consumption in Smart Buildings Using Machine Learning Techniques.
The background is designed to reflect the topic:
- Electricity waveforms (sine waves) represent the AC power signals being monitored in smart buildings
- Circuit board traces and glowing nodes show the IoT sensor network
- The building silhouette represents the smart residential home studied
- Lightning bolt symbols represent electrical energy
This research compares SVR, XGBoost, and GRU neural network models to predict appliance electricity consumption at 10-minute intervals.
[Pause briefly before moving to the agenda.]</a:t>
            </a:r>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SLIDE 2 - AGENDA
This slide gives you an overview of the 16 topics I will cover today. As you can see, the presentation follows the structure of my dissertation closely.
I start with the motivation and context, move through the dataset and methodology, then deep-dive into the three machine learning models, before presenting all results and graphs, and finally discussing the real-world energy efficiency impact and future directions.
Each slide is numbered so you can follow along easily. I will aim to cover all 16 slides in approximately 20 minutes, leaving time for questions at the end.</a:t>
            </a: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SLIDE 3 - INTRODUCTION AND MOTIVATION
Let me start with why this research matters.
Buildings consume 40% of global energy and are responsible for 17% of all CO2 emissions. With the 2050 net-zero target, reducing building energy waste is critical.
The problem is that appliance electricity consumption is highly nonlinear - it depends on who is home, what time of day it is, what the weather is like, and which appliances are running. Simple rule-based systems cannot capture this complexity.
The opportunity is that smart buildings now generate rich 10-minute interval sensor data from temperature, humidity, and energy meters. Machine learning can exploit this data to make accurate predictions.
The gap I identified in the literature is that there are very few rigorous three-model comparisons - SVR plus XGBoost plus GRU - specifically for appliance-level electricity data. This dissertation fills that gap.</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SLIDE 4 - AIM AND OBJECTIVES
The central aim of this dissertation is to develop, evaluate, and compare machine learning models for predicting short-term appliance electricity consumption, and to assess how improved prediction accuracy supports energy efficiency in building management systems.
I have six specific objectives. Number one: characterise the dataset, including the building, appliances, and statistical properties. Number two: implement a feature engineering pipeline with calendar, lag, and rolling window features. Number three: train and evaluate SVR, XGBoost, and GRU under chronological evaluation. Number four: compare all three models using RMSE, MAE, and R-squared. Number five: assess practical energy efficiency impact including demand response and cost savings. Number six: identify limitations and propose future directions.
These objectives map directly to the chapters of the dissertation.</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SLIDE 5 - WHAT IS A SMART BUILDING?
Before diving into the technical work, it is important to clarify what we mean by a smart building, because the term covers a very wide range of building types.
A smart building is any structure that uses IoT sensors, automation, and data analytics to optimise its energy use and operations. The six types shown here - residential homes, offices, schools, hotels, healthcare facilities, and industrial warehouses - all qualify as smart buildings if they have the right sensor infrastructure.
The star marker shows that this dissertation specifically focuses on a smart residential home in Belgium. It is a privately owned, low-energy detached house instrumented with ZigBee wireless sensors in every room and M-bus energy meters. It is not a hotel or a school - it is a family home.
However, I want to emphasise that the methodology developed in this dissertation is directly transferable to all of these building types.</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SLIDE 6 - LITERATURE REVIEW
The literature review covers three main areas.
For classical machine learning: SVR has been widely used for building energy prediction, especially for moderate dataset sizes. However, it lacks native sequential modelling, which is a critical weakness for time-series data. XGBoost and Random Forest generally outperform SVR on larger datasets.
For deep learning: LSTM networks, proposed by Hochreiter and Schmidhuber in 1997, are the most widely used recurrent architecture for energy forecasting. GRU, proposed by Cho et al. in 2014, simplifies the LSTM gating to just two gates - the reset gate and the update gate - achieving comparable accuracy with 25% fewer parameters.
For the latest 2024-2025 advances: three key papers directly inform this dissertation. Chiang et al. demonstrated climate-aware forecasting for campus buildings. Jayashankara et al. showed that occupant-aware GRU models substantially reduce prediction error. Baek et al. achieved 15 to 25% HVAC energy savings using GRU-based prediction-guided reinforcement learning control.
The research gap is clear at the bottom of the slide: rigorous three-model side-by-side comparisons on appliance-level data remain limited.</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SLIDE 7 - DATASET
The dataset used in this research is the UCI Appliances Energy Prediction dataset, published by Candanedo, Feldheim, and Deramaix in Energy and Buildings in 2017.
It contains 19,735 observations at 10-minute intervals from a smart residential home in Stambruges, Belgium, collected from January to May 2016.
The left column shows the key statistics: 19,735 observations, 29 original variables, 10-minute measurement interval, and a collection period of January to May 2016.
The table on the right shows the main appliance categories contributing to the target variable. The target - called Appliances - is the aggregate electricity consumption of all household appliances in watt-hours per 10-minute period. This includes the refrigerator running continuously, the dishwasher at around 1,200 to 1,800 watts during cycles, the washing machine and tumble dryer at up to 3,000 watts, TVs and computers during occupied evening hours, and kitchen appliances during morning peaks.
After feature engineering, we have 38 input features and 19,591 observations.</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SLIDE 8 - METHODOLOGY OVERVIEW
The full research pipeline is shown in this slide. On the left you can see my actual methodology flowchart from the dissertation - five colour-coded phases that flow from top to bottom.
Phase 1 is data acquisition and EDA. I loaded the CSV, confirmed zero missing values, and produced distribution plots and hourly average charts.
Phase 2 is feature engineering. I created 11 new features - 4 calendar features, 4 lag features, and 3 rolling mean features - giving 38 total inputs after removing NaN rows.
Phase 3 is preprocessing. I applied a chronological 80/20 train-test split - no shuffling, which is critical for time-series to avoid data leakage. Features were normalised with StandardScaler and the target was scaled to 0-1 with MinMaxScaler specifically for GRU training.
Phase 4 is model training - three parallel branches running SVR with GridSearchCV, XGBoost with 300 trees, and the GRU with EarlyStopping.
Phase 5 is evaluation using RMSE, MAE, and R-squared, plus four visualisations, and an energy efficiency impact analysis.</a:t>
            </a:r>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SLIDE 9 - FEATURE ENGINEERING
Feature engineering is one of the most important contributions of this dissertation. I created 11 new features across three categories.
The four calendar features capture periodic occupancy cycles. Hour of day captures the morning peak around 7 to 8 AM and the evening peak around 6 to 9 PM. Weekday distinguishes between weekday and weekend consumption patterns. Month captures the seasonal variation across the January to May collection period.
The four lag features are autoregressive - they give the model explicit information about recent consumption history. Lag 1 is consumption 10 minutes ago, lag 2 is 20 minutes ago, lag 6 is 1 hour ago, and lag 144 is exactly 24 hours ago - the same time yesterday. This same-time-yesterday feature is particularly powerful for capturing household routines.
The three rolling mean features provide smoothed trend estimates. The 30-minute rolling mean turns out to be the most important feature in the entire dataset - confirmed by XGBoost importance analysis with a score of 0.4545, more than four times the second-ranked feature.
After dropna removes the 144 NaN rows introduced by lag 144, we have 19,591 rows and 38 features.</a:t>
            </a:r>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SLIDE 10 - THREE MODEL ARCHITECTURES
I trained three models under identical conditions on the same 15,672-observation training set.
For SVR: I used the RBF kernel and ran a three-fold GridSearchCV across four combinations - C in 10 and 100, gamma in 0.01 and 0.1 - on a 5,000-observation subsample for computational efficiency. GridSearchCV selected C equals 100 and gamma equals 0.01 as the best parameters. I then retrained on the full 15,672 samples.
For XGBoost: I configured 300 boosted trees with a learning rate of 0.05, maximum depth 6, and 80% subsampling of both rows and columns. The low learning rate and subsampling provide regularisation to prevent overfitting.
For the GRU: The architecture is GRU with 128 units, then Dropout 0.2, then GRU with 64 units, then Dropout 0.2, then Dense 32, then Dense 1. This gives 103,873 trainable parameters. Critically, I used tanh activation in both GRU layers - the theoretically correct choice. An earlier version of the code incorrectly used ReLU. I trained on the MinMax-scaled target for up to 100 epochs with EarlyStopping at patience 10.</a:t>
            </a:r>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SLIDE 11 - GRU TRAINING DYNAMICS
This slide shows the actual training behaviour of the GRU model.
Looking at the graph: the blue solid line is the training loss and the red dashed line is the validation loss, both measured in MSE on the scaled 0-to-1 target.
At epoch 1, training loss is 0.003 - the model starts with almost no predictive power. By epoch 10, it has already fallen 90% to around 2e-4. This steep initial descent reflects the model rapidly learning the dominant patterns from the lag and rolling features.
The best validation loss of 1.451e-05 is achieved at epoch 40 - marked by the green dotted vertical line. Beyond epoch 40, validation loss begins to increase on average as mild overfitting sets in. EarlyStopping with patience 10 correctly waits until epoch 50 before triggering, confirming that epoch 40 was indeed the best.
The key insight is that training and validation curves run in parallel throughout - there is no divergence - confirming that the Dropout layers are successfully regularising the model.
With restore_best_weights equals True, the model automatically reverts to epoch 40 weights for evaluation.</a:t>
            </a:r>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SLIDE 12 - SVR AND XGBOOST RESULTS
Let me go through the SVR and XGBoost results in detail.
For SVR: the top-left image shows the GridSearchCV output confirming the best parameters were C equals 100 and gamma equals 0.01 from 12 model fits. The output below shows SVR achieving RMSE of 31.54 Wh, MAE of 14.84 Wh, and R-squared of 0.871.
This is a substantially better result than earlier implementations that used arbitrary hyperparameters - those produced negative R-squared. The improvement comes from three factors: the extended feature set with lag 6, lag 144, and three rolling windows; the GridSearchCV-identified gamma of 0.01; and proper StandardScaler normalisation.
However, SVR's RMSE of 31.54 Wh is still 32% of mean consumption. This is because SVR cannot propagate temporal state across timesteps - even with lag features, it processes each observation independently.
For XGBoost: the chart shows the validation RMSE declining from 85.23 Wh at tree 0 to 12.77 Wh at tree 299. The rapid improvement in the first 100 trees - falling from 85 to 16 Wh - shows the model quickly learning the temporal patterns. Beyond tree 200, improvements are small, indicating 300 trees is near-optimal.</a:t>
            </a:r>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SLIDE 13 - GRU RESULTS AND COMPARISON
This is the key results slide. Let me walk you through it.
The large graph on the left shows the prediction comparison over the first 300 test timesteps - that is 50 hours of real data. The black line is actual consumption. The red dashed line is SVR. The blue line is GRU.
You can clearly see that the GRU blue line closely follows the actual black line throughout - tracking both the quiet nighttime baseline around 40 to 80 Wh and the sharp appliance activation spikes reaching 400 to 700 Wh. SVR shows more spread and misses many of the rapid transitions.
The four metric boxes on the right confirm the numbers: GRU RMSE is 5.13 Wh, MAE is 3.74 Wh, R-squared is 0.997, and the RMSE is 6.15 times lower than SVR.
The comparison table at the bottom ranks all three models. GRU with R-squared of 0.9966 is clearly superior. XGBoost at 0.9789 is excellent but does not match GRU. SVR at 0.8710 is good but limited by its architecture.
To put the GRU's accuracy in context: with RMSE of 5.13 Wh against a mean consumption of 97.7 Wh, the average prediction error is only 5.25% of mean consumption. This is exceptional for appliance-level forecasting.</a:t>
            </a:r>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SLIDE 14 - CORRELATION AND FEATURE IMPORTANCE
This slide provides deeper insight into which features drive prediction performance.
The correlation heatmap on the left shows Pearson correlations between the Appliances target and selected raw sensor features. The key finding is that raw environmental features have only weak to moderate direct correlations with the target - the maximum is just 0.26 for kitchen temperature T1. This happens because cooking simultaneously elevates kitchen temperature and appliance load, but for most time periods temperature is not a reliable predictor of consumption.
The feature importance chart on the right from XGBoost tells a very different story. Rolling mean 3 - the 30-minute rolling average - accounts for 45.45% of total predictive signal. This is more than four times the importance of the second-ranked feature. Lag 2 at 0.105 and Lag 1 at 0.099 are second and third. Together, the engineered temporal features account for approximately 85% of all predictive signal, while raw sensor features contribute only about 15%.
This finding validates the entire feature engineering strategy and directly explains why the GRU outperforms SVR and XGBoost - its recurrent hidden state learns a continuous high-dimensional representation of the recent consumption history that implicitly encodes all the lag and rolling information simultaneously.</a:t>
            </a:r>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SLIDE 15 - RESEARCH CONTRIBUTIONS AND ENERGY EFFICIENCY IMPACT
This slide covers what I believe are the specific contributions of this dissertation and their practical implications.
For contributions: C1 is the first rigorous three-model comparison on the UCI Appliances dataset under strictly chronological evaluation. C2 demonstrates that extending lag features from 2 scales to 4 scales lifts SVR from negative R-squared to 0.871 - isolating the feature engineering contribution independent of model choice. C3 shows that GRU RMSE of 5.13 Wh meets the demand response threshold of below 9.77 Wh - which is 10% of mean consumption - while SVR and XGBoost do not. C4 provides the first systematic XGBoost importance analysis on this dataset, confirming rolling mean 3 as the dominant feature.
For energy efficiency impact: at the bottom, the four stat boxes show: estimated annual savings of 50 to 150 pounds per smart home through demand response participation; 15 to 25% HVAC energy reduction as demonstrated by Baek et al. 2026 using prediction-guided deep reinforcement learning; 15 to 20% community peak demand reduction when GRU predictions are aggregated across 100 homes; and applicability across three community types - residential, educational, and hotel.</a:t>
            </a:r>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SLIDE 16 - CONCLUSIONS AND FUTURE WORK
Let me summarise the key findings and close.
The GRU model is the clear winner with RMSE of 5.13 Wh and R-squared of 0.9966 - explaining 99.66% of variance in appliance electricity consumption. This is exceptional performance.
XGBoost is a strong intermediate model at R-squared 0.979, confirming that well-engineered gradient-boosted ensembles can approach deep learning performance but not quite match the GRU's sequential modelling capability.
SVR with GridSearchCV optimisation achieved R-squared 0.871 - a substantial improvement over the previous negative R-squared, demonstrating that principled hyperparameter selection matters even for classical methods.
The temporal features I engineered - especially the 30-minute rolling mean - account for 85% of predictive signal and are the primary driver of all three models' performance.
Only the GRU meets the demand response commitment threshold of below 10% RMSE to mean consumption.
For future work, the most impactful next steps are: restructuring GRU inputs as proper multi-step sequences of 12 to 144 timesteps; incorporating occupancy sensing following Jayashankara et al. 2026; integrating the GRU into a full BEMS prediction-guided control loop following Baek et al. 2026; and extending to commercial building types including hotels, schools, and offices.
Thank you very much. I am happy to take any questions.
[Smile, pause, and wait for questions.]</a:t>
            </a:r>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3.png"/><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1.xml"/><Relationship Id="rId4" Type="http://schemas.openxmlformats.org/officeDocument/2006/relationships/image" Target="../media/image9.jpeg"/></Relationships>
</file>

<file path=ppt/slides/_rels/slide9.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2.xml"/><Relationship Id="rId1" Type="http://schemas.openxmlformats.org/officeDocument/2006/relationships/slideLayout" Target="../slideLayouts/slideLayout1.xml"/><Relationship Id="rId5" Type="http://schemas.openxmlformats.org/officeDocument/2006/relationships/chart" Target="../charts/chart1.xml"/><Relationship Id="rId4" Type="http://schemas.openxmlformats.org/officeDocument/2006/relationships/image" Target="../media/image13.png"/></Relationships>
</file>

<file path=ppt/slides/_rels/slide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4.xml"/><Relationship Id="rId1" Type="http://schemas.openxmlformats.org/officeDocument/2006/relationships/slideLayout" Target="../slideLayouts/slideLayout1.xml"/><Relationship Id="rId4" Type="http://schemas.openxmlformats.org/officeDocument/2006/relationships/image" Target="../media/image16.png"/></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 1">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9144000" cy="5143500"/>
          </a:xfrm>
          <a:prstGeom prst="rect">
            <a:avLst/>
          </a:prstGeom>
        </p:spPr>
      </p:pic>
      <p:sp>
        <p:nvSpPr>
          <p:cNvPr id="4" name="Shape 1"/>
          <p:cNvSpPr/>
          <p:nvPr/>
        </p:nvSpPr>
        <p:spPr>
          <a:xfrm>
            <a:off x="3017520" y="0"/>
            <a:ext cx="64008" cy="5143500"/>
          </a:xfrm>
          <a:prstGeom prst="rect">
            <a:avLst/>
          </a:prstGeom>
          <a:solidFill>
            <a:srgbClr val="0A9396"/>
          </a:solidFill>
          <a:ln w="12700">
            <a:solidFill>
              <a:srgbClr val="0A9396"/>
            </a:solidFill>
            <a:prstDash val="solid"/>
          </a:ln>
        </p:spPr>
      </p:sp>
      <p:sp>
        <p:nvSpPr>
          <p:cNvPr id="5" name="Shape 2"/>
          <p:cNvSpPr/>
          <p:nvPr/>
        </p:nvSpPr>
        <p:spPr>
          <a:xfrm>
            <a:off x="800946" y="438912"/>
            <a:ext cx="1335024" cy="1335024"/>
          </a:xfrm>
          <a:prstGeom prst="ellipse">
            <a:avLst/>
          </a:prstGeom>
          <a:solidFill>
            <a:srgbClr val="0A9396">
              <a:alpha val="12000"/>
            </a:srgbClr>
          </a:solidFill>
          <a:ln w="12700">
            <a:solidFill>
              <a:srgbClr val="0A9396"/>
            </a:solidFill>
            <a:prstDash val="solid"/>
          </a:ln>
        </p:spPr>
      </p:sp>
      <p:pic>
        <p:nvPicPr>
          <p:cNvPr id="6" name="Image 1" descr="/home/claude/diss_ppt_read/word/media/image1.jpeg"/>
          <p:cNvPicPr>
            <a:picLocks noChangeAspect="1"/>
          </p:cNvPicPr>
          <p:nvPr/>
        </p:nvPicPr>
        <p:blipFill>
          <a:blip r:embed="rId4"/>
          <a:stretch>
            <a:fillRect/>
          </a:stretch>
        </p:blipFill>
        <p:spPr>
          <a:xfrm>
            <a:off x="880872" y="521208"/>
            <a:ext cx="1170432" cy="1170432"/>
          </a:xfrm>
          <a:prstGeom prst="ellipse">
            <a:avLst/>
          </a:prstGeom>
        </p:spPr>
      </p:pic>
      <p:sp>
        <p:nvSpPr>
          <p:cNvPr id="7" name="Text 3"/>
          <p:cNvSpPr/>
          <p:nvPr/>
        </p:nvSpPr>
        <p:spPr>
          <a:xfrm>
            <a:off x="91440" y="1869948"/>
            <a:ext cx="2926080" cy="301752"/>
          </a:xfrm>
          <a:prstGeom prst="rect">
            <a:avLst/>
          </a:prstGeom>
          <a:noFill/>
          <a:ln/>
        </p:spPr>
        <p:txBody>
          <a:bodyPr wrap="square" rtlCol="0" anchor="ctr"/>
          <a:lstStyle/>
          <a:p>
            <a:pPr marL="0" indent="0" algn="ctr">
              <a:buNone/>
            </a:pPr>
            <a:r>
              <a:rPr lang="en-US" sz="1400" b="1" dirty="0">
                <a:solidFill>
                  <a:srgbClr val="94D2BD"/>
                </a:solidFill>
                <a:latin typeface="Calibri" pitchFamily="34" charset="0"/>
                <a:ea typeface="Calibri" pitchFamily="34" charset="-122"/>
                <a:cs typeface="Calibri" pitchFamily="34" charset="-120"/>
              </a:rPr>
              <a:t>UWTSD</a:t>
            </a:r>
            <a:endParaRPr lang="en-US" sz="1400" dirty="0"/>
          </a:p>
        </p:txBody>
      </p:sp>
      <p:sp>
        <p:nvSpPr>
          <p:cNvPr id="8" name="Text 4"/>
          <p:cNvSpPr/>
          <p:nvPr/>
        </p:nvSpPr>
        <p:spPr>
          <a:xfrm>
            <a:off x="91440" y="1993391"/>
            <a:ext cx="2926080" cy="428075"/>
          </a:xfrm>
          <a:prstGeom prst="rect">
            <a:avLst/>
          </a:prstGeom>
          <a:noFill/>
          <a:ln/>
        </p:spPr>
        <p:txBody>
          <a:bodyPr wrap="square" rtlCol="0" anchor="ctr"/>
          <a:lstStyle/>
          <a:p>
            <a:pPr marL="0" indent="0" algn="ctr">
              <a:buNone/>
            </a:pPr>
            <a:r>
              <a:rPr lang="en-US" sz="1100" b="1" dirty="0">
                <a:solidFill>
                  <a:srgbClr val="FFFFFF"/>
                </a:solidFill>
                <a:latin typeface="Calibri" pitchFamily="34" charset="0"/>
                <a:ea typeface="Calibri" pitchFamily="34" charset="-122"/>
                <a:cs typeface="Calibri" pitchFamily="34" charset="-120"/>
              </a:rPr>
              <a:t>MSc Data and AI</a:t>
            </a:r>
            <a:endParaRPr lang="en-US" sz="1100" b="1" dirty="0"/>
          </a:p>
        </p:txBody>
      </p:sp>
      <p:sp>
        <p:nvSpPr>
          <p:cNvPr id="9" name="Text 5"/>
          <p:cNvSpPr/>
          <p:nvPr/>
        </p:nvSpPr>
        <p:spPr>
          <a:xfrm>
            <a:off x="3218688" y="438912"/>
            <a:ext cx="5742432" cy="2121408"/>
          </a:xfrm>
          <a:prstGeom prst="rect">
            <a:avLst/>
          </a:prstGeom>
          <a:noFill/>
          <a:ln/>
          <a:effectLst>
            <a:outerShdw blurRad="177800" dist="38100" dir="8100000" algn="bl" rotWithShape="0">
              <a:srgbClr val="000000">
                <a:alpha val="60000"/>
              </a:srgbClr>
            </a:outerShdw>
          </a:effectLst>
        </p:spPr>
        <p:txBody>
          <a:bodyPr wrap="square" rtlCol="0" anchor="ctr"/>
          <a:lstStyle/>
          <a:p>
            <a:pPr marL="0" indent="0">
              <a:buNone/>
            </a:pPr>
            <a:r>
              <a:rPr lang="en-US" sz="3500" b="1" dirty="0">
                <a:solidFill>
                  <a:srgbClr val="FFFFFF"/>
                </a:solidFill>
                <a:latin typeface="Calibri" pitchFamily="34" charset="0"/>
                <a:ea typeface="Calibri" pitchFamily="34" charset="-122"/>
                <a:cs typeface="Calibri" pitchFamily="34" charset="-120"/>
              </a:rPr>
              <a:t>Predicting Short-Term</a:t>
            </a:r>
            <a:endParaRPr lang="en-US" sz="3500" dirty="0"/>
          </a:p>
          <a:p>
            <a:pPr marL="0" indent="0">
              <a:buNone/>
            </a:pPr>
            <a:r>
              <a:rPr lang="en-US" sz="3500" b="1" dirty="0">
                <a:solidFill>
                  <a:srgbClr val="FFFFFF"/>
                </a:solidFill>
                <a:latin typeface="Calibri" pitchFamily="34" charset="0"/>
                <a:ea typeface="Calibri" pitchFamily="34" charset="-122"/>
                <a:cs typeface="Calibri" pitchFamily="34" charset="-120"/>
              </a:rPr>
              <a:t>Electricity Consumption</a:t>
            </a:r>
            <a:endParaRPr lang="en-US" sz="3500" dirty="0"/>
          </a:p>
          <a:p>
            <a:pPr marL="0" indent="0">
              <a:buNone/>
            </a:pPr>
            <a:r>
              <a:rPr lang="en-US" sz="3500" b="1" dirty="0">
                <a:solidFill>
                  <a:srgbClr val="FFFFFF"/>
                </a:solidFill>
                <a:latin typeface="Calibri" pitchFamily="34" charset="0"/>
                <a:ea typeface="Calibri" pitchFamily="34" charset="-122"/>
                <a:cs typeface="Calibri" pitchFamily="34" charset="-120"/>
              </a:rPr>
              <a:t>in Smart Buildings</a:t>
            </a:r>
            <a:endParaRPr lang="en-US" sz="3500" dirty="0"/>
          </a:p>
        </p:txBody>
      </p:sp>
      <p:sp>
        <p:nvSpPr>
          <p:cNvPr id="10" name="Shape 6"/>
          <p:cNvSpPr/>
          <p:nvPr/>
        </p:nvSpPr>
        <p:spPr>
          <a:xfrm>
            <a:off x="3218688" y="2670048"/>
            <a:ext cx="5376672" cy="402336"/>
          </a:xfrm>
          <a:prstGeom prst="rect">
            <a:avLst/>
          </a:prstGeom>
          <a:solidFill>
            <a:srgbClr val="0A9396">
              <a:alpha val="80000"/>
            </a:srgbClr>
          </a:solidFill>
          <a:ln w="12700">
            <a:solidFill>
              <a:srgbClr val="0A9396"/>
            </a:solidFill>
            <a:prstDash val="solid"/>
          </a:ln>
        </p:spPr>
      </p:sp>
      <p:sp>
        <p:nvSpPr>
          <p:cNvPr id="11" name="Text 7"/>
          <p:cNvSpPr/>
          <p:nvPr/>
        </p:nvSpPr>
        <p:spPr>
          <a:xfrm>
            <a:off x="3310128" y="2688336"/>
            <a:ext cx="5193792" cy="365760"/>
          </a:xfrm>
          <a:prstGeom prst="rect">
            <a:avLst/>
          </a:prstGeom>
          <a:noFill/>
          <a:ln/>
        </p:spPr>
        <p:txBody>
          <a:bodyPr wrap="square" rtlCol="0" anchor="ctr"/>
          <a:lstStyle/>
          <a:p>
            <a:pPr marL="0" indent="0">
              <a:buNone/>
            </a:pPr>
            <a:r>
              <a:rPr lang="en-US" sz="1250" i="1" dirty="0">
                <a:solidFill>
                  <a:srgbClr val="FFFFFF"/>
                </a:solidFill>
                <a:latin typeface="Calibri" pitchFamily="34" charset="0"/>
                <a:ea typeface="Calibri" pitchFamily="34" charset="-122"/>
                <a:cs typeface="Calibri" pitchFamily="34" charset="-120"/>
              </a:rPr>
              <a:t>Using Machine Learning Techniques  (SVR · XGBoost · GRU)</a:t>
            </a:r>
            <a:endParaRPr lang="en-US" sz="1250" dirty="0"/>
          </a:p>
        </p:txBody>
      </p:sp>
      <p:sp>
        <p:nvSpPr>
          <p:cNvPr id="12" name="Shape 8"/>
          <p:cNvSpPr/>
          <p:nvPr/>
        </p:nvSpPr>
        <p:spPr>
          <a:xfrm>
            <a:off x="3218688" y="3191256"/>
            <a:ext cx="5623560" cy="36576"/>
          </a:xfrm>
          <a:prstGeom prst="rect">
            <a:avLst/>
          </a:prstGeom>
          <a:solidFill>
            <a:srgbClr val="0A9396"/>
          </a:solidFill>
          <a:ln w="12700">
            <a:solidFill>
              <a:srgbClr val="0A9396"/>
            </a:solidFill>
            <a:prstDash val="solid"/>
          </a:ln>
        </p:spPr>
      </p:sp>
      <p:sp>
        <p:nvSpPr>
          <p:cNvPr id="13" name="Text 9"/>
          <p:cNvSpPr/>
          <p:nvPr/>
        </p:nvSpPr>
        <p:spPr>
          <a:xfrm>
            <a:off x="3218688" y="3291840"/>
            <a:ext cx="5669280" cy="804672"/>
          </a:xfrm>
          <a:prstGeom prst="rect">
            <a:avLst/>
          </a:prstGeom>
          <a:noFill/>
          <a:ln/>
        </p:spPr>
        <p:txBody>
          <a:bodyPr wrap="square" rtlCol="0" anchor="ctr"/>
          <a:lstStyle/>
          <a:p>
            <a:pPr marL="0" indent="0">
              <a:buNone/>
            </a:pPr>
            <a:r>
              <a:rPr lang="en-US" sz="1600" b="1" dirty="0">
                <a:solidFill>
                  <a:srgbClr val="FFFFFF"/>
                </a:solidFill>
                <a:latin typeface="Calibri" pitchFamily="34" charset="0"/>
                <a:ea typeface="Calibri" pitchFamily="34" charset="-122"/>
                <a:cs typeface="Calibri" pitchFamily="34" charset="-120"/>
              </a:rPr>
              <a:t>Saiyad Abrar Khalid</a:t>
            </a:r>
            <a:endParaRPr lang="en-US" sz="1600" dirty="0"/>
          </a:p>
          <a:p>
            <a:pPr marL="0" indent="0">
              <a:buNone/>
            </a:pPr>
            <a:r>
              <a:rPr lang="en-US" sz="1200" dirty="0">
                <a:solidFill>
                  <a:srgbClr val="94D2BD"/>
                </a:solidFill>
                <a:latin typeface="Calibri" pitchFamily="34" charset="0"/>
                <a:ea typeface="Calibri" pitchFamily="34" charset="-122"/>
                <a:cs typeface="Calibri" pitchFamily="34" charset="-120"/>
              </a:rPr>
              <a:t>Student ID: 2434357  |  Academic Year 2025–2026</a:t>
            </a:r>
            <a:endParaRPr lang="en-US" sz="1600" dirty="0"/>
          </a:p>
        </p:txBody>
      </p:sp>
      <p:sp>
        <p:nvSpPr>
          <p:cNvPr id="14" name="Shape 10"/>
          <p:cNvSpPr/>
          <p:nvPr/>
        </p:nvSpPr>
        <p:spPr>
          <a:xfrm>
            <a:off x="3218688" y="4297680"/>
            <a:ext cx="1097280" cy="329184"/>
          </a:xfrm>
          <a:prstGeom prst="rect">
            <a:avLst/>
          </a:prstGeom>
          <a:solidFill>
            <a:srgbClr val="0D1B2A">
              <a:alpha val="70000"/>
            </a:srgbClr>
          </a:solidFill>
          <a:ln w="12700">
            <a:solidFill>
              <a:srgbClr val="0A9396"/>
            </a:solidFill>
            <a:prstDash val="solid"/>
          </a:ln>
        </p:spPr>
      </p:sp>
      <p:sp>
        <p:nvSpPr>
          <p:cNvPr id="15" name="Text 11"/>
          <p:cNvSpPr/>
          <p:nvPr/>
        </p:nvSpPr>
        <p:spPr>
          <a:xfrm>
            <a:off x="3218688" y="4315968"/>
            <a:ext cx="1097280" cy="292608"/>
          </a:xfrm>
          <a:prstGeom prst="rect">
            <a:avLst/>
          </a:prstGeom>
          <a:noFill/>
          <a:ln/>
        </p:spPr>
        <p:txBody>
          <a:bodyPr wrap="square" rtlCol="0" anchor="ctr"/>
          <a:lstStyle/>
          <a:p>
            <a:pPr marL="0" indent="0" algn="ctr">
              <a:buNone/>
            </a:pPr>
            <a:r>
              <a:rPr lang="en-US" sz="900" dirty="0">
                <a:solidFill>
                  <a:srgbClr val="94D2BD"/>
                </a:solidFill>
                <a:latin typeface="Calibri" pitchFamily="34" charset="0"/>
                <a:ea typeface="Calibri" pitchFamily="34" charset="-122"/>
                <a:cs typeface="Calibri" pitchFamily="34" charset="-120"/>
              </a:rPr>
              <a:t>IoT Sensors</a:t>
            </a:r>
            <a:endParaRPr lang="en-US" sz="900" dirty="0"/>
          </a:p>
        </p:txBody>
      </p:sp>
      <p:sp>
        <p:nvSpPr>
          <p:cNvPr id="16" name="Shape 12"/>
          <p:cNvSpPr/>
          <p:nvPr/>
        </p:nvSpPr>
        <p:spPr>
          <a:xfrm>
            <a:off x="4407408" y="4297680"/>
            <a:ext cx="1097280" cy="329184"/>
          </a:xfrm>
          <a:prstGeom prst="rect">
            <a:avLst/>
          </a:prstGeom>
          <a:solidFill>
            <a:srgbClr val="0D1B2A">
              <a:alpha val="70000"/>
            </a:srgbClr>
          </a:solidFill>
          <a:ln w="12700">
            <a:solidFill>
              <a:srgbClr val="0A9396"/>
            </a:solidFill>
            <a:prstDash val="solid"/>
          </a:ln>
        </p:spPr>
      </p:sp>
      <p:sp>
        <p:nvSpPr>
          <p:cNvPr id="17" name="Text 13"/>
          <p:cNvSpPr/>
          <p:nvPr/>
        </p:nvSpPr>
        <p:spPr>
          <a:xfrm>
            <a:off x="4407408" y="4315968"/>
            <a:ext cx="1097280" cy="292608"/>
          </a:xfrm>
          <a:prstGeom prst="rect">
            <a:avLst/>
          </a:prstGeom>
          <a:noFill/>
          <a:ln/>
        </p:spPr>
        <p:txBody>
          <a:bodyPr wrap="square" rtlCol="0" anchor="ctr"/>
          <a:lstStyle/>
          <a:p>
            <a:pPr marL="0" indent="0" algn="ctr">
              <a:buNone/>
            </a:pPr>
            <a:r>
              <a:rPr lang="en-US" sz="900" dirty="0">
                <a:solidFill>
                  <a:srgbClr val="94D2BD"/>
                </a:solidFill>
                <a:latin typeface="Calibri" pitchFamily="34" charset="0"/>
                <a:ea typeface="Calibri" pitchFamily="34" charset="-122"/>
                <a:cs typeface="Calibri" pitchFamily="34" charset="-120"/>
              </a:rPr>
              <a:t>Deep Learning</a:t>
            </a:r>
            <a:endParaRPr lang="en-US" sz="900" dirty="0"/>
          </a:p>
        </p:txBody>
      </p:sp>
      <p:sp>
        <p:nvSpPr>
          <p:cNvPr id="18" name="Shape 14"/>
          <p:cNvSpPr/>
          <p:nvPr/>
        </p:nvSpPr>
        <p:spPr>
          <a:xfrm>
            <a:off x="5596128" y="4297680"/>
            <a:ext cx="1097280" cy="329184"/>
          </a:xfrm>
          <a:prstGeom prst="rect">
            <a:avLst/>
          </a:prstGeom>
          <a:solidFill>
            <a:srgbClr val="0D1B2A">
              <a:alpha val="70000"/>
            </a:srgbClr>
          </a:solidFill>
          <a:ln w="12700">
            <a:solidFill>
              <a:srgbClr val="0A9396"/>
            </a:solidFill>
            <a:prstDash val="solid"/>
          </a:ln>
        </p:spPr>
      </p:sp>
      <p:sp>
        <p:nvSpPr>
          <p:cNvPr id="19" name="Text 15"/>
          <p:cNvSpPr/>
          <p:nvPr/>
        </p:nvSpPr>
        <p:spPr>
          <a:xfrm>
            <a:off x="5596128" y="4315968"/>
            <a:ext cx="1097280" cy="292608"/>
          </a:xfrm>
          <a:prstGeom prst="rect">
            <a:avLst/>
          </a:prstGeom>
          <a:noFill/>
          <a:ln/>
        </p:spPr>
        <p:txBody>
          <a:bodyPr wrap="square" rtlCol="0" anchor="ctr"/>
          <a:lstStyle/>
          <a:p>
            <a:pPr marL="0" indent="0" algn="ctr">
              <a:buNone/>
            </a:pPr>
            <a:r>
              <a:rPr lang="en-US" sz="900" dirty="0">
                <a:solidFill>
                  <a:srgbClr val="94D2BD"/>
                </a:solidFill>
                <a:latin typeface="Calibri" pitchFamily="34" charset="0"/>
                <a:ea typeface="Calibri" pitchFamily="34" charset="-122"/>
                <a:cs typeface="Calibri" pitchFamily="34" charset="-120"/>
              </a:rPr>
              <a:t>GRU Network</a:t>
            </a:r>
            <a:endParaRPr lang="en-US" sz="900" dirty="0"/>
          </a:p>
        </p:txBody>
      </p:sp>
      <p:sp>
        <p:nvSpPr>
          <p:cNvPr id="20" name="Shape 16"/>
          <p:cNvSpPr/>
          <p:nvPr/>
        </p:nvSpPr>
        <p:spPr>
          <a:xfrm>
            <a:off x="6784848" y="4297680"/>
            <a:ext cx="1097280" cy="329184"/>
          </a:xfrm>
          <a:prstGeom prst="rect">
            <a:avLst/>
          </a:prstGeom>
          <a:solidFill>
            <a:srgbClr val="0D1B2A">
              <a:alpha val="70000"/>
            </a:srgbClr>
          </a:solidFill>
          <a:ln w="12700">
            <a:solidFill>
              <a:srgbClr val="0A9396"/>
            </a:solidFill>
            <a:prstDash val="solid"/>
          </a:ln>
        </p:spPr>
      </p:sp>
      <p:sp>
        <p:nvSpPr>
          <p:cNvPr id="21" name="Text 17"/>
          <p:cNvSpPr/>
          <p:nvPr/>
        </p:nvSpPr>
        <p:spPr>
          <a:xfrm>
            <a:off x="6784848" y="4315968"/>
            <a:ext cx="1097280" cy="292608"/>
          </a:xfrm>
          <a:prstGeom prst="rect">
            <a:avLst/>
          </a:prstGeom>
          <a:noFill/>
          <a:ln/>
        </p:spPr>
        <p:txBody>
          <a:bodyPr wrap="square" rtlCol="0" anchor="ctr"/>
          <a:lstStyle/>
          <a:p>
            <a:pPr marL="0" indent="0" algn="ctr">
              <a:buNone/>
            </a:pPr>
            <a:r>
              <a:rPr lang="en-US" sz="900" dirty="0">
                <a:solidFill>
                  <a:srgbClr val="94D2BD"/>
                </a:solidFill>
                <a:latin typeface="Calibri" pitchFamily="34" charset="0"/>
                <a:ea typeface="Calibri" pitchFamily="34" charset="-122"/>
                <a:cs typeface="Calibri" pitchFamily="34" charset="-120"/>
              </a:rPr>
              <a:t>Energy Efficiency</a:t>
            </a:r>
            <a:endParaRPr lang="en-US" sz="900" dirty="0"/>
          </a:p>
        </p:txBody>
      </p:sp>
      <p:sp>
        <p:nvSpPr>
          <p:cNvPr id="22" name="Shape 18"/>
          <p:cNvSpPr/>
          <p:nvPr/>
        </p:nvSpPr>
        <p:spPr>
          <a:xfrm>
            <a:off x="7973568" y="4297680"/>
            <a:ext cx="1097280" cy="329184"/>
          </a:xfrm>
          <a:prstGeom prst="rect">
            <a:avLst/>
          </a:prstGeom>
          <a:solidFill>
            <a:srgbClr val="0D1B2A">
              <a:alpha val="70000"/>
            </a:srgbClr>
          </a:solidFill>
          <a:ln w="12700">
            <a:solidFill>
              <a:srgbClr val="0A9396"/>
            </a:solidFill>
            <a:prstDash val="solid"/>
          </a:ln>
        </p:spPr>
      </p:sp>
      <p:sp>
        <p:nvSpPr>
          <p:cNvPr id="23" name="Text 19"/>
          <p:cNvSpPr/>
          <p:nvPr/>
        </p:nvSpPr>
        <p:spPr>
          <a:xfrm>
            <a:off x="7973568" y="4315968"/>
            <a:ext cx="1097280" cy="292608"/>
          </a:xfrm>
          <a:prstGeom prst="rect">
            <a:avLst/>
          </a:prstGeom>
          <a:noFill/>
          <a:ln/>
        </p:spPr>
        <p:txBody>
          <a:bodyPr wrap="square" rtlCol="0" anchor="ctr"/>
          <a:lstStyle/>
          <a:p>
            <a:pPr marL="0" indent="0" algn="ctr">
              <a:buNone/>
            </a:pPr>
            <a:r>
              <a:rPr lang="en-US" sz="900" dirty="0">
                <a:solidFill>
                  <a:srgbClr val="94D2BD"/>
                </a:solidFill>
                <a:latin typeface="Calibri" pitchFamily="34" charset="0"/>
                <a:ea typeface="Calibri" pitchFamily="34" charset="-122"/>
                <a:cs typeface="Calibri" pitchFamily="34" charset="-120"/>
              </a:rPr>
              <a:t>Smart Building</a:t>
            </a:r>
            <a:endParaRPr lang="en-US" sz="900" dirty="0"/>
          </a:p>
        </p:txBody>
      </p:sp>
      <p:pic>
        <p:nvPicPr>
          <p:cNvPr id="2054" name="Picture 6" descr="What Role Does A Financial Advisor Play Within A Company Sponsored 401(K)?">
            <a:extLst>
              <a:ext uri="{FF2B5EF4-FFF2-40B4-BE49-F238E27FC236}">
                <a16:creationId xmlns:a16="http://schemas.microsoft.com/office/drawing/2014/main" id="{1CE0E1DE-8CCF-BAD7-B1D1-57137EEFFF3E}"/>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1440" y="2670048"/>
            <a:ext cx="2807970" cy="187198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8F9FA"/>
        </a:solidFill>
        <a:effectLst/>
      </p:bgPr>
    </p:bg>
    <p:spTree>
      <p:nvGrpSpPr>
        <p:cNvPr id="1" name=""/>
        <p:cNvGrpSpPr/>
        <p:nvPr/>
      </p:nvGrpSpPr>
      <p:grpSpPr>
        <a:xfrm>
          <a:off x="0" y="0"/>
          <a:ext cx="0" cy="0"/>
          <a:chOff x="0" y="0"/>
          <a:chExt cx="0" cy="0"/>
        </a:xfrm>
      </p:grpSpPr>
      <p:sp>
        <p:nvSpPr>
          <p:cNvPr id="2" name="Shape 0"/>
          <p:cNvSpPr/>
          <p:nvPr/>
        </p:nvSpPr>
        <p:spPr>
          <a:xfrm>
            <a:off x="0" y="0"/>
            <a:ext cx="201168" cy="5143500"/>
          </a:xfrm>
          <a:prstGeom prst="rect">
            <a:avLst/>
          </a:prstGeom>
          <a:solidFill>
            <a:srgbClr val="0A9396"/>
          </a:solidFill>
          <a:ln w="12700">
            <a:solidFill>
              <a:srgbClr val="0A9396"/>
            </a:solidFill>
            <a:prstDash val="solid"/>
          </a:ln>
        </p:spPr>
      </p:sp>
      <p:sp>
        <p:nvSpPr>
          <p:cNvPr id="3" name="Text 1"/>
          <p:cNvSpPr/>
          <p:nvPr/>
        </p:nvSpPr>
        <p:spPr>
          <a:xfrm>
            <a:off x="347472" y="201168"/>
            <a:ext cx="8503920" cy="640080"/>
          </a:xfrm>
          <a:prstGeom prst="rect">
            <a:avLst/>
          </a:prstGeom>
          <a:noFill/>
          <a:ln/>
        </p:spPr>
        <p:txBody>
          <a:bodyPr wrap="square" rtlCol="0" anchor="ctr"/>
          <a:lstStyle/>
          <a:p>
            <a:pPr marL="0" indent="0">
              <a:buNone/>
            </a:pPr>
            <a:r>
              <a:rPr lang="en-US" sz="2800" b="1" dirty="0">
                <a:solidFill>
                  <a:srgbClr val="0D1B2A"/>
                </a:solidFill>
                <a:latin typeface="Calibri" pitchFamily="34" charset="0"/>
                <a:ea typeface="Calibri" pitchFamily="34" charset="-122"/>
                <a:cs typeface="Calibri" pitchFamily="34" charset="-120"/>
              </a:rPr>
              <a:t>Presentation Agenda</a:t>
            </a:r>
            <a:endParaRPr lang="en-US" sz="2800" dirty="0"/>
          </a:p>
        </p:txBody>
      </p:sp>
      <p:sp>
        <p:nvSpPr>
          <p:cNvPr id="4" name="Text 2"/>
          <p:cNvSpPr/>
          <p:nvPr/>
        </p:nvSpPr>
        <p:spPr>
          <a:xfrm>
            <a:off x="347472" y="804672"/>
            <a:ext cx="8503920" cy="329184"/>
          </a:xfrm>
          <a:prstGeom prst="rect">
            <a:avLst/>
          </a:prstGeom>
          <a:noFill/>
          <a:ln/>
        </p:spPr>
        <p:txBody>
          <a:bodyPr wrap="square" rtlCol="0" anchor="ctr"/>
          <a:lstStyle/>
          <a:p>
            <a:pPr marL="0" indent="0">
              <a:buNone/>
            </a:pPr>
            <a:r>
              <a:rPr lang="en-US" sz="1400" i="1" dirty="0">
                <a:solidFill>
                  <a:srgbClr val="636E72"/>
                </a:solidFill>
                <a:latin typeface="Calibri" pitchFamily="34" charset="0"/>
                <a:ea typeface="Calibri" pitchFamily="34" charset="-122"/>
                <a:cs typeface="Calibri" pitchFamily="34" charset="-120"/>
              </a:rPr>
              <a:t>16 slides covering the full dissertation</a:t>
            </a:r>
            <a:endParaRPr lang="en-US" sz="1400" dirty="0"/>
          </a:p>
        </p:txBody>
      </p:sp>
      <p:sp>
        <p:nvSpPr>
          <p:cNvPr id="5" name="Shape 3"/>
          <p:cNvSpPr/>
          <p:nvPr/>
        </p:nvSpPr>
        <p:spPr>
          <a:xfrm>
            <a:off x="365760" y="1261872"/>
            <a:ext cx="411480" cy="347472"/>
          </a:xfrm>
          <a:prstGeom prst="rect">
            <a:avLst/>
          </a:prstGeom>
          <a:solidFill>
            <a:srgbClr val="0A9396"/>
          </a:solidFill>
          <a:ln w="12700">
            <a:solidFill>
              <a:srgbClr val="0A9396"/>
            </a:solidFill>
            <a:prstDash val="solid"/>
          </a:ln>
        </p:spPr>
      </p:sp>
      <p:sp>
        <p:nvSpPr>
          <p:cNvPr id="6" name="Text 4"/>
          <p:cNvSpPr/>
          <p:nvPr/>
        </p:nvSpPr>
        <p:spPr>
          <a:xfrm>
            <a:off x="365760" y="1280160"/>
            <a:ext cx="411480" cy="310896"/>
          </a:xfrm>
          <a:prstGeom prst="rect">
            <a:avLst/>
          </a:prstGeom>
          <a:noFill/>
          <a:ln/>
        </p:spPr>
        <p:txBody>
          <a:bodyPr wrap="square" rtlCol="0" anchor="ctr"/>
          <a:lstStyle/>
          <a:p>
            <a:pPr marL="0" indent="0" algn="ctr">
              <a:buNone/>
            </a:pPr>
            <a:r>
              <a:rPr lang="en-US" sz="1300" b="1" dirty="0">
                <a:solidFill>
                  <a:srgbClr val="FFFFFF"/>
                </a:solidFill>
                <a:latin typeface="Calibri" pitchFamily="34" charset="0"/>
                <a:ea typeface="Calibri" pitchFamily="34" charset="-122"/>
                <a:cs typeface="Calibri" pitchFamily="34" charset="-120"/>
              </a:rPr>
              <a:t>01</a:t>
            </a:r>
            <a:endParaRPr lang="en-US" sz="1300" dirty="0"/>
          </a:p>
        </p:txBody>
      </p:sp>
      <p:sp>
        <p:nvSpPr>
          <p:cNvPr id="7" name="Text 5"/>
          <p:cNvSpPr/>
          <p:nvPr/>
        </p:nvSpPr>
        <p:spPr>
          <a:xfrm>
            <a:off x="841248" y="1316736"/>
            <a:ext cx="3703320" cy="274320"/>
          </a:xfrm>
          <a:prstGeom prst="rect">
            <a:avLst/>
          </a:prstGeom>
          <a:noFill/>
          <a:ln/>
        </p:spPr>
        <p:txBody>
          <a:bodyPr wrap="square" rtlCol="0" anchor="ctr"/>
          <a:lstStyle/>
          <a:p>
            <a:pPr marL="0" indent="0">
              <a:buNone/>
            </a:pPr>
            <a:r>
              <a:rPr lang="en-US" sz="1300" dirty="0">
                <a:solidFill>
                  <a:srgbClr val="2D3436"/>
                </a:solidFill>
                <a:latin typeface="Calibri" pitchFamily="34" charset="0"/>
                <a:ea typeface="Calibri" pitchFamily="34" charset="-122"/>
                <a:cs typeface="Calibri" pitchFamily="34" charset="-120"/>
              </a:rPr>
              <a:t>Introduction &amp; Motivation</a:t>
            </a:r>
            <a:endParaRPr lang="en-US" sz="1300" dirty="0"/>
          </a:p>
        </p:txBody>
      </p:sp>
      <p:sp>
        <p:nvSpPr>
          <p:cNvPr id="8" name="Shape 6"/>
          <p:cNvSpPr/>
          <p:nvPr/>
        </p:nvSpPr>
        <p:spPr>
          <a:xfrm>
            <a:off x="365760" y="1728216"/>
            <a:ext cx="411480" cy="347472"/>
          </a:xfrm>
          <a:prstGeom prst="rect">
            <a:avLst/>
          </a:prstGeom>
          <a:solidFill>
            <a:srgbClr val="0077B6"/>
          </a:solidFill>
          <a:ln w="12700">
            <a:solidFill>
              <a:srgbClr val="0077B6"/>
            </a:solidFill>
            <a:prstDash val="solid"/>
          </a:ln>
        </p:spPr>
      </p:sp>
      <p:sp>
        <p:nvSpPr>
          <p:cNvPr id="9" name="Text 7"/>
          <p:cNvSpPr/>
          <p:nvPr/>
        </p:nvSpPr>
        <p:spPr>
          <a:xfrm>
            <a:off x="365760" y="1746504"/>
            <a:ext cx="411480" cy="310896"/>
          </a:xfrm>
          <a:prstGeom prst="rect">
            <a:avLst/>
          </a:prstGeom>
          <a:noFill/>
          <a:ln/>
        </p:spPr>
        <p:txBody>
          <a:bodyPr wrap="square" rtlCol="0" anchor="ctr"/>
          <a:lstStyle/>
          <a:p>
            <a:pPr marL="0" indent="0" algn="ctr">
              <a:buNone/>
            </a:pPr>
            <a:r>
              <a:rPr lang="en-US" sz="1300" b="1" dirty="0">
                <a:solidFill>
                  <a:srgbClr val="FFFFFF"/>
                </a:solidFill>
                <a:latin typeface="Calibri" pitchFamily="34" charset="0"/>
                <a:ea typeface="Calibri" pitchFamily="34" charset="-122"/>
                <a:cs typeface="Calibri" pitchFamily="34" charset="-120"/>
              </a:rPr>
              <a:t>02</a:t>
            </a:r>
            <a:endParaRPr lang="en-US" sz="1300" dirty="0"/>
          </a:p>
        </p:txBody>
      </p:sp>
      <p:sp>
        <p:nvSpPr>
          <p:cNvPr id="10" name="Text 8"/>
          <p:cNvSpPr/>
          <p:nvPr/>
        </p:nvSpPr>
        <p:spPr>
          <a:xfrm>
            <a:off x="841248" y="1783080"/>
            <a:ext cx="3703320" cy="274320"/>
          </a:xfrm>
          <a:prstGeom prst="rect">
            <a:avLst/>
          </a:prstGeom>
          <a:noFill/>
          <a:ln/>
        </p:spPr>
        <p:txBody>
          <a:bodyPr wrap="square" rtlCol="0" anchor="ctr"/>
          <a:lstStyle/>
          <a:p>
            <a:pPr marL="0" indent="0">
              <a:buNone/>
            </a:pPr>
            <a:r>
              <a:rPr lang="en-US" sz="1300" dirty="0">
                <a:solidFill>
                  <a:srgbClr val="2D3436"/>
                </a:solidFill>
                <a:latin typeface="Calibri" pitchFamily="34" charset="0"/>
                <a:ea typeface="Calibri" pitchFamily="34" charset="-122"/>
                <a:cs typeface="Calibri" pitchFamily="34" charset="-120"/>
              </a:rPr>
              <a:t>Research Aim &amp; Objectives</a:t>
            </a:r>
            <a:endParaRPr lang="en-US" sz="1300" dirty="0"/>
          </a:p>
        </p:txBody>
      </p:sp>
      <p:sp>
        <p:nvSpPr>
          <p:cNvPr id="11" name="Shape 9"/>
          <p:cNvSpPr/>
          <p:nvPr/>
        </p:nvSpPr>
        <p:spPr>
          <a:xfrm>
            <a:off x="365760" y="2194560"/>
            <a:ext cx="411480" cy="347472"/>
          </a:xfrm>
          <a:prstGeom prst="rect">
            <a:avLst/>
          </a:prstGeom>
          <a:solidFill>
            <a:srgbClr val="5E60CE"/>
          </a:solidFill>
          <a:ln w="12700">
            <a:solidFill>
              <a:srgbClr val="5E60CE"/>
            </a:solidFill>
            <a:prstDash val="solid"/>
          </a:ln>
        </p:spPr>
      </p:sp>
      <p:sp>
        <p:nvSpPr>
          <p:cNvPr id="12" name="Text 10"/>
          <p:cNvSpPr/>
          <p:nvPr/>
        </p:nvSpPr>
        <p:spPr>
          <a:xfrm>
            <a:off x="365760" y="2212848"/>
            <a:ext cx="411480" cy="310896"/>
          </a:xfrm>
          <a:prstGeom prst="rect">
            <a:avLst/>
          </a:prstGeom>
          <a:noFill/>
          <a:ln/>
        </p:spPr>
        <p:txBody>
          <a:bodyPr wrap="square" rtlCol="0" anchor="ctr"/>
          <a:lstStyle/>
          <a:p>
            <a:pPr marL="0" indent="0" algn="ctr">
              <a:buNone/>
            </a:pPr>
            <a:r>
              <a:rPr lang="en-US" sz="1300" b="1" dirty="0">
                <a:solidFill>
                  <a:srgbClr val="FFFFFF"/>
                </a:solidFill>
                <a:latin typeface="Calibri" pitchFamily="34" charset="0"/>
                <a:ea typeface="Calibri" pitchFamily="34" charset="-122"/>
                <a:cs typeface="Calibri" pitchFamily="34" charset="-120"/>
              </a:rPr>
              <a:t>03</a:t>
            </a:r>
            <a:endParaRPr lang="en-US" sz="1300" dirty="0"/>
          </a:p>
        </p:txBody>
      </p:sp>
      <p:sp>
        <p:nvSpPr>
          <p:cNvPr id="13" name="Text 11"/>
          <p:cNvSpPr/>
          <p:nvPr/>
        </p:nvSpPr>
        <p:spPr>
          <a:xfrm>
            <a:off x="841248" y="2249424"/>
            <a:ext cx="3703320" cy="274320"/>
          </a:xfrm>
          <a:prstGeom prst="rect">
            <a:avLst/>
          </a:prstGeom>
          <a:noFill/>
          <a:ln/>
        </p:spPr>
        <p:txBody>
          <a:bodyPr wrap="square" rtlCol="0" anchor="ctr"/>
          <a:lstStyle/>
          <a:p>
            <a:pPr marL="0" indent="0">
              <a:buNone/>
            </a:pPr>
            <a:r>
              <a:rPr lang="en-US" sz="1300" dirty="0">
                <a:solidFill>
                  <a:srgbClr val="2D3436"/>
                </a:solidFill>
                <a:latin typeface="Calibri" pitchFamily="34" charset="0"/>
                <a:ea typeface="Calibri" pitchFamily="34" charset="-122"/>
                <a:cs typeface="Calibri" pitchFamily="34" charset="-120"/>
              </a:rPr>
              <a:t>What is a Smart Building?</a:t>
            </a:r>
            <a:endParaRPr lang="en-US" sz="1300" dirty="0"/>
          </a:p>
        </p:txBody>
      </p:sp>
      <p:sp>
        <p:nvSpPr>
          <p:cNvPr id="14" name="Shape 12"/>
          <p:cNvSpPr/>
          <p:nvPr/>
        </p:nvSpPr>
        <p:spPr>
          <a:xfrm>
            <a:off x="365760" y="2660904"/>
            <a:ext cx="411480" cy="347472"/>
          </a:xfrm>
          <a:prstGeom prst="rect">
            <a:avLst/>
          </a:prstGeom>
          <a:solidFill>
            <a:srgbClr val="9B2335"/>
          </a:solidFill>
          <a:ln w="12700">
            <a:solidFill>
              <a:srgbClr val="9B2335"/>
            </a:solidFill>
            <a:prstDash val="solid"/>
          </a:ln>
        </p:spPr>
      </p:sp>
      <p:sp>
        <p:nvSpPr>
          <p:cNvPr id="15" name="Text 13"/>
          <p:cNvSpPr/>
          <p:nvPr/>
        </p:nvSpPr>
        <p:spPr>
          <a:xfrm>
            <a:off x="365760" y="2679192"/>
            <a:ext cx="411480" cy="310896"/>
          </a:xfrm>
          <a:prstGeom prst="rect">
            <a:avLst/>
          </a:prstGeom>
          <a:noFill/>
          <a:ln/>
        </p:spPr>
        <p:txBody>
          <a:bodyPr wrap="square" rtlCol="0" anchor="ctr"/>
          <a:lstStyle/>
          <a:p>
            <a:pPr marL="0" indent="0" algn="ctr">
              <a:buNone/>
            </a:pPr>
            <a:r>
              <a:rPr lang="en-US" sz="1300" b="1" dirty="0">
                <a:solidFill>
                  <a:srgbClr val="FFFFFF"/>
                </a:solidFill>
                <a:latin typeface="Calibri" pitchFamily="34" charset="0"/>
                <a:ea typeface="Calibri" pitchFamily="34" charset="-122"/>
                <a:cs typeface="Calibri" pitchFamily="34" charset="-120"/>
              </a:rPr>
              <a:t>04</a:t>
            </a:r>
            <a:endParaRPr lang="en-US" sz="1300" dirty="0"/>
          </a:p>
        </p:txBody>
      </p:sp>
      <p:sp>
        <p:nvSpPr>
          <p:cNvPr id="16" name="Text 14"/>
          <p:cNvSpPr/>
          <p:nvPr/>
        </p:nvSpPr>
        <p:spPr>
          <a:xfrm>
            <a:off x="841248" y="2715768"/>
            <a:ext cx="3703320" cy="274320"/>
          </a:xfrm>
          <a:prstGeom prst="rect">
            <a:avLst/>
          </a:prstGeom>
          <a:noFill/>
          <a:ln/>
        </p:spPr>
        <p:txBody>
          <a:bodyPr wrap="square" rtlCol="0" anchor="ctr"/>
          <a:lstStyle/>
          <a:p>
            <a:pPr marL="0" indent="0">
              <a:buNone/>
            </a:pPr>
            <a:r>
              <a:rPr lang="en-US" sz="1300" dirty="0">
                <a:solidFill>
                  <a:srgbClr val="2D3436"/>
                </a:solidFill>
                <a:latin typeface="Calibri" pitchFamily="34" charset="0"/>
                <a:ea typeface="Calibri" pitchFamily="34" charset="-122"/>
                <a:cs typeface="Calibri" pitchFamily="34" charset="-120"/>
              </a:rPr>
              <a:t>Literature Review &amp; Background</a:t>
            </a:r>
            <a:endParaRPr lang="en-US" sz="1300" dirty="0"/>
          </a:p>
        </p:txBody>
      </p:sp>
      <p:sp>
        <p:nvSpPr>
          <p:cNvPr id="17" name="Shape 15"/>
          <p:cNvSpPr/>
          <p:nvPr/>
        </p:nvSpPr>
        <p:spPr>
          <a:xfrm>
            <a:off x="365760" y="3127248"/>
            <a:ext cx="411480" cy="347472"/>
          </a:xfrm>
          <a:prstGeom prst="rect">
            <a:avLst/>
          </a:prstGeom>
          <a:solidFill>
            <a:srgbClr val="2D6A4F"/>
          </a:solidFill>
          <a:ln w="12700">
            <a:solidFill>
              <a:srgbClr val="2D6A4F"/>
            </a:solidFill>
            <a:prstDash val="solid"/>
          </a:ln>
        </p:spPr>
      </p:sp>
      <p:sp>
        <p:nvSpPr>
          <p:cNvPr id="18" name="Text 16"/>
          <p:cNvSpPr/>
          <p:nvPr/>
        </p:nvSpPr>
        <p:spPr>
          <a:xfrm>
            <a:off x="365760" y="3145536"/>
            <a:ext cx="411480" cy="310896"/>
          </a:xfrm>
          <a:prstGeom prst="rect">
            <a:avLst/>
          </a:prstGeom>
          <a:noFill/>
          <a:ln/>
        </p:spPr>
        <p:txBody>
          <a:bodyPr wrap="square" rtlCol="0" anchor="ctr"/>
          <a:lstStyle/>
          <a:p>
            <a:pPr marL="0" indent="0" algn="ctr">
              <a:buNone/>
            </a:pPr>
            <a:r>
              <a:rPr lang="en-US" sz="1300" b="1" dirty="0">
                <a:solidFill>
                  <a:srgbClr val="FFFFFF"/>
                </a:solidFill>
                <a:latin typeface="Calibri" pitchFamily="34" charset="0"/>
                <a:ea typeface="Calibri" pitchFamily="34" charset="-122"/>
                <a:cs typeface="Calibri" pitchFamily="34" charset="-120"/>
              </a:rPr>
              <a:t>05</a:t>
            </a:r>
            <a:endParaRPr lang="en-US" sz="1300" dirty="0"/>
          </a:p>
        </p:txBody>
      </p:sp>
      <p:sp>
        <p:nvSpPr>
          <p:cNvPr id="19" name="Text 17"/>
          <p:cNvSpPr/>
          <p:nvPr/>
        </p:nvSpPr>
        <p:spPr>
          <a:xfrm>
            <a:off x="841248" y="3182112"/>
            <a:ext cx="3703320" cy="274320"/>
          </a:xfrm>
          <a:prstGeom prst="rect">
            <a:avLst/>
          </a:prstGeom>
          <a:noFill/>
          <a:ln/>
        </p:spPr>
        <p:txBody>
          <a:bodyPr wrap="square" rtlCol="0" anchor="ctr"/>
          <a:lstStyle/>
          <a:p>
            <a:pPr marL="0" indent="0">
              <a:buNone/>
            </a:pPr>
            <a:r>
              <a:rPr lang="en-US" sz="1300" dirty="0">
                <a:solidFill>
                  <a:srgbClr val="2D3436"/>
                </a:solidFill>
                <a:latin typeface="Calibri" pitchFamily="34" charset="0"/>
                <a:ea typeface="Calibri" pitchFamily="34" charset="-122"/>
                <a:cs typeface="Calibri" pitchFamily="34" charset="-120"/>
              </a:rPr>
              <a:t>Dataset Description</a:t>
            </a:r>
            <a:endParaRPr lang="en-US" sz="1300" dirty="0"/>
          </a:p>
        </p:txBody>
      </p:sp>
      <p:sp>
        <p:nvSpPr>
          <p:cNvPr id="20" name="Shape 18"/>
          <p:cNvSpPr/>
          <p:nvPr/>
        </p:nvSpPr>
        <p:spPr>
          <a:xfrm>
            <a:off x="365760" y="3593592"/>
            <a:ext cx="411480" cy="347472"/>
          </a:xfrm>
          <a:prstGeom prst="rect">
            <a:avLst/>
          </a:prstGeom>
          <a:solidFill>
            <a:srgbClr val="E67E22"/>
          </a:solidFill>
          <a:ln w="12700">
            <a:solidFill>
              <a:srgbClr val="E67E22"/>
            </a:solidFill>
            <a:prstDash val="solid"/>
          </a:ln>
        </p:spPr>
      </p:sp>
      <p:sp>
        <p:nvSpPr>
          <p:cNvPr id="21" name="Text 19"/>
          <p:cNvSpPr/>
          <p:nvPr/>
        </p:nvSpPr>
        <p:spPr>
          <a:xfrm>
            <a:off x="365760" y="3611880"/>
            <a:ext cx="411480" cy="310896"/>
          </a:xfrm>
          <a:prstGeom prst="rect">
            <a:avLst/>
          </a:prstGeom>
          <a:noFill/>
          <a:ln/>
        </p:spPr>
        <p:txBody>
          <a:bodyPr wrap="square" rtlCol="0" anchor="ctr"/>
          <a:lstStyle/>
          <a:p>
            <a:pPr marL="0" indent="0" algn="ctr">
              <a:buNone/>
            </a:pPr>
            <a:r>
              <a:rPr lang="en-US" sz="1300" b="1" dirty="0">
                <a:solidFill>
                  <a:srgbClr val="FFFFFF"/>
                </a:solidFill>
                <a:latin typeface="Calibri" pitchFamily="34" charset="0"/>
                <a:ea typeface="Calibri" pitchFamily="34" charset="-122"/>
                <a:cs typeface="Calibri" pitchFamily="34" charset="-120"/>
              </a:rPr>
              <a:t>06</a:t>
            </a:r>
            <a:endParaRPr lang="en-US" sz="1300" dirty="0"/>
          </a:p>
        </p:txBody>
      </p:sp>
      <p:sp>
        <p:nvSpPr>
          <p:cNvPr id="22" name="Text 20"/>
          <p:cNvSpPr/>
          <p:nvPr/>
        </p:nvSpPr>
        <p:spPr>
          <a:xfrm>
            <a:off x="841248" y="3648456"/>
            <a:ext cx="3703320" cy="274320"/>
          </a:xfrm>
          <a:prstGeom prst="rect">
            <a:avLst/>
          </a:prstGeom>
          <a:noFill/>
          <a:ln/>
        </p:spPr>
        <p:txBody>
          <a:bodyPr wrap="square" rtlCol="0" anchor="ctr"/>
          <a:lstStyle/>
          <a:p>
            <a:pPr marL="0" indent="0">
              <a:buNone/>
            </a:pPr>
            <a:r>
              <a:rPr lang="en-US" sz="1300" dirty="0">
                <a:solidFill>
                  <a:srgbClr val="2D3436"/>
                </a:solidFill>
                <a:latin typeface="Calibri" pitchFamily="34" charset="0"/>
                <a:ea typeface="Calibri" pitchFamily="34" charset="-122"/>
                <a:cs typeface="Calibri" pitchFamily="34" charset="-120"/>
              </a:rPr>
              <a:t>Methodology Overview</a:t>
            </a:r>
            <a:endParaRPr lang="en-US" sz="1300" dirty="0"/>
          </a:p>
        </p:txBody>
      </p:sp>
      <p:sp>
        <p:nvSpPr>
          <p:cNvPr id="23" name="Shape 21"/>
          <p:cNvSpPr/>
          <p:nvPr/>
        </p:nvSpPr>
        <p:spPr>
          <a:xfrm>
            <a:off x="365760" y="4059936"/>
            <a:ext cx="411480" cy="347472"/>
          </a:xfrm>
          <a:prstGeom prst="rect">
            <a:avLst/>
          </a:prstGeom>
          <a:solidFill>
            <a:srgbClr val="7B2D8B"/>
          </a:solidFill>
          <a:ln w="12700">
            <a:solidFill>
              <a:srgbClr val="7B2D8B"/>
            </a:solidFill>
            <a:prstDash val="solid"/>
          </a:ln>
        </p:spPr>
      </p:sp>
      <p:sp>
        <p:nvSpPr>
          <p:cNvPr id="24" name="Text 22"/>
          <p:cNvSpPr/>
          <p:nvPr/>
        </p:nvSpPr>
        <p:spPr>
          <a:xfrm>
            <a:off x="365760" y="4078224"/>
            <a:ext cx="411480" cy="310896"/>
          </a:xfrm>
          <a:prstGeom prst="rect">
            <a:avLst/>
          </a:prstGeom>
          <a:noFill/>
          <a:ln/>
        </p:spPr>
        <p:txBody>
          <a:bodyPr wrap="square" rtlCol="0" anchor="ctr"/>
          <a:lstStyle/>
          <a:p>
            <a:pPr marL="0" indent="0" algn="ctr">
              <a:buNone/>
            </a:pPr>
            <a:r>
              <a:rPr lang="en-US" sz="1300" b="1" dirty="0">
                <a:solidFill>
                  <a:srgbClr val="FFFFFF"/>
                </a:solidFill>
                <a:latin typeface="Calibri" pitchFamily="34" charset="0"/>
                <a:ea typeface="Calibri" pitchFamily="34" charset="-122"/>
                <a:cs typeface="Calibri" pitchFamily="34" charset="-120"/>
              </a:rPr>
              <a:t>07</a:t>
            </a:r>
            <a:endParaRPr lang="en-US" sz="1300" dirty="0"/>
          </a:p>
        </p:txBody>
      </p:sp>
      <p:sp>
        <p:nvSpPr>
          <p:cNvPr id="25" name="Text 23"/>
          <p:cNvSpPr/>
          <p:nvPr/>
        </p:nvSpPr>
        <p:spPr>
          <a:xfrm>
            <a:off x="841248" y="4114800"/>
            <a:ext cx="3703320" cy="274320"/>
          </a:xfrm>
          <a:prstGeom prst="rect">
            <a:avLst/>
          </a:prstGeom>
          <a:noFill/>
          <a:ln/>
        </p:spPr>
        <p:txBody>
          <a:bodyPr wrap="square" rtlCol="0" anchor="ctr"/>
          <a:lstStyle/>
          <a:p>
            <a:pPr marL="0" indent="0">
              <a:buNone/>
            </a:pPr>
            <a:r>
              <a:rPr lang="en-US" sz="1300" dirty="0">
                <a:solidFill>
                  <a:srgbClr val="2D3436"/>
                </a:solidFill>
                <a:latin typeface="Calibri" pitchFamily="34" charset="0"/>
                <a:ea typeface="Calibri" pitchFamily="34" charset="-122"/>
                <a:cs typeface="Calibri" pitchFamily="34" charset="-120"/>
              </a:rPr>
              <a:t>Feature Engineering</a:t>
            </a:r>
            <a:endParaRPr lang="en-US" sz="1300" dirty="0"/>
          </a:p>
        </p:txBody>
      </p:sp>
      <p:sp>
        <p:nvSpPr>
          <p:cNvPr id="26" name="Shape 24"/>
          <p:cNvSpPr/>
          <p:nvPr/>
        </p:nvSpPr>
        <p:spPr>
          <a:xfrm>
            <a:off x="365760" y="4526280"/>
            <a:ext cx="411480" cy="347472"/>
          </a:xfrm>
          <a:prstGeom prst="rect">
            <a:avLst/>
          </a:prstGeom>
          <a:solidFill>
            <a:srgbClr val="0D1B2A"/>
          </a:solidFill>
          <a:ln w="12700">
            <a:solidFill>
              <a:srgbClr val="0D1B2A"/>
            </a:solidFill>
            <a:prstDash val="solid"/>
          </a:ln>
        </p:spPr>
      </p:sp>
      <p:sp>
        <p:nvSpPr>
          <p:cNvPr id="27" name="Text 25"/>
          <p:cNvSpPr/>
          <p:nvPr/>
        </p:nvSpPr>
        <p:spPr>
          <a:xfrm>
            <a:off x="365760" y="4544568"/>
            <a:ext cx="411480" cy="310896"/>
          </a:xfrm>
          <a:prstGeom prst="rect">
            <a:avLst/>
          </a:prstGeom>
          <a:noFill/>
          <a:ln/>
        </p:spPr>
        <p:txBody>
          <a:bodyPr wrap="square" rtlCol="0" anchor="ctr"/>
          <a:lstStyle/>
          <a:p>
            <a:pPr marL="0" indent="0" algn="ctr">
              <a:buNone/>
            </a:pPr>
            <a:r>
              <a:rPr lang="en-US" sz="1300" b="1" dirty="0">
                <a:solidFill>
                  <a:srgbClr val="FFFFFF"/>
                </a:solidFill>
                <a:latin typeface="Calibri" pitchFamily="34" charset="0"/>
                <a:ea typeface="Calibri" pitchFamily="34" charset="-122"/>
                <a:cs typeface="Calibri" pitchFamily="34" charset="-120"/>
              </a:rPr>
              <a:t>08</a:t>
            </a:r>
            <a:endParaRPr lang="en-US" sz="1300" dirty="0"/>
          </a:p>
        </p:txBody>
      </p:sp>
      <p:sp>
        <p:nvSpPr>
          <p:cNvPr id="28" name="Text 26"/>
          <p:cNvSpPr/>
          <p:nvPr/>
        </p:nvSpPr>
        <p:spPr>
          <a:xfrm>
            <a:off x="841248" y="4581144"/>
            <a:ext cx="3703320" cy="274320"/>
          </a:xfrm>
          <a:prstGeom prst="rect">
            <a:avLst/>
          </a:prstGeom>
          <a:noFill/>
          <a:ln/>
        </p:spPr>
        <p:txBody>
          <a:bodyPr wrap="square" rtlCol="0" anchor="ctr"/>
          <a:lstStyle/>
          <a:p>
            <a:pPr marL="0" indent="0">
              <a:buNone/>
            </a:pPr>
            <a:r>
              <a:rPr lang="en-US" sz="1300" dirty="0">
                <a:solidFill>
                  <a:srgbClr val="2D3436"/>
                </a:solidFill>
                <a:latin typeface="Calibri" pitchFamily="34" charset="0"/>
                <a:ea typeface="Calibri" pitchFamily="34" charset="-122"/>
                <a:cs typeface="Calibri" pitchFamily="34" charset="-120"/>
              </a:rPr>
              <a:t>Three Model Architectures</a:t>
            </a:r>
            <a:endParaRPr lang="en-US" sz="1300" dirty="0"/>
          </a:p>
        </p:txBody>
      </p:sp>
      <p:sp>
        <p:nvSpPr>
          <p:cNvPr id="29" name="Shape 27"/>
          <p:cNvSpPr/>
          <p:nvPr/>
        </p:nvSpPr>
        <p:spPr>
          <a:xfrm>
            <a:off x="4754880" y="1261872"/>
            <a:ext cx="411480" cy="347472"/>
          </a:xfrm>
          <a:prstGeom prst="rect">
            <a:avLst/>
          </a:prstGeom>
          <a:solidFill>
            <a:srgbClr val="0077B6"/>
          </a:solidFill>
          <a:ln w="12700">
            <a:solidFill>
              <a:srgbClr val="0077B6"/>
            </a:solidFill>
            <a:prstDash val="solid"/>
          </a:ln>
        </p:spPr>
      </p:sp>
      <p:sp>
        <p:nvSpPr>
          <p:cNvPr id="30" name="Text 28"/>
          <p:cNvSpPr/>
          <p:nvPr/>
        </p:nvSpPr>
        <p:spPr>
          <a:xfrm>
            <a:off x="4754880" y="1280160"/>
            <a:ext cx="411480" cy="310896"/>
          </a:xfrm>
          <a:prstGeom prst="rect">
            <a:avLst/>
          </a:prstGeom>
          <a:noFill/>
          <a:ln/>
        </p:spPr>
        <p:txBody>
          <a:bodyPr wrap="square" rtlCol="0" anchor="ctr"/>
          <a:lstStyle/>
          <a:p>
            <a:pPr marL="0" indent="0" algn="ctr">
              <a:buNone/>
            </a:pPr>
            <a:r>
              <a:rPr lang="en-US" sz="1300" b="1" dirty="0">
                <a:solidFill>
                  <a:srgbClr val="FFFFFF"/>
                </a:solidFill>
                <a:latin typeface="Calibri" pitchFamily="34" charset="0"/>
                <a:ea typeface="Calibri" pitchFamily="34" charset="-122"/>
                <a:cs typeface="Calibri" pitchFamily="34" charset="-120"/>
              </a:rPr>
              <a:t>09</a:t>
            </a:r>
            <a:endParaRPr lang="en-US" sz="1300" dirty="0"/>
          </a:p>
        </p:txBody>
      </p:sp>
      <p:sp>
        <p:nvSpPr>
          <p:cNvPr id="31" name="Text 29"/>
          <p:cNvSpPr/>
          <p:nvPr/>
        </p:nvSpPr>
        <p:spPr>
          <a:xfrm>
            <a:off x="5230368" y="1316736"/>
            <a:ext cx="3703320" cy="274320"/>
          </a:xfrm>
          <a:prstGeom prst="rect">
            <a:avLst/>
          </a:prstGeom>
          <a:noFill/>
          <a:ln/>
        </p:spPr>
        <p:txBody>
          <a:bodyPr wrap="square" rtlCol="0" anchor="ctr"/>
          <a:lstStyle/>
          <a:p>
            <a:pPr marL="0" indent="0">
              <a:buNone/>
            </a:pPr>
            <a:r>
              <a:rPr lang="en-US" sz="1300" dirty="0">
                <a:solidFill>
                  <a:srgbClr val="2D3436"/>
                </a:solidFill>
                <a:latin typeface="Calibri" pitchFamily="34" charset="0"/>
                <a:ea typeface="Calibri" pitchFamily="34" charset="-122"/>
                <a:cs typeface="Calibri" pitchFamily="34" charset="-120"/>
              </a:rPr>
              <a:t>GRU Training Dynamics</a:t>
            </a:r>
            <a:endParaRPr lang="en-US" sz="1300" dirty="0"/>
          </a:p>
        </p:txBody>
      </p:sp>
      <p:sp>
        <p:nvSpPr>
          <p:cNvPr id="32" name="Shape 30"/>
          <p:cNvSpPr/>
          <p:nvPr/>
        </p:nvSpPr>
        <p:spPr>
          <a:xfrm>
            <a:off x="4754880" y="1728216"/>
            <a:ext cx="411480" cy="347472"/>
          </a:xfrm>
          <a:prstGeom prst="rect">
            <a:avLst/>
          </a:prstGeom>
          <a:solidFill>
            <a:srgbClr val="9B2335"/>
          </a:solidFill>
          <a:ln w="12700">
            <a:solidFill>
              <a:srgbClr val="9B2335"/>
            </a:solidFill>
            <a:prstDash val="solid"/>
          </a:ln>
        </p:spPr>
      </p:sp>
      <p:sp>
        <p:nvSpPr>
          <p:cNvPr id="33" name="Text 31"/>
          <p:cNvSpPr/>
          <p:nvPr/>
        </p:nvSpPr>
        <p:spPr>
          <a:xfrm>
            <a:off x="4754880" y="1746504"/>
            <a:ext cx="411480" cy="310896"/>
          </a:xfrm>
          <a:prstGeom prst="rect">
            <a:avLst/>
          </a:prstGeom>
          <a:noFill/>
          <a:ln/>
        </p:spPr>
        <p:txBody>
          <a:bodyPr wrap="square" rtlCol="0" anchor="ctr"/>
          <a:lstStyle/>
          <a:p>
            <a:pPr marL="0" indent="0" algn="ctr">
              <a:buNone/>
            </a:pPr>
            <a:r>
              <a:rPr lang="en-US" sz="1300" b="1" dirty="0">
                <a:solidFill>
                  <a:srgbClr val="FFFFFF"/>
                </a:solidFill>
                <a:latin typeface="Calibri" pitchFamily="34" charset="0"/>
                <a:ea typeface="Calibri" pitchFamily="34" charset="-122"/>
                <a:cs typeface="Calibri" pitchFamily="34" charset="-120"/>
              </a:rPr>
              <a:t>10</a:t>
            </a:r>
            <a:endParaRPr lang="en-US" sz="1300" dirty="0"/>
          </a:p>
        </p:txBody>
      </p:sp>
      <p:sp>
        <p:nvSpPr>
          <p:cNvPr id="34" name="Text 32"/>
          <p:cNvSpPr/>
          <p:nvPr/>
        </p:nvSpPr>
        <p:spPr>
          <a:xfrm>
            <a:off x="5230368" y="1783080"/>
            <a:ext cx="3703320" cy="274320"/>
          </a:xfrm>
          <a:prstGeom prst="rect">
            <a:avLst/>
          </a:prstGeom>
          <a:noFill/>
          <a:ln/>
        </p:spPr>
        <p:txBody>
          <a:bodyPr wrap="square" rtlCol="0" anchor="ctr"/>
          <a:lstStyle/>
          <a:p>
            <a:pPr marL="0" indent="0">
              <a:buNone/>
            </a:pPr>
            <a:r>
              <a:rPr lang="en-US" sz="1300" dirty="0">
                <a:solidFill>
                  <a:srgbClr val="2D3436"/>
                </a:solidFill>
                <a:latin typeface="Calibri" pitchFamily="34" charset="0"/>
                <a:ea typeface="Calibri" pitchFamily="34" charset="-122"/>
                <a:cs typeface="Calibri" pitchFamily="34" charset="-120"/>
              </a:rPr>
              <a:t>Results — SVR &amp; XGBoost</a:t>
            </a:r>
            <a:endParaRPr lang="en-US" sz="1300" dirty="0"/>
          </a:p>
        </p:txBody>
      </p:sp>
      <p:sp>
        <p:nvSpPr>
          <p:cNvPr id="35" name="Shape 33"/>
          <p:cNvSpPr/>
          <p:nvPr/>
        </p:nvSpPr>
        <p:spPr>
          <a:xfrm>
            <a:off x="4754880" y="2194560"/>
            <a:ext cx="411480" cy="347472"/>
          </a:xfrm>
          <a:prstGeom prst="rect">
            <a:avLst/>
          </a:prstGeom>
          <a:solidFill>
            <a:srgbClr val="27AE60"/>
          </a:solidFill>
          <a:ln w="12700">
            <a:solidFill>
              <a:srgbClr val="27AE60"/>
            </a:solidFill>
            <a:prstDash val="solid"/>
          </a:ln>
        </p:spPr>
      </p:sp>
      <p:sp>
        <p:nvSpPr>
          <p:cNvPr id="36" name="Text 34"/>
          <p:cNvSpPr/>
          <p:nvPr/>
        </p:nvSpPr>
        <p:spPr>
          <a:xfrm>
            <a:off x="4754880" y="2212848"/>
            <a:ext cx="411480" cy="310896"/>
          </a:xfrm>
          <a:prstGeom prst="rect">
            <a:avLst/>
          </a:prstGeom>
          <a:noFill/>
          <a:ln/>
        </p:spPr>
        <p:txBody>
          <a:bodyPr wrap="square" rtlCol="0" anchor="ctr"/>
          <a:lstStyle/>
          <a:p>
            <a:pPr marL="0" indent="0" algn="ctr">
              <a:buNone/>
            </a:pPr>
            <a:r>
              <a:rPr lang="en-US" sz="1300" b="1" dirty="0">
                <a:solidFill>
                  <a:srgbClr val="FFFFFF"/>
                </a:solidFill>
                <a:latin typeface="Calibri" pitchFamily="34" charset="0"/>
                <a:ea typeface="Calibri" pitchFamily="34" charset="-122"/>
                <a:cs typeface="Calibri" pitchFamily="34" charset="-120"/>
              </a:rPr>
              <a:t>11</a:t>
            </a:r>
            <a:endParaRPr lang="en-US" sz="1300" dirty="0"/>
          </a:p>
        </p:txBody>
      </p:sp>
      <p:sp>
        <p:nvSpPr>
          <p:cNvPr id="37" name="Text 35"/>
          <p:cNvSpPr/>
          <p:nvPr/>
        </p:nvSpPr>
        <p:spPr>
          <a:xfrm>
            <a:off x="5230368" y="2249424"/>
            <a:ext cx="3703320" cy="274320"/>
          </a:xfrm>
          <a:prstGeom prst="rect">
            <a:avLst/>
          </a:prstGeom>
          <a:noFill/>
          <a:ln/>
        </p:spPr>
        <p:txBody>
          <a:bodyPr wrap="square" rtlCol="0" anchor="ctr"/>
          <a:lstStyle/>
          <a:p>
            <a:pPr marL="0" indent="0">
              <a:buNone/>
            </a:pPr>
            <a:r>
              <a:rPr lang="en-US" sz="1300" dirty="0">
                <a:solidFill>
                  <a:srgbClr val="2D3436"/>
                </a:solidFill>
                <a:latin typeface="Calibri" pitchFamily="34" charset="0"/>
                <a:ea typeface="Calibri" pitchFamily="34" charset="-122"/>
                <a:cs typeface="Calibri" pitchFamily="34" charset="-120"/>
              </a:rPr>
              <a:t>Results — GRU &amp; Comparison</a:t>
            </a:r>
            <a:endParaRPr lang="en-US" sz="1300" dirty="0"/>
          </a:p>
        </p:txBody>
      </p:sp>
      <p:sp>
        <p:nvSpPr>
          <p:cNvPr id="38" name="Shape 36"/>
          <p:cNvSpPr/>
          <p:nvPr/>
        </p:nvSpPr>
        <p:spPr>
          <a:xfrm>
            <a:off x="4754880" y="2660904"/>
            <a:ext cx="411480" cy="347472"/>
          </a:xfrm>
          <a:prstGeom prst="rect">
            <a:avLst/>
          </a:prstGeom>
          <a:solidFill>
            <a:srgbClr val="2D6A4F"/>
          </a:solidFill>
          <a:ln w="12700">
            <a:solidFill>
              <a:srgbClr val="2D6A4F"/>
            </a:solidFill>
            <a:prstDash val="solid"/>
          </a:ln>
        </p:spPr>
      </p:sp>
      <p:sp>
        <p:nvSpPr>
          <p:cNvPr id="39" name="Text 37"/>
          <p:cNvSpPr/>
          <p:nvPr/>
        </p:nvSpPr>
        <p:spPr>
          <a:xfrm>
            <a:off x="4754880" y="2679192"/>
            <a:ext cx="411480" cy="310896"/>
          </a:xfrm>
          <a:prstGeom prst="rect">
            <a:avLst/>
          </a:prstGeom>
          <a:noFill/>
          <a:ln/>
        </p:spPr>
        <p:txBody>
          <a:bodyPr wrap="square" rtlCol="0" anchor="ctr"/>
          <a:lstStyle/>
          <a:p>
            <a:pPr marL="0" indent="0" algn="ctr">
              <a:buNone/>
            </a:pPr>
            <a:r>
              <a:rPr lang="en-US" sz="1300" b="1" dirty="0">
                <a:solidFill>
                  <a:srgbClr val="FFFFFF"/>
                </a:solidFill>
                <a:latin typeface="Calibri" pitchFamily="34" charset="0"/>
                <a:ea typeface="Calibri" pitchFamily="34" charset="-122"/>
                <a:cs typeface="Calibri" pitchFamily="34" charset="-120"/>
              </a:rPr>
              <a:t>12</a:t>
            </a:r>
            <a:endParaRPr lang="en-US" sz="1300" dirty="0"/>
          </a:p>
        </p:txBody>
      </p:sp>
      <p:sp>
        <p:nvSpPr>
          <p:cNvPr id="40" name="Text 38"/>
          <p:cNvSpPr/>
          <p:nvPr/>
        </p:nvSpPr>
        <p:spPr>
          <a:xfrm>
            <a:off x="5230368" y="2715768"/>
            <a:ext cx="3703320" cy="274320"/>
          </a:xfrm>
          <a:prstGeom prst="rect">
            <a:avLst/>
          </a:prstGeom>
          <a:noFill/>
          <a:ln/>
        </p:spPr>
        <p:txBody>
          <a:bodyPr wrap="square" rtlCol="0" anchor="ctr"/>
          <a:lstStyle/>
          <a:p>
            <a:pPr marL="0" indent="0">
              <a:buNone/>
            </a:pPr>
            <a:r>
              <a:rPr lang="en-US" sz="1300" dirty="0">
                <a:solidFill>
                  <a:srgbClr val="2D3436"/>
                </a:solidFill>
                <a:latin typeface="Calibri" pitchFamily="34" charset="0"/>
                <a:ea typeface="Calibri" pitchFamily="34" charset="-122"/>
                <a:cs typeface="Calibri" pitchFamily="34" charset="-120"/>
              </a:rPr>
              <a:t>Correlation &amp; Feature Importance</a:t>
            </a:r>
            <a:endParaRPr lang="en-US" sz="1300" dirty="0"/>
          </a:p>
        </p:txBody>
      </p:sp>
      <p:sp>
        <p:nvSpPr>
          <p:cNvPr id="41" name="Shape 39"/>
          <p:cNvSpPr/>
          <p:nvPr/>
        </p:nvSpPr>
        <p:spPr>
          <a:xfrm>
            <a:off x="4754880" y="3127248"/>
            <a:ext cx="411480" cy="347472"/>
          </a:xfrm>
          <a:prstGeom prst="rect">
            <a:avLst/>
          </a:prstGeom>
          <a:solidFill>
            <a:srgbClr val="5E60CE"/>
          </a:solidFill>
          <a:ln w="12700">
            <a:solidFill>
              <a:srgbClr val="5E60CE"/>
            </a:solidFill>
            <a:prstDash val="solid"/>
          </a:ln>
        </p:spPr>
      </p:sp>
      <p:sp>
        <p:nvSpPr>
          <p:cNvPr id="42" name="Text 40"/>
          <p:cNvSpPr/>
          <p:nvPr/>
        </p:nvSpPr>
        <p:spPr>
          <a:xfrm>
            <a:off x="4754880" y="3145536"/>
            <a:ext cx="411480" cy="310896"/>
          </a:xfrm>
          <a:prstGeom prst="rect">
            <a:avLst/>
          </a:prstGeom>
          <a:noFill/>
          <a:ln/>
        </p:spPr>
        <p:txBody>
          <a:bodyPr wrap="square" rtlCol="0" anchor="ctr"/>
          <a:lstStyle/>
          <a:p>
            <a:pPr marL="0" indent="0" algn="ctr">
              <a:buNone/>
            </a:pPr>
            <a:r>
              <a:rPr lang="en-US" sz="1300" b="1" dirty="0">
                <a:solidFill>
                  <a:srgbClr val="FFFFFF"/>
                </a:solidFill>
                <a:latin typeface="Calibri" pitchFamily="34" charset="0"/>
                <a:ea typeface="Calibri" pitchFamily="34" charset="-122"/>
                <a:cs typeface="Calibri" pitchFamily="34" charset="-120"/>
              </a:rPr>
              <a:t>13</a:t>
            </a:r>
            <a:endParaRPr lang="en-US" sz="1300" dirty="0"/>
          </a:p>
        </p:txBody>
      </p:sp>
      <p:sp>
        <p:nvSpPr>
          <p:cNvPr id="43" name="Text 41"/>
          <p:cNvSpPr/>
          <p:nvPr/>
        </p:nvSpPr>
        <p:spPr>
          <a:xfrm>
            <a:off x="5230368" y="3182112"/>
            <a:ext cx="3703320" cy="274320"/>
          </a:xfrm>
          <a:prstGeom prst="rect">
            <a:avLst/>
          </a:prstGeom>
          <a:noFill/>
          <a:ln/>
        </p:spPr>
        <p:txBody>
          <a:bodyPr wrap="square" rtlCol="0" anchor="ctr"/>
          <a:lstStyle/>
          <a:p>
            <a:pPr marL="0" indent="0">
              <a:buNone/>
            </a:pPr>
            <a:r>
              <a:rPr lang="en-US" sz="1300" dirty="0">
                <a:solidFill>
                  <a:srgbClr val="2D3436"/>
                </a:solidFill>
                <a:latin typeface="Calibri" pitchFamily="34" charset="0"/>
                <a:ea typeface="Calibri" pitchFamily="34" charset="-122"/>
                <a:cs typeface="Calibri" pitchFamily="34" charset="-120"/>
              </a:rPr>
              <a:t>Research Contributions</a:t>
            </a:r>
            <a:endParaRPr lang="en-US" sz="1300" dirty="0"/>
          </a:p>
        </p:txBody>
      </p:sp>
      <p:sp>
        <p:nvSpPr>
          <p:cNvPr id="44" name="Shape 42"/>
          <p:cNvSpPr/>
          <p:nvPr/>
        </p:nvSpPr>
        <p:spPr>
          <a:xfrm>
            <a:off x="4754880" y="3593592"/>
            <a:ext cx="411480" cy="347472"/>
          </a:xfrm>
          <a:prstGeom prst="rect">
            <a:avLst/>
          </a:prstGeom>
          <a:solidFill>
            <a:srgbClr val="F4A261"/>
          </a:solidFill>
          <a:ln w="12700">
            <a:solidFill>
              <a:srgbClr val="F4A261"/>
            </a:solidFill>
            <a:prstDash val="solid"/>
          </a:ln>
        </p:spPr>
      </p:sp>
      <p:sp>
        <p:nvSpPr>
          <p:cNvPr id="45" name="Text 43"/>
          <p:cNvSpPr/>
          <p:nvPr/>
        </p:nvSpPr>
        <p:spPr>
          <a:xfrm>
            <a:off x="4754880" y="3611880"/>
            <a:ext cx="411480" cy="310896"/>
          </a:xfrm>
          <a:prstGeom prst="rect">
            <a:avLst/>
          </a:prstGeom>
          <a:noFill/>
          <a:ln/>
        </p:spPr>
        <p:txBody>
          <a:bodyPr wrap="square" rtlCol="0" anchor="ctr"/>
          <a:lstStyle/>
          <a:p>
            <a:pPr marL="0" indent="0" algn="ctr">
              <a:buNone/>
            </a:pPr>
            <a:r>
              <a:rPr lang="en-US" sz="1300" b="1" dirty="0">
                <a:solidFill>
                  <a:srgbClr val="FFFFFF"/>
                </a:solidFill>
                <a:latin typeface="Calibri" pitchFamily="34" charset="0"/>
                <a:ea typeface="Calibri" pitchFamily="34" charset="-122"/>
                <a:cs typeface="Calibri" pitchFamily="34" charset="-120"/>
              </a:rPr>
              <a:t>14</a:t>
            </a:r>
            <a:endParaRPr lang="en-US" sz="1300" dirty="0"/>
          </a:p>
        </p:txBody>
      </p:sp>
      <p:sp>
        <p:nvSpPr>
          <p:cNvPr id="46" name="Text 44"/>
          <p:cNvSpPr/>
          <p:nvPr/>
        </p:nvSpPr>
        <p:spPr>
          <a:xfrm>
            <a:off x="5230368" y="3648456"/>
            <a:ext cx="3703320" cy="274320"/>
          </a:xfrm>
          <a:prstGeom prst="rect">
            <a:avLst/>
          </a:prstGeom>
          <a:noFill/>
          <a:ln/>
        </p:spPr>
        <p:txBody>
          <a:bodyPr wrap="square" rtlCol="0" anchor="ctr"/>
          <a:lstStyle/>
          <a:p>
            <a:pPr marL="0" indent="0">
              <a:buNone/>
            </a:pPr>
            <a:r>
              <a:rPr lang="en-US" sz="1300" dirty="0">
                <a:solidFill>
                  <a:srgbClr val="2D3436"/>
                </a:solidFill>
                <a:latin typeface="Calibri" pitchFamily="34" charset="0"/>
                <a:ea typeface="Calibri" pitchFamily="34" charset="-122"/>
                <a:cs typeface="Calibri" pitchFamily="34" charset="-120"/>
              </a:rPr>
              <a:t>Energy Efficiency Impact</a:t>
            </a:r>
            <a:endParaRPr lang="en-US" sz="1300" dirty="0"/>
          </a:p>
        </p:txBody>
      </p:sp>
      <p:sp>
        <p:nvSpPr>
          <p:cNvPr id="47" name="Shape 45"/>
          <p:cNvSpPr/>
          <p:nvPr/>
        </p:nvSpPr>
        <p:spPr>
          <a:xfrm>
            <a:off x="4754880" y="4059936"/>
            <a:ext cx="411480" cy="347472"/>
          </a:xfrm>
          <a:prstGeom prst="rect">
            <a:avLst/>
          </a:prstGeom>
          <a:solidFill>
            <a:srgbClr val="636E72"/>
          </a:solidFill>
          <a:ln w="12700">
            <a:solidFill>
              <a:srgbClr val="636E72"/>
            </a:solidFill>
            <a:prstDash val="solid"/>
          </a:ln>
        </p:spPr>
      </p:sp>
      <p:sp>
        <p:nvSpPr>
          <p:cNvPr id="48" name="Text 46"/>
          <p:cNvSpPr/>
          <p:nvPr/>
        </p:nvSpPr>
        <p:spPr>
          <a:xfrm>
            <a:off x="4754880" y="4078224"/>
            <a:ext cx="411480" cy="310896"/>
          </a:xfrm>
          <a:prstGeom prst="rect">
            <a:avLst/>
          </a:prstGeom>
          <a:noFill/>
          <a:ln/>
        </p:spPr>
        <p:txBody>
          <a:bodyPr wrap="square" rtlCol="0" anchor="ctr"/>
          <a:lstStyle/>
          <a:p>
            <a:pPr marL="0" indent="0" algn="ctr">
              <a:buNone/>
            </a:pPr>
            <a:r>
              <a:rPr lang="en-US" sz="1300" b="1" dirty="0">
                <a:solidFill>
                  <a:srgbClr val="FFFFFF"/>
                </a:solidFill>
                <a:latin typeface="Calibri" pitchFamily="34" charset="0"/>
                <a:ea typeface="Calibri" pitchFamily="34" charset="-122"/>
                <a:cs typeface="Calibri" pitchFamily="34" charset="-120"/>
              </a:rPr>
              <a:t>15</a:t>
            </a:r>
            <a:endParaRPr lang="en-US" sz="1300" dirty="0"/>
          </a:p>
        </p:txBody>
      </p:sp>
      <p:sp>
        <p:nvSpPr>
          <p:cNvPr id="49" name="Text 47"/>
          <p:cNvSpPr/>
          <p:nvPr/>
        </p:nvSpPr>
        <p:spPr>
          <a:xfrm>
            <a:off x="5230368" y="4114800"/>
            <a:ext cx="3703320" cy="274320"/>
          </a:xfrm>
          <a:prstGeom prst="rect">
            <a:avLst/>
          </a:prstGeom>
          <a:noFill/>
          <a:ln/>
        </p:spPr>
        <p:txBody>
          <a:bodyPr wrap="square" rtlCol="0" anchor="ctr"/>
          <a:lstStyle/>
          <a:p>
            <a:pPr marL="0" indent="0">
              <a:buNone/>
            </a:pPr>
            <a:r>
              <a:rPr lang="en-US" sz="1300" dirty="0">
                <a:solidFill>
                  <a:srgbClr val="2D3436"/>
                </a:solidFill>
                <a:latin typeface="Calibri" pitchFamily="34" charset="0"/>
                <a:ea typeface="Calibri" pitchFamily="34" charset="-122"/>
                <a:cs typeface="Calibri" pitchFamily="34" charset="-120"/>
              </a:rPr>
              <a:t>Limitations &amp; Ethical Issues</a:t>
            </a:r>
            <a:endParaRPr lang="en-US" sz="1300" dirty="0"/>
          </a:p>
        </p:txBody>
      </p:sp>
      <p:sp>
        <p:nvSpPr>
          <p:cNvPr id="50" name="Shape 48"/>
          <p:cNvSpPr/>
          <p:nvPr/>
        </p:nvSpPr>
        <p:spPr>
          <a:xfrm>
            <a:off x="4754880" y="4526280"/>
            <a:ext cx="411480" cy="347472"/>
          </a:xfrm>
          <a:prstGeom prst="rect">
            <a:avLst/>
          </a:prstGeom>
          <a:solidFill>
            <a:srgbClr val="0D1B2A"/>
          </a:solidFill>
          <a:ln w="12700">
            <a:solidFill>
              <a:srgbClr val="0D1B2A"/>
            </a:solidFill>
            <a:prstDash val="solid"/>
          </a:ln>
        </p:spPr>
      </p:sp>
      <p:sp>
        <p:nvSpPr>
          <p:cNvPr id="51" name="Text 49"/>
          <p:cNvSpPr/>
          <p:nvPr/>
        </p:nvSpPr>
        <p:spPr>
          <a:xfrm>
            <a:off x="4754880" y="4544568"/>
            <a:ext cx="411480" cy="310896"/>
          </a:xfrm>
          <a:prstGeom prst="rect">
            <a:avLst/>
          </a:prstGeom>
          <a:noFill/>
          <a:ln/>
        </p:spPr>
        <p:txBody>
          <a:bodyPr wrap="square" rtlCol="0" anchor="ctr"/>
          <a:lstStyle/>
          <a:p>
            <a:pPr marL="0" indent="0" algn="ctr">
              <a:buNone/>
            </a:pPr>
            <a:r>
              <a:rPr lang="en-US" sz="1300" b="1" dirty="0">
                <a:solidFill>
                  <a:srgbClr val="FFFFFF"/>
                </a:solidFill>
                <a:latin typeface="Calibri" pitchFamily="34" charset="0"/>
                <a:ea typeface="Calibri" pitchFamily="34" charset="-122"/>
                <a:cs typeface="Calibri" pitchFamily="34" charset="-120"/>
              </a:rPr>
              <a:t>16</a:t>
            </a:r>
            <a:endParaRPr lang="en-US" sz="1300" dirty="0"/>
          </a:p>
        </p:txBody>
      </p:sp>
      <p:sp>
        <p:nvSpPr>
          <p:cNvPr id="52" name="Text 50"/>
          <p:cNvSpPr/>
          <p:nvPr/>
        </p:nvSpPr>
        <p:spPr>
          <a:xfrm>
            <a:off x="5230368" y="4581144"/>
            <a:ext cx="3703320" cy="274320"/>
          </a:xfrm>
          <a:prstGeom prst="rect">
            <a:avLst/>
          </a:prstGeom>
          <a:noFill/>
          <a:ln/>
        </p:spPr>
        <p:txBody>
          <a:bodyPr wrap="square" rtlCol="0" anchor="ctr"/>
          <a:lstStyle/>
          <a:p>
            <a:pPr marL="0" indent="0">
              <a:buNone/>
            </a:pPr>
            <a:r>
              <a:rPr lang="en-US" sz="1300" dirty="0">
                <a:solidFill>
                  <a:srgbClr val="2D3436"/>
                </a:solidFill>
                <a:latin typeface="Calibri" pitchFamily="34" charset="0"/>
                <a:ea typeface="Calibri" pitchFamily="34" charset="-122"/>
                <a:cs typeface="Calibri" pitchFamily="34" charset="-120"/>
              </a:rPr>
              <a:t>Conclusions &amp; Future Work</a:t>
            </a:r>
            <a:endParaRPr lang="en-US" sz="1300" dirty="0"/>
          </a:p>
        </p:txBody>
      </p:sp>
      <p:sp>
        <p:nvSpPr>
          <p:cNvPr id="53" name="Text 51"/>
          <p:cNvSpPr/>
          <p:nvPr/>
        </p:nvSpPr>
        <p:spPr>
          <a:xfrm>
            <a:off x="8412480" y="4846320"/>
            <a:ext cx="640080" cy="228600"/>
          </a:xfrm>
          <a:prstGeom prst="rect">
            <a:avLst/>
          </a:prstGeom>
          <a:noFill/>
          <a:ln/>
        </p:spPr>
        <p:txBody>
          <a:bodyPr wrap="square" rtlCol="0" anchor="ctr"/>
          <a:lstStyle/>
          <a:p>
            <a:pPr marL="0" indent="0" algn="r">
              <a:buNone/>
            </a:pPr>
            <a:r>
              <a:rPr lang="en-US" sz="1000" dirty="0">
                <a:solidFill>
                  <a:srgbClr val="636E72"/>
                </a:solidFill>
                <a:latin typeface="Calibri" pitchFamily="34" charset="0"/>
                <a:ea typeface="Calibri" pitchFamily="34" charset="-122"/>
                <a:cs typeface="Calibri" pitchFamily="34" charset="-120"/>
              </a:rPr>
              <a:t>2 / 16</a:t>
            </a:r>
            <a:endParaRPr lang="en-US" sz="10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8F9FA"/>
        </a:solidFill>
        <a:effectLst/>
      </p:bgPr>
    </p:bg>
    <p:spTree>
      <p:nvGrpSpPr>
        <p:cNvPr id="1" name=""/>
        <p:cNvGrpSpPr/>
        <p:nvPr/>
      </p:nvGrpSpPr>
      <p:grpSpPr>
        <a:xfrm>
          <a:off x="0" y="0"/>
          <a:ext cx="0" cy="0"/>
          <a:chOff x="0" y="0"/>
          <a:chExt cx="0" cy="0"/>
        </a:xfrm>
      </p:grpSpPr>
      <p:sp>
        <p:nvSpPr>
          <p:cNvPr id="2" name="Shape 0"/>
          <p:cNvSpPr/>
          <p:nvPr/>
        </p:nvSpPr>
        <p:spPr>
          <a:xfrm>
            <a:off x="0" y="0"/>
            <a:ext cx="201168" cy="5143500"/>
          </a:xfrm>
          <a:prstGeom prst="rect">
            <a:avLst/>
          </a:prstGeom>
          <a:solidFill>
            <a:srgbClr val="0A9396"/>
          </a:solidFill>
          <a:ln w="12700">
            <a:solidFill>
              <a:srgbClr val="0A9396"/>
            </a:solidFill>
            <a:prstDash val="solid"/>
          </a:ln>
        </p:spPr>
      </p:sp>
      <p:sp>
        <p:nvSpPr>
          <p:cNvPr id="3" name="Text 1"/>
          <p:cNvSpPr/>
          <p:nvPr/>
        </p:nvSpPr>
        <p:spPr>
          <a:xfrm>
            <a:off x="347472" y="201168"/>
            <a:ext cx="8503920" cy="640080"/>
          </a:xfrm>
          <a:prstGeom prst="rect">
            <a:avLst/>
          </a:prstGeom>
          <a:noFill/>
          <a:ln/>
        </p:spPr>
        <p:txBody>
          <a:bodyPr wrap="square" rtlCol="0" anchor="ctr"/>
          <a:lstStyle/>
          <a:p>
            <a:pPr marL="0" indent="0">
              <a:buNone/>
            </a:pPr>
            <a:r>
              <a:rPr lang="en-US" sz="2800" b="1" dirty="0">
                <a:solidFill>
                  <a:srgbClr val="0D1B2A"/>
                </a:solidFill>
                <a:latin typeface="Calibri" pitchFamily="34" charset="0"/>
                <a:ea typeface="Calibri" pitchFamily="34" charset="-122"/>
                <a:cs typeface="Calibri" pitchFamily="34" charset="-120"/>
              </a:rPr>
              <a:t>Introduction &amp; Motivation</a:t>
            </a:r>
            <a:endParaRPr lang="en-US" sz="2800" dirty="0"/>
          </a:p>
        </p:txBody>
      </p:sp>
      <p:sp>
        <p:nvSpPr>
          <p:cNvPr id="4" name="Text 2"/>
          <p:cNvSpPr/>
          <p:nvPr/>
        </p:nvSpPr>
        <p:spPr>
          <a:xfrm>
            <a:off x="347472" y="804672"/>
            <a:ext cx="8503920" cy="329184"/>
          </a:xfrm>
          <a:prstGeom prst="rect">
            <a:avLst/>
          </a:prstGeom>
          <a:noFill/>
          <a:ln/>
        </p:spPr>
        <p:txBody>
          <a:bodyPr wrap="square" rtlCol="0" anchor="ctr"/>
          <a:lstStyle/>
          <a:p>
            <a:pPr marL="0" indent="0">
              <a:buNone/>
            </a:pPr>
            <a:r>
              <a:rPr lang="en-US" sz="1400" i="1" dirty="0">
                <a:solidFill>
                  <a:srgbClr val="636E72"/>
                </a:solidFill>
                <a:latin typeface="Calibri" pitchFamily="34" charset="0"/>
                <a:ea typeface="Calibri" pitchFamily="34" charset="-122"/>
                <a:cs typeface="Calibri" pitchFamily="34" charset="-120"/>
              </a:rPr>
              <a:t>Why predicting building electricity consumption matters</a:t>
            </a:r>
            <a:endParaRPr lang="en-US" sz="1400" dirty="0"/>
          </a:p>
        </p:txBody>
      </p:sp>
      <p:pic>
        <p:nvPicPr>
          <p:cNvPr id="5" name="Image 0" descr="preencoded.png"/>
          <p:cNvPicPr>
            <a:picLocks noChangeAspect="1"/>
          </p:cNvPicPr>
          <p:nvPr/>
        </p:nvPicPr>
        <p:blipFill>
          <a:blip r:embed="rId3"/>
          <a:stretch>
            <a:fillRect/>
          </a:stretch>
        </p:blipFill>
        <p:spPr>
          <a:xfrm>
            <a:off x="8321040" y="137160"/>
            <a:ext cx="548640" cy="548640"/>
          </a:xfrm>
          <a:prstGeom prst="rect">
            <a:avLst/>
          </a:prstGeom>
        </p:spPr>
      </p:pic>
      <p:sp>
        <p:nvSpPr>
          <p:cNvPr id="6" name="Shape 3"/>
          <p:cNvSpPr/>
          <p:nvPr/>
        </p:nvSpPr>
        <p:spPr>
          <a:xfrm>
            <a:off x="347472" y="1207008"/>
            <a:ext cx="1920240" cy="1188720"/>
          </a:xfrm>
          <a:prstGeom prst="rect">
            <a:avLst/>
          </a:prstGeom>
          <a:solidFill>
            <a:srgbClr val="0A9396"/>
          </a:solidFill>
          <a:ln w="12700">
            <a:solidFill>
              <a:srgbClr val="0A9396"/>
            </a:solidFill>
            <a:prstDash val="solid"/>
          </a:ln>
          <a:effectLst>
            <a:outerShdw blurRad="101600" dist="38100" dir="8100000" algn="bl" rotWithShape="0">
              <a:srgbClr val="000000">
                <a:alpha val="12000"/>
              </a:srgbClr>
            </a:outerShdw>
          </a:effectLst>
        </p:spPr>
      </p:sp>
      <p:sp>
        <p:nvSpPr>
          <p:cNvPr id="7" name="Text 4"/>
          <p:cNvSpPr/>
          <p:nvPr/>
        </p:nvSpPr>
        <p:spPr>
          <a:xfrm>
            <a:off x="438912" y="1298448"/>
            <a:ext cx="1737360" cy="640080"/>
          </a:xfrm>
          <a:prstGeom prst="rect">
            <a:avLst/>
          </a:prstGeom>
          <a:noFill/>
          <a:ln/>
        </p:spPr>
        <p:txBody>
          <a:bodyPr wrap="square" rtlCol="0" anchor="ctr"/>
          <a:lstStyle/>
          <a:p>
            <a:pPr marL="0" indent="0" algn="ctr">
              <a:buNone/>
            </a:pPr>
            <a:r>
              <a:rPr lang="en-US" sz="3200" b="1" dirty="0">
                <a:solidFill>
                  <a:srgbClr val="FFFFFF"/>
                </a:solidFill>
                <a:latin typeface="Calibri" pitchFamily="34" charset="0"/>
                <a:ea typeface="Calibri" pitchFamily="34" charset="-122"/>
                <a:cs typeface="Calibri" pitchFamily="34" charset="-120"/>
              </a:rPr>
              <a:t>40%</a:t>
            </a:r>
            <a:endParaRPr lang="en-US" sz="3200" dirty="0"/>
          </a:p>
        </p:txBody>
      </p:sp>
      <p:sp>
        <p:nvSpPr>
          <p:cNvPr id="8" name="Text 5"/>
          <p:cNvSpPr/>
          <p:nvPr/>
        </p:nvSpPr>
        <p:spPr>
          <a:xfrm>
            <a:off x="438912" y="1920240"/>
            <a:ext cx="1737360" cy="384048"/>
          </a:xfrm>
          <a:prstGeom prst="rect">
            <a:avLst/>
          </a:prstGeom>
          <a:noFill/>
          <a:ln/>
        </p:spPr>
        <p:txBody>
          <a:bodyPr wrap="square" rtlCol="0" anchor="ctr"/>
          <a:lstStyle/>
          <a:p>
            <a:pPr marL="0" indent="0" algn="ctr">
              <a:buNone/>
            </a:pPr>
            <a:r>
              <a:rPr lang="en-US" sz="1100" i="1" dirty="0">
                <a:solidFill>
                  <a:srgbClr val="FFFFFF"/>
                </a:solidFill>
                <a:latin typeface="Calibri" pitchFamily="34" charset="0"/>
                <a:ea typeface="Calibri" pitchFamily="34" charset="-122"/>
                <a:cs typeface="Calibri" pitchFamily="34" charset="-120"/>
              </a:rPr>
              <a:t>Buildings' share of global energy</a:t>
            </a:r>
            <a:endParaRPr lang="en-US" sz="1100" dirty="0"/>
          </a:p>
        </p:txBody>
      </p:sp>
      <p:sp>
        <p:nvSpPr>
          <p:cNvPr id="9" name="Shape 6"/>
          <p:cNvSpPr/>
          <p:nvPr/>
        </p:nvSpPr>
        <p:spPr>
          <a:xfrm>
            <a:off x="2423160" y="1207008"/>
            <a:ext cx="1920240" cy="1188720"/>
          </a:xfrm>
          <a:prstGeom prst="rect">
            <a:avLst/>
          </a:prstGeom>
          <a:solidFill>
            <a:srgbClr val="9B2335"/>
          </a:solidFill>
          <a:ln w="12700">
            <a:solidFill>
              <a:srgbClr val="9B2335"/>
            </a:solidFill>
            <a:prstDash val="solid"/>
          </a:ln>
          <a:effectLst>
            <a:outerShdw blurRad="101600" dist="38100" dir="8100000" algn="bl" rotWithShape="0">
              <a:srgbClr val="000000">
                <a:alpha val="12000"/>
              </a:srgbClr>
            </a:outerShdw>
          </a:effectLst>
        </p:spPr>
      </p:sp>
      <p:sp>
        <p:nvSpPr>
          <p:cNvPr id="10" name="Text 7"/>
          <p:cNvSpPr/>
          <p:nvPr/>
        </p:nvSpPr>
        <p:spPr>
          <a:xfrm>
            <a:off x="2514600" y="1298448"/>
            <a:ext cx="1737360" cy="640080"/>
          </a:xfrm>
          <a:prstGeom prst="rect">
            <a:avLst/>
          </a:prstGeom>
          <a:noFill/>
          <a:ln/>
        </p:spPr>
        <p:txBody>
          <a:bodyPr wrap="square" rtlCol="0" anchor="ctr"/>
          <a:lstStyle/>
          <a:p>
            <a:pPr marL="0" indent="0" algn="ctr">
              <a:buNone/>
            </a:pPr>
            <a:r>
              <a:rPr lang="en-US" sz="3200" b="1" dirty="0">
                <a:solidFill>
                  <a:srgbClr val="FFFFFF"/>
                </a:solidFill>
                <a:latin typeface="Calibri" pitchFamily="34" charset="0"/>
                <a:ea typeface="Calibri" pitchFamily="34" charset="-122"/>
                <a:cs typeface="Calibri" pitchFamily="34" charset="-120"/>
              </a:rPr>
              <a:t>17%</a:t>
            </a:r>
            <a:endParaRPr lang="en-US" sz="3200" dirty="0"/>
          </a:p>
        </p:txBody>
      </p:sp>
      <p:sp>
        <p:nvSpPr>
          <p:cNvPr id="11" name="Text 8"/>
          <p:cNvSpPr/>
          <p:nvPr/>
        </p:nvSpPr>
        <p:spPr>
          <a:xfrm>
            <a:off x="2514600" y="1920240"/>
            <a:ext cx="1737360" cy="384048"/>
          </a:xfrm>
          <a:prstGeom prst="rect">
            <a:avLst/>
          </a:prstGeom>
          <a:noFill/>
          <a:ln/>
        </p:spPr>
        <p:txBody>
          <a:bodyPr wrap="square" rtlCol="0" anchor="ctr"/>
          <a:lstStyle/>
          <a:p>
            <a:pPr marL="0" indent="0" algn="ctr">
              <a:buNone/>
            </a:pPr>
            <a:r>
              <a:rPr lang="en-US" sz="1100" i="1" dirty="0">
                <a:solidFill>
                  <a:srgbClr val="FFFFFF"/>
                </a:solidFill>
                <a:latin typeface="Calibri" pitchFamily="34" charset="0"/>
                <a:ea typeface="Calibri" pitchFamily="34" charset="-122"/>
                <a:cs typeface="Calibri" pitchFamily="34" charset="-120"/>
              </a:rPr>
              <a:t>Buildings' CO₂ emissions share</a:t>
            </a:r>
            <a:endParaRPr lang="en-US" sz="1100" dirty="0"/>
          </a:p>
        </p:txBody>
      </p:sp>
      <p:sp>
        <p:nvSpPr>
          <p:cNvPr id="12" name="Shape 9"/>
          <p:cNvSpPr/>
          <p:nvPr/>
        </p:nvSpPr>
        <p:spPr>
          <a:xfrm>
            <a:off x="4498848" y="1207008"/>
            <a:ext cx="1920240" cy="1188720"/>
          </a:xfrm>
          <a:prstGeom prst="rect">
            <a:avLst/>
          </a:prstGeom>
          <a:solidFill>
            <a:srgbClr val="0077B6"/>
          </a:solidFill>
          <a:ln w="12700">
            <a:solidFill>
              <a:srgbClr val="0077B6"/>
            </a:solidFill>
            <a:prstDash val="solid"/>
          </a:ln>
          <a:effectLst>
            <a:outerShdw blurRad="101600" dist="38100" dir="8100000" algn="bl" rotWithShape="0">
              <a:srgbClr val="000000">
                <a:alpha val="12000"/>
              </a:srgbClr>
            </a:outerShdw>
          </a:effectLst>
        </p:spPr>
      </p:sp>
      <p:sp>
        <p:nvSpPr>
          <p:cNvPr id="13" name="Text 10"/>
          <p:cNvSpPr/>
          <p:nvPr/>
        </p:nvSpPr>
        <p:spPr>
          <a:xfrm>
            <a:off x="4590288" y="1298448"/>
            <a:ext cx="1737360" cy="640080"/>
          </a:xfrm>
          <a:prstGeom prst="rect">
            <a:avLst/>
          </a:prstGeom>
          <a:noFill/>
          <a:ln/>
        </p:spPr>
        <p:txBody>
          <a:bodyPr wrap="square" rtlCol="0" anchor="ctr"/>
          <a:lstStyle/>
          <a:p>
            <a:pPr marL="0" indent="0" algn="ctr">
              <a:buNone/>
            </a:pPr>
            <a:r>
              <a:rPr lang="en-US" sz="3200" b="1" dirty="0">
                <a:solidFill>
                  <a:srgbClr val="FFFFFF"/>
                </a:solidFill>
                <a:latin typeface="Calibri" pitchFamily="34" charset="0"/>
                <a:ea typeface="Calibri" pitchFamily="34" charset="-122"/>
                <a:cs typeface="Calibri" pitchFamily="34" charset="-120"/>
              </a:rPr>
              <a:t>10-min</a:t>
            </a:r>
            <a:endParaRPr lang="en-US" sz="3200" dirty="0"/>
          </a:p>
        </p:txBody>
      </p:sp>
      <p:sp>
        <p:nvSpPr>
          <p:cNvPr id="14" name="Text 11"/>
          <p:cNvSpPr/>
          <p:nvPr/>
        </p:nvSpPr>
        <p:spPr>
          <a:xfrm>
            <a:off x="4590288" y="1920240"/>
            <a:ext cx="1737360" cy="384048"/>
          </a:xfrm>
          <a:prstGeom prst="rect">
            <a:avLst/>
          </a:prstGeom>
          <a:noFill/>
          <a:ln/>
        </p:spPr>
        <p:txBody>
          <a:bodyPr wrap="square" rtlCol="0" anchor="ctr"/>
          <a:lstStyle/>
          <a:p>
            <a:pPr marL="0" indent="0" algn="ctr">
              <a:buNone/>
            </a:pPr>
            <a:r>
              <a:rPr lang="en-US" sz="1100" i="1" dirty="0">
                <a:solidFill>
                  <a:srgbClr val="FFFFFF"/>
                </a:solidFill>
                <a:latin typeface="Calibri" pitchFamily="34" charset="0"/>
                <a:ea typeface="Calibri" pitchFamily="34" charset="-122"/>
                <a:cs typeface="Calibri" pitchFamily="34" charset="-120"/>
              </a:rPr>
              <a:t>Data resolution in this study</a:t>
            </a:r>
            <a:endParaRPr lang="en-US" sz="1100" dirty="0"/>
          </a:p>
        </p:txBody>
      </p:sp>
      <p:sp>
        <p:nvSpPr>
          <p:cNvPr id="15" name="Shape 12"/>
          <p:cNvSpPr/>
          <p:nvPr/>
        </p:nvSpPr>
        <p:spPr>
          <a:xfrm>
            <a:off x="6574536" y="1207008"/>
            <a:ext cx="1920240" cy="1188720"/>
          </a:xfrm>
          <a:prstGeom prst="rect">
            <a:avLst/>
          </a:prstGeom>
          <a:solidFill>
            <a:srgbClr val="5E60CE"/>
          </a:solidFill>
          <a:ln w="12700">
            <a:solidFill>
              <a:srgbClr val="5E60CE"/>
            </a:solidFill>
            <a:prstDash val="solid"/>
          </a:ln>
          <a:effectLst>
            <a:outerShdw blurRad="101600" dist="38100" dir="8100000" algn="bl" rotWithShape="0">
              <a:srgbClr val="000000">
                <a:alpha val="12000"/>
              </a:srgbClr>
            </a:outerShdw>
          </a:effectLst>
        </p:spPr>
      </p:sp>
      <p:sp>
        <p:nvSpPr>
          <p:cNvPr id="16" name="Text 13"/>
          <p:cNvSpPr/>
          <p:nvPr/>
        </p:nvSpPr>
        <p:spPr>
          <a:xfrm>
            <a:off x="6665976" y="1298448"/>
            <a:ext cx="1737360" cy="640080"/>
          </a:xfrm>
          <a:prstGeom prst="rect">
            <a:avLst/>
          </a:prstGeom>
          <a:noFill/>
          <a:ln/>
        </p:spPr>
        <p:txBody>
          <a:bodyPr wrap="square" rtlCol="0" anchor="ctr"/>
          <a:lstStyle/>
          <a:p>
            <a:pPr marL="0" indent="0" algn="ctr">
              <a:buNone/>
            </a:pPr>
            <a:r>
              <a:rPr lang="en-US" sz="3200" b="1" dirty="0">
                <a:solidFill>
                  <a:srgbClr val="FFFFFF"/>
                </a:solidFill>
                <a:latin typeface="Calibri" pitchFamily="34" charset="0"/>
                <a:ea typeface="Calibri" pitchFamily="34" charset="-122"/>
                <a:cs typeface="Calibri" pitchFamily="34" charset="-120"/>
              </a:rPr>
              <a:t>2050</a:t>
            </a:r>
            <a:endParaRPr lang="en-US" sz="3200" dirty="0"/>
          </a:p>
        </p:txBody>
      </p:sp>
      <p:sp>
        <p:nvSpPr>
          <p:cNvPr id="17" name="Text 14"/>
          <p:cNvSpPr/>
          <p:nvPr/>
        </p:nvSpPr>
        <p:spPr>
          <a:xfrm>
            <a:off x="6665976" y="1920240"/>
            <a:ext cx="1737360" cy="384048"/>
          </a:xfrm>
          <a:prstGeom prst="rect">
            <a:avLst/>
          </a:prstGeom>
          <a:noFill/>
          <a:ln/>
        </p:spPr>
        <p:txBody>
          <a:bodyPr wrap="square" rtlCol="0" anchor="ctr"/>
          <a:lstStyle/>
          <a:p>
            <a:pPr marL="0" indent="0" algn="ctr">
              <a:buNone/>
            </a:pPr>
            <a:r>
              <a:rPr lang="en-US" sz="1100" i="1" dirty="0">
                <a:solidFill>
                  <a:srgbClr val="FFFFFF"/>
                </a:solidFill>
                <a:latin typeface="Calibri" pitchFamily="34" charset="0"/>
                <a:ea typeface="Calibri" pitchFamily="34" charset="-122"/>
                <a:cs typeface="Calibri" pitchFamily="34" charset="-120"/>
              </a:rPr>
              <a:t>Net-zero target driving urgency</a:t>
            </a:r>
            <a:endParaRPr lang="en-US" sz="1100" dirty="0"/>
          </a:p>
        </p:txBody>
      </p:sp>
      <p:sp>
        <p:nvSpPr>
          <p:cNvPr id="18" name="Text 15"/>
          <p:cNvSpPr/>
          <p:nvPr/>
        </p:nvSpPr>
        <p:spPr>
          <a:xfrm>
            <a:off x="347472" y="2560320"/>
            <a:ext cx="8503920" cy="1371600"/>
          </a:xfrm>
          <a:prstGeom prst="rect">
            <a:avLst/>
          </a:prstGeom>
          <a:noFill/>
          <a:ln/>
        </p:spPr>
        <p:txBody>
          <a:bodyPr wrap="square" rtlCol="0" anchor="ctr"/>
          <a:lstStyle/>
          <a:p>
            <a:pPr marL="0" indent="0">
              <a:lnSpc>
                <a:spcPct val="130000"/>
              </a:lnSpc>
              <a:buNone/>
            </a:pPr>
            <a:r>
              <a:rPr lang="en-US" sz="1400" b="1" dirty="0">
                <a:solidFill>
                  <a:srgbClr val="2D3436"/>
                </a:solidFill>
                <a:latin typeface="Calibri" pitchFamily="34" charset="0"/>
                <a:ea typeface="Calibri" pitchFamily="34" charset="-122"/>
                <a:cs typeface="Calibri" pitchFamily="34" charset="-120"/>
              </a:rPr>
              <a:t>Problem: </a:t>
            </a:r>
            <a:r>
              <a:rPr lang="en-US" sz="1400" dirty="0">
                <a:solidFill>
                  <a:srgbClr val="2D3436"/>
                </a:solidFill>
                <a:latin typeface="Calibri" pitchFamily="34" charset="0"/>
                <a:ea typeface="Calibri" pitchFamily="34" charset="-122"/>
                <a:cs typeface="Calibri" pitchFamily="34" charset="-120"/>
              </a:rPr>
              <a:t>Appliance electricity is nonlinear, stochastic, and driven by occupancy, behaviour, and weather simultaneously.</a:t>
            </a:r>
            <a:endParaRPr lang="en-US" sz="1400" dirty="0"/>
          </a:p>
          <a:p>
            <a:pPr marL="0" indent="0">
              <a:lnSpc>
                <a:spcPct val="130000"/>
              </a:lnSpc>
              <a:buNone/>
            </a:pPr>
            <a:r>
              <a:rPr lang="en-US" sz="1400" b="1" dirty="0">
                <a:solidFill>
                  <a:srgbClr val="2D3436"/>
                </a:solidFill>
                <a:latin typeface="Calibri" pitchFamily="34" charset="0"/>
                <a:ea typeface="Calibri" pitchFamily="34" charset="-122"/>
                <a:cs typeface="Calibri" pitchFamily="34" charset="-120"/>
              </a:rPr>
              <a:t>Opportunity: </a:t>
            </a:r>
            <a:r>
              <a:rPr lang="en-US" sz="1400" dirty="0">
                <a:solidFill>
                  <a:srgbClr val="2D3436"/>
                </a:solidFill>
                <a:latin typeface="Calibri" pitchFamily="34" charset="0"/>
                <a:ea typeface="Calibri" pitchFamily="34" charset="-122"/>
                <a:cs typeface="Calibri" pitchFamily="34" charset="-120"/>
              </a:rPr>
              <a:t>Smart buildings generate dense IoT time-series data enabling data-driven forecasting.</a:t>
            </a:r>
            <a:endParaRPr lang="en-US" sz="1400" dirty="0"/>
          </a:p>
          <a:p>
            <a:pPr marL="0" indent="0">
              <a:lnSpc>
                <a:spcPct val="130000"/>
              </a:lnSpc>
              <a:buNone/>
            </a:pPr>
            <a:r>
              <a:rPr lang="en-US" sz="1400" b="1" dirty="0">
                <a:solidFill>
                  <a:srgbClr val="2D3436"/>
                </a:solidFill>
                <a:latin typeface="Calibri" pitchFamily="34" charset="0"/>
                <a:ea typeface="Calibri" pitchFamily="34" charset="-122"/>
                <a:cs typeface="Calibri" pitchFamily="34" charset="-120"/>
              </a:rPr>
              <a:t>Gap: </a:t>
            </a:r>
            <a:r>
              <a:rPr lang="en-US" sz="1400" dirty="0">
                <a:solidFill>
                  <a:srgbClr val="2D3436"/>
                </a:solidFill>
                <a:latin typeface="Calibri" pitchFamily="34" charset="0"/>
                <a:ea typeface="Calibri" pitchFamily="34" charset="-122"/>
                <a:cs typeface="Calibri" pitchFamily="34" charset="-120"/>
              </a:rPr>
              <a:t>Rigorous 3-model comparisons (SVR + XGBoost + GRU) on appliance-level data are limited.</a:t>
            </a:r>
            <a:endParaRPr lang="en-US" sz="1400" dirty="0"/>
          </a:p>
        </p:txBody>
      </p:sp>
      <p:sp>
        <p:nvSpPr>
          <p:cNvPr id="19" name="Shape 16"/>
          <p:cNvSpPr/>
          <p:nvPr/>
        </p:nvSpPr>
        <p:spPr>
          <a:xfrm>
            <a:off x="347472" y="4069080"/>
            <a:ext cx="8503920" cy="640080"/>
          </a:xfrm>
          <a:prstGeom prst="rect">
            <a:avLst/>
          </a:prstGeom>
          <a:solidFill>
            <a:srgbClr val="0A9396">
              <a:alpha val="12000"/>
            </a:srgbClr>
          </a:solidFill>
          <a:ln w="12700">
            <a:solidFill>
              <a:srgbClr val="0A9396"/>
            </a:solidFill>
            <a:prstDash val="solid"/>
          </a:ln>
        </p:spPr>
      </p:sp>
      <p:sp>
        <p:nvSpPr>
          <p:cNvPr id="20" name="Text 17"/>
          <p:cNvSpPr/>
          <p:nvPr/>
        </p:nvSpPr>
        <p:spPr>
          <a:xfrm>
            <a:off x="502920" y="4114800"/>
            <a:ext cx="8229600" cy="548640"/>
          </a:xfrm>
          <a:prstGeom prst="rect">
            <a:avLst/>
          </a:prstGeom>
          <a:noFill/>
          <a:ln/>
        </p:spPr>
        <p:txBody>
          <a:bodyPr wrap="square" rtlCol="0" anchor="ctr"/>
          <a:lstStyle/>
          <a:p>
            <a:pPr marL="0" indent="0">
              <a:buNone/>
            </a:pPr>
            <a:r>
              <a:rPr lang="en-US" sz="1300" i="1" dirty="0">
                <a:solidFill>
                  <a:srgbClr val="0D1B2A"/>
                </a:solidFill>
                <a:latin typeface="Calibri" pitchFamily="34" charset="0"/>
                <a:ea typeface="Calibri" pitchFamily="34" charset="-122"/>
                <a:cs typeface="Calibri" pitchFamily="34" charset="-120"/>
              </a:rPr>
              <a:t>This dissertation develops, trains, and rigorously evaluates SVR, XGBoost, and GRU models for 10-minute appliance electricity prediction in a smart residential home.</a:t>
            </a:r>
            <a:endParaRPr lang="en-US" sz="1300" dirty="0"/>
          </a:p>
        </p:txBody>
      </p:sp>
      <p:sp>
        <p:nvSpPr>
          <p:cNvPr id="21" name="Text 18"/>
          <p:cNvSpPr/>
          <p:nvPr/>
        </p:nvSpPr>
        <p:spPr>
          <a:xfrm>
            <a:off x="8412480" y="4846320"/>
            <a:ext cx="640080" cy="228600"/>
          </a:xfrm>
          <a:prstGeom prst="rect">
            <a:avLst/>
          </a:prstGeom>
          <a:noFill/>
          <a:ln/>
        </p:spPr>
        <p:txBody>
          <a:bodyPr wrap="square" rtlCol="0" anchor="ctr"/>
          <a:lstStyle/>
          <a:p>
            <a:pPr marL="0" indent="0" algn="r">
              <a:buNone/>
            </a:pPr>
            <a:r>
              <a:rPr lang="en-US" sz="1000" dirty="0">
                <a:solidFill>
                  <a:srgbClr val="636E72"/>
                </a:solidFill>
                <a:latin typeface="Calibri" pitchFamily="34" charset="0"/>
                <a:ea typeface="Calibri" pitchFamily="34" charset="-122"/>
                <a:cs typeface="Calibri" pitchFamily="34" charset="-120"/>
              </a:rPr>
              <a:t>3 / 16</a:t>
            </a:r>
            <a:endParaRPr lang="en-US" sz="10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8F9FA"/>
        </a:solidFill>
        <a:effectLst/>
      </p:bgPr>
    </p:bg>
    <p:spTree>
      <p:nvGrpSpPr>
        <p:cNvPr id="1" name=""/>
        <p:cNvGrpSpPr/>
        <p:nvPr/>
      </p:nvGrpSpPr>
      <p:grpSpPr>
        <a:xfrm>
          <a:off x="0" y="0"/>
          <a:ext cx="0" cy="0"/>
          <a:chOff x="0" y="0"/>
          <a:chExt cx="0" cy="0"/>
        </a:xfrm>
      </p:grpSpPr>
      <p:sp>
        <p:nvSpPr>
          <p:cNvPr id="2" name="Shape 0"/>
          <p:cNvSpPr/>
          <p:nvPr/>
        </p:nvSpPr>
        <p:spPr>
          <a:xfrm>
            <a:off x="0" y="0"/>
            <a:ext cx="201168" cy="5143500"/>
          </a:xfrm>
          <a:prstGeom prst="rect">
            <a:avLst/>
          </a:prstGeom>
          <a:solidFill>
            <a:srgbClr val="0A9396"/>
          </a:solidFill>
          <a:ln w="12700">
            <a:solidFill>
              <a:srgbClr val="0A9396"/>
            </a:solidFill>
            <a:prstDash val="solid"/>
          </a:ln>
        </p:spPr>
      </p:sp>
      <p:sp>
        <p:nvSpPr>
          <p:cNvPr id="3" name="Text 1"/>
          <p:cNvSpPr/>
          <p:nvPr/>
        </p:nvSpPr>
        <p:spPr>
          <a:xfrm>
            <a:off x="347472" y="201168"/>
            <a:ext cx="8503920" cy="640080"/>
          </a:xfrm>
          <a:prstGeom prst="rect">
            <a:avLst/>
          </a:prstGeom>
          <a:noFill/>
          <a:ln/>
        </p:spPr>
        <p:txBody>
          <a:bodyPr wrap="square" rtlCol="0" anchor="ctr"/>
          <a:lstStyle/>
          <a:p>
            <a:pPr marL="0" indent="0">
              <a:buNone/>
            </a:pPr>
            <a:r>
              <a:rPr lang="en-US" sz="2800" b="1" dirty="0">
                <a:solidFill>
                  <a:srgbClr val="0D1B2A"/>
                </a:solidFill>
                <a:latin typeface="Calibri" pitchFamily="34" charset="0"/>
                <a:ea typeface="Calibri" pitchFamily="34" charset="-122"/>
                <a:cs typeface="Calibri" pitchFamily="34" charset="-120"/>
              </a:rPr>
              <a:t>Research Aim &amp; Objectives</a:t>
            </a:r>
            <a:endParaRPr lang="en-US" sz="2800" dirty="0"/>
          </a:p>
        </p:txBody>
      </p:sp>
      <p:sp>
        <p:nvSpPr>
          <p:cNvPr id="4" name="Shape 2"/>
          <p:cNvSpPr/>
          <p:nvPr/>
        </p:nvSpPr>
        <p:spPr>
          <a:xfrm>
            <a:off x="347472" y="1143000"/>
            <a:ext cx="8503920" cy="658368"/>
          </a:xfrm>
          <a:prstGeom prst="rect">
            <a:avLst/>
          </a:prstGeom>
          <a:solidFill>
            <a:srgbClr val="0D1B2A"/>
          </a:solidFill>
          <a:ln w="12700">
            <a:solidFill>
              <a:srgbClr val="0D1B2A"/>
            </a:solidFill>
            <a:prstDash val="solid"/>
          </a:ln>
        </p:spPr>
      </p:sp>
      <p:sp>
        <p:nvSpPr>
          <p:cNvPr id="5" name="Text 3"/>
          <p:cNvSpPr/>
          <p:nvPr/>
        </p:nvSpPr>
        <p:spPr>
          <a:xfrm>
            <a:off x="457200" y="1188720"/>
            <a:ext cx="8321040" cy="566928"/>
          </a:xfrm>
          <a:prstGeom prst="rect">
            <a:avLst/>
          </a:prstGeom>
          <a:noFill/>
          <a:ln/>
        </p:spPr>
        <p:txBody>
          <a:bodyPr wrap="square" rtlCol="0" anchor="ctr"/>
          <a:lstStyle/>
          <a:p>
            <a:pPr marL="0" indent="0">
              <a:buNone/>
            </a:pPr>
            <a:r>
              <a:rPr lang="en-US" sz="1300" dirty="0">
                <a:solidFill>
                  <a:srgbClr val="FFFFFF"/>
                </a:solidFill>
                <a:latin typeface="Calibri" pitchFamily="34" charset="0"/>
                <a:ea typeface="Calibri" pitchFamily="34" charset="-122"/>
                <a:cs typeface="Calibri" pitchFamily="34" charset="-120"/>
              </a:rPr>
              <a:t>AIM: Develop, evaluate, and compare ML models for short-term appliance electricity prediction in smart buildings, and assess how improved accuracy supports energy efficiency in BEMS.</a:t>
            </a:r>
            <a:endParaRPr lang="en-US" sz="1300" dirty="0"/>
          </a:p>
        </p:txBody>
      </p:sp>
      <p:sp>
        <p:nvSpPr>
          <p:cNvPr id="6" name="Shape 4"/>
          <p:cNvSpPr/>
          <p:nvPr/>
        </p:nvSpPr>
        <p:spPr>
          <a:xfrm>
            <a:off x="347472" y="1993392"/>
            <a:ext cx="347472" cy="320040"/>
          </a:xfrm>
          <a:prstGeom prst="rect">
            <a:avLst/>
          </a:prstGeom>
          <a:solidFill>
            <a:srgbClr val="0A9396"/>
          </a:solidFill>
          <a:ln w="12700">
            <a:solidFill>
              <a:srgbClr val="0A9396"/>
            </a:solidFill>
            <a:prstDash val="solid"/>
          </a:ln>
        </p:spPr>
      </p:sp>
      <p:sp>
        <p:nvSpPr>
          <p:cNvPr id="7" name="Text 5"/>
          <p:cNvSpPr/>
          <p:nvPr/>
        </p:nvSpPr>
        <p:spPr>
          <a:xfrm>
            <a:off x="347472" y="2002536"/>
            <a:ext cx="347472" cy="301752"/>
          </a:xfrm>
          <a:prstGeom prst="rect">
            <a:avLst/>
          </a:prstGeom>
          <a:noFill/>
          <a:ln/>
        </p:spPr>
        <p:txBody>
          <a:bodyPr wrap="square" rtlCol="0" anchor="ctr"/>
          <a:lstStyle/>
          <a:p>
            <a:pPr marL="0" indent="0" algn="ctr">
              <a:buNone/>
            </a:pPr>
            <a:r>
              <a:rPr lang="en-US" sz="1300" b="1" dirty="0">
                <a:solidFill>
                  <a:srgbClr val="FFFFFF"/>
                </a:solidFill>
                <a:latin typeface="Calibri" pitchFamily="34" charset="0"/>
                <a:ea typeface="Calibri" pitchFamily="34" charset="-122"/>
                <a:cs typeface="Calibri" pitchFamily="34" charset="-120"/>
              </a:rPr>
              <a:t>1</a:t>
            </a:r>
            <a:endParaRPr lang="en-US" sz="1300" dirty="0"/>
          </a:p>
        </p:txBody>
      </p:sp>
      <p:sp>
        <p:nvSpPr>
          <p:cNvPr id="8" name="Text 6"/>
          <p:cNvSpPr/>
          <p:nvPr/>
        </p:nvSpPr>
        <p:spPr>
          <a:xfrm>
            <a:off x="768096" y="1938528"/>
            <a:ext cx="8065008" cy="429768"/>
          </a:xfrm>
          <a:prstGeom prst="rect">
            <a:avLst/>
          </a:prstGeom>
          <a:noFill/>
          <a:ln/>
        </p:spPr>
        <p:txBody>
          <a:bodyPr wrap="square" rtlCol="0" anchor="ctr"/>
          <a:lstStyle/>
          <a:p>
            <a:pPr marL="0" indent="0">
              <a:buNone/>
            </a:pPr>
            <a:r>
              <a:rPr lang="en-US" sz="1300" dirty="0">
                <a:solidFill>
                  <a:srgbClr val="2D3436"/>
                </a:solidFill>
                <a:latin typeface="Calibri" pitchFamily="34" charset="0"/>
                <a:ea typeface="Calibri" pitchFamily="34" charset="-122"/>
                <a:cs typeface="Calibri" pitchFamily="34" charset="-120"/>
              </a:rPr>
              <a:t>Characterise the UCI Appliances Energy Prediction dataset — building, appliances, variables, statistics</a:t>
            </a:r>
            <a:endParaRPr lang="en-US" sz="1300" dirty="0"/>
          </a:p>
        </p:txBody>
      </p:sp>
      <p:sp>
        <p:nvSpPr>
          <p:cNvPr id="9" name="Shape 7"/>
          <p:cNvSpPr/>
          <p:nvPr/>
        </p:nvSpPr>
        <p:spPr>
          <a:xfrm>
            <a:off x="347472" y="2478024"/>
            <a:ext cx="347472" cy="320040"/>
          </a:xfrm>
          <a:prstGeom prst="rect">
            <a:avLst/>
          </a:prstGeom>
          <a:solidFill>
            <a:srgbClr val="0A9396"/>
          </a:solidFill>
          <a:ln w="12700">
            <a:solidFill>
              <a:srgbClr val="0A9396"/>
            </a:solidFill>
            <a:prstDash val="solid"/>
          </a:ln>
        </p:spPr>
      </p:sp>
      <p:sp>
        <p:nvSpPr>
          <p:cNvPr id="10" name="Text 8"/>
          <p:cNvSpPr/>
          <p:nvPr/>
        </p:nvSpPr>
        <p:spPr>
          <a:xfrm>
            <a:off x="347472" y="2487168"/>
            <a:ext cx="347472" cy="301752"/>
          </a:xfrm>
          <a:prstGeom prst="rect">
            <a:avLst/>
          </a:prstGeom>
          <a:noFill/>
          <a:ln/>
        </p:spPr>
        <p:txBody>
          <a:bodyPr wrap="square" rtlCol="0" anchor="ctr"/>
          <a:lstStyle/>
          <a:p>
            <a:pPr marL="0" indent="0" algn="ctr">
              <a:buNone/>
            </a:pPr>
            <a:r>
              <a:rPr lang="en-US" sz="1300" b="1" dirty="0">
                <a:solidFill>
                  <a:srgbClr val="FFFFFF"/>
                </a:solidFill>
                <a:latin typeface="Calibri" pitchFamily="34" charset="0"/>
                <a:ea typeface="Calibri" pitchFamily="34" charset="-122"/>
                <a:cs typeface="Calibri" pitchFamily="34" charset="-120"/>
              </a:rPr>
              <a:t>2</a:t>
            </a:r>
            <a:endParaRPr lang="en-US" sz="1300" dirty="0"/>
          </a:p>
        </p:txBody>
      </p:sp>
      <p:sp>
        <p:nvSpPr>
          <p:cNvPr id="11" name="Text 9"/>
          <p:cNvSpPr/>
          <p:nvPr/>
        </p:nvSpPr>
        <p:spPr>
          <a:xfrm>
            <a:off x="768096" y="2423160"/>
            <a:ext cx="8065008" cy="429768"/>
          </a:xfrm>
          <a:prstGeom prst="rect">
            <a:avLst/>
          </a:prstGeom>
          <a:noFill/>
          <a:ln/>
        </p:spPr>
        <p:txBody>
          <a:bodyPr wrap="square" rtlCol="0" anchor="ctr"/>
          <a:lstStyle/>
          <a:p>
            <a:pPr marL="0" indent="0">
              <a:buNone/>
            </a:pPr>
            <a:r>
              <a:rPr lang="en-US" sz="1300" dirty="0">
                <a:solidFill>
                  <a:srgbClr val="2D3436"/>
                </a:solidFill>
                <a:latin typeface="Calibri" pitchFamily="34" charset="0"/>
                <a:ea typeface="Calibri" pitchFamily="34" charset="-122"/>
                <a:cs typeface="Calibri" pitchFamily="34" charset="-120"/>
              </a:rPr>
              <a:t>Implement a temporal feature engineering pipeline (calendar, 4 lag scales, 3 rolling windows)</a:t>
            </a:r>
            <a:endParaRPr lang="en-US" sz="1300" dirty="0"/>
          </a:p>
        </p:txBody>
      </p:sp>
      <p:sp>
        <p:nvSpPr>
          <p:cNvPr id="12" name="Shape 10"/>
          <p:cNvSpPr/>
          <p:nvPr/>
        </p:nvSpPr>
        <p:spPr>
          <a:xfrm>
            <a:off x="347472" y="2962656"/>
            <a:ext cx="347472" cy="320040"/>
          </a:xfrm>
          <a:prstGeom prst="rect">
            <a:avLst/>
          </a:prstGeom>
          <a:solidFill>
            <a:srgbClr val="0A9396"/>
          </a:solidFill>
          <a:ln w="12700">
            <a:solidFill>
              <a:srgbClr val="0A9396"/>
            </a:solidFill>
            <a:prstDash val="solid"/>
          </a:ln>
        </p:spPr>
      </p:sp>
      <p:sp>
        <p:nvSpPr>
          <p:cNvPr id="13" name="Text 11"/>
          <p:cNvSpPr/>
          <p:nvPr/>
        </p:nvSpPr>
        <p:spPr>
          <a:xfrm>
            <a:off x="347472" y="2971800"/>
            <a:ext cx="347472" cy="301752"/>
          </a:xfrm>
          <a:prstGeom prst="rect">
            <a:avLst/>
          </a:prstGeom>
          <a:noFill/>
          <a:ln/>
        </p:spPr>
        <p:txBody>
          <a:bodyPr wrap="square" rtlCol="0" anchor="ctr"/>
          <a:lstStyle/>
          <a:p>
            <a:pPr marL="0" indent="0" algn="ctr">
              <a:buNone/>
            </a:pPr>
            <a:r>
              <a:rPr lang="en-US" sz="1300" b="1" dirty="0">
                <a:solidFill>
                  <a:srgbClr val="FFFFFF"/>
                </a:solidFill>
                <a:latin typeface="Calibri" pitchFamily="34" charset="0"/>
                <a:ea typeface="Calibri" pitchFamily="34" charset="-122"/>
                <a:cs typeface="Calibri" pitchFamily="34" charset="-120"/>
              </a:rPr>
              <a:t>3</a:t>
            </a:r>
            <a:endParaRPr lang="en-US" sz="1300" dirty="0"/>
          </a:p>
        </p:txBody>
      </p:sp>
      <p:sp>
        <p:nvSpPr>
          <p:cNvPr id="14" name="Text 12"/>
          <p:cNvSpPr/>
          <p:nvPr/>
        </p:nvSpPr>
        <p:spPr>
          <a:xfrm>
            <a:off x="768096" y="2907792"/>
            <a:ext cx="8065008" cy="429768"/>
          </a:xfrm>
          <a:prstGeom prst="rect">
            <a:avLst/>
          </a:prstGeom>
          <a:noFill/>
          <a:ln/>
        </p:spPr>
        <p:txBody>
          <a:bodyPr wrap="square" rtlCol="0" anchor="ctr"/>
          <a:lstStyle/>
          <a:p>
            <a:pPr marL="0" indent="0">
              <a:buNone/>
            </a:pPr>
            <a:r>
              <a:rPr lang="en-US" sz="1300" dirty="0">
                <a:solidFill>
                  <a:srgbClr val="2D3436"/>
                </a:solidFill>
                <a:latin typeface="Calibri" pitchFamily="34" charset="0"/>
                <a:ea typeface="Calibri" pitchFamily="34" charset="-122"/>
                <a:cs typeface="Calibri" pitchFamily="34" charset="-120"/>
              </a:rPr>
              <a:t>Train &amp; evaluate SVR, XGBoost, and GRU under a rigorous chronological train-test protocol</a:t>
            </a:r>
            <a:endParaRPr lang="en-US" sz="1300" dirty="0"/>
          </a:p>
        </p:txBody>
      </p:sp>
      <p:sp>
        <p:nvSpPr>
          <p:cNvPr id="15" name="Shape 13"/>
          <p:cNvSpPr/>
          <p:nvPr/>
        </p:nvSpPr>
        <p:spPr>
          <a:xfrm>
            <a:off x="347472" y="3447288"/>
            <a:ext cx="347472" cy="320040"/>
          </a:xfrm>
          <a:prstGeom prst="rect">
            <a:avLst/>
          </a:prstGeom>
          <a:solidFill>
            <a:srgbClr val="0A9396"/>
          </a:solidFill>
          <a:ln w="12700">
            <a:solidFill>
              <a:srgbClr val="0A9396"/>
            </a:solidFill>
            <a:prstDash val="solid"/>
          </a:ln>
        </p:spPr>
      </p:sp>
      <p:sp>
        <p:nvSpPr>
          <p:cNvPr id="16" name="Text 14"/>
          <p:cNvSpPr/>
          <p:nvPr/>
        </p:nvSpPr>
        <p:spPr>
          <a:xfrm>
            <a:off x="347472" y="3456432"/>
            <a:ext cx="347472" cy="301752"/>
          </a:xfrm>
          <a:prstGeom prst="rect">
            <a:avLst/>
          </a:prstGeom>
          <a:noFill/>
          <a:ln/>
        </p:spPr>
        <p:txBody>
          <a:bodyPr wrap="square" rtlCol="0" anchor="ctr"/>
          <a:lstStyle/>
          <a:p>
            <a:pPr marL="0" indent="0" algn="ctr">
              <a:buNone/>
            </a:pPr>
            <a:r>
              <a:rPr lang="en-US" sz="1300" b="1" dirty="0">
                <a:solidFill>
                  <a:srgbClr val="FFFFFF"/>
                </a:solidFill>
                <a:latin typeface="Calibri" pitchFamily="34" charset="0"/>
                <a:ea typeface="Calibri" pitchFamily="34" charset="-122"/>
                <a:cs typeface="Calibri" pitchFamily="34" charset="-120"/>
              </a:rPr>
              <a:t>4</a:t>
            </a:r>
            <a:endParaRPr lang="en-US" sz="1300" dirty="0"/>
          </a:p>
        </p:txBody>
      </p:sp>
      <p:sp>
        <p:nvSpPr>
          <p:cNvPr id="17" name="Text 15"/>
          <p:cNvSpPr/>
          <p:nvPr/>
        </p:nvSpPr>
        <p:spPr>
          <a:xfrm>
            <a:off x="768096" y="3392424"/>
            <a:ext cx="8065008" cy="429768"/>
          </a:xfrm>
          <a:prstGeom prst="rect">
            <a:avLst/>
          </a:prstGeom>
          <a:noFill/>
          <a:ln/>
        </p:spPr>
        <p:txBody>
          <a:bodyPr wrap="square" rtlCol="0" anchor="ctr"/>
          <a:lstStyle/>
          <a:p>
            <a:pPr marL="0" indent="0">
              <a:buNone/>
            </a:pPr>
            <a:r>
              <a:rPr lang="en-US" sz="1300" dirty="0">
                <a:solidFill>
                  <a:srgbClr val="2D3436"/>
                </a:solidFill>
                <a:latin typeface="Calibri" pitchFamily="34" charset="0"/>
                <a:ea typeface="Calibri" pitchFamily="34" charset="-122"/>
                <a:cs typeface="Calibri" pitchFamily="34" charset="-120"/>
              </a:rPr>
              <a:t>Compare RMSE, MAE, R² and interpret results in the BEMS context</a:t>
            </a:r>
            <a:endParaRPr lang="en-US" sz="1300" dirty="0"/>
          </a:p>
        </p:txBody>
      </p:sp>
      <p:sp>
        <p:nvSpPr>
          <p:cNvPr id="18" name="Shape 16"/>
          <p:cNvSpPr/>
          <p:nvPr/>
        </p:nvSpPr>
        <p:spPr>
          <a:xfrm>
            <a:off x="347472" y="3931920"/>
            <a:ext cx="347472" cy="320040"/>
          </a:xfrm>
          <a:prstGeom prst="rect">
            <a:avLst/>
          </a:prstGeom>
          <a:solidFill>
            <a:srgbClr val="0A9396"/>
          </a:solidFill>
          <a:ln w="12700">
            <a:solidFill>
              <a:srgbClr val="0A9396"/>
            </a:solidFill>
            <a:prstDash val="solid"/>
          </a:ln>
        </p:spPr>
      </p:sp>
      <p:sp>
        <p:nvSpPr>
          <p:cNvPr id="19" name="Text 17"/>
          <p:cNvSpPr/>
          <p:nvPr/>
        </p:nvSpPr>
        <p:spPr>
          <a:xfrm>
            <a:off x="347472" y="3941064"/>
            <a:ext cx="347472" cy="301752"/>
          </a:xfrm>
          <a:prstGeom prst="rect">
            <a:avLst/>
          </a:prstGeom>
          <a:noFill/>
          <a:ln/>
        </p:spPr>
        <p:txBody>
          <a:bodyPr wrap="square" rtlCol="0" anchor="ctr"/>
          <a:lstStyle/>
          <a:p>
            <a:pPr marL="0" indent="0" algn="ctr">
              <a:buNone/>
            </a:pPr>
            <a:r>
              <a:rPr lang="en-US" sz="1300" b="1" dirty="0">
                <a:solidFill>
                  <a:srgbClr val="FFFFFF"/>
                </a:solidFill>
                <a:latin typeface="Calibri" pitchFamily="34" charset="0"/>
                <a:ea typeface="Calibri" pitchFamily="34" charset="-122"/>
                <a:cs typeface="Calibri" pitchFamily="34" charset="-120"/>
              </a:rPr>
              <a:t>5</a:t>
            </a:r>
            <a:endParaRPr lang="en-US" sz="1300" dirty="0"/>
          </a:p>
        </p:txBody>
      </p:sp>
      <p:sp>
        <p:nvSpPr>
          <p:cNvPr id="20" name="Text 18"/>
          <p:cNvSpPr/>
          <p:nvPr/>
        </p:nvSpPr>
        <p:spPr>
          <a:xfrm>
            <a:off x="768096" y="3877056"/>
            <a:ext cx="8065008" cy="429768"/>
          </a:xfrm>
          <a:prstGeom prst="rect">
            <a:avLst/>
          </a:prstGeom>
          <a:noFill/>
          <a:ln/>
        </p:spPr>
        <p:txBody>
          <a:bodyPr wrap="square" rtlCol="0" anchor="ctr"/>
          <a:lstStyle/>
          <a:p>
            <a:pPr marL="0" indent="0">
              <a:buNone/>
            </a:pPr>
            <a:r>
              <a:rPr lang="en-US" sz="1300" dirty="0">
                <a:solidFill>
                  <a:srgbClr val="2D3436"/>
                </a:solidFill>
                <a:latin typeface="Calibri" pitchFamily="34" charset="0"/>
                <a:ea typeface="Calibri" pitchFamily="34" charset="-122"/>
                <a:cs typeface="Calibri" pitchFamily="34" charset="-120"/>
              </a:rPr>
              <a:t>Quantify practical impact: energy efficiency, demand response, cost savings, community benefits</a:t>
            </a:r>
            <a:endParaRPr lang="en-US" sz="1300" dirty="0"/>
          </a:p>
        </p:txBody>
      </p:sp>
      <p:sp>
        <p:nvSpPr>
          <p:cNvPr id="21" name="Shape 19"/>
          <p:cNvSpPr/>
          <p:nvPr/>
        </p:nvSpPr>
        <p:spPr>
          <a:xfrm>
            <a:off x="347472" y="4416552"/>
            <a:ext cx="347472" cy="320040"/>
          </a:xfrm>
          <a:prstGeom prst="rect">
            <a:avLst/>
          </a:prstGeom>
          <a:solidFill>
            <a:srgbClr val="0A9396"/>
          </a:solidFill>
          <a:ln w="12700">
            <a:solidFill>
              <a:srgbClr val="0A9396"/>
            </a:solidFill>
            <a:prstDash val="solid"/>
          </a:ln>
        </p:spPr>
      </p:sp>
      <p:sp>
        <p:nvSpPr>
          <p:cNvPr id="22" name="Text 20"/>
          <p:cNvSpPr/>
          <p:nvPr/>
        </p:nvSpPr>
        <p:spPr>
          <a:xfrm>
            <a:off x="347472" y="4425696"/>
            <a:ext cx="347472" cy="301752"/>
          </a:xfrm>
          <a:prstGeom prst="rect">
            <a:avLst/>
          </a:prstGeom>
          <a:noFill/>
          <a:ln/>
        </p:spPr>
        <p:txBody>
          <a:bodyPr wrap="square" rtlCol="0" anchor="ctr"/>
          <a:lstStyle/>
          <a:p>
            <a:pPr marL="0" indent="0" algn="ctr">
              <a:buNone/>
            </a:pPr>
            <a:r>
              <a:rPr lang="en-US" sz="1300" b="1" dirty="0">
                <a:solidFill>
                  <a:srgbClr val="FFFFFF"/>
                </a:solidFill>
                <a:latin typeface="Calibri" pitchFamily="34" charset="0"/>
                <a:ea typeface="Calibri" pitchFamily="34" charset="-122"/>
                <a:cs typeface="Calibri" pitchFamily="34" charset="-120"/>
              </a:rPr>
              <a:t>6</a:t>
            </a:r>
            <a:endParaRPr lang="en-US" sz="1300" dirty="0"/>
          </a:p>
        </p:txBody>
      </p:sp>
      <p:sp>
        <p:nvSpPr>
          <p:cNvPr id="23" name="Text 21"/>
          <p:cNvSpPr/>
          <p:nvPr/>
        </p:nvSpPr>
        <p:spPr>
          <a:xfrm>
            <a:off x="768096" y="4361688"/>
            <a:ext cx="8065008" cy="429768"/>
          </a:xfrm>
          <a:prstGeom prst="rect">
            <a:avLst/>
          </a:prstGeom>
          <a:noFill/>
          <a:ln/>
        </p:spPr>
        <p:txBody>
          <a:bodyPr wrap="square" rtlCol="0" anchor="ctr"/>
          <a:lstStyle/>
          <a:p>
            <a:pPr marL="0" indent="0">
              <a:buNone/>
            </a:pPr>
            <a:r>
              <a:rPr lang="en-US" sz="1300" dirty="0">
                <a:solidFill>
                  <a:srgbClr val="2D3436"/>
                </a:solidFill>
                <a:latin typeface="Calibri" pitchFamily="34" charset="0"/>
                <a:ea typeface="Calibri" pitchFamily="34" charset="-122"/>
                <a:cs typeface="Calibri" pitchFamily="34" charset="-120"/>
              </a:rPr>
              <a:t>Identify limitations and propose future research directions</a:t>
            </a:r>
            <a:endParaRPr lang="en-US" sz="1300" dirty="0"/>
          </a:p>
        </p:txBody>
      </p:sp>
      <p:sp>
        <p:nvSpPr>
          <p:cNvPr id="24" name="Text 22"/>
          <p:cNvSpPr/>
          <p:nvPr/>
        </p:nvSpPr>
        <p:spPr>
          <a:xfrm>
            <a:off x="8412480" y="4846320"/>
            <a:ext cx="640080" cy="228600"/>
          </a:xfrm>
          <a:prstGeom prst="rect">
            <a:avLst/>
          </a:prstGeom>
          <a:noFill/>
          <a:ln/>
        </p:spPr>
        <p:txBody>
          <a:bodyPr wrap="square" rtlCol="0" anchor="ctr"/>
          <a:lstStyle/>
          <a:p>
            <a:pPr marL="0" indent="0" algn="r">
              <a:buNone/>
            </a:pPr>
            <a:r>
              <a:rPr lang="en-US" sz="1000" dirty="0">
                <a:solidFill>
                  <a:srgbClr val="636E72"/>
                </a:solidFill>
                <a:latin typeface="Calibri" pitchFamily="34" charset="0"/>
                <a:ea typeface="Calibri" pitchFamily="34" charset="-122"/>
                <a:cs typeface="Calibri" pitchFamily="34" charset="-120"/>
              </a:rPr>
              <a:t>4 / 16</a:t>
            </a:r>
            <a:endParaRPr lang="en-US" sz="10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8F9FA"/>
        </a:solidFill>
        <a:effectLst/>
      </p:bgPr>
    </p:bg>
    <p:spTree>
      <p:nvGrpSpPr>
        <p:cNvPr id="1" name=""/>
        <p:cNvGrpSpPr/>
        <p:nvPr/>
      </p:nvGrpSpPr>
      <p:grpSpPr>
        <a:xfrm>
          <a:off x="0" y="0"/>
          <a:ext cx="0" cy="0"/>
          <a:chOff x="0" y="0"/>
          <a:chExt cx="0" cy="0"/>
        </a:xfrm>
      </p:grpSpPr>
      <p:sp>
        <p:nvSpPr>
          <p:cNvPr id="2" name="Shape 0"/>
          <p:cNvSpPr/>
          <p:nvPr/>
        </p:nvSpPr>
        <p:spPr>
          <a:xfrm>
            <a:off x="0" y="0"/>
            <a:ext cx="201168" cy="5143500"/>
          </a:xfrm>
          <a:prstGeom prst="rect">
            <a:avLst/>
          </a:prstGeom>
          <a:solidFill>
            <a:srgbClr val="0A9396"/>
          </a:solidFill>
          <a:ln w="12700">
            <a:solidFill>
              <a:srgbClr val="0A9396"/>
            </a:solidFill>
            <a:prstDash val="solid"/>
          </a:ln>
        </p:spPr>
      </p:sp>
      <p:sp>
        <p:nvSpPr>
          <p:cNvPr id="3" name="Text 1"/>
          <p:cNvSpPr/>
          <p:nvPr/>
        </p:nvSpPr>
        <p:spPr>
          <a:xfrm>
            <a:off x="347472" y="201168"/>
            <a:ext cx="8503920" cy="640080"/>
          </a:xfrm>
          <a:prstGeom prst="rect">
            <a:avLst/>
          </a:prstGeom>
          <a:noFill/>
          <a:ln/>
        </p:spPr>
        <p:txBody>
          <a:bodyPr wrap="square" rtlCol="0" anchor="ctr"/>
          <a:lstStyle/>
          <a:p>
            <a:pPr marL="0" indent="0">
              <a:buNone/>
            </a:pPr>
            <a:r>
              <a:rPr lang="en-US" sz="2800" b="1" dirty="0">
                <a:solidFill>
                  <a:srgbClr val="0D1B2A"/>
                </a:solidFill>
                <a:latin typeface="Calibri" pitchFamily="34" charset="0"/>
                <a:ea typeface="Calibri" pitchFamily="34" charset="-122"/>
                <a:cs typeface="Calibri" pitchFamily="34" charset="-120"/>
              </a:rPr>
              <a:t>What Is a Smart Building?</a:t>
            </a:r>
            <a:endParaRPr lang="en-US" sz="2800" dirty="0"/>
          </a:p>
        </p:txBody>
      </p:sp>
      <p:sp>
        <p:nvSpPr>
          <p:cNvPr id="4" name="Text 2"/>
          <p:cNvSpPr/>
          <p:nvPr/>
        </p:nvSpPr>
        <p:spPr>
          <a:xfrm>
            <a:off x="347472" y="804672"/>
            <a:ext cx="8503920" cy="329184"/>
          </a:xfrm>
          <a:prstGeom prst="rect">
            <a:avLst/>
          </a:prstGeom>
          <a:noFill/>
          <a:ln/>
        </p:spPr>
        <p:txBody>
          <a:bodyPr wrap="square" rtlCol="0" anchor="ctr"/>
          <a:lstStyle/>
          <a:p>
            <a:pPr marL="0" indent="0">
              <a:buNone/>
            </a:pPr>
            <a:r>
              <a:rPr lang="en-US" sz="1400" i="1" dirty="0">
                <a:solidFill>
                  <a:srgbClr val="636E72"/>
                </a:solidFill>
                <a:latin typeface="Calibri" pitchFamily="34" charset="0"/>
                <a:ea typeface="Calibri" pitchFamily="34" charset="-122"/>
                <a:cs typeface="Calibri" pitchFamily="34" charset="-120"/>
              </a:rPr>
              <a:t>Six typologies — this study focuses on the smart residential home</a:t>
            </a:r>
            <a:endParaRPr lang="en-US" sz="1400" dirty="0"/>
          </a:p>
        </p:txBody>
      </p:sp>
      <p:sp>
        <p:nvSpPr>
          <p:cNvPr id="5" name="Shape 3"/>
          <p:cNvSpPr/>
          <p:nvPr/>
        </p:nvSpPr>
        <p:spPr>
          <a:xfrm>
            <a:off x="347472" y="1261872"/>
            <a:ext cx="2560320" cy="1554480"/>
          </a:xfrm>
          <a:prstGeom prst="rect">
            <a:avLst/>
          </a:prstGeom>
          <a:solidFill>
            <a:srgbClr val="FFFFFF"/>
          </a:solidFill>
          <a:ln w="12700">
            <a:solidFill>
              <a:srgbClr val="0A9396"/>
            </a:solidFill>
            <a:prstDash val="solid"/>
          </a:ln>
          <a:effectLst>
            <a:outerShdw blurRad="63500" dist="25400" dir="8100000" algn="bl" rotWithShape="0">
              <a:srgbClr val="000000">
                <a:alpha val="8000"/>
              </a:srgbClr>
            </a:outerShdw>
          </a:effectLst>
        </p:spPr>
      </p:sp>
      <p:sp>
        <p:nvSpPr>
          <p:cNvPr id="6" name="Shape 4"/>
          <p:cNvSpPr/>
          <p:nvPr/>
        </p:nvSpPr>
        <p:spPr>
          <a:xfrm>
            <a:off x="347472" y="1261872"/>
            <a:ext cx="2560320" cy="411480"/>
          </a:xfrm>
          <a:prstGeom prst="rect">
            <a:avLst/>
          </a:prstGeom>
          <a:solidFill>
            <a:srgbClr val="0A9396"/>
          </a:solidFill>
          <a:ln w="12700">
            <a:solidFill>
              <a:srgbClr val="0A9396"/>
            </a:solidFill>
            <a:prstDash val="solid"/>
          </a:ln>
        </p:spPr>
      </p:sp>
      <p:sp>
        <p:nvSpPr>
          <p:cNvPr id="7" name="Text 5"/>
          <p:cNvSpPr/>
          <p:nvPr/>
        </p:nvSpPr>
        <p:spPr>
          <a:xfrm>
            <a:off x="438912" y="1289304"/>
            <a:ext cx="2377440" cy="356616"/>
          </a:xfrm>
          <a:prstGeom prst="rect">
            <a:avLst/>
          </a:prstGeom>
          <a:noFill/>
          <a:ln/>
        </p:spPr>
        <p:txBody>
          <a:bodyPr wrap="square" rtlCol="0" anchor="ctr"/>
          <a:lstStyle/>
          <a:p>
            <a:pPr marL="0" indent="0" algn="ctr">
              <a:buNone/>
            </a:pPr>
            <a:r>
              <a:rPr lang="en-US" sz="1200" b="1" dirty="0">
                <a:solidFill>
                  <a:srgbClr val="FFFFFF"/>
                </a:solidFill>
                <a:latin typeface="Calibri" pitchFamily="34" charset="0"/>
                <a:ea typeface="Calibri" pitchFamily="34" charset="-122"/>
                <a:cs typeface="Calibri" pitchFamily="34" charset="-120"/>
              </a:rPr>
              <a:t>Residential</a:t>
            </a:r>
            <a:endParaRPr lang="en-US" sz="1200" dirty="0"/>
          </a:p>
          <a:p>
            <a:pPr marL="0" indent="0" algn="ctr">
              <a:buNone/>
            </a:pPr>
            <a:r>
              <a:rPr lang="en-US" sz="1200" b="1" dirty="0">
                <a:solidFill>
                  <a:srgbClr val="FFFFFF"/>
                </a:solidFill>
                <a:latin typeface="Calibri" pitchFamily="34" charset="0"/>
                <a:ea typeface="Calibri" pitchFamily="34" charset="-122"/>
                <a:cs typeface="Calibri" pitchFamily="34" charset="-120"/>
              </a:rPr>
              <a:t>Smart Home</a:t>
            </a:r>
            <a:endParaRPr lang="en-US" sz="1200" dirty="0"/>
          </a:p>
        </p:txBody>
      </p:sp>
      <p:sp>
        <p:nvSpPr>
          <p:cNvPr id="8" name="Text 6"/>
          <p:cNvSpPr/>
          <p:nvPr/>
        </p:nvSpPr>
        <p:spPr>
          <a:xfrm>
            <a:off x="438912" y="1764792"/>
            <a:ext cx="2377440" cy="914400"/>
          </a:xfrm>
          <a:prstGeom prst="rect">
            <a:avLst/>
          </a:prstGeom>
          <a:noFill/>
          <a:ln/>
        </p:spPr>
        <p:txBody>
          <a:bodyPr wrap="square" rtlCol="0" anchor="t"/>
          <a:lstStyle/>
          <a:p>
            <a:pPr marL="0" indent="0" algn="ctr">
              <a:buNone/>
            </a:pPr>
            <a:r>
              <a:rPr lang="en-US" sz="1200" dirty="0">
                <a:solidFill>
                  <a:srgbClr val="2D3436"/>
                </a:solidFill>
                <a:latin typeface="Calibri" pitchFamily="34" charset="0"/>
                <a:ea typeface="Calibri" pitchFamily="34" charset="-122"/>
                <a:cs typeface="Calibri" pitchFamily="34" charset="-120"/>
              </a:rPr>
              <a:t>ZigBee sensors</a:t>
            </a:r>
            <a:endParaRPr lang="en-US" sz="1200" dirty="0"/>
          </a:p>
          <a:p>
            <a:pPr marL="0" indent="0" algn="ctr">
              <a:buNone/>
            </a:pPr>
            <a:r>
              <a:rPr lang="en-US" sz="1200" dirty="0">
                <a:solidFill>
                  <a:srgbClr val="2D3436"/>
                </a:solidFill>
                <a:latin typeface="Calibri" pitchFamily="34" charset="0"/>
                <a:ea typeface="Calibri" pitchFamily="34" charset="-122"/>
                <a:cs typeface="Calibri" pitchFamily="34" charset="-120"/>
              </a:rPr>
              <a:t>+ energy meter</a:t>
            </a:r>
            <a:endParaRPr lang="en-US" sz="1200" dirty="0"/>
          </a:p>
        </p:txBody>
      </p:sp>
      <p:sp>
        <p:nvSpPr>
          <p:cNvPr id="9" name="Shape 7"/>
          <p:cNvSpPr/>
          <p:nvPr/>
        </p:nvSpPr>
        <p:spPr>
          <a:xfrm>
            <a:off x="2450592" y="2450592"/>
            <a:ext cx="365760" cy="256032"/>
          </a:xfrm>
          <a:prstGeom prst="rect">
            <a:avLst/>
          </a:prstGeom>
          <a:solidFill>
            <a:srgbClr val="F4A261"/>
          </a:solidFill>
          <a:ln w="12700">
            <a:solidFill>
              <a:srgbClr val="F4A261"/>
            </a:solidFill>
            <a:prstDash val="solid"/>
          </a:ln>
        </p:spPr>
      </p:sp>
      <p:sp>
        <p:nvSpPr>
          <p:cNvPr id="10" name="Text 8"/>
          <p:cNvSpPr/>
          <p:nvPr/>
        </p:nvSpPr>
        <p:spPr>
          <a:xfrm>
            <a:off x="2450592" y="2441448"/>
            <a:ext cx="365760" cy="274320"/>
          </a:xfrm>
          <a:prstGeom prst="rect">
            <a:avLst/>
          </a:prstGeom>
          <a:noFill/>
          <a:ln/>
        </p:spPr>
        <p:txBody>
          <a:bodyPr wrap="square" rtlCol="0" anchor="ctr"/>
          <a:lstStyle/>
          <a:p>
            <a:pPr marL="0" indent="0" algn="ctr">
              <a:buNone/>
            </a:pPr>
            <a:r>
              <a:rPr lang="en-US" sz="800" b="1" dirty="0">
                <a:solidFill>
                  <a:srgbClr val="FFFFFF"/>
                </a:solidFill>
                <a:latin typeface="Calibri" pitchFamily="34" charset="0"/>
                <a:ea typeface="Calibri" pitchFamily="34" charset="-122"/>
                <a:cs typeface="Calibri" pitchFamily="34" charset="-120"/>
              </a:rPr>
              <a:t>★ This</a:t>
            </a:r>
            <a:endParaRPr lang="en-US" sz="800" dirty="0"/>
          </a:p>
          <a:p>
            <a:pPr marL="0" indent="0" algn="ctr">
              <a:buNone/>
            </a:pPr>
            <a:r>
              <a:rPr lang="en-US" sz="800" b="1" dirty="0">
                <a:solidFill>
                  <a:srgbClr val="FFFFFF"/>
                </a:solidFill>
                <a:latin typeface="Calibri" pitchFamily="34" charset="0"/>
                <a:ea typeface="Calibri" pitchFamily="34" charset="-122"/>
                <a:cs typeface="Calibri" pitchFamily="34" charset="-120"/>
              </a:rPr>
              <a:t>study</a:t>
            </a:r>
            <a:endParaRPr lang="en-US" sz="800" dirty="0"/>
          </a:p>
        </p:txBody>
      </p:sp>
      <p:sp>
        <p:nvSpPr>
          <p:cNvPr id="11" name="Shape 9"/>
          <p:cNvSpPr/>
          <p:nvPr/>
        </p:nvSpPr>
        <p:spPr>
          <a:xfrm>
            <a:off x="3218688" y="1261872"/>
            <a:ext cx="2560320" cy="1554480"/>
          </a:xfrm>
          <a:prstGeom prst="rect">
            <a:avLst/>
          </a:prstGeom>
          <a:solidFill>
            <a:srgbClr val="FFFFFF"/>
          </a:solidFill>
          <a:ln w="12700">
            <a:solidFill>
              <a:srgbClr val="0077B6"/>
            </a:solidFill>
            <a:prstDash val="solid"/>
          </a:ln>
          <a:effectLst>
            <a:outerShdw blurRad="63500" dist="25400" dir="8100000" algn="bl" rotWithShape="0">
              <a:srgbClr val="000000">
                <a:alpha val="8000"/>
              </a:srgbClr>
            </a:outerShdw>
          </a:effectLst>
        </p:spPr>
      </p:sp>
      <p:sp>
        <p:nvSpPr>
          <p:cNvPr id="12" name="Shape 10"/>
          <p:cNvSpPr/>
          <p:nvPr/>
        </p:nvSpPr>
        <p:spPr>
          <a:xfrm>
            <a:off x="3218688" y="1261872"/>
            <a:ext cx="2560320" cy="411480"/>
          </a:xfrm>
          <a:prstGeom prst="rect">
            <a:avLst/>
          </a:prstGeom>
          <a:solidFill>
            <a:srgbClr val="0077B6"/>
          </a:solidFill>
          <a:ln w="12700">
            <a:solidFill>
              <a:srgbClr val="0077B6"/>
            </a:solidFill>
            <a:prstDash val="solid"/>
          </a:ln>
        </p:spPr>
      </p:sp>
      <p:sp>
        <p:nvSpPr>
          <p:cNvPr id="13" name="Text 11"/>
          <p:cNvSpPr/>
          <p:nvPr/>
        </p:nvSpPr>
        <p:spPr>
          <a:xfrm>
            <a:off x="3310128" y="1289304"/>
            <a:ext cx="2377440" cy="356616"/>
          </a:xfrm>
          <a:prstGeom prst="rect">
            <a:avLst/>
          </a:prstGeom>
          <a:noFill/>
          <a:ln/>
        </p:spPr>
        <p:txBody>
          <a:bodyPr wrap="square" rtlCol="0" anchor="ctr"/>
          <a:lstStyle/>
          <a:p>
            <a:pPr marL="0" indent="0" algn="ctr">
              <a:buNone/>
            </a:pPr>
            <a:r>
              <a:rPr lang="en-US" sz="1200" b="1" dirty="0">
                <a:solidFill>
                  <a:srgbClr val="FFFFFF"/>
                </a:solidFill>
                <a:latin typeface="Calibri" pitchFamily="34" charset="0"/>
                <a:ea typeface="Calibri" pitchFamily="34" charset="-122"/>
                <a:cs typeface="Calibri" pitchFamily="34" charset="-120"/>
              </a:rPr>
              <a:t>Commercial</a:t>
            </a:r>
            <a:endParaRPr lang="en-US" sz="1200" dirty="0"/>
          </a:p>
          <a:p>
            <a:pPr marL="0" indent="0" algn="ctr">
              <a:buNone/>
            </a:pPr>
            <a:r>
              <a:rPr lang="en-US" sz="1200" b="1" dirty="0">
                <a:solidFill>
                  <a:srgbClr val="FFFFFF"/>
                </a:solidFill>
                <a:latin typeface="Calibri" pitchFamily="34" charset="0"/>
                <a:ea typeface="Calibri" pitchFamily="34" charset="-122"/>
                <a:cs typeface="Calibri" pitchFamily="34" charset="-120"/>
              </a:rPr>
              <a:t>Office</a:t>
            </a:r>
            <a:endParaRPr lang="en-US" sz="1200" dirty="0"/>
          </a:p>
        </p:txBody>
      </p:sp>
      <p:sp>
        <p:nvSpPr>
          <p:cNvPr id="14" name="Text 12"/>
          <p:cNvSpPr/>
          <p:nvPr/>
        </p:nvSpPr>
        <p:spPr>
          <a:xfrm>
            <a:off x="3310128" y="1764792"/>
            <a:ext cx="2377440" cy="914400"/>
          </a:xfrm>
          <a:prstGeom prst="rect">
            <a:avLst/>
          </a:prstGeom>
          <a:noFill/>
          <a:ln/>
        </p:spPr>
        <p:txBody>
          <a:bodyPr wrap="square" rtlCol="0" anchor="t"/>
          <a:lstStyle/>
          <a:p>
            <a:pPr marL="0" indent="0" algn="ctr">
              <a:buNone/>
            </a:pPr>
            <a:r>
              <a:rPr lang="en-US" sz="1200" dirty="0">
                <a:solidFill>
                  <a:srgbClr val="2D3436"/>
                </a:solidFill>
                <a:latin typeface="Calibri" pitchFamily="34" charset="0"/>
                <a:ea typeface="Calibri" pitchFamily="34" charset="-122"/>
                <a:cs typeface="Calibri" pitchFamily="34" charset="-120"/>
              </a:rPr>
              <a:t>BEMS, occupancy</a:t>
            </a:r>
            <a:endParaRPr lang="en-US" sz="1200" dirty="0"/>
          </a:p>
          <a:p>
            <a:pPr marL="0" indent="0" algn="ctr">
              <a:buNone/>
            </a:pPr>
            <a:r>
              <a:rPr lang="en-US" sz="1200" dirty="0">
                <a:solidFill>
                  <a:srgbClr val="2D3436"/>
                </a:solidFill>
                <a:latin typeface="Calibri" pitchFamily="34" charset="0"/>
                <a:ea typeface="Calibri" pitchFamily="34" charset="-122"/>
                <a:cs typeface="Calibri" pitchFamily="34" charset="-120"/>
              </a:rPr>
              <a:t> sensing</a:t>
            </a:r>
            <a:endParaRPr lang="en-US" sz="1200" dirty="0"/>
          </a:p>
        </p:txBody>
      </p:sp>
      <p:sp>
        <p:nvSpPr>
          <p:cNvPr id="15" name="Shape 13"/>
          <p:cNvSpPr/>
          <p:nvPr/>
        </p:nvSpPr>
        <p:spPr>
          <a:xfrm>
            <a:off x="6089904" y="1261872"/>
            <a:ext cx="2560320" cy="1554480"/>
          </a:xfrm>
          <a:prstGeom prst="rect">
            <a:avLst/>
          </a:prstGeom>
          <a:solidFill>
            <a:srgbClr val="FFFFFF"/>
          </a:solidFill>
          <a:ln w="12700">
            <a:solidFill>
              <a:srgbClr val="5E60CE"/>
            </a:solidFill>
            <a:prstDash val="solid"/>
          </a:ln>
          <a:effectLst>
            <a:outerShdw blurRad="63500" dist="25400" dir="8100000" algn="bl" rotWithShape="0">
              <a:srgbClr val="000000">
                <a:alpha val="8000"/>
              </a:srgbClr>
            </a:outerShdw>
          </a:effectLst>
        </p:spPr>
      </p:sp>
      <p:sp>
        <p:nvSpPr>
          <p:cNvPr id="16" name="Shape 14"/>
          <p:cNvSpPr/>
          <p:nvPr/>
        </p:nvSpPr>
        <p:spPr>
          <a:xfrm>
            <a:off x="6089904" y="1261872"/>
            <a:ext cx="2560320" cy="411480"/>
          </a:xfrm>
          <a:prstGeom prst="rect">
            <a:avLst/>
          </a:prstGeom>
          <a:solidFill>
            <a:srgbClr val="5E60CE"/>
          </a:solidFill>
          <a:ln w="12700">
            <a:solidFill>
              <a:srgbClr val="5E60CE"/>
            </a:solidFill>
            <a:prstDash val="solid"/>
          </a:ln>
        </p:spPr>
      </p:sp>
      <p:sp>
        <p:nvSpPr>
          <p:cNvPr id="17" name="Text 15"/>
          <p:cNvSpPr/>
          <p:nvPr/>
        </p:nvSpPr>
        <p:spPr>
          <a:xfrm>
            <a:off x="6181344" y="1289304"/>
            <a:ext cx="2377440" cy="356616"/>
          </a:xfrm>
          <a:prstGeom prst="rect">
            <a:avLst/>
          </a:prstGeom>
          <a:noFill/>
          <a:ln/>
        </p:spPr>
        <p:txBody>
          <a:bodyPr wrap="square" rtlCol="0" anchor="ctr"/>
          <a:lstStyle/>
          <a:p>
            <a:pPr marL="0" indent="0" algn="ctr">
              <a:buNone/>
            </a:pPr>
            <a:r>
              <a:rPr lang="en-US" sz="1200" b="1" dirty="0">
                <a:solidFill>
                  <a:srgbClr val="FFFFFF"/>
                </a:solidFill>
                <a:latin typeface="Calibri" pitchFamily="34" charset="0"/>
                <a:ea typeface="Calibri" pitchFamily="34" charset="-122"/>
                <a:cs typeface="Calibri" pitchFamily="34" charset="-120"/>
              </a:rPr>
              <a:t>Educational</a:t>
            </a:r>
            <a:endParaRPr lang="en-US" sz="1200" dirty="0"/>
          </a:p>
          <a:p>
            <a:pPr marL="0" indent="0" algn="ctr">
              <a:buNone/>
            </a:pPr>
            <a:r>
              <a:rPr lang="en-US" sz="1200" b="1" dirty="0">
                <a:solidFill>
                  <a:srgbClr val="FFFFFF"/>
                </a:solidFill>
                <a:latin typeface="Calibri" pitchFamily="34" charset="0"/>
                <a:ea typeface="Calibri" pitchFamily="34" charset="-122"/>
                <a:cs typeface="Calibri" pitchFamily="34" charset="-120"/>
              </a:rPr>
              <a:t>Building</a:t>
            </a:r>
            <a:endParaRPr lang="en-US" sz="1200" dirty="0"/>
          </a:p>
        </p:txBody>
      </p:sp>
      <p:sp>
        <p:nvSpPr>
          <p:cNvPr id="18" name="Text 16"/>
          <p:cNvSpPr/>
          <p:nvPr/>
        </p:nvSpPr>
        <p:spPr>
          <a:xfrm>
            <a:off x="6181344" y="1764792"/>
            <a:ext cx="2377440" cy="914400"/>
          </a:xfrm>
          <a:prstGeom prst="rect">
            <a:avLst/>
          </a:prstGeom>
          <a:noFill/>
          <a:ln/>
        </p:spPr>
        <p:txBody>
          <a:bodyPr wrap="square" rtlCol="0" anchor="t"/>
          <a:lstStyle/>
          <a:p>
            <a:pPr marL="0" indent="0" algn="ctr">
              <a:buNone/>
            </a:pPr>
            <a:r>
              <a:rPr lang="en-US" sz="1200" dirty="0">
                <a:solidFill>
                  <a:srgbClr val="2D3436"/>
                </a:solidFill>
                <a:latin typeface="Calibri" pitchFamily="34" charset="0"/>
                <a:ea typeface="Calibri" pitchFamily="34" charset="-122"/>
                <a:cs typeface="Calibri" pitchFamily="34" charset="-120"/>
              </a:rPr>
              <a:t>Term-time</a:t>
            </a:r>
            <a:endParaRPr lang="en-US" sz="1200" dirty="0"/>
          </a:p>
          <a:p>
            <a:pPr marL="0" indent="0" algn="ctr">
              <a:buNone/>
            </a:pPr>
            <a:r>
              <a:rPr lang="en-US" sz="1200" dirty="0">
                <a:solidFill>
                  <a:srgbClr val="2D3436"/>
                </a:solidFill>
                <a:latin typeface="Calibri" pitchFamily="34" charset="0"/>
                <a:ea typeface="Calibri" pitchFamily="34" charset="-122"/>
                <a:cs typeface="Calibri" pitchFamily="34" charset="-120"/>
              </a:rPr>
              <a:t> vs vacation</a:t>
            </a:r>
            <a:endParaRPr lang="en-US" sz="1200" dirty="0"/>
          </a:p>
        </p:txBody>
      </p:sp>
      <p:sp>
        <p:nvSpPr>
          <p:cNvPr id="19" name="Shape 17"/>
          <p:cNvSpPr/>
          <p:nvPr/>
        </p:nvSpPr>
        <p:spPr>
          <a:xfrm>
            <a:off x="347472" y="3090672"/>
            <a:ext cx="2560320" cy="1554480"/>
          </a:xfrm>
          <a:prstGeom prst="rect">
            <a:avLst/>
          </a:prstGeom>
          <a:solidFill>
            <a:srgbClr val="FFFFFF"/>
          </a:solidFill>
          <a:ln w="12700">
            <a:solidFill>
              <a:srgbClr val="9B2335"/>
            </a:solidFill>
            <a:prstDash val="solid"/>
          </a:ln>
          <a:effectLst>
            <a:outerShdw blurRad="63500" dist="25400" dir="8100000" algn="bl" rotWithShape="0">
              <a:srgbClr val="000000">
                <a:alpha val="8000"/>
              </a:srgbClr>
            </a:outerShdw>
          </a:effectLst>
        </p:spPr>
        <p:txBody>
          <a:bodyPr/>
          <a:lstStyle/>
          <a:p>
            <a:endParaRPr lang="en-IN" dirty="0"/>
          </a:p>
        </p:txBody>
      </p:sp>
      <p:sp>
        <p:nvSpPr>
          <p:cNvPr id="20" name="Shape 18"/>
          <p:cNvSpPr/>
          <p:nvPr/>
        </p:nvSpPr>
        <p:spPr>
          <a:xfrm>
            <a:off x="347472" y="3090672"/>
            <a:ext cx="2560320" cy="411480"/>
          </a:xfrm>
          <a:prstGeom prst="rect">
            <a:avLst/>
          </a:prstGeom>
          <a:solidFill>
            <a:srgbClr val="9B2335"/>
          </a:solidFill>
          <a:ln w="12700">
            <a:solidFill>
              <a:srgbClr val="9B2335"/>
            </a:solidFill>
            <a:prstDash val="solid"/>
          </a:ln>
        </p:spPr>
      </p:sp>
      <p:sp>
        <p:nvSpPr>
          <p:cNvPr id="21" name="Text 19"/>
          <p:cNvSpPr/>
          <p:nvPr/>
        </p:nvSpPr>
        <p:spPr>
          <a:xfrm>
            <a:off x="438912" y="3118104"/>
            <a:ext cx="2377440" cy="356616"/>
          </a:xfrm>
          <a:prstGeom prst="rect">
            <a:avLst/>
          </a:prstGeom>
          <a:noFill/>
          <a:ln/>
        </p:spPr>
        <p:txBody>
          <a:bodyPr wrap="square" rtlCol="0" anchor="ctr"/>
          <a:lstStyle/>
          <a:p>
            <a:pPr marL="0" indent="0" algn="ctr">
              <a:buNone/>
            </a:pPr>
            <a:r>
              <a:rPr lang="en-US" sz="1200" b="1" dirty="0">
                <a:solidFill>
                  <a:srgbClr val="FFFFFF"/>
                </a:solidFill>
                <a:latin typeface="Calibri" pitchFamily="34" charset="0"/>
                <a:ea typeface="Calibri" pitchFamily="34" charset="-122"/>
                <a:cs typeface="Calibri" pitchFamily="34" charset="-120"/>
              </a:rPr>
              <a:t>Hotel &amp;</a:t>
            </a:r>
            <a:endParaRPr lang="en-US" sz="1200" dirty="0"/>
          </a:p>
          <a:p>
            <a:pPr marL="0" indent="0" algn="ctr">
              <a:buNone/>
            </a:pPr>
            <a:r>
              <a:rPr lang="en-US" sz="1200" b="1" dirty="0">
                <a:solidFill>
                  <a:srgbClr val="FFFFFF"/>
                </a:solidFill>
                <a:latin typeface="Calibri" pitchFamily="34" charset="0"/>
                <a:ea typeface="Calibri" pitchFamily="34" charset="-122"/>
                <a:cs typeface="Calibri" pitchFamily="34" charset="-120"/>
              </a:rPr>
              <a:t>Hospitality</a:t>
            </a:r>
            <a:endParaRPr lang="en-US" sz="1200" dirty="0"/>
          </a:p>
        </p:txBody>
      </p:sp>
      <p:sp>
        <p:nvSpPr>
          <p:cNvPr id="22" name="Text 20"/>
          <p:cNvSpPr/>
          <p:nvPr/>
        </p:nvSpPr>
        <p:spPr>
          <a:xfrm>
            <a:off x="438912" y="3593592"/>
            <a:ext cx="2377440" cy="914400"/>
          </a:xfrm>
          <a:prstGeom prst="rect">
            <a:avLst/>
          </a:prstGeom>
          <a:noFill/>
          <a:ln/>
        </p:spPr>
        <p:txBody>
          <a:bodyPr wrap="square" rtlCol="0" anchor="t"/>
          <a:lstStyle/>
          <a:p>
            <a:pPr marL="0" indent="0" algn="ctr">
              <a:buNone/>
            </a:pPr>
            <a:r>
              <a:rPr lang="en-US" sz="1200" dirty="0">
                <a:solidFill>
                  <a:srgbClr val="2D3436"/>
                </a:solidFill>
                <a:latin typeface="Calibri" pitchFamily="34" charset="0"/>
                <a:ea typeface="Calibri" pitchFamily="34" charset="-122"/>
                <a:cs typeface="Calibri" pitchFamily="34" charset="-120"/>
              </a:rPr>
              <a:t>Variable</a:t>
            </a:r>
            <a:endParaRPr lang="en-US" sz="1200" dirty="0"/>
          </a:p>
          <a:p>
            <a:pPr marL="0" indent="0" algn="ctr">
              <a:buNone/>
            </a:pPr>
            <a:r>
              <a:rPr lang="en-US" sz="1200" dirty="0">
                <a:solidFill>
                  <a:srgbClr val="2D3436"/>
                </a:solidFill>
                <a:latin typeface="Calibri" pitchFamily="34" charset="0"/>
                <a:ea typeface="Calibri" pitchFamily="34" charset="-122"/>
                <a:cs typeface="Calibri" pitchFamily="34" charset="-120"/>
              </a:rPr>
              <a:t>occupancy</a:t>
            </a:r>
            <a:endParaRPr lang="en-US" sz="1200" dirty="0"/>
          </a:p>
        </p:txBody>
      </p:sp>
      <p:sp>
        <p:nvSpPr>
          <p:cNvPr id="23" name="Shape 21"/>
          <p:cNvSpPr/>
          <p:nvPr/>
        </p:nvSpPr>
        <p:spPr>
          <a:xfrm>
            <a:off x="3218688" y="3090672"/>
            <a:ext cx="2560320" cy="1554480"/>
          </a:xfrm>
          <a:prstGeom prst="rect">
            <a:avLst/>
          </a:prstGeom>
          <a:solidFill>
            <a:srgbClr val="FFFFFF"/>
          </a:solidFill>
          <a:ln w="12700">
            <a:solidFill>
              <a:srgbClr val="2D6A4F"/>
            </a:solidFill>
            <a:prstDash val="solid"/>
          </a:ln>
          <a:effectLst>
            <a:outerShdw blurRad="63500" dist="25400" dir="8100000" algn="bl" rotWithShape="0">
              <a:srgbClr val="000000">
                <a:alpha val="8000"/>
              </a:srgbClr>
            </a:outerShdw>
          </a:effectLst>
        </p:spPr>
      </p:sp>
      <p:sp>
        <p:nvSpPr>
          <p:cNvPr id="24" name="Shape 22"/>
          <p:cNvSpPr/>
          <p:nvPr/>
        </p:nvSpPr>
        <p:spPr>
          <a:xfrm>
            <a:off x="3218688" y="3090672"/>
            <a:ext cx="2560320" cy="411480"/>
          </a:xfrm>
          <a:prstGeom prst="rect">
            <a:avLst/>
          </a:prstGeom>
          <a:solidFill>
            <a:srgbClr val="2D6A4F"/>
          </a:solidFill>
          <a:ln w="12700">
            <a:solidFill>
              <a:srgbClr val="2D6A4F"/>
            </a:solidFill>
            <a:prstDash val="solid"/>
          </a:ln>
        </p:spPr>
      </p:sp>
      <p:sp>
        <p:nvSpPr>
          <p:cNvPr id="25" name="Text 23"/>
          <p:cNvSpPr/>
          <p:nvPr/>
        </p:nvSpPr>
        <p:spPr>
          <a:xfrm>
            <a:off x="3310128" y="3118104"/>
            <a:ext cx="2377440" cy="356616"/>
          </a:xfrm>
          <a:prstGeom prst="rect">
            <a:avLst/>
          </a:prstGeom>
          <a:noFill/>
          <a:ln/>
        </p:spPr>
        <p:txBody>
          <a:bodyPr wrap="square" rtlCol="0" anchor="ctr"/>
          <a:lstStyle/>
          <a:p>
            <a:pPr marL="0" indent="0" algn="ctr">
              <a:buNone/>
            </a:pPr>
            <a:r>
              <a:rPr lang="en-US" sz="1200" b="1" dirty="0">
                <a:solidFill>
                  <a:srgbClr val="FFFFFF"/>
                </a:solidFill>
                <a:latin typeface="Calibri" pitchFamily="34" charset="0"/>
                <a:ea typeface="Calibri" pitchFamily="34" charset="-122"/>
                <a:cs typeface="Calibri" pitchFamily="34" charset="-120"/>
              </a:rPr>
              <a:t>Healthcare</a:t>
            </a:r>
            <a:endParaRPr lang="en-US" sz="1200" dirty="0"/>
          </a:p>
          <a:p>
            <a:pPr marL="0" indent="0" algn="ctr">
              <a:buNone/>
            </a:pPr>
            <a:r>
              <a:rPr lang="en-US" sz="1200" b="1" dirty="0">
                <a:solidFill>
                  <a:srgbClr val="FFFFFF"/>
                </a:solidFill>
                <a:latin typeface="Calibri" pitchFamily="34" charset="0"/>
                <a:ea typeface="Calibri" pitchFamily="34" charset="-122"/>
                <a:cs typeface="Calibri" pitchFamily="34" charset="-120"/>
              </a:rPr>
              <a:t>Facility</a:t>
            </a:r>
            <a:endParaRPr lang="en-US" sz="1200" dirty="0"/>
          </a:p>
        </p:txBody>
      </p:sp>
      <p:sp>
        <p:nvSpPr>
          <p:cNvPr id="26" name="Text 24"/>
          <p:cNvSpPr/>
          <p:nvPr/>
        </p:nvSpPr>
        <p:spPr>
          <a:xfrm>
            <a:off x="3310128" y="3593592"/>
            <a:ext cx="2377440" cy="914400"/>
          </a:xfrm>
          <a:prstGeom prst="rect">
            <a:avLst/>
          </a:prstGeom>
          <a:noFill/>
          <a:ln/>
        </p:spPr>
        <p:txBody>
          <a:bodyPr wrap="square" rtlCol="0" anchor="t"/>
          <a:lstStyle/>
          <a:p>
            <a:pPr marL="0" indent="0" algn="ctr">
              <a:buNone/>
            </a:pPr>
            <a:r>
              <a:rPr lang="en-US" sz="1200" dirty="0">
                <a:solidFill>
                  <a:srgbClr val="2D3436"/>
                </a:solidFill>
                <a:latin typeface="Calibri" pitchFamily="34" charset="0"/>
                <a:ea typeface="Calibri" pitchFamily="34" charset="-122"/>
                <a:cs typeface="Calibri" pitchFamily="34" charset="-120"/>
              </a:rPr>
              <a:t>24/7</a:t>
            </a:r>
            <a:endParaRPr lang="en-US" sz="1200" dirty="0"/>
          </a:p>
          <a:p>
            <a:pPr marL="0" indent="0" algn="ctr">
              <a:buNone/>
            </a:pPr>
            <a:r>
              <a:rPr lang="en-US" sz="1200" dirty="0">
                <a:solidFill>
                  <a:srgbClr val="2D3436"/>
                </a:solidFill>
                <a:latin typeface="Calibri" pitchFamily="34" charset="0"/>
                <a:ea typeface="Calibri" pitchFamily="34" charset="-122"/>
                <a:cs typeface="Calibri" pitchFamily="34" charset="-120"/>
              </a:rPr>
              <a:t>operation</a:t>
            </a:r>
            <a:endParaRPr lang="en-US" sz="1200" dirty="0"/>
          </a:p>
        </p:txBody>
      </p:sp>
      <p:sp>
        <p:nvSpPr>
          <p:cNvPr id="27" name="Shape 25"/>
          <p:cNvSpPr/>
          <p:nvPr/>
        </p:nvSpPr>
        <p:spPr>
          <a:xfrm>
            <a:off x="6089904" y="3090672"/>
            <a:ext cx="2560320" cy="1554480"/>
          </a:xfrm>
          <a:prstGeom prst="rect">
            <a:avLst/>
          </a:prstGeom>
          <a:solidFill>
            <a:srgbClr val="FFFFFF"/>
          </a:solidFill>
          <a:ln w="12700">
            <a:solidFill>
              <a:srgbClr val="E67E22"/>
            </a:solidFill>
            <a:prstDash val="solid"/>
          </a:ln>
          <a:effectLst>
            <a:outerShdw blurRad="63500" dist="25400" dir="8100000" algn="bl" rotWithShape="0">
              <a:srgbClr val="000000">
                <a:alpha val="8000"/>
              </a:srgbClr>
            </a:outerShdw>
          </a:effectLst>
        </p:spPr>
      </p:sp>
      <p:sp>
        <p:nvSpPr>
          <p:cNvPr id="28" name="Shape 26"/>
          <p:cNvSpPr/>
          <p:nvPr/>
        </p:nvSpPr>
        <p:spPr>
          <a:xfrm>
            <a:off x="6089904" y="3090672"/>
            <a:ext cx="2560320" cy="411480"/>
          </a:xfrm>
          <a:prstGeom prst="rect">
            <a:avLst/>
          </a:prstGeom>
          <a:solidFill>
            <a:srgbClr val="E67E22"/>
          </a:solidFill>
          <a:ln w="12700">
            <a:solidFill>
              <a:srgbClr val="E67E22"/>
            </a:solidFill>
            <a:prstDash val="solid"/>
          </a:ln>
        </p:spPr>
      </p:sp>
      <p:sp>
        <p:nvSpPr>
          <p:cNvPr id="29" name="Text 27"/>
          <p:cNvSpPr/>
          <p:nvPr/>
        </p:nvSpPr>
        <p:spPr>
          <a:xfrm>
            <a:off x="6181344" y="3118104"/>
            <a:ext cx="2377440" cy="356616"/>
          </a:xfrm>
          <a:prstGeom prst="rect">
            <a:avLst/>
          </a:prstGeom>
          <a:noFill/>
          <a:ln/>
        </p:spPr>
        <p:txBody>
          <a:bodyPr wrap="square" rtlCol="0" anchor="ctr"/>
          <a:lstStyle/>
          <a:p>
            <a:pPr marL="0" indent="0" algn="ctr">
              <a:buNone/>
            </a:pPr>
            <a:r>
              <a:rPr lang="en-US" sz="1200" b="1" dirty="0">
                <a:solidFill>
                  <a:srgbClr val="FFFFFF"/>
                </a:solidFill>
                <a:latin typeface="Calibri" pitchFamily="34" charset="0"/>
                <a:ea typeface="Calibri" pitchFamily="34" charset="-122"/>
                <a:cs typeface="Calibri" pitchFamily="34" charset="-120"/>
              </a:rPr>
              <a:t>Industrial</a:t>
            </a:r>
            <a:endParaRPr lang="en-US" sz="1200" dirty="0"/>
          </a:p>
          <a:p>
            <a:pPr marL="0" indent="0" algn="ctr">
              <a:buNone/>
            </a:pPr>
            <a:r>
              <a:rPr lang="en-US" sz="1200" b="1" dirty="0">
                <a:solidFill>
                  <a:srgbClr val="FFFFFF"/>
                </a:solidFill>
                <a:latin typeface="Calibri" pitchFamily="34" charset="0"/>
                <a:ea typeface="Calibri" pitchFamily="34" charset="-122"/>
                <a:cs typeface="Calibri" pitchFamily="34" charset="-120"/>
              </a:rPr>
              <a:t>Warehouse</a:t>
            </a:r>
            <a:endParaRPr lang="en-US" sz="1200" dirty="0"/>
          </a:p>
        </p:txBody>
      </p:sp>
      <p:sp>
        <p:nvSpPr>
          <p:cNvPr id="30" name="Text 28"/>
          <p:cNvSpPr/>
          <p:nvPr/>
        </p:nvSpPr>
        <p:spPr>
          <a:xfrm>
            <a:off x="6181344" y="3593592"/>
            <a:ext cx="2377440" cy="914400"/>
          </a:xfrm>
          <a:prstGeom prst="rect">
            <a:avLst/>
          </a:prstGeom>
          <a:noFill/>
          <a:ln/>
        </p:spPr>
        <p:txBody>
          <a:bodyPr wrap="square" rtlCol="0" anchor="t"/>
          <a:lstStyle/>
          <a:p>
            <a:pPr marL="0" indent="0" algn="ctr">
              <a:buNone/>
            </a:pPr>
            <a:r>
              <a:rPr lang="en-US" sz="1200" dirty="0">
                <a:solidFill>
                  <a:srgbClr val="2D3436"/>
                </a:solidFill>
                <a:latin typeface="Calibri" pitchFamily="34" charset="0"/>
                <a:ea typeface="Calibri" pitchFamily="34" charset="-122"/>
                <a:cs typeface="Calibri" pitchFamily="34" charset="-120"/>
              </a:rPr>
              <a:t>Flexible</a:t>
            </a:r>
            <a:endParaRPr lang="en-US" sz="1200" dirty="0"/>
          </a:p>
          <a:p>
            <a:pPr marL="0" indent="0" algn="ctr">
              <a:buNone/>
            </a:pPr>
            <a:r>
              <a:rPr lang="en-US" sz="1200" dirty="0">
                <a:solidFill>
                  <a:srgbClr val="2D3436"/>
                </a:solidFill>
                <a:latin typeface="Calibri" pitchFamily="34" charset="0"/>
                <a:ea typeface="Calibri" pitchFamily="34" charset="-122"/>
                <a:cs typeface="Calibri" pitchFamily="34" charset="-120"/>
              </a:rPr>
              <a:t>loads</a:t>
            </a:r>
            <a:endParaRPr lang="en-US" sz="1200" dirty="0"/>
          </a:p>
        </p:txBody>
      </p:sp>
      <p:sp>
        <p:nvSpPr>
          <p:cNvPr id="31" name="Text 29"/>
          <p:cNvSpPr/>
          <p:nvPr/>
        </p:nvSpPr>
        <p:spPr>
          <a:xfrm>
            <a:off x="8412480" y="4846320"/>
            <a:ext cx="640080" cy="228600"/>
          </a:xfrm>
          <a:prstGeom prst="rect">
            <a:avLst/>
          </a:prstGeom>
          <a:noFill/>
          <a:ln/>
        </p:spPr>
        <p:txBody>
          <a:bodyPr wrap="square" rtlCol="0" anchor="ctr"/>
          <a:lstStyle/>
          <a:p>
            <a:pPr marL="0" indent="0" algn="r">
              <a:buNone/>
            </a:pPr>
            <a:r>
              <a:rPr lang="en-US" sz="1000" dirty="0">
                <a:solidFill>
                  <a:srgbClr val="636E72"/>
                </a:solidFill>
                <a:latin typeface="Calibri" pitchFamily="34" charset="0"/>
                <a:ea typeface="Calibri" pitchFamily="34" charset="-122"/>
                <a:cs typeface="Calibri" pitchFamily="34" charset="-120"/>
              </a:rPr>
              <a:t>5 / 16</a:t>
            </a:r>
            <a:endParaRPr lang="en-US" sz="1000" dirty="0"/>
          </a:p>
        </p:txBody>
      </p:sp>
      <p:pic>
        <p:nvPicPr>
          <p:cNvPr id="1026" name="Picture 2" descr="Smart Building PowerPoint and Google Slides Template">
            <a:extLst>
              <a:ext uri="{FF2B5EF4-FFF2-40B4-BE49-F238E27FC236}">
                <a16:creationId xmlns:a16="http://schemas.microsoft.com/office/drawing/2014/main" id="{5C9E45E8-CFC6-3E92-E6FE-DCBEB85FF27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78124" y="0"/>
            <a:ext cx="1672836" cy="1254627"/>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8F9FA"/>
        </a:solidFill>
        <a:effectLst/>
      </p:bgPr>
    </p:bg>
    <p:spTree>
      <p:nvGrpSpPr>
        <p:cNvPr id="1" name=""/>
        <p:cNvGrpSpPr/>
        <p:nvPr/>
      </p:nvGrpSpPr>
      <p:grpSpPr>
        <a:xfrm>
          <a:off x="0" y="0"/>
          <a:ext cx="0" cy="0"/>
          <a:chOff x="0" y="0"/>
          <a:chExt cx="0" cy="0"/>
        </a:xfrm>
      </p:grpSpPr>
      <p:sp>
        <p:nvSpPr>
          <p:cNvPr id="2" name="Shape 0"/>
          <p:cNvSpPr/>
          <p:nvPr/>
        </p:nvSpPr>
        <p:spPr>
          <a:xfrm>
            <a:off x="0" y="0"/>
            <a:ext cx="201168" cy="5143500"/>
          </a:xfrm>
          <a:prstGeom prst="rect">
            <a:avLst/>
          </a:prstGeom>
          <a:solidFill>
            <a:srgbClr val="0A9396"/>
          </a:solidFill>
          <a:ln w="12700">
            <a:solidFill>
              <a:srgbClr val="0A9396"/>
            </a:solidFill>
            <a:prstDash val="solid"/>
          </a:ln>
        </p:spPr>
      </p:sp>
      <p:sp>
        <p:nvSpPr>
          <p:cNvPr id="3" name="Text 1"/>
          <p:cNvSpPr/>
          <p:nvPr/>
        </p:nvSpPr>
        <p:spPr>
          <a:xfrm>
            <a:off x="347472" y="201168"/>
            <a:ext cx="8503920" cy="640080"/>
          </a:xfrm>
          <a:prstGeom prst="rect">
            <a:avLst/>
          </a:prstGeom>
          <a:noFill/>
          <a:ln/>
        </p:spPr>
        <p:txBody>
          <a:bodyPr wrap="square" rtlCol="0" anchor="ctr"/>
          <a:lstStyle/>
          <a:p>
            <a:pPr marL="0" indent="0">
              <a:buNone/>
            </a:pPr>
            <a:r>
              <a:rPr lang="en-US" sz="2800" b="1" dirty="0">
                <a:solidFill>
                  <a:srgbClr val="0D1B2A"/>
                </a:solidFill>
                <a:latin typeface="Calibri" pitchFamily="34" charset="0"/>
                <a:ea typeface="Calibri" pitchFamily="34" charset="-122"/>
                <a:cs typeface="Calibri" pitchFamily="34" charset="-120"/>
              </a:rPr>
              <a:t>Literature Review &amp; Key Findings</a:t>
            </a:r>
            <a:endParaRPr lang="en-US" sz="2800" dirty="0"/>
          </a:p>
        </p:txBody>
      </p:sp>
      <p:sp>
        <p:nvSpPr>
          <p:cNvPr id="4" name="Text 2"/>
          <p:cNvSpPr/>
          <p:nvPr/>
        </p:nvSpPr>
        <p:spPr>
          <a:xfrm>
            <a:off x="347472" y="804672"/>
            <a:ext cx="8503920" cy="329184"/>
          </a:xfrm>
          <a:prstGeom prst="rect">
            <a:avLst/>
          </a:prstGeom>
          <a:noFill/>
          <a:ln/>
        </p:spPr>
        <p:txBody>
          <a:bodyPr wrap="square" rtlCol="0" anchor="ctr"/>
          <a:lstStyle/>
          <a:p>
            <a:pPr marL="0" indent="0">
              <a:buNone/>
            </a:pPr>
            <a:r>
              <a:rPr lang="en-US" sz="1400" i="1" dirty="0">
                <a:solidFill>
                  <a:srgbClr val="636E72"/>
                </a:solidFill>
                <a:latin typeface="Calibri" pitchFamily="34" charset="0"/>
                <a:ea typeface="Calibri" pitchFamily="34" charset="-122"/>
                <a:cs typeface="Calibri" pitchFamily="34" charset="-120"/>
              </a:rPr>
              <a:t>Classical ML  •  Deep Learning  •  2024–2025 Latest Advances</a:t>
            </a:r>
            <a:endParaRPr lang="en-US" sz="1400" dirty="0"/>
          </a:p>
        </p:txBody>
      </p:sp>
      <p:sp>
        <p:nvSpPr>
          <p:cNvPr id="5" name="Shape 3"/>
          <p:cNvSpPr/>
          <p:nvPr/>
        </p:nvSpPr>
        <p:spPr>
          <a:xfrm>
            <a:off x="347472" y="1207008"/>
            <a:ext cx="2697480" cy="3474720"/>
          </a:xfrm>
          <a:prstGeom prst="rect">
            <a:avLst/>
          </a:prstGeom>
          <a:solidFill>
            <a:srgbClr val="FFFFFF"/>
          </a:solidFill>
          <a:ln w="12700">
            <a:solidFill>
              <a:srgbClr val="9B2335"/>
            </a:solidFill>
            <a:prstDash val="solid"/>
          </a:ln>
          <a:effectLst>
            <a:outerShdw blurRad="63500" dist="25400" dir="8100000" algn="bl" rotWithShape="0">
              <a:srgbClr val="000000">
                <a:alpha val="7000"/>
              </a:srgbClr>
            </a:outerShdw>
          </a:effectLst>
        </p:spPr>
      </p:sp>
      <p:sp>
        <p:nvSpPr>
          <p:cNvPr id="6" name="Shape 4"/>
          <p:cNvSpPr/>
          <p:nvPr/>
        </p:nvSpPr>
        <p:spPr>
          <a:xfrm>
            <a:off x="347472" y="1207008"/>
            <a:ext cx="2697480" cy="384048"/>
          </a:xfrm>
          <a:prstGeom prst="rect">
            <a:avLst/>
          </a:prstGeom>
          <a:solidFill>
            <a:srgbClr val="9B2335"/>
          </a:solidFill>
          <a:ln w="12700">
            <a:solidFill>
              <a:srgbClr val="9B2335"/>
            </a:solidFill>
            <a:prstDash val="solid"/>
          </a:ln>
        </p:spPr>
      </p:sp>
      <p:sp>
        <p:nvSpPr>
          <p:cNvPr id="7" name="Text 5"/>
          <p:cNvSpPr/>
          <p:nvPr/>
        </p:nvSpPr>
        <p:spPr>
          <a:xfrm>
            <a:off x="438912" y="1225296"/>
            <a:ext cx="2514600" cy="347472"/>
          </a:xfrm>
          <a:prstGeom prst="rect">
            <a:avLst/>
          </a:prstGeom>
          <a:noFill/>
          <a:ln/>
        </p:spPr>
        <p:txBody>
          <a:bodyPr wrap="square" rtlCol="0" anchor="ctr"/>
          <a:lstStyle/>
          <a:p>
            <a:pPr marL="0" indent="0">
              <a:buNone/>
            </a:pPr>
            <a:r>
              <a:rPr lang="en-US" sz="1300" b="1" dirty="0">
                <a:solidFill>
                  <a:srgbClr val="FFFFFF"/>
                </a:solidFill>
                <a:latin typeface="Calibri" pitchFamily="34" charset="0"/>
                <a:ea typeface="Calibri" pitchFamily="34" charset="-122"/>
                <a:cs typeface="Calibri" pitchFamily="34" charset="-120"/>
              </a:rPr>
              <a:t>Classical ML</a:t>
            </a:r>
            <a:endParaRPr lang="en-US" sz="1300" dirty="0"/>
          </a:p>
        </p:txBody>
      </p:sp>
      <p:sp>
        <p:nvSpPr>
          <p:cNvPr id="8" name="Text 6"/>
          <p:cNvSpPr/>
          <p:nvPr/>
        </p:nvSpPr>
        <p:spPr>
          <a:xfrm>
            <a:off x="438912" y="1682496"/>
            <a:ext cx="2514600" cy="2834640"/>
          </a:xfrm>
          <a:prstGeom prst="rect">
            <a:avLst/>
          </a:prstGeom>
          <a:noFill/>
          <a:ln/>
        </p:spPr>
        <p:txBody>
          <a:bodyPr wrap="square" rtlCol="0" anchor="t"/>
          <a:lstStyle/>
          <a:p>
            <a:pPr marL="342900" indent="-342900">
              <a:spcAft>
                <a:spcPts val="600"/>
              </a:spcAft>
              <a:buSzPct val="100000"/>
              <a:buChar char="•"/>
            </a:pPr>
            <a:r>
              <a:rPr lang="en-US" sz="1200" dirty="0">
                <a:solidFill>
                  <a:srgbClr val="2D3436"/>
                </a:solidFill>
                <a:latin typeface="Calibri" pitchFamily="34" charset="0"/>
                <a:ea typeface="Calibri" pitchFamily="34" charset="-122"/>
                <a:cs typeface="Calibri" pitchFamily="34" charset="-120"/>
              </a:rPr>
              <a:t>SVR (RBF kernel) — competitive for moderate datasets; no sequential state</a:t>
            </a:r>
            <a:endParaRPr lang="en-US" sz="1200" dirty="0"/>
          </a:p>
          <a:p>
            <a:pPr marL="342900" indent="-342900">
              <a:spcAft>
                <a:spcPts val="600"/>
              </a:spcAft>
              <a:buSzPct val="100000"/>
              <a:buChar char="•"/>
            </a:pPr>
            <a:r>
              <a:rPr lang="en-US" sz="1200" dirty="0">
                <a:solidFill>
                  <a:srgbClr val="2D3436"/>
                </a:solidFill>
                <a:latin typeface="Calibri" pitchFamily="34" charset="0"/>
                <a:ea typeface="Calibri" pitchFamily="34" charset="-122"/>
                <a:cs typeface="Calibri" pitchFamily="34" charset="-120"/>
              </a:rPr>
              <a:t>XGBoost / Random Forest — better scalability + feature importance</a:t>
            </a:r>
            <a:endParaRPr lang="en-US" sz="1200" dirty="0"/>
          </a:p>
          <a:p>
            <a:pPr marL="342900" indent="-342900">
              <a:spcAft>
                <a:spcPts val="600"/>
              </a:spcAft>
              <a:buSzPct val="100000"/>
              <a:buChar char="•"/>
            </a:pPr>
            <a:r>
              <a:rPr lang="en-US" sz="1200" dirty="0">
                <a:solidFill>
                  <a:srgbClr val="2D3436"/>
                </a:solidFill>
                <a:latin typeface="Calibri" pitchFamily="34" charset="0"/>
                <a:ea typeface="Calibri" pitchFamily="34" charset="-122"/>
                <a:cs typeface="Calibri" pitchFamily="34" charset="-120"/>
              </a:rPr>
              <a:t>Limitation: no native temporal modelling</a:t>
            </a:r>
            <a:endParaRPr lang="en-US" sz="1200" dirty="0"/>
          </a:p>
        </p:txBody>
      </p:sp>
      <p:sp>
        <p:nvSpPr>
          <p:cNvPr id="9" name="Shape 7"/>
          <p:cNvSpPr/>
          <p:nvPr/>
        </p:nvSpPr>
        <p:spPr>
          <a:xfrm>
            <a:off x="3273552" y="1207008"/>
            <a:ext cx="2697480" cy="3474720"/>
          </a:xfrm>
          <a:prstGeom prst="rect">
            <a:avLst/>
          </a:prstGeom>
          <a:solidFill>
            <a:srgbClr val="FFFFFF"/>
          </a:solidFill>
          <a:ln w="12700">
            <a:solidFill>
              <a:srgbClr val="0077B6"/>
            </a:solidFill>
            <a:prstDash val="solid"/>
          </a:ln>
          <a:effectLst>
            <a:outerShdw blurRad="63500" dist="25400" dir="8100000" algn="bl" rotWithShape="0">
              <a:srgbClr val="000000">
                <a:alpha val="7000"/>
              </a:srgbClr>
            </a:outerShdw>
          </a:effectLst>
        </p:spPr>
      </p:sp>
      <p:sp>
        <p:nvSpPr>
          <p:cNvPr id="10" name="Shape 8"/>
          <p:cNvSpPr/>
          <p:nvPr/>
        </p:nvSpPr>
        <p:spPr>
          <a:xfrm>
            <a:off x="3273552" y="1207008"/>
            <a:ext cx="2697480" cy="384048"/>
          </a:xfrm>
          <a:prstGeom prst="rect">
            <a:avLst/>
          </a:prstGeom>
          <a:solidFill>
            <a:srgbClr val="0077B6"/>
          </a:solidFill>
          <a:ln w="12700">
            <a:solidFill>
              <a:srgbClr val="0077B6"/>
            </a:solidFill>
            <a:prstDash val="solid"/>
          </a:ln>
        </p:spPr>
      </p:sp>
      <p:sp>
        <p:nvSpPr>
          <p:cNvPr id="11" name="Text 9"/>
          <p:cNvSpPr/>
          <p:nvPr/>
        </p:nvSpPr>
        <p:spPr>
          <a:xfrm>
            <a:off x="3364992" y="1225296"/>
            <a:ext cx="2514600" cy="347472"/>
          </a:xfrm>
          <a:prstGeom prst="rect">
            <a:avLst/>
          </a:prstGeom>
          <a:noFill/>
          <a:ln/>
        </p:spPr>
        <p:txBody>
          <a:bodyPr wrap="square" rtlCol="0" anchor="ctr"/>
          <a:lstStyle/>
          <a:p>
            <a:pPr marL="0" indent="0">
              <a:buNone/>
            </a:pPr>
            <a:r>
              <a:rPr lang="en-US" sz="1300" b="1" dirty="0">
                <a:solidFill>
                  <a:srgbClr val="FFFFFF"/>
                </a:solidFill>
                <a:latin typeface="Calibri" pitchFamily="34" charset="0"/>
                <a:ea typeface="Calibri" pitchFamily="34" charset="-122"/>
                <a:cs typeface="Calibri" pitchFamily="34" charset="-120"/>
              </a:rPr>
              <a:t>Deep Learning</a:t>
            </a:r>
            <a:endParaRPr lang="en-US" sz="1300" dirty="0"/>
          </a:p>
        </p:txBody>
      </p:sp>
      <p:sp>
        <p:nvSpPr>
          <p:cNvPr id="12" name="Text 10"/>
          <p:cNvSpPr/>
          <p:nvPr/>
        </p:nvSpPr>
        <p:spPr>
          <a:xfrm>
            <a:off x="3364992" y="1682496"/>
            <a:ext cx="2514600" cy="2834640"/>
          </a:xfrm>
          <a:prstGeom prst="rect">
            <a:avLst/>
          </a:prstGeom>
          <a:noFill/>
          <a:ln/>
        </p:spPr>
        <p:txBody>
          <a:bodyPr wrap="square" rtlCol="0" anchor="t"/>
          <a:lstStyle/>
          <a:p>
            <a:pPr marL="342900" indent="-342900">
              <a:spcAft>
                <a:spcPts val="600"/>
              </a:spcAft>
              <a:buSzPct val="100000"/>
              <a:buChar char="•"/>
            </a:pPr>
            <a:r>
              <a:rPr lang="en-US" sz="1200" dirty="0">
                <a:solidFill>
                  <a:srgbClr val="2D3436"/>
                </a:solidFill>
                <a:latin typeface="Calibri" pitchFamily="34" charset="0"/>
                <a:ea typeface="Calibri" pitchFamily="34" charset="-122"/>
                <a:cs typeface="Calibri" pitchFamily="34" charset="-120"/>
              </a:rPr>
              <a:t>LSTM (Hochreiter 1997) — long-range dependencies</a:t>
            </a:r>
            <a:endParaRPr lang="en-US" sz="1200" dirty="0"/>
          </a:p>
          <a:p>
            <a:pPr marL="342900" indent="-342900">
              <a:spcAft>
                <a:spcPts val="600"/>
              </a:spcAft>
              <a:buSzPct val="100000"/>
              <a:buChar char="•"/>
            </a:pPr>
            <a:r>
              <a:rPr lang="en-US" sz="1200" dirty="0">
                <a:solidFill>
                  <a:srgbClr val="2D3436"/>
                </a:solidFill>
                <a:latin typeface="Calibri" pitchFamily="34" charset="0"/>
                <a:ea typeface="Calibri" pitchFamily="34" charset="-122"/>
                <a:cs typeface="Calibri" pitchFamily="34" charset="-120"/>
              </a:rPr>
              <a:t>GRU (Cho 2014) — 25% fewer params, comparable accuracy</a:t>
            </a:r>
            <a:endParaRPr lang="en-US" sz="1200" dirty="0"/>
          </a:p>
          <a:p>
            <a:pPr marL="342900" indent="-342900">
              <a:spcAft>
                <a:spcPts val="600"/>
              </a:spcAft>
              <a:buSzPct val="100000"/>
              <a:buChar char="•"/>
            </a:pPr>
            <a:r>
              <a:rPr lang="en-US" sz="1200" dirty="0">
                <a:solidFill>
                  <a:srgbClr val="2D3436"/>
                </a:solidFill>
                <a:latin typeface="Calibri" pitchFamily="34" charset="0"/>
                <a:ea typeface="Calibri" pitchFamily="34" charset="-122"/>
                <a:cs typeface="Calibri" pitchFamily="34" charset="-120"/>
              </a:rPr>
              <a:t>CNN-GRU hybrids — local features + sequence modelling</a:t>
            </a:r>
            <a:endParaRPr lang="en-US" sz="1200" dirty="0"/>
          </a:p>
        </p:txBody>
      </p:sp>
      <p:sp>
        <p:nvSpPr>
          <p:cNvPr id="13" name="Shape 11"/>
          <p:cNvSpPr/>
          <p:nvPr/>
        </p:nvSpPr>
        <p:spPr>
          <a:xfrm>
            <a:off x="6199632" y="1207008"/>
            <a:ext cx="2697480" cy="3474720"/>
          </a:xfrm>
          <a:prstGeom prst="rect">
            <a:avLst/>
          </a:prstGeom>
          <a:solidFill>
            <a:srgbClr val="FFFFFF"/>
          </a:solidFill>
          <a:ln w="12700">
            <a:solidFill>
              <a:srgbClr val="0A9396"/>
            </a:solidFill>
            <a:prstDash val="solid"/>
          </a:ln>
          <a:effectLst>
            <a:outerShdw blurRad="63500" dist="25400" dir="8100000" algn="bl" rotWithShape="0">
              <a:srgbClr val="000000">
                <a:alpha val="7000"/>
              </a:srgbClr>
            </a:outerShdw>
          </a:effectLst>
        </p:spPr>
      </p:sp>
      <p:sp>
        <p:nvSpPr>
          <p:cNvPr id="14" name="Shape 12"/>
          <p:cNvSpPr/>
          <p:nvPr/>
        </p:nvSpPr>
        <p:spPr>
          <a:xfrm>
            <a:off x="6199632" y="1207008"/>
            <a:ext cx="2697480" cy="384048"/>
          </a:xfrm>
          <a:prstGeom prst="rect">
            <a:avLst/>
          </a:prstGeom>
          <a:solidFill>
            <a:srgbClr val="0A9396"/>
          </a:solidFill>
          <a:ln w="12700">
            <a:solidFill>
              <a:srgbClr val="0A9396"/>
            </a:solidFill>
            <a:prstDash val="solid"/>
          </a:ln>
        </p:spPr>
      </p:sp>
      <p:sp>
        <p:nvSpPr>
          <p:cNvPr id="15" name="Text 13"/>
          <p:cNvSpPr/>
          <p:nvPr/>
        </p:nvSpPr>
        <p:spPr>
          <a:xfrm>
            <a:off x="6291072" y="1225296"/>
            <a:ext cx="2514600" cy="347472"/>
          </a:xfrm>
          <a:prstGeom prst="rect">
            <a:avLst/>
          </a:prstGeom>
          <a:noFill/>
          <a:ln/>
        </p:spPr>
        <p:txBody>
          <a:bodyPr wrap="square" rtlCol="0" anchor="ctr"/>
          <a:lstStyle/>
          <a:p>
            <a:pPr marL="0" indent="0">
              <a:buNone/>
            </a:pPr>
            <a:r>
              <a:rPr lang="en-US" sz="1300" b="1" dirty="0">
                <a:solidFill>
                  <a:srgbClr val="FFFFFF"/>
                </a:solidFill>
                <a:latin typeface="Calibri" pitchFamily="34" charset="0"/>
                <a:ea typeface="Calibri" pitchFamily="34" charset="-122"/>
                <a:cs typeface="Calibri" pitchFamily="34" charset="-120"/>
              </a:rPr>
              <a:t>2024–25 Advances</a:t>
            </a:r>
            <a:endParaRPr lang="en-US" sz="1300" dirty="0"/>
          </a:p>
        </p:txBody>
      </p:sp>
      <p:sp>
        <p:nvSpPr>
          <p:cNvPr id="16" name="Text 14"/>
          <p:cNvSpPr/>
          <p:nvPr/>
        </p:nvSpPr>
        <p:spPr>
          <a:xfrm>
            <a:off x="6291072" y="1682496"/>
            <a:ext cx="2514600" cy="2834640"/>
          </a:xfrm>
          <a:prstGeom prst="rect">
            <a:avLst/>
          </a:prstGeom>
          <a:noFill/>
          <a:ln/>
        </p:spPr>
        <p:txBody>
          <a:bodyPr wrap="square" rtlCol="0" anchor="t"/>
          <a:lstStyle/>
          <a:p>
            <a:pPr marL="342900" indent="-342900">
              <a:spcAft>
                <a:spcPts val="600"/>
              </a:spcAft>
              <a:buSzPct val="100000"/>
              <a:buChar char="•"/>
            </a:pPr>
            <a:r>
              <a:rPr lang="en-US" sz="1200" dirty="0">
                <a:solidFill>
                  <a:srgbClr val="2D3436"/>
                </a:solidFill>
                <a:latin typeface="Calibri" pitchFamily="34" charset="0"/>
                <a:ea typeface="Calibri" pitchFamily="34" charset="-122"/>
                <a:cs typeface="Calibri" pitchFamily="34" charset="-120"/>
              </a:rPr>
              <a:t>Chiang et al. [46] — climate-aware campus forecasting</a:t>
            </a:r>
            <a:endParaRPr lang="en-US" sz="1200" dirty="0"/>
          </a:p>
          <a:p>
            <a:pPr marL="342900" indent="-342900">
              <a:spcAft>
                <a:spcPts val="600"/>
              </a:spcAft>
              <a:buSzPct val="100000"/>
              <a:buChar char="•"/>
            </a:pPr>
            <a:r>
              <a:rPr lang="en-US" sz="1200" dirty="0">
                <a:solidFill>
                  <a:srgbClr val="2D3436"/>
                </a:solidFill>
                <a:latin typeface="Calibri" pitchFamily="34" charset="0"/>
                <a:ea typeface="Calibri" pitchFamily="34" charset="-122"/>
                <a:cs typeface="Calibri" pitchFamily="34" charset="-120"/>
              </a:rPr>
              <a:t>Jayashankara et al. [47] — occupant-aware GRU/LSTM</a:t>
            </a:r>
            <a:endParaRPr lang="en-US" sz="1200" dirty="0"/>
          </a:p>
          <a:p>
            <a:pPr marL="342900" indent="-342900">
              <a:spcAft>
                <a:spcPts val="600"/>
              </a:spcAft>
              <a:buSzPct val="100000"/>
              <a:buChar char="•"/>
            </a:pPr>
            <a:r>
              <a:rPr lang="en-US" sz="1200" dirty="0">
                <a:solidFill>
                  <a:srgbClr val="2D3436"/>
                </a:solidFill>
                <a:latin typeface="Calibri" pitchFamily="34" charset="0"/>
                <a:ea typeface="Calibri" pitchFamily="34" charset="-122"/>
                <a:cs typeface="Calibri" pitchFamily="34" charset="-120"/>
              </a:rPr>
              <a:t>Baek et al. [48] — prediction-guided DRL saves 15–25% HVAC energy</a:t>
            </a:r>
            <a:endParaRPr lang="en-US" sz="1200" dirty="0"/>
          </a:p>
        </p:txBody>
      </p:sp>
      <p:sp>
        <p:nvSpPr>
          <p:cNvPr id="17" name="Shape 15"/>
          <p:cNvSpPr/>
          <p:nvPr/>
        </p:nvSpPr>
        <p:spPr>
          <a:xfrm>
            <a:off x="347472" y="4700016"/>
            <a:ext cx="8503920" cy="292608"/>
          </a:xfrm>
          <a:prstGeom prst="rect">
            <a:avLst/>
          </a:prstGeom>
          <a:solidFill>
            <a:srgbClr val="0A9396">
              <a:alpha val="20000"/>
            </a:srgbClr>
          </a:solidFill>
          <a:ln w="12700">
            <a:solidFill>
              <a:srgbClr val="0A9396"/>
            </a:solidFill>
            <a:prstDash val="solid"/>
          </a:ln>
        </p:spPr>
      </p:sp>
      <p:sp>
        <p:nvSpPr>
          <p:cNvPr id="18" name="Text 16"/>
          <p:cNvSpPr/>
          <p:nvPr/>
        </p:nvSpPr>
        <p:spPr>
          <a:xfrm>
            <a:off x="475488" y="4718304"/>
            <a:ext cx="8229600" cy="256032"/>
          </a:xfrm>
          <a:prstGeom prst="rect">
            <a:avLst/>
          </a:prstGeom>
          <a:noFill/>
          <a:ln/>
        </p:spPr>
        <p:txBody>
          <a:bodyPr wrap="square" rtlCol="0" anchor="ctr"/>
          <a:lstStyle/>
          <a:p>
            <a:pPr marL="0" indent="0">
              <a:buNone/>
            </a:pPr>
            <a:r>
              <a:rPr lang="en-US" sz="1100" i="1" dirty="0">
                <a:solidFill>
                  <a:srgbClr val="0D1B2A"/>
                </a:solidFill>
                <a:latin typeface="Calibri" pitchFamily="34" charset="0"/>
                <a:ea typeface="Calibri" pitchFamily="34" charset="-122"/>
                <a:cs typeface="Calibri" pitchFamily="34" charset="-120"/>
              </a:rPr>
              <a:t>Research Gap: Rigorous 3-model (SVR + XGBoost + GRU) side-by-side comparison on appliance-level data with chronological evaluation is underrepresented.</a:t>
            </a:r>
            <a:endParaRPr lang="en-US" sz="1100" dirty="0"/>
          </a:p>
        </p:txBody>
      </p:sp>
      <p:sp>
        <p:nvSpPr>
          <p:cNvPr id="19" name="Text 17"/>
          <p:cNvSpPr/>
          <p:nvPr/>
        </p:nvSpPr>
        <p:spPr>
          <a:xfrm>
            <a:off x="8412480" y="4846320"/>
            <a:ext cx="640080" cy="228600"/>
          </a:xfrm>
          <a:prstGeom prst="rect">
            <a:avLst/>
          </a:prstGeom>
          <a:noFill/>
          <a:ln/>
        </p:spPr>
        <p:txBody>
          <a:bodyPr wrap="square" rtlCol="0" anchor="ctr"/>
          <a:lstStyle/>
          <a:p>
            <a:pPr marL="0" indent="0" algn="r">
              <a:buNone/>
            </a:pPr>
            <a:r>
              <a:rPr lang="en-US" sz="1000" dirty="0">
                <a:solidFill>
                  <a:srgbClr val="636E72"/>
                </a:solidFill>
                <a:latin typeface="Calibri" pitchFamily="34" charset="0"/>
                <a:ea typeface="Calibri" pitchFamily="34" charset="-122"/>
                <a:cs typeface="Calibri" pitchFamily="34" charset="-120"/>
              </a:rPr>
              <a:t>6 / 16</a:t>
            </a:r>
            <a:endParaRPr lang="en-US" sz="1000" dirty="0"/>
          </a:p>
        </p:txBody>
      </p:sp>
      <p:pic>
        <p:nvPicPr>
          <p:cNvPr id="3074" name="Picture 2" descr="Literature Review Icon@4x - Book - Free Transparent PNG Download - PNGkey">
            <a:extLst>
              <a:ext uri="{FF2B5EF4-FFF2-40B4-BE49-F238E27FC236}">
                <a16:creationId xmlns:a16="http://schemas.microsoft.com/office/drawing/2014/main" id="{FE5DE2BF-0CCC-4BE6-A56E-298799CECF6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07884" y="0"/>
            <a:ext cx="1143508" cy="1199406"/>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8F9FA"/>
        </a:solidFill>
        <a:effectLst/>
      </p:bgPr>
    </p:bg>
    <p:spTree>
      <p:nvGrpSpPr>
        <p:cNvPr id="1" name=""/>
        <p:cNvGrpSpPr/>
        <p:nvPr/>
      </p:nvGrpSpPr>
      <p:grpSpPr>
        <a:xfrm>
          <a:off x="0" y="0"/>
          <a:ext cx="0" cy="0"/>
          <a:chOff x="0" y="0"/>
          <a:chExt cx="0" cy="0"/>
        </a:xfrm>
      </p:grpSpPr>
      <p:sp>
        <p:nvSpPr>
          <p:cNvPr id="2" name="Shape 0"/>
          <p:cNvSpPr/>
          <p:nvPr/>
        </p:nvSpPr>
        <p:spPr>
          <a:xfrm>
            <a:off x="0" y="0"/>
            <a:ext cx="201168" cy="5143500"/>
          </a:xfrm>
          <a:prstGeom prst="rect">
            <a:avLst/>
          </a:prstGeom>
          <a:solidFill>
            <a:srgbClr val="0A9396"/>
          </a:solidFill>
          <a:ln w="12700">
            <a:solidFill>
              <a:srgbClr val="0A9396"/>
            </a:solidFill>
            <a:prstDash val="solid"/>
          </a:ln>
        </p:spPr>
      </p:sp>
      <p:sp>
        <p:nvSpPr>
          <p:cNvPr id="3" name="Text 1"/>
          <p:cNvSpPr/>
          <p:nvPr/>
        </p:nvSpPr>
        <p:spPr>
          <a:xfrm>
            <a:off x="347472" y="201168"/>
            <a:ext cx="8503920" cy="640080"/>
          </a:xfrm>
          <a:prstGeom prst="rect">
            <a:avLst/>
          </a:prstGeom>
          <a:noFill/>
          <a:ln/>
        </p:spPr>
        <p:txBody>
          <a:bodyPr wrap="square" rtlCol="0" anchor="ctr"/>
          <a:lstStyle/>
          <a:p>
            <a:pPr marL="0" indent="0">
              <a:buNone/>
            </a:pPr>
            <a:r>
              <a:rPr lang="en-US" sz="2800" b="1" dirty="0">
                <a:solidFill>
                  <a:srgbClr val="0D1B2A"/>
                </a:solidFill>
                <a:latin typeface="Calibri" pitchFamily="34" charset="0"/>
                <a:ea typeface="Calibri" pitchFamily="34" charset="-122"/>
                <a:cs typeface="Calibri" pitchFamily="34" charset="-120"/>
              </a:rPr>
              <a:t>Dataset Description</a:t>
            </a:r>
            <a:endParaRPr lang="en-US" sz="2800" dirty="0"/>
          </a:p>
        </p:txBody>
      </p:sp>
      <p:sp>
        <p:nvSpPr>
          <p:cNvPr id="4" name="Text 2"/>
          <p:cNvSpPr/>
          <p:nvPr/>
        </p:nvSpPr>
        <p:spPr>
          <a:xfrm>
            <a:off x="347472" y="804672"/>
            <a:ext cx="8503920" cy="329184"/>
          </a:xfrm>
          <a:prstGeom prst="rect">
            <a:avLst/>
          </a:prstGeom>
          <a:noFill/>
          <a:ln/>
        </p:spPr>
        <p:txBody>
          <a:bodyPr wrap="square" rtlCol="0" anchor="ctr"/>
          <a:lstStyle/>
          <a:p>
            <a:pPr marL="0" indent="0">
              <a:buNone/>
            </a:pPr>
            <a:r>
              <a:rPr lang="en-US" sz="1400" i="1" dirty="0">
                <a:solidFill>
                  <a:srgbClr val="636E72"/>
                </a:solidFill>
                <a:latin typeface="Calibri" pitchFamily="34" charset="0"/>
                <a:ea typeface="Calibri" pitchFamily="34" charset="-122"/>
                <a:cs typeface="Calibri" pitchFamily="34" charset="-120"/>
              </a:rPr>
              <a:t>UCI Appliances Energy Prediction — Candanedo et al. 2017</a:t>
            </a:r>
            <a:endParaRPr lang="en-US" sz="1400" dirty="0"/>
          </a:p>
        </p:txBody>
      </p:sp>
      <p:sp>
        <p:nvSpPr>
          <p:cNvPr id="5" name="Shape 3"/>
          <p:cNvSpPr/>
          <p:nvPr/>
        </p:nvSpPr>
        <p:spPr>
          <a:xfrm>
            <a:off x="347472" y="1207008"/>
            <a:ext cx="2011680" cy="749808"/>
          </a:xfrm>
          <a:prstGeom prst="rect">
            <a:avLst/>
          </a:prstGeom>
          <a:solidFill>
            <a:srgbClr val="0A9396"/>
          </a:solidFill>
          <a:ln w="12700">
            <a:solidFill>
              <a:srgbClr val="0A9396"/>
            </a:solidFill>
            <a:prstDash val="solid"/>
          </a:ln>
        </p:spPr>
      </p:sp>
      <p:sp>
        <p:nvSpPr>
          <p:cNvPr id="6" name="Text 4"/>
          <p:cNvSpPr/>
          <p:nvPr/>
        </p:nvSpPr>
        <p:spPr>
          <a:xfrm>
            <a:off x="347472" y="1243584"/>
            <a:ext cx="2011680" cy="402336"/>
          </a:xfrm>
          <a:prstGeom prst="rect">
            <a:avLst/>
          </a:prstGeom>
          <a:noFill/>
          <a:ln/>
        </p:spPr>
        <p:txBody>
          <a:bodyPr wrap="square" rtlCol="0" anchor="ctr"/>
          <a:lstStyle/>
          <a:p>
            <a:pPr marL="0" indent="0" algn="ctr">
              <a:buNone/>
            </a:pPr>
            <a:r>
              <a:rPr lang="en-US" sz="2400" b="1" dirty="0">
                <a:solidFill>
                  <a:srgbClr val="FFFFFF"/>
                </a:solidFill>
                <a:latin typeface="Calibri" pitchFamily="34" charset="0"/>
                <a:ea typeface="Calibri" pitchFamily="34" charset="-122"/>
                <a:cs typeface="Calibri" pitchFamily="34" charset="-120"/>
              </a:rPr>
              <a:t>19,735</a:t>
            </a:r>
            <a:endParaRPr lang="en-US" sz="2400" dirty="0"/>
          </a:p>
        </p:txBody>
      </p:sp>
      <p:sp>
        <p:nvSpPr>
          <p:cNvPr id="7" name="Text 5"/>
          <p:cNvSpPr/>
          <p:nvPr/>
        </p:nvSpPr>
        <p:spPr>
          <a:xfrm>
            <a:off x="347472" y="1627632"/>
            <a:ext cx="2011680" cy="292608"/>
          </a:xfrm>
          <a:prstGeom prst="rect">
            <a:avLst/>
          </a:prstGeom>
          <a:noFill/>
          <a:ln/>
        </p:spPr>
        <p:txBody>
          <a:bodyPr wrap="square" rtlCol="0" anchor="ctr"/>
          <a:lstStyle/>
          <a:p>
            <a:pPr marL="0" indent="0" algn="ctr">
              <a:buNone/>
            </a:pPr>
            <a:r>
              <a:rPr lang="en-US" sz="1100" i="1" dirty="0">
                <a:solidFill>
                  <a:srgbClr val="FFFFFF"/>
                </a:solidFill>
                <a:latin typeface="Calibri" pitchFamily="34" charset="0"/>
                <a:ea typeface="Calibri" pitchFamily="34" charset="-122"/>
                <a:cs typeface="Calibri" pitchFamily="34" charset="-120"/>
              </a:rPr>
              <a:t>Observations</a:t>
            </a:r>
            <a:endParaRPr lang="en-US" sz="1100" dirty="0"/>
          </a:p>
        </p:txBody>
      </p:sp>
      <p:sp>
        <p:nvSpPr>
          <p:cNvPr id="8" name="Shape 6"/>
          <p:cNvSpPr/>
          <p:nvPr/>
        </p:nvSpPr>
        <p:spPr>
          <a:xfrm>
            <a:off x="347472" y="2121408"/>
            <a:ext cx="2011680" cy="749808"/>
          </a:xfrm>
          <a:prstGeom prst="rect">
            <a:avLst/>
          </a:prstGeom>
          <a:solidFill>
            <a:srgbClr val="0D1B2A"/>
          </a:solidFill>
          <a:ln w="12700">
            <a:solidFill>
              <a:srgbClr val="0D1B2A"/>
            </a:solidFill>
            <a:prstDash val="solid"/>
          </a:ln>
        </p:spPr>
      </p:sp>
      <p:sp>
        <p:nvSpPr>
          <p:cNvPr id="9" name="Text 7"/>
          <p:cNvSpPr/>
          <p:nvPr/>
        </p:nvSpPr>
        <p:spPr>
          <a:xfrm>
            <a:off x="347472" y="2157984"/>
            <a:ext cx="2011680" cy="402336"/>
          </a:xfrm>
          <a:prstGeom prst="rect">
            <a:avLst/>
          </a:prstGeom>
          <a:noFill/>
          <a:ln/>
        </p:spPr>
        <p:txBody>
          <a:bodyPr wrap="square" rtlCol="0" anchor="ctr"/>
          <a:lstStyle/>
          <a:p>
            <a:pPr marL="0" indent="0" algn="ctr">
              <a:buNone/>
            </a:pPr>
            <a:r>
              <a:rPr lang="en-US" sz="2400" b="1" dirty="0">
                <a:solidFill>
                  <a:srgbClr val="FFFFFF"/>
                </a:solidFill>
                <a:latin typeface="Calibri" pitchFamily="34" charset="0"/>
                <a:ea typeface="Calibri" pitchFamily="34" charset="-122"/>
                <a:cs typeface="Calibri" pitchFamily="34" charset="-120"/>
              </a:rPr>
              <a:t>29</a:t>
            </a:r>
            <a:endParaRPr lang="en-US" sz="2400" dirty="0"/>
          </a:p>
        </p:txBody>
      </p:sp>
      <p:sp>
        <p:nvSpPr>
          <p:cNvPr id="10" name="Text 8"/>
          <p:cNvSpPr/>
          <p:nvPr/>
        </p:nvSpPr>
        <p:spPr>
          <a:xfrm>
            <a:off x="347472" y="2542032"/>
            <a:ext cx="2011680" cy="292608"/>
          </a:xfrm>
          <a:prstGeom prst="rect">
            <a:avLst/>
          </a:prstGeom>
          <a:noFill/>
          <a:ln/>
        </p:spPr>
        <p:txBody>
          <a:bodyPr wrap="square" rtlCol="0" anchor="ctr"/>
          <a:lstStyle/>
          <a:p>
            <a:pPr marL="0" indent="0" algn="ctr">
              <a:buNone/>
            </a:pPr>
            <a:r>
              <a:rPr lang="en-US" sz="1100" i="1" dirty="0">
                <a:solidFill>
                  <a:srgbClr val="FFFFFF"/>
                </a:solidFill>
                <a:latin typeface="Calibri" pitchFamily="34" charset="0"/>
                <a:ea typeface="Calibri" pitchFamily="34" charset="-122"/>
                <a:cs typeface="Calibri" pitchFamily="34" charset="-120"/>
              </a:rPr>
              <a:t>Variables</a:t>
            </a:r>
            <a:endParaRPr lang="en-US" sz="1100" dirty="0"/>
          </a:p>
        </p:txBody>
      </p:sp>
      <p:sp>
        <p:nvSpPr>
          <p:cNvPr id="11" name="Shape 9"/>
          <p:cNvSpPr/>
          <p:nvPr/>
        </p:nvSpPr>
        <p:spPr>
          <a:xfrm>
            <a:off x="347472" y="3035808"/>
            <a:ext cx="2011680" cy="749808"/>
          </a:xfrm>
          <a:prstGeom prst="rect">
            <a:avLst/>
          </a:prstGeom>
          <a:solidFill>
            <a:srgbClr val="0A9396"/>
          </a:solidFill>
          <a:ln w="12700">
            <a:solidFill>
              <a:srgbClr val="0A9396"/>
            </a:solidFill>
            <a:prstDash val="solid"/>
          </a:ln>
        </p:spPr>
      </p:sp>
      <p:sp>
        <p:nvSpPr>
          <p:cNvPr id="12" name="Text 10"/>
          <p:cNvSpPr/>
          <p:nvPr/>
        </p:nvSpPr>
        <p:spPr>
          <a:xfrm>
            <a:off x="347472" y="3072384"/>
            <a:ext cx="2011680" cy="402336"/>
          </a:xfrm>
          <a:prstGeom prst="rect">
            <a:avLst/>
          </a:prstGeom>
          <a:noFill/>
          <a:ln/>
        </p:spPr>
        <p:txBody>
          <a:bodyPr wrap="square" rtlCol="0" anchor="ctr"/>
          <a:lstStyle/>
          <a:p>
            <a:pPr marL="0" indent="0" algn="ctr">
              <a:buNone/>
            </a:pPr>
            <a:r>
              <a:rPr lang="en-US" sz="2400" b="1" dirty="0">
                <a:solidFill>
                  <a:srgbClr val="FFFFFF"/>
                </a:solidFill>
                <a:latin typeface="Calibri" pitchFamily="34" charset="0"/>
                <a:ea typeface="Calibri" pitchFamily="34" charset="-122"/>
                <a:cs typeface="Calibri" pitchFamily="34" charset="-120"/>
              </a:rPr>
              <a:t>10 min</a:t>
            </a:r>
            <a:endParaRPr lang="en-US" sz="2400" dirty="0"/>
          </a:p>
        </p:txBody>
      </p:sp>
      <p:sp>
        <p:nvSpPr>
          <p:cNvPr id="13" name="Text 11"/>
          <p:cNvSpPr/>
          <p:nvPr/>
        </p:nvSpPr>
        <p:spPr>
          <a:xfrm>
            <a:off x="347472" y="3456432"/>
            <a:ext cx="2011680" cy="292608"/>
          </a:xfrm>
          <a:prstGeom prst="rect">
            <a:avLst/>
          </a:prstGeom>
          <a:noFill/>
          <a:ln/>
        </p:spPr>
        <p:txBody>
          <a:bodyPr wrap="square" rtlCol="0" anchor="ctr"/>
          <a:lstStyle/>
          <a:p>
            <a:pPr marL="0" indent="0" algn="ctr">
              <a:buNone/>
            </a:pPr>
            <a:r>
              <a:rPr lang="en-US" sz="1100" i="1" dirty="0">
                <a:solidFill>
                  <a:srgbClr val="FFFFFF"/>
                </a:solidFill>
                <a:latin typeface="Calibri" pitchFamily="34" charset="0"/>
                <a:ea typeface="Calibri" pitchFamily="34" charset="-122"/>
                <a:cs typeface="Calibri" pitchFamily="34" charset="-120"/>
              </a:rPr>
              <a:t>Interval</a:t>
            </a:r>
            <a:endParaRPr lang="en-US" sz="1100" dirty="0"/>
          </a:p>
        </p:txBody>
      </p:sp>
      <p:sp>
        <p:nvSpPr>
          <p:cNvPr id="14" name="Shape 12"/>
          <p:cNvSpPr/>
          <p:nvPr/>
        </p:nvSpPr>
        <p:spPr>
          <a:xfrm>
            <a:off x="347472" y="3950208"/>
            <a:ext cx="2011680" cy="749808"/>
          </a:xfrm>
          <a:prstGeom prst="rect">
            <a:avLst/>
          </a:prstGeom>
          <a:solidFill>
            <a:srgbClr val="0D1B2A"/>
          </a:solidFill>
          <a:ln w="12700">
            <a:solidFill>
              <a:srgbClr val="0D1B2A"/>
            </a:solidFill>
            <a:prstDash val="solid"/>
          </a:ln>
        </p:spPr>
      </p:sp>
      <p:sp>
        <p:nvSpPr>
          <p:cNvPr id="15" name="Text 13"/>
          <p:cNvSpPr/>
          <p:nvPr/>
        </p:nvSpPr>
        <p:spPr>
          <a:xfrm>
            <a:off x="347472" y="3986784"/>
            <a:ext cx="2011680" cy="402336"/>
          </a:xfrm>
          <a:prstGeom prst="rect">
            <a:avLst/>
          </a:prstGeom>
          <a:noFill/>
          <a:ln/>
        </p:spPr>
        <p:txBody>
          <a:bodyPr wrap="square" rtlCol="0" anchor="ctr"/>
          <a:lstStyle/>
          <a:p>
            <a:pPr marL="0" indent="0" algn="ctr">
              <a:buNone/>
            </a:pPr>
            <a:r>
              <a:rPr lang="en-US" sz="2400" b="1" dirty="0">
                <a:solidFill>
                  <a:srgbClr val="FFFFFF"/>
                </a:solidFill>
                <a:latin typeface="Calibri" pitchFamily="34" charset="0"/>
                <a:ea typeface="Calibri" pitchFamily="34" charset="-122"/>
                <a:cs typeface="Calibri" pitchFamily="34" charset="-120"/>
              </a:rPr>
              <a:t>Jan–May</a:t>
            </a:r>
            <a:endParaRPr lang="en-US" sz="2400" dirty="0"/>
          </a:p>
        </p:txBody>
      </p:sp>
      <p:sp>
        <p:nvSpPr>
          <p:cNvPr id="16" name="Text 14"/>
          <p:cNvSpPr/>
          <p:nvPr/>
        </p:nvSpPr>
        <p:spPr>
          <a:xfrm>
            <a:off x="347472" y="4370832"/>
            <a:ext cx="2011680" cy="292608"/>
          </a:xfrm>
          <a:prstGeom prst="rect">
            <a:avLst/>
          </a:prstGeom>
          <a:noFill/>
          <a:ln/>
        </p:spPr>
        <p:txBody>
          <a:bodyPr wrap="square" rtlCol="0" anchor="ctr"/>
          <a:lstStyle/>
          <a:p>
            <a:pPr marL="0" indent="0" algn="ctr">
              <a:buNone/>
            </a:pPr>
            <a:r>
              <a:rPr lang="en-US" sz="1100" i="1" dirty="0">
                <a:solidFill>
                  <a:srgbClr val="FFFFFF"/>
                </a:solidFill>
                <a:latin typeface="Calibri" pitchFamily="34" charset="0"/>
                <a:ea typeface="Calibri" pitchFamily="34" charset="-122"/>
                <a:cs typeface="Calibri" pitchFamily="34" charset="-120"/>
              </a:rPr>
              <a:t>2016 (Belgium)</a:t>
            </a:r>
            <a:endParaRPr lang="en-US" sz="1100" dirty="0"/>
          </a:p>
        </p:txBody>
      </p:sp>
      <p:graphicFrame>
        <p:nvGraphicFramePr>
          <p:cNvPr id="17" name="Table 0"/>
          <p:cNvGraphicFramePr>
            <a:graphicFrameLocks noGrp="1"/>
          </p:cNvGraphicFramePr>
          <p:nvPr>
            <p:extLst>
              <p:ext uri="{D42A27DB-BD31-4B8C-83A1-F6EECF244321}">
                <p14:modId xmlns:p14="http://schemas.microsoft.com/office/powerpoint/2010/main" val="1579011935"/>
              </p:ext>
            </p:extLst>
          </p:nvPr>
        </p:nvGraphicFramePr>
        <p:xfrm>
          <a:off x="2560320" y="1207008"/>
          <a:ext cx="6400800" cy="3328416"/>
        </p:xfrm>
        <a:graphic>
          <a:graphicData uri="http://schemas.openxmlformats.org/drawingml/2006/table">
            <a:tbl>
              <a:tblPr/>
              <a:tblGrid>
                <a:gridCol w="2560320">
                  <a:extLst>
                    <a:ext uri="{9D8B030D-6E8A-4147-A177-3AD203B41FA5}">
                      <a16:colId xmlns:a16="http://schemas.microsoft.com/office/drawing/2014/main" val="20000"/>
                    </a:ext>
                  </a:extLst>
                </a:gridCol>
                <a:gridCol w="1828800">
                  <a:extLst>
                    <a:ext uri="{9D8B030D-6E8A-4147-A177-3AD203B41FA5}">
                      <a16:colId xmlns:a16="http://schemas.microsoft.com/office/drawing/2014/main" val="20001"/>
                    </a:ext>
                  </a:extLst>
                </a:gridCol>
                <a:gridCol w="2011680">
                  <a:extLst>
                    <a:ext uri="{9D8B030D-6E8A-4147-A177-3AD203B41FA5}">
                      <a16:colId xmlns:a16="http://schemas.microsoft.com/office/drawing/2014/main" val="20002"/>
                    </a:ext>
                  </a:extLst>
                </a:gridCol>
              </a:tblGrid>
              <a:tr h="475488">
                <a:tc>
                  <a:txBody>
                    <a:bodyPr/>
                    <a:lstStyle/>
                    <a:p>
                      <a:pPr marL="0" indent="0" algn="ctr">
                        <a:buNone/>
                      </a:pPr>
                      <a:r>
                        <a:rPr lang="en-US" sz="1200" b="1" dirty="0">
                          <a:solidFill>
                            <a:srgbClr val="FFFFFF"/>
                          </a:solidFill>
                          <a:latin typeface="Calibri" pitchFamily="34" charset="0"/>
                          <a:ea typeface="Calibri" pitchFamily="34" charset="-122"/>
                          <a:cs typeface="Calibri" pitchFamily="34" charset="-120"/>
                        </a:rPr>
                        <a:t>Appliance</a:t>
                      </a:r>
                      <a:endParaRPr lang="en-US" sz="1200" dirty="0">
                        <a:latin typeface="Calibri" charset="0"/>
                        <a:ea typeface="Calibri" charset="0"/>
                        <a:cs typeface="Calibri" charset="0"/>
                      </a:endParaRPr>
                    </a:p>
                  </a:txBody>
                  <a:tcPr>
                    <a:lnL w="6350" cap="flat" cmpd="sng" algn="ctr">
                      <a:solidFill>
                        <a:srgbClr val="DFE6E9"/>
                      </a:solidFill>
                      <a:prstDash val="solid"/>
                      <a:round/>
                      <a:headEnd type="none" w="med" len="med"/>
                      <a:tailEnd type="none" w="med" len="med"/>
                    </a:lnL>
                    <a:lnR w="6350" cap="flat" cmpd="sng" algn="ctr">
                      <a:solidFill>
                        <a:srgbClr val="DFE6E9"/>
                      </a:solidFill>
                      <a:prstDash val="solid"/>
                      <a:round/>
                      <a:headEnd type="none" w="med" len="med"/>
                      <a:tailEnd type="none" w="med" len="med"/>
                    </a:lnR>
                    <a:lnT w="6350" cap="flat" cmpd="sng" algn="ctr">
                      <a:solidFill>
                        <a:srgbClr val="DFE6E9"/>
                      </a:solidFill>
                      <a:prstDash val="solid"/>
                      <a:round/>
                      <a:headEnd type="none" w="med" len="med"/>
                      <a:tailEnd type="none" w="med" len="med"/>
                    </a:lnT>
                    <a:lnB w="6350" cap="flat" cmpd="sng" algn="ctr">
                      <a:solidFill>
                        <a:srgbClr val="DFE6E9"/>
                      </a:solidFill>
                      <a:prstDash val="solid"/>
                      <a:round/>
                      <a:headEnd type="none" w="med" len="med"/>
                      <a:tailEnd type="none" w="med" len="med"/>
                    </a:lnB>
                    <a:solidFill>
                      <a:srgbClr val="0D1B2A"/>
                    </a:solidFill>
                  </a:tcPr>
                </a:tc>
                <a:tc>
                  <a:txBody>
                    <a:bodyPr/>
                    <a:lstStyle/>
                    <a:p>
                      <a:pPr marL="0" indent="0" algn="ctr">
                        <a:buNone/>
                      </a:pPr>
                      <a:r>
                        <a:rPr lang="en-US" sz="1200" b="1" dirty="0">
                          <a:solidFill>
                            <a:srgbClr val="FFFFFF"/>
                          </a:solidFill>
                          <a:latin typeface="Calibri" pitchFamily="34" charset="0"/>
                          <a:ea typeface="Calibri" pitchFamily="34" charset="-122"/>
                          <a:cs typeface="Calibri" pitchFamily="34" charset="-120"/>
                        </a:rPr>
                        <a:t>Power (W)</a:t>
                      </a:r>
                      <a:endParaRPr lang="en-US" sz="1200" dirty="0">
                        <a:latin typeface="Calibri" charset="0"/>
                        <a:ea typeface="Calibri" charset="0"/>
                        <a:cs typeface="Calibri" charset="0"/>
                      </a:endParaRPr>
                    </a:p>
                  </a:txBody>
                  <a:tcPr>
                    <a:lnL w="6350" cap="flat" cmpd="sng" algn="ctr">
                      <a:solidFill>
                        <a:srgbClr val="DFE6E9"/>
                      </a:solidFill>
                      <a:prstDash val="solid"/>
                      <a:round/>
                      <a:headEnd type="none" w="med" len="med"/>
                      <a:tailEnd type="none" w="med" len="med"/>
                    </a:lnL>
                    <a:lnR w="6350" cap="flat" cmpd="sng" algn="ctr">
                      <a:solidFill>
                        <a:srgbClr val="DFE6E9"/>
                      </a:solidFill>
                      <a:prstDash val="solid"/>
                      <a:round/>
                      <a:headEnd type="none" w="med" len="med"/>
                      <a:tailEnd type="none" w="med" len="med"/>
                    </a:lnR>
                    <a:lnT w="6350" cap="flat" cmpd="sng" algn="ctr">
                      <a:solidFill>
                        <a:srgbClr val="DFE6E9"/>
                      </a:solidFill>
                      <a:prstDash val="solid"/>
                      <a:round/>
                      <a:headEnd type="none" w="med" len="med"/>
                      <a:tailEnd type="none" w="med" len="med"/>
                    </a:lnT>
                    <a:lnB w="6350" cap="flat" cmpd="sng" algn="ctr">
                      <a:solidFill>
                        <a:srgbClr val="DFE6E9"/>
                      </a:solidFill>
                      <a:prstDash val="solid"/>
                      <a:round/>
                      <a:headEnd type="none" w="med" len="med"/>
                      <a:tailEnd type="none" w="med" len="med"/>
                    </a:lnB>
                    <a:solidFill>
                      <a:srgbClr val="0D1B2A"/>
                    </a:solidFill>
                  </a:tcPr>
                </a:tc>
                <a:tc>
                  <a:txBody>
                    <a:bodyPr/>
                    <a:lstStyle/>
                    <a:p>
                      <a:pPr marL="0" indent="0" algn="ctr">
                        <a:buNone/>
                      </a:pPr>
                      <a:r>
                        <a:rPr lang="en-US" sz="1200" b="1" dirty="0">
                          <a:solidFill>
                            <a:srgbClr val="FFFFFF"/>
                          </a:solidFill>
                          <a:latin typeface="Calibri" pitchFamily="34" charset="0"/>
                          <a:ea typeface="Calibri" pitchFamily="34" charset="-122"/>
                          <a:cs typeface="Calibri" pitchFamily="34" charset="-120"/>
                        </a:rPr>
                        <a:t>Pattern</a:t>
                      </a:r>
                      <a:endParaRPr lang="en-US" sz="1200" dirty="0">
                        <a:latin typeface="Calibri" charset="0"/>
                        <a:ea typeface="Calibri" charset="0"/>
                        <a:cs typeface="Calibri" charset="0"/>
                      </a:endParaRPr>
                    </a:p>
                  </a:txBody>
                  <a:tcPr>
                    <a:lnL w="6350" cap="flat" cmpd="sng" algn="ctr">
                      <a:solidFill>
                        <a:srgbClr val="DFE6E9"/>
                      </a:solidFill>
                      <a:prstDash val="solid"/>
                      <a:round/>
                      <a:headEnd type="none" w="med" len="med"/>
                      <a:tailEnd type="none" w="med" len="med"/>
                    </a:lnL>
                    <a:lnR w="6350" cap="flat" cmpd="sng" algn="ctr">
                      <a:solidFill>
                        <a:srgbClr val="DFE6E9"/>
                      </a:solidFill>
                      <a:prstDash val="solid"/>
                      <a:round/>
                      <a:headEnd type="none" w="med" len="med"/>
                      <a:tailEnd type="none" w="med" len="med"/>
                    </a:lnR>
                    <a:lnT w="6350" cap="flat" cmpd="sng" algn="ctr">
                      <a:solidFill>
                        <a:srgbClr val="DFE6E9"/>
                      </a:solidFill>
                      <a:prstDash val="solid"/>
                      <a:round/>
                      <a:headEnd type="none" w="med" len="med"/>
                      <a:tailEnd type="none" w="med" len="med"/>
                    </a:lnT>
                    <a:lnB w="6350" cap="flat" cmpd="sng" algn="ctr">
                      <a:solidFill>
                        <a:srgbClr val="DFE6E9"/>
                      </a:solidFill>
                      <a:prstDash val="solid"/>
                      <a:round/>
                      <a:headEnd type="none" w="med" len="med"/>
                      <a:tailEnd type="none" w="med" len="med"/>
                    </a:lnB>
                    <a:solidFill>
                      <a:srgbClr val="0D1B2A"/>
                    </a:solidFill>
                  </a:tcPr>
                </a:tc>
                <a:extLst>
                  <a:ext uri="{0D108BD9-81ED-4DB2-BD59-A6C34878D82A}">
                    <a16:rowId xmlns:a16="http://schemas.microsoft.com/office/drawing/2014/main" val="10000"/>
                  </a:ext>
                </a:extLst>
              </a:tr>
              <a:tr h="475488">
                <a:tc>
                  <a:txBody>
                    <a:bodyPr/>
                    <a:lstStyle/>
                    <a:p>
                      <a:pPr marL="0" indent="0" algn="ctr">
                        <a:buNone/>
                      </a:pPr>
                      <a:r>
                        <a:rPr lang="en-US" sz="1200" dirty="0">
                          <a:solidFill>
                            <a:srgbClr val="000000"/>
                          </a:solidFill>
                          <a:latin typeface="Calibri" pitchFamily="34" charset="0"/>
                          <a:ea typeface="Calibri" pitchFamily="34" charset="-122"/>
                          <a:cs typeface="Calibri" pitchFamily="34" charset="-120"/>
                        </a:rPr>
                        <a:t>Refrigerator</a:t>
                      </a:r>
                      <a:endParaRPr lang="en-US" sz="1200" dirty="0">
                        <a:latin typeface="Calibri" charset="0"/>
                        <a:ea typeface="Calibri" charset="0"/>
                        <a:cs typeface="Calibri" charset="0"/>
                      </a:endParaRPr>
                    </a:p>
                  </a:txBody>
                  <a:tcPr>
                    <a:lnL w="6350" cap="flat" cmpd="sng" algn="ctr">
                      <a:solidFill>
                        <a:srgbClr val="DFE6E9"/>
                      </a:solidFill>
                      <a:prstDash val="solid"/>
                      <a:round/>
                      <a:headEnd type="none" w="med" len="med"/>
                      <a:tailEnd type="none" w="med" len="med"/>
                    </a:lnL>
                    <a:lnR w="6350" cap="flat" cmpd="sng" algn="ctr">
                      <a:solidFill>
                        <a:srgbClr val="DFE6E9"/>
                      </a:solidFill>
                      <a:prstDash val="solid"/>
                      <a:round/>
                      <a:headEnd type="none" w="med" len="med"/>
                      <a:tailEnd type="none" w="med" len="med"/>
                    </a:lnR>
                    <a:lnT w="6350" cap="flat" cmpd="sng" algn="ctr">
                      <a:solidFill>
                        <a:srgbClr val="DFE6E9"/>
                      </a:solidFill>
                      <a:prstDash val="solid"/>
                      <a:round/>
                      <a:headEnd type="none" w="med" len="med"/>
                      <a:tailEnd type="none" w="med" len="med"/>
                    </a:lnT>
                    <a:lnB w="6350" cap="flat" cmpd="sng" algn="ctr">
                      <a:solidFill>
                        <a:srgbClr val="DFE6E9"/>
                      </a:solidFill>
                      <a:prstDash val="solid"/>
                      <a:round/>
                      <a:headEnd type="none" w="med" len="med"/>
                      <a:tailEnd type="none" w="med" len="med"/>
                    </a:lnB>
                    <a:solidFill>
                      <a:srgbClr val="FFFFFF"/>
                    </a:solidFill>
                  </a:tcPr>
                </a:tc>
                <a:tc>
                  <a:txBody>
                    <a:bodyPr/>
                    <a:lstStyle/>
                    <a:p>
                      <a:pPr marL="0" indent="0" algn="ctr">
                        <a:buNone/>
                      </a:pPr>
                      <a:r>
                        <a:rPr lang="en-US" sz="1200" dirty="0">
                          <a:solidFill>
                            <a:srgbClr val="000000"/>
                          </a:solidFill>
                          <a:latin typeface="Calibri" pitchFamily="34" charset="0"/>
                          <a:ea typeface="Calibri" pitchFamily="34" charset="-122"/>
                          <a:cs typeface="Calibri" pitchFamily="34" charset="-120"/>
                        </a:rPr>
                        <a:t>100–150</a:t>
                      </a:r>
                      <a:endParaRPr lang="en-US" sz="1200" dirty="0">
                        <a:latin typeface="Calibri" charset="0"/>
                        <a:ea typeface="Calibri" charset="0"/>
                        <a:cs typeface="Calibri" charset="0"/>
                      </a:endParaRPr>
                    </a:p>
                  </a:txBody>
                  <a:tcPr>
                    <a:lnL w="6350" cap="flat" cmpd="sng" algn="ctr">
                      <a:solidFill>
                        <a:srgbClr val="DFE6E9"/>
                      </a:solidFill>
                      <a:prstDash val="solid"/>
                      <a:round/>
                      <a:headEnd type="none" w="med" len="med"/>
                      <a:tailEnd type="none" w="med" len="med"/>
                    </a:lnL>
                    <a:lnR w="6350" cap="flat" cmpd="sng" algn="ctr">
                      <a:solidFill>
                        <a:srgbClr val="DFE6E9"/>
                      </a:solidFill>
                      <a:prstDash val="solid"/>
                      <a:round/>
                      <a:headEnd type="none" w="med" len="med"/>
                      <a:tailEnd type="none" w="med" len="med"/>
                    </a:lnR>
                    <a:lnT w="6350" cap="flat" cmpd="sng" algn="ctr">
                      <a:solidFill>
                        <a:srgbClr val="DFE6E9"/>
                      </a:solidFill>
                      <a:prstDash val="solid"/>
                      <a:round/>
                      <a:headEnd type="none" w="med" len="med"/>
                      <a:tailEnd type="none" w="med" len="med"/>
                    </a:lnT>
                    <a:lnB w="6350" cap="flat" cmpd="sng" algn="ctr">
                      <a:solidFill>
                        <a:srgbClr val="DFE6E9"/>
                      </a:solidFill>
                      <a:prstDash val="solid"/>
                      <a:round/>
                      <a:headEnd type="none" w="med" len="med"/>
                      <a:tailEnd type="none" w="med" len="med"/>
                    </a:lnB>
                    <a:solidFill>
                      <a:srgbClr val="FFFFFF"/>
                    </a:solidFill>
                  </a:tcPr>
                </a:tc>
                <a:tc>
                  <a:txBody>
                    <a:bodyPr/>
                    <a:lstStyle/>
                    <a:p>
                      <a:pPr marL="0" indent="0" algn="ctr">
                        <a:buNone/>
                      </a:pPr>
                      <a:r>
                        <a:rPr lang="en-US" sz="1200" dirty="0">
                          <a:solidFill>
                            <a:srgbClr val="000000"/>
                          </a:solidFill>
                          <a:latin typeface="Calibri" pitchFamily="34" charset="0"/>
                          <a:ea typeface="Calibri" pitchFamily="34" charset="-122"/>
                          <a:cs typeface="Calibri" pitchFamily="34" charset="-120"/>
                        </a:rPr>
                        <a:t>Continuous</a:t>
                      </a:r>
                      <a:endParaRPr lang="en-US" sz="1200" dirty="0">
                        <a:latin typeface="Calibri" charset="0"/>
                        <a:ea typeface="Calibri" charset="0"/>
                        <a:cs typeface="Calibri" charset="0"/>
                      </a:endParaRPr>
                    </a:p>
                  </a:txBody>
                  <a:tcPr>
                    <a:lnL w="6350" cap="flat" cmpd="sng" algn="ctr">
                      <a:solidFill>
                        <a:srgbClr val="DFE6E9"/>
                      </a:solidFill>
                      <a:prstDash val="solid"/>
                      <a:round/>
                      <a:headEnd type="none" w="med" len="med"/>
                      <a:tailEnd type="none" w="med" len="med"/>
                    </a:lnL>
                    <a:lnR w="6350" cap="flat" cmpd="sng" algn="ctr">
                      <a:solidFill>
                        <a:srgbClr val="DFE6E9"/>
                      </a:solidFill>
                      <a:prstDash val="solid"/>
                      <a:round/>
                      <a:headEnd type="none" w="med" len="med"/>
                      <a:tailEnd type="none" w="med" len="med"/>
                    </a:lnR>
                    <a:lnT w="6350" cap="flat" cmpd="sng" algn="ctr">
                      <a:solidFill>
                        <a:srgbClr val="DFE6E9"/>
                      </a:solidFill>
                      <a:prstDash val="solid"/>
                      <a:round/>
                      <a:headEnd type="none" w="med" len="med"/>
                      <a:tailEnd type="none" w="med" len="med"/>
                    </a:lnT>
                    <a:lnB w="6350" cap="flat" cmpd="sng" algn="ctr">
                      <a:solidFill>
                        <a:srgbClr val="DFE6E9"/>
                      </a:solidFill>
                      <a:prstDash val="solid"/>
                      <a:round/>
                      <a:headEnd type="none" w="med" len="med"/>
                      <a:tailEnd type="none" w="med" len="med"/>
                    </a:lnB>
                    <a:solidFill>
                      <a:srgbClr val="FFFFFF"/>
                    </a:solidFill>
                  </a:tcPr>
                </a:tc>
                <a:extLst>
                  <a:ext uri="{0D108BD9-81ED-4DB2-BD59-A6C34878D82A}">
                    <a16:rowId xmlns:a16="http://schemas.microsoft.com/office/drawing/2014/main" val="10001"/>
                  </a:ext>
                </a:extLst>
              </a:tr>
              <a:tr h="475488">
                <a:tc>
                  <a:txBody>
                    <a:bodyPr/>
                    <a:lstStyle/>
                    <a:p>
                      <a:pPr marL="0" indent="0" algn="ctr">
                        <a:buNone/>
                      </a:pPr>
                      <a:r>
                        <a:rPr lang="en-US" sz="1200" dirty="0">
                          <a:solidFill>
                            <a:srgbClr val="000000"/>
                          </a:solidFill>
                          <a:latin typeface="Calibri" pitchFamily="34" charset="0"/>
                          <a:ea typeface="Calibri" pitchFamily="34" charset="-122"/>
                          <a:cs typeface="Calibri" pitchFamily="34" charset="-120"/>
                        </a:rPr>
                        <a:t>Dishwasher</a:t>
                      </a:r>
                      <a:endParaRPr lang="en-US" sz="1200" dirty="0">
                        <a:latin typeface="Calibri" charset="0"/>
                        <a:ea typeface="Calibri" charset="0"/>
                        <a:cs typeface="Calibri" charset="0"/>
                      </a:endParaRPr>
                    </a:p>
                  </a:txBody>
                  <a:tcPr>
                    <a:lnL w="6350" cap="flat" cmpd="sng" algn="ctr">
                      <a:solidFill>
                        <a:srgbClr val="DFE6E9"/>
                      </a:solidFill>
                      <a:prstDash val="solid"/>
                      <a:round/>
                      <a:headEnd type="none" w="med" len="med"/>
                      <a:tailEnd type="none" w="med" len="med"/>
                    </a:lnL>
                    <a:lnR w="6350" cap="flat" cmpd="sng" algn="ctr">
                      <a:solidFill>
                        <a:srgbClr val="DFE6E9"/>
                      </a:solidFill>
                      <a:prstDash val="solid"/>
                      <a:round/>
                      <a:headEnd type="none" w="med" len="med"/>
                      <a:tailEnd type="none" w="med" len="med"/>
                    </a:lnR>
                    <a:lnT w="6350" cap="flat" cmpd="sng" algn="ctr">
                      <a:solidFill>
                        <a:srgbClr val="DFE6E9"/>
                      </a:solidFill>
                      <a:prstDash val="solid"/>
                      <a:round/>
                      <a:headEnd type="none" w="med" len="med"/>
                      <a:tailEnd type="none" w="med" len="med"/>
                    </a:lnT>
                    <a:lnB w="6350" cap="flat" cmpd="sng" algn="ctr">
                      <a:solidFill>
                        <a:srgbClr val="DFE6E9"/>
                      </a:solidFill>
                      <a:prstDash val="solid"/>
                      <a:round/>
                      <a:headEnd type="none" w="med" len="med"/>
                      <a:tailEnd type="none" w="med" len="med"/>
                    </a:lnB>
                    <a:solidFill>
                      <a:srgbClr val="FFFFFF"/>
                    </a:solidFill>
                  </a:tcPr>
                </a:tc>
                <a:tc>
                  <a:txBody>
                    <a:bodyPr/>
                    <a:lstStyle/>
                    <a:p>
                      <a:pPr marL="0" indent="0" algn="ctr">
                        <a:buNone/>
                      </a:pPr>
                      <a:r>
                        <a:rPr lang="en-US" sz="1200" dirty="0">
                          <a:solidFill>
                            <a:srgbClr val="000000"/>
                          </a:solidFill>
                          <a:latin typeface="Calibri" pitchFamily="34" charset="0"/>
                          <a:ea typeface="Calibri" pitchFamily="34" charset="-122"/>
                          <a:cs typeface="Calibri" pitchFamily="34" charset="-120"/>
                        </a:rPr>
                        <a:t>1,200–1,800</a:t>
                      </a:r>
                      <a:endParaRPr lang="en-US" sz="1200" dirty="0">
                        <a:latin typeface="Calibri" charset="0"/>
                        <a:ea typeface="Calibri" charset="0"/>
                        <a:cs typeface="Calibri" charset="0"/>
                      </a:endParaRPr>
                    </a:p>
                  </a:txBody>
                  <a:tcPr>
                    <a:lnL w="6350" cap="flat" cmpd="sng" algn="ctr">
                      <a:solidFill>
                        <a:srgbClr val="DFE6E9"/>
                      </a:solidFill>
                      <a:prstDash val="solid"/>
                      <a:round/>
                      <a:headEnd type="none" w="med" len="med"/>
                      <a:tailEnd type="none" w="med" len="med"/>
                    </a:lnL>
                    <a:lnR w="6350" cap="flat" cmpd="sng" algn="ctr">
                      <a:solidFill>
                        <a:srgbClr val="DFE6E9"/>
                      </a:solidFill>
                      <a:prstDash val="solid"/>
                      <a:round/>
                      <a:headEnd type="none" w="med" len="med"/>
                      <a:tailEnd type="none" w="med" len="med"/>
                    </a:lnR>
                    <a:lnT w="6350" cap="flat" cmpd="sng" algn="ctr">
                      <a:solidFill>
                        <a:srgbClr val="DFE6E9"/>
                      </a:solidFill>
                      <a:prstDash val="solid"/>
                      <a:round/>
                      <a:headEnd type="none" w="med" len="med"/>
                      <a:tailEnd type="none" w="med" len="med"/>
                    </a:lnT>
                    <a:lnB w="6350" cap="flat" cmpd="sng" algn="ctr">
                      <a:solidFill>
                        <a:srgbClr val="DFE6E9"/>
                      </a:solidFill>
                      <a:prstDash val="solid"/>
                      <a:round/>
                      <a:headEnd type="none" w="med" len="med"/>
                      <a:tailEnd type="none" w="med" len="med"/>
                    </a:lnB>
                    <a:solidFill>
                      <a:srgbClr val="FFFFFF"/>
                    </a:solidFill>
                  </a:tcPr>
                </a:tc>
                <a:tc>
                  <a:txBody>
                    <a:bodyPr/>
                    <a:lstStyle/>
                    <a:p>
                      <a:pPr marL="0" indent="0" algn="ctr">
                        <a:buNone/>
                      </a:pPr>
                      <a:r>
                        <a:rPr lang="en-US" sz="1200" dirty="0">
                          <a:solidFill>
                            <a:srgbClr val="000000"/>
                          </a:solidFill>
                          <a:latin typeface="Calibri" pitchFamily="34" charset="0"/>
                          <a:ea typeface="Calibri" pitchFamily="34" charset="-122"/>
                          <a:cs typeface="Calibri" pitchFamily="34" charset="-120"/>
                        </a:rPr>
                        <a:t>1–2×/day</a:t>
                      </a:r>
                      <a:endParaRPr lang="en-US" sz="1200" dirty="0">
                        <a:latin typeface="Calibri" charset="0"/>
                        <a:ea typeface="Calibri" charset="0"/>
                        <a:cs typeface="Calibri" charset="0"/>
                      </a:endParaRPr>
                    </a:p>
                  </a:txBody>
                  <a:tcPr>
                    <a:lnL w="6350" cap="flat" cmpd="sng" algn="ctr">
                      <a:solidFill>
                        <a:srgbClr val="DFE6E9"/>
                      </a:solidFill>
                      <a:prstDash val="solid"/>
                      <a:round/>
                      <a:headEnd type="none" w="med" len="med"/>
                      <a:tailEnd type="none" w="med" len="med"/>
                    </a:lnL>
                    <a:lnR w="6350" cap="flat" cmpd="sng" algn="ctr">
                      <a:solidFill>
                        <a:srgbClr val="DFE6E9"/>
                      </a:solidFill>
                      <a:prstDash val="solid"/>
                      <a:round/>
                      <a:headEnd type="none" w="med" len="med"/>
                      <a:tailEnd type="none" w="med" len="med"/>
                    </a:lnR>
                    <a:lnT w="6350" cap="flat" cmpd="sng" algn="ctr">
                      <a:solidFill>
                        <a:srgbClr val="DFE6E9"/>
                      </a:solidFill>
                      <a:prstDash val="solid"/>
                      <a:round/>
                      <a:headEnd type="none" w="med" len="med"/>
                      <a:tailEnd type="none" w="med" len="med"/>
                    </a:lnT>
                    <a:lnB w="6350" cap="flat" cmpd="sng" algn="ctr">
                      <a:solidFill>
                        <a:srgbClr val="DFE6E9"/>
                      </a:solidFill>
                      <a:prstDash val="solid"/>
                      <a:round/>
                      <a:headEnd type="none" w="med" len="med"/>
                      <a:tailEnd type="none" w="med" len="med"/>
                    </a:lnB>
                    <a:solidFill>
                      <a:srgbClr val="FFFFFF"/>
                    </a:solidFill>
                  </a:tcPr>
                </a:tc>
                <a:extLst>
                  <a:ext uri="{0D108BD9-81ED-4DB2-BD59-A6C34878D82A}">
                    <a16:rowId xmlns:a16="http://schemas.microsoft.com/office/drawing/2014/main" val="10002"/>
                  </a:ext>
                </a:extLst>
              </a:tr>
              <a:tr h="475488">
                <a:tc>
                  <a:txBody>
                    <a:bodyPr/>
                    <a:lstStyle/>
                    <a:p>
                      <a:pPr marL="0" indent="0" algn="ctr">
                        <a:buNone/>
                      </a:pPr>
                      <a:r>
                        <a:rPr lang="en-US" sz="1200" dirty="0">
                          <a:solidFill>
                            <a:srgbClr val="000000"/>
                          </a:solidFill>
                          <a:latin typeface="Calibri" pitchFamily="34" charset="0"/>
                          <a:ea typeface="Calibri" pitchFamily="34" charset="-122"/>
                          <a:cs typeface="Calibri" pitchFamily="34" charset="-120"/>
                        </a:rPr>
                        <a:t>Washing machine</a:t>
                      </a:r>
                      <a:endParaRPr lang="en-US" sz="1200" dirty="0">
                        <a:latin typeface="Calibri" charset="0"/>
                        <a:ea typeface="Calibri" charset="0"/>
                        <a:cs typeface="Calibri" charset="0"/>
                      </a:endParaRPr>
                    </a:p>
                  </a:txBody>
                  <a:tcPr>
                    <a:lnL w="6350" cap="flat" cmpd="sng" algn="ctr">
                      <a:solidFill>
                        <a:srgbClr val="DFE6E9"/>
                      </a:solidFill>
                      <a:prstDash val="solid"/>
                      <a:round/>
                      <a:headEnd type="none" w="med" len="med"/>
                      <a:tailEnd type="none" w="med" len="med"/>
                    </a:lnL>
                    <a:lnR w="6350" cap="flat" cmpd="sng" algn="ctr">
                      <a:solidFill>
                        <a:srgbClr val="DFE6E9"/>
                      </a:solidFill>
                      <a:prstDash val="solid"/>
                      <a:round/>
                      <a:headEnd type="none" w="med" len="med"/>
                      <a:tailEnd type="none" w="med" len="med"/>
                    </a:lnR>
                    <a:lnT w="6350" cap="flat" cmpd="sng" algn="ctr">
                      <a:solidFill>
                        <a:srgbClr val="DFE6E9"/>
                      </a:solidFill>
                      <a:prstDash val="solid"/>
                      <a:round/>
                      <a:headEnd type="none" w="med" len="med"/>
                      <a:tailEnd type="none" w="med" len="med"/>
                    </a:lnT>
                    <a:lnB w="6350" cap="flat" cmpd="sng" algn="ctr">
                      <a:solidFill>
                        <a:srgbClr val="DFE6E9"/>
                      </a:solidFill>
                      <a:prstDash val="solid"/>
                      <a:round/>
                      <a:headEnd type="none" w="med" len="med"/>
                      <a:tailEnd type="none" w="med" len="med"/>
                    </a:lnB>
                    <a:solidFill>
                      <a:srgbClr val="FFFFFF"/>
                    </a:solidFill>
                  </a:tcPr>
                </a:tc>
                <a:tc>
                  <a:txBody>
                    <a:bodyPr/>
                    <a:lstStyle/>
                    <a:p>
                      <a:pPr marL="0" indent="0" algn="ctr">
                        <a:buNone/>
                      </a:pPr>
                      <a:r>
                        <a:rPr lang="en-US" sz="1200" dirty="0">
                          <a:solidFill>
                            <a:srgbClr val="000000"/>
                          </a:solidFill>
                          <a:latin typeface="Calibri" pitchFamily="34" charset="0"/>
                          <a:ea typeface="Calibri" pitchFamily="34" charset="-122"/>
                          <a:cs typeface="Calibri" pitchFamily="34" charset="-120"/>
                        </a:rPr>
                        <a:t>1,500–2,500</a:t>
                      </a:r>
                      <a:endParaRPr lang="en-US" sz="1200" dirty="0">
                        <a:latin typeface="Calibri" charset="0"/>
                        <a:ea typeface="Calibri" charset="0"/>
                        <a:cs typeface="Calibri" charset="0"/>
                      </a:endParaRPr>
                    </a:p>
                  </a:txBody>
                  <a:tcPr>
                    <a:lnL w="6350" cap="flat" cmpd="sng" algn="ctr">
                      <a:solidFill>
                        <a:srgbClr val="DFE6E9"/>
                      </a:solidFill>
                      <a:prstDash val="solid"/>
                      <a:round/>
                      <a:headEnd type="none" w="med" len="med"/>
                      <a:tailEnd type="none" w="med" len="med"/>
                    </a:lnL>
                    <a:lnR w="6350" cap="flat" cmpd="sng" algn="ctr">
                      <a:solidFill>
                        <a:srgbClr val="DFE6E9"/>
                      </a:solidFill>
                      <a:prstDash val="solid"/>
                      <a:round/>
                      <a:headEnd type="none" w="med" len="med"/>
                      <a:tailEnd type="none" w="med" len="med"/>
                    </a:lnR>
                    <a:lnT w="6350" cap="flat" cmpd="sng" algn="ctr">
                      <a:solidFill>
                        <a:srgbClr val="DFE6E9"/>
                      </a:solidFill>
                      <a:prstDash val="solid"/>
                      <a:round/>
                      <a:headEnd type="none" w="med" len="med"/>
                      <a:tailEnd type="none" w="med" len="med"/>
                    </a:lnT>
                    <a:lnB w="6350" cap="flat" cmpd="sng" algn="ctr">
                      <a:solidFill>
                        <a:srgbClr val="DFE6E9"/>
                      </a:solidFill>
                      <a:prstDash val="solid"/>
                      <a:round/>
                      <a:headEnd type="none" w="med" len="med"/>
                      <a:tailEnd type="none" w="med" len="med"/>
                    </a:lnB>
                    <a:solidFill>
                      <a:srgbClr val="FFFFFF"/>
                    </a:solidFill>
                  </a:tcPr>
                </a:tc>
                <a:tc>
                  <a:txBody>
                    <a:bodyPr/>
                    <a:lstStyle/>
                    <a:p>
                      <a:pPr marL="0" indent="0" algn="ctr">
                        <a:buNone/>
                      </a:pPr>
                      <a:r>
                        <a:rPr lang="en-US" sz="1200" dirty="0">
                          <a:solidFill>
                            <a:srgbClr val="000000"/>
                          </a:solidFill>
                          <a:latin typeface="Calibri" pitchFamily="34" charset="0"/>
                          <a:ea typeface="Calibri" pitchFamily="34" charset="-122"/>
                          <a:cs typeface="Calibri" pitchFamily="34" charset="-120"/>
                        </a:rPr>
                        <a:t>Evenings</a:t>
                      </a:r>
                      <a:endParaRPr lang="en-US" sz="1200" dirty="0">
                        <a:latin typeface="Calibri" charset="0"/>
                        <a:ea typeface="Calibri" charset="0"/>
                        <a:cs typeface="Calibri" charset="0"/>
                      </a:endParaRPr>
                    </a:p>
                  </a:txBody>
                  <a:tcPr>
                    <a:lnL w="6350" cap="flat" cmpd="sng" algn="ctr">
                      <a:solidFill>
                        <a:srgbClr val="DFE6E9"/>
                      </a:solidFill>
                      <a:prstDash val="solid"/>
                      <a:round/>
                      <a:headEnd type="none" w="med" len="med"/>
                      <a:tailEnd type="none" w="med" len="med"/>
                    </a:lnL>
                    <a:lnR w="6350" cap="flat" cmpd="sng" algn="ctr">
                      <a:solidFill>
                        <a:srgbClr val="DFE6E9"/>
                      </a:solidFill>
                      <a:prstDash val="solid"/>
                      <a:round/>
                      <a:headEnd type="none" w="med" len="med"/>
                      <a:tailEnd type="none" w="med" len="med"/>
                    </a:lnR>
                    <a:lnT w="6350" cap="flat" cmpd="sng" algn="ctr">
                      <a:solidFill>
                        <a:srgbClr val="DFE6E9"/>
                      </a:solidFill>
                      <a:prstDash val="solid"/>
                      <a:round/>
                      <a:headEnd type="none" w="med" len="med"/>
                      <a:tailEnd type="none" w="med" len="med"/>
                    </a:lnT>
                    <a:lnB w="6350" cap="flat" cmpd="sng" algn="ctr">
                      <a:solidFill>
                        <a:srgbClr val="DFE6E9"/>
                      </a:solidFill>
                      <a:prstDash val="solid"/>
                      <a:round/>
                      <a:headEnd type="none" w="med" len="med"/>
                      <a:tailEnd type="none" w="med" len="med"/>
                    </a:lnB>
                    <a:solidFill>
                      <a:srgbClr val="FFFFFF"/>
                    </a:solidFill>
                  </a:tcPr>
                </a:tc>
                <a:extLst>
                  <a:ext uri="{0D108BD9-81ED-4DB2-BD59-A6C34878D82A}">
                    <a16:rowId xmlns:a16="http://schemas.microsoft.com/office/drawing/2014/main" val="10003"/>
                  </a:ext>
                </a:extLst>
              </a:tr>
              <a:tr h="475488">
                <a:tc>
                  <a:txBody>
                    <a:bodyPr/>
                    <a:lstStyle/>
                    <a:p>
                      <a:pPr marL="0" indent="0" algn="ctr">
                        <a:buNone/>
                      </a:pPr>
                      <a:r>
                        <a:rPr lang="en-US" sz="1200" dirty="0">
                          <a:solidFill>
                            <a:srgbClr val="000000"/>
                          </a:solidFill>
                          <a:latin typeface="Calibri" pitchFamily="34" charset="0"/>
                          <a:ea typeface="Calibri" pitchFamily="34" charset="-122"/>
                          <a:cs typeface="Calibri" pitchFamily="34" charset="-120"/>
                        </a:rPr>
                        <a:t>Tumble dryer</a:t>
                      </a:r>
                      <a:endParaRPr lang="en-US" sz="1200" dirty="0">
                        <a:latin typeface="Calibri" charset="0"/>
                        <a:ea typeface="Calibri" charset="0"/>
                        <a:cs typeface="Calibri" charset="0"/>
                      </a:endParaRPr>
                    </a:p>
                  </a:txBody>
                  <a:tcPr>
                    <a:lnL w="6350" cap="flat" cmpd="sng" algn="ctr">
                      <a:solidFill>
                        <a:srgbClr val="DFE6E9"/>
                      </a:solidFill>
                      <a:prstDash val="solid"/>
                      <a:round/>
                      <a:headEnd type="none" w="med" len="med"/>
                      <a:tailEnd type="none" w="med" len="med"/>
                    </a:lnL>
                    <a:lnR w="6350" cap="flat" cmpd="sng" algn="ctr">
                      <a:solidFill>
                        <a:srgbClr val="DFE6E9"/>
                      </a:solidFill>
                      <a:prstDash val="solid"/>
                      <a:round/>
                      <a:headEnd type="none" w="med" len="med"/>
                      <a:tailEnd type="none" w="med" len="med"/>
                    </a:lnR>
                    <a:lnT w="6350" cap="flat" cmpd="sng" algn="ctr">
                      <a:solidFill>
                        <a:srgbClr val="DFE6E9"/>
                      </a:solidFill>
                      <a:prstDash val="solid"/>
                      <a:round/>
                      <a:headEnd type="none" w="med" len="med"/>
                      <a:tailEnd type="none" w="med" len="med"/>
                    </a:lnT>
                    <a:lnB w="6350" cap="flat" cmpd="sng" algn="ctr">
                      <a:solidFill>
                        <a:srgbClr val="DFE6E9"/>
                      </a:solidFill>
                      <a:prstDash val="solid"/>
                      <a:round/>
                      <a:headEnd type="none" w="med" len="med"/>
                      <a:tailEnd type="none" w="med" len="med"/>
                    </a:lnB>
                    <a:solidFill>
                      <a:srgbClr val="FFFFFF"/>
                    </a:solidFill>
                  </a:tcPr>
                </a:tc>
                <a:tc>
                  <a:txBody>
                    <a:bodyPr/>
                    <a:lstStyle/>
                    <a:p>
                      <a:pPr marL="0" indent="0" algn="ctr">
                        <a:buNone/>
                      </a:pPr>
                      <a:r>
                        <a:rPr lang="en-US" sz="1200" dirty="0">
                          <a:solidFill>
                            <a:srgbClr val="000000"/>
                          </a:solidFill>
                          <a:latin typeface="Calibri" pitchFamily="34" charset="0"/>
                          <a:ea typeface="Calibri" pitchFamily="34" charset="-122"/>
                          <a:cs typeface="Calibri" pitchFamily="34" charset="-120"/>
                        </a:rPr>
                        <a:t>2,000–3,000</a:t>
                      </a:r>
                      <a:endParaRPr lang="en-US" sz="1200" dirty="0">
                        <a:latin typeface="Calibri" charset="0"/>
                        <a:ea typeface="Calibri" charset="0"/>
                        <a:cs typeface="Calibri" charset="0"/>
                      </a:endParaRPr>
                    </a:p>
                  </a:txBody>
                  <a:tcPr>
                    <a:lnL w="6350" cap="flat" cmpd="sng" algn="ctr">
                      <a:solidFill>
                        <a:srgbClr val="DFE6E9"/>
                      </a:solidFill>
                      <a:prstDash val="solid"/>
                      <a:round/>
                      <a:headEnd type="none" w="med" len="med"/>
                      <a:tailEnd type="none" w="med" len="med"/>
                    </a:lnL>
                    <a:lnR w="6350" cap="flat" cmpd="sng" algn="ctr">
                      <a:solidFill>
                        <a:srgbClr val="DFE6E9"/>
                      </a:solidFill>
                      <a:prstDash val="solid"/>
                      <a:round/>
                      <a:headEnd type="none" w="med" len="med"/>
                      <a:tailEnd type="none" w="med" len="med"/>
                    </a:lnR>
                    <a:lnT w="6350" cap="flat" cmpd="sng" algn="ctr">
                      <a:solidFill>
                        <a:srgbClr val="DFE6E9"/>
                      </a:solidFill>
                      <a:prstDash val="solid"/>
                      <a:round/>
                      <a:headEnd type="none" w="med" len="med"/>
                      <a:tailEnd type="none" w="med" len="med"/>
                    </a:lnT>
                    <a:lnB w="6350" cap="flat" cmpd="sng" algn="ctr">
                      <a:solidFill>
                        <a:srgbClr val="DFE6E9"/>
                      </a:solidFill>
                      <a:prstDash val="solid"/>
                      <a:round/>
                      <a:headEnd type="none" w="med" len="med"/>
                      <a:tailEnd type="none" w="med" len="med"/>
                    </a:lnB>
                    <a:solidFill>
                      <a:srgbClr val="FFFFFF"/>
                    </a:solidFill>
                  </a:tcPr>
                </a:tc>
                <a:tc>
                  <a:txBody>
                    <a:bodyPr/>
                    <a:lstStyle/>
                    <a:p>
                      <a:pPr marL="0" indent="0" algn="ctr">
                        <a:buNone/>
                      </a:pPr>
                      <a:r>
                        <a:rPr lang="en-US" sz="1200" dirty="0">
                          <a:solidFill>
                            <a:srgbClr val="000000"/>
                          </a:solidFill>
                          <a:latin typeface="Calibri" pitchFamily="34" charset="0"/>
                          <a:ea typeface="Calibri" pitchFamily="34" charset="-122"/>
                          <a:cs typeface="Calibri" pitchFamily="34" charset="-120"/>
                        </a:rPr>
                        <a:t>With washer</a:t>
                      </a:r>
                      <a:endParaRPr lang="en-US" sz="1200" dirty="0">
                        <a:latin typeface="Calibri" charset="0"/>
                        <a:ea typeface="Calibri" charset="0"/>
                        <a:cs typeface="Calibri" charset="0"/>
                      </a:endParaRPr>
                    </a:p>
                  </a:txBody>
                  <a:tcPr>
                    <a:lnL w="6350" cap="flat" cmpd="sng" algn="ctr">
                      <a:solidFill>
                        <a:srgbClr val="DFE6E9"/>
                      </a:solidFill>
                      <a:prstDash val="solid"/>
                      <a:round/>
                      <a:headEnd type="none" w="med" len="med"/>
                      <a:tailEnd type="none" w="med" len="med"/>
                    </a:lnL>
                    <a:lnR w="6350" cap="flat" cmpd="sng" algn="ctr">
                      <a:solidFill>
                        <a:srgbClr val="DFE6E9"/>
                      </a:solidFill>
                      <a:prstDash val="solid"/>
                      <a:round/>
                      <a:headEnd type="none" w="med" len="med"/>
                      <a:tailEnd type="none" w="med" len="med"/>
                    </a:lnR>
                    <a:lnT w="6350" cap="flat" cmpd="sng" algn="ctr">
                      <a:solidFill>
                        <a:srgbClr val="DFE6E9"/>
                      </a:solidFill>
                      <a:prstDash val="solid"/>
                      <a:round/>
                      <a:headEnd type="none" w="med" len="med"/>
                      <a:tailEnd type="none" w="med" len="med"/>
                    </a:lnT>
                    <a:lnB w="6350" cap="flat" cmpd="sng" algn="ctr">
                      <a:solidFill>
                        <a:srgbClr val="DFE6E9"/>
                      </a:solidFill>
                      <a:prstDash val="solid"/>
                      <a:round/>
                      <a:headEnd type="none" w="med" len="med"/>
                      <a:tailEnd type="none" w="med" len="med"/>
                    </a:lnB>
                    <a:solidFill>
                      <a:srgbClr val="FFFFFF"/>
                    </a:solidFill>
                  </a:tcPr>
                </a:tc>
                <a:extLst>
                  <a:ext uri="{0D108BD9-81ED-4DB2-BD59-A6C34878D82A}">
                    <a16:rowId xmlns:a16="http://schemas.microsoft.com/office/drawing/2014/main" val="10004"/>
                  </a:ext>
                </a:extLst>
              </a:tr>
              <a:tr h="475488">
                <a:tc>
                  <a:txBody>
                    <a:bodyPr/>
                    <a:lstStyle/>
                    <a:p>
                      <a:pPr marL="0" indent="0" algn="ctr">
                        <a:buNone/>
                      </a:pPr>
                      <a:r>
                        <a:rPr lang="en-US" sz="1200" dirty="0">
                          <a:solidFill>
                            <a:srgbClr val="000000"/>
                          </a:solidFill>
                          <a:latin typeface="Calibri" pitchFamily="34" charset="0"/>
                          <a:ea typeface="Calibri" pitchFamily="34" charset="-122"/>
                          <a:cs typeface="Calibri" pitchFamily="34" charset="-120"/>
                        </a:rPr>
                        <a:t>TV / Computer</a:t>
                      </a:r>
                      <a:endParaRPr lang="en-US" sz="1200" dirty="0">
                        <a:latin typeface="Calibri" charset="0"/>
                        <a:ea typeface="Calibri" charset="0"/>
                        <a:cs typeface="Calibri" charset="0"/>
                      </a:endParaRPr>
                    </a:p>
                  </a:txBody>
                  <a:tcPr>
                    <a:lnL w="6350" cap="flat" cmpd="sng" algn="ctr">
                      <a:solidFill>
                        <a:srgbClr val="DFE6E9"/>
                      </a:solidFill>
                      <a:prstDash val="solid"/>
                      <a:round/>
                      <a:headEnd type="none" w="med" len="med"/>
                      <a:tailEnd type="none" w="med" len="med"/>
                    </a:lnL>
                    <a:lnR w="6350" cap="flat" cmpd="sng" algn="ctr">
                      <a:solidFill>
                        <a:srgbClr val="DFE6E9"/>
                      </a:solidFill>
                      <a:prstDash val="solid"/>
                      <a:round/>
                      <a:headEnd type="none" w="med" len="med"/>
                      <a:tailEnd type="none" w="med" len="med"/>
                    </a:lnR>
                    <a:lnT w="6350" cap="flat" cmpd="sng" algn="ctr">
                      <a:solidFill>
                        <a:srgbClr val="DFE6E9"/>
                      </a:solidFill>
                      <a:prstDash val="solid"/>
                      <a:round/>
                      <a:headEnd type="none" w="med" len="med"/>
                      <a:tailEnd type="none" w="med" len="med"/>
                    </a:lnT>
                    <a:lnB w="6350" cap="flat" cmpd="sng" algn="ctr">
                      <a:solidFill>
                        <a:srgbClr val="DFE6E9"/>
                      </a:solidFill>
                      <a:prstDash val="solid"/>
                      <a:round/>
                      <a:headEnd type="none" w="med" len="med"/>
                      <a:tailEnd type="none" w="med" len="med"/>
                    </a:lnB>
                    <a:solidFill>
                      <a:srgbClr val="FFFFFF"/>
                    </a:solidFill>
                  </a:tcPr>
                </a:tc>
                <a:tc>
                  <a:txBody>
                    <a:bodyPr/>
                    <a:lstStyle/>
                    <a:p>
                      <a:pPr marL="0" indent="0" algn="ctr">
                        <a:buNone/>
                      </a:pPr>
                      <a:r>
                        <a:rPr lang="en-US" sz="1200" dirty="0">
                          <a:solidFill>
                            <a:srgbClr val="000000"/>
                          </a:solidFill>
                          <a:latin typeface="Calibri" pitchFamily="34" charset="0"/>
                          <a:ea typeface="Calibri" pitchFamily="34" charset="-122"/>
                          <a:cs typeface="Calibri" pitchFamily="34" charset="-120"/>
                        </a:rPr>
                        <a:t>50–300</a:t>
                      </a:r>
                      <a:endParaRPr lang="en-US" sz="1200" dirty="0">
                        <a:latin typeface="Calibri" charset="0"/>
                        <a:ea typeface="Calibri" charset="0"/>
                        <a:cs typeface="Calibri" charset="0"/>
                      </a:endParaRPr>
                    </a:p>
                  </a:txBody>
                  <a:tcPr>
                    <a:lnL w="6350" cap="flat" cmpd="sng" algn="ctr">
                      <a:solidFill>
                        <a:srgbClr val="DFE6E9"/>
                      </a:solidFill>
                      <a:prstDash val="solid"/>
                      <a:round/>
                      <a:headEnd type="none" w="med" len="med"/>
                      <a:tailEnd type="none" w="med" len="med"/>
                    </a:lnL>
                    <a:lnR w="6350" cap="flat" cmpd="sng" algn="ctr">
                      <a:solidFill>
                        <a:srgbClr val="DFE6E9"/>
                      </a:solidFill>
                      <a:prstDash val="solid"/>
                      <a:round/>
                      <a:headEnd type="none" w="med" len="med"/>
                      <a:tailEnd type="none" w="med" len="med"/>
                    </a:lnR>
                    <a:lnT w="6350" cap="flat" cmpd="sng" algn="ctr">
                      <a:solidFill>
                        <a:srgbClr val="DFE6E9"/>
                      </a:solidFill>
                      <a:prstDash val="solid"/>
                      <a:round/>
                      <a:headEnd type="none" w="med" len="med"/>
                      <a:tailEnd type="none" w="med" len="med"/>
                    </a:lnT>
                    <a:lnB w="6350" cap="flat" cmpd="sng" algn="ctr">
                      <a:solidFill>
                        <a:srgbClr val="DFE6E9"/>
                      </a:solidFill>
                      <a:prstDash val="solid"/>
                      <a:round/>
                      <a:headEnd type="none" w="med" len="med"/>
                      <a:tailEnd type="none" w="med" len="med"/>
                    </a:lnB>
                    <a:solidFill>
                      <a:srgbClr val="FFFFFF"/>
                    </a:solidFill>
                  </a:tcPr>
                </a:tc>
                <a:tc>
                  <a:txBody>
                    <a:bodyPr/>
                    <a:lstStyle/>
                    <a:p>
                      <a:pPr marL="0" indent="0" algn="ctr">
                        <a:buNone/>
                      </a:pPr>
                      <a:r>
                        <a:rPr lang="en-US" sz="1200" dirty="0">
                          <a:solidFill>
                            <a:srgbClr val="000000"/>
                          </a:solidFill>
                          <a:latin typeface="Calibri" pitchFamily="34" charset="0"/>
                          <a:ea typeface="Calibri" pitchFamily="34" charset="-122"/>
                          <a:cs typeface="Calibri" pitchFamily="34" charset="-120"/>
                        </a:rPr>
                        <a:t>Evenings</a:t>
                      </a:r>
                      <a:endParaRPr lang="en-US" sz="1200" dirty="0">
                        <a:latin typeface="Calibri" charset="0"/>
                        <a:ea typeface="Calibri" charset="0"/>
                        <a:cs typeface="Calibri" charset="0"/>
                      </a:endParaRPr>
                    </a:p>
                  </a:txBody>
                  <a:tcPr>
                    <a:lnL w="6350" cap="flat" cmpd="sng" algn="ctr">
                      <a:solidFill>
                        <a:srgbClr val="DFE6E9"/>
                      </a:solidFill>
                      <a:prstDash val="solid"/>
                      <a:round/>
                      <a:headEnd type="none" w="med" len="med"/>
                      <a:tailEnd type="none" w="med" len="med"/>
                    </a:lnL>
                    <a:lnR w="6350" cap="flat" cmpd="sng" algn="ctr">
                      <a:solidFill>
                        <a:srgbClr val="DFE6E9"/>
                      </a:solidFill>
                      <a:prstDash val="solid"/>
                      <a:round/>
                      <a:headEnd type="none" w="med" len="med"/>
                      <a:tailEnd type="none" w="med" len="med"/>
                    </a:lnR>
                    <a:lnT w="6350" cap="flat" cmpd="sng" algn="ctr">
                      <a:solidFill>
                        <a:srgbClr val="DFE6E9"/>
                      </a:solidFill>
                      <a:prstDash val="solid"/>
                      <a:round/>
                      <a:headEnd type="none" w="med" len="med"/>
                      <a:tailEnd type="none" w="med" len="med"/>
                    </a:lnT>
                    <a:lnB w="6350" cap="flat" cmpd="sng" algn="ctr">
                      <a:solidFill>
                        <a:srgbClr val="DFE6E9"/>
                      </a:solidFill>
                      <a:prstDash val="solid"/>
                      <a:round/>
                      <a:headEnd type="none" w="med" len="med"/>
                      <a:tailEnd type="none" w="med" len="med"/>
                    </a:lnB>
                    <a:solidFill>
                      <a:srgbClr val="FFFFFF"/>
                    </a:solidFill>
                  </a:tcPr>
                </a:tc>
                <a:extLst>
                  <a:ext uri="{0D108BD9-81ED-4DB2-BD59-A6C34878D82A}">
                    <a16:rowId xmlns:a16="http://schemas.microsoft.com/office/drawing/2014/main" val="10005"/>
                  </a:ext>
                </a:extLst>
              </a:tr>
              <a:tr h="475488">
                <a:tc>
                  <a:txBody>
                    <a:bodyPr/>
                    <a:lstStyle/>
                    <a:p>
                      <a:pPr marL="0" indent="0" algn="ctr">
                        <a:buNone/>
                      </a:pPr>
                      <a:r>
                        <a:rPr lang="en-US" sz="1200" dirty="0">
                          <a:solidFill>
                            <a:srgbClr val="000000"/>
                          </a:solidFill>
                          <a:latin typeface="Calibri" pitchFamily="34" charset="0"/>
                          <a:ea typeface="Calibri" pitchFamily="34" charset="-122"/>
                          <a:cs typeface="Calibri" pitchFamily="34" charset="-120"/>
                        </a:rPr>
                        <a:t>Coffee / Toaster</a:t>
                      </a:r>
                      <a:endParaRPr lang="en-US" sz="1200" dirty="0">
                        <a:latin typeface="Calibri" charset="0"/>
                        <a:ea typeface="Calibri" charset="0"/>
                        <a:cs typeface="Calibri" charset="0"/>
                      </a:endParaRPr>
                    </a:p>
                  </a:txBody>
                  <a:tcPr>
                    <a:lnL w="6350" cap="flat" cmpd="sng" algn="ctr">
                      <a:solidFill>
                        <a:srgbClr val="DFE6E9"/>
                      </a:solidFill>
                      <a:prstDash val="solid"/>
                      <a:round/>
                      <a:headEnd type="none" w="med" len="med"/>
                      <a:tailEnd type="none" w="med" len="med"/>
                    </a:lnL>
                    <a:lnR w="6350" cap="flat" cmpd="sng" algn="ctr">
                      <a:solidFill>
                        <a:srgbClr val="DFE6E9"/>
                      </a:solidFill>
                      <a:prstDash val="solid"/>
                      <a:round/>
                      <a:headEnd type="none" w="med" len="med"/>
                      <a:tailEnd type="none" w="med" len="med"/>
                    </a:lnR>
                    <a:lnT w="6350" cap="flat" cmpd="sng" algn="ctr">
                      <a:solidFill>
                        <a:srgbClr val="DFE6E9"/>
                      </a:solidFill>
                      <a:prstDash val="solid"/>
                      <a:round/>
                      <a:headEnd type="none" w="med" len="med"/>
                      <a:tailEnd type="none" w="med" len="med"/>
                    </a:lnT>
                    <a:lnB w="6350" cap="flat" cmpd="sng" algn="ctr">
                      <a:solidFill>
                        <a:srgbClr val="DFE6E9"/>
                      </a:solidFill>
                      <a:prstDash val="solid"/>
                      <a:round/>
                      <a:headEnd type="none" w="med" len="med"/>
                      <a:tailEnd type="none" w="med" len="med"/>
                    </a:lnB>
                    <a:solidFill>
                      <a:srgbClr val="FFFFFF"/>
                    </a:solidFill>
                  </a:tcPr>
                </a:tc>
                <a:tc>
                  <a:txBody>
                    <a:bodyPr/>
                    <a:lstStyle/>
                    <a:p>
                      <a:pPr marL="0" indent="0" algn="ctr">
                        <a:buNone/>
                      </a:pPr>
                      <a:r>
                        <a:rPr lang="en-US" sz="1200" dirty="0">
                          <a:solidFill>
                            <a:srgbClr val="000000"/>
                          </a:solidFill>
                          <a:latin typeface="Calibri" pitchFamily="34" charset="0"/>
                          <a:ea typeface="Calibri" pitchFamily="34" charset="-122"/>
                          <a:cs typeface="Calibri" pitchFamily="34" charset="-120"/>
                        </a:rPr>
                        <a:t>800–1,500</a:t>
                      </a:r>
                      <a:endParaRPr lang="en-US" sz="1200" dirty="0">
                        <a:latin typeface="Calibri" charset="0"/>
                        <a:ea typeface="Calibri" charset="0"/>
                        <a:cs typeface="Calibri" charset="0"/>
                      </a:endParaRPr>
                    </a:p>
                  </a:txBody>
                  <a:tcPr>
                    <a:lnL w="6350" cap="flat" cmpd="sng" algn="ctr">
                      <a:solidFill>
                        <a:srgbClr val="DFE6E9"/>
                      </a:solidFill>
                      <a:prstDash val="solid"/>
                      <a:round/>
                      <a:headEnd type="none" w="med" len="med"/>
                      <a:tailEnd type="none" w="med" len="med"/>
                    </a:lnL>
                    <a:lnR w="6350" cap="flat" cmpd="sng" algn="ctr">
                      <a:solidFill>
                        <a:srgbClr val="DFE6E9"/>
                      </a:solidFill>
                      <a:prstDash val="solid"/>
                      <a:round/>
                      <a:headEnd type="none" w="med" len="med"/>
                      <a:tailEnd type="none" w="med" len="med"/>
                    </a:lnR>
                    <a:lnT w="6350" cap="flat" cmpd="sng" algn="ctr">
                      <a:solidFill>
                        <a:srgbClr val="DFE6E9"/>
                      </a:solidFill>
                      <a:prstDash val="solid"/>
                      <a:round/>
                      <a:headEnd type="none" w="med" len="med"/>
                      <a:tailEnd type="none" w="med" len="med"/>
                    </a:lnT>
                    <a:lnB w="6350" cap="flat" cmpd="sng" algn="ctr">
                      <a:solidFill>
                        <a:srgbClr val="DFE6E9"/>
                      </a:solidFill>
                      <a:prstDash val="solid"/>
                      <a:round/>
                      <a:headEnd type="none" w="med" len="med"/>
                      <a:tailEnd type="none" w="med" len="med"/>
                    </a:lnB>
                    <a:solidFill>
                      <a:srgbClr val="FFFFFF"/>
                    </a:solidFill>
                  </a:tcPr>
                </a:tc>
                <a:tc>
                  <a:txBody>
                    <a:bodyPr/>
                    <a:lstStyle/>
                    <a:p>
                      <a:pPr marL="0" indent="0" algn="ctr">
                        <a:buNone/>
                      </a:pPr>
                      <a:r>
                        <a:rPr lang="en-US" sz="1200" dirty="0">
                          <a:solidFill>
                            <a:srgbClr val="000000"/>
                          </a:solidFill>
                          <a:latin typeface="Calibri" pitchFamily="34" charset="0"/>
                          <a:ea typeface="Calibri" pitchFamily="34" charset="-122"/>
                          <a:cs typeface="Calibri" pitchFamily="34" charset="-120"/>
                        </a:rPr>
                        <a:t>Morning peak</a:t>
                      </a:r>
                      <a:endParaRPr lang="en-US" sz="1200" dirty="0">
                        <a:latin typeface="Calibri" charset="0"/>
                        <a:ea typeface="Calibri" charset="0"/>
                        <a:cs typeface="Calibri" charset="0"/>
                      </a:endParaRPr>
                    </a:p>
                  </a:txBody>
                  <a:tcPr>
                    <a:lnL w="6350" cap="flat" cmpd="sng" algn="ctr">
                      <a:solidFill>
                        <a:srgbClr val="DFE6E9"/>
                      </a:solidFill>
                      <a:prstDash val="solid"/>
                      <a:round/>
                      <a:headEnd type="none" w="med" len="med"/>
                      <a:tailEnd type="none" w="med" len="med"/>
                    </a:lnL>
                    <a:lnR w="6350" cap="flat" cmpd="sng" algn="ctr">
                      <a:solidFill>
                        <a:srgbClr val="DFE6E9"/>
                      </a:solidFill>
                      <a:prstDash val="solid"/>
                      <a:round/>
                      <a:headEnd type="none" w="med" len="med"/>
                      <a:tailEnd type="none" w="med" len="med"/>
                    </a:lnR>
                    <a:lnT w="6350" cap="flat" cmpd="sng" algn="ctr">
                      <a:solidFill>
                        <a:srgbClr val="DFE6E9"/>
                      </a:solidFill>
                      <a:prstDash val="solid"/>
                      <a:round/>
                      <a:headEnd type="none" w="med" len="med"/>
                      <a:tailEnd type="none" w="med" len="med"/>
                    </a:lnT>
                    <a:lnB w="6350" cap="flat" cmpd="sng" algn="ctr">
                      <a:solidFill>
                        <a:srgbClr val="DFE6E9"/>
                      </a:solidFill>
                      <a:prstDash val="solid"/>
                      <a:round/>
                      <a:headEnd type="none" w="med" len="med"/>
                      <a:tailEnd type="none" w="med" len="med"/>
                    </a:lnB>
                    <a:solidFill>
                      <a:srgbClr val="FFFFFF"/>
                    </a:solidFill>
                  </a:tcPr>
                </a:tc>
                <a:extLst>
                  <a:ext uri="{0D108BD9-81ED-4DB2-BD59-A6C34878D82A}">
                    <a16:rowId xmlns:a16="http://schemas.microsoft.com/office/drawing/2014/main" val="10006"/>
                  </a:ext>
                </a:extLst>
              </a:tr>
            </a:tbl>
          </a:graphicData>
        </a:graphic>
      </p:graphicFrame>
      <p:sp>
        <p:nvSpPr>
          <p:cNvPr id="18" name="Text 15"/>
          <p:cNvSpPr/>
          <p:nvPr/>
        </p:nvSpPr>
        <p:spPr>
          <a:xfrm>
            <a:off x="347472" y="4754880"/>
            <a:ext cx="8503920" cy="274320"/>
          </a:xfrm>
          <a:prstGeom prst="rect">
            <a:avLst/>
          </a:prstGeom>
          <a:noFill/>
          <a:ln/>
        </p:spPr>
        <p:txBody>
          <a:bodyPr wrap="square" rtlCol="0" anchor="ctr"/>
          <a:lstStyle/>
          <a:p>
            <a:pPr marL="0" indent="0">
              <a:buNone/>
            </a:pPr>
            <a:r>
              <a:rPr lang="en-US" sz="1100" i="1" dirty="0">
                <a:solidFill>
                  <a:srgbClr val="636E72"/>
                </a:solidFill>
                <a:latin typeface="Calibri" pitchFamily="34" charset="0"/>
                <a:ea typeface="Calibri" pitchFamily="34" charset="-122"/>
                <a:cs typeface="Calibri" pitchFamily="34" charset="-120"/>
              </a:rPr>
              <a:t>Target: Appliances (Wh per 10-min) — aggregate of ALL household appliances (excl. lighting)  |  38 features after engineering</a:t>
            </a:r>
            <a:endParaRPr lang="en-US" sz="1100" dirty="0"/>
          </a:p>
        </p:txBody>
      </p:sp>
      <p:sp>
        <p:nvSpPr>
          <p:cNvPr id="19" name="Text 16"/>
          <p:cNvSpPr/>
          <p:nvPr/>
        </p:nvSpPr>
        <p:spPr>
          <a:xfrm>
            <a:off x="8412480" y="4846320"/>
            <a:ext cx="640080" cy="228600"/>
          </a:xfrm>
          <a:prstGeom prst="rect">
            <a:avLst/>
          </a:prstGeom>
          <a:noFill/>
          <a:ln/>
        </p:spPr>
        <p:txBody>
          <a:bodyPr wrap="square" rtlCol="0" anchor="ctr"/>
          <a:lstStyle/>
          <a:p>
            <a:pPr marL="0" indent="0" algn="r">
              <a:buNone/>
            </a:pPr>
            <a:r>
              <a:rPr lang="en-US" sz="1000" dirty="0">
                <a:solidFill>
                  <a:srgbClr val="636E72"/>
                </a:solidFill>
                <a:latin typeface="Calibri" pitchFamily="34" charset="0"/>
                <a:ea typeface="Calibri" pitchFamily="34" charset="-122"/>
                <a:cs typeface="Calibri" pitchFamily="34" charset="-120"/>
              </a:rPr>
              <a:t>7 / 16</a:t>
            </a:r>
            <a:endParaRPr lang="en-US" sz="1000" dirty="0"/>
          </a:p>
        </p:txBody>
      </p:sp>
      <p:pic>
        <p:nvPicPr>
          <p:cNvPr id="4098" name="Picture 2" descr="This graphic showcases an install dataset icon featuring colorful elements  and data flow connections install dataset icon simple illustration |  Premium AI-generated vector">
            <a:extLst>
              <a:ext uri="{FF2B5EF4-FFF2-40B4-BE49-F238E27FC236}">
                <a16:creationId xmlns:a16="http://schemas.microsoft.com/office/drawing/2014/main" id="{E897A6E7-EE8E-7093-CE1E-176155400E8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70208" y="10636"/>
            <a:ext cx="1795992" cy="1196372"/>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8F9FA"/>
        </a:solidFill>
        <a:effectLst/>
      </p:bgPr>
    </p:bg>
    <p:spTree>
      <p:nvGrpSpPr>
        <p:cNvPr id="1" name=""/>
        <p:cNvGrpSpPr/>
        <p:nvPr/>
      </p:nvGrpSpPr>
      <p:grpSpPr>
        <a:xfrm>
          <a:off x="0" y="0"/>
          <a:ext cx="0" cy="0"/>
          <a:chOff x="0" y="0"/>
          <a:chExt cx="0" cy="0"/>
        </a:xfrm>
      </p:grpSpPr>
      <p:sp>
        <p:nvSpPr>
          <p:cNvPr id="2" name="Shape 0"/>
          <p:cNvSpPr/>
          <p:nvPr/>
        </p:nvSpPr>
        <p:spPr>
          <a:xfrm>
            <a:off x="0" y="0"/>
            <a:ext cx="201168" cy="5143500"/>
          </a:xfrm>
          <a:prstGeom prst="rect">
            <a:avLst/>
          </a:prstGeom>
          <a:solidFill>
            <a:srgbClr val="0A9396"/>
          </a:solidFill>
          <a:ln w="12700">
            <a:solidFill>
              <a:srgbClr val="0A9396"/>
            </a:solidFill>
            <a:prstDash val="solid"/>
          </a:ln>
        </p:spPr>
      </p:sp>
      <p:sp>
        <p:nvSpPr>
          <p:cNvPr id="3" name="Text 1"/>
          <p:cNvSpPr/>
          <p:nvPr/>
        </p:nvSpPr>
        <p:spPr>
          <a:xfrm>
            <a:off x="347472" y="201168"/>
            <a:ext cx="8503920" cy="640080"/>
          </a:xfrm>
          <a:prstGeom prst="rect">
            <a:avLst/>
          </a:prstGeom>
          <a:noFill/>
          <a:ln/>
        </p:spPr>
        <p:txBody>
          <a:bodyPr wrap="square" rtlCol="0" anchor="ctr"/>
          <a:lstStyle/>
          <a:p>
            <a:pPr marL="0" indent="0">
              <a:buNone/>
            </a:pPr>
            <a:r>
              <a:rPr lang="en-US" sz="2800" b="1" dirty="0">
                <a:solidFill>
                  <a:srgbClr val="0D1B2A"/>
                </a:solidFill>
                <a:latin typeface="Calibri" pitchFamily="34" charset="0"/>
                <a:ea typeface="Calibri" pitchFamily="34" charset="-122"/>
                <a:cs typeface="Calibri" pitchFamily="34" charset="-120"/>
              </a:rPr>
              <a:t>Research Methodology — 5-Phase Pipeline</a:t>
            </a:r>
            <a:endParaRPr lang="en-US" sz="2800" dirty="0"/>
          </a:p>
        </p:txBody>
      </p:sp>
      <p:pic>
        <p:nvPicPr>
          <p:cNvPr id="4" name="Image 0" descr="/home/claude/diss_ppt_read/word/media/image2.png"/>
          <p:cNvPicPr>
            <a:picLocks noChangeAspect="1"/>
          </p:cNvPicPr>
          <p:nvPr/>
        </p:nvPicPr>
        <p:blipFill>
          <a:blip r:embed="rId3"/>
          <a:stretch>
            <a:fillRect/>
          </a:stretch>
        </p:blipFill>
        <p:spPr>
          <a:xfrm>
            <a:off x="347472" y="1143000"/>
            <a:ext cx="1627632" cy="3730752"/>
          </a:xfrm>
          <a:prstGeom prst="rect">
            <a:avLst/>
          </a:prstGeom>
        </p:spPr>
      </p:pic>
      <p:sp>
        <p:nvSpPr>
          <p:cNvPr id="5" name="Shape 2"/>
          <p:cNvSpPr/>
          <p:nvPr/>
        </p:nvSpPr>
        <p:spPr>
          <a:xfrm>
            <a:off x="2121408" y="1197864"/>
            <a:ext cx="347472" cy="621792"/>
          </a:xfrm>
          <a:prstGeom prst="rect">
            <a:avLst/>
          </a:prstGeom>
          <a:solidFill>
            <a:srgbClr val="0A9396"/>
          </a:solidFill>
          <a:ln w="12700">
            <a:solidFill>
              <a:srgbClr val="0A9396"/>
            </a:solidFill>
            <a:prstDash val="solid"/>
          </a:ln>
        </p:spPr>
      </p:sp>
      <p:sp>
        <p:nvSpPr>
          <p:cNvPr id="6" name="Text 3"/>
          <p:cNvSpPr/>
          <p:nvPr/>
        </p:nvSpPr>
        <p:spPr>
          <a:xfrm>
            <a:off x="2121408" y="1280160"/>
            <a:ext cx="347472" cy="457200"/>
          </a:xfrm>
          <a:prstGeom prst="rect">
            <a:avLst/>
          </a:prstGeom>
          <a:noFill/>
          <a:ln/>
        </p:spPr>
        <p:txBody>
          <a:bodyPr wrap="square" rtlCol="0" anchor="ctr"/>
          <a:lstStyle/>
          <a:p>
            <a:pPr marL="0" indent="0" algn="ctr">
              <a:buNone/>
            </a:pPr>
            <a:r>
              <a:rPr lang="en-US" sz="1600" b="1" dirty="0">
                <a:solidFill>
                  <a:srgbClr val="FFFFFF"/>
                </a:solidFill>
                <a:latin typeface="Calibri" pitchFamily="34" charset="0"/>
                <a:ea typeface="Calibri" pitchFamily="34" charset="-122"/>
                <a:cs typeface="Calibri" pitchFamily="34" charset="-120"/>
              </a:rPr>
              <a:t>1</a:t>
            </a:r>
            <a:endParaRPr lang="en-US" sz="1600" dirty="0"/>
          </a:p>
        </p:txBody>
      </p:sp>
      <p:sp>
        <p:nvSpPr>
          <p:cNvPr id="7" name="Shape 4"/>
          <p:cNvSpPr/>
          <p:nvPr/>
        </p:nvSpPr>
        <p:spPr>
          <a:xfrm>
            <a:off x="2578608" y="1197864"/>
            <a:ext cx="6272784" cy="621792"/>
          </a:xfrm>
          <a:prstGeom prst="rect">
            <a:avLst/>
          </a:prstGeom>
          <a:solidFill>
            <a:srgbClr val="FFFFFF"/>
          </a:solidFill>
          <a:ln w="12700">
            <a:solidFill>
              <a:srgbClr val="DFE6E9"/>
            </a:solidFill>
            <a:prstDash val="solid"/>
          </a:ln>
        </p:spPr>
      </p:sp>
      <p:sp>
        <p:nvSpPr>
          <p:cNvPr id="8" name="Text 5"/>
          <p:cNvSpPr/>
          <p:nvPr/>
        </p:nvSpPr>
        <p:spPr>
          <a:xfrm>
            <a:off x="2688336" y="1234440"/>
            <a:ext cx="6035040" cy="274320"/>
          </a:xfrm>
          <a:prstGeom prst="rect">
            <a:avLst/>
          </a:prstGeom>
          <a:noFill/>
          <a:ln/>
        </p:spPr>
        <p:txBody>
          <a:bodyPr wrap="square" rtlCol="0" anchor="ctr"/>
          <a:lstStyle/>
          <a:p>
            <a:pPr marL="0" indent="0">
              <a:buNone/>
            </a:pPr>
            <a:r>
              <a:rPr lang="en-US" sz="1300" b="1" dirty="0">
                <a:solidFill>
                  <a:srgbClr val="0A9396"/>
                </a:solidFill>
                <a:latin typeface="Calibri" pitchFamily="34" charset="0"/>
                <a:ea typeface="Calibri" pitchFamily="34" charset="-122"/>
                <a:cs typeface="Calibri" pitchFamily="34" charset="-120"/>
              </a:rPr>
              <a:t>Data Acquisition &amp; EDA</a:t>
            </a:r>
            <a:endParaRPr lang="en-US" sz="1300" dirty="0"/>
          </a:p>
        </p:txBody>
      </p:sp>
      <p:sp>
        <p:nvSpPr>
          <p:cNvPr id="9" name="Text 6"/>
          <p:cNvSpPr/>
          <p:nvPr/>
        </p:nvSpPr>
        <p:spPr>
          <a:xfrm>
            <a:off x="2688336" y="1490472"/>
            <a:ext cx="6035040" cy="274320"/>
          </a:xfrm>
          <a:prstGeom prst="rect">
            <a:avLst/>
          </a:prstGeom>
          <a:noFill/>
          <a:ln/>
        </p:spPr>
        <p:txBody>
          <a:bodyPr wrap="square" rtlCol="0" anchor="ctr"/>
          <a:lstStyle/>
          <a:p>
            <a:pPr marL="0" indent="0">
              <a:buNone/>
            </a:pPr>
            <a:r>
              <a:rPr lang="en-US" sz="1100" dirty="0">
                <a:solidFill>
                  <a:srgbClr val="636E72"/>
                </a:solidFill>
                <a:latin typeface="Calibri" pitchFamily="34" charset="0"/>
                <a:ea typeface="Calibri" pitchFamily="34" charset="-122"/>
                <a:cs typeface="Calibri" pitchFamily="34" charset="-120"/>
              </a:rPr>
              <a:t>Load CSV · 19,735 rows · zero missing values · distribution analysis · hourly bar chart</a:t>
            </a:r>
            <a:endParaRPr lang="en-US" sz="1100" dirty="0"/>
          </a:p>
        </p:txBody>
      </p:sp>
      <p:sp>
        <p:nvSpPr>
          <p:cNvPr id="10" name="Shape 7"/>
          <p:cNvSpPr/>
          <p:nvPr/>
        </p:nvSpPr>
        <p:spPr>
          <a:xfrm>
            <a:off x="2121408" y="2002536"/>
            <a:ext cx="347472" cy="621792"/>
          </a:xfrm>
          <a:prstGeom prst="rect">
            <a:avLst/>
          </a:prstGeom>
          <a:solidFill>
            <a:srgbClr val="2D6A4F"/>
          </a:solidFill>
          <a:ln w="12700">
            <a:solidFill>
              <a:srgbClr val="2D6A4F"/>
            </a:solidFill>
            <a:prstDash val="solid"/>
          </a:ln>
        </p:spPr>
      </p:sp>
      <p:sp>
        <p:nvSpPr>
          <p:cNvPr id="11" name="Text 8"/>
          <p:cNvSpPr/>
          <p:nvPr/>
        </p:nvSpPr>
        <p:spPr>
          <a:xfrm>
            <a:off x="2121408" y="2084832"/>
            <a:ext cx="347472" cy="457200"/>
          </a:xfrm>
          <a:prstGeom prst="rect">
            <a:avLst/>
          </a:prstGeom>
          <a:noFill/>
          <a:ln/>
        </p:spPr>
        <p:txBody>
          <a:bodyPr wrap="square" rtlCol="0" anchor="ctr"/>
          <a:lstStyle/>
          <a:p>
            <a:pPr marL="0" indent="0" algn="ctr">
              <a:buNone/>
            </a:pPr>
            <a:r>
              <a:rPr lang="en-US" sz="1600" b="1" dirty="0">
                <a:solidFill>
                  <a:srgbClr val="FFFFFF"/>
                </a:solidFill>
                <a:latin typeface="Calibri" pitchFamily="34" charset="0"/>
                <a:ea typeface="Calibri" pitchFamily="34" charset="-122"/>
                <a:cs typeface="Calibri" pitchFamily="34" charset="-120"/>
              </a:rPr>
              <a:t>2</a:t>
            </a:r>
            <a:endParaRPr lang="en-US" sz="1600" dirty="0"/>
          </a:p>
        </p:txBody>
      </p:sp>
      <p:sp>
        <p:nvSpPr>
          <p:cNvPr id="12" name="Shape 9"/>
          <p:cNvSpPr/>
          <p:nvPr/>
        </p:nvSpPr>
        <p:spPr>
          <a:xfrm>
            <a:off x="2578608" y="2002536"/>
            <a:ext cx="6272784" cy="621792"/>
          </a:xfrm>
          <a:prstGeom prst="rect">
            <a:avLst/>
          </a:prstGeom>
          <a:solidFill>
            <a:srgbClr val="FFFFFF"/>
          </a:solidFill>
          <a:ln w="12700">
            <a:solidFill>
              <a:srgbClr val="DFE6E9"/>
            </a:solidFill>
            <a:prstDash val="solid"/>
          </a:ln>
        </p:spPr>
      </p:sp>
      <p:sp>
        <p:nvSpPr>
          <p:cNvPr id="13" name="Text 10"/>
          <p:cNvSpPr/>
          <p:nvPr/>
        </p:nvSpPr>
        <p:spPr>
          <a:xfrm>
            <a:off x="2688336" y="2039112"/>
            <a:ext cx="6035040" cy="274320"/>
          </a:xfrm>
          <a:prstGeom prst="rect">
            <a:avLst/>
          </a:prstGeom>
          <a:noFill/>
          <a:ln/>
        </p:spPr>
        <p:txBody>
          <a:bodyPr wrap="square" rtlCol="0" anchor="ctr"/>
          <a:lstStyle/>
          <a:p>
            <a:pPr marL="0" indent="0">
              <a:buNone/>
            </a:pPr>
            <a:r>
              <a:rPr lang="en-US" sz="1300" b="1" dirty="0">
                <a:solidFill>
                  <a:srgbClr val="2D6A4F"/>
                </a:solidFill>
                <a:latin typeface="Calibri" pitchFamily="34" charset="0"/>
                <a:ea typeface="Calibri" pitchFamily="34" charset="-122"/>
                <a:cs typeface="Calibri" pitchFamily="34" charset="-120"/>
              </a:rPr>
              <a:t>Feature Engineering</a:t>
            </a:r>
            <a:endParaRPr lang="en-US" sz="1300" dirty="0"/>
          </a:p>
        </p:txBody>
      </p:sp>
      <p:sp>
        <p:nvSpPr>
          <p:cNvPr id="14" name="Text 11"/>
          <p:cNvSpPr/>
          <p:nvPr/>
        </p:nvSpPr>
        <p:spPr>
          <a:xfrm>
            <a:off x="2688336" y="2295144"/>
            <a:ext cx="6035040" cy="274320"/>
          </a:xfrm>
          <a:prstGeom prst="rect">
            <a:avLst/>
          </a:prstGeom>
          <a:noFill/>
          <a:ln/>
        </p:spPr>
        <p:txBody>
          <a:bodyPr wrap="square" rtlCol="0" anchor="ctr"/>
          <a:lstStyle/>
          <a:p>
            <a:pPr marL="0" indent="0">
              <a:buNone/>
            </a:pPr>
            <a:r>
              <a:rPr lang="en-US" sz="1100" dirty="0">
                <a:solidFill>
                  <a:srgbClr val="636E72"/>
                </a:solidFill>
                <a:latin typeface="Calibri" pitchFamily="34" charset="0"/>
                <a:ea typeface="Calibri" pitchFamily="34" charset="-122"/>
                <a:cs typeface="Calibri" pitchFamily="34" charset="-120"/>
              </a:rPr>
              <a:t>4 calendar + 4 lag + 3 rolling mean features → 38 features total after dropna()</a:t>
            </a:r>
            <a:endParaRPr lang="en-US" sz="1100" dirty="0"/>
          </a:p>
        </p:txBody>
      </p:sp>
      <p:sp>
        <p:nvSpPr>
          <p:cNvPr id="15" name="Shape 12"/>
          <p:cNvSpPr/>
          <p:nvPr/>
        </p:nvSpPr>
        <p:spPr>
          <a:xfrm>
            <a:off x="2121408" y="2807208"/>
            <a:ext cx="347472" cy="621792"/>
          </a:xfrm>
          <a:prstGeom prst="rect">
            <a:avLst/>
          </a:prstGeom>
          <a:solidFill>
            <a:srgbClr val="E67E22"/>
          </a:solidFill>
          <a:ln w="12700">
            <a:solidFill>
              <a:srgbClr val="E67E22"/>
            </a:solidFill>
            <a:prstDash val="solid"/>
          </a:ln>
        </p:spPr>
      </p:sp>
      <p:sp>
        <p:nvSpPr>
          <p:cNvPr id="16" name="Text 13"/>
          <p:cNvSpPr/>
          <p:nvPr/>
        </p:nvSpPr>
        <p:spPr>
          <a:xfrm>
            <a:off x="2121408" y="2889504"/>
            <a:ext cx="347472" cy="457200"/>
          </a:xfrm>
          <a:prstGeom prst="rect">
            <a:avLst/>
          </a:prstGeom>
          <a:noFill/>
          <a:ln/>
        </p:spPr>
        <p:txBody>
          <a:bodyPr wrap="square" rtlCol="0" anchor="ctr"/>
          <a:lstStyle/>
          <a:p>
            <a:pPr marL="0" indent="0" algn="ctr">
              <a:buNone/>
            </a:pPr>
            <a:r>
              <a:rPr lang="en-US" sz="1600" b="1" dirty="0">
                <a:solidFill>
                  <a:srgbClr val="FFFFFF"/>
                </a:solidFill>
                <a:latin typeface="Calibri" pitchFamily="34" charset="0"/>
                <a:ea typeface="Calibri" pitchFamily="34" charset="-122"/>
                <a:cs typeface="Calibri" pitchFamily="34" charset="-120"/>
              </a:rPr>
              <a:t>3</a:t>
            </a:r>
            <a:endParaRPr lang="en-US" sz="1600" dirty="0"/>
          </a:p>
        </p:txBody>
      </p:sp>
      <p:sp>
        <p:nvSpPr>
          <p:cNvPr id="17" name="Shape 14"/>
          <p:cNvSpPr/>
          <p:nvPr/>
        </p:nvSpPr>
        <p:spPr>
          <a:xfrm>
            <a:off x="2578608" y="2807208"/>
            <a:ext cx="6272784" cy="621792"/>
          </a:xfrm>
          <a:prstGeom prst="rect">
            <a:avLst/>
          </a:prstGeom>
          <a:solidFill>
            <a:srgbClr val="FFFFFF"/>
          </a:solidFill>
          <a:ln w="12700">
            <a:solidFill>
              <a:srgbClr val="DFE6E9"/>
            </a:solidFill>
            <a:prstDash val="solid"/>
          </a:ln>
        </p:spPr>
      </p:sp>
      <p:sp>
        <p:nvSpPr>
          <p:cNvPr id="18" name="Text 15"/>
          <p:cNvSpPr/>
          <p:nvPr/>
        </p:nvSpPr>
        <p:spPr>
          <a:xfrm>
            <a:off x="2688336" y="2843784"/>
            <a:ext cx="6035040" cy="274320"/>
          </a:xfrm>
          <a:prstGeom prst="rect">
            <a:avLst/>
          </a:prstGeom>
          <a:noFill/>
          <a:ln/>
        </p:spPr>
        <p:txBody>
          <a:bodyPr wrap="square" rtlCol="0" anchor="ctr"/>
          <a:lstStyle/>
          <a:p>
            <a:pPr marL="0" indent="0">
              <a:buNone/>
            </a:pPr>
            <a:r>
              <a:rPr lang="en-US" sz="1300" b="1" dirty="0">
                <a:solidFill>
                  <a:srgbClr val="E67E22"/>
                </a:solidFill>
                <a:latin typeface="Calibri" pitchFamily="34" charset="0"/>
                <a:ea typeface="Calibri" pitchFamily="34" charset="-122"/>
                <a:cs typeface="Calibri" pitchFamily="34" charset="-120"/>
              </a:rPr>
              <a:t>Preprocessing</a:t>
            </a:r>
            <a:endParaRPr lang="en-US" sz="1300" dirty="0"/>
          </a:p>
        </p:txBody>
      </p:sp>
      <p:sp>
        <p:nvSpPr>
          <p:cNvPr id="19" name="Text 16"/>
          <p:cNvSpPr/>
          <p:nvPr/>
        </p:nvSpPr>
        <p:spPr>
          <a:xfrm>
            <a:off x="2688336" y="3099816"/>
            <a:ext cx="6035040" cy="274320"/>
          </a:xfrm>
          <a:prstGeom prst="rect">
            <a:avLst/>
          </a:prstGeom>
          <a:noFill/>
          <a:ln/>
        </p:spPr>
        <p:txBody>
          <a:bodyPr wrap="square" rtlCol="0" anchor="ctr"/>
          <a:lstStyle/>
          <a:p>
            <a:pPr marL="0" indent="0">
              <a:buNone/>
            </a:pPr>
            <a:r>
              <a:rPr lang="en-US" sz="1100" dirty="0">
                <a:solidFill>
                  <a:srgbClr val="636E72"/>
                </a:solidFill>
                <a:latin typeface="Calibri" pitchFamily="34" charset="0"/>
                <a:ea typeface="Calibri" pitchFamily="34" charset="-122"/>
                <a:cs typeface="Calibri" pitchFamily="34" charset="-120"/>
              </a:rPr>
              <a:t>Chronological 80/20 split · StandardScaler (X) · MinMaxScaler (y, GRU only)</a:t>
            </a:r>
            <a:endParaRPr lang="en-US" sz="1100" dirty="0"/>
          </a:p>
        </p:txBody>
      </p:sp>
      <p:sp>
        <p:nvSpPr>
          <p:cNvPr id="20" name="Shape 17"/>
          <p:cNvSpPr/>
          <p:nvPr/>
        </p:nvSpPr>
        <p:spPr>
          <a:xfrm>
            <a:off x="2121408" y="3611880"/>
            <a:ext cx="347472" cy="621792"/>
          </a:xfrm>
          <a:prstGeom prst="rect">
            <a:avLst/>
          </a:prstGeom>
          <a:solidFill>
            <a:srgbClr val="0077B6"/>
          </a:solidFill>
          <a:ln w="12700">
            <a:solidFill>
              <a:srgbClr val="0077B6"/>
            </a:solidFill>
            <a:prstDash val="solid"/>
          </a:ln>
        </p:spPr>
      </p:sp>
      <p:sp>
        <p:nvSpPr>
          <p:cNvPr id="21" name="Text 18"/>
          <p:cNvSpPr/>
          <p:nvPr/>
        </p:nvSpPr>
        <p:spPr>
          <a:xfrm>
            <a:off x="2121408" y="3694176"/>
            <a:ext cx="347472" cy="457200"/>
          </a:xfrm>
          <a:prstGeom prst="rect">
            <a:avLst/>
          </a:prstGeom>
          <a:noFill/>
          <a:ln/>
        </p:spPr>
        <p:txBody>
          <a:bodyPr wrap="square" rtlCol="0" anchor="ctr"/>
          <a:lstStyle/>
          <a:p>
            <a:pPr marL="0" indent="0" algn="ctr">
              <a:buNone/>
            </a:pPr>
            <a:r>
              <a:rPr lang="en-US" sz="1600" b="1" dirty="0">
                <a:solidFill>
                  <a:srgbClr val="FFFFFF"/>
                </a:solidFill>
                <a:latin typeface="Calibri" pitchFamily="34" charset="0"/>
                <a:ea typeface="Calibri" pitchFamily="34" charset="-122"/>
                <a:cs typeface="Calibri" pitchFamily="34" charset="-120"/>
              </a:rPr>
              <a:t>4</a:t>
            </a:r>
            <a:endParaRPr lang="en-US" sz="1600" dirty="0"/>
          </a:p>
        </p:txBody>
      </p:sp>
      <p:sp>
        <p:nvSpPr>
          <p:cNvPr id="22" name="Shape 19"/>
          <p:cNvSpPr/>
          <p:nvPr/>
        </p:nvSpPr>
        <p:spPr>
          <a:xfrm>
            <a:off x="2578608" y="3611880"/>
            <a:ext cx="6272784" cy="621792"/>
          </a:xfrm>
          <a:prstGeom prst="rect">
            <a:avLst/>
          </a:prstGeom>
          <a:solidFill>
            <a:srgbClr val="FFFFFF"/>
          </a:solidFill>
          <a:ln w="12700">
            <a:solidFill>
              <a:srgbClr val="DFE6E9"/>
            </a:solidFill>
            <a:prstDash val="solid"/>
          </a:ln>
        </p:spPr>
      </p:sp>
      <p:sp>
        <p:nvSpPr>
          <p:cNvPr id="23" name="Text 20"/>
          <p:cNvSpPr/>
          <p:nvPr/>
        </p:nvSpPr>
        <p:spPr>
          <a:xfrm>
            <a:off x="2688336" y="3648456"/>
            <a:ext cx="6035040" cy="274320"/>
          </a:xfrm>
          <a:prstGeom prst="rect">
            <a:avLst/>
          </a:prstGeom>
          <a:noFill/>
          <a:ln/>
        </p:spPr>
        <p:txBody>
          <a:bodyPr wrap="square" rtlCol="0" anchor="ctr"/>
          <a:lstStyle/>
          <a:p>
            <a:pPr marL="0" indent="0">
              <a:buNone/>
            </a:pPr>
            <a:r>
              <a:rPr lang="en-US" sz="1300" b="1" dirty="0">
                <a:solidFill>
                  <a:srgbClr val="0077B6"/>
                </a:solidFill>
                <a:latin typeface="Calibri" pitchFamily="34" charset="0"/>
                <a:ea typeface="Calibri" pitchFamily="34" charset="-122"/>
                <a:cs typeface="Calibri" pitchFamily="34" charset="-120"/>
              </a:rPr>
              <a:t>Model Training (3 parallel)</a:t>
            </a:r>
            <a:endParaRPr lang="en-US" sz="1300" dirty="0"/>
          </a:p>
        </p:txBody>
      </p:sp>
      <p:sp>
        <p:nvSpPr>
          <p:cNvPr id="24" name="Text 21"/>
          <p:cNvSpPr/>
          <p:nvPr/>
        </p:nvSpPr>
        <p:spPr>
          <a:xfrm>
            <a:off x="2688336" y="3904488"/>
            <a:ext cx="6035040" cy="274320"/>
          </a:xfrm>
          <a:prstGeom prst="rect">
            <a:avLst/>
          </a:prstGeom>
          <a:noFill/>
          <a:ln/>
        </p:spPr>
        <p:txBody>
          <a:bodyPr wrap="square" rtlCol="0" anchor="ctr"/>
          <a:lstStyle/>
          <a:p>
            <a:pPr marL="0" indent="0">
              <a:buNone/>
            </a:pPr>
            <a:r>
              <a:rPr lang="en-US" sz="1100" dirty="0">
                <a:solidFill>
                  <a:srgbClr val="636E72"/>
                </a:solidFill>
                <a:latin typeface="Calibri" pitchFamily="34" charset="0"/>
                <a:ea typeface="Calibri" pitchFamily="34" charset="-122"/>
                <a:cs typeface="Calibri" pitchFamily="34" charset="-120"/>
              </a:rPr>
              <a:t>SVR (GridSearchCV) · XGBoost (300 trees) · GRU (EarlyStopping, tanh, 103K params)</a:t>
            </a:r>
            <a:endParaRPr lang="en-US" sz="1100" dirty="0"/>
          </a:p>
        </p:txBody>
      </p:sp>
      <p:sp>
        <p:nvSpPr>
          <p:cNvPr id="25" name="Shape 22"/>
          <p:cNvSpPr/>
          <p:nvPr/>
        </p:nvSpPr>
        <p:spPr>
          <a:xfrm>
            <a:off x="2121408" y="4416552"/>
            <a:ext cx="347472" cy="621792"/>
          </a:xfrm>
          <a:prstGeom prst="rect">
            <a:avLst/>
          </a:prstGeom>
          <a:solidFill>
            <a:srgbClr val="9B2335"/>
          </a:solidFill>
          <a:ln w="12700">
            <a:solidFill>
              <a:srgbClr val="9B2335"/>
            </a:solidFill>
            <a:prstDash val="solid"/>
          </a:ln>
        </p:spPr>
      </p:sp>
      <p:sp>
        <p:nvSpPr>
          <p:cNvPr id="26" name="Text 23"/>
          <p:cNvSpPr/>
          <p:nvPr/>
        </p:nvSpPr>
        <p:spPr>
          <a:xfrm>
            <a:off x="2121408" y="4498848"/>
            <a:ext cx="347472" cy="457200"/>
          </a:xfrm>
          <a:prstGeom prst="rect">
            <a:avLst/>
          </a:prstGeom>
          <a:noFill/>
          <a:ln/>
        </p:spPr>
        <p:txBody>
          <a:bodyPr wrap="square" rtlCol="0" anchor="ctr"/>
          <a:lstStyle/>
          <a:p>
            <a:pPr marL="0" indent="0" algn="ctr">
              <a:buNone/>
            </a:pPr>
            <a:r>
              <a:rPr lang="en-US" sz="1600" b="1" dirty="0">
                <a:solidFill>
                  <a:srgbClr val="FFFFFF"/>
                </a:solidFill>
                <a:latin typeface="Calibri" pitchFamily="34" charset="0"/>
                <a:ea typeface="Calibri" pitchFamily="34" charset="-122"/>
                <a:cs typeface="Calibri" pitchFamily="34" charset="-120"/>
              </a:rPr>
              <a:t>5</a:t>
            </a:r>
            <a:endParaRPr lang="en-US" sz="1600" dirty="0"/>
          </a:p>
        </p:txBody>
      </p:sp>
      <p:sp>
        <p:nvSpPr>
          <p:cNvPr id="27" name="Shape 24"/>
          <p:cNvSpPr/>
          <p:nvPr/>
        </p:nvSpPr>
        <p:spPr>
          <a:xfrm>
            <a:off x="2578608" y="4416552"/>
            <a:ext cx="6272784" cy="621792"/>
          </a:xfrm>
          <a:prstGeom prst="rect">
            <a:avLst/>
          </a:prstGeom>
          <a:solidFill>
            <a:srgbClr val="FFFFFF"/>
          </a:solidFill>
          <a:ln w="12700">
            <a:solidFill>
              <a:srgbClr val="DFE6E9"/>
            </a:solidFill>
            <a:prstDash val="solid"/>
          </a:ln>
        </p:spPr>
      </p:sp>
      <p:sp>
        <p:nvSpPr>
          <p:cNvPr id="28" name="Text 25"/>
          <p:cNvSpPr/>
          <p:nvPr/>
        </p:nvSpPr>
        <p:spPr>
          <a:xfrm>
            <a:off x="2688336" y="4453128"/>
            <a:ext cx="6035040" cy="274320"/>
          </a:xfrm>
          <a:prstGeom prst="rect">
            <a:avLst/>
          </a:prstGeom>
          <a:noFill/>
          <a:ln/>
        </p:spPr>
        <p:txBody>
          <a:bodyPr wrap="square" rtlCol="0" anchor="ctr"/>
          <a:lstStyle/>
          <a:p>
            <a:pPr marL="0" indent="0">
              <a:buNone/>
            </a:pPr>
            <a:r>
              <a:rPr lang="en-US" sz="1300" b="1" dirty="0">
                <a:solidFill>
                  <a:srgbClr val="9B2335"/>
                </a:solidFill>
                <a:latin typeface="Calibri" pitchFamily="34" charset="0"/>
                <a:ea typeface="Calibri" pitchFamily="34" charset="-122"/>
                <a:cs typeface="Calibri" pitchFamily="34" charset="-120"/>
              </a:rPr>
              <a:t>Evaluation &amp; Impact</a:t>
            </a:r>
            <a:endParaRPr lang="en-US" sz="1300" dirty="0"/>
          </a:p>
        </p:txBody>
      </p:sp>
      <p:sp>
        <p:nvSpPr>
          <p:cNvPr id="29" name="Text 26"/>
          <p:cNvSpPr/>
          <p:nvPr/>
        </p:nvSpPr>
        <p:spPr>
          <a:xfrm>
            <a:off x="2688336" y="4709160"/>
            <a:ext cx="6035040" cy="274320"/>
          </a:xfrm>
          <a:prstGeom prst="rect">
            <a:avLst/>
          </a:prstGeom>
          <a:noFill/>
          <a:ln/>
        </p:spPr>
        <p:txBody>
          <a:bodyPr wrap="square" rtlCol="0" anchor="ctr"/>
          <a:lstStyle/>
          <a:p>
            <a:pPr marL="0" indent="0">
              <a:buNone/>
            </a:pPr>
            <a:r>
              <a:rPr lang="en-US" sz="1100" dirty="0">
                <a:solidFill>
                  <a:srgbClr val="636E72"/>
                </a:solidFill>
                <a:latin typeface="Calibri" pitchFamily="34" charset="0"/>
                <a:ea typeface="Calibri" pitchFamily="34" charset="-122"/>
                <a:cs typeface="Calibri" pitchFamily="34" charset="-120"/>
              </a:rPr>
              <a:t>RMSE, MAE, R² on 3,919 test obs · 4 visualisations · energy efficiency analysis</a:t>
            </a:r>
            <a:endParaRPr lang="en-US" sz="1100" dirty="0"/>
          </a:p>
        </p:txBody>
      </p:sp>
      <p:sp>
        <p:nvSpPr>
          <p:cNvPr id="30" name="Text 27"/>
          <p:cNvSpPr/>
          <p:nvPr/>
        </p:nvSpPr>
        <p:spPr>
          <a:xfrm>
            <a:off x="8412480" y="4846320"/>
            <a:ext cx="640080" cy="228600"/>
          </a:xfrm>
          <a:prstGeom prst="rect">
            <a:avLst/>
          </a:prstGeom>
          <a:noFill/>
          <a:ln/>
        </p:spPr>
        <p:txBody>
          <a:bodyPr wrap="square" rtlCol="0" anchor="ctr"/>
          <a:lstStyle/>
          <a:p>
            <a:pPr marL="0" indent="0" algn="r">
              <a:buNone/>
            </a:pPr>
            <a:r>
              <a:rPr lang="en-US" sz="1000" dirty="0">
                <a:solidFill>
                  <a:srgbClr val="636E72"/>
                </a:solidFill>
                <a:latin typeface="Calibri" pitchFamily="34" charset="0"/>
                <a:ea typeface="Calibri" pitchFamily="34" charset="-122"/>
                <a:cs typeface="Calibri" pitchFamily="34" charset="-120"/>
              </a:rPr>
              <a:t>8 / 16</a:t>
            </a:r>
            <a:endParaRPr lang="en-US" sz="1000" dirty="0"/>
          </a:p>
        </p:txBody>
      </p:sp>
      <p:pic>
        <p:nvPicPr>
          <p:cNvPr id="5122" name="Picture 2" descr="Research Icon PNG, Vector, PSD, and Clipart With Transparent Background for  Free Download | Pngtree">
            <a:extLst>
              <a:ext uri="{FF2B5EF4-FFF2-40B4-BE49-F238E27FC236}">
                <a16:creationId xmlns:a16="http://schemas.microsoft.com/office/drawing/2014/main" id="{DDA3DD76-634C-63D8-63BD-E0C3ED55A62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638965" y="22013"/>
            <a:ext cx="1212427" cy="1212427"/>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8F9FA"/>
        </a:solidFill>
        <a:effectLst/>
      </p:bgPr>
    </p:bg>
    <p:spTree>
      <p:nvGrpSpPr>
        <p:cNvPr id="1" name=""/>
        <p:cNvGrpSpPr/>
        <p:nvPr/>
      </p:nvGrpSpPr>
      <p:grpSpPr>
        <a:xfrm>
          <a:off x="0" y="0"/>
          <a:ext cx="0" cy="0"/>
          <a:chOff x="0" y="0"/>
          <a:chExt cx="0" cy="0"/>
        </a:xfrm>
      </p:grpSpPr>
      <p:sp>
        <p:nvSpPr>
          <p:cNvPr id="2" name="Shape 0"/>
          <p:cNvSpPr/>
          <p:nvPr/>
        </p:nvSpPr>
        <p:spPr>
          <a:xfrm>
            <a:off x="0" y="0"/>
            <a:ext cx="201168" cy="5143500"/>
          </a:xfrm>
          <a:prstGeom prst="rect">
            <a:avLst/>
          </a:prstGeom>
          <a:solidFill>
            <a:srgbClr val="0A9396"/>
          </a:solidFill>
          <a:ln w="12700">
            <a:solidFill>
              <a:srgbClr val="0A9396"/>
            </a:solidFill>
            <a:prstDash val="solid"/>
          </a:ln>
        </p:spPr>
      </p:sp>
      <p:sp>
        <p:nvSpPr>
          <p:cNvPr id="3" name="Text 1"/>
          <p:cNvSpPr/>
          <p:nvPr/>
        </p:nvSpPr>
        <p:spPr>
          <a:xfrm>
            <a:off x="347472" y="201168"/>
            <a:ext cx="8503920" cy="640080"/>
          </a:xfrm>
          <a:prstGeom prst="rect">
            <a:avLst/>
          </a:prstGeom>
          <a:noFill/>
          <a:ln/>
        </p:spPr>
        <p:txBody>
          <a:bodyPr wrap="square" rtlCol="0" anchor="ctr"/>
          <a:lstStyle/>
          <a:p>
            <a:pPr marL="0" indent="0">
              <a:buNone/>
            </a:pPr>
            <a:r>
              <a:rPr lang="en-US" sz="2800" b="1" dirty="0">
                <a:solidFill>
                  <a:srgbClr val="0D1B2A"/>
                </a:solidFill>
                <a:latin typeface="Calibri" pitchFamily="34" charset="0"/>
                <a:ea typeface="Calibri" pitchFamily="34" charset="-122"/>
                <a:cs typeface="Calibri" pitchFamily="34" charset="-120"/>
              </a:rPr>
              <a:t>Feature Engineering</a:t>
            </a:r>
            <a:endParaRPr lang="en-US" sz="2800" dirty="0"/>
          </a:p>
        </p:txBody>
      </p:sp>
      <p:sp>
        <p:nvSpPr>
          <p:cNvPr id="4" name="Text 2"/>
          <p:cNvSpPr/>
          <p:nvPr/>
        </p:nvSpPr>
        <p:spPr>
          <a:xfrm>
            <a:off x="347472" y="804672"/>
            <a:ext cx="8503920" cy="329184"/>
          </a:xfrm>
          <a:prstGeom prst="rect">
            <a:avLst/>
          </a:prstGeom>
          <a:noFill/>
          <a:ln/>
        </p:spPr>
        <p:txBody>
          <a:bodyPr wrap="square" rtlCol="0" anchor="ctr"/>
          <a:lstStyle/>
          <a:p>
            <a:pPr marL="0" indent="0">
              <a:buNone/>
            </a:pPr>
            <a:r>
              <a:rPr lang="en-US" sz="1400" i="1" dirty="0">
                <a:solidFill>
                  <a:srgbClr val="636E72"/>
                </a:solidFill>
                <a:latin typeface="Calibri" pitchFamily="34" charset="0"/>
                <a:ea typeface="Calibri" pitchFamily="34" charset="-122"/>
                <a:cs typeface="Calibri" pitchFamily="34" charset="-120"/>
              </a:rPr>
              <a:t>11 engineered features across 4 temporal scales → 38 total inputs</a:t>
            </a:r>
            <a:endParaRPr lang="en-US" sz="1400" dirty="0"/>
          </a:p>
        </p:txBody>
      </p:sp>
      <p:sp>
        <p:nvSpPr>
          <p:cNvPr id="5" name="Shape 3"/>
          <p:cNvSpPr/>
          <p:nvPr/>
        </p:nvSpPr>
        <p:spPr>
          <a:xfrm>
            <a:off x="347472" y="1188720"/>
            <a:ext cx="2697480" cy="3200400"/>
          </a:xfrm>
          <a:prstGeom prst="rect">
            <a:avLst/>
          </a:prstGeom>
          <a:solidFill>
            <a:srgbClr val="FFFFFF"/>
          </a:solidFill>
          <a:ln w="12700">
            <a:solidFill>
              <a:srgbClr val="5E60CE"/>
            </a:solidFill>
            <a:prstDash val="solid"/>
          </a:ln>
          <a:effectLst>
            <a:outerShdw blurRad="63500" dist="25400" dir="8100000" algn="bl" rotWithShape="0">
              <a:srgbClr val="000000">
                <a:alpha val="7000"/>
              </a:srgbClr>
            </a:outerShdw>
          </a:effectLst>
        </p:spPr>
      </p:sp>
      <p:sp>
        <p:nvSpPr>
          <p:cNvPr id="6" name="Shape 4"/>
          <p:cNvSpPr/>
          <p:nvPr/>
        </p:nvSpPr>
        <p:spPr>
          <a:xfrm>
            <a:off x="347472" y="1188720"/>
            <a:ext cx="2697480" cy="402336"/>
          </a:xfrm>
          <a:prstGeom prst="rect">
            <a:avLst/>
          </a:prstGeom>
          <a:solidFill>
            <a:srgbClr val="5E60CE"/>
          </a:solidFill>
          <a:ln w="12700">
            <a:solidFill>
              <a:srgbClr val="5E60CE"/>
            </a:solidFill>
            <a:prstDash val="solid"/>
          </a:ln>
        </p:spPr>
      </p:sp>
      <p:sp>
        <p:nvSpPr>
          <p:cNvPr id="7" name="Text 5"/>
          <p:cNvSpPr/>
          <p:nvPr/>
        </p:nvSpPr>
        <p:spPr>
          <a:xfrm>
            <a:off x="438912" y="1207008"/>
            <a:ext cx="2514600" cy="365760"/>
          </a:xfrm>
          <a:prstGeom prst="rect">
            <a:avLst/>
          </a:prstGeom>
          <a:noFill/>
          <a:ln/>
        </p:spPr>
        <p:txBody>
          <a:bodyPr wrap="square" rtlCol="0" anchor="ctr"/>
          <a:lstStyle/>
          <a:p>
            <a:pPr marL="0" indent="0">
              <a:buNone/>
            </a:pPr>
            <a:r>
              <a:rPr lang="en-US" sz="1300" b="1" dirty="0">
                <a:solidFill>
                  <a:srgbClr val="FFFFFF"/>
                </a:solidFill>
                <a:latin typeface="Calibri" pitchFamily="34" charset="0"/>
                <a:ea typeface="Calibri" pitchFamily="34" charset="-122"/>
                <a:cs typeface="Calibri" pitchFamily="34" charset="-120"/>
              </a:rPr>
              <a:t>📅  Calendar (×4)</a:t>
            </a:r>
            <a:endParaRPr lang="en-US" sz="1300" dirty="0"/>
          </a:p>
        </p:txBody>
      </p:sp>
      <p:sp>
        <p:nvSpPr>
          <p:cNvPr id="8" name="Text 6"/>
          <p:cNvSpPr/>
          <p:nvPr/>
        </p:nvSpPr>
        <p:spPr>
          <a:xfrm>
            <a:off x="457200" y="1682496"/>
            <a:ext cx="2478024" cy="2560320"/>
          </a:xfrm>
          <a:prstGeom prst="rect">
            <a:avLst/>
          </a:prstGeom>
          <a:noFill/>
          <a:ln/>
        </p:spPr>
        <p:txBody>
          <a:bodyPr wrap="square" rtlCol="0" anchor="t"/>
          <a:lstStyle/>
          <a:p>
            <a:pPr marL="342900" indent="-342900">
              <a:spcAft>
                <a:spcPts val="800"/>
              </a:spcAft>
              <a:buSzPct val="100000"/>
              <a:buChar char="•"/>
            </a:pPr>
            <a:r>
              <a:rPr lang="en-US" sz="1250" dirty="0">
                <a:solidFill>
                  <a:srgbClr val="2D3436"/>
                </a:solidFill>
                <a:latin typeface="Calibri" pitchFamily="34" charset="0"/>
                <a:ea typeface="Calibri" pitchFamily="34" charset="-122"/>
                <a:cs typeface="Calibri" pitchFamily="34" charset="-120"/>
              </a:rPr>
              <a:t>hour (0–23) — diurnal cycle</a:t>
            </a:r>
            <a:endParaRPr lang="en-US" sz="1250" dirty="0"/>
          </a:p>
          <a:p>
            <a:pPr marL="342900" indent="-342900">
              <a:spcAft>
                <a:spcPts val="800"/>
              </a:spcAft>
              <a:buSzPct val="100000"/>
              <a:buChar char="•"/>
            </a:pPr>
            <a:r>
              <a:rPr lang="en-US" sz="1250" dirty="0">
                <a:solidFill>
                  <a:srgbClr val="2D3436"/>
                </a:solidFill>
                <a:latin typeface="Calibri" pitchFamily="34" charset="0"/>
                <a:ea typeface="Calibri" pitchFamily="34" charset="-122"/>
                <a:cs typeface="Calibri" pitchFamily="34" charset="-120"/>
              </a:rPr>
              <a:t>day (1–31)</a:t>
            </a:r>
            <a:endParaRPr lang="en-US" sz="1250" dirty="0"/>
          </a:p>
          <a:p>
            <a:pPr marL="342900" indent="-342900">
              <a:spcAft>
                <a:spcPts val="800"/>
              </a:spcAft>
              <a:buSzPct val="100000"/>
              <a:buChar char="•"/>
            </a:pPr>
            <a:r>
              <a:rPr lang="en-US" sz="1250" dirty="0">
                <a:solidFill>
                  <a:srgbClr val="2D3436"/>
                </a:solidFill>
                <a:latin typeface="Calibri" pitchFamily="34" charset="0"/>
                <a:ea typeface="Calibri" pitchFamily="34" charset="-122"/>
                <a:cs typeface="Calibri" pitchFamily="34" charset="-120"/>
              </a:rPr>
              <a:t>month (1–12) — seasonal</a:t>
            </a:r>
            <a:endParaRPr lang="en-US" sz="1250" dirty="0"/>
          </a:p>
          <a:p>
            <a:pPr marL="342900" indent="-342900">
              <a:spcAft>
                <a:spcPts val="800"/>
              </a:spcAft>
              <a:buSzPct val="100000"/>
              <a:buChar char="•"/>
            </a:pPr>
            <a:r>
              <a:rPr lang="en-US" sz="1250" dirty="0">
                <a:solidFill>
                  <a:srgbClr val="2D3436"/>
                </a:solidFill>
                <a:latin typeface="Calibri" pitchFamily="34" charset="0"/>
                <a:ea typeface="Calibri" pitchFamily="34" charset="-122"/>
                <a:cs typeface="Calibri" pitchFamily="34" charset="-120"/>
              </a:rPr>
              <a:t>weekday (0–6) — weekday vs weekend</a:t>
            </a:r>
            <a:endParaRPr lang="en-US" sz="1250" dirty="0"/>
          </a:p>
        </p:txBody>
      </p:sp>
      <p:sp>
        <p:nvSpPr>
          <p:cNvPr id="9" name="Shape 7"/>
          <p:cNvSpPr/>
          <p:nvPr/>
        </p:nvSpPr>
        <p:spPr>
          <a:xfrm>
            <a:off x="3273552" y="1188720"/>
            <a:ext cx="2697480" cy="3200400"/>
          </a:xfrm>
          <a:prstGeom prst="rect">
            <a:avLst/>
          </a:prstGeom>
          <a:solidFill>
            <a:srgbClr val="FFFFFF"/>
          </a:solidFill>
          <a:ln w="12700">
            <a:solidFill>
              <a:srgbClr val="0A9396"/>
            </a:solidFill>
            <a:prstDash val="solid"/>
          </a:ln>
          <a:effectLst>
            <a:outerShdw blurRad="63500" dist="25400" dir="8100000" algn="bl" rotWithShape="0">
              <a:srgbClr val="000000">
                <a:alpha val="7000"/>
              </a:srgbClr>
            </a:outerShdw>
          </a:effectLst>
        </p:spPr>
      </p:sp>
      <p:sp>
        <p:nvSpPr>
          <p:cNvPr id="10" name="Shape 8"/>
          <p:cNvSpPr/>
          <p:nvPr/>
        </p:nvSpPr>
        <p:spPr>
          <a:xfrm>
            <a:off x="3273552" y="1188720"/>
            <a:ext cx="2697480" cy="402336"/>
          </a:xfrm>
          <a:prstGeom prst="rect">
            <a:avLst/>
          </a:prstGeom>
          <a:solidFill>
            <a:srgbClr val="0A9396"/>
          </a:solidFill>
          <a:ln w="12700">
            <a:solidFill>
              <a:srgbClr val="0A9396"/>
            </a:solidFill>
            <a:prstDash val="solid"/>
          </a:ln>
        </p:spPr>
      </p:sp>
      <p:sp>
        <p:nvSpPr>
          <p:cNvPr id="11" name="Text 9"/>
          <p:cNvSpPr/>
          <p:nvPr/>
        </p:nvSpPr>
        <p:spPr>
          <a:xfrm>
            <a:off x="3364992" y="1207008"/>
            <a:ext cx="2514600" cy="365760"/>
          </a:xfrm>
          <a:prstGeom prst="rect">
            <a:avLst/>
          </a:prstGeom>
          <a:noFill/>
          <a:ln/>
        </p:spPr>
        <p:txBody>
          <a:bodyPr wrap="square" rtlCol="0" anchor="ctr"/>
          <a:lstStyle/>
          <a:p>
            <a:pPr marL="0" indent="0">
              <a:buNone/>
            </a:pPr>
            <a:r>
              <a:rPr lang="en-US" sz="1300" b="1" dirty="0">
                <a:solidFill>
                  <a:srgbClr val="FFFFFF"/>
                </a:solidFill>
                <a:latin typeface="Calibri" pitchFamily="34" charset="0"/>
                <a:ea typeface="Calibri" pitchFamily="34" charset="-122"/>
                <a:cs typeface="Calibri" pitchFamily="34" charset="-120"/>
              </a:rPr>
              <a:t>⏱  Lag Features (×4)</a:t>
            </a:r>
            <a:endParaRPr lang="en-US" sz="1300" dirty="0"/>
          </a:p>
        </p:txBody>
      </p:sp>
      <p:sp>
        <p:nvSpPr>
          <p:cNvPr id="12" name="Text 10"/>
          <p:cNvSpPr/>
          <p:nvPr/>
        </p:nvSpPr>
        <p:spPr>
          <a:xfrm>
            <a:off x="3383280" y="1682496"/>
            <a:ext cx="2478024" cy="2560320"/>
          </a:xfrm>
          <a:prstGeom prst="rect">
            <a:avLst/>
          </a:prstGeom>
          <a:noFill/>
          <a:ln/>
        </p:spPr>
        <p:txBody>
          <a:bodyPr wrap="square" rtlCol="0" anchor="t"/>
          <a:lstStyle/>
          <a:p>
            <a:pPr marL="342900" indent="-342900">
              <a:spcAft>
                <a:spcPts val="800"/>
              </a:spcAft>
              <a:buSzPct val="100000"/>
              <a:buChar char="•"/>
            </a:pPr>
            <a:r>
              <a:rPr lang="en-US" sz="1250" dirty="0">
                <a:solidFill>
                  <a:srgbClr val="2D3436"/>
                </a:solidFill>
                <a:latin typeface="Calibri" pitchFamily="34" charset="0"/>
                <a:ea typeface="Calibri" pitchFamily="34" charset="-122"/>
                <a:cs typeface="Calibri" pitchFamily="34" charset="-120"/>
              </a:rPr>
              <a:t>lag_1  = t − 10 min</a:t>
            </a:r>
            <a:endParaRPr lang="en-US" sz="1250" dirty="0"/>
          </a:p>
          <a:p>
            <a:pPr marL="342900" indent="-342900">
              <a:spcAft>
                <a:spcPts val="800"/>
              </a:spcAft>
              <a:buSzPct val="100000"/>
              <a:buChar char="•"/>
            </a:pPr>
            <a:r>
              <a:rPr lang="en-US" sz="1250" dirty="0">
                <a:solidFill>
                  <a:srgbClr val="2D3436"/>
                </a:solidFill>
                <a:latin typeface="Calibri" pitchFamily="34" charset="0"/>
                <a:ea typeface="Calibri" pitchFamily="34" charset="-122"/>
                <a:cs typeface="Calibri" pitchFamily="34" charset="-120"/>
              </a:rPr>
              <a:t>lag_2  = t − 20 min</a:t>
            </a:r>
            <a:endParaRPr lang="en-US" sz="1250" dirty="0"/>
          </a:p>
          <a:p>
            <a:pPr marL="342900" indent="-342900">
              <a:spcAft>
                <a:spcPts val="800"/>
              </a:spcAft>
              <a:buSzPct val="100000"/>
              <a:buChar char="•"/>
            </a:pPr>
            <a:r>
              <a:rPr lang="en-US" sz="1250" dirty="0">
                <a:solidFill>
                  <a:srgbClr val="2D3436"/>
                </a:solidFill>
                <a:latin typeface="Calibri" pitchFamily="34" charset="0"/>
                <a:ea typeface="Calibri" pitchFamily="34" charset="-122"/>
                <a:cs typeface="Calibri" pitchFamily="34" charset="-120"/>
              </a:rPr>
              <a:t>lag_6  = t − 1 hour</a:t>
            </a:r>
            <a:endParaRPr lang="en-US" sz="1250" dirty="0"/>
          </a:p>
          <a:p>
            <a:pPr marL="342900" indent="-342900">
              <a:spcAft>
                <a:spcPts val="800"/>
              </a:spcAft>
              <a:buSzPct val="100000"/>
              <a:buChar char="•"/>
            </a:pPr>
            <a:r>
              <a:rPr lang="en-US" sz="1250" dirty="0">
                <a:solidFill>
                  <a:srgbClr val="2D3436"/>
                </a:solidFill>
                <a:latin typeface="Calibri" pitchFamily="34" charset="0"/>
                <a:ea typeface="Calibri" pitchFamily="34" charset="-122"/>
                <a:cs typeface="Calibri" pitchFamily="34" charset="-120"/>
              </a:rPr>
              <a:t>lag_144 = t − 24 hours (same-time-yesterday)</a:t>
            </a:r>
            <a:endParaRPr lang="en-US" sz="1250" dirty="0"/>
          </a:p>
        </p:txBody>
      </p:sp>
      <p:sp>
        <p:nvSpPr>
          <p:cNvPr id="13" name="Shape 11"/>
          <p:cNvSpPr/>
          <p:nvPr/>
        </p:nvSpPr>
        <p:spPr>
          <a:xfrm>
            <a:off x="6199632" y="1188720"/>
            <a:ext cx="2697480" cy="3200400"/>
          </a:xfrm>
          <a:prstGeom prst="rect">
            <a:avLst/>
          </a:prstGeom>
          <a:solidFill>
            <a:srgbClr val="FFFFFF"/>
          </a:solidFill>
          <a:ln w="12700">
            <a:solidFill>
              <a:srgbClr val="2D6A4F"/>
            </a:solidFill>
            <a:prstDash val="solid"/>
          </a:ln>
          <a:effectLst>
            <a:outerShdw blurRad="63500" dist="25400" dir="8100000" algn="bl" rotWithShape="0">
              <a:srgbClr val="000000">
                <a:alpha val="7000"/>
              </a:srgbClr>
            </a:outerShdw>
          </a:effectLst>
        </p:spPr>
      </p:sp>
      <p:sp>
        <p:nvSpPr>
          <p:cNvPr id="14" name="Shape 12"/>
          <p:cNvSpPr/>
          <p:nvPr/>
        </p:nvSpPr>
        <p:spPr>
          <a:xfrm>
            <a:off x="6199632" y="1188720"/>
            <a:ext cx="2697480" cy="402336"/>
          </a:xfrm>
          <a:prstGeom prst="rect">
            <a:avLst/>
          </a:prstGeom>
          <a:solidFill>
            <a:srgbClr val="2D6A4F"/>
          </a:solidFill>
          <a:ln w="12700">
            <a:solidFill>
              <a:srgbClr val="2D6A4F"/>
            </a:solidFill>
            <a:prstDash val="solid"/>
          </a:ln>
        </p:spPr>
      </p:sp>
      <p:sp>
        <p:nvSpPr>
          <p:cNvPr id="15" name="Text 13"/>
          <p:cNvSpPr/>
          <p:nvPr/>
        </p:nvSpPr>
        <p:spPr>
          <a:xfrm>
            <a:off x="6291072" y="1207008"/>
            <a:ext cx="2514600" cy="365760"/>
          </a:xfrm>
          <a:prstGeom prst="rect">
            <a:avLst/>
          </a:prstGeom>
          <a:noFill/>
          <a:ln/>
        </p:spPr>
        <p:txBody>
          <a:bodyPr wrap="square" rtlCol="0" anchor="ctr"/>
          <a:lstStyle/>
          <a:p>
            <a:pPr marL="0" indent="0">
              <a:buNone/>
            </a:pPr>
            <a:r>
              <a:rPr lang="en-US" sz="1300" b="1" dirty="0">
                <a:solidFill>
                  <a:srgbClr val="FFFFFF"/>
                </a:solidFill>
                <a:latin typeface="Calibri" pitchFamily="34" charset="0"/>
                <a:ea typeface="Calibri" pitchFamily="34" charset="-122"/>
                <a:cs typeface="Calibri" pitchFamily="34" charset="-120"/>
              </a:rPr>
              <a:t>📊  Rolling Means (×3)</a:t>
            </a:r>
            <a:endParaRPr lang="en-US" sz="1300" dirty="0"/>
          </a:p>
        </p:txBody>
      </p:sp>
      <p:sp>
        <p:nvSpPr>
          <p:cNvPr id="16" name="Text 14"/>
          <p:cNvSpPr/>
          <p:nvPr/>
        </p:nvSpPr>
        <p:spPr>
          <a:xfrm>
            <a:off x="6309360" y="1682496"/>
            <a:ext cx="2478024" cy="2560320"/>
          </a:xfrm>
          <a:prstGeom prst="rect">
            <a:avLst/>
          </a:prstGeom>
          <a:noFill/>
          <a:ln/>
        </p:spPr>
        <p:txBody>
          <a:bodyPr wrap="square" rtlCol="0" anchor="t"/>
          <a:lstStyle/>
          <a:p>
            <a:pPr marL="342900" indent="-342900">
              <a:spcAft>
                <a:spcPts val="800"/>
              </a:spcAft>
              <a:buSzPct val="100000"/>
              <a:buChar char="•"/>
            </a:pPr>
            <a:r>
              <a:rPr lang="en-US" sz="1250" dirty="0">
                <a:solidFill>
                  <a:srgbClr val="2D3436"/>
                </a:solidFill>
                <a:latin typeface="Calibri" pitchFamily="34" charset="0"/>
                <a:ea typeface="Calibri" pitchFamily="34" charset="-122"/>
                <a:cs typeface="Calibri" pitchFamily="34" charset="-120"/>
              </a:rPr>
              <a:t>rolling_mean_3  = 30 min</a:t>
            </a:r>
            <a:endParaRPr lang="en-US" sz="1250" dirty="0"/>
          </a:p>
          <a:p>
            <a:pPr marL="342900" indent="-342900">
              <a:spcAft>
                <a:spcPts val="800"/>
              </a:spcAft>
              <a:buSzPct val="100000"/>
              <a:buChar char="•"/>
            </a:pPr>
            <a:r>
              <a:rPr lang="en-US" sz="1250" dirty="0">
                <a:solidFill>
                  <a:srgbClr val="2D3436"/>
                </a:solidFill>
                <a:latin typeface="Calibri" pitchFamily="34" charset="0"/>
                <a:ea typeface="Calibri" pitchFamily="34" charset="-122"/>
                <a:cs typeface="Calibri" pitchFamily="34" charset="-120"/>
              </a:rPr>
              <a:t>rolling_mean_6  = 1 hour</a:t>
            </a:r>
            <a:endParaRPr lang="en-US" sz="1250" dirty="0"/>
          </a:p>
          <a:p>
            <a:pPr marL="342900" indent="-342900">
              <a:spcAft>
                <a:spcPts val="800"/>
              </a:spcAft>
              <a:buSzPct val="100000"/>
              <a:buChar char="•"/>
            </a:pPr>
            <a:r>
              <a:rPr lang="en-US" sz="1250" dirty="0">
                <a:solidFill>
                  <a:srgbClr val="2D3436"/>
                </a:solidFill>
                <a:latin typeface="Calibri" pitchFamily="34" charset="0"/>
                <a:ea typeface="Calibri" pitchFamily="34" charset="-122"/>
                <a:cs typeface="Calibri" pitchFamily="34" charset="-120"/>
              </a:rPr>
              <a:t>rolling_mean_12 = 2 hours</a:t>
            </a:r>
            <a:endParaRPr lang="en-US" sz="1250" dirty="0"/>
          </a:p>
          <a:p>
            <a:pPr marL="342900" indent="-342900">
              <a:spcAft>
                <a:spcPts val="800"/>
              </a:spcAft>
              <a:buSzPct val="100000"/>
              <a:buChar char="•"/>
            </a:pPr>
            <a:r>
              <a:rPr lang="en-US" sz="1250" dirty="0">
                <a:solidFill>
                  <a:srgbClr val="2D3436"/>
                </a:solidFill>
                <a:latin typeface="Calibri" pitchFamily="34" charset="0"/>
                <a:ea typeface="Calibri" pitchFamily="34" charset="-122"/>
                <a:cs typeface="Calibri" pitchFamily="34" charset="-120"/>
              </a:rPr>
              <a:t>#1 feature by XGBoost importance!</a:t>
            </a:r>
            <a:endParaRPr lang="en-US" sz="1250" dirty="0"/>
          </a:p>
        </p:txBody>
      </p:sp>
      <p:sp>
        <p:nvSpPr>
          <p:cNvPr id="17" name="Shape 15"/>
          <p:cNvSpPr/>
          <p:nvPr/>
        </p:nvSpPr>
        <p:spPr>
          <a:xfrm>
            <a:off x="347472" y="4517136"/>
            <a:ext cx="8503920" cy="457200"/>
          </a:xfrm>
          <a:prstGeom prst="rect">
            <a:avLst/>
          </a:prstGeom>
          <a:solidFill>
            <a:srgbClr val="F4A261">
              <a:alpha val="25000"/>
            </a:srgbClr>
          </a:solidFill>
          <a:ln w="12700">
            <a:solidFill>
              <a:srgbClr val="F4A261"/>
            </a:solidFill>
            <a:prstDash val="solid"/>
          </a:ln>
        </p:spPr>
      </p:sp>
      <p:sp>
        <p:nvSpPr>
          <p:cNvPr id="18" name="Text 16"/>
          <p:cNvSpPr/>
          <p:nvPr/>
        </p:nvSpPr>
        <p:spPr>
          <a:xfrm>
            <a:off x="475488" y="4544568"/>
            <a:ext cx="8275320" cy="384048"/>
          </a:xfrm>
          <a:prstGeom prst="rect">
            <a:avLst/>
          </a:prstGeom>
          <a:noFill/>
          <a:ln/>
        </p:spPr>
        <p:txBody>
          <a:bodyPr wrap="square" rtlCol="0" anchor="ctr"/>
          <a:lstStyle/>
          <a:p>
            <a:pPr marL="0" indent="0">
              <a:buNone/>
            </a:pPr>
            <a:r>
              <a:rPr lang="en-US" sz="1250" b="1" dirty="0">
                <a:solidFill>
                  <a:srgbClr val="0D1B2A"/>
                </a:solidFill>
                <a:latin typeface="Calibri" pitchFamily="34" charset="0"/>
                <a:ea typeface="Calibri" pitchFamily="34" charset="-122"/>
                <a:cs typeface="Calibri" pitchFamily="34" charset="-120"/>
              </a:rPr>
              <a:t>After dropna() → 19,591 rows × 38 features  |  X = features (drop Appliances + date)  |  y = Appliances (Wh)</a:t>
            </a:r>
            <a:endParaRPr lang="en-US" sz="1250" dirty="0"/>
          </a:p>
        </p:txBody>
      </p:sp>
      <p:sp>
        <p:nvSpPr>
          <p:cNvPr id="19" name="Text 17"/>
          <p:cNvSpPr/>
          <p:nvPr/>
        </p:nvSpPr>
        <p:spPr>
          <a:xfrm>
            <a:off x="8412480" y="4846320"/>
            <a:ext cx="640080" cy="228600"/>
          </a:xfrm>
          <a:prstGeom prst="rect">
            <a:avLst/>
          </a:prstGeom>
          <a:noFill/>
          <a:ln/>
        </p:spPr>
        <p:txBody>
          <a:bodyPr wrap="square" rtlCol="0" anchor="ctr"/>
          <a:lstStyle/>
          <a:p>
            <a:pPr marL="0" indent="0" algn="r">
              <a:buNone/>
            </a:pPr>
            <a:r>
              <a:rPr lang="en-US" sz="1000" dirty="0">
                <a:solidFill>
                  <a:srgbClr val="636E72"/>
                </a:solidFill>
                <a:latin typeface="Calibri" pitchFamily="34" charset="0"/>
                <a:ea typeface="Calibri" pitchFamily="34" charset="-122"/>
                <a:cs typeface="Calibri" pitchFamily="34" charset="-120"/>
              </a:rPr>
              <a:t>9 / 16</a:t>
            </a:r>
            <a:endParaRPr lang="en-US" sz="1000" dirty="0"/>
          </a:p>
        </p:txBody>
      </p:sp>
      <p:pic>
        <p:nvPicPr>
          <p:cNvPr id="6146" name="Picture 2" descr="Feature engineering icon vector image can be used for data science |  Premium Vector">
            <a:extLst>
              <a:ext uri="{FF2B5EF4-FFF2-40B4-BE49-F238E27FC236}">
                <a16:creationId xmlns:a16="http://schemas.microsoft.com/office/drawing/2014/main" id="{F02E1CD8-793A-8EEE-969E-EE2D6EBF058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24394" y="0"/>
            <a:ext cx="1172718" cy="1172718"/>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8F9FA"/>
        </a:solidFill>
        <a:effectLst/>
      </p:bgPr>
    </p:bg>
    <p:spTree>
      <p:nvGrpSpPr>
        <p:cNvPr id="1" name=""/>
        <p:cNvGrpSpPr/>
        <p:nvPr/>
      </p:nvGrpSpPr>
      <p:grpSpPr>
        <a:xfrm>
          <a:off x="0" y="0"/>
          <a:ext cx="0" cy="0"/>
          <a:chOff x="0" y="0"/>
          <a:chExt cx="0" cy="0"/>
        </a:xfrm>
      </p:grpSpPr>
      <p:sp>
        <p:nvSpPr>
          <p:cNvPr id="2" name="Shape 0"/>
          <p:cNvSpPr/>
          <p:nvPr/>
        </p:nvSpPr>
        <p:spPr>
          <a:xfrm>
            <a:off x="0" y="0"/>
            <a:ext cx="201168" cy="5143500"/>
          </a:xfrm>
          <a:prstGeom prst="rect">
            <a:avLst/>
          </a:prstGeom>
          <a:solidFill>
            <a:srgbClr val="0A9396"/>
          </a:solidFill>
          <a:ln w="12700">
            <a:solidFill>
              <a:srgbClr val="0A9396"/>
            </a:solidFill>
            <a:prstDash val="solid"/>
          </a:ln>
        </p:spPr>
      </p:sp>
      <p:sp>
        <p:nvSpPr>
          <p:cNvPr id="3" name="Text 1"/>
          <p:cNvSpPr/>
          <p:nvPr/>
        </p:nvSpPr>
        <p:spPr>
          <a:xfrm>
            <a:off x="347472" y="201168"/>
            <a:ext cx="8503920" cy="640080"/>
          </a:xfrm>
          <a:prstGeom prst="rect">
            <a:avLst/>
          </a:prstGeom>
          <a:noFill/>
          <a:ln/>
        </p:spPr>
        <p:txBody>
          <a:bodyPr wrap="square" rtlCol="0" anchor="ctr"/>
          <a:lstStyle/>
          <a:p>
            <a:pPr marL="0" indent="0">
              <a:buNone/>
            </a:pPr>
            <a:r>
              <a:rPr lang="en-US" sz="2800" b="1" dirty="0">
                <a:solidFill>
                  <a:srgbClr val="0D1B2A"/>
                </a:solidFill>
                <a:latin typeface="Calibri" pitchFamily="34" charset="0"/>
                <a:ea typeface="Calibri" pitchFamily="34" charset="-122"/>
                <a:cs typeface="Calibri" pitchFamily="34" charset="-120"/>
              </a:rPr>
              <a:t>Three Model Architectures</a:t>
            </a:r>
            <a:endParaRPr lang="en-US" sz="2800" dirty="0"/>
          </a:p>
        </p:txBody>
      </p:sp>
      <p:sp>
        <p:nvSpPr>
          <p:cNvPr id="4" name="Text 2"/>
          <p:cNvSpPr/>
          <p:nvPr/>
        </p:nvSpPr>
        <p:spPr>
          <a:xfrm>
            <a:off x="347472" y="804672"/>
            <a:ext cx="8503920" cy="329184"/>
          </a:xfrm>
          <a:prstGeom prst="rect">
            <a:avLst/>
          </a:prstGeom>
          <a:noFill/>
          <a:ln/>
        </p:spPr>
        <p:txBody>
          <a:bodyPr wrap="square" rtlCol="0" anchor="ctr"/>
          <a:lstStyle/>
          <a:p>
            <a:pPr marL="0" indent="0">
              <a:buNone/>
            </a:pPr>
            <a:r>
              <a:rPr lang="en-US" sz="1400" i="1" dirty="0">
                <a:solidFill>
                  <a:srgbClr val="636E72"/>
                </a:solidFill>
                <a:latin typeface="Calibri" pitchFamily="34" charset="0"/>
                <a:ea typeface="Calibri" pitchFamily="34" charset="-122"/>
                <a:cs typeface="Calibri" pitchFamily="34" charset="-120"/>
              </a:rPr>
              <a:t>SVR  ·  XGBoost  ·  GRU — trained under identical conditions</a:t>
            </a:r>
            <a:endParaRPr lang="en-US" sz="1400" dirty="0"/>
          </a:p>
        </p:txBody>
      </p:sp>
      <p:sp>
        <p:nvSpPr>
          <p:cNvPr id="5" name="Shape 3"/>
          <p:cNvSpPr/>
          <p:nvPr/>
        </p:nvSpPr>
        <p:spPr>
          <a:xfrm>
            <a:off x="347472" y="1170432"/>
            <a:ext cx="2697480" cy="3657600"/>
          </a:xfrm>
          <a:prstGeom prst="rect">
            <a:avLst/>
          </a:prstGeom>
          <a:solidFill>
            <a:srgbClr val="FFFFFF"/>
          </a:solidFill>
          <a:ln w="12700">
            <a:solidFill>
              <a:srgbClr val="9B2335"/>
            </a:solidFill>
            <a:prstDash val="solid"/>
          </a:ln>
          <a:effectLst>
            <a:outerShdw blurRad="76200" dist="25400" dir="8100000" algn="bl" rotWithShape="0">
              <a:srgbClr val="000000">
                <a:alpha val="9000"/>
              </a:srgbClr>
            </a:outerShdw>
          </a:effectLst>
        </p:spPr>
      </p:sp>
      <p:sp>
        <p:nvSpPr>
          <p:cNvPr id="6" name="Shape 4"/>
          <p:cNvSpPr/>
          <p:nvPr/>
        </p:nvSpPr>
        <p:spPr>
          <a:xfrm>
            <a:off x="347472" y="1170432"/>
            <a:ext cx="2697480" cy="594360"/>
          </a:xfrm>
          <a:prstGeom prst="rect">
            <a:avLst/>
          </a:prstGeom>
          <a:solidFill>
            <a:srgbClr val="9B2335"/>
          </a:solidFill>
          <a:ln w="12700">
            <a:solidFill>
              <a:srgbClr val="9B2335"/>
            </a:solidFill>
            <a:prstDash val="solid"/>
          </a:ln>
        </p:spPr>
      </p:sp>
      <p:sp>
        <p:nvSpPr>
          <p:cNvPr id="7" name="Text 5"/>
          <p:cNvSpPr/>
          <p:nvPr/>
        </p:nvSpPr>
        <p:spPr>
          <a:xfrm>
            <a:off x="438912" y="1188720"/>
            <a:ext cx="2514600" cy="347472"/>
          </a:xfrm>
          <a:prstGeom prst="rect">
            <a:avLst/>
          </a:prstGeom>
          <a:noFill/>
          <a:ln/>
        </p:spPr>
        <p:txBody>
          <a:bodyPr wrap="square" rtlCol="0" anchor="ctr"/>
          <a:lstStyle/>
          <a:p>
            <a:pPr marL="0" indent="0">
              <a:buNone/>
            </a:pPr>
            <a:r>
              <a:rPr lang="en-US" sz="2000" b="1" dirty="0">
                <a:solidFill>
                  <a:srgbClr val="FFFFFF"/>
                </a:solidFill>
                <a:latin typeface="Calibri" pitchFamily="34" charset="0"/>
                <a:ea typeface="Calibri" pitchFamily="34" charset="-122"/>
                <a:cs typeface="Calibri" pitchFamily="34" charset="-120"/>
              </a:rPr>
              <a:t>SVR</a:t>
            </a:r>
            <a:endParaRPr lang="en-US" sz="2000" dirty="0"/>
          </a:p>
        </p:txBody>
      </p:sp>
      <p:sp>
        <p:nvSpPr>
          <p:cNvPr id="8" name="Text 6"/>
          <p:cNvSpPr/>
          <p:nvPr/>
        </p:nvSpPr>
        <p:spPr>
          <a:xfrm>
            <a:off x="438912" y="1499616"/>
            <a:ext cx="2514600" cy="237744"/>
          </a:xfrm>
          <a:prstGeom prst="rect">
            <a:avLst/>
          </a:prstGeom>
          <a:noFill/>
          <a:ln/>
        </p:spPr>
        <p:txBody>
          <a:bodyPr wrap="square" rtlCol="0" anchor="ctr"/>
          <a:lstStyle/>
          <a:p>
            <a:pPr marL="0" indent="0">
              <a:buNone/>
            </a:pPr>
            <a:r>
              <a:rPr lang="en-US" sz="1050" i="1" dirty="0">
                <a:solidFill>
                  <a:srgbClr val="FFFFFF"/>
                </a:solidFill>
                <a:latin typeface="Calibri" pitchFamily="34" charset="0"/>
                <a:ea typeface="Calibri" pitchFamily="34" charset="-122"/>
                <a:cs typeface="Calibri" pitchFamily="34" charset="-120"/>
              </a:rPr>
              <a:t>Support Vector Regression</a:t>
            </a:r>
            <a:endParaRPr lang="en-US" sz="1050" dirty="0"/>
          </a:p>
        </p:txBody>
      </p:sp>
      <p:sp>
        <p:nvSpPr>
          <p:cNvPr id="9" name="Shape 7"/>
          <p:cNvSpPr/>
          <p:nvPr/>
        </p:nvSpPr>
        <p:spPr>
          <a:xfrm>
            <a:off x="420624" y="1883664"/>
            <a:ext cx="2551176" cy="475488"/>
          </a:xfrm>
          <a:prstGeom prst="rect">
            <a:avLst/>
          </a:prstGeom>
          <a:solidFill>
            <a:srgbClr val="F8F9FA"/>
          </a:solidFill>
          <a:ln w="12700">
            <a:solidFill>
              <a:srgbClr val="DFE6E9"/>
            </a:solidFill>
            <a:prstDash val="solid"/>
          </a:ln>
        </p:spPr>
      </p:sp>
      <p:sp>
        <p:nvSpPr>
          <p:cNvPr id="10" name="Text 8"/>
          <p:cNvSpPr/>
          <p:nvPr/>
        </p:nvSpPr>
        <p:spPr>
          <a:xfrm>
            <a:off x="475488" y="1938528"/>
            <a:ext cx="1005840" cy="365760"/>
          </a:xfrm>
          <a:prstGeom prst="rect">
            <a:avLst/>
          </a:prstGeom>
          <a:noFill/>
          <a:ln/>
        </p:spPr>
        <p:txBody>
          <a:bodyPr wrap="square" rtlCol="0" anchor="ctr"/>
          <a:lstStyle/>
          <a:p>
            <a:pPr marL="0" indent="0">
              <a:buNone/>
            </a:pPr>
            <a:r>
              <a:rPr lang="en-US" sz="1100" b="1" dirty="0">
                <a:solidFill>
                  <a:srgbClr val="636E72"/>
                </a:solidFill>
                <a:latin typeface="Calibri" pitchFamily="34" charset="0"/>
                <a:ea typeface="Calibri" pitchFamily="34" charset="-122"/>
                <a:cs typeface="Calibri" pitchFamily="34" charset="-120"/>
              </a:rPr>
              <a:t>Kernel:</a:t>
            </a:r>
            <a:endParaRPr lang="en-US" sz="1100" dirty="0"/>
          </a:p>
        </p:txBody>
      </p:sp>
      <p:sp>
        <p:nvSpPr>
          <p:cNvPr id="11" name="Text 9"/>
          <p:cNvSpPr/>
          <p:nvPr/>
        </p:nvSpPr>
        <p:spPr>
          <a:xfrm>
            <a:off x="1444752" y="1938528"/>
            <a:ext cx="1481328" cy="365760"/>
          </a:xfrm>
          <a:prstGeom prst="rect">
            <a:avLst/>
          </a:prstGeom>
          <a:noFill/>
          <a:ln/>
        </p:spPr>
        <p:txBody>
          <a:bodyPr wrap="square" rtlCol="0" anchor="ctr"/>
          <a:lstStyle/>
          <a:p>
            <a:pPr marL="0" indent="0">
              <a:buNone/>
            </a:pPr>
            <a:r>
              <a:rPr lang="en-US" sz="1100" dirty="0">
                <a:solidFill>
                  <a:srgbClr val="2D3436"/>
                </a:solidFill>
                <a:latin typeface="Calibri" pitchFamily="34" charset="0"/>
                <a:ea typeface="Calibri" pitchFamily="34" charset="-122"/>
                <a:cs typeface="Calibri" pitchFamily="34" charset="-120"/>
              </a:rPr>
              <a:t>RBF</a:t>
            </a:r>
            <a:endParaRPr lang="en-US" sz="1100" dirty="0"/>
          </a:p>
        </p:txBody>
      </p:sp>
      <p:sp>
        <p:nvSpPr>
          <p:cNvPr id="12" name="Shape 10"/>
          <p:cNvSpPr/>
          <p:nvPr/>
        </p:nvSpPr>
        <p:spPr>
          <a:xfrm>
            <a:off x="420624" y="2432304"/>
            <a:ext cx="2551176" cy="475488"/>
          </a:xfrm>
          <a:prstGeom prst="rect">
            <a:avLst/>
          </a:prstGeom>
          <a:solidFill>
            <a:srgbClr val="FFFFFF"/>
          </a:solidFill>
          <a:ln w="12700">
            <a:solidFill>
              <a:srgbClr val="DFE6E9"/>
            </a:solidFill>
            <a:prstDash val="solid"/>
          </a:ln>
        </p:spPr>
      </p:sp>
      <p:sp>
        <p:nvSpPr>
          <p:cNvPr id="13" name="Text 11"/>
          <p:cNvSpPr/>
          <p:nvPr/>
        </p:nvSpPr>
        <p:spPr>
          <a:xfrm>
            <a:off x="475488" y="2487168"/>
            <a:ext cx="1005840" cy="365760"/>
          </a:xfrm>
          <a:prstGeom prst="rect">
            <a:avLst/>
          </a:prstGeom>
          <a:noFill/>
          <a:ln/>
        </p:spPr>
        <p:txBody>
          <a:bodyPr wrap="square" rtlCol="0" anchor="ctr"/>
          <a:lstStyle/>
          <a:p>
            <a:pPr marL="0" indent="0">
              <a:buNone/>
            </a:pPr>
            <a:r>
              <a:rPr lang="en-US" sz="1100" b="1" dirty="0">
                <a:solidFill>
                  <a:srgbClr val="636E72"/>
                </a:solidFill>
                <a:latin typeface="Calibri" pitchFamily="34" charset="0"/>
                <a:ea typeface="Calibri" pitchFamily="34" charset="-122"/>
                <a:cs typeface="Calibri" pitchFamily="34" charset="-120"/>
              </a:rPr>
              <a:t>C:</a:t>
            </a:r>
            <a:endParaRPr lang="en-US" sz="1100" dirty="0"/>
          </a:p>
        </p:txBody>
      </p:sp>
      <p:sp>
        <p:nvSpPr>
          <p:cNvPr id="14" name="Text 12"/>
          <p:cNvSpPr/>
          <p:nvPr/>
        </p:nvSpPr>
        <p:spPr>
          <a:xfrm>
            <a:off x="1444752" y="2487168"/>
            <a:ext cx="1481328" cy="365760"/>
          </a:xfrm>
          <a:prstGeom prst="rect">
            <a:avLst/>
          </a:prstGeom>
          <a:noFill/>
          <a:ln/>
        </p:spPr>
        <p:txBody>
          <a:bodyPr wrap="square" rtlCol="0" anchor="ctr"/>
          <a:lstStyle/>
          <a:p>
            <a:pPr marL="0" indent="0">
              <a:buNone/>
            </a:pPr>
            <a:r>
              <a:rPr lang="en-US" sz="1100" dirty="0">
                <a:solidFill>
                  <a:srgbClr val="2D3436"/>
                </a:solidFill>
                <a:latin typeface="Calibri" pitchFamily="34" charset="0"/>
                <a:ea typeface="Calibri" pitchFamily="34" charset="-122"/>
                <a:cs typeface="Calibri" pitchFamily="34" charset="-120"/>
              </a:rPr>
              <a:t>100 (GridSearchCV)</a:t>
            </a:r>
            <a:endParaRPr lang="en-US" sz="1100" dirty="0"/>
          </a:p>
        </p:txBody>
      </p:sp>
      <p:sp>
        <p:nvSpPr>
          <p:cNvPr id="15" name="Shape 13"/>
          <p:cNvSpPr/>
          <p:nvPr/>
        </p:nvSpPr>
        <p:spPr>
          <a:xfrm>
            <a:off x="420624" y="2980944"/>
            <a:ext cx="2551176" cy="475488"/>
          </a:xfrm>
          <a:prstGeom prst="rect">
            <a:avLst/>
          </a:prstGeom>
          <a:solidFill>
            <a:srgbClr val="F8F9FA"/>
          </a:solidFill>
          <a:ln w="12700">
            <a:solidFill>
              <a:srgbClr val="DFE6E9"/>
            </a:solidFill>
            <a:prstDash val="solid"/>
          </a:ln>
        </p:spPr>
      </p:sp>
      <p:sp>
        <p:nvSpPr>
          <p:cNvPr id="16" name="Text 14"/>
          <p:cNvSpPr/>
          <p:nvPr/>
        </p:nvSpPr>
        <p:spPr>
          <a:xfrm>
            <a:off x="475488" y="3035808"/>
            <a:ext cx="1005840" cy="365760"/>
          </a:xfrm>
          <a:prstGeom prst="rect">
            <a:avLst/>
          </a:prstGeom>
          <a:noFill/>
          <a:ln/>
        </p:spPr>
        <p:txBody>
          <a:bodyPr wrap="square" rtlCol="0" anchor="ctr"/>
          <a:lstStyle/>
          <a:p>
            <a:pPr marL="0" indent="0">
              <a:buNone/>
            </a:pPr>
            <a:r>
              <a:rPr lang="en-US" sz="1100" b="1" dirty="0">
                <a:solidFill>
                  <a:srgbClr val="636E72"/>
                </a:solidFill>
                <a:latin typeface="Calibri" pitchFamily="34" charset="0"/>
                <a:ea typeface="Calibri" pitchFamily="34" charset="-122"/>
                <a:cs typeface="Calibri" pitchFamily="34" charset="-120"/>
              </a:rPr>
              <a:t>γ:</a:t>
            </a:r>
            <a:endParaRPr lang="en-US" sz="1100" dirty="0"/>
          </a:p>
        </p:txBody>
      </p:sp>
      <p:sp>
        <p:nvSpPr>
          <p:cNvPr id="17" name="Text 15"/>
          <p:cNvSpPr/>
          <p:nvPr/>
        </p:nvSpPr>
        <p:spPr>
          <a:xfrm>
            <a:off x="1444752" y="3035808"/>
            <a:ext cx="1481328" cy="365760"/>
          </a:xfrm>
          <a:prstGeom prst="rect">
            <a:avLst/>
          </a:prstGeom>
          <a:noFill/>
          <a:ln/>
        </p:spPr>
        <p:txBody>
          <a:bodyPr wrap="square" rtlCol="0" anchor="ctr"/>
          <a:lstStyle/>
          <a:p>
            <a:pPr marL="0" indent="0">
              <a:buNone/>
            </a:pPr>
            <a:r>
              <a:rPr lang="en-US" sz="1100" dirty="0">
                <a:solidFill>
                  <a:srgbClr val="2D3436"/>
                </a:solidFill>
                <a:latin typeface="Calibri" pitchFamily="34" charset="0"/>
                <a:ea typeface="Calibri" pitchFamily="34" charset="-122"/>
                <a:cs typeface="Calibri" pitchFamily="34" charset="-120"/>
              </a:rPr>
              <a:t>0.01 (GridSearchCV)</a:t>
            </a:r>
            <a:endParaRPr lang="en-US" sz="1100" dirty="0"/>
          </a:p>
        </p:txBody>
      </p:sp>
      <p:sp>
        <p:nvSpPr>
          <p:cNvPr id="18" name="Shape 16"/>
          <p:cNvSpPr/>
          <p:nvPr/>
        </p:nvSpPr>
        <p:spPr>
          <a:xfrm>
            <a:off x="420624" y="3529584"/>
            <a:ext cx="2551176" cy="475488"/>
          </a:xfrm>
          <a:prstGeom prst="rect">
            <a:avLst/>
          </a:prstGeom>
          <a:solidFill>
            <a:srgbClr val="FFFFFF"/>
          </a:solidFill>
          <a:ln w="12700">
            <a:solidFill>
              <a:srgbClr val="DFE6E9"/>
            </a:solidFill>
            <a:prstDash val="solid"/>
          </a:ln>
        </p:spPr>
      </p:sp>
      <p:sp>
        <p:nvSpPr>
          <p:cNvPr id="19" name="Text 17"/>
          <p:cNvSpPr/>
          <p:nvPr/>
        </p:nvSpPr>
        <p:spPr>
          <a:xfrm>
            <a:off x="475488" y="3584448"/>
            <a:ext cx="1005840" cy="365760"/>
          </a:xfrm>
          <a:prstGeom prst="rect">
            <a:avLst/>
          </a:prstGeom>
          <a:noFill/>
          <a:ln/>
        </p:spPr>
        <p:txBody>
          <a:bodyPr wrap="square" rtlCol="0" anchor="ctr"/>
          <a:lstStyle/>
          <a:p>
            <a:pPr marL="0" indent="0">
              <a:buNone/>
            </a:pPr>
            <a:r>
              <a:rPr lang="en-US" sz="1100" b="1" dirty="0">
                <a:solidFill>
                  <a:srgbClr val="636E72"/>
                </a:solidFill>
                <a:latin typeface="Calibri" pitchFamily="34" charset="0"/>
                <a:ea typeface="Calibri" pitchFamily="34" charset="-122"/>
                <a:cs typeface="Calibri" pitchFamily="34" charset="-120"/>
              </a:rPr>
              <a:t>Search:</a:t>
            </a:r>
            <a:endParaRPr lang="en-US" sz="1100" dirty="0"/>
          </a:p>
        </p:txBody>
      </p:sp>
      <p:sp>
        <p:nvSpPr>
          <p:cNvPr id="20" name="Text 18"/>
          <p:cNvSpPr/>
          <p:nvPr/>
        </p:nvSpPr>
        <p:spPr>
          <a:xfrm>
            <a:off x="1444752" y="3584448"/>
            <a:ext cx="1481328" cy="365760"/>
          </a:xfrm>
          <a:prstGeom prst="rect">
            <a:avLst/>
          </a:prstGeom>
          <a:noFill/>
          <a:ln/>
        </p:spPr>
        <p:txBody>
          <a:bodyPr wrap="square" rtlCol="0" anchor="ctr"/>
          <a:lstStyle/>
          <a:p>
            <a:pPr marL="0" indent="0">
              <a:buNone/>
            </a:pPr>
            <a:r>
              <a:rPr lang="en-US" sz="1100" dirty="0">
                <a:solidFill>
                  <a:srgbClr val="2D3436"/>
                </a:solidFill>
                <a:latin typeface="Calibri" pitchFamily="34" charset="0"/>
                <a:ea typeface="Calibri" pitchFamily="34" charset="-122"/>
                <a:cs typeface="Calibri" pitchFamily="34" charset="-120"/>
              </a:rPr>
              <a:t>3-fold CV, 12 fits</a:t>
            </a:r>
            <a:endParaRPr lang="en-US" sz="1100" dirty="0"/>
          </a:p>
        </p:txBody>
      </p:sp>
      <p:sp>
        <p:nvSpPr>
          <p:cNvPr id="21" name="Shape 19"/>
          <p:cNvSpPr/>
          <p:nvPr/>
        </p:nvSpPr>
        <p:spPr>
          <a:xfrm>
            <a:off x="420624" y="4078224"/>
            <a:ext cx="2551176" cy="475488"/>
          </a:xfrm>
          <a:prstGeom prst="rect">
            <a:avLst/>
          </a:prstGeom>
          <a:solidFill>
            <a:srgbClr val="F8F9FA"/>
          </a:solidFill>
          <a:ln w="12700">
            <a:solidFill>
              <a:srgbClr val="DFE6E9"/>
            </a:solidFill>
            <a:prstDash val="solid"/>
          </a:ln>
        </p:spPr>
      </p:sp>
      <p:sp>
        <p:nvSpPr>
          <p:cNvPr id="22" name="Text 20"/>
          <p:cNvSpPr/>
          <p:nvPr/>
        </p:nvSpPr>
        <p:spPr>
          <a:xfrm>
            <a:off x="475488" y="4133088"/>
            <a:ext cx="1005840" cy="365760"/>
          </a:xfrm>
          <a:prstGeom prst="rect">
            <a:avLst/>
          </a:prstGeom>
          <a:noFill/>
          <a:ln/>
        </p:spPr>
        <p:txBody>
          <a:bodyPr wrap="square" rtlCol="0" anchor="ctr"/>
          <a:lstStyle/>
          <a:p>
            <a:pPr marL="0" indent="0">
              <a:buNone/>
            </a:pPr>
            <a:r>
              <a:rPr lang="en-US" sz="1100" b="1" dirty="0">
                <a:solidFill>
                  <a:srgbClr val="636E72"/>
                </a:solidFill>
                <a:latin typeface="Calibri" pitchFamily="34" charset="0"/>
                <a:ea typeface="Calibri" pitchFamily="34" charset="-122"/>
                <a:cs typeface="Calibri" pitchFamily="34" charset="-120"/>
              </a:rPr>
              <a:t>Train obs:</a:t>
            </a:r>
            <a:endParaRPr lang="en-US" sz="1100" dirty="0"/>
          </a:p>
        </p:txBody>
      </p:sp>
      <p:sp>
        <p:nvSpPr>
          <p:cNvPr id="23" name="Text 21"/>
          <p:cNvSpPr/>
          <p:nvPr/>
        </p:nvSpPr>
        <p:spPr>
          <a:xfrm>
            <a:off x="1444752" y="4133088"/>
            <a:ext cx="1481328" cy="365760"/>
          </a:xfrm>
          <a:prstGeom prst="rect">
            <a:avLst/>
          </a:prstGeom>
          <a:noFill/>
          <a:ln/>
        </p:spPr>
        <p:txBody>
          <a:bodyPr wrap="square" rtlCol="0" anchor="ctr"/>
          <a:lstStyle/>
          <a:p>
            <a:pPr marL="0" indent="0">
              <a:buNone/>
            </a:pPr>
            <a:r>
              <a:rPr lang="en-US" sz="1100" dirty="0">
                <a:solidFill>
                  <a:srgbClr val="2D3436"/>
                </a:solidFill>
                <a:latin typeface="Calibri" pitchFamily="34" charset="0"/>
                <a:ea typeface="Calibri" pitchFamily="34" charset="-122"/>
                <a:cs typeface="Calibri" pitchFamily="34" charset="-120"/>
              </a:rPr>
              <a:t>15,672</a:t>
            </a:r>
            <a:endParaRPr lang="en-US" sz="1100" dirty="0"/>
          </a:p>
        </p:txBody>
      </p:sp>
      <p:sp>
        <p:nvSpPr>
          <p:cNvPr id="24" name="Shape 22"/>
          <p:cNvSpPr/>
          <p:nvPr/>
        </p:nvSpPr>
        <p:spPr>
          <a:xfrm>
            <a:off x="3273552" y="1170432"/>
            <a:ext cx="2697480" cy="3657600"/>
          </a:xfrm>
          <a:prstGeom prst="rect">
            <a:avLst/>
          </a:prstGeom>
          <a:solidFill>
            <a:srgbClr val="FFFFFF"/>
          </a:solidFill>
          <a:ln w="12700">
            <a:solidFill>
              <a:srgbClr val="E67E22"/>
            </a:solidFill>
            <a:prstDash val="solid"/>
          </a:ln>
          <a:effectLst>
            <a:outerShdw blurRad="76200" dist="25400" dir="8100000" algn="bl" rotWithShape="0">
              <a:srgbClr val="000000">
                <a:alpha val="9000"/>
              </a:srgbClr>
            </a:outerShdw>
          </a:effectLst>
        </p:spPr>
      </p:sp>
      <p:sp>
        <p:nvSpPr>
          <p:cNvPr id="25" name="Shape 23"/>
          <p:cNvSpPr/>
          <p:nvPr/>
        </p:nvSpPr>
        <p:spPr>
          <a:xfrm>
            <a:off x="3273552" y="1170432"/>
            <a:ext cx="2697480" cy="594360"/>
          </a:xfrm>
          <a:prstGeom prst="rect">
            <a:avLst/>
          </a:prstGeom>
          <a:solidFill>
            <a:srgbClr val="E67E22"/>
          </a:solidFill>
          <a:ln w="12700">
            <a:solidFill>
              <a:srgbClr val="E67E22"/>
            </a:solidFill>
            <a:prstDash val="solid"/>
          </a:ln>
        </p:spPr>
      </p:sp>
      <p:sp>
        <p:nvSpPr>
          <p:cNvPr id="26" name="Text 24"/>
          <p:cNvSpPr/>
          <p:nvPr/>
        </p:nvSpPr>
        <p:spPr>
          <a:xfrm>
            <a:off x="3364992" y="1188720"/>
            <a:ext cx="2514600" cy="347472"/>
          </a:xfrm>
          <a:prstGeom prst="rect">
            <a:avLst/>
          </a:prstGeom>
          <a:noFill/>
          <a:ln/>
        </p:spPr>
        <p:txBody>
          <a:bodyPr wrap="square" rtlCol="0" anchor="ctr"/>
          <a:lstStyle/>
          <a:p>
            <a:pPr marL="0" indent="0">
              <a:buNone/>
            </a:pPr>
            <a:r>
              <a:rPr lang="en-US" sz="2000" b="1" dirty="0">
                <a:solidFill>
                  <a:srgbClr val="FFFFFF"/>
                </a:solidFill>
                <a:latin typeface="Calibri" pitchFamily="34" charset="0"/>
                <a:ea typeface="Calibri" pitchFamily="34" charset="-122"/>
                <a:cs typeface="Calibri" pitchFamily="34" charset="-120"/>
              </a:rPr>
              <a:t>XGBoost</a:t>
            </a:r>
            <a:endParaRPr lang="en-US" sz="2000" dirty="0"/>
          </a:p>
        </p:txBody>
      </p:sp>
      <p:sp>
        <p:nvSpPr>
          <p:cNvPr id="27" name="Text 25"/>
          <p:cNvSpPr/>
          <p:nvPr/>
        </p:nvSpPr>
        <p:spPr>
          <a:xfrm>
            <a:off x="3364992" y="1499616"/>
            <a:ext cx="2514600" cy="237744"/>
          </a:xfrm>
          <a:prstGeom prst="rect">
            <a:avLst/>
          </a:prstGeom>
          <a:noFill/>
          <a:ln/>
        </p:spPr>
        <p:txBody>
          <a:bodyPr wrap="square" rtlCol="0" anchor="ctr"/>
          <a:lstStyle/>
          <a:p>
            <a:pPr marL="0" indent="0">
              <a:buNone/>
            </a:pPr>
            <a:r>
              <a:rPr lang="en-US" sz="1050" i="1" dirty="0">
                <a:solidFill>
                  <a:srgbClr val="FFFFFF"/>
                </a:solidFill>
                <a:latin typeface="Calibri" pitchFamily="34" charset="0"/>
                <a:ea typeface="Calibri" pitchFamily="34" charset="-122"/>
                <a:cs typeface="Calibri" pitchFamily="34" charset="-120"/>
              </a:rPr>
              <a:t>Gradient Boosted Trees</a:t>
            </a:r>
            <a:endParaRPr lang="en-US" sz="1050" dirty="0"/>
          </a:p>
        </p:txBody>
      </p:sp>
      <p:sp>
        <p:nvSpPr>
          <p:cNvPr id="28" name="Shape 26"/>
          <p:cNvSpPr/>
          <p:nvPr/>
        </p:nvSpPr>
        <p:spPr>
          <a:xfrm>
            <a:off x="3346704" y="1883664"/>
            <a:ext cx="2551176" cy="475488"/>
          </a:xfrm>
          <a:prstGeom prst="rect">
            <a:avLst/>
          </a:prstGeom>
          <a:solidFill>
            <a:srgbClr val="F8F9FA"/>
          </a:solidFill>
          <a:ln w="12700">
            <a:solidFill>
              <a:srgbClr val="DFE6E9"/>
            </a:solidFill>
            <a:prstDash val="solid"/>
          </a:ln>
        </p:spPr>
      </p:sp>
      <p:sp>
        <p:nvSpPr>
          <p:cNvPr id="29" name="Text 27"/>
          <p:cNvSpPr/>
          <p:nvPr/>
        </p:nvSpPr>
        <p:spPr>
          <a:xfrm>
            <a:off x="3401568" y="1938528"/>
            <a:ext cx="1005840" cy="365760"/>
          </a:xfrm>
          <a:prstGeom prst="rect">
            <a:avLst/>
          </a:prstGeom>
          <a:noFill/>
          <a:ln/>
        </p:spPr>
        <p:txBody>
          <a:bodyPr wrap="square" rtlCol="0" anchor="ctr"/>
          <a:lstStyle/>
          <a:p>
            <a:pPr marL="0" indent="0">
              <a:buNone/>
            </a:pPr>
            <a:r>
              <a:rPr lang="en-US" sz="1100" b="1" dirty="0">
                <a:solidFill>
                  <a:srgbClr val="636E72"/>
                </a:solidFill>
                <a:latin typeface="Calibri" pitchFamily="34" charset="0"/>
                <a:ea typeface="Calibri" pitchFamily="34" charset="-122"/>
                <a:cs typeface="Calibri" pitchFamily="34" charset="-120"/>
              </a:rPr>
              <a:t>Trees (n):</a:t>
            </a:r>
            <a:endParaRPr lang="en-US" sz="1100" dirty="0"/>
          </a:p>
        </p:txBody>
      </p:sp>
      <p:sp>
        <p:nvSpPr>
          <p:cNvPr id="30" name="Text 28"/>
          <p:cNvSpPr/>
          <p:nvPr/>
        </p:nvSpPr>
        <p:spPr>
          <a:xfrm>
            <a:off x="4370832" y="1938528"/>
            <a:ext cx="1481328" cy="365760"/>
          </a:xfrm>
          <a:prstGeom prst="rect">
            <a:avLst/>
          </a:prstGeom>
          <a:noFill/>
          <a:ln/>
        </p:spPr>
        <p:txBody>
          <a:bodyPr wrap="square" rtlCol="0" anchor="ctr"/>
          <a:lstStyle/>
          <a:p>
            <a:pPr marL="0" indent="0">
              <a:buNone/>
            </a:pPr>
            <a:r>
              <a:rPr lang="en-US" sz="1100" dirty="0">
                <a:solidFill>
                  <a:srgbClr val="2D3436"/>
                </a:solidFill>
                <a:latin typeface="Calibri" pitchFamily="34" charset="0"/>
                <a:ea typeface="Calibri" pitchFamily="34" charset="-122"/>
                <a:cs typeface="Calibri" pitchFamily="34" charset="-120"/>
              </a:rPr>
              <a:t>300</a:t>
            </a:r>
            <a:endParaRPr lang="en-US" sz="1100" dirty="0"/>
          </a:p>
        </p:txBody>
      </p:sp>
      <p:sp>
        <p:nvSpPr>
          <p:cNvPr id="31" name="Shape 29"/>
          <p:cNvSpPr/>
          <p:nvPr/>
        </p:nvSpPr>
        <p:spPr>
          <a:xfrm>
            <a:off x="3346704" y="2432304"/>
            <a:ext cx="2551176" cy="475488"/>
          </a:xfrm>
          <a:prstGeom prst="rect">
            <a:avLst/>
          </a:prstGeom>
          <a:solidFill>
            <a:srgbClr val="FFFFFF"/>
          </a:solidFill>
          <a:ln w="12700">
            <a:solidFill>
              <a:srgbClr val="DFE6E9"/>
            </a:solidFill>
            <a:prstDash val="solid"/>
          </a:ln>
        </p:spPr>
      </p:sp>
      <p:sp>
        <p:nvSpPr>
          <p:cNvPr id="32" name="Text 30"/>
          <p:cNvSpPr/>
          <p:nvPr/>
        </p:nvSpPr>
        <p:spPr>
          <a:xfrm>
            <a:off x="3401568" y="2487168"/>
            <a:ext cx="1005840" cy="365760"/>
          </a:xfrm>
          <a:prstGeom prst="rect">
            <a:avLst/>
          </a:prstGeom>
          <a:noFill/>
          <a:ln/>
        </p:spPr>
        <p:txBody>
          <a:bodyPr wrap="square" rtlCol="0" anchor="ctr"/>
          <a:lstStyle/>
          <a:p>
            <a:pPr marL="0" indent="0">
              <a:buNone/>
            </a:pPr>
            <a:r>
              <a:rPr lang="en-US" sz="1100" b="1" dirty="0">
                <a:solidFill>
                  <a:srgbClr val="636E72"/>
                </a:solidFill>
                <a:latin typeface="Calibri" pitchFamily="34" charset="0"/>
                <a:ea typeface="Calibri" pitchFamily="34" charset="-122"/>
                <a:cs typeface="Calibri" pitchFamily="34" charset="-120"/>
              </a:rPr>
              <a:t>Learning rate:</a:t>
            </a:r>
            <a:endParaRPr lang="en-US" sz="1100" dirty="0"/>
          </a:p>
        </p:txBody>
      </p:sp>
      <p:sp>
        <p:nvSpPr>
          <p:cNvPr id="33" name="Text 31"/>
          <p:cNvSpPr/>
          <p:nvPr/>
        </p:nvSpPr>
        <p:spPr>
          <a:xfrm>
            <a:off x="4370832" y="2487168"/>
            <a:ext cx="1481328" cy="365760"/>
          </a:xfrm>
          <a:prstGeom prst="rect">
            <a:avLst/>
          </a:prstGeom>
          <a:noFill/>
          <a:ln/>
        </p:spPr>
        <p:txBody>
          <a:bodyPr wrap="square" rtlCol="0" anchor="ctr"/>
          <a:lstStyle/>
          <a:p>
            <a:pPr marL="0" indent="0">
              <a:buNone/>
            </a:pPr>
            <a:r>
              <a:rPr lang="en-US" sz="1100" dirty="0">
                <a:solidFill>
                  <a:srgbClr val="2D3436"/>
                </a:solidFill>
                <a:latin typeface="Calibri" pitchFamily="34" charset="0"/>
                <a:ea typeface="Calibri" pitchFamily="34" charset="-122"/>
                <a:cs typeface="Calibri" pitchFamily="34" charset="-120"/>
              </a:rPr>
              <a:t>0.05</a:t>
            </a:r>
            <a:endParaRPr lang="en-US" sz="1100" dirty="0"/>
          </a:p>
        </p:txBody>
      </p:sp>
      <p:sp>
        <p:nvSpPr>
          <p:cNvPr id="34" name="Shape 32"/>
          <p:cNvSpPr/>
          <p:nvPr/>
        </p:nvSpPr>
        <p:spPr>
          <a:xfrm>
            <a:off x="3346704" y="2980944"/>
            <a:ext cx="2551176" cy="475488"/>
          </a:xfrm>
          <a:prstGeom prst="rect">
            <a:avLst/>
          </a:prstGeom>
          <a:solidFill>
            <a:srgbClr val="F8F9FA"/>
          </a:solidFill>
          <a:ln w="12700">
            <a:solidFill>
              <a:srgbClr val="DFE6E9"/>
            </a:solidFill>
            <a:prstDash val="solid"/>
          </a:ln>
        </p:spPr>
      </p:sp>
      <p:sp>
        <p:nvSpPr>
          <p:cNvPr id="35" name="Text 33"/>
          <p:cNvSpPr/>
          <p:nvPr/>
        </p:nvSpPr>
        <p:spPr>
          <a:xfrm>
            <a:off x="3401568" y="3035808"/>
            <a:ext cx="1005840" cy="365760"/>
          </a:xfrm>
          <a:prstGeom prst="rect">
            <a:avLst/>
          </a:prstGeom>
          <a:noFill/>
          <a:ln/>
        </p:spPr>
        <p:txBody>
          <a:bodyPr wrap="square" rtlCol="0" anchor="ctr"/>
          <a:lstStyle/>
          <a:p>
            <a:pPr marL="0" indent="0">
              <a:buNone/>
            </a:pPr>
            <a:r>
              <a:rPr lang="en-US" sz="1100" b="1" dirty="0">
                <a:solidFill>
                  <a:srgbClr val="636E72"/>
                </a:solidFill>
                <a:latin typeface="Calibri" pitchFamily="34" charset="0"/>
                <a:ea typeface="Calibri" pitchFamily="34" charset="-122"/>
                <a:cs typeface="Calibri" pitchFamily="34" charset="-120"/>
              </a:rPr>
              <a:t>Max depth:</a:t>
            </a:r>
            <a:endParaRPr lang="en-US" sz="1100" dirty="0"/>
          </a:p>
        </p:txBody>
      </p:sp>
      <p:sp>
        <p:nvSpPr>
          <p:cNvPr id="36" name="Text 34"/>
          <p:cNvSpPr/>
          <p:nvPr/>
        </p:nvSpPr>
        <p:spPr>
          <a:xfrm>
            <a:off x="4370832" y="3035808"/>
            <a:ext cx="1481328" cy="365760"/>
          </a:xfrm>
          <a:prstGeom prst="rect">
            <a:avLst/>
          </a:prstGeom>
          <a:noFill/>
          <a:ln/>
        </p:spPr>
        <p:txBody>
          <a:bodyPr wrap="square" rtlCol="0" anchor="ctr"/>
          <a:lstStyle/>
          <a:p>
            <a:pPr marL="0" indent="0">
              <a:buNone/>
            </a:pPr>
            <a:r>
              <a:rPr lang="en-US" sz="1100" dirty="0">
                <a:solidFill>
                  <a:srgbClr val="2D3436"/>
                </a:solidFill>
                <a:latin typeface="Calibri" pitchFamily="34" charset="0"/>
                <a:ea typeface="Calibri" pitchFamily="34" charset="-122"/>
                <a:cs typeface="Calibri" pitchFamily="34" charset="-120"/>
              </a:rPr>
              <a:t>6</a:t>
            </a:r>
            <a:endParaRPr lang="en-US" sz="1100" dirty="0"/>
          </a:p>
        </p:txBody>
      </p:sp>
      <p:sp>
        <p:nvSpPr>
          <p:cNvPr id="37" name="Shape 35"/>
          <p:cNvSpPr/>
          <p:nvPr/>
        </p:nvSpPr>
        <p:spPr>
          <a:xfrm>
            <a:off x="3346704" y="3529584"/>
            <a:ext cx="2551176" cy="475488"/>
          </a:xfrm>
          <a:prstGeom prst="rect">
            <a:avLst/>
          </a:prstGeom>
          <a:solidFill>
            <a:srgbClr val="FFFFFF"/>
          </a:solidFill>
          <a:ln w="12700">
            <a:solidFill>
              <a:srgbClr val="DFE6E9"/>
            </a:solidFill>
            <a:prstDash val="solid"/>
          </a:ln>
        </p:spPr>
      </p:sp>
      <p:sp>
        <p:nvSpPr>
          <p:cNvPr id="38" name="Text 36"/>
          <p:cNvSpPr/>
          <p:nvPr/>
        </p:nvSpPr>
        <p:spPr>
          <a:xfrm>
            <a:off x="3401568" y="3584448"/>
            <a:ext cx="1005840" cy="365760"/>
          </a:xfrm>
          <a:prstGeom prst="rect">
            <a:avLst/>
          </a:prstGeom>
          <a:noFill/>
          <a:ln/>
        </p:spPr>
        <p:txBody>
          <a:bodyPr wrap="square" rtlCol="0" anchor="ctr"/>
          <a:lstStyle/>
          <a:p>
            <a:pPr marL="0" indent="0">
              <a:buNone/>
            </a:pPr>
            <a:r>
              <a:rPr lang="en-US" sz="1100" b="1" dirty="0">
                <a:solidFill>
                  <a:srgbClr val="636E72"/>
                </a:solidFill>
                <a:latin typeface="Calibri" pitchFamily="34" charset="0"/>
                <a:ea typeface="Calibri" pitchFamily="34" charset="-122"/>
                <a:cs typeface="Calibri" pitchFamily="34" charset="-120"/>
              </a:rPr>
              <a:t>Subsample:</a:t>
            </a:r>
            <a:endParaRPr lang="en-US" sz="1100" dirty="0"/>
          </a:p>
        </p:txBody>
      </p:sp>
      <p:sp>
        <p:nvSpPr>
          <p:cNvPr id="39" name="Text 37"/>
          <p:cNvSpPr/>
          <p:nvPr/>
        </p:nvSpPr>
        <p:spPr>
          <a:xfrm>
            <a:off x="4370832" y="3584448"/>
            <a:ext cx="1481328" cy="365760"/>
          </a:xfrm>
          <a:prstGeom prst="rect">
            <a:avLst/>
          </a:prstGeom>
          <a:noFill/>
          <a:ln/>
        </p:spPr>
        <p:txBody>
          <a:bodyPr wrap="square" rtlCol="0" anchor="ctr"/>
          <a:lstStyle/>
          <a:p>
            <a:pPr marL="0" indent="0">
              <a:buNone/>
            </a:pPr>
            <a:r>
              <a:rPr lang="en-US" sz="1100" dirty="0">
                <a:solidFill>
                  <a:srgbClr val="2D3436"/>
                </a:solidFill>
                <a:latin typeface="Calibri" pitchFamily="34" charset="0"/>
                <a:ea typeface="Calibri" pitchFamily="34" charset="-122"/>
                <a:cs typeface="Calibri" pitchFamily="34" charset="-120"/>
              </a:rPr>
              <a:t>0.8 (row + col)</a:t>
            </a:r>
            <a:endParaRPr lang="en-US" sz="1100" dirty="0"/>
          </a:p>
        </p:txBody>
      </p:sp>
      <p:sp>
        <p:nvSpPr>
          <p:cNvPr id="40" name="Shape 38"/>
          <p:cNvSpPr/>
          <p:nvPr/>
        </p:nvSpPr>
        <p:spPr>
          <a:xfrm>
            <a:off x="3346704" y="4078224"/>
            <a:ext cx="2551176" cy="475488"/>
          </a:xfrm>
          <a:prstGeom prst="rect">
            <a:avLst/>
          </a:prstGeom>
          <a:solidFill>
            <a:srgbClr val="F8F9FA"/>
          </a:solidFill>
          <a:ln w="12700">
            <a:solidFill>
              <a:srgbClr val="DFE6E9"/>
            </a:solidFill>
            <a:prstDash val="solid"/>
          </a:ln>
        </p:spPr>
      </p:sp>
      <p:sp>
        <p:nvSpPr>
          <p:cNvPr id="41" name="Text 39"/>
          <p:cNvSpPr/>
          <p:nvPr/>
        </p:nvSpPr>
        <p:spPr>
          <a:xfrm>
            <a:off x="3401568" y="4133088"/>
            <a:ext cx="1005840" cy="365760"/>
          </a:xfrm>
          <a:prstGeom prst="rect">
            <a:avLst/>
          </a:prstGeom>
          <a:noFill/>
          <a:ln/>
        </p:spPr>
        <p:txBody>
          <a:bodyPr wrap="square" rtlCol="0" anchor="ctr"/>
          <a:lstStyle/>
          <a:p>
            <a:pPr marL="0" indent="0">
              <a:buNone/>
            </a:pPr>
            <a:r>
              <a:rPr lang="en-US" sz="1100" b="1" dirty="0">
                <a:solidFill>
                  <a:srgbClr val="636E72"/>
                </a:solidFill>
                <a:latin typeface="Calibri" pitchFamily="34" charset="0"/>
                <a:ea typeface="Calibri" pitchFamily="34" charset="-122"/>
                <a:cs typeface="Calibri" pitchFamily="34" charset="-120"/>
              </a:rPr>
              <a:t>Train obs:</a:t>
            </a:r>
            <a:endParaRPr lang="en-US" sz="1100" dirty="0"/>
          </a:p>
        </p:txBody>
      </p:sp>
      <p:sp>
        <p:nvSpPr>
          <p:cNvPr id="42" name="Text 40"/>
          <p:cNvSpPr/>
          <p:nvPr/>
        </p:nvSpPr>
        <p:spPr>
          <a:xfrm>
            <a:off x="4370832" y="4133088"/>
            <a:ext cx="1481328" cy="365760"/>
          </a:xfrm>
          <a:prstGeom prst="rect">
            <a:avLst/>
          </a:prstGeom>
          <a:noFill/>
          <a:ln/>
        </p:spPr>
        <p:txBody>
          <a:bodyPr wrap="square" rtlCol="0" anchor="ctr"/>
          <a:lstStyle/>
          <a:p>
            <a:pPr marL="0" indent="0">
              <a:buNone/>
            </a:pPr>
            <a:r>
              <a:rPr lang="en-US" sz="1100" dirty="0">
                <a:solidFill>
                  <a:srgbClr val="2D3436"/>
                </a:solidFill>
                <a:latin typeface="Calibri" pitchFamily="34" charset="0"/>
                <a:ea typeface="Calibri" pitchFamily="34" charset="-122"/>
                <a:cs typeface="Calibri" pitchFamily="34" charset="-120"/>
              </a:rPr>
              <a:t>15,672</a:t>
            </a:r>
            <a:endParaRPr lang="en-US" sz="1100" dirty="0"/>
          </a:p>
        </p:txBody>
      </p:sp>
      <p:sp>
        <p:nvSpPr>
          <p:cNvPr id="43" name="Shape 41"/>
          <p:cNvSpPr/>
          <p:nvPr/>
        </p:nvSpPr>
        <p:spPr>
          <a:xfrm>
            <a:off x="6199632" y="1170432"/>
            <a:ext cx="2697480" cy="3657600"/>
          </a:xfrm>
          <a:prstGeom prst="rect">
            <a:avLst/>
          </a:prstGeom>
          <a:solidFill>
            <a:srgbClr val="FFFFFF"/>
          </a:solidFill>
          <a:ln w="12700">
            <a:solidFill>
              <a:srgbClr val="0A9396"/>
            </a:solidFill>
            <a:prstDash val="solid"/>
          </a:ln>
          <a:effectLst>
            <a:outerShdw blurRad="76200" dist="25400" dir="8100000" algn="bl" rotWithShape="0">
              <a:srgbClr val="000000">
                <a:alpha val="9000"/>
              </a:srgbClr>
            </a:outerShdw>
          </a:effectLst>
        </p:spPr>
      </p:sp>
      <p:sp>
        <p:nvSpPr>
          <p:cNvPr id="44" name="Shape 42"/>
          <p:cNvSpPr/>
          <p:nvPr/>
        </p:nvSpPr>
        <p:spPr>
          <a:xfrm>
            <a:off x="6199632" y="1170432"/>
            <a:ext cx="2697480" cy="594360"/>
          </a:xfrm>
          <a:prstGeom prst="rect">
            <a:avLst/>
          </a:prstGeom>
          <a:solidFill>
            <a:srgbClr val="0A9396"/>
          </a:solidFill>
          <a:ln w="12700">
            <a:solidFill>
              <a:srgbClr val="0A9396"/>
            </a:solidFill>
            <a:prstDash val="solid"/>
          </a:ln>
        </p:spPr>
      </p:sp>
      <p:sp>
        <p:nvSpPr>
          <p:cNvPr id="45" name="Text 43"/>
          <p:cNvSpPr/>
          <p:nvPr/>
        </p:nvSpPr>
        <p:spPr>
          <a:xfrm>
            <a:off x="6291072" y="1188720"/>
            <a:ext cx="2514600" cy="347472"/>
          </a:xfrm>
          <a:prstGeom prst="rect">
            <a:avLst/>
          </a:prstGeom>
          <a:noFill/>
          <a:ln/>
        </p:spPr>
        <p:txBody>
          <a:bodyPr wrap="square" rtlCol="0" anchor="ctr"/>
          <a:lstStyle/>
          <a:p>
            <a:pPr marL="0" indent="0">
              <a:buNone/>
            </a:pPr>
            <a:r>
              <a:rPr lang="en-US" sz="2000" b="1" dirty="0">
                <a:solidFill>
                  <a:srgbClr val="FFFFFF"/>
                </a:solidFill>
                <a:latin typeface="Calibri" pitchFamily="34" charset="0"/>
                <a:ea typeface="Calibri" pitchFamily="34" charset="-122"/>
                <a:cs typeface="Calibri" pitchFamily="34" charset="-120"/>
              </a:rPr>
              <a:t>GRU</a:t>
            </a:r>
            <a:endParaRPr lang="en-US" sz="2000" dirty="0"/>
          </a:p>
        </p:txBody>
      </p:sp>
      <p:sp>
        <p:nvSpPr>
          <p:cNvPr id="46" name="Text 44"/>
          <p:cNvSpPr/>
          <p:nvPr/>
        </p:nvSpPr>
        <p:spPr>
          <a:xfrm>
            <a:off x="6291072" y="1499616"/>
            <a:ext cx="2514600" cy="237744"/>
          </a:xfrm>
          <a:prstGeom prst="rect">
            <a:avLst/>
          </a:prstGeom>
          <a:noFill/>
          <a:ln/>
        </p:spPr>
        <p:txBody>
          <a:bodyPr wrap="square" rtlCol="0" anchor="ctr"/>
          <a:lstStyle/>
          <a:p>
            <a:pPr marL="0" indent="0">
              <a:buNone/>
            </a:pPr>
            <a:r>
              <a:rPr lang="en-US" sz="1050" i="1" dirty="0">
                <a:solidFill>
                  <a:srgbClr val="FFFFFF"/>
                </a:solidFill>
                <a:latin typeface="Calibri" pitchFamily="34" charset="0"/>
                <a:ea typeface="Calibri" pitchFamily="34" charset="-122"/>
                <a:cs typeface="Calibri" pitchFamily="34" charset="-120"/>
              </a:rPr>
              <a:t>Deep Recurrent Network</a:t>
            </a:r>
            <a:endParaRPr lang="en-US" sz="1050" dirty="0"/>
          </a:p>
        </p:txBody>
      </p:sp>
      <p:sp>
        <p:nvSpPr>
          <p:cNvPr id="47" name="Shape 45"/>
          <p:cNvSpPr/>
          <p:nvPr/>
        </p:nvSpPr>
        <p:spPr>
          <a:xfrm>
            <a:off x="6272784" y="1883664"/>
            <a:ext cx="2551176" cy="475488"/>
          </a:xfrm>
          <a:prstGeom prst="rect">
            <a:avLst/>
          </a:prstGeom>
          <a:solidFill>
            <a:srgbClr val="F8F9FA"/>
          </a:solidFill>
          <a:ln w="12700">
            <a:solidFill>
              <a:srgbClr val="DFE6E9"/>
            </a:solidFill>
            <a:prstDash val="solid"/>
          </a:ln>
        </p:spPr>
      </p:sp>
      <p:sp>
        <p:nvSpPr>
          <p:cNvPr id="48" name="Text 46"/>
          <p:cNvSpPr/>
          <p:nvPr/>
        </p:nvSpPr>
        <p:spPr>
          <a:xfrm>
            <a:off x="6327648" y="1938528"/>
            <a:ext cx="1005840" cy="365760"/>
          </a:xfrm>
          <a:prstGeom prst="rect">
            <a:avLst/>
          </a:prstGeom>
          <a:noFill/>
          <a:ln/>
        </p:spPr>
        <p:txBody>
          <a:bodyPr wrap="square" rtlCol="0" anchor="ctr"/>
          <a:lstStyle/>
          <a:p>
            <a:pPr marL="0" indent="0">
              <a:buNone/>
            </a:pPr>
            <a:r>
              <a:rPr lang="en-US" sz="1100" b="1" dirty="0">
                <a:solidFill>
                  <a:srgbClr val="636E72"/>
                </a:solidFill>
                <a:latin typeface="Calibri" pitchFamily="34" charset="0"/>
                <a:ea typeface="Calibri" pitchFamily="34" charset="-122"/>
                <a:cs typeface="Calibri" pitchFamily="34" charset="-120"/>
              </a:rPr>
              <a:t>Layers:</a:t>
            </a:r>
            <a:endParaRPr lang="en-US" sz="1100" dirty="0"/>
          </a:p>
        </p:txBody>
      </p:sp>
      <p:sp>
        <p:nvSpPr>
          <p:cNvPr id="49" name="Text 47"/>
          <p:cNvSpPr/>
          <p:nvPr/>
        </p:nvSpPr>
        <p:spPr>
          <a:xfrm>
            <a:off x="7296912" y="1938528"/>
            <a:ext cx="1481328" cy="365760"/>
          </a:xfrm>
          <a:prstGeom prst="rect">
            <a:avLst/>
          </a:prstGeom>
          <a:noFill/>
          <a:ln/>
        </p:spPr>
        <p:txBody>
          <a:bodyPr wrap="square" rtlCol="0" anchor="ctr"/>
          <a:lstStyle/>
          <a:p>
            <a:pPr marL="0" indent="0">
              <a:buNone/>
            </a:pPr>
            <a:r>
              <a:rPr lang="en-US" sz="1100" dirty="0">
                <a:solidFill>
                  <a:srgbClr val="2D3436"/>
                </a:solidFill>
                <a:latin typeface="Calibri" pitchFamily="34" charset="0"/>
                <a:ea typeface="Calibri" pitchFamily="34" charset="-122"/>
                <a:cs typeface="Calibri" pitchFamily="34" charset="-120"/>
              </a:rPr>
              <a:t>GRU(128)+GRU(64)+Dense(32)+Dense(1)</a:t>
            </a:r>
            <a:endParaRPr lang="en-US" sz="1100" dirty="0"/>
          </a:p>
        </p:txBody>
      </p:sp>
      <p:sp>
        <p:nvSpPr>
          <p:cNvPr id="50" name="Shape 48"/>
          <p:cNvSpPr/>
          <p:nvPr/>
        </p:nvSpPr>
        <p:spPr>
          <a:xfrm>
            <a:off x="6272784" y="2432304"/>
            <a:ext cx="2551176" cy="475488"/>
          </a:xfrm>
          <a:prstGeom prst="rect">
            <a:avLst/>
          </a:prstGeom>
          <a:solidFill>
            <a:srgbClr val="FFFFFF"/>
          </a:solidFill>
          <a:ln w="12700">
            <a:solidFill>
              <a:srgbClr val="DFE6E9"/>
            </a:solidFill>
            <a:prstDash val="solid"/>
          </a:ln>
        </p:spPr>
      </p:sp>
      <p:sp>
        <p:nvSpPr>
          <p:cNvPr id="51" name="Text 49"/>
          <p:cNvSpPr/>
          <p:nvPr/>
        </p:nvSpPr>
        <p:spPr>
          <a:xfrm>
            <a:off x="6327648" y="2487168"/>
            <a:ext cx="1005840" cy="365760"/>
          </a:xfrm>
          <a:prstGeom prst="rect">
            <a:avLst/>
          </a:prstGeom>
          <a:noFill/>
          <a:ln/>
        </p:spPr>
        <p:txBody>
          <a:bodyPr wrap="square" rtlCol="0" anchor="ctr"/>
          <a:lstStyle/>
          <a:p>
            <a:pPr marL="0" indent="0">
              <a:buNone/>
            </a:pPr>
            <a:r>
              <a:rPr lang="en-US" sz="1100" b="1" dirty="0">
                <a:solidFill>
                  <a:srgbClr val="636E72"/>
                </a:solidFill>
                <a:latin typeface="Calibri" pitchFamily="34" charset="0"/>
                <a:ea typeface="Calibri" pitchFamily="34" charset="-122"/>
                <a:cs typeface="Calibri" pitchFamily="34" charset="-120"/>
              </a:rPr>
              <a:t>Activation:</a:t>
            </a:r>
            <a:endParaRPr lang="en-US" sz="1100" dirty="0"/>
          </a:p>
        </p:txBody>
      </p:sp>
      <p:sp>
        <p:nvSpPr>
          <p:cNvPr id="52" name="Text 50"/>
          <p:cNvSpPr/>
          <p:nvPr/>
        </p:nvSpPr>
        <p:spPr>
          <a:xfrm>
            <a:off x="7296912" y="2487168"/>
            <a:ext cx="1481328" cy="365760"/>
          </a:xfrm>
          <a:prstGeom prst="rect">
            <a:avLst/>
          </a:prstGeom>
          <a:noFill/>
          <a:ln/>
        </p:spPr>
        <p:txBody>
          <a:bodyPr wrap="square" rtlCol="0" anchor="ctr"/>
          <a:lstStyle/>
          <a:p>
            <a:pPr marL="0" indent="0">
              <a:buNone/>
            </a:pPr>
            <a:r>
              <a:rPr lang="en-US" sz="1100" dirty="0">
                <a:solidFill>
                  <a:srgbClr val="2D3436"/>
                </a:solidFill>
                <a:latin typeface="Calibri" pitchFamily="34" charset="0"/>
                <a:ea typeface="Calibri" pitchFamily="34" charset="-122"/>
                <a:cs typeface="Calibri" pitchFamily="34" charset="-120"/>
              </a:rPr>
              <a:t>tanh (corrected from ReLU)</a:t>
            </a:r>
            <a:endParaRPr lang="en-US" sz="1100" dirty="0"/>
          </a:p>
        </p:txBody>
      </p:sp>
      <p:sp>
        <p:nvSpPr>
          <p:cNvPr id="53" name="Shape 51"/>
          <p:cNvSpPr/>
          <p:nvPr/>
        </p:nvSpPr>
        <p:spPr>
          <a:xfrm>
            <a:off x="6272784" y="2980944"/>
            <a:ext cx="2551176" cy="475488"/>
          </a:xfrm>
          <a:prstGeom prst="rect">
            <a:avLst/>
          </a:prstGeom>
          <a:solidFill>
            <a:srgbClr val="F8F9FA"/>
          </a:solidFill>
          <a:ln w="12700">
            <a:solidFill>
              <a:srgbClr val="DFE6E9"/>
            </a:solidFill>
            <a:prstDash val="solid"/>
          </a:ln>
        </p:spPr>
      </p:sp>
      <p:sp>
        <p:nvSpPr>
          <p:cNvPr id="54" name="Text 52"/>
          <p:cNvSpPr/>
          <p:nvPr/>
        </p:nvSpPr>
        <p:spPr>
          <a:xfrm>
            <a:off x="6327648" y="3035808"/>
            <a:ext cx="1005840" cy="365760"/>
          </a:xfrm>
          <a:prstGeom prst="rect">
            <a:avLst/>
          </a:prstGeom>
          <a:noFill/>
          <a:ln/>
        </p:spPr>
        <p:txBody>
          <a:bodyPr wrap="square" rtlCol="0" anchor="ctr"/>
          <a:lstStyle/>
          <a:p>
            <a:pPr marL="0" indent="0">
              <a:buNone/>
            </a:pPr>
            <a:r>
              <a:rPr lang="en-US" sz="1100" b="1" dirty="0">
                <a:solidFill>
                  <a:srgbClr val="636E72"/>
                </a:solidFill>
                <a:latin typeface="Calibri" pitchFamily="34" charset="0"/>
                <a:ea typeface="Calibri" pitchFamily="34" charset="-122"/>
                <a:cs typeface="Calibri" pitchFamily="34" charset="-120"/>
              </a:rPr>
              <a:t>Params:</a:t>
            </a:r>
            <a:endParaRPr lang="en-US" sz="1100" dirty="0"/>
          </a:p>
        </p:txBody>
      </p:sp>
      <p:sp>
        <p:nvSpPr>
          <p:cNvPr id="55" name="Text 53"/>
          <p:cNvSpPr/>
          <p:nvPr/>
        </p:nvSpPr>
        <p:spPr>
          <a:xfrm>
            <a:off x="7296912" y="3035808"/>
            <a:ext cx="1481328" cy="365760"/>
          </a:xfrm>
          <a:prstGeom prst="rect">
            <a:avLst/>
          </a:prstGeom>
          <a:noFill/>
          <a:ln/>
        </p:spPr>
        <p:txBody>
          <a:bodyPr wrap="square" rtlCol="0" anchor="ctr"/>
          <a:lstStyle/>
          <a:p>
            <a:pPr marL="0" indent="0">
              <a:buNone/>
            </a:pPr>
            <a:r>
              <a:rPr lang="en-US" sz="1100" dirty="0">
                <a:solidFill>
                  <a:srgbClr val="2D3436"/>
                </a:solidFill>
                <a:latin typeface="Calibri" pitchFamily="34" charset="0"/>
                <a:ea typeface="Calibri" pitchFamily="34" charset="-122"/>
                <a:cs typeface="Calibri" pitchFamily="34" charset="-120"/>
              </a:rPr>
              <a:t>103,873 trainable</a:t>
            </a:r>
            <a:endParaRPr lang="en-US" sz="1100" dirty="0"/>
          </a:p>
        </p:txBody>
      </p:sp>
      <p:sp>
        <p:nvSpPr>
          <p:cNvPr id="56" name="Shape 54"/>
          <p:cNvSpPr/>
          <p:nvPr/>
        </p:nvSpPr>
        <p:spPr>
          <a:xfrm>
            <a:off x="6272784" y="3529584"/>
            <a:ext cx="2551176" cy="475488"/>
          </a:xfrm>
          <a:prstGeom prst="rect">
            <a:avLst/>
          </a:prstGeom>
          <a:solidFill>
            <a:srgbClr val="FFFFFF"/>
          </a:solidFill>
          <a:ln w="12700">
            <a:solidFill>
              <a:srgbClr val="DFE6E9"/>
            </a:solidFill>
            <a:prstDash val="solid"/>
          </a:ln>
        </p:spPr>
      </p:sp>
      <p:sp>
        <p:nvSpPr>
          <p:cNvPr id="57" name="Text 55"/>
          <p:cNvSpPr/>
          <p:nvPr/>
        </p:nvSpPr>
        <p:spPr>
          <a:xfrm>
            <a:off x="6327648" y="3584448"/>
            <a:ext cx="1005840" cy="365760"/>
          </a:xfrm>
          <a:prstGeom prst="rect">
            <a:avLst/>
          </a:prstGeom>
          <a:noFill/>
          <a:ln/>
        </p:spPr>
        <p:txBody>
          <a:bodyPr wrap="square" rtlCol="0" anchor="ctr"/>
          <a:lstStyle/>
          <a:p>
            <a:pPr marL="0" indent="0">
              <a:buNone/>
            </a:pPr>
            <a:r>
              <a:rPr lang="en-US" sz="1100" b="1" dirty="0">
                <a:solidFill>
                  <a:srgbClr val="636E72"/>
                </a:solidFill>
                <a:latin typeface="Calibri" pitchFamily="34" charset="0"/>
                <a:ea typeface="Calibri" pitchFamily="34" charset="-122"/>
                <a:cs typeface="Calibri" pitchFamily="34" charset="-120"/>
              </a:rPr>
              <a:t>EarlyStopping:</a:t>
            </a:r>
            <a:endParaRPr lang="en-US" sz="1100" dirty="0"/>
          </a:p>
        </p:txBody>
      </p:sp>
      <p:sp>
        <p:nvSpPr>
          <p:cNvPr id="58" name="Text 56"/>
          <p:cNvSpPr/>
          <p:nvPr/>
        </p:nvSpPr>
        <p:spPr>
          <a:xfrm>
            <a:off x="7296912" y="3584448"/>
            <a:ext cx="1481328" cy="365760"/>
          </a:xfrm>
          <a:prstGeom prst="rect">
            <a:avLst/>
          </a:prstGeom>
          <a:noFill/>
          <a:ln/>
        </p:spPr>
        <p:txBody>
          <a:bodyPr wrap="square" rtlCol="0" anchor="ctr"/>
          <a:lstStyle/>
          <a:p>
            <a:pPr marL="0" indent="0">
              <a:buNone/>
            </a:pPr>
            <a:r>
              <a:rPr lang="en-US" sz="1100" dirty="0">
                <a:solidFill>
                  <a:srgbClr val="2D3436"/>
                </a:solidFill>
                <a:latin typeface="Calibri" pitchFamily="34" charset="0"/>
                <a:ea typeface="Calibri" pitchFamily="34" charset="-122"/>
                <a:cs typeface="Calibri" pitchFamily="34" charset="-120"/>
              </a:rPr>
              <a:t>patience=10, best epoch=40</a:t>
            </a:r>
            <a:endParaRPr lang="en-US" sz="1100" dirty="0"/>
          </a:p>
        </p:txBody>
      </p:sp>
      <p:sp>
        <p:nvSpPr>
          <p:cNvPr id="59" name="Shape 57"/>
          <p:cNvSpPr/>
          <p:nvPr/>
        </p:nvSpPr>
        <p:spPr>
          <a:xfrm>
            <a:off x="6272784" y="4078224"/>
            <a:ext cx="2551176" cy="475488"/>
          </a:xfrm>
          <a:prstGeom prst="rect">
            <a:avLst/>
          </a:prstGeom>
          <a:solidFill>
            <a:srgbClr val="F8F9FA"/>
          </a:solidFill>
          <a:ln w="12700">
            <a:solidFill>
              <a:srgbClr val="DFE6E9"/>
            </a:solidFill>
            <a:prstDash val="solid"/>
          </a:ln>
        </p:spPr>
      </p:sp>
      <p:sp>
        <p:nvSpPr>
          <p:cNvPr id="60" name="Text 58"/>
          <p:cNvSpPr/>
          <p:nvPr/>
        </p:nvSpPr>
        <p:spPr>
          <a:xfrm>
            <a:off x="6327648" y="4133088"/>
            <a:ext cx="1005840" cy="365760"/>
          </a:xfrm>
          <a:prstGeom prst="rect">
            <a:avLst/>
          </a:prstGeom>
          <a:noFill/>
          <a:ln/>
        </p:spPr>
        <p:txBody>
          <a:bodyPr wrap="square" rtlCol="0" anchor="ctr"/>
          <a:lstStyle/>
          <a:p>
            <a:pPr marL="0" indent="0">
              <a:buNone/>
            </a:pPr>
            <a:r>
              <a:rPr lang="en-US" sz="1100" b="1" dirty="0">
                <a:solidFill>
                  <a:srgbClr val="636E72"/>
                </a:solidFill>
                <a:latin typeface="Calibri" pitchFamily="34" charset="0"/>
                <a:ea typeface="Calibri" pitchFamily="34" charset="-122"/>
                <a:cs typeface="Calibri" pitchFamily="34" charset="-120"/>
              </a:rPr>
              <a:t>Target:</a:t>
            </a:r>
            <a:endParaRPr lang="en-US" sz="1100" dirty="0"/>
          </a:p>
        </p:txBody>
      </p:sp>
      <p:sp>
        <p:nvSpPr>
          <p:cNvPr id="61" name="Text 59"/>
          <p:cNvSpPr/>
          <p:nvPr/>
        </p:nvSpPr>
        <p:spPr>
          <a:xfrm>
            <a:off x="7296912" y="4133088"/>
            <a:ext cx="1481328" cy="365760"/>
          </a:xfrm>
          <a:prstGeom prst="rect">
            <a:avLst/>
          </a:prstGeom>
          <a:noFill/>
          <a:ln/>
        </p:spPr>
        <p:txBody>
          <a:bodyPr wrap="square" rtlCol="0" anchor="ctr"/>
          <a:lstStyle/>
          <a:p>
            <a:pPr marL="0" indent="0">
              <a:buNone/>
            </a:pPr>
            <a:r>
              <a:rPr lang="en-US" sz="1100" dirty="0">
                <a:solidFill>
                  <a:srgbClr val="2D3436"/>
                </a:solidFill>
                <a:latin typeface="Calibri" pitchFamily="34" charset="0"/>
                <a:ea typeface="Calibri" pitchFamily="34" charset="-122"/>
                <a:cs typeface="Calibri" pitchFamily="34" charset="-120"/>
              </a:rPr>
              <a:t>MinMaxScaler [0,1]</a:t>
            </a:r>
            <a:endParaRPr lang="en-US" sz="1100" dirty="0"/>
          </a:p>
        </p:txBody>
      </p:sp>
      <p:sp>
        <p:nvSpPr>
          <p:cNvPr id="62" name="Text 60"/>
          <p:cNvSpPr/>
          <p:nvPr/>
        </p:nvSpPr>
        <p:spPr>
          <a:xfrm>
            <a:off x="8412480" y="4846320"/>
            <a:ext cx="640080" cy="228600"/>
          </a:xfrm>
          <a:prstGeom prst="rect">
            <a:avLst/>
          </a:prstGeom>
          <a:noFill/>
          <a:ln/>
        </p:spPr>
        <p:txBody>
          <a:bodyPr wrap="square" rtlCol="0" anchor="ctr"/>
          <a:lstStyle/>
          <a:p>
            <a:pPr marL="0" indent="0" algn="r">
              <a:buNone/>
            </a:pPr>
            <a:r>
              <a:rPr lang="en-US" sz="1000" dirty="0">
                <a:solidFill>
                  <a:srgbClr val="636E72"/>
                </a:solidFill>
                <a:latin typeface="Calibri" pitchFamily="34" charset="0"/>
                <a:ea typeface="Calibri" pitchFamily="34" charset="-122"/>
                <a:cs typeface="Calibri" pitchFamily="34" charset="-120"/>
              </a:rPr>
              <a:t>10 / 16</a:t>
            </a:r>
            <a:endParaRPr lang="en-US" sz="10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8F9FA"/>
        </a:solidFill>
        <a:effectLst/>
      </p:bgPr>
    </p:bg>
    <p:spTree>
      <p:nvGrpSpPr>
        <p:cNvPr id="1" name=""/>
        <p:cNvGrpSpPr/>
        <p:nvPr/>
      </p:nvGrpSpPr>
      <p:grpSpPr>
        <a:xfrm>
          <a:off x="0" y="0"/>
          <a:ext cx="0" cy="0"/>
          <a:chOff x="0" y="0"/>
          <a:chExt cx="0" cy="0"/>
        </a:xfrm>
      </p:grpSpPr>
      <p:sp>
        <p:nvSpPr>
          <p:cNvPr id="2" name="Shape 0"/>
          <p:cNvSpPr/>
          <p:nvPr/>
        </p:nvSpPr>
        <p:spPr>
          <a:xfrm>
            <a:off x="0" y="0"/>
            <a:ext cx="201168" cy="5143500"/>
          </a:xfrm>
          <a:prstGeom prst="rect">
            <a:avLst/>
          </a:prstGeom>
          <a:solidFill>
            <a:srgbClr val="0A9396"/>
          </a:solidFill>
          <a:ln w="12700">
            <a:solidFill>
              <a:srgbClr val="0A9396"/>
            </a:solidFill>
            <a:prstDash val="solid"/>
          </a:ln>
        </p:spPr>
      </p:sp>
      <p:sp>
        <p:nvSpPr>
          <p:cNvPr id="3" name="Text 1"/>
          <p:cNvSpPr/>
          <p:nvPr/>
        </p:nvSpPr>
        <p:spPr>
          <a:xfrm>
            <a:off x="347472" y="201168"/>
            <a:ext cx="8503920" cy="640080"/>
          </a:xfrm>
          <a:prstGeom prst="rect">
            <a:avLst/>
          </a:prstGeom>
          <a:noFill/>
          <a:ln/>
        </p:spPr>
        <p:txBody>
          <a:bodyPr wrap="square" rtlCol="0" anchor="ctr"/>
          <a:lstStyle/>
          <a:p>
            <a:pPr marL="0" indent="0">
              <a:buNone/>
            </a:pPr>
            <a:r>
              <a:rPr lang="en-US" sz="2800" b="1" dirty="0">
                <a:solidFill>
                  <a:srgbClr val="0D1B2A"/>
                </a:solidFill>
                <a:latin typeface="Calibri" pitchFamily="34" charset="0"/>
                <a:ea typeface="Calibri" pitchFamily="34" charset="-122"/>
                <a:cs typeface="Calibri" pitchFamily="34" charset="-120"/>
              </a:rPr>
              <a:t>GRU Model Training Dynamics</a:t>
            </a:r>
            <a:endParaRPr lang="en-US" sz="2800" dirty="0"/>
          </a:p>
        </p:txBody>
      </p:sp>
      <p:sp>
        <p:nvSpPr>
          <p:cNvPr id="4" name="Text 2"/>
          <p:cNvSpPr/>
          <p:nvPr/>
        </p:nvSpPr>
        <p:spPr>
          <a:xfrm>
            <a:off x="347472" y="804672"/>
            <a:ext cx="8503920" cy="329184"/>
          </a:xfrm>
          <a:prstGeom prst="rect">
            <a:avLst/>
          </a:prstGeom>
          <a:noFill/>
          <a:ln/>
        </p:spPr>
        <p:txBody>
          <a:bodyPr wrap="square" rtlCol="0" anchor="ctr"/>
          <a:lstStyle/>
          <a:p>
            <a:pPr marL="0" indent="0">
              <a:buNone/>
            </a:pPr>
            <a:r>
              <a:rPr lang="en-US" sz="1400" i="1" dirty="0">
                <a:solidFill>
                  <a:srgbClr val="636E72"/>
                </a:solidFill>
                <a:latin typeface="Calibri" pitchFamily="34" charset="0"/>
                <a:ea typeface="Calibri" pitchFamily="34" charset="-122"/>
                <a:cs typeface="Calibri" pitchFamily="34" charset="-120"/>
              </a:rPr>
              <a:t>EarlyStopping triggered at Epoch 50 — best weights from Epoch 40</a:t>
            </a:r>
            <a:endParaRPr lang="en-US" sz="1400" dirty="0"/>
          </a:p>
        </p:txBody>
      </p:sp>
      <p:pic>
        <p:nvPicPr>
          <p:cNvPr id="5" name="Image 0" descr="/home/claude/diss_ppt_read/word/media/image6.png"/>
          <p:cNvPicPr>
            <a:picLocks noChangeAspect="1"/>
          </p:cNvPicPr>
          <p:nvPr/>
        </p:nvPicPr>
        <p:blipFill>
          <a:blip r:embed="rId3"/>
          <a:stretch>
            <a:fillRect/>
          </a:stretch>
        </p:blipFill>
        <p:spPr>
          <a:xfrm>
            <a:off x="347472" y="1170432"/>
            <a:ext cx="5303520" cy="2615184"/>
          </a:xfrm>
          <a:prstGeom prst="rect">
            <a:avLst/>
          </a:prstGeom>
        </p:spPr>
      </p:pic>
      <p:sp>
        <p:nvSpPr>
          <p:cNvPr id="6" name="Shape 3"/>
          <p:cNvSpPr/>
          <p:nvPr/>
        </p:nvSpPr>
        <p:spPr>
          <a:xfrm>
            <a:off x="5833872" y="1216152"/>
            <a:ext cx="3035808" cy="475488"/>
          </a:xfrm>
          <a:prstGeom prst="rect">
            <a:avLst/>
          </a:prstGeom>
          <a:solidFill>
            <a:srgbClr val="FFFFFF"/>
          </a:solidFill>
          <a:ln w="12700">
            <a:solidFill>
              <a:srgbClr val="DFE6E9"/>
            </a:solidFill>
            <a:prstDash val="solid"/>
          </a:ln>
        </p:spPr>
      </p:sp>
      <p:sp>
        <p:nvSpPr>
          <p:cNvPr id="7" name="Text 4"/>
          <p:cNvSpPr/>
          <p:nvPr/>
        </p:nvSpPr>
        <p:spPr>
          <a:xfrm>
            <a:off x="5943600" y="1243584"/>
            <a:ext cx="914400" cy="384048"/>
          </a:xfrm>
          <a:prstGeom prst="rect">
            <a:avLst/>
          </a:prstGeom>
          <a:noFill/>
          <a:ln/>
        </p:spPr>
        <p:txBody>
          <a:bodyPr wrap="square" rtlCol="0" anchor="ctr"/>
          <a:lstStyle/>
          <a:p>
            <a:pPr marL="0" indent="0">
              <a:buNone/>
            </a:pPr>
            <a:r>
              <a:rPr lang="en-US" sz="1100" b="1" dirty="0">
                <a:solidFill>
                  <a:srgbClr val="0A9396"/>
                </a:solidFill>
                <a:latin typeface="Calibri" pitchFamily="34" charset="0"/>
                <a:ea typeface="Calibri" pitchFamily="34" charset="-122"/>
                <a:cs typeface="Calibri" pitchFamily="34" charset="-120"/>
              </a:rPr>
              <a:t>Epoch 1</a:t>
            </a:r>
            <a:endParaRPr lang="en-US" sz="1100" dirty="0"/>
          </a:p>
        </p:txBody>
      </p:sp>
      <p:sp>
        <p:nvSpPr>
          <p:cNvPr id="8" name="Text 5"/>
          <p:cNvSpPr/>
          <p:nvPr/>
        </p:nvSpPr>
        <p:spPr>
          <a:xfrm>
            <a:off x="6812280" y="1243584"/>
            <a:ext cx="1005840" cy="384048"/>
          </a:xfrm>
          <a:prstGeom prst="rect">
            <a:avLst/>
          </a:prstGeom>
          <a:noFill/>
          <a:ln/>
        </p:spPr>
        <p:txBody>
          <a:bodyPr wrap="square" rtlCol="0" anchor="ctr"/>
          <a:lstStyle/>
          <a:p>
            <a:pPr marL="0" indent="0">
              <a:buNone/>
            </a:pPr>
            <a:r>
              <a:rPr lang="en-US" sz="1000" i="1" dirty="0">
                <a:solidFill>
                  <a:srgbClr val="636E72"/>
                </a:solidFill>
                <a:latin typeface="Calibri" pitchFamily="34" charset="0"/>
                <a:ea typeface="Calibri" pitchFamily="34" charset="-122"/>
                <a:cs typeface="Calibri" pitchFamily="34" charset="-120"/>
              </a:rPr>
              <a:t>0.0030000</a:t>
            </a:r>
            <a:endParaRPr lang="en-US" sz="1000" dirty="0"/>
          </a:p>
        </p:txBody>
      </p:sp>
      <p:sp>
        <p:nvSpPr>
          <p:cNvPr id="9" name="Text 6"/>
          <p:cNvSpPr/>
          <p:nvPr/>
        </p:nvSpPr>
        <p:spPr>
          <a:xfrm>
            <a:off x="6812280" y="1426464"/>
            <a:ext cx="1920240" cy="237744"/>
          </a:xfrm>
          <a:prstGeom prst="rect">
            <a:avLst/>
          </a:prstGeom>
          <a:noFill/>
          <a:ln/>
        </p:spPr>
        <p:txBody>
          <a:bodyPr wrap="square" rtlCol="0" anchor="ctr"/>
          <a:lstStyle/>
          <a:p>
            <a:pPr marL="0" indent="0">
              <a:buNone/>
            </a:pPr>
            <a:r>
              <a:rPr lang="en-US" sz="1000" dirty="0">
                <a:solidFill>
                  <a:srgbClr val="2D3436"/>
                </a:solidFill>
                <a:latin typeface="Calibri" pitchFamily="34" charset="0"/>
                <a:ea typeface="Calibri" pitchFamily="34" charset="-122"/>
                <a:cs typeface="Calibri" pitchFamily="34" charset="-120"/>
              </a:rPr>
              <a:t>Rapid initial descent</a:t>
            </a:r>
            <a:endParaRPr lang="en-US" sz="1000" dirty="0"/>
          </a:p>
        </p:txBody>
      </p:sp>
      <p:sp>
        <p:nvSpPr>
          <p:cNvPr id="10" name="Shape 7"/>
          <p:cNvSpPr/>
          <p:nvPr/>
        </p:nvSpPr>
        <p:spPr>
          <a:xfrm>
            <a:off x="5833872" y="1792224"/>
            <a:ext cx="3035808" cy="475488"/>
          </a:xfrm>
          <a:prstGeom prst="rect">
            <a:avLst/>
          </a:prstGeom>
          <a:solidFill>
            <a:srgbClr val="FFFFFF"/>
          </a:solidFill>
          <a:ln w="12700">
            <a:solidFill>
              <a:srgbClr val="DFE6E9"/>
            </a:solidFill>
            <a:prstDash val="solid"/>
          </a:ln>
        </p:spPr>
      </p:sp>
      <p:sp>
        <p:nvSpPr>
          <p:cNvPr id="11" name="Text 8"/>
          <p:cNvSpPr/>
          <p:nvPr/>
        </p:nvSpPr>
        <p:spPr>
          <a:xfrm>
            <a:off x="5943600" y="1819656"/>
            <a:ext cx="914400" cy="384048"/>
          </a:xfrm>
          <a:prstGeom prst="rect">
            <a:avLst/>
          </a:prstGeom>
          <a:noFill/>
          <a:ln/>
        </p:spPr>
        <p:txBody>
          <a:bodyPr wrap="square" rtlCol="0" anchor="ctr"/>
          <a:lstStyle/>
          <a:p>
            <a:pPr marL="0" indent="0">
              <a:buNone/>
            </a:pPr>
            <a:r>
              <a:rPr lang="en-US" sz="1100" b="1" dirty="0">
                <a:solidFill>
                  <a:srgbClr val="0A9396"/>
                </a:solidFill>
                <a:latin typeface="Calibri" pitchFamily="34" charset="0"/>
                <a:ea typeface="Calibri" pitchFamily="34" charset="-122"/>
                <a:cs typeface="Calibri" pitchFamily="34" charset="-120"/>
              </a:rPr>
              <a:t>Epoch 10</a:t>
            </a:r>
            <a:endParaRPr lang="en-US" sz="1100" dirty="0"/>
          </a:p>
        </p:txBody>
      </p:sp>
      <p:sp>
        <p:nvSpPr>
          <p:cNvPr id="12" name="Text 9"/>
          <p:cNvSpPr/>
          <p:nvPr/>
        </p:nvSpPr>
        <p:spPr>
          <a:xfrm>
            <a:off x="6812280" y="1819656"/>
            <a:ext cx="1005840" cy="384048"/>
          </a:xfrm>
          <a:prstGeom prst="rect">
            <a:avLst/>
          </a:prstGeom>
          <a:noFill/>
          <a:ln/>
        </p:spPr>
        <p:txBody>
          <a:bodyPr wrap="square" rtlCol="0" anchor="ctr"/>
          <a:lstStyle/>
          <a:p>
            <a:pPr marL="0" indent="0">
              <a:buNone/>
            </a:pPr>
            <a:r>
              <a:rPr lang="en-US" sz="1000" i="1" dirty="0">
                <a:solidFill>
                  <a:srgbClr val="636E72"/>
                </a:solidFill>
                <a:latin typeface="Calibri" pitchFamily="34" charset="0"/>
                <a:ea typeface="Calibri" pitchFamily="34" charset="-122"/>
                <a:cs typeface="Calibri" pitchFamily="34" charset="-120"/>
              </a:rPr>
              <a:t>1.99e-04</a:t>
            </a:r>
            <a:endParaRPr lang="en-US" sz="1000" dirty="0"/>
          </a:p>
        </p:txBody>
      </p:sp>
      <p:sp>
        <p:nvSpPr>
          <p:cNvPr id="13" name="Text 10"/>
          <p:cNvSpPr/>
          <p:nvPr/>
        </p:nvSpPr>
        <p:spPr>
          <a:xfrm>
            <a:off x="6812280" y="2002536"/>
            <a:ext cx="1920240" cy="237744"/>
          </a:xfrm>
          <a:prstGeom prst="rect">
            <a:avLst/>
          </a:prstGeom>
          <a:noFill/>
          <a:ln/>
        </p:spPr>
        <p:txBody>
          <a:bodyPr wrap="square" rtlCol="0" anchor="ctr"/>
          <a:lstStyle/>
          <a:p>
            <a:pPr marL="0" indent="0">
              <a:buNone/>
            </a:pPr>
            <a:r>
              <a:rPr lang="en-US" sz="1000" dirty="0">
                <a:solidFill>
                  <a:srgbClr val="2D3436"/>
                </a:solidFill>
                <a:latin typeface="Calibri" pitchFamily="34" charset="0"/>
                <a:ea typeface="Calibri" pitchFamily="34" charset="-122"/>
                <a:cs typeface="Calibri" pitchFamily="34" charset="-120"/>
              </a:rPr>
              <a:t>90% loss reduction</a:t>
            </a:r>
            <a:endParaRPr lang="en-US" sz="1000" dirty="0"/>
          </a:p>
        </p:txBody>
      </p:sp>
      <p:sp>
        <p:nvSpPr>
          <p:cNvPr id="14" name="Shape 11"/>
          <p:cNvSpPr/>
          <p:nvPr/>
        </p:nvSpPr>
        <p:spPr>
          <a:xfrm>
            <a:off x="5833872" y="2368296"/>
            <a:ext cx="3035808" cy="475488"/>
          </a:xfrm>
          <a:prstGeom prst="rect">
            <a:avLst/>
          </a:prstGeom>
          <a:solidFill>
            <a:srgbClr val="FFFFFF"/>
          </a:solidFill>
          <a:ln w="12700">
            <a:solidFill>
              <a:srgbClr val="DFE6E9"/>
            </a:solidFill>
            <a:prstDash val="solid"/>
          </a:ln>
        </p:spPr>
      </p:sp>
      <p:sp>
        <p:nvSpPr>
          <p:cNvPr id="15" name="Text 12"/>
          <p:cNvSpPr/>
          <p:nvPr/>
        </p:nvSpPr>
        <p:spPr>
          <a:xfrm>
            <a:off x="5943600" y="2395728"/>
            <a:ext cx="914400" cy="384048"/>
          </a:xfrm>
          <a:prstGeom prst="rect">
            <a:avLst/>
          </a:prstGeom>
          <a:noFill/>
          <a:ln/>
        </p:spPr>
        <p:txBody>
          <a:bodyPr wrap="square" rtlCol="0" anchor="ctr"/>
          <a:lstStyle/>
          <a:p>
            <a:pPr marL="0" indent="0">
              <a:buNone/>
            </a:pPr>
            <a:r>
              <a:rPr lang="en-US" sz="1100" b="1" dirty="0">
                <a:solidFill>
                  <a:srgbClr val="0A9396"/>
                </a:solidFill>
                <a:latin typeface="Calibri" pitchFamily="34" charset="0"/>
                <a:ea typeface="Calibri" pitchFamily="34" charset="-122"/>
                <a:cs typeface="Calibri" pitchFamily="34" charset="-120"/>
              </a:rPr>
              <a:t>Epoch 25</a:t>
            </a:r>
            <a:endParaRPr lang="en-US" sz="1100" dirty="0"/>
          </a:p>
        </p:txBody>
      </p:sp>
      <p:sp>
        <p:nvSpPr>
          <p:cNvPr id="16" name="Text 13"/>
          <p:cNvSpPr/>
          <p:nvPr/>
        </p:nvSpPr>
        <p:spPr>
          <a:xfrm>
            <a:off x="6812280" y="2395728"/>
            <a:ext cx="1005840" cy="384048"/>
          </a:xfrm>
          <a:prstGeom prst="rect">
            <a:avLst/>
          </a:prstGeom>
          <a:noFill/>
          <a:ln/>
        </p:spPr>
        <p:txBody>
          <a:bodyPr wrap="square" rtlCol="0" anchor="ctr"/>
          <a:lstStyle/>
          <a:p>
            <a:pPr marL="0" indent="0">
              <a:buNone/>
            </a:pPr>
            <a:r>
              <a:rPr lang="en-US" sz="1000" i="1" dirty="0">
                <a:solidFill>
                  <a:srgbClr val="636E72"/>
                </a:solidFill>
                <a:latin typeface="Calibri" pitchFamily="34" charset="0"/>
                <a:ea typeface="Calibri" pitchFamily="34" charset="-122"/>
                <a:cs typeface="Calibri" pitchFamily="34" charset="-120"/>
              </a:rPr>
              <a:t>1.21e-04</a:t>
            </a:r>
            <a:endParaRPr lang="en-US" sz="1000" dirty="0"/>
          </a:p>
        </p:txBody>
      </p:sp>
      <p:sp>
        <p:nvSpPr>
          <p:cNvPr id="17" name="Text 14"/>
          <p:cNvSpPr/>
          <p:nvPr/>
        </p:nvSpPr>
        <p:spPr>
          <a:xfrm>
            <a:off x="6812280" y="2578608"/>
            <a:ext cx="1920240" cy="237744"/>
          </a:xfrm>
          <a:prstGeom prst="rect">
            <a:avLst/>
          </a:prstGeom>
          <a:noFill/>
          <a:ln/>
        </p:spPr>
        <p:txBody>
          <a:bodyPr wrap="square" rtlCol="0" anchor="ctr"/>
          <a:lstStyle/>
          <a:p>
            <a:pPr marL="0" indent="0">
              <a:buNone/>
            </a:pPr>
            <a:r>
              <a:rPr lang="en-US" sz="1000" dirty="0">
                <a:solidFill>
                  <a:srgbClr val="2D3436"/>
                </a:solidFill>
                <a:latin typeface="Calibri" pitchFamily="34" charset="0"/>
                <a:ea typeface="Calibri" pitchFamily="34" charset="-122"/>
                <a:cs typeface="Calibri" pitchFamily="34" charset="-120"/>
              </a:rPr>
              <a:t>Fine-tuning phase</a:t>
            </a:r>
            <a:endParaRPr lang="en-US" sz="1000" dirty="0"/>
          </a:p>
        </p:txBody>
      </p:sp>
      <p:sp>
        <p:nvSpPr>
          <p:cNvPr id="18" name="Shape 15"/>
          <p:cNvSpPr/>
          <p:nvPr/>
        </p:nvSpPr>
        <p:spPr>
          <a:xfrm>
            <a:off x="5833872" y="2944368"/>
            <a:ext cx="3035808" cy="475488"/>
          </a:xfrm>
          <a:prstGeom prst="rect">
            <a:avLst/>
          </a:prstGeom>
          <a:solidFill>
            <a:srgbClr val="0A9396"/>
          </a:solidFill>
          <a:ln w="12700">
            <a:solidFill>
              <a:srgbClr val="0A9396"/>
            </a:solidFill>
            <a:prstDash val="solid"/>
          </a:ln>
        </p:spPr>
      </p:sp>
      <p:sp>
        <p:nvSpPr>
          <p:cNvPr id="19" name="Text 16"/>
          <p:cNvSpPr/>
          <p:nvPr/>
        </p:nvSpPr>
        <p:spPr>
          <a:xfrm>
            <a:off x="5943600" y="2971800"/>
            <a:ext cx="914400" cy="384048"/>
          </a:xfrm>
          <a:prstGeom prst="rect">
            <a:avLst/>
          </a:prstGeom>
          <a:noFill/>
          <a:ln/>
        </p:spPr>
        <p:txBody>
          <a:bodyPr wrap="square" rtlCol="0" anchor="ctr"/>
          <a:lstStyle/>
          <a:p>
            <a:pPr marL="0" indent="0">
              <a:buNone/>
            </a:pPr>
            <a:r>
              <a:rPr lang="en-US" sz="1100" b="1" dirty="0">
                <a:solidFill>
                  <a:srgbClr val="FFFFFF"/>
                </a:solidFill>
                <a:latin typeface="Calibri" pitchFamily="34" charset="0"/>
                <a:ea typeface="Calibri" pitchFamily="34" charset="-122"/>
                <a:cs typeface="Calibri" pitchFamily="34" charset="-120"/>
              </a:rPr>
              <a:t>Epoch 40</a:t>
            </a:r>
            <a:endParaRPr lang="en-US" sz="1100" dirty="0"/>
          </a:p>
        </p:txBody>
      </p:sp>
      <p:sp>
        <p:nvSpPr>
          <p:cNvPr id="20" name="Text 17"/>
          <p:cNvSpPr/>
          <p:nvPr/>
        </p:nvSpPr>
        <p:spPr>
          <a:xfrm>
            <a:off x="6812280" y="2971800"/>
            <a:ext cx="1005840" cy="384048"/>
          </a:xfrm>
          <a:prstGeom prst="rect">
            <a:avLst/>
          </a:prstGeom>
          <a:noFill/>
          <a:ln/>
        </p:spPr>
        <p:txBody>
          <a:bodyPr wrap="square" rtlCol="0" anchor="ctr"/>
          <a:lstStyle/>
          <a:p>
            <a:pPr marL="0" indent="0">
              <a:buNone/>
            </a:pPr>
            <a:r>
              <a:rPr lang="en-US" sz="1000" i="1" dirty="0">
                <a:solidFill>
                  <a:srgbClr val="94D2BD"/>
                </a:solidFill>
                <a:latin typeface="Calibri" pitchFamily="34" charset="0"/>
                <a:ea typeface="Calibri" pitchFamily="34" charset="-122"/>
                <a:cs typeface="Calibri" pitchFamily="34" charset="-120"/>
              </a:rPr>
              <a:t>1.45e-05</a:t>
            </a:r>
            <a:endParaRPr lang="en-US" sz="1000" dirty="0"/>
          </a:p>
        </p:txBody>
      </p:sp>
      <p:sp>
        <p:nvSpPr>
          <p:cNvPr id="21" name="Text 18"/>
          <p:cNvSpPr/>
          <p:nvPr/>
        </p:nvSpPr>
        <p:spPr>
          <a:xfrm>
            <a:off x="6812280" y="3154680"/>
            <a:ext cx="1920240" cy="237744"/>
          </a:xfrm>
          <a:prstGeom prst="rect">
            <a:avLst/>
          </a:prstGeom>
          <a:noFill/>
          <a:ln/>
        </p:spPr>
        <p:txBody>
          <a:bodyPr wrap="square" rtlCol="0" anchor="ctr"/>
          <a:lstStyle/>
          <a:p>
            <a:pPr marL="0" indent="0">
              <a:buNone/>
            </a:pPr>
            <a:r>
              <a:rPr lang="en-US" sz="1000" dirty="0">
                <a:solidFill>
                  <a:srgbClr val="FFFFFF"/>
                </a:solidFill>
                <a:latin typeface="Calibri" pitchFamily="34" charset="0"/>
                <a:ea typeface="Calibri" pitchFamily="34" charset="-122"/>
                <a:cs typeface="Calibri" pitchFamily="34" charset="-120"/>
              </a:rPr>
              <a:t>★ BEST val_loss</a:t>
            </a:r>
            <a:endParaRPr lang="en-US" sz="1000" dirty="0"/>
          </a:p>
        </p:txBody>
      </p:sp>
      <p:sp>
        <p:nvSpPr>
          <p:cNvPr id="22" name="Shape 19"/>
          <p:cNvSpPr/>
          <p:nvPr/>
        </p:nvSpPr>
        <p:spPr>
          <a:xfrm>
            <a:off x="5833872" y="3520440"/>
            <a:ext cx="3035808" cy="475488"/>
          </a:xfrm>
          <a:prstGeom prst="rect">
            <a:avLst/>
          </a:prstGeom>
          <a:solidFill>
            <a:srgbClr val="FFFFFF"/>
          </a:solidFill>
          <a:ln w="12700">
            <a:solidFill>
              <a:srgbClr val="DFE6E9"/>
            </a:solidFill>
            <a:prstDash val="solid"/>
          </a:ln>
        </p:spPr>
      </p:sp>
      <p:sp>
        <p:nvSpPr>
          <p:cNvPr id="23" name="Text 20"/>
          <p:cNvSpPr/>
          <p:nvPr/>
        </p:nvSpPr>
        <p:spPr>
          <a:xfrm>
            <a:off x="5943600" y="3547872"/>
            <a:ext cx="914400" cy="384048"/>
          </a:xfrm>
          <a:prstGeom prst="rect">
            <a:avLst/>
          </a:prstGeom>
          <a:noFill/>
          <a:ln/>
        </p:spPr>
        <p:txBody>
          <a:bodyPr wrap="square" rtlCol="0" anchor="ctr"/>
          <a:lstStyle/>
          <a:p>
            <a:pPr marL="0" indent="0">
              <a:buNone/>
            </a:pPr>
            <a:r>
              <a:rPr lang="en-US" sz="1100" b="1" dirty="0">
                <a:solidFill>
                  <a:srgbClr val="0A9396"/>
                </a:solidFill>
                <a:latin typeface="Calibri" pitchFamily="34" charset="0"/>
                <a:ea typeface="Calibri" pitchFamily="34" charset="-122"/>
                <a:cs typeface="Calibri" pitchFamily="34" charset="-120"/>
              </a:rPr>
              <a:t>Epoch 50</a:t>
            </a:r>
            <a:endParaRPr lang="en-US" sz="1100" dirty="0"/>
          </a:p>
        </p:txBody>
      </p:sp>
      <p:sp>
        <p:nvSpPr>
          <p:cNvPr id="24" name="Text 21"/>
          <p:cNvSpPr/>
          <p:nvPr/>
        </p:nvSpPr>
        <p:spPr>
          <a:xfrm>
            <a:off x="6812280" y="3547872"/>
            <a:ext cx="1005840" cy="384048"/>
          </a:xfrm>
          <a:prstGeom prst="rect">
            <a:avLst/>
          </a:prstGeom>
          <a:noFill/>
          <a:ln/>
        </p:spPr>
        <p:txBody>
          <a:bodyPr wrap="square" rtlCol="0" anchor="ctr"/>
          <a:lstStyle/>
          <a:p>
            <a:pPr marL="0" indent="0">
              <a:buNone/>
            </a:pPr>
            <a:r>
              <a:rPr lang="en-US" sz="1000" i="1" dirty="0">
                <a:solidFill>
                  <a:srgbClr val="636E72"/>
                </a:solidFill>
                <a:latin typeface="Calibri" pitchFamily="34" charset="0"/>
                <a:ea typeface="Calibri" pitchFamily="34" charset="-122"/>
                <a:cs typeface="Calibri" pitchFamily="34" charset="-120"/>
              </a:rPr>
              <a:t>5.89e-05</a:t>
            </a:r>
            <a:endParaRPr lang="en-US" sz="1000" dirty="0"/>
          </a:p>
        </p:txBody>
      </p:sp>
      <p:sp>
        <p:nvSpPr>
          <p:cNvPr id="25" name="Text 22"/>
          <p:cNvSpPr/>
          <p:nvPr/>
        </p:nvSpPr>
        <p:spPr>
          <a:xfrm>
            <a:off x="6812280" y="3730752"/>
            <a:ext cx="1920240" cy="237744"/>
          </a:xfrm>
          <a:prstGeom prst="rect">
            <a:avLst/>
          </a:prstGeom>
          <a:noFill/>
          <a:ln/>
        </p:spPr>
        <p:txBody>
          <a:bodyPr wrap="square" rtlCol="0" anchor="ctr"/>
          <a:lstStyle/>
          <a:p>
            <a:pPr marL="0" indent="0">
              <a:buNone/>
            </a:pPr>
            <a:r>
              <a:rPr lang="en-US" sz="1000" dirty="0">
                <a:solidFill>
                  <a:srgbClr val="2D3436"/>
                </a:solidFill>
                <a:latin typeface="Calibri" pitchFamily="34" charset="0"/>
                <a:ea typeface="Calibri" pitchFamily="34" charset="-122"/>
                <a:cs typeface="Calibri" pitchFamily="34" charset="-120"/>
              </a:rPr>
              <a:t>EarlyStopping triggered</a:t>
            </a:r>
            <a:endParaRPr lang="en-US" sz="1000" dirty="0"/>
          </a:p>
        </p:txBody>
      </p:sp>
      <p:sp>
        <p:nvSpPr>
          <p:cNvPr id="26" name="Shape 23"/>
          <p:cNvSpPr/>
          <p:nvPr/>
        </p:nvSpPr>
        <p:spPr>
          <a:xfrm>
            <a:off x="347472" y="3904488"/>
            <a:ext cx="8503920" cy="978408"/>
          </a:xfrm>
          <a:prstGeom prst="rect">
            <a:avLst/>
          </a:prstGeom>
          <a:solidFill>
            <a:srgbClr val="FFFFFF"/>
          </a:solidFill>
          <a:ln w="12700">
            <a:solidFill>
              <a:srgbClr val="DFE6E9"/>
            </a:solidFill>
            <a:prstDash val="solid"/>
          </a:ln>
        </p:spPr>
      </p:sp>
      <p:sp>
        <p:nvSpPr>
          <p:cNvPr id="27" name="Text 24"/>
          <p:cNvSpPr/>
          <p:nvPr/>
        </p:nvSpPr>
        <p:spPr>
          <a:xfrm>
            <a:off x="502920" y="3950208"/>
            <a:ext cx="8229600" cy="868680"/>
          </a:xfrm>
          <a:prstGeom prst="rect">
            <a:avLst/>
          </a:prstGeom>
          <a:noFill/>
          <a:ln/>
        </p:spPr>
        <p:txBody>
          <a:bodyPr wrap="square" rtlCol="0" anchor="ctr"/>
          <a:lstStyle/>
          <a:p>
            <a:pPr marL="0" indent="0">
              <a:buNone/>
            </a:pPr>
            <a:r>
              <a:rPr lang="en-US" sz="1250" b="1" dirty="0">
                <a:solidFill>
                  <a:srgbClr val="0A9396"/>
                </a:solidFill>
                <a:latin typeface="Calibri" pitchFamily="34" charset="0"/>
                <a:ea typeface="Calibri" pitchFamily="34" charset="-122"/>
                <a:cs typeface="Calibri" pitchFamily="34" charset="-120"/>
              </a:rPr>
              <a:t>Key insight: </a:t>
            </a:r>
            <a:r>
              <a:rPr lang="en-US" sz="1250" dirty="0">
                <a:solidFill>
                  <a:srgbClr val="2D3436"/>
                </a:solidFill>
                <a:latin typeface="Calibri" pitchFamily="34" charset="0"/>
                <a:ea typeface="Calibri" pitchFamily="34" charset="-122"/>
                <a:cs typeface="Calibri" pitchFamily="34" charset="-120"/>
              </a:rPr>
              <a:t>val_loss = 1.451e-05 at Epoch 40. Training and validation curves decline in parallel — no divergence, confirming Dropout(0.2) prevents overfitting. EarlyStopping correctly identifies epoch 40 as optimal.</a:t>
            </a:r>
            <a:endParaRPr lang="en-US" sz="1250" dirty="0"/>
          </a:p>
        </p:txBody>
      </p:sp>
      <p:sp>
        <p:nvSpPr>
          <p:cNvPr id="28" name="Text 25"/>
          <p:cNvSpPr/>
          <p:nvPr/>
        </p:nvSpPr>
        <p:spPr>
          <a:xfrm>
            <a:off x="8412480" y="4846320"/>
            <a:ext cx="640080" cy="228600"/>
          </a:xfrm>
          <a:prstGeom prst="rect">
            <a:avLst/>
          </a:prstGeom>
          <a:noFill/>
          <a:ln/>
        </p:spPr>
        <p:txBody>
          <a:bodyPr wrap="square" rtlCol="0" anchor="ctr"/>
          <a:lstStyle/>
          <a:p>
            <a:pPr marL="0" indent="0" algn="r">
              <a:buNone/>
            </a:pPr>
            <a:r>
              <a:rPr lang="en-US" sz="1000" dirty="0">
                <a:solidFill>
                  <a:srgbClr val="636E72"/>
                </a:solidFill>
                <a:latin typeface="Calibri" pitchFamily="34" charset="0"/>
                <a:ea typeface="Calibri" pitchFamily="34" charset="-122"/>
                <a:cs typeface="Calibri" pitchFamily="34" charset="-120"/>
              </a:rPr>
              <a:t>11 / 16</a:t>
            </a:r>
            <a:endParaRPr lang="en-US" sz="10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8F9FA"/>
        </a:solidFill>
        <a:effectLst/>
      </p:bgPr>
    </p:bg>
    <p:spTree>
      <p:nvGrpSpPr>
        <p:cNvPr id="1" name=""/>
        <p:cNvGrpSpPr/>
        <p:nvPr/>
      </p:nvGrpSpPr>
      <p:grpSpPr>
        <a:xfrm>
          <a:off x="0" y="0"/>
          <a:ext cx="0" cy="0"/>
          <a:chOff x="0" y="0"/>
          <a:chExt cx="0" cy="0"/>
        </a:xfrm>
      </p:grpSpPr>
      <p:sp>
        <p:nvSpPr>
          <p:cNvPr id="2" name="Shape 0"/>
          <p:cNvSpPr/>
          <p:nvPr/>
        </p:nvSpPr>
        <p:spPr>
          <a:xfrm>
            <a:off x="0" y="0"/>
            <a:ext cx="201168" cy="5143500"/>
          </a:xfrm>
          <a:prstGeom prst="rect">
            <a:avLst/>
          </a:prstGeom>
          <a:solidFill>
            <a:srgbClr val="0A9396"/>
          </a:solidFill>
          <a:ln w="12700">
            <a:solidFill>
              <a:srgbClr val="0A9396"/>
            </a:solidFill>
            <a:prstDash val="solid"/>
          </a:ln>
        </p:spPr>
      </p:sp>
      <p:sp>
        <p:nvSpPr>
          <p:cNvPr id="3" name="Text 1"/>
          <p:cNvSpPr/>
          <p:nvPr/>
        </p:nvSpPr>
        <p:spPr>
          <a:xfrm>
            <a:off x="347472" y="201168"/>
            <a:ext cx="8503920" cy="640080"/>
          </a:xfrm>
          <a:prstGeom prst="rect">
            <a:avLst/>
          </a:prstGeom>
          <a:noFill/>
          <a:ln/>
        </p:spPr>
        <p:txBody>
          <a:bodyPr wrap="square" rtlCol="0" anchor="ctr"/>
          <a:lstStyle/>
          <a:p>
            <a:pPr marL="0" indent="0">
              <a:buNone/>
            </a:pPr>
            <a:r>
              <a:rPr lang="en-US" sz="2800" b="1" dirty="0">
                <a:solidFill>
                  <a:srgbClr val="0D1B2A"/>
                </a:solidFill>
                <a:latin typeface="Calibri" pitchFamily="34" charset="0"/>
                <a:ea typeface="Calibri" pitchFamily="34" charset="-122"/>
                <a:cs typeface="Calibri" pitchFamily="34" charset="-120"/>
              </a:rPr>
              <a:t>Results — SVR &amp; XGBoost Performance</a:t>
            </a:r>
            <a:endParaRPr lang="en-US" sz="2800" dirty="0"/>
          </a:p>
        </p:txBody>
      </p:sp>
      <p:pic>
        <p:nvPicPr>
          <p:cNvPr id="4" name="Image 0" descr="/home/claude/diss_ppt_read/word/media/image3.png"/>
          <p:cNvPicPr>
            <a:picLocks noChangeAspect="1"/>
          </p:cNvPicPr>
          <p:nvPr/>
        </p:nvPicPr>
        <p:blipFill>
          <a:blip r:embed="rId3"/>
          <a:stretch>
            <a:fillRect/>
          </a:stretch>
        </p:blipFill>
        <p:spPr>
          <a:xfrm>
            <a:off x="347472" y="1170432"/>
            <a:ext cx="3840480" cy="896112"/>
          </a:xfrm>
          <a:prstGeom prst="rect">
            <a:avLst/>
          </a:prstGeom>
        </p:spPr>
      </p:pic>
      <p:pic>
        <p:nvPicPr>
          <p:cNvPr id="5" name="Image 1" descr="/home/claude/diss_ppt_read/word/media/image4.png"/>
          <p:cNvPicPr>
            <a:picLocks noChangeAspect="1"/>
          </p:cNvPicPr>
          <p:nvPr/>
        </p:nvPicPr>
        <p:blipFill>
          <a:blip r:embed="rId4"/>
          <a:stretch>
            <a:fillRect/>
          </a:stretch>
        </p:blipFill>
        <p:spPr>
          <a:xfrm>
            <a:off x="347472" y="2157984"/>
            <a:ext cx="2834640" cy="950976"/>
          </a:xfrm>
          <a:prstGeom prst="rect">
            <a:avLst/>
          </a:prstGeom>
        </p:spPr>
      </p:pic>
      <p:sp>
        <p:nvSpPr>
          <p:cNvPr id="6" name="Text 2"/>
          <p:cNvSpPr/>
          <p:nvPr/>
        </p:nvSpPr>
        <p:spPr>
          <a:xfrm>
            <a:off x="347472" y="3236976"/>
            <a:ext cx="4023360" cy="914400"/>
          </a:xfrm>
          <a:prstGeom prst="rect">
            <a:avLst/>
          </a:prstGeom>
          <a:noFill/>
          <a:ln/>
        </p:spPr>
        <p:txBody>
          <a:bodyPr wrap="square" rtlCol="0" anchor="ctr"/>
          <a:lstStyle/>
          <a:p>
            <a:pPr marL="0" indent="0">
              <a:lnSpc>
                <a:spcPct val="130000"/>
              </a:lnSpc>
              <a:buNone/>
            </a:pPr>
            <a:r>
              <a:rPr lang="en-US" sz="1150" dirty="0">
                <a:solidFill>
                  <a:srgbClr val="2D3436"/>
                </a:solidFill>
                <a:latin typeface="Calibri" pitchFamily="34" charset="0"/>
                <a:ea typeface="Calibri" pitchFamily="34" charset="-122"/>
                <a:cs typeface="Calibri" pitchFamily="34" charset="-120"/>
              </a:rPr>
              <a:t>SVR — GridSearchCV identified C=100, γ=0.01 as best params. R²=0.871 is a substantial improvement over arbitrary hyperparameter implementations (previously negative R²), confirming GridSearchCV's value.</a:t>
            </a:r>
            <a:endParaRPr lang="en-US" sz="1150" dirty="0"/>
          </a:p>
        </p:txBody>
      </p:sp>
      <p:graphicFrame>
        <p:nvGraphicFramePr>
          <p:cNvPr id="7" name="Chart 0"/>
          <p:cNvGraphicFramePr/>
          <p:nvPr/>
        </p:nvGraphicFramePr>
        <p:xfrm>
          <a:off x="4553712" y="1170432"/>
          <a:ext cx="4297680" cy="2615184"/>
        </p:xfrm>
        <a:graphic>
          <a:graphicData uri="http://schemas.openxmlformats.org/drawingml/2006/chart">
            <c:chart xmlns:c="http://schemas.openxmlformats.org/drawingml/2006/chart" xmlns:r="http://schemas.openxmlformats.org/officeDocument/2006/relationships" r:id="rId5"/>
          </a:graphicData>
        </a:graphic>
      </p:graphicFrame>
      <p:sp>
        <p:nvSpPr>
          <p:cNvPr id="8" name="Text 3"/>
          <p:cNvSpPr/>
          <p:nvPr/>
        </p:nvSpPr>
        <p:spPr>
          <a:xfrm>
            <a:off x="4553712" y="3913632"/>
            <a:ext cx="4297680" cy="822960"/>
          </a:xfrm>
          <a:prstGeom prst="rect">
            <a:avLst/>
          </a:prstGeom>
          <a:noFill/>
          <a:ln/>
        </p:spPr>
        <p:txBody>
          <a:bodyPr wrap="square" rtlCol="0" anchor="ctr"/>
          <a:lstStyle/>
          <a:p>
            <a:pPr marL="0" indent="0">
              <a:lnSpc>
                <a:spcPct val="130000"/>
              </a:lnSpc>
              <a:buNone/>
            </a:pPr>
            <a:r>
              <a:rPr lang="en-US" sz="1150" dirty="0">
                <a:solidFill>
                  <a:srgbClr val="2D3436"/>
                </a:solidFill>
                <a:latin typeface="Calibri" pitchFamily="34" charset="0"/>
                <a:ea typeface="Calibri" pitchFamily="34" charset="-122"/>
                <a:cs typeface="Calibri" pitchFamily="34" charset="-120"/>
              </a:rPr>
              <a:t>XGBoost: RMSE declines from 85.23 Wh (tree 0) → 12.77 Wh (tree 299). Diminishing returns after tree 200 confirm 300 trees is near-optimal for this dataset.</a:t>
            </a:r>
            <a:endParaRPr lang="en-US" sz="1150" dirty="0"/>
          </a:p>
        </p:txBody>
      </p:sp>
      <p:sp>
        <p:nvSpPr>
          <p:cNvPr id="9" name="Text 4"/>
          <p:cNvSpPr/>
          <p:nvPr/>
        </p:nvSpPr>
        <p:spPr>
          <a:xfrm>
            <a:off x="8412480" y="4846320"/>
            <a:ext cx="640080" cy="228600"/>
          </a:xfrm>
          <a:prstGeom prst="rect">
            <a:avLst/>
          </a:prstGeom>
          <a:noFill/>
          <a:ln/>
        </p:spPr>
        <p:txBody>
          <a:bodyPr wrap="square" rtlCol="0" anchor="ctr"/>
          <a:lstStyle/>
          <a:p>
            <a:pPr marL="0" indent="0" algn="r">
              <a:buNone/>
            </a:pPr>
            <a:r>
              <a:rPr lang="en-US" sz="1000" dirty="0">
                <a:solidFill>
                  <a:srgbClr val="636E72"/>
                </a:solidFill>
                <a:latin typeface="Calibri" pitchFamily="34" charset="0"/>
                <a:ea typeface="Calibri" pitchFamily="34" charset="-122"/>
                <a:cs typeface="Calibri" pitchFamily="34" charset="-120"/>
              </a:rPr>
              <a:t>12 / 16</a:t>
            </a:r>
            <a:endParaRPr lang="en-US" sz="10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F8F9FA"/>
        </a:solidFill>
        <a:effectLst/>
      </p:bgPr>
    </p:bg>
    <p:spTree>
      <p:nvGrpSpPr>
        <p:cNvPr id="1" name=""/>
        <p:cNvGrpSpPr/>
        <p:nvPr/>
      </p:nvGrpSpPr>
      <p:grpSpPr>
        <a:xfrm>
          <a:off x="0" y="0"/>
          <a:ext cx="0" cy="0"/>
          <a:chOff x="0" y="0"/>
          <a:chExt cx="0" cy="0"/>
        </a:xfrm>
      </p:grpSpPr>
      <p:sp>
        <p:nvSpPr>
          <p:cNvPr id="2" name="Shape 0"/>
          <p:cNvSpPr/>
          <p:nvPr/>
        </p:nvSpPr>
        <p:spPr>
          <a:xfrm>
            <a:off x="0" y="0"/>
            <a:ext cx="201168" cy="5143500"/>
          </a:xfrm>
          <a:prstGeom prst="rect">
            <a:avLst/>
          </a:prstGeom>
          <a:solidFill>
            <a:srgbClr val="0A9396"/>
          </a:solidFill>
          <a:ln w="12700">
            <a:solidFill>
              <a:srgbClr val="0A9396"/>
            </a:solidFill>
            <a:prstDash val="solid"/>
          </a:ln>
        </p:spPr>
      </p:sp>
      <p:sp>
        <p:nvSpPr>
          <p:cNvPr id="3" name="Text 1"/>
          <p:cNvSpPr/>
          <p:nvPr/>
        </p:nvSpPr>
        <p:spPr>
          <a:xfrm>
            <a:off x="347472" y="201168"/>
            <a:ext cx="8503920" cy="640080"/>
          </a:xfrm>
          <a:prstGeom prst="rect">
            <a:avLst/>
          </a:prstGeom>
          <a:noFill/>
          <a:ln/>
        </p:spPr>
        <p:txBody>
          <a:bodyPr wrap="square" rtlCol="0" anchor="ctr"/>
          <a:lstStyle/>
          <a:p>
            <a:pPr marL="0" indent="0">
              <a:buNone/>
            </a:pPr>
            <a:r>
              <a:rPr lang="en-US" sz="2800" b="1" dirty="0">
                <a:solidFill>
                  <a:srgbClr val="0D1B2A"/>
                </a:solidFill>
                <a:latin typeface="Calibri" pitchFamily="34" charset="0"/>
                <a:ea typeface="Calibri" pitchFamily="34" charset="-122"/>
                <a:cs typeface="Calibri" pitchFamily="34" charset="-120"/>
              </a:rPr>
              <a:t>Results — GRU Performance &amp; Three-Model Comparison</a:t>
            </a:r>
            <a:endParaRPr lang="en-US" sz="2800" dirty="0"/>
          </a:p>
        </p:txBody>
      </p:sp>
      <p:pic>
        <p:nvPicPr>
          <p:cNvPr id="4" name="Image 0" descr="/home/claude/diss_ppt_read/word/media/image8.png"/>
          <p:cNvPicPr>
            <a:picLocks noChangeAspect="1"/>
          </p:cNvPicPr>
          <p:nvPr/>
        </p:nvPicPr>
        <p:blipFill>
          <a:blip r:embed="rId3"/>
          <a:stretch>
            <a:fillRect/>
          </a:stretch>
        </p:blipFill>
        <p:spPr>
          <a:xfrm>
            <a:off x="347472" y="1170432"/>
            <a:ext cx="4419261" cy="2317835"/>
          </a:xfrm>
          <a:prstGeom prst="rect">
            <a:avLst/>
          </a:prstGeom>
        </p:spPr>
      </p:pic>
      <p:sp>
        <p:nvSpPr>
          <p:cNvPr id="5" name="Shape 2"/>
          <p:cNvSpPr/>
          <p:nvPr/>
        </p:nvSpPr>
        <p:spPr>
          <a:xfrm>
            <a:off x="4800600" y="1170432"/>
            <a:ext cx="1920240" cy="1188720"/>
          </a:xfrm>
          <a:prstGeom prst="rect">
            <a:avLst/>
          </a:prstGeom>
          <a:solidFill>
            <a:srgbClr val="0A9396"/>
          </a:solidFill>
          <a:ln w="12700">
            <a:solidFill>
              <a:srgbClr val="0A9396"/>
            </a:solidFill>
            <a:prstDash val="solid"/>
          </a:ln>
          <a:effectLst>
            <a:outerShdw blurRad="101600" dist="38100" dir="8100000" algn="bl" rotWithShape="0">
              <a:srgbClr val="000000">
                <a:alpha val="12000"/>
              </a:srgbClr>
            </a:outerShdw>
          </a:effectLst>
        </p:spPr>
      </p:sp>
      <p:sp>
        <p:nvSpPr>
          <p:cNvPr id="6" name="Text 3"/>
          <p:cNvSpPr/>
          <p:nvPr/>
        </p:nvSpPr>
        <p:spPr>
          <a:xfrm>
            <a:off x="4859868" y="1261872"/>
            <a:ext cx="1786466" cy="640080"/>
          </a:xfrm>
          <a:prstGeom prst="rect">
            <a:avLst/>
          </a:prstGeom>
          <a:noFill/>
          <a:ln/>
        </p:spPr>
        <p:txBody>
          <a:bodyPr wrap="square" rtlCol="0" anchor="ctr"/>
          <a:lstStyle/>
          <a:p>
            <a:pPr marL="0" indent="0" algn="ctr">
              <a:buNone/>
            </a:pPr>
            <a:r>
              <a:rPr lang="en-US" sz="3200" b="1" dirty="0">
                <a:solidFill>
                  <a:srgbClr val="FFFFFF"/>
                </a:solidFill>
                <a:latin typeface="Calibri" pitchFamily="34" charset="0"/>
                <a:ea typeface="Calibri" pitchFamily="34" charset="-122"/>
                <a:cs typeface="Calibri" pitchFamily="34" charset="-120"/>
              </a:rPr>
              <a:t>5.13</a:t>
            </a:r>
            <a:endParaRPr lang="en-US" sz="3200" dirty="0"/>
          </a:p>
        </p:txBody>
      </p:sp>
      <p:sp>
        <p:nvSpPr>
          <p:cNvPr id="7" name="Text 4"/>
          <p:cNvSpPr/>
          <p:nvPr/>
        </p:nvSpPr>
        <p:spPr>
          <a:xfrm>
            <a:off x="4859868" y="1883664"/>
            <a:ext cx="1786466" cy="384048"/>
          </a:xfrm>
          <a:prstGeom prst="rect">
            <a:avLst/>
          </a:prstGeom>
          <a:noFill/>
          <a:ln/>
        </p:spPr>
        <p:txBody>
          <a:bodyPr wrap="square" rtlCol="0" anchor="ctr"/>
          <a:lstStyle/>
          <a:p>
            <a:pPr marL="0" indent="0" algn="ctr">
              <a:buNone/>
            </a:pPr>
            <a:r>
              <a:rPr lang="en-US" sz="1100" i="1" dirty="0">
                <a:solidFill>
                  <a:srgbClr val="FFFFFF"/>
                </a:solidFill>
                <a:latin typeface="Calibri" pitchFamily="34" charset="0"/>
                <a:ea typeface="Calibri" pitchFamily="34" charset="-122"/>
                <a:cs typeface="Calibri" pitchFamily="34" charset="-120"/>
              </a:rPr>
              <a:t>GRU RMSE (Wh)</a:t>
            </a:r>
            <a:endParaRPr lang="en-US" sz="1100" dirty="0"/>
          </a:p>
        </p:txBody>
      </p:sp>
      <p:sp>
        <p:nvSpPr>
          <p:cNvPr id="8" name="Shape 5"/>
          <p:cNvSpPr/>
          <p:nvPr/>
        </p:nvSpPr>
        <p:spPr>
          <a:xfrm>
            <a:off x="6931152" y="1170432"/>
            <a:ext cx="1920240" cy="1188720"/>
          </a:xfrm>
          <a:prstGeom prst="rect">
            <a:avLst/>
          </a:prstGeom>
          <a:solidFill>
            <a:srgbClr val="2D6A4F"/>
          </a:solidFill>
          <a:ln w="12700">
            <a:solidFill>
              <a:srgbClr val="2D6A4F"/>
            </a:solidFill>
            <a:prstDash val="solid"/>
          </a:ln>
          <a:effectLst>
            <a:outerShdw blurRad="101600" dist="38100" dir="8100000" algn="bl" rotWithShape="0">
              <a:srgbClr val="000000">
                <a:alpha val="12000"/>
              </a:srgbClr>
            </a:outerShdw>
          </a:effectLst>
        </p:spPr>
        <p:txBody>
          <a:bodyPr/>
          <a:lstStyle/>
          <a:p>
            <a:endParaRPr lang="en-IN" dirty="0"/>
          </a:p>
        </p:txBody>
      </p:sp>
      <p:sp>
        <p:nvSpPr>
          <p:cNvPr id="9" name="Text 6"/>
          <p:cNvSpPr/>
          <p:nvPr/>
        </p:nvSpPr>
        <p:spPr>
          <a:xfrm>
            <a:off x="7018867" y="1261872"/>
            <a:ext cx="1744133" cy="640080"/>
          </a:xfrm>
          <a:prstGeom prst="rect">
            <a:avLst/>
          </a:prstGeom>
          <a:noFill/>
          <a:ln/>
        </p:spPr>
        <p:txBody>
          <a:bodyPr wrap="square" rtlCol="0" anchor="ctr"/>
          <a:lstStyle/>
          <a:p>
            <a:pPr marL="0" indent="0" algn="ctr">
              <a:buNone/>
            </a:pPr>
            <a:r>
              <a:rPr lang="en-US" sz="3200" b="1" dirty="0">
                <a:solidFill>
                  <a:srgbClr val="FFFFFF"/>
                </a:solidFill>
                <a:latin typeface="Calibri" pitchFamily="34" charset="0"/>
                <a:ea typeface="Calibri" pitchFamily="34" charset="-122"/>
                <a:cs typeface="Calibri" pitchFamily="34" charset="-120"/>
              </a:rPr>
              <a:t>3.74</a:t>
            </a:r>
            <a:endParaRPr lang="en-US" sz="3200" dirty="0"/>
          </a:p>
        </p:txBody>
      </p:sp>
      <p:sp>
        <p:nvSpPr>
          <p:cNvPr id="10" name="Text 7"/>
          <p:cNvSpPr/>
          <p:nvPr/>
        </p:nvSpPr>
        <p:spPr>
          <a:xfrm>
            <a:off x="7018867" y="1883664"/>
            <a:ext cx="1744133" cy="384048"/>
          </a:xfrm>
          <a:prstGeom prst="rect">
            <a:avLst/>
          </a:prstGeom>
          <a:noFill/>
          <a:ln/>
        </p:spPr>
        <p:txBody>
          <a:bodyPr wrap="square" rtlCol="0" anchor="ctr"/>
          <a:lstStyle/>
          <a:p>
            <a:pPr marL="0" indent="0" algn="ctr">
              <a:buNone/>
            </a:pPr>
            <a:r>
              <a:rPr lang="en-US" sz="1100" i="1" dirty="0">
                <a:solidFill>
                  <a:srgbClr val="FFFFFF"/>
                </a:solidFill>
                <a:latin typeface="Calibri" pitchFamily="34" charset="0"/>
                <a:ea typeface="Calibri" pitchFamily="34" charset="-122"/>
                <a:cs typeface="Calibri" pitchFamily="34" charset="-120"/>
              </a:rPr>
              <a:t>GRU MAE  (Wh)</a:t>
            </a:r>
            <a:endParaRPr lang="en-US" sz="1100" dirty="0"/>
          </a:p>
        </p:txBody>
      </p:sp>
      <p:sp>
        <p:nvSpPr>
          <p:cNvPr id="11" name="Shape 8"/>
          <p:cNvSpPr/>
          <p:nvPr/>
        </p:nvSpPr>
        <p:spPr>
          <a:xfrm>
            <a:off x="4800600" y="2450592"/>
            <a:ext cx="1920240" cy="1188720"/>
          </a:xfrm>
          <a:prstGeom prst="rect">
            <a:avLst/>
          </a:prstGeom>
          <a:solidFill>
            <a:srgbClr val="0D1B2A"/>
          </a:solidFill>
          <a:ln w="12700">
            <a:solidFill>
              <a:srgbClr val="0D1B2A"/>
            </a:solidFill>
            <a:prstDash val="solid"/>
          </a:ln>
          <a:effectLst>
            <a:outerShdw blurRad="101600" dist="38100" dir="8100000" algn="bl" rotWithShape="0">
              <a:srgbClr val="000000">
                <a:alpha val="12000"/>
              </a:srgbClr>
            </a:outerShdw>
          </a:effectLst>
        </p:spPr>
        <p:txBody>
          <a:bodyPr/>
          <a:lstStyle/>
          <a:p>
            <a:endParaRPr lang="en-IN" dirty="0"/>
          </a:p>
        </p:txBody>
      </p:sp>
      <p:sp>
        <p:nvSpPr>
          <p:cNvPr id="12" name="Text 9"/>
          <p:cNvSpPr/>
          <p:nvPr/>
        </p:nvSpPr>
        <p:spPr>
          <a:xfrm>
            <a:off x="4927600" y="2542032"/>
            <a:ext cx="1718734" cy="640080"/>
          </a:xfrm>
          <a:prstGeom prst="rect">
            <a:avLst/>
          </a:prstGeom>
          <a:noFill/>
          <a:ln/>
        </p:spPr>
        <p:txBody>
          <a:bodyPr wrap="square" rtlCol="0" anchor="ctr"/>
          <a:lstStyle/>
          <a:p>
            <a:pPr marL="0" indent="0" algn="ctr">
              <a:buNone/>
            </a:pPr>
            <a:r>
              <a:rPr lang="en-US" sz="3200" b="1" dirty="0">
                <a:solidFill>
                  <a:srgbClr val="FFFFFF"/>
                </a:solidFill>
                <a:latin typeface="Calibri" pitchFamily="34" charset="0"/>
                <a:ea typeface="Calibri" pitchFamily="34" charset="-122"/>
                <a:cs typeface="Calibri" pitchFamily="34" charset="-120"/>
              </a:rPr>
              <a:t>0.997</a:t>
            </a:r>
            <a:endParaRPr lang="en-US" sz="3200" dirty="0"/>
          </a:p>
        </p:txBody>
      </p:sp>
      <p:sp>
        <p:nvSpPr>
          <p:cNvPr id="13" name="Text 10"/>
          <p:cNvSpPr/>
          <p:nvPr/>
        </p:nvSpPr>
        <p:spPr>
          <a:xfrm>
            <a:off x="4927600" y="3163824"/>
            <a:ext cx="1718734" cy="384048"/>
          </a:xfrm>
          <a:prstGeom prst="rect">
            <a:avLst/>
          </a:prstGeom>
          <a:noFill/>
          <a:ln/>
        </p:spPr>
        <p:txBody>
          <a:bodyPr wrap="square" rtlCol="0" anchor="ctr"/>
          <a:lstStyle/>
          <a:p>
            <a:pPr marL="0" indent="0" algn="ctr">
              <a:buNone/>
            </a:pPr>
            <a:r>
              <a:rPr lang="en-US" sz="1100" i="1" dirty="0">
                <a:solidFill>
                  <a:srgbClr val="FFFFFF"/>
                </a:solidFill>
                <a:latin typeface="Calibri" pitchFamily="34" charset="0"/>
                <a:ea typeface="Calibri" pitchFamily="34" charset="-122"/>
                <a:cs typeface="Calibri" pitchFamily="34" charset="-120"/>
              </a:rPr>
              <a:t>GRU  R²</a:t>
            </a:r>
            <a:endParaRPr lang="en-US" sz="1100" dirty="0"/>
          </a:p>
        </p:txBody>
      </p:sp>
      <p:sp>
        <p:nvSpPr>
          <p:cNvPr id="14" name="Shape 11"/>
          <p:cNvSpPr/>
          <p:nvPr/>
        </p:nvSpPr>
        <p:spPr>
          <a:xfrm>
            <a:off x="6931152" y="2450592"/>
            <a:ext cx="1920240" cy="1188720"/>
          </a:xfrm>
          <a:prstGeom prst="rect">
            <a:avLst/>
          </a:prstGeom>
          <a:solidFill>
            <a:srgbClr val="9B2335"/>
          </a:solidFill>
          <a:ln w="12700">
            <a:solidFill>
              <a:srgbClr val="9B2335"/>
            </a:solidFill>
            <a:prstDash val="solid"/>
          </a:ln>
          <a:effectLst>
            <a:outerShdw blurRad="101600" dist="38100" dir="8100000" algn="bl" rotWithShape="0">
              <a:srgbClr val="000000">
                <a:alpha val="12000"/>
              </a:srgbClr>
            </a:outerShdw>
          </a:effectLst>
        </p:spPr>
      </p:sp>
      <p:sp>
        <p:nvSpPr>
          <p:cNvPr id="15" name="Text 12"/>
          <p:cNvSpPr/>
          <p:nvPr/>
        </p:nvSpPr>
        <p:spPr>
          <a:xfrm>
            <a:off x="7018867" y="2542032"/>
            <a:ext cx="1744133" cy="640080"/>
          </a:xfrm>
          <a:prstGeom prst="rect">
            <a:avLst/>
          </a:prstGeom>
          <a:noFill/>
          <a:ln/>
        </p:spPr>
        <p:txBody>
          <a:bodyPr wrap="square" rtlCol="0" anchor="ctr"/>
          <a:lstStyle/>
          <a:p>
            <a:pPr marL="0" indent="0" algn="ctr">
              <a:buNone/>
            </a:pPr>
            <a:r>
              <a:rPr lang="en-US" sz="3200" b="1" dirty="0">
                <a:solidFill>
                  <a:srgbClr val="FFFFFF"/>
                </a:solidFill>
                <a:latin typeface="Calibri" pitchFamily="34" charset="0"/>
                <a:ea typeface="Calibri" pitchFamily="34" charset="-122"/>
                <a:cs typeface="Calibri" pitchFamily="34" charset="-120"/>
              </a:rPr>
              <a:t>6.15×</a:t>
            </a:r>
            <a:endParaRPr lang="en-US" sz="3200" dirty="0"/>
          </a:p>
        </p:txBody>
      </p:sp>
      <p:sp>
        <p:nvSpPr>
          <p:cNvPr id="16" name="Text 13"/>
          <p:cNvSpPr/>
          <p:nvPr/>
        </p:nvSpPr>
        <p:spPr>
          <a:xfrm>
            <a:off x="7018867" y="3163824"/>
            <a:ext cx="1744133" cy="384048"/>
          </a:xfrm>
          <a:prstGeom prst="rect">
            <a:avLst/>
          </a:prstGeom>
          <a:noFill/>
          <a:ln/>
        </p:spPr>
        <p:txBody>
          <a:bodyPr wrap="square" rtlCol="0" anchor="ctr"/>
          <a:lstStyle/>
          <a:p>
            <a:pPr marL="0" indent="0" algn="ctr">
              <a:buNone/>
            </a:pPr>
            <a:r>
              <a:rPr lang="en-US" sz="1100" i="1" dirty="0">
                <a:solidFill>
                  <a:srgbClr val="FFFFFF"/>
                </a:solidFill>
                <a:latin typeface="Calibri" pitchFamily="34" charset="0"/>
                <a:ea typeface="Calibri" pitchFamily="34" charset="-122"/>
                <a:cs typeface="Calibri" pitchFamily="34" charset="-120"/>
              </a:rPr>
              <a:t>Lower RMSE</a:t>
            </a:r>
            <a:endParaRPr lang="en-US" sz="1100" dirty="0"/>
          </a:p>
          <a:p>
            <a:pPr marL="0" indent="0" algn="ctr">
              <a:buNone/>
            </a:pPr>
            <a:r>
              <a:rPr lang="en-US" sz="1100" i="1" dirty="0">
                <a:solidFill>
                  <a:srgbClr val="FFFFFF"/>
                </a:solidFill>
                <a:latin typeface="Calibri" pitchFamily="34" charset="0"/>
                <a:ea typeface="Calibri" pitchFamily="34" charset="-122"/>
                <a:cs typeface="Calibri" pitchFamily="34" charset="-120"/>
              </a:rPr>
              <a:t>vs SVR</a:t>
            </a:r>
            <a:endParaRPr lang="en-US" sz="1100" dirty="0"/>
          </a:p>
        </p:txBody>
      </p:sp>
      <p:graphicFrame>
        <p:nvGraphicFramePr>
          <p:cNvPr id="17" name="Table 0"/>
          <p:cNvGraphicFramePr>
            <a:graphicFrameLocks noGrp="1"/>
          </p:cNvGraphicFramePr>
          <p:nvPr>
            <p:extLst>
              <p:ext uri="{D42A27DB-BD31-4B8C-83A1-F6EECF244321}">
                <p14:modId xmlns:p14="http://schemas.microsoft.com/office/powerpoint/2010/main" val="1579011935"/>
              </p:ext>
            </p:extLst>
          </p:nvPr>
        </p:nvGraphicFramePr>
        <p:xfrm>
          <a:off x="347472" y="3639312"/>
          <a:ext cx="8503920" cy="1316736"/>
        </p:xfrm>
        <a:graphic>
          <a:graphicData uri="http://schemas.openxmlformats.org/drawingml/2006/table">
            <a:tbl>
              <a:tblPr/>
              <a:tblGrid>
                <a:gridCol w="2560320">
                  <a:extLst>
                    <a:ext uri="{9D8B030D-6E8A-4147-A177-3AD203B41FA5}">
                      <a16:colId xmlns:a16="http://schemas.microsoft.com/office/drawing/2014/main" val="20000"/>
                    </a:ext>
                  </a:extLst>
                </a:gridCol>
                <a:gridCol w="1984248">
                  <a:extLst>
                    <a:ext uri="{9D8B030D-6E8A-4147-A177-3AD203B41FA5}">
                      <a16:colId xmlns:a16="http://schemas.microsoft.com/office/drawing/2014/main" val="20001"/>
                    </a:ext>
                  </a:extLst>
                </a:gridCol>
                <a:gridCol w="1984248">
                  <a:extLst>
                    <a:ext uri="{9D8B030D-6E8A-4147-A177-3AD203B41FA5}">
                      <a16:colId xmlns:a16="http://schemas.microsoft.com/office/drawing/2014/main" val="20002"/>
                    </a:ext>
                  </a:extLst>
                </a:gridCol>
                <a:gridCol w="1975104">
                  <a:extLst>
                    <a:ext uri="{9D8B030D-6E8A-4147-A177-3AD203B41FA5}">
                      <a16:colId xmlns:a16="http://schemas.microsoft.com/office/drawing/2014/main" val="20003"/>
                    </a:ext>
                  </a:extLst>
                </a:gridCol>
              </a:tblGrid>
              <a:tr h="329184">
                <a:tc>
                  <a:txBody>
                    <a:bodyPr/>
                    <a:lstStyle/>
                    <a:p>
                      <a:pPr marL="0" indent="0" algn="ctr">
                        <a:buNone/>
                      </a:pPr>
                      <a:r>
                        <a:rPr lang="en-US" sz="1300" b="1" dirty="0">
                          <a:solidFill>
                            <a:srgbClr val="FFFFFF"/>
                          </a:solidFill>
                          <a:latin typeface="Calibri" pitchFamily="34" charset="0"/>
                          <a:ea typeface="Calibri" pitchFamily="34" charset="-122"/>
                          <a:cs typeface="Calibri" pitchFamily="34" charset="-120"/>
                        </a:rPr>
                        <a:t>Model</a:t>
                      </a:r>
                      <a:endParaRPr lang="en-US" sz="1300" dirty="0">
                        <a:latin typeface="Calibri" charset="0"/>
                        <a:ea typeface="Calibri" charset="0"/>
                        <a:cs typeface="Calibri" charset="0"/>
                      </a:endParaRPr>
                    </a:p>
                  </a:txBody>
                  <a:tcPr>
                    <a:lnL w="6350" cap="flat" cmpd="sng" algn="ctr">
                      <a:solidFill>
                        <a:srgbClr val="DFE6E9"/>
                      </a:solidFill>
                      <a:prstDash val="solid"/>
                      <a:round/>
                      <a:headEnd type="none" w="med" len="med"/>
                      <a:tailEnd type="none" w="med" len="med"/>
                    </a:lnL>
                    <a:lnR w="6350" cap="flat" cmpd="sng" algn="ctr">
                      <a:solidFill>
                        <a:srgbClr val="DFE6E9"/>
                      </a:solidFill>
                      <a:prstDash val="solid"/>
                      <a:round/>
                      <a:headEnd type="none" w="med" len="med"/>
                      <a:tailEnd type="none" w="med" len="med"/>
                    </a:lnR>
                    <a:lnT w="6350" cap="flat" cmpd="sng" algn="ctr">
                      <a:solidFill>
                        <a:srgbClr val="DFE6E9"/>
                      </a:solidFill>
                      <a:prstDash val="solid"/>
                      <a:round/>
                      <a:headEnd type="none" w="med" len="med"/>
                      <a:tailEnd type="none" w="med" len="med"/>
                    </a:lnT>
                    <a:lnB w="6350" cap="flat" cmpd="sng" algn="ctr">
                      <a:solidFill>
                        <a:srgbClr val="DFE6E9"/>
                      </a:solidFill>
                      <a:prstDash val="solid"/>
                      <a:round/>
                      <a:headEnd type="none" w="med" len="med"/>
                      <a:tailEnd type="none" w="med" len="med"/>
                    </a:lnB>
                    <a:solidFill>
                      <a:srgbClr val="0D1B2A"/>
                    </a:solidFill>
                  </a:tcPr>
                </a:tc>
                <a:tc>
                  <a:txBody>
                    <a:bodyPr/>
                    <a:lstStyle/>
                    <a:p>
                      <a:pPr marL="0" indent="0" algn="ctr">
                        <a:buNone/>
                      </a:pPr>
                      <a:r>
                        <a:rPr lang="en-US" sz="1300" b="1" dirty="0">
                          <a:solidFill>
                            <a:srgbClr val="FFFFFF"/>
                          </a:solidFill>
                          <a:latin typeface="Calibri" pitchFamily="34" charset="0"/>
                          <a:ea typeface="Calibri" pitchFamily="34" charset="-122"/>
                          <a:cs typeface="Calibri" pitchFamily="34" charset="-120"/>
                        </a:rPr>
                        <a:t>RMSE(Wh)</a:t>
                      </a:r>
                      <a:endParaRPr lang="en-US" sz="1300" dirty="0">
                        <a:latin typeface="Calibri" charset="0"/>
                        <a:ea typeface="Calibri" charset="0"/>
                        <a:cs typeface="Calibri" charset="0"/>
                      </a:endParaRPr>
                    </a:p>
                  </a:txBody>
                  <a:tcPr>
                    <a:lnL w="6350" cap="flat" cmpd="sng" algn="ctr">
                      <a:solidFill>
                        <a:srgbClr val="DFE6E9"/>
                      </a:solidFill>
                      <a:prstDash val="solid"/>
                      <a:round/>
                      <a:headEnd type="none" w="med" len="med"/>
                      <a:tailEnd type="none" w="med" len="med"/>
                    </a:lnL>
                    <a:lnR w="6350" cap="flat" cmpd="sng" algn="ctr">
                      <a:solidFill>
                        <a:srgbClr val="DFE6E9"/>
                      </a:solidFill>
                      <a:prstDash val="solid"/>
                      <a:round/>
                      <a:headEnd type="none" w="med" len="med"/>
                      <a:tailEnd type="none" w="med" len="med"/>
                    </a:lnR>
                    <a:lnT w="6350" cap="flat" cmpd="sng" algn="ctr">
                      <a:solidFill>
                        <a:srgbClr val="DFE6E9"/>
                      </a:solidFill>
                      <a:prstDash val="solid"/>
                      <a:round/>
                      <a:headEnd type="none" w="med" len="med"/>
                      <a:tailEnd type="none" w="med" len="med"/>
                    </a:lnT>
                    <a:lnB w="6350" cap="flat" cmpd="sng" algn="ctr">
                      <a:solidFill>
                        <a:srgbClr val="DFE6E9"/>
                      </a:solidFill>
                      <a:prstDash val="solid"/>
                      <a:round/>
                      <a:headEnd type="none" w="med" len="med"/>
                      <a:tailEnd type="none" w="med" len="med"/>
                    </a:lnB>
                    <a:solidFill>
                      <a:srgbClr val="0D1B2A"/>
                    </a:solidFill>
                  </a:tcPr>
                </a:tc>
                <a:tc>
                  <a:txBody>
                    <a:bodyPr/>
                    <a:lstStyle/>
                    <a:p>
                      <a:pPr marL="0" indent="0" algn="ctr">
                        <a:buNone/>
                      </a:pPr>
                      <a:r>
                        <a:rPr lang="en-US" sz="1300" b="1" dirty="0">
                          <a:solidFill>
                            <a:srgbClr val="FFFFFF"/>
                          </a:solidFill>
                          <a:latin typeface="Calibri" pitchFamily="34" charset="0"/>
                          <a:ea typeface="Calibri" pitchFamily="34" charset="-122"/>
                          <a:cs typeface="Calibri" pitchFamily="34" charset="-120"/>
                        </a:rPr>
                        <a:t>MAE(Wh)</a:t>
                      </a:r>
                      <a:endParaRPr lang="en-US" sz="1300" dirty="0">
                        <a:latin typeface="Calibri" charset="0"/>
                        <a:ea typeface="Calibri" charset="0"/>
                        <a:cs typeface="Calibri" charset="0"/>
                      </a:endParaRPr>
                    </a:p>
                  </a:txBody>
                  <a:tcPr>
                    <a:lnL w="6350" cap="flat" cmpd="sng" algn="ctr">
                      <a:solidFill>
                        <a:srgbClr val="DFE6E9"/>
                      </a:solidFill>
                      <a:prstDash val="solid"/>
                      <a:round/>
                      <a:headEnd type="none" w="med" len="med"/>
                      <a:tailEnd type="none" w="med" len="med"/>
                    </a:lnL>
                    <a:lnR w="6350" cap="flat" cmpd="sng" algn="ctr">
                      <a:solidFill>
                        <a:srgbClr val="DFE6E9"/>
                      </a:solidFill>
                      <a:prstDash val="solid"/>
                      <a:round/>
                      <a:headEnd type="none" w="med" len="med"/>
                      <a:tailEnd type="none" w="med" len="med"/>
                    </a:lnR>
                    <a:lnT w="6350" cap="flat" cmpd="sng" algn="ctr">
                      <a:solidFill>
                        <a:srgbClr val="DFE6E9"/>
                      </a:solidFill>
                      <a:prstDash val="solid"/>
                      <a:round/>
                      <a:headEnd type="none" w="med" len="med"/>
                      <a:tailEnd type="none" w="med" len="med"/>
                    </a:lnT>
                    <a:lnB w="6350" cap="flat" cmpd="sng" algn="ctr">
                      <a:solidFill>
                        <a:srgbClr val="DFE6E9"/>
                      </a:solidFill>
                      <a:prstDash val="solid"/>
                      <a:round/>
                      <a:headEnd type="none" w="med" len="med"/>
                      <a:tailEnd type="none" w="med" len="med"/>
                    </a:lnB>
                    <a:solidFill>
                      <a:srgbClr val="0D1B2A"/>
                    </a:solidFill>
                  </a:tcPr>
                </a:tc>
                <a:tc>
                  <a:txBody>
                    <a:bodyPr/>
                    <a:lstStyle/>
                    <a:p>
                      <a:pPr marL="0" indent="0" algn="ctr">
                        <a:buNone/>
                      </a:pPr>
                      <a:r>
                        <a:rPr lang="en-US" sz="1300" b="1" dirty="0">
                          <a:solidFill>
                            <a:srgbClr val="FFFFFF"/>
                          </a:solidFill>
                          <a:latin typeface="Calibri" pitchFamily="34" charset="0"/>
                          <a:ea typeface="Calibri" pitchFamily="34" charset="-122"/>
                          <a:cs typeface="Calibri" pitchFamily="34" charset="-120"/>
                        </a:rPr>
                        <a:t>R²</a:t>
                      </a:r>
                      <a:endParaRPr lang="en-US" sz="1300" dirty="0">
                        <a:latin typeface="Calibri" charset="0"/>
                        <a:ea typeface="Calibri" charset="0"/>
                        <a:cs typeface="Calibri" charset="0"/>
                      </a:endParaRPr>
                    </a:p>
                  </a:txBody>
                  <a:tcPr>
                    <a:lnL w="6350" cap="flat" cmpd="sng" algn="ctr">
                      <a:solidFill>
                        <a:srgbClr val="DFE6E9"/>
                      </a:solidFill>
                      <a:prstDash val="solid"/>
                      <a:round/>
                      <a:headEnd type="none" w="med" len="med"/>
                      <a:tailEnd type="none" w="med" len="med"/>
                    </a:lnL>
                    <a:lnR w="6350" cap="flat" cmpd="sng" algn="ctr">
                      <a:solidFill>
                        <a:srgbClr val="DFE6E9"/>
                      </a:solidFill>
                      <a:prstDash val="solid"/>
                      <a:round/>
                      <a:headEnd type="none" w="med" len="med"/>
                      <a:tailEnd type="none" w="med" len="med"/>
                    </a:lnR>
                    <a:lnT w="6350" cap="flat" cmpd="sng" algn="ctr">
                      <a:solidFill>
                        <a:srgbClr val="DFE6E9"/>
                      </a:solidFill>
                      <a:prstDash val="solid"/>
                      <a:round/>
                      <a:headEnd type="none" w="med" len="med"/>
                      <a:tailEnd type="none" w="med" len="med"/>
                    </a:lnT>
                    <a:lnB w="6350" cap="flat" cmpd="sng" algn="ctr">
                      <a:solidFill>
                        <a:srgbClr val="DFE6E9"/>
                      </a:solidFill>
                      <a:prstDash val="solid"/>
                      <a:round/>
                      <a:headEnd type="none" w="med" len="med"/>
                      <a:tailEnd type="none" w="med" len="med"/>
                    </a:lnB>
                    <a:solidFill>
                      <a:srgbClr val="0D1B2A"/>
                    </a:solidFill>
                  </a:tcPr>
                </a:tc>
                <a:extLst>
                  <a:ext uri="{0D108BD9-81ED-4DB2-BD59-A6C34878D82A}">
                    <a16:rowId xmlns:a16="http://schemas.microsoft.com/office/drawing/2014/main" val="10000"/>
                  </a:ext>
                </a:extLst>
              </a:tr>
              <a:tr h="329184">
                <a:tc>
                  <a:txBody>
                    <a:bodyPr/>
                    <a:lstStyle/>
                    <a:p>
                      <a:pPr marL="0" indent="0" algn="ctr">
                        <a:buNone/>
                      </a:pPr>
                      <a:r>
                        <a:rPr lang="en-US" sz="1300" b="1" dirty="0">
                          <a:solidFill>
                            <a:srgbClr val="000000"/>
                          </a:solidFill>
                          <a:latin typeface="Calibri" pitchFamily="34" charset="0"/>
                          <a:ea typeface="Calibri" pitchFamily="34" charset="-122"/>
                          <a:cs typeface="Calibri" pitchFamily="34" charset="-120"/>
                        </a:rPr>
                        <a:t>GRU ★</a:t>
                      </a:r>
                      <a:endParaRPr lang="en-US" sz="1300" dirty="0">
                        <a:latin typeface="Calibri" charset="0"/>
                        <a:ea typeface="Calibri" charset="0"/>
                        <a:cs typeface="Calibri" charset="0"/>
                      </a:endParaRPr>
                    </a:p>
                  </a:txBody>
                  <a:tcPr>
                    <a:lnL w="6350" cap="flat" cmpd="sng" algn="ctr">
                      <a:solidFill>
                        <a:srgbClr val="DFE6E9"/>
                      </a:solidFill>
                      <a:prstDash val="solid"/>
                      <a:round/>
                      <a:headEnd type="none" w="med" len="med"/>
                      <a:tailEnd type="none" w="med" len="med"/>
                    </a:lnL>
                    <a:lnR w="6350" cap="flat" cmpd="sng" algn="ctr">
                      <a:solidFill>
                        <a:srgbClr val="DFE6E9"/>
                      </a:solidFill>
                      <a:prstDash val="solid"/>
                      <a:round/>
                      <a:headEnd type="none" w="med" len="med"/>
                      <a:tailEnd type="none" w="med" len="med"/>
                    </a:lnR>
                    <a:lnT w="6350" cap="flat" cmpd="sng" algn="ctr">
                      <a:solidFill>
                        <a:srgbClr val="DFE6E9"/>
                      </a:solidFill>
                      <a:prstDash val="solid"/>
                      <a:round/>
                      <a:headEnd type="none" w="med" len="med"/>
                      <a:tailEnd type="none" w="med" len="med"/>
                    </a:lnT>
                    <a:lnB w="6350" cap="flat" cmpd="sng" algn="ctr">
                      <a:solidFill>
                        <a:srgbClr val="DFE6E9"/>
                      </a:solidFill>
                      <a:prstDash val="solid"/>
                      <a:round/>
                      <a:headEnd type="none" w="med" len="med"/>
                      <a:tailEnd type="none" w="med" len="med"/>
                    </a:lnB>
                    <a:solidFill>
                      <a:srgbClr val="EAFAF1"/>
                    </a:solidFill>
                  </a:tcPr>
                </a:tc>
                <a:tc>
                  <a:txBody>
                    <a:bodyPr/>
                    <a:lstStyle/>
                    <a:p>
                      <a:pPr marL="0" indent="0" algn="ctr">
                        <a:buNone/>
                      </a:pPr>
                      <a:r>
                        <a:rPr lang="en-US" sz="1300" dirty="0">
                          <a:solidFill>
                            <a:srgbClr val="000000"/>
                          </a:solidFill>
                          <a:latin typeface="Calibri" pitchFamily="34" charset="0"/>
                          <a:ea typeface="Calibri" pitchFamily="34" charset="-122"/>
                          <a:cs typeface="Calibri" pitchFamily="34" charset="-120"/>
                        </a:rPr>
                        <a:t>5.13</a:t>
                      </a:r>
                      <a:endParaRPr lang="en-US" sz="1300" dirty="0">
                        <a:latin typeface="Calibri" charset="0"/>
                        <a:ea typeface="Calibri" charset="0"/>
                        <a:cs typeface="Calibri" charset="0"/>
                      </a:endParaRPr>
                    </a:p>
                  </a:txBody>
                  <a:tcPr>
                    <a:lnL w="6350" cap="flat" cmpd="sng" algn="ctr">
                      <a:solidFill>
                        <a:srgbClr val="DFE6E9"/>
                      </a:solidFill>
                      <a:prstDash val="solid"/>
                      <a:round/>
                      <a:headEnd type="none" w="med" len="med"/>
                      <a:tailEnd type="none" w="med" len="med"/>
                    </a:lnL>
                    <a:lnR w="6350" cap="flat" cmpd="sng" algn="ctr">
                      <a:solidFill>
                        <a:srgbClr val="DFE6E9"/>
                      </a:solidFill>
                      <a:prstDash val="solid"/>
                      <a:round/>
                      <a:headEnd type="none" w="med" len="med"/>
                      <a:tailEnd type="none" w="med" len="med"/>
                    </a:lnR>
                    <a:lnT w="6350" cap="flat" cmpd="sng" algn="ctr">
                      <a:solidFill>
                        <a:srgbClr val="DFE6E9"/>
                      </a:solidFill>
                      <a:prstDash val="solid"/>
                      <a:round/>
                      <a:headEnd type="none" w="med" len="med"/>
                      <a:tailEnd type="none" w="med" len="med"/>
                    </a:lnT>
                    <a:lnB w="6350" cap="flat" cmpd="sng" algn="ctr">
                      <a:solidFill>
                        <a:srgbClr val="DFE6E9"/>
                      </a:solidFill>
                      <a:prstDash val="solid"/>
                      <a:round/>
                      <a:headEnd type="none" w="med" len="med"/>
                      <a:tailEnd type="none" w="med" len="med"/>
                    </a:lnB>
                  </a:tcPr>
                </a:tc>
                <a:tc>
                  <a:txBody>
                    <a:bodyPr/>
                    <a:lstStyle/>
                    <a:p>
                      <a:pPr marL="0" indent="0" algn="ctr">
                        <a:buNone/>
                      </a:pPr>
                      <a:r>
                        <a:rPr lang="en-US" sz="1300" dirty="0">
                          <a:solidFill>
                            <a:srgbClr val="000000"/>
                          </a:solidFill>
                          <a:latin typeface="Calibri" pitchFamily="34" charset="0"/>
                          <a:ea typeface="Calibri" pitchFamily="34" charset="-122"/>
                          <a:cs typeface="Calibri" pitchFamily="34" charset="-120"/>
                        </a:rPr>
                        <a:t>3.74</a:t>
                      </a:r>
                      <a:endParaRPr lang="en-US" sz="1300" dirty="0">
                        <a:latin typeface="Calibri" charset="0"/>
                        <a:ea typeface="Calibri" charset="0"/>
                        <a:cs typeface="Calibri" charset="0"/>
                      </a:endParaRPr>
                    </a:p>
                  </a:txBody>
                  <a:tcPr>
                    <a:lnL w="6350" cap="flat" cmpd="sng" algn="ctr">
                      <a:solidFill>
                        <a:srgbClr val="DFE6E9"/>
                      </a:solidFill>
                      <a:prstDash val="solid"/>
                      <a:round/>
                      <a:headEnd type="none" w="med" len="med"/>
                      <a:tailEnd type="none" w="med" len="med"/>
                    </a:lnL>
                    <a:lnR w="6350" cap="flat" cmpd="sng" algn="ctr">
                      <a:solidFill>
                        <a:srgbClr val="DFE6E9"/>
                      </a:solidFill>
                      <a:prstDash val="solid"/>
                      <a:round/>
                      <a:headEnd type="none" w="med" len="med"/>
                      <a:tailEnd type="none" w="med" len="med"/>
                    </a:lnR>
                    <a:lnT w="6350" cap="flat" cmpd="sng" algn="ctr">
                      <a:solidFill>
                        <a:srgbClr val="DFE6E9"/>
                      </a:solidFill>
                      <a:prstDash val="solid"/>
                      <a:round/>
                      <a:headEnd type="none" w="med" len="med"/>
                      <a:tailEnd type="none" w="med" len="med"/>
                    </a:lnT>
                    <a:lnB w="6350" cap="flat" cmpd="sng" algn="ctr">
                      <a:solidFill>
                        <a:srgbClr val="DFE6E9"/>
                      </a:solidFill>
                      <a:prstDash val="solid"/>
                      <a:round/>
                      <a:headEnd type="none" w="med" len="med"/>
                      <a:tailEnd type="none" w="med" len="med"/>
                    </a:lnB>
                  </a:tcPr>
                </a:tc>
                <a:tc>
                  <a:txBody>
                    <a:bodyPr/>
                    <a:lstStyle/>
                    <a:p>
                      <a:pPr marL="0" indent="0" algn="ctr">
                        <a:buNone/>
                      </a:pPr>
                      <a:r>
                        <a:rPr lang="en-US" sz="1300" dirty="0">
                          <a:solidFill>
                            <a:srgbClr val="000000"/>
                          </a:solidFill>
                          <a:latin typeface="Calibri" pitchFamily="34" charset="0"/>
                          <a:ea typeface="Calibri" pitchFamily="34" charset="-122"/>
                          <a:cs typeface="Calibri" pitchFamily="34" charset="-120"/>
                        </a:rPr>
                        <a:t>0.9966</a:t>
                      </a:r>
                      <a:endParaRPr lang="en-US" sz="1300" dirty="0">
                        <a:latin typeface="Calibri" charset="0"/>
                        <a:ea typeface="Calibri" charset="0"/>
                        <a:cs typeface="Calibri" charset="0"/>
                      </a:endParaRPr>
                    </a:p>
                  </a:txBody>
                  <a:tcPr>
                    <a:lnL w="6350" cap="flat" cmpd="sng" algn="ctr">
                      <a:solidFill>
                        <a:srgbClr val="DFE6E9"/>
                      </a:solidFill>
                      <a:prstDash val="solid"/>
                      <a:round/>
                      <a:headEnd type="none" w="med" len="med"/>
                      <a:tailEnd type="none" w="med" len="med"/>
                    </a:lnL>
                    <a:lnR w="6350" cap="flat" cmpd="sng" algn="ctr">
                      <a:solidFill>
                        <a:srgbClr val="DFE6E9"/>
                      </a:solidFill>
                      <a:prstDash val="solid"/>
                      <a:round/>
                      <a:headEnd type="none" w="med" len="med"/>
                      <a:tailEnd type="none" w="med" len="med"/>
                    </a:lnR>
                    <a:lnT w="6350" cap="flat" cmpd="sng" algn="ctr">
                      <a:solidFill>
                        <a:srgbClr val="DFE6E9"/>
                      </a:solidFill>
                      <a:prstDash val="solid"/>
                      <a:round/>
                      <a:headEnd type="none" w="med" len="med"/>
                      <a:tailEnd type="none" w="med" len="med"/>
                    </a:lnT>
                    <a:lnB w="6350" cap="flat" cmpd="sng" algn="ctr">
                      <a:solidFill>
                        <a:srgbClr val="DFE6E9"/>
                      </a:solidFill>
                      <a:prstDash val="solid"/>
                      <a:round/>
                      <a:headEnd type="none" w="med" len="med"/>
                      <a:tailEnd type="none" w="med" len="med"/>
                    </a:lnB>
                  </a:tcPr>
                </a:tc>
                <a:extLst>
                  <a:ext uri="{0D108BD9-81ED-4DB2-BD59-A6C34878D82A}">
                    <a16:rowId xmlns:a16="http://schemas.microsoft.com/office/drawing/2014/main" val="10001"/>
                  </a:ext>
                </a:extLst>
              </a:tr>
              <a:tr h="329184">
                <a:tc>
                  <a:txBody>
                    <a:bodyPr/>
                    <a:lstStyle/>
                    <a:p>
                      <a:pPr marL="0" indent="0" algn="ctr">
                        <a:buNone/>
                      </a:pPr>
                      <a:r>
                        <a:rPr lang="en-US" sz="1300" dirty="0">
                          <a:solidFill>
                            <a:srgbClr val="000000"/>
                          </a:solidFill>
                          <a:latin typeface="Calibri" pitchFamily="34" charset="0"/>
                          <a:ea typeface="Calibri" pitchFamily="34" charset="-122"/>
                          <a:cs typeface="Calibri" pitchFamily="34" charset="-120"/>
                        </a:rPr>
                        <a:t>XGBoost</a:t>
                      </a:r>
                      <a:endParaRPr lang="en-US" sz="1300" dirty="0">
                        <a:latin typeface="Calibri" charset="0"/>
                        <a:ea typeface="Calibri" charset="0"/>
                        <a:cs typeface="Calibri" charset="0"/>
                      </a:endParaRPr>
                    </a:p>
                  </a:txBody>
                  <a:tcPr>
                    <a:lnL w="6350" cap="flat" cmpd="sng" algn="ctr">
                      <a:solidFill>
                        <a:srgbClr val="DFE6E9"/>
                      </a:solidFill>
                      <a:prstDash val="solid"/>
                      <a:round/>
                      <a:headEnd type="none" w="med" len="med"/>
                      <a:tailEnd type="none" w="med" len="med"/>
                    </a:lnL>
                    <a:lnR w="6350" cap="flat" cmpd="sng" algn="ctr">
                      <a:solidFill>
                        <a:srgbClr val="DFE6E9"/>
                      </a:solidFill>
                      <a:prstDash val="solid"/>
                      <a:round/>
                      <a:headEnd type="none" w="med" len="med"/>
                      <a:tailEnd type="none" w="med" len="med"/>
                    </a:lnR>
                    <a:lnT w="6350" cap="flat" cmpd="sng" algn="ctr">
                      <a:solidFill>
                        <a:srgbClr val="DFE6E9"/>
                      </a:solidFill>
                      <a:prstDash val="solid"/>
                      <a:round/>
                      <a:headEnd type="none" w="med" len="med"/>
                      <a:tailEnd type="none" w="med" len="med"/>
                    </a:lnT>
                    <a:lnB w="6350" cap="flat" cmpd="sng" algn="ctr">
                      <a:solidFill>
                        <a:srgbClr val="DFE6E9"/>
                      </a:solidFill>
                      <a:prstDash val="solid"/>
                      <a:round/>
                      <a:headEnd type="none" w="med" len="med"/>
                      <a:tailEnd type="none" w="med" len="med"/>
                    </a:lnB>
                  </a:tcPr>
                </a:tc>
                <a:tc>
                  <a:txBody>
                    <a:bodyPr/>
                    <a:lstStyle/>
                    <a:p>
                      <a:pPr marL="0" indent="0" algn="ctr">
                        <a:buNone/>
                      </a:pPr>
                      <a:r>
                        <a:rPr lang="en-US" sz="1300" dirty="0">
                          <a:solidFill>
                            <a:srgbClr val="000000"/>
                          </a:solidFill>
                          <a:latin typeface="Calibri" pitchFamily="34" charset="0"/>
                          <a:ea typeface="Calibri" pitchFamily="34" charset="-122"/>
                          <a:cs typeface="Calibri" pitchFamily="34" charset="-120"/>
                        </a:rPr>
                        <a:t>12.77</a:t>
                      </a:r>
                      <a:endParaRPr lang="en-US" sz="1300" dirty="0">
                        <a:latin typeface="Calibri" charset="0"/>
                        <a:ea typeface="Calibri" charset="0"/>
                        <a:cs typeface="Calibri" charset="0"/>
                      </a:endParaRPr>
                    </a:p>
                  </a:txBody>
                  <a:tcPr>
                    <a:lnL w="6350" cap="flat" cmpd="sng" algn="ctr">
                      <a:solidFill>
                        <a:srgbClr val="DFE6E9"/>
                      </a:solidFill>
                      <a:prstDash val="solid"/>
                      <a:round/>
                      <a:headEnd type="none" w="med" len="med"/>
                      <a:tailEnd type="none" w="med" len="med"/>
                    </a:lnL>
                    <a:lnR w="6350" cap="flat" cmpd="sng" algn="ctr">
                      <a:solidFill>
                        <a:srgbClr val="DFE6E9"/>
                      </a:solidFill>
                      <a:prstDash val="solid"/>
                      <a:round/>
                      <a:headEnd type="none" w="med" len="med"/>
                      <a:tailEnd type="none" w="med" len="med"/>
                    </a:lnR>
                    <a:lnT w="6350" cap="flat" cmpd="sng" algn="ctr">
                      <a:solidFill>
                        <a:srgbClr val="DFE6E9"/>
                      </a:solidFill>
                      <a:prstDash val="solid"/>
                      <a:round/>
                      <a:headEnd type="none" w="med" len="med"/>
                      <a:tailEnd type="none" w="med" len="med"/>
                    </a:lnT>
                    <a:lnB w="6350" cap="flat" cmpd="sng" algn="ctr">
                      <a:solidFill>
                        <a:srgbClr val="DFE6E9"/>
                      </a:solidFill>
                      <a:prstDash val="solid"/>
                      <a:round/>
                      <a:headEnd type="none" w="med" len="med"/>
                      <a:tailEnd type="none" w="med" len="med"/>
                    </a:lnB>
                  </a:tcPr>
                </a:tc>
                <a:tc>
                  <a:txBody>
                    <a:bodyPr/>
                    <a:lstStyle/>
                    <a:p>
                      <a:pPr marL="0" indent="0" algn="ctr">
                        <a:buNone/>
                      </a:pPr>
                      <a:r>
                        <a:rPr lang="en-US" sz="1300" dirty="0">
                          <a:solidFill>
                            <a:srgbClr val="000000"/>
                          </a:solidFill>
                          <a:latin typeface="Calibri" pitchFamily="34" charset="0"/>
                          <a:ea typeface="Calibri" pitchFamily="34" charset="-122"/>
                          <a:cs typeface="Calibri" pitchFamily="34" charset="-120"/>
                        </a:rPr>
                        <a:t>6.17</a:t>
                      </a:r>
                      <a:endParaRPr lang="en-US" sz="1300" dirty="0">
                        <a:latin typeface="Calibri" charset="0"/>
                        <a:ea typeface="Calibri" charset="0"/>
                        <a:cs typeface="Calibri" charset="0"/>
                      </a:endParaRPr>
                    </a:p>
                  </a:txBody>
                  <a:tcPr>
                    <a:lnL w="6350" cap="flat" cmpd="sng" algn="ctr">
                      <a:solidFill>
                        <a:srgbClr val="DFE6E9"/>
                      </a:solidFill>
                      <a:prstDash val="solid"/>
                      <a:round/>
                      <a:headEnd type="none" w="med" len="med"/>
                      <a:tailEnd type="none" w="med" len="med"/>
                    </a:lnL>
                    <a:lnR w="6350" cap="flat" cmpd="sng" algn="ctr">
                      <a:solidFill>
                        <a:srgbClr val="DFE6E9"/>
                      </a:solidFill>
                      <a:prstDash val="solid"/>
                      <a:round/>
                      <a:headEnd type="none" w="med" len="med"/>
                      <a:tailEnd type="none" w="med" len="med"/>
                    </a:lnR>
                    <a:lnT w="6350" cap="flat" cmpd="sng" algn="ctr">
                      <a:solidFill>
                        <a:srgbClr val="DFE6E9"/>
                      </a:solidFill>
                      <a:prstDash val="solid"/>
                      <a:round/>
                      <a:headEnd type="none" w="med" len="med"/>
                      <a:tailEnd type="none" w="med" len="med"/>
                    </a:lnT>
                    <a:lnB w="6350" cap="flat" cmpd="sng" algn="ctr">
                      <a:solidFill>
                        <a:srgbClr val="DFE6E9"/>
                      </a:solidFill>
                      <a:prstDash val="solid"/>
                      <a:round/>
                      <a:headEnd type="none" w="med" len="med"/>
                      <a:tailEnd type="none" w="med" len="med"/>
                    </a:lnB>
                  </a:tcPr>
                </a:tc>
                <a:tc>
                  <a:txBody>
                    <a:bodyPr/>
                    <a:lstStyle/>
                    <a:p>
                      <a:pPr marL="0" indent="0" algn="ctr">
                        <a:buNone/>
                      </a:pPr>
                      <a:r>
                        <a:rPr lang="en-US" sz="1300" dirty="0">
                          <a:solidFill>
                            <a:srgbClr val="000000"/>
                          </a:solidFill>
                          <a:latin typeface="Calibri" pitchFamily="34" charset="0"/>
                          <a:ea typeface="Calibri" pitchFamily="34" charset="-122"/>
                          <a:cs typeface="Calibri" pitchFamily="34" charset="-120"/>
                        </a:rPr>
                        <a:t>0.9789</a:t>
                      </a:r>
                      <a:endParaRPr lang="en-US" sz="1300" dirty="0">
                        <a:latin typeface="Calibri" charset="0"/>
                        <a:ea typeface="Calibri" charset="0"/>
                        <a:cs typeface="Calibri" charset="0"/>
                      </a:endParaRPr>
                    </a:p>
                  </a:txBody>
                  <a:tcPr>
                    <a:lnL w="6350" cap="flat" cmpd="sng" algn="ctr">
                      <a:solidFill>
                        <a:srgbClr val="DFE6E9"/>
                      </a:solidFill>
                      <a:prstDash val="solid"/>
                      <a:round/>
                      <a:headEnd type="none" w="med" len="med"/>
                      <a:tailEnd type="none" w="med" len="med"/>
                    </a:lnL>
                    <a:lnR w="6350" cap="flat" cmpd="sng" algn="ctr">
                      <a:solidFill>
                        <a:srgbClr val="DFE6E9"/>
                      </a:solidFill>
                      <a:prstDash val="solid"/>
                      <a:round/>
                      <a:headEnd type="none" w="med" len="med"/>
                      <a:tailEnd type="none" w="med" len="med"/>
                    </a:lnR>
                    <a:lnT w="6350" cap="flat" cmpd="sng" algn="ctr">
                      <a:solidFill>
                        <a:srgbClr val="DFE6E9"/>
                      </a:solidFill>
                      <a:prstDash val="solid"/>
                      <a:round/>
                      <a:headEnd type="none" w="med" len="med"/>
                      <a:tailEnd type="none" w="med" len="med"/>
                    </a:lnT>
                    <a:lnB w="6350" cap="flat" cmpd="sng" algn="ctr">
                      <a:solidFill>
                        <a:srgbClr val="DFE6E9"/>
                      </a:solidFill>
                      <a:prstDash val="solid"/>
                      <a:round/>
                      <a:headEnd type="none" w="med" len="med"/>
                      <a:tailEnd type="none" w="med" len="med"/>
                    </a:lnB>
                  </a:tcPr>
                </a:tc>
                <a:extLst>
                  <a:ext uri="{0D108BD9-81ED-4DB2-BD59-A6C34878D82A}">
                    <a16:rowId xmlns:a16="http://schemas.microsoft.com/office/drawing/2014/main" val="10002"/>
                  </a:ext>
                </a:extLst>
              </a:tr>
              <a:tr h="329184">
                <a:tc>
                  <a:txBody>
                    <a:bodyPr/>
                    <a:lstStyle/>
                    <a:p>
                      <a:pPr marL="0" indent="0" algn="ctr">
                        <a:buNone/>
                      </a:pPr>
                      <a:r>
                        <a:rPr lang="en-US" sz="1300" dirty="0">
                          <a:solidFill>
                            <a:srgbClr val="000000"/>
                          </a:solidFill>
                          <a:latin typeface="Calibri" pitchFamily="34" charset="0"/>
                          <a:ea typeface="Calibri" pitchFamily="34" charset="-122"/>
                          <a:cs typeface="Calibri" pitchFamily="34" charset="-120"/>
                        </a:rPr>
                        <a:t>SVR</a:t>
                      </a:r>
                      <a:endParaRPr lang="en-US" sz="1300" dirty="0">
                        <a:latin typeface="Calibri" charset="0"/>
                        <a:ea typeface="Calibri" charset="0"/>
                        <a:cs typeface="Calibri" charset="0"/>
                      </a:endParaRPr>
                    </a:p>
                  </a:txBody>
                  <a:tcPr>
                    <a:lnL w="6350" cap="flat" cmpd="sng" algn="ctr">
                      <a:solidFill>
                        <a:srgbClr val="DFE6E9"/>
                      </a:solidFill>
                      <a:prstDash val="solid"/>
                      <a:round/>
                      <a:headEnd type="none" w="med" len="med"/>
                      <a:tailEnd type="none" w="med" len="med"/>
                    </a:lnL>
                    <a:lnR w="6350" cap="flat" cmpd="sng" algn="ctr">
                      <a:solidFill>
                        <a:srgbClr val="DFE6E9"/>
                      </a:solidFill>
                      <a:prstDash val="solid"/>
                      <a:round/>
                      <a:headEnd type="none" w="med" len="med"/>
                      <a:tailEnd type="none" w="med" len="med"/>
                    </a:lnR>
                    <a:lnT w="6350" cap="flat" cmpd="sng" algn="ctr">
                      <a:solidFill>
                        <a:srgbClr val="DFE6E9"/>
                      </a:solidFill>
                      <a:prstDash val="solid"/>
                      <a:round/>
                      <a:headEnd type="none" w="med" len="med"/>
                      <a:tailEnd type="none" w="med" len="med"/>
                    </a:lnT>
                    <a:lnB w="6350" cap="flat" cmpd="sng" algn="ctr">
                      <a:solidFill>
                        <a:srgbClr val="DFE6E9"/>
                      </a:solidFill>
                      <a:prstDash val="solid"/>
                      <a:round/>
                      <a:headEnd type="none" w="med" len="med"/>
                      <a:tailEnd type="none" w="med" len="med"/>
                    </a:lnB>
                    <a:solidFill>
                      <a:srgbClr val="FEF0F0"/>
                    </a:solidFill>
                  </a:tcPr>
                </a:tc>
                <a:tc>
                  <a:txBody>
                    <a:bodyPr/>
                    <a:lstStyle/>
                    <a:p>
                      <a:pPr marL="0" indent="0" algn="ctr">
                        <a:buNone/>
                      </a:pPr>
                      <a:r>
                        <a:rPr lang="en-US" sz="1300" dirty="0">
                          <a:solidFill>
                            <a:srgbClr val="000000"/>
                          </a:solidFill>
                          <a:latin typeface="Calibri" pitchFamily="34" charset="0"/>
                          <a:ea typeface="Calibri" pitchFamily="34" charset="-122"/>
                          <a:cs typeface="Calibri" pitchFamily="34" charset="-120"/>
                        </a:rPr>
                        <a:t>31.54</a:t>
                      </a:r>
                      <a:endParaRPr lang="en-US" sz="1300" dirty="0">
                        <a:latin typeface="Calibri" charset="0"/>
                        <a:ea typeface="Calibri" charset="0"/>
                        <a:cs typeface="Calibri" charset="0"/>
                      </a:endParaRPr>
                    </a:p>
                  </a:txBody>
                  <a:tcPr>
                    <a:lnL w="6350" cap="flat" cmpd="sng" algn="ctr">
                      <a:solidFill>
                        <a:srgbClr val="DFE6E9"/>
                      </a:solidFill>
                      <a:prstDash val="solid"/>
                      <a:round/>
                      <a:headEnd type="none" w="med" len="med"/>
                      <a:tailEnd type="none" w="med" len="med"/>
                    </a:lnL>
                    <a:lnR w="6350" cap="flat" cmpd="sng" algn="ctr">
                      <a:solidFill>
                        <a:srgbClr val="DFE6E9"/>
                      </a:solidFill>
                      <a:prstDash val="solid"/>
                      <a:round/>
                      <a:headEnd type="none" w="med" len="med"/>
                      <a:tailEnd type="none" w="med" len="med"/>
                    </a:lnR>
                    <a:lnT w="6350" cap="flat" cmpd="sng" algn="ctr">
                      <a:solidFill>
                        <a:srgbClr val="DFE6E9"/>
                      </a:solidFill>
                      <a:prstDash val="solid"/>
                      <a:round/>
                      <a:headEnd type="none" w="med" len="med"/>
                      <a:tailEnd type="none" w="med" len="med"/>
                    </a:lnT>
                    <a:lnB w="6350" cap="flat" cmpd="sng" algn="ctr">
                      <a:solidFill>
                        <a:srgbClr val="DFE6E9"/>
                      </a:solidFill>
                      <a:prstDash val="solid"/>
                      <a:round/>
                      <a:headEnd type="none" w="med" len="med"/>
                      <a:tailEnd type="none" w="med" len="med"/>
                    </a:lnB>
                  </a:tcPr>
                </a:tc>
                <a:tc>
                  <a:txBody>
                    <a:bodyPr/>
                    <a:lstStyle/>
                    <a:p>
                      <a:pPr marL="0" indent="0" algn="ctr">
                        <a:buNone/>
                      </a:pPr>
                      <a:r>
                        <a:rPr lang="en-US" sz="1300" dirty="0">
                          <a:solidFill>
                            <a:srgbClr val="000000"/>
                          </a:solidFill>
                          <a:latin typeface="Calibri" pitchFamily="34" charset="0"/>
                          <a:ea typeface="Calibri" pitchFamily="34" charset="-122"/>
                          <a:cs typeface="Calibri" pitchFamily="34" charset="-120"/>
                        </a:rPr>
                        <a:t>14.84</a:t>
                      </a:r>
                      <a:endParaRPr lang="en-US" sz="1300" dirty="0">
                        <a:latin typeface="Calibri" charset="0"/>
                        <a:ea typeface="Calibri" charset="0"/>
                        <a:cs typeface="Calibri" charset="0"/>
                      </a:endParaRPr>
                    </a:p>
                  </a:txBody>
                  <a:tcPr>
                    <a:lnL w="6350" cap="flat" cmpd="sng" algn="ctr">
                      <a:solidFill>
                        <a:srgbClr val="DFE6E9"/>
                      </a:solidFill>
                      <a:prstDash val="solid"/>
                      <a:round/>
                      <a:headEnd type="none" w="med" len="med"/>
                      <a:tailEnd type="none" w="med" len="med"/>
                    </a:lnL>
                    <a:lnR w="6350" cap="flat" cmpd="sng" algn="ctr">
                      <a:solidFill>
                        <a:srgbClr val="DFE6E9"/>
                      </a:solidFill>
                      <a:prstDash val="solid"/>
                      <a:round/>
                      <a:headEnd type="none" w="med" len="med"/>
                      <a:tailEnd type="none" w="med" len="med"/>
                    </a:lnR>
                    <a:lnT w="6350" cap="flat" cmpd="sng" algn="ctr">
                      <a:solidFill>
                        <a:srgbClr val="DFE6E9"/>
                      </a:solidFill>
                      <a:prstDash val="solid"/>
                      <a:round/>
                      <a:headEnd type="none" w="med" len="med"/>
                      <a:tailEnd type="none" w="med" len="med"/>
                    </a:lnT>
                    <a:lnB w="6350" cap="flat" cmpd="sng" algn="ctr">
                      <a:solidFill>
                        <a:srgbClr val="DFE6E9"/>
                      </a:solidFill>
                      <a:prstDash val="solid"/>
                      <a:round/>
                      <a:headEnd type="none" w="med" len="med"/>
                      <a:tailEnd type="none" w="med" len="med"/>
                    </a:lnB>
                  </a:tcPr>
                </a:tc>
                <a:tc>
                  <a:txBody>
                    <a:bodyPr/>
                    <a:lstStyle/>
                    <a:p>
                      <a:pPr marL="0" indent="0" algn="ctr">
                        <a:buNone/>
                      </a:pPr>
                      <a:r>
                        <a:rPr lang="en-US" sz="1300" dirty="0">
                          <a:solidFill>
                            <a:srgbClr val="000000"/>
                          </a:solidFill>
                          <a:latin typeface="Calibri" pitchFamily="34" charset="0"/>
                          <a:ea typeface="Calibri" pitchFamily="34" charset="-122"/>
                          <a:cs typeface="Calibri" pitchFamily="34" charset="-120"/>
                        </a:rPr>
                        <a:t>0.8710</a:t>
                      </a:r>
                      <a:endParaRPr lang="en-US" sz="1300" dirty="0">
                        <a:latin typeface="Calibri" charset="0"/>
                        <a:ea typeface="Calibri" charset="0"/>
                        <a:cs typeface="Calibri" charset="0"/>
                      </a:endParaRPr>
                    </a:p>
                  </a:txBody>
                  <a:tcPr>
                    <a:lnL w="6350" cap="flat" cmpd="sng" algn="ctr">
                      <a:solidFill>
                        <a:srgbClr val="DFE6E9"/>
                      </a:solidFill>
                      <a:prstDash val="solid"/>
                      <a:round/>
                      <a:headEnd type="none" w="med" len="med"/>
                      <a:tailEnd type="none" w="med" len="med"/>
                    </a:lnL>
                    <a:lnR w="6350" cap="flat" cmpd="sng" algn="ctr">
                      <a:solidFill>
                        <a:srgbClr val="DFE6E9"/>
                      </a:solidFill>
                      <a:prstDash val="solid"/>
                      <a:round/>
                      <a:headEnd type="none" w="med" len="med"/>
                      <a:tailEnd type="none" w="med" len="med"/>
                    </a:lnR>
                    <a:lnT w="6350" cap="flat" cmpd="sng" algn="ctr">
                      <a:solidFill>
                        <a:srgbClr val="DFE6E9"/>
                      </a:solidFill>
                      <a:prstDash val="solid"/>
                      <a:round/>
                      <a:headEnd type="none" w="med" len="med"/>
                      <a:tailEnd type="none" w="med" len="med"/>
                    </a:lnT>
                    <a:lnB w="6350" cap="flat" cmpd="sng" algn="ctr">
                      <a:solidFill>
                        <a:srgbClr val="DFE6E9"/>
                      </a:solidFill>
                      <a:prstDash val="solid"/>
                      <a:round/>
                      <a:headEnd type="none" w="med" len="med"/>
                      <a:tailEnd type="none" w="med" len="med"/>
                    </a:lnB>
                  </a:tcPr>
                </a:tc>
                <a:extLst>
                  <a:ext uri="{0D108BD9-81ED-4DB2-BD59-A6C34878D82A}">
                    <a16:rowId xmlns:a16="http://schemas.microsoft.com/office/drawing/2014/main" val="10003"/>
                  </a:ext>
                </a:extLst>
              </a:tr>
            </a:tbl>
          </a:graphicData>
        </a:graphic>
      </p:graphicFrame>
      <p:sp>
        <p:nvSpPr>
          <p:cNvPr id="18" name="Text 14"/>
          <p:cNvSpPr/>
          <p:nvPr/>
        </p:nvSpPr>
        <p:spPr>
          <a:xfrm>
            <a:off x="8412480" y="4846320"/>
            <a:ext cx="640080" cy="228600"/>
          </a:xfrm>
          <a:prstGeom prst="rect">
            <a:avLst/>
          </a:prstGeom>
          <a:noFill/>
          <a:ln/>
        </p:spPr>
        <p:txBody>
          <a:bodyPr wrap="square" rtlCol="0" anchor="ctr"/>
          <a:lstStyle/>
          <a:p>
            <a:pPr marL="0" indent="0" algn="r">
              <a:buNone/>
            </a:pPr>
            <a:r>
              <a:rPr lang="en-US" sz="1000" dirty="0">
                <a:solidFill>
                  <a:srgbClr val="636E72"/>
                </a:solidFill>
                <a:latin typeface="Calibri" pitchFamily="34" charset="0"/>
                <a:ea typeface="Calibri" pitchFamily="34" charset="-122"/>
                <a:cs typeface="Calibri" pitchFamily="34" charset="-120"/>
              </a:rPr>
              <a:t>13 / 16</a:t>
            </a:r>
            <a:endParaRPr lang="en-US" sz="10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F8F9FA"/>
        </a:solidFill>
        <a:effectLst/>
      </p:bgPr>
    </p:bg>
    <p:spTree>
      <p:nvGrpSpPr>
        <p:cNvPr id="1" name=""/>
        <p:cNvGrpSpPr/>
        <p:nvPr/>
      </p:nvGrpSpPr>
      <p:grpSpPr>
        <a:xfrm>
          <a:off x="0" y="0"/>
          <a:ext cx="0" cy="0"/>
          <a:chOff x="0" y="0"/>
          <a:chExt cx="0" cy="0"/>
        </a:xfrm>
      </p:grpSpPr>
      <p:sp>
        <p:nvSpPr>
          <p:cNvPr id="2" name="Shape 0"/>
          <p:cNvSpPr/>
          <p:nvPr/>
        </p:nvSpPr>
        <p:spPr>
          <a:xfrm>
            <a:off x="0" y="0"/>
            <a:ext cx="201168" cy="5143500"/>
          </a:xfrm>
          <a:prstGeom prst="rect">
            <a:avLst/>
          </a:prstGeom>
          <a:solidFill>
            <a:srgbClr val="0A9396"/>
          </a:solidFill>
          <a:ln w="12700">
            <a:solidFill>
              <a:srgbClr val="0A9396"/>
            </a:solidFill>
            <a:prstDash val="solid"/>
          </a:ln>
        </p:spPr>
      </p:sp>
      <p:sp>
        <p:nvSpPr>
          <p:cNvPr id="3" name="Text 1"/>
          <p:cNvSpPr/>
          <p:nvPr/>
        </p:nvSpPr>
        <p:spPr>
          <a:xfrm>
            <a:off x="347472" y="201168"/>
            <a:ext cx="8503920" cy="640080"/>
          </a:xfrm>
          <a:prstGeom prst="rect">
            <a:avLst/>
          </a:prstGeom>
          <a:noFill/>
          <a:ln/>
        </p:spPr>
        <p:txBody>
          <a:bodyPr wrap="square" rtlCol="0" anchor="ctr"/>
          <a:lstStyle/>
          <a:p>
            <a:pPr marL="0" indent="0">
              <a:buNone/>
            </a:pPr>
            <a:r>
              <a:rPr lang="en-US" sz="2800" b="1" dirty="0">
                <a:solidFill>
                  <a:srgbClr val="0D1B2A"/>
                </a:solidFill>
                <a:latin typeface="Calibri" pitchFamily="34" charset="0"/>
                <a:ea typeface="Calibri" pitchFamily="34" charset="-122"/>
                <a:cs typeface="Calibri" pitchFamily="34" charset="-120"/>
              </a:rPr>
              <a:t>Correlation &amp; Feature Importance Analysis</a:t>
            </a:r>
            <a:endParaRPr lang="en-US" sz="2800" dirty="0"/>
          </a:p>
        </p:txBody>
      </p:sp>
      <p:pic>
        <p:nvPicPr>
          <p:cNvPr id="4" name="Image 0" descr="/home/claude/diss_ppt_read/word/media/image13.png"/>
          <p:cNvPicPr>
            <a:picLocks noChangeAspect="1"/>
          </p:cNvPicPr>
          <p:nvPr/>
        </p:nvPicPr>
        <p:blipFill>
          <a:blip r:embed="rId3"/>
          <a:stretch>
            <a:fillRect/>
          </a:stretch>
        </p:blipFill>
        <p:spPr>
          <a:xfrm>
            <a:off x="347472" y="1170432"/>
            <a:ext cx="3291840" cy="2706624"/>
          </a:xfrm>
          <a:prstGeom prst="rect">
            <a:avLst/>
          </a:prstGeom>
        </p:spPr>
      </p:pic>
      <p:sp>
        <p:nvSpPr>
          <p:cNvPr id="5" name="Text 2"/>
          <p:cNvSpPr/>
          <p:nvPr/>
        </p:nvSpPr>
        <p:spPr>
          <a:xfrm>
            <a:off x="347472" y="3931920"/>
            <a:ext cx="3291840" cy="457200"/>
          </a:xfrm>
          <a:prstGeom prst="rect">
            <a:avLst/>
          </a:prstGeom>
          <a:noFill/>
          <a:ln/>
        </p:spPr>
        <p:txBody>
          <a:bodyPr wrap="square" rtlCol="0" anchor="ctr"/>
          <a:lstStyle/>
          <a:p>
            <a:pPr marL="0" indent="0" algn="ctr">
              <a:buNone/>
            </a:pPr>
            <a:r>
              <a:rPr lang="en-US" sz="1100" i="1" dirty="0">
                <a:solidFill>
                  <a:srgbClr val="636E72"/>
                </a:solidFill>
                <a:latin typeface="Calibri" pitchFamily="34" charset="0"/>
                <a:ea typeface="Calibri" pitchFamily="34" charset="-122"/>
                <a:cs typeface="Calibri" pitchFamily="34" charset="-120"/>
              </a:rPr>
              <a:t>Correlation Heatmap</a:t>
            </a:r>
            <a:endParaRPr lang="en-US" sz="1100" dirty="0"/>
          </a:p>
          <a:p>
            <a:pPr marL="0" indent="0" algn="ctr">
              <a:buNone/>
            </a:pPr>
            <a:r>
              <a:rPr lang="en-US" sz="1100" i="1" dirty="0">
                <a:solidFill>
                  <a:srgbClr val="636E72"/>
                </a:solidFill>
                <a:latin typeface="Calibri" pitchFamily="34" charset="0"/>
                <a:ea typeface="Calibri" pitchFamily="34" charset="-122"/>
                <a:cs typeface="Calibri" pitchFamily="34" charset="-120"/>
              </a:rPr>
              <a:t>(raw sensor features)</a:t>
            </a:r>
            <a:endParaRPr lang="en-US" sz="1100" dirty="0"/>
          </a:p>
        </p:txBody>
      </p:sp>
      <p:pic>
        <p:nvPicPr>
          <p:cNvPr id="6" name="Image 1" descr="/home/claude/diss_ppt_read/word/media/image14.png"/>
          <p:cNvPicPr>
            <a:picLocks noChangeAspect="1"/>
          </p:cNvPicPr>
          <p:nvPr/>
        </p:nvPicPr>
        <p:blipFill>
          <a:blip r:embed="rId4"/>
          <a:stretch>
            <a:fillRect/>
          </a:stretch>
        </p:blipFill>
        <p:spPr>
          <a:xfrm>
            <a:off x="3840480" y="1170432"/>
            <a:ext cx="5010912" cy="2980944"/>
          </a:xfrm>
          <a:prstGeom prst="rect">
            <a:avLst/>
          </a:prstGeom>
        </p:spPr>
      </p:pic>
      <p:sp>
        <p:nvSpPr>
          <p:cNvPr id="7" name="Text 3"/>
          <p:cNvSpPr/>
          <p:nvPr/>
        </p:nvSpPr>
        <p:spPr>
          <a:xfrm>
            <a:off x="3840480" y="4206240"/>
            <a:ext cx="5010912" cy="347472"/>
          </a:xfrm>
          <a:prstGeom prst="rect">
            <a:avLst/>
          </a:prstGeom>
          <a:noFill/>
          <a:ln/>
        </p:spPr>
        <p:txBody>
          <a:bodyPr wrap="square" rtlCol="0" anchor="ctr"/>
          <a:lstStyle/>
          <a:p>
            <a:pPr marL="0" indent="0" algn="ctr">
              <a:buNone/>
            </a:pPr>
            <a:r>
              <a:rPr lang="en-US" sz="1100" i="1" dirty="0">
                <a:solidFill>
                  <a:srgbClr val="636E72"/>
                </a:solidFill>
                <a:latin typeface="Calibri" pitchFamily="34" charset="0"/>
                <a:ea typeface="Calibri" pitchFamily="34" charset="-122"/>
                <a:cs typeface="Calibri" pitchFamily="34" charset="-120"/>
              </a:rPr>
              <a:t>XGBoost Feature Importance (Top 10)</a:t>
            </a:r>
            <a:endParaRPr lang="en-US" sz="1100" dirty="0"/>
          </a:p>
        </p:txBody>
      </p:sp>
      <p:sp>
        <p:nvSpPr>
          <p:cNvPr id="8" name="Shape 4"/>
          <p:cNvSpPr/>
          <p:nvPr/>
        </p:nvSpPr>
        <p:spPr>
          <a:xfrm>
            <a:off x="347472" y="4608576"/>
            <a:ext cx="8503920" cy="420624"/>
          </a:xfrm>
          <a:prstGeom prst="rect">
            <a:avLst/>
          </a:prstGeom>
          <a:solidFill>
            <a:srgbClr val="0A9396">
              <a:alpha val="18000"/>
            </a:srgbClr>
          </a:solidFill>
          <a:ln w="12700">
            <a:solidFill>
              <a:srgbClr val="0A9396"/>
            </a:solidFill>
            <a:prstDash val="solid"/>
          </a:ln>
        </p:spPr>
      </p:sp>
      <p:sp>
        <p:nvSpPr>
          <p:cNvPr id="9" name="Text 5"/>
          <p:cNvSpPr/>
          <p:nvPr/>
        </p:nvSpPr>
        <p:spPr>
          <a:xfrm>
            <a:off x="475488" y="4645152"/>
            <a:ext cx="8229600" cy="347472"/>
          </a:xfrm>
          <a:prstGeom prst="rect">
            <a:avLst/>
          </a:prstGeom>
          <a:noFill/>
          <a:ln/>
        </p:spPr>
        <p:txBody>
          <a:bodyPr wrap="square" rtlCol="0" anchor="ctr"/>
          <a:lstStyle/>
          <a:p>
            <a:pPr marL="0" indent="0">
              <a:buNone/>
            </a:pPr>
            <a:r>
              <a:rPr lang="en-US" sz="1150" b="1" dirty="0">
                <a:solidFill>
                  <a:srgbClr val="0D1B2A"/>
                </a:solidFill>
                <a:latin typeface="Calibri" pitchFamily="34" charset="0"/>
                <a:ea typeface="Calibri" pitchFamily="34" charset="-122"/>
                <a:cs typeface="Calibri" pitchFamily="34" charset="-120"/>
              </a:rPr>
              <a:t>rolling_mean_3 = 0.4545 (45.5% of signal!)  ·  lag_2 = 0.105  ·  lag_1 = 0.099  ·  Raw sensors (T1 max r=0.26) contribute only ~15%</a:t>
            </a:r>
            <a:endParaRPr lang="en-US" sz="1150" dirty="0"/>
          </a:p>
        </p:txBody>
      </p:sp>
      <p:sp>
        <p:nvSpPr>
          <p:cNvPr id="10" name="Text 6"/>
          <p:cNvSpPr/>
          <p:nvPr/>
        </p:nvSpPr>
        <p:spPr>
          <a:xfrm>
            <a:off x="8412480" y="4846320"/>
            <a:ext cx="640080" cy="228600"/>
          </a:xfrm>
          <a:prstGeom prst="rect">
            <a:avLst/>
          </a:prstGeom>
          <a:noFill/>
          <a:ln/>
        </p:spPr>
        <p:txBody>
          <a:bodyPr wrap="square" rtlCol="0" anchor="ctr"/>
          <a:lstStyle/>
          <a:p>
            <a:pPr marL="0" indent="0" algn="r">
              <a:buNone/>
            </a:pPr>
            <a:r>
              <a:rPr lang="en-US" sz="1000" dirty="0">
                <a:solidFill>
                  <a:srgbClr val="636E72"/>
                </a:solidFill>
                <a:latin typeface="Calibri" pitchFamily="34" charset="0"/>
                <a:ea typeface="Calibri" pitchFamily="34" charset="-122"/>
                <a:cs typeface="Calibri" pitchFamily="34" charset="-120"/>
              </a:rPr>
              <a:t>14 / 16</a:t>
            </a:r>
            <a:endParaRPr lang="en-US" sz="10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bg>
      <p:bgPr>
        <a:solidFill>
          <a:srgbClr val="F8F9FA"/>
        </a:solidFill>
        <a:effectLst/>
      </p:bgPr>
    </p:bg>
    <p:spTree>
      <p:nvGrpSpPr>
        <p:cNvPr id="1" name=""/>
        <p:cNvGrpSpPr/>
        <p:nvPr/>
      </p:nvGrpSpPr>
      <p:grpSpPr>
        <a:xfrm>
          <a:off x="0" y="0"/>
          <a:ext cx="0" cy="0"/>
          <a:chOff x="0" y="0"/>
          <a:chExt cx="0" cy="0"/>
        </a:xfrm>
      </p:grpSpPr>
      <p:sp>
        <p:nvSpPr>
          <p:cNvPr id="2" name="Shape 0"/>
          <p:cNvSpPr/>
          <p:nvPr/>
        </p:nvSpPr>
        <p:spPr>
          <a:xfrm>
            <a:off x="0" y="0"/>
            <a:ext cx="201168" cy="5143500"/>
          </a:xfrm>
          <a:prstGeom prst="rect">
            <a:avLst/>
          </a:prstGeom>
          <a:solidFill>
            <a:srgbClr val="0A9396"/>
          </a:solidFill>
          <a:ln w="12700">
            <a:solidFill>
              <a:srgbClr val="0A9396"/>
            </a:solidFill>
            <a:prstDash val="solid"/>
          </a:ln>
        </p:spPr>
      </p:sp>
      <p:sp>
        <p:nvSpPr>
          <p:cNvPr id="3" name="Text 1"/>
          <p:cNvSpPr/>
          <p:nvPr/>
        </p:nvSpPr>
        <p:spPr>
          <a:xfrm>
            <a:off x="438912" y="201168"/>
            <a:ext cx="8503920" cy="640080"/>
          </a:xfrm>
          <a:prstGeom prst="rect">
            <a:avLst/>
          </a:prstGeom>
          <a:noFill/>
          <a:ln/>
        </p:spPr>
        <p:txBody>
          <a:bodyPr wrap="square" rtlCol="0" anchor="ctr"/>
          <a:lstStyle/>
          <a:p>
            <a:pPr marL="0" indent="0">
              <a:buNone/>
            </a:pPr>
            <a:r>
              <a:rPr lang="en-US" sz="2800" b="1" dirty="0">
                <a:solidFill>
                  <a:srgbClr val="0D1B2A"/>
                </a:solidFill>
                <a:latin typeface="Calibri" pitchFamily="34" charset="0"/>
                <a:ea typeface="Calibri" pitchFamily="34" charset="-122"/>
                <a:cs typeface="Calibri" pitchFamily="34" charset="-120"/>
              </a:rPr>
              <a:t>Research Contributions &amp; Energy Efficiency Impact</a:t>
            </a:r>
            <a:endParaRPr lang="en-US" sz="2800" dirty="0"/>
          </a:p>
        </p:txBody>
      </p:sp>
      <p:sp>
        <p:nvSpPr>
          <p:cNvPr id="4" name="Shape 2"/>
          <p:cNvSpPr/>
          <p:nvPr/>
        </p:nvSpPr>
        <p:spPr>
          <a:xfrm>
            <a:off x="347472" y="1170432"/>
            <a:ext cx="502920" cy="566928"/>
          </a:xfrm>
          <a:prstGeom prst="rect">
            <a:avLst/>
          </a:prstGeom>
          <a:solidFill>
            <a:srgbClr val="0A9396"/>
          </a:solidFill>
          <a:ln w="12700">
            <a:solidFill>
              <a:srgbClr val="0A9396"/>
            </a:solidFill>
            <a:prstDash val="solid"/>
          </a:ln>
        </p:spPr>
      </p:sp>
      <p:sp>
        <p:nvSpPr>
          <p:cNvPr id="5" name="Text 3"/>
          <p:cNvSpPr/>
          <p:nvPr/>
        </p:nvSpPr>
        <p:spPr>
          <a:xfrm>
            <a:off x="347472" y="1243584"/>
            <a:ext cx="502920" cy="420624"/>
          </a:xfrm>
          <a:prstGeom prst="rect">
            <a:avLst/>
          </a:prstGeom>
          <a:noFill/>
          <a:ln/>
        </p:spPr>
        <p:txBody>
          <a:bodyPr wrap="square" rtlCol="0" anchor="ctr"/>
          <a:lstStyle/>
          <a:p>
            <a:pPr marL="0" indent="0" algn="ctr">
              <a:buNone/>
            </a:pPr>
            <a:r>
              <a:rPr lang="en-US" sz="1400" b="1" dirty="0">
                <a:solidFill>
                  <a:srgbClr val="FFFFFF"/>
                </a:solidFill>
                <a:latin typeface="Calibri" pitchFamily="34" charset="0"/>
                <a:ea typeface="Calibri" pitchFamily="34" charset="-122"/>
                <a:cs typeface="Calibri" pitchFamily="34" charset="-120"/>
              </a:rPr>
              <a:t>C1</a:t>
            </a:r>
            <a:endParaRPr lang="en-US" sz="1400" dirty="0"/>
          </a:p>
        </p:txBody>
      </p:sp>
      <p:sp>
        <p:nvSpPr>
          <p:cNvPr id="6" name="Shape 4"/>
          <p:cNvSpPr/>
          <p:nvPr/>
        </p:nvSpPr>
        <p:spPr>
          <a:xfrm>
            <a:off x="932688" y="1170432"/>
            <a:ext cx="7918704" cy="566928"/>
          </a:xfrm>
          <a:prstGeom prst="rect">
            <a:avLst/>
          </a:prstGeom>
          <a:solidFill>
            <a:srgbClr val="FFFFFF"/>
          </a:solidFill>
          <a:ln w="12700">
            <a:solidFill>
              <a:srgbClr val="DFE6E9"/>
            </a:solidFill>
            <a:prstDash val="solid"/>
          </a:ln>
        </p:spPr>
      </p:sp>
      <p:sp>
        <p:nvSpPr>
          <p:cNvPr id="7" name="Text 5"/>
          <p:cNvSpPr/>
          <p:nvPr/>
        </p:nvSpPr>
        <p:spPr>
          <a:xfrm>
            <a:off x="1042416" y="1243584"/>
            <a:ext cx="7699248" cy="420624"/>
          </a:xfrm>
          <a:prstGeom prst="rect">
            <a:avLst/>
          </a:prstGeom>
          <a:noFill/>
          <a:ln/>
        </p:spPr>
        <p:txBody>
          <a:bodyPr wrap="square" rtlCol="0" anchor="ctr"/>
          <a:lstStyle/>
          <a:p>
            <a:pPr marL="0" indent="0">
              <a:buNone/>
            </a:pPr>
            <a:r>
              <a:rPr lang="en-US" sz="1250" dirty="0">
                <a:solidFill>
                  <a:srgbClr val="2D3436"/>
                </a:solidFill>
                <a:latin typeface="Calibri" pitchFamily="34" charset="0"/>
                <a:ea typeface="Calibri" pitchFamily="34" charset="-122"/>
                <a:cs typeface="Calibri" pitchFamily="34" charset="-120"/>
              </a:rPr>
              <a:t>First 3-model comparison (SVR + XGBoost + GRU) under chronological evaluation on UCI Appliances dataset</a:t>
            </a:r>
            <a:endParaRPr lang="en-US" sz="1250" dirty="0"/>
          </a:p>
        </p:txBody>
      </p:sp>
      <p:sp>
        <p:nvSpPr>
          <p:cNvPr id="8" name="Shape 6"/>
          <p:cNvSpPr/>
          <p:nvPr/>
        </p:nvSpPr>
        <p:spPr>
          <a:xfrm>
            <a:off x="347472" y="1865376"/>
            <a:ext cx="502920" cy="566928"/>
          </a:xfrm>
          <a:prstGeom prst="rect">
            <a:avLst/>
          </a:prstGeom>
          <a:solidFill>
            <a:srgbClr val="2D6A4F"/>
          </a:solidFill>
          <a:ln w="12700">
            <a:solidFill>
              <a:srgbClr val="2D6A4F"/>
            </a:solidFill>
            <a:prstDash val="solid"/>
          </a:ln>
        </p:spPr>
      </p:sp>
      <p:sp>
        <p:nvSpPr>
          <p:cNvPr id="9" name="Text 7"/>
          <p:cNvSpPr/>
          <p:nvPr/>
        </p:nvSpPr>
        <p:spPr>
          <a:xfrm>
            <a:off x="347472" y="1938528"/>
            <a:ext cx="502920" cy="420624"/>
          </a:xfrm>
          <a:prstGeom prst="rect">
            <a:avLst/>
          </a:prstGeom>
          <a:noFill/>
          <a:ln/>
        </p:spPr>
        <p:txBody>
          <a:bodyPr wrap="square" rtlCol="0" anchor="ctr"/>
          <a:lstStyle/>
          <a:p>
            <a:pPr marL="0" indent="0" algn="ctr">
              <a:buNone/>
            </a:pPr>
            <a:r>
              <a:rPr lang="en-US" sz="1400" b="1" dirty="0">
                <a:solidFill>
                  <a:srgbClr val="FFFFFF"/>
                </a:solidFill>
                <a:latin typeface="Calibri" pitchFamily="34" charset="0"/>
                <a:ea typeface="Calibri" pitchFamily="34" charset="-122"/>
                <a:cs typeface="Calibri" pitchFamily="34" charset="-120"/>
              </a:rPr>
              <a:t>C2</a:t>
            </a:r>
            <a:endParaRPr lang="en-US" sz="1400" dirty="0"/>
          </a:p>
        </p:txBody>
      </p:sp>
      <p:sp>
        <p:nvSpPr>
          <p:cNvPr id="10" name="Shape 8"/>
          <p:cNvSpPr/>
          <p:nvPr/>
        </p:nvSpPr>
        <p:spPr>
          <a:xfrm>
            <a:off x="932688" y="1865376"/>
            <a:ext cx="7918704" cy="566928"/>
          </a:xfrm>
          <a:prstGeom prst="rect">
            <a:avLst/>
          </a:prstGeom>
          <a:solidFill>
            <a:srgbClr val="FFFFFF"/>
          </a:solidFill>
          <a:ln w="12700">
            <a:solidFill>
              <a:srgbClr val="DFE6E9"/>
            </a:solidFill>
            <a:prstDash val="solid"/>
          </a:ln>
        </p:spPr>
      </p:sp>
      <p:sp>
        <p:nvSpPr>
          <p:cNvPr id="11" name="Text 9"/>
          <p:cNvSpPr/>
          <p:nvPr/>
        </p:nvSpPr>
        <p:spPr>
          <a:xfrm>
            <a:off x="1042416" y="1938528"/>
            <a:ext cx="7699248" cy="420624"/>
          </a:xfrm>
          <a:prstGeom prst="rect">
            <a:avLst/>
          </a:prstGeom>
          <a:noFill/>
          <a:ln/>
        </p:spPr>
        <p:txBody>
          <a:bodyPr wrap="square" rtlCol="0" anchor="ctr"/>
          <a:lstStyle/>
          <a:p>
            <a:pPr marL="0" indent="0">
              <a:buNone/>
            </a:pPr>
            <a:r>
              <a:rPr lang="en-US" sz="1250" dirty="0">
                <a:solidFill>
                  <a:srgbClr val="2D3436"/>
                </a:solidFill>
                <a:latin typeface="Calibri" pitchFamily="34" charset="0"/>
                <a:ea typeface="Calibri" pitchFamily="34" charset="-122"/>
                <a:cs typeface="Calibri" pitchFamily="34" charset="-120"/>
              </a:rPr>
              <a:t>Feature engineering: extended lags (×4 scales) + rolling windows (×3) lifts SVR from negative R² → 0.871</a:t>
            </a:r>
            <a:endParaRPr lang="en-US" sz="1250" dirty="0"/>
          </a:p>
        </p:txBody>
      </p:sp>
      <p:sp>
        <p:nvSpPr>
          <p:cNvPr id="12" name="Shape 10"/>
          <p:cNvSpPr/>
          <p:nvPr/>
        </p:nvSpPr>
        <p:spPr>
          <a:xfrm>
            <a:off x="347472" y="2560320"/>
            <a:ext cx="502920" cy="566928"/>
          </a:xfrm>
          <a:prstGeom prst="rect">
            <a:avLst/>
          </a:prstGeom>
          <a:solidFill>
            <a:srgbClr val="0077B6"/>
          </a:solidFill>
          <a:ln w="12700">
            <a:solidFill>
              <a:srgbClr val="0077B6"/>
            </a:solidFill>
            <a:prstDash val="solid"/>
          </a:ln>
        </p:spPr>
      </p:sp>
      <p:sp>
        <p:nvSpPr>
          <p:cNvPr id="13" name="Text 11"/>
          <p:cNvSpPr/>
          <p:nvPr/>
        </p:nvSpPr>
        <p:spPr>
          <a:xfrm>
            <a:off x="347472" y="2633472"/>
            <a:ext cx="502920" cy="420624"/>
          </a:xfrm>
          <a:prstGeom prst="rect">
            <a:avLst/>
          </a:prstGeom>
          <a:noFill/>
          <a:ln/>
        </p:spPr>
        <p:txBody>
          <a:bodyPr wrap="square" rtlCol="0" anchor="ctr"/>
          <a:lstStyle/>
          <a:p>
            <a:pPr marL="0" indent="0" algn="ctr">
              <a:buNone/>
            </a:pPr>
            <a:r>
              <a:rPr lang="en-US" sz="1400" b="1" dirty="0">
                <a:solidFill>
                  <a:srgbClr val="FFFFFF"/>
                </a:solidFill>
                <a:latin typeface="Calibri" pitchFamily="34" charset="0"/>
                <a:ea typeface="Calibri" pitchFamily="34" charset="-122"/>
                <a:cs typeface="Calibri" pitchFamily="34" charset="-120"/>
              </a:rPr>
              <a:t>C3</a:t>
            </a:r>
            <a:endParaRPr lang="en-US" sz="1400" dirty="0"/>
          </a:p>
        </p:txBody>
      </p:sp>
      <p:sp>
        <p:nvSpPr>
          <p:cNvPr id="14" name="Shape 12"/>
          <p:cNvSpPr/>
          <p:nvPr/>
        </p:nvSpPr>
        <p:spPr>
          <a:xfrm>
            <a:off x="932688" y="2560320"/>
            <a:ext cx="7918704" cy="566928"/>
          </a:xfrm>
          <a:prstGeom prst="rect">
            <a:avLst/>
          </a:prstGeom>
          <a:solidFill>
            <a:srgbClr val="FFFFFF"/>
          </a:solidFill>
          <a:ln w="12700">
            <a:solidFill>
              <a:srgbClr val="DFE6E9"/>
            </a:solidFill>
            <a:prstDash val="solid"/>
          </a:ln>
        </p:spPr>
      </p:sp>
      <p:sp>
        <p:nvSpPr>
          <p:cNvPr id="15" name="Text 13"/>
          <p:cNvSpPr/>
          <p:nvPr/>
        </p:nvSpPr>
        <p:spPr>
          <a:xfrm>
            <a:off x="1042416" y="2633472"/>
            <a:ext cx="7699248" cy="420624"/>
          </a:xfrm>
          <a:prstGeom prst="rect">
            <a:avLst/>
          </a:prstGeom>
          <a:noFill/>
          <a:ln/>
        </p:spPr>
        <p:txBody>
          <a:bodyPr wrap="square" rtlCol="0" anchor="ctr"/>
          <a:lstStyle/>
          <a:p>
            <a:pPr marL="0" indent="0">
              <a:buNone/>
            </a:pPr>
            <a:r>
              <a:rPr lang="en-US" sz="1250" dirty="0">
                <a:solidFill>
                  <a:srgbClr val="2D3436"/>
                </a:solidFill>
                <a:latin typeface="Calibri" pitchFamily="34" charset="0"/>
                <a:ea typeface="Calibri" pitchFamily="34" charset="-122"/>
                <a:cs typeface="Calibri" pitchFamily="34" charset="-120"/>
              </a:rPr>
              <a:t>GRU RMSE=5.13 Wh (5.25% of mean) meets the ≤9.77 Wh demand response threshold — SVR/XGBoost do not</a:t>
            </a:r>
            <a:endParaRPr lang="en-US" sz="1250" dirty="0"/>
          </a:p>
        </p:txBody>
      </p:sp>
      <p:sp>
        <p:nvSpPr>
          <p:cNvPr id="16" name="Shape 14"/>
          <p:cNvSpPr/>
          <p:nvPr/>
        </p:nvSpPr>
        <p:spPr>
          <a:xfrm>
            <a:off x="347472" y="3255264"/>
            <a:ext cx="502920" cy="566928"/>
          </a:xfrm>
          <a:prstGeom prst="rect">
            <a:avLst/>
          </a:prstGeom>
          <a:solidFill>
            <a:srgbClr val="5E60CE"/>
          </a:solidFill>
          <a:ln w="12700">
            <a:solidFill>
              <a:srgbClr val="5E60CE"/>
            </a:solidFill>
            <a:prstDash val="solid"/>
          </a:ln>
        </p:spPr>
      </p:sp>
      <p:sp>
        <p:nvSpPr>
          <p:cNvPr id="17" name="Text 15"/>
          <p:cNvSpPr/>
          <p:nvPr/>
        </p:nvSpPr>
        <p:spPr>
          <a:xfrm>
            <a:off x="347472" y="3328416"/>
            <a:ext cx="502920" cy="420624"/>
          </a:xfrm>
          <a:prstGeom prst="rect">
            <a:avLst/>
          </a:prstGeom>
          <a:noFill/>
          <a:ln/>
        </p:spPr>
        <p:txBody>
          <a:bodyPr wrap="square" rtlCol="0" anchor="ctr"/>
          <a:lstStyle/>
          <a:p>
            <a:pPr marL="0" indent="0" algn="ctr">
              <a:buNone/>
            </a:pPr>
            <a:r>
              <a:rPr lang="en-US" sz="1400" b="1" dirty="0">
                <a:solidFill>
                  <a:srgbClr val="FFFFFF"/>
                </a:solidFill>
                <a:latin typeface="Calibri" pitchFamily="34" charset="0"/>
                <a:ea typeface="Calibri" pitchFamily="34" charset="-122"/>
                <a:cs typeface="Calibri" pitchFamily="34" charset="-120"/>
              </a:rPr>
              <a:t>C4</a:t>
            </a:r>
            <a:endParaRPr lang="en-US" sz="1400" dirty="0"/>
          </a:p>
        </p:txBody>
      </p:sp>
      <p:sp>
        <p:nvSpPr>
          <p:cNvPr id="18" name="Shape 16"/>
          <p:cNvSpPr/>
          <p:nvPr/>
        </p:nvSpPr>
        <p:spPr>
          <a:xfrm>
            <a:off x="932688" y="3255264"/>
            <a:ext cx="7918704" cy="566928"/>
          </a:xfrm>
          <a:prstGeom prst="rect">
            <a:avLst/>
          </a:prstGeom>
          <a:solidFill>
            <a:srgbClr val="FFFFFF"/>
          </a:solidFill>
          <a:ln w="12700">
            <a:solidFill>
              <a:srgbClr val="DFE6E9"/>
            </a:solidFill>
            <a:prstDash val="solid"/>
          </a:ln>
        </p:spPr>
      </p:sp>
      <p:sp>
        <p:nvSpPr>
          <p:cNvPr id="19" name="Text 17"/>
          <p:cNvSpPr/>
          <p:nvPr/>
        </p:nvSpPr>
        <p:spPr>
          <a:xfrm>
            <a:off x="1042416" y="3328416"/>
            <a:ext cx="7699248" cy="420624"/>
          </a:xfrm>
          <a:prstGeom prst="rect">
            <a:avLst/>
          </a:prstGeom>
          <a:noFill/>
          <a:ln/>
        </p:spPr>
        <p:txBody>
          <a:bodyPr wrap="square" rtlCol="0" anchor="ctr"/>
          <a:lstStyle/>
          <a:p>
            <a:pPr marL="0" indent="0">
              <a:buNone/>
            </a:pPr>
            <a:r>
              <a:rPr lang="en-US" sz="1250" dirty="0">
                <a:solidFill>
                  <a:srgbClr val="2D3436"/>
                </a:solidFill>
                <a:latin typeface="Calibri" pitchFamily="34" charset="0"/>
                <a:ea typeface="Calibri" pitchFamily="34" charset="-122"/>
                <a:cs typeface="Calibri" pitchFamily="34" charset="-120"/>
              </a:rPr>
              <a:t>XGBoost importance: rolling_mean_3 (0.4545) validated as #1 feature — first systematic analysis on this dataset</a:t>
            </a:r>
            <a:endParaRPr lang="en-US" sz="1250" dirty="0"/>
          </a:p>
        </p:txBody>
      </p:sp>
      <p:sp>
        <p:nvSpPr>
          <p:cNvPr id="20" name="Shape 18"/>
          <p:cNvSpPr/>
          <p:nvPr/>
        </p:nvSpPr>
        <p:spPr>
          <a:xfrm>
            <a:off x="347472" y="3822192"/>
            <a:ext cx="1920240" cy="1188720"/>
          </a:xfrm>
          <a:prstGeom prst="rect">
            <a:avLst/>
          </a:prstGeom>
          <a:solidFill>
            <a:srgbClr val="0A9396"/>
          </a:solidFill>
          <a:ln w="12700">
            <a:solidFill>
              <a:srgbClr val="0A9396"/>
            </a:solidFill>
            <a:prstDash val="solid"/>
          </a:ln>
          <a:effectLst>
            <a:outerShdw blurRad="101600" dist="38100" dir="8100000" algn="bl" rotWithShape="0">
              <a:srgbClr val="000000">
                <a:alpha val="12000"/>
              </a:srgbClr>
            </a:outerShdw>
          </a:effectLst>
        </p:spPr>
      </p:sp>
      <p:sp>
        <p:nvSpPr>
          <p:cNvPr id="21" name="Text 19"/>
          <p:cNvSpPr/>
          <p:nvPr/>
        </p:nvSpPr>
        <p:spPr>
          <a:xfrm>
            <a:off x="438912" y="3913632"/>
            <a:ext cx="1737360" cy="640080"/>
          </a:xfrm>
          <a:prstGeom prst="rect">
            <a:avLst/>
          </a:prstGeom>
          <a:noFill/>
          <a:ln/>
        </p:spPr>
        <p:txBody>
          <a:bodyPr wrap="square" rtlCol="0" anchor="ctr"/>
          <a:lstStyle/>
          <a:p>
            <a:pPr marL="0" indent="0" algn="ctr">
              <a:buNone/>
            </a:pPr>
            <a:r>
              <a:rPr lang="en-US" sz="3200" b="1" dirty="0">
                <a:solidFill>
                  <a:srgbClr val="FFFFFF"/>
                </a:solidFill>
                <a:latin typeface="Calibri" pitchFamily="34" charset="0"/>
                <a:ea typeface="Calibri" pitchFamily="34" charset="-122"/>
                <a:cs typeface="Calibri" pitchFamily="34" charset="-120"/>
              </a:rPr>
              <a:t>£50–150</a:t>
            </a:r>
            <a:endParaRPr lang="en-US" sz="3200" dirty="0"/>
          </a:p>
        </p:txBody>
      </p:sp>
      <p:sp>
        <p:nvSpPr>
          <p:cNvPr id="22" name="Text 20"/>
          <p:cNvSpPr/>
          <p:nvPr/>
        </p:nvSpPr>
        <p:spPr>
          <a:xfrm>
            <a:off x="438912" y="4535424"/>
            <a:ext cx="1737360" cy="384048"/>
          </a:xfrm>
          <a:prstGeom prst="rect">
            <a:avLst/>
          </a:prstGeom>
          <a:noFill/>
          <a:ln/>
        </p:spPr>
        <p:txBody>
          <a:bodyPr wrap="square" rtlCol="0" anchor="ctr"/>
          <a:lstStyle/>
          <a:p>
            <a:pPr marL="0" indent="0" algn="ctr">
              <a:buNone/>
            </a:pPr>
            <a:r>
              <a:rPr lang="en-US" sz="1100" i="1" dirty="0">
                <a:solidFill>
                  <a:srgbClr val="FFFFFF"/>
                </a:solidFill>
                <a:latin typeface="Calibri" pitchFamily="34" charset="0"/>
                <a:ea typeface="Calibri" pitchFamily="34" charset="-122"/>
                <a:cs typeface="Calibri" pitchFamily="34" charset="-120"/>
              </a:rPr>
              <a:t>Annual savings / smart home</a:t>
            </a:r>
            <a:endParaRPr lang="en-US" sz="1100" dirty="0"/>
          </a:p>
          <a:p>
            <a:pPr marL="0" indent="0" algn="ctr">
              <a:buNone/>
            </a:pPr>
            <a:r>
              <a:rPr lang="en-US" sz="1100" i="1" dirty="0">
                <a:solidFill>
                  <a:srgbClr val="FFFFFF"/>
                </a:solidFill>
                <a:latin typeface="Calibri" pitchFamily="34" charset="0"/>
                <a:ea typeface="Calibri" pitchFamily="34" charset="-122"/>
                <a:cs typeface="Calibri" pitchFamily="34" charset="-120"/>
              </a:rPr>
              <a:t>(demand response)</a:t>
            </a:r>
            <a:endParaRPr lang="en-US" sz="1100" dirty="0"/>
          </a:p>
        </p:txBody>
      </p:sp>
      <p:sp>
        <p:nvSpPr>
          <p:cNvPr id="23" name="Shape 21"/>
          <p:cNvSpPr/>
          <p:nvPr/>
        </p:nvSpPr>
        <p:spPr>
          <a:xfrm>
            <a:off x="2560320" y="3822192"/>
            <a:ext cx="1920240" cy="1188720"/>
          </a:xfrm>
          <a:prstGeom prst="rect">
            <a:avLst/>
          </a:prstGeom>
          <a:solidFill>
            <a:srgbClr val="2D6A4F"/>
          </a:solidFill>
          <a:ln w="12700">
            <a:solidFill>
              <a:srgbClr val="2D6A4F"/>
            </a:solidFill>
            <a:prstDash val="solid"/>
          </a:ln>
          <a:effectLst>
            <a:outerShdw blurRad="101600" dist="38100" dir="8100000" algn="bl" rotWithShape="0">
              <a:srgbClr val="000000">
                <a:alpha val="12000"/>
              </a:srgbClr>
            </a:outerShdw>
          </a:effectLst>
        </p:spPr>
      </p:sp>
      <p:sp>
        <p:nvSpPr>
          <p:cNvPr id="24" name="Text 22"/>
          <p:cNvSpPr/>
          <p:nvPr/>
        </p:nvSpPr>
        <p:spPr>
          <a:xfrm>
            <a:off x="2651760" y="3913632"/>
            <a:ext cx="1737360" cy="640080"/>
          </a:xfrm>
          <a:prstGeom prst="rect">
            <a:avLst/>
          </a:prstGeom>
          <a:noFill/>
          <a:ln/>
        </p:spPr>
        <p:txBody>
          <a:bodyPr wrap="square" rtlCol="0" anchor="ctr"/>
          <a:lstStyle/>
          <a:p>
            <a:pPr marL="0" indent="0" algn="ctr">
              <a:buNone/>
            </a:pPr>
            <a:r>
              <a:rPr lang="en-US" sz="3200" b="1" dirty="0">
                <a:solidFill>
                  <a:srgbClr val="FFFFFF"/>
                </a:solidFill>
                <a:latin typeface="Calibri" pitchFamily="34" charset="0"/>
                <a:ea typeface="Calibri" pitchFamily="34" charset="-122"/>
                <a:cs typeface="Calibri" pitchFamily="34" charset="-120"/>
              </a:rPr>
              <a:t>15–25%</a:t>
            </a:r>
            <a:endParaRPr lang="en-US" sz="3200" dirty="0"/>
          </a:p>
        </p:txBody>
      </p:sp>
      <p:sp>
        <p:nvSpPr>
          <p:cNvPr id="25" name="Text 23"/>
          <p:cNvSpPr/>
          <p:nvPr/>
        </p:nvSpPr>
        <p:spPr>
          <a:xfrm>
            <a:off x="2651760" y="4535424"/>
            <a:ext cx="1737360" cy="384048"/>
          </a:xfrm>
          <a:prstGeom prst="rect">
            <a:avLst/>
          </a:prstGeom>
          <a:noFill/>
          <a:ln/>
        </p:spPr>
        <p:txBody>
          <a:bodyPr wrap="square" rtlCol="0" anchor="ctr"/>
          <a:lstStyle/>
          <a:p>
            <a:pPr marL="0" indent="0" algn="ctr">
              <a:buNone/>
            </a:pPr>
            <a:r>
              <a:rPr lang="en-US" sz="1100" i="1" dirty="0">
                <a:solidFill>
                  <a:srgbClr val="FFFFFF"/>
                </a:solidFill>
                <a:latin typeface="Calibri" pitchFamily="34" charset="0"/>
                <a:ea typeface="Calibri" pitchFamily="34" charset="-122"/>
                <a:cs typeface="Calibri" pitchFamily="34" charset="-120"/>
              </a:rPr>
              <a:t>HVAC energy reduction</a:t>
            </a:r>
            <a:endParaRPr lang="en-US" sz="1100" dirty="0"/>
          </a:p>
          <a:p>
            <a:pPr marL="0" indent="0" algn="ctr">
              <a:buNone/>
            </a:pPr>
            <a:r>
              <a:rPr lang="en-US" sz="1100" i="1" dirty="0">
                <a:solidFill>
                  <a:srgbClr val="FFFFFF"/>
                </a:solidFill>
                <a:latin typeface="Calibri" pitchFamily="34" charset="0"/>
                <a:ea typeface="Calibri" pitchFamily="34" charset="-122"/>
                <a:cs typeface="Calibri" pitchFamily="34" charset="-120"/>
              </a:rPr>
              <a:t>(Baek et al. DRL)</a:t>
            </a:r>
            <a:endParaRPr lang="en-US" sz="1100" dirty="0"/>
          </a:p>
        </p:txBody>
      </p:sp>
      <p:sp>
        <p:nvSpPr>
          <p:cNvPr id="26" name="Shape 24"/>
          <p:cNvSpPr/>
          <p:nvPr/>
        </p:nvSpPr>
        <p:spPr>
          <a:xfrm>
            <a:off x="4773168" y="3822192"/>
            <a:ext cx="1920240" cy="1188720"/>
          </a:xfrm>
          <a:prstGeom prst="rect">
            <a:avLst/>
          </a:prstGeom>
          <a:solidFill>
            <a:srgbClr val="0077B6"/>
          </a:solidFill>
          <a:ln w="12700">
            <a:solidFill>
              <a:srgbClr val="0077B6"/>
            </a:solidFill>
            <a:prstDash val="solid"/>
          </a:ln>
          <a:effectLst>
            <a:outerShdw blurRad="101600" dist="38100" dir="8100000" algn="bl" rotWithShape="0">
              <a:srgbClr val="000000">
                <a:alpha val="12000"/>
              </a:srgbClr>
            </a:outerShdw>
          </a:effectLst>
        </p:spPr>
      </p:sp>
      <p:sp>
        <p:nvSpPr>
          <p:cNvPr id="27" name="Text 25"/>
          <p:cNvSpPr/>
          <p:nvPr/>
        </p:nvSpPr>
        <p:spPr>
          <a:xfrm>
            <a:off x="4864608" y="3913632"/>
            <a:ext cx="1737360" cy="640080"/>
          </a:xfrm>
          <a:prstGeom prst="rect">
            <a:avLst/>
          </a:prstGeom>
          <a:noFill/>
          <a:ln/>
        </p:spPr>
        <p:txBody>
          <a:bodyPr wrap="square" rtlCol="0" anchor="ctr"/>
          <a:lstStyle/>
          <a:p>
            <a:pPr marL="0" indent="0" algn="ctr">
              <a:buNone/>
            </a:pPr>
            <a:r>
              <a:rPr lang="en-US" sz="3200" b="1" dirty="0">
                <a:solidFill>
                  <a:srgbClr val="FFFFFF"/>
                </a:solidFill>
                <a:latin typeface="Calibri" pitchFamily="34" charset="0"/>
                <a:ea typeface="Calibri" pitchFamily="34" charset="-122"/>
                <a:cs typeface="Calibri" pitchFamily="34" charset="-120"/>
              </a:rPr>
              <a:t>15–20%</a:t>
            </a:r>
            <a:endParaRPr lang="en-US" sz="3200" dirty="0"/>
          </a:p>
        </p:txBody>
      </p:sp>
      <p:sp>
        <p:nvSpPr>
          <p:cNvPr id="28" name="Text 26"/>
          <p:cNvSpPr/>
          <p:nvPr/>
        </p:nvSpPr>
        <p:spPr>
          <a:xfrm>
            <a:off x="4864608" y="4535424"/>
            <a:ext cx="1737360" cy="384048"/>
          </a:xfrm>
          <a:prstGeom prst="rect">
            <a:avLst/>
          </a:prstGeom>
          <a:noFill/>
          <a:ln/>
        </p:spPr>
        <p:txBody>
          <a:bodyPr wrap="square" rtlCol="0" anchor="ctr"/>
          <a:lstStyle/>
          <a:p>
            <a:pPr marL="0" indent="0" algn="ctr">
              <a:buNone/>
            </a:pPr>
            <a:r>
              <a:rPr lang="en-US" sz="1100" i="1" dirty="0">
                <a:solidFill>
                  <a:srgbClr val="FFFFFF"/>
                </a:solidFill>
                <a:latin typeface="Calibri" pitchFamily="34" charset="0"/>
                <a:ea typeface="Calibri" pitchFamily="34" charset="-122"/>
                <a:cs typeface="Calibri" pitchFamily="34" charset="-120"/>
              </a:rPr>
              <a:t>Community peak demand</a:t>
            </a:r>
            <a:endParaRPr lang="en-US" sz="1100" dirty="0"/>
          </a:p>
          <a:p>
            <a:pPr marL="0" indent="0" algn="ctr">
              <a:buNone/>
            </a:pPr>
            <a:r>
              <a:rPr lang="en-US" sz="1100" i="1" dirty="0">
                <a:solidFill>
                  <a:srgbClr val="FFFFFF"/>
                </a:solidFill>
                <a:latin typeface="Calibri" pitchFamily="34" charset="0"/>
                <a:ea typeface="Calibri" pitchFamily="34" charset="-122"/>
                <a:cs typeface="Calibri" pitchFamily="34" charset="-120"/>
              </a:rPr>
              <a:t>reduction (100 homes)</a:t>
            </a:r>
            <a:endParaRPr lang="en-US" sz="1100" dirty="0"/>
          </a:p>
        </p:txBody>
      </p:sp>
      <p:sp>
        <p:nvSpPr>
          <p:cNvPr id="29" name="Shape 27"/>
          <p:cNvSpPr/>
          <p:nvPr/>
        </p:nvSpPr>
        <p:spPr>
          <a:xfrm>
            <a:off x="6986016" y="3822192"/>
            <a:ext cx="1920240" cy="1188720"/>
          </a:xfrm>
          <a:prstGeom prst="rect">
            <a:avLst/>
          </a:prstGeom>
          <a:solidFill>
            <a:srgbClr val="5E60CE"/>
          </a:solidFill>
          <a:ln w="12700">
            <a:solidFill>
              <a:srgbClr val="5E60CE"/>
            </a:solidFill>
            <a:prstDash val="solid"/>
          </a:ln>
          <a:effectLst>
            <a:outerShdw blurRad="101600" dist="38100" dir="8100000" algn="bl" rotWithShape="0">
              <a:srgbClr val="000000">
                <a:alpha val="12000"/>
              </a:srgbClr>
            </a:outerShdw>
          </a:effectLst>
        </p:spPr>
      </p:sp>
      <p:sp>
        <p:nvSpPr>
          <p:cNvPr id="30" name="Text 28"/>
          <p:cNvSpPr/>
          <p:nvPr/>
        </p:nvSpPr>
        <p:spPr>
          <a:xfrm>
            <a:off x="7077456" y="3913632"/>
            <a:ext cx="1737360" cy="640080"/>
          </a:xfrm>
          <a:prstGeom prst="rect">
            <a:avLst/>
          </a:prstGeom>
          <a:noFill/>
          <a:ln/>
        </p:spPr>
        <p:txBody>
          <a:bodyPr wrap="square" rtlCol="0" anchor="ctr"/>
          <a:lstStyle/>
          <a:p>
            <a:pPr marL="0" indent="0" algn="ctr">
              <a:buNone/>
            </a:pPr>
            <a:r>
              <a:rPr lang="en-US" sz="3200" b="1" dirty="0">
                <a:solidFill>
                  <a:srgbClr val="FFFFFF"/>
                </a:solidFill>
                <a:latin typeface="Calibri" pitchFamily="34" charset="0"/>
                <a:ea typeface="Calibri" pitchFamily="34" charset="-122"/>
                <a:cs typeface="Calibri" pitchFamily="34" charset="-120"/>
              </a:rPr>
              <a:t>3 types</a:t>
            </a:r>
            <a:endParaRPr lang="en-US" sz="3200" dirty="0"/>
          </a:p>
        </p:txBody>
      </p:sp>
      <p:sp>
        <p:nvSpPr>
          <p:cNvPr id="31" name="Text 29"/>
          <p:cNvSpPr/>
          <p:nvPr/>
        </p:nvSpPr>
        <p:spPr>
          <a:xfrm>
            <a:off x="7077456" y="4535424"/>
            <a:ext cx="1737360" cy="384048"/>
          </a:xfrm>
          <a:prstGeom prst="rect">
            <a:avLst/>
          </a:prstGeom>
          <a:noFill/>
          <a:ln/>
        </p:spPr>
        <p:txBody>
          <a:bodyPr wrap="square" rtlCol="0" anchor="ctr"/>
          <a:lstStyle/>
          <a:p>
            <a:pPr marL="0" indent="0" algn="ctr">
              <a:buNone/>
            </a:pPr>
            <a:r>
              <a:rPr lang="en-US" sz="1100" i="1" dirty="0">
                <a:solidFill>
                  <a:srgbClr val="FFFFFF"/>
                </a:solidFill>
                <a:latin typeface="Calibri" pitchFamily="34" charset="0"/>
                <a:ea typeface="Calibri" pitchFamily="34" charset="-122"/>
                <a:cs typeface="Calibri" pitchFamily="34" charset="-120"/>
              </a:rPr>
              <a:t>Community impact:</a:t>
            </a:r>
            <a:endParaRPr lang="en-US" sz="1100" dirty="0"/>
          </a:p>
          <a:p>
            <a:pPr marL="0" indent="0" algn="ctr">
              <a:buNone/>
            </a:pPr>
            <a:r>
              <a:rPr lang="en-US" sz="1100" i="1" dirty="0">
                <a:solidFill>
                  <a:srgbClr val="FFFFFF"/>
                </a:solidFill>
                <a:latin typeface="Calibri" pitchFamily="34" charset="0"/>
                <a:ea typeface="Calibri" pitchFamily="34" charset="-122"/>
                <a:cs typeface="Calibri" pitchFamily="34" charset="-120"/>
              </a:rPr>
              <a:t>residential · school · hotel</a:t>
            </a:r>
            <a:endParaRPr lang="en-US" sz="1100" dirty="0"/>
          </a:p>
        </p:txBody>
      </p:sp>
      <p:sp>
        <p:nvSpPr>
          <p:cNvPr id="32" name="Text 30"/>
          <p:cNvSpPr/>
          <p:nvPr/>
        </p:nvSpPr>
        <p:spPr>
          <a:xfrm>
            <a:off x="8412480" y="4846320"/>
            <a:ext cx="640080" cy="228600"/>
          </a:xfrm>
          <a:prstGeom prst="rect">
            <a:avLst/>
          </a:prstGeom>
          <a:noFill/>
          <a:ln/>
        </p:spPr>
        <p:txBody>
          <a:bodyPr wrap="square" rtlCol="0" anchor="ctr"/>
          <a:lstStyle/>
          <a:p>
            <a:pPr marL="0" indent="0" algn="r">
              <a:buNone/>
            </a:pPr>
            <a:r>
              <a:rPr lang="en-US" sz="1000" dirty="0">
                <a:solidFill>
                  <a:srgbClr val="636E72"/>
                </a:solidFill>
                <a:latin typeface="Calibri" pitchFamily="34" charset="0"/>
                <a:ea typeface="Calibri" pitchFamily="34" charset="-122"/>
                <a:cs typeface="Calibri" pitchFamily="34" charset="-120"/>
              </a:rPr>
              <a:t>15 / 16</a:t>
            </a:r>
            <a:endParaRPr lang="en-US" sz="100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6">
    <p:bg>
      <p:bgPr>
        <a:solidFill>
          <a:srgbClr val="0D1B2A"/>
        </a:solidFill>
        <a:effectLst/>
      </p:bgPr>
    </p:bg>
    <p:spTree>
      <p:nvGrpSpPr>
        <p:cNvPr id="1" name=""/>
        <p:cNvGrpSpPr/>
        <p:nvPr/>
      </p:nvGrpSpPr>
      <p:grpSpPr>
        <a:xfrm>
          <a:off x="0" y="0"/>
          <a:ext cx="0" cy="0"/>
          <a:chOff x="0" y="0"/>
          <a:chExt cx="0" cy="0"/>
        </a:xfrm>
      </p:grpSpPr>
      <p:sp>
        <p:nvSpPr>
          <p:cNvPr id="2" name="Shape 0"/>
          <p:cNvSpPr/>
          <p:nvPr/>
        </p:nvSpPr>
        <p:spPr>
          <a:xfrm>
            <a:off x="0" y="0"/>
            <a:ext cx="201168" cy="5143500"/>
          </a:xfrm>
          <a:prstGeom prst="rect">
            <a:avLst/>
          </a:prstGeom>
          <a:solidFill>
            <a:srgbClr val="0A9396"/>
          </a:solidFill>
          <a:ln w="12700">
            <a:solidFill>
              <a:srgbClr val="0A9396"/>
            </a:solidFill>
            <a:prstDash val="solid"/>
          </a:ln>
        </p:spPr>
      </p:sp>
      <p:sp>
        <p:nvSpPr>
          <p:cNvPr id="3" name="Text 1"/>
          <p:cNvSpPr/>
          <p:nvPr/>
        </p:nvSpPr>
        <p:spPr>
          <a:xfrm>
            <a:off x="347472" y="164592"/>
            <a:ext cx="8503920" cy="566928"/>
          </a:xfrm>
          <a:prstGeom prst="rect">
            <a:avLst/>
          </a:prstGeom>
          <a:noFill/>
          <a:ln/>
        </p:spPr>
        <p:txBody>
          <a:bodyPr wrap="square" rtlCol="0" anchor="ctr"/>
          <a:lstStyle/>
          <a:p>
            <a:pPr marL="0" indent="0">
              <a:buNone/>
            </a:pPr>
            <a:r>
              <a:rPr lang="en-US" sz="2600" b="1" dirty="0">
                <a:solidFill>
                  <a:srgbClr val="FFFFFF"/>
                </a:solidFill>
                <a:latin typeface="Calibri" pitchFamily="34" charset="0"/>
                <a:ea typeface="Calibri" pitchFamily="34" charset="-122"/>
                <a:cs typeface="Calibri" pitchFamily="34" charset="-120"/>
              </a:rPr>
              <a:t>Conclusions, Limitations &amp; Future Work</a:t>
            </a:r>
            <a:endParaRPr lang="en-US" sz="2600" dirty="0"/>
          </a:p>
        </p:txBody>
      </p:sp>
      <p:sp>
        <p:nvSpPr>
          <p:cNvPr id="4" name="Shape 2"/>
          <p:cNvSpPr/>
          <p:nvPr/>
        </p:nvSpPr>
        <p:spPr>
          <a:xfrm>
            <a:off x="347472" y="841248"/>
            <a:ext cx="4133088" cy="3310128"/>
          </a:xfrm>
          <a:prstGeom prst="rect">
            <a:avLst/>
          </a:prstGeom>
          <a:solidFill>
            <a:srgbClr val="0D2C40"/>
          </a:solidFill>
          <a:ln w="12700">
            <a:solidFill>
              <a:srgbClr val="0A9396"/>
            </a:solidFill>
            <a:prstDash val="solid"/>
          </a:ln>
        </p:spPr>
      </p:sp>
      <p:sp>
        <p:nvSpPr>
          <p:cNvPr id="5" name="Text 3"/>
          <p:cNvSpPr/>
          <p:nvPr/>
        </p:nvSpPr>
        <p:spPr>
          <a:xfrm>
            <a:off x="457200" y="896112"/>
            <a:ext cx="3913632" cy="347472"/>
          </a:xfrm>
          <a:prstGeom prst="rect">
            <a:avLst/>
          </a:prstGeom>
          <a:noFill/>
          <a:ln/>
        </p:spPr>
        <p:txBody>
          <a:bodyPr wrap="square" rtlCol="0" anchor="ctr"/>
          <a:lstStyle/>
          <a:p>
            <a:pPr marL="0" indent="0">
              <a:buNone/>
            </a:pPr>
            <a:r>
              <a:rPr lang="en-US" sz="1400" b="1" dirty="0">
                <a:solidFill>
                  <a:srgbClr val="0A9396"/>
                </a:solidFill>
                <a:latin typeface="Calibri" pitchFamily="34" charset="0"/>
                <a:ea typeface="Calibri" pitchFamily="34" charset="-122"/>
                <a:cs typeface="Calibri" pitchFamily="34" charset="-120"/>
              </a:rPr>
              <a:t>Key Conclusions</a:t>
            </a:r>
            <a:endParaRPr lang="en-US" sz="1400" dirty="0"/>
          </a:p>
        </p:txBody>
      </p:sp>
      <p:sp>
        <p:nvSpPr>
          <p:cNvPr id="6" name="Text 4"/>
          <p:cNvSpPr/>
          <p:nvPr/>
        </p:nvSpPr>
        <p:spPr>
          <a:xfrm>
            <a:off x="457200" y="1316736"/>
            <a:ext cx="3931920" cy="2724912"/>
          </a:xfrm>
          <a:prstGeom prst="rect">
            <a:avLst/>
          </a:prstGeom>
          <a:noFill/>
          <a:ln/>
        </p:spPr>
        <p:txBody>
          <a:bodyPr wrap="square" rtlCol="0" anchor="t"/>
          <a:lstStyle/>
          <a:p>
            <a:pPr marL="342900" indent="-342900">
              <a:spcAft>
                <a:spcPts val="500"/>
              </a:spcAft>
              <a:buSzPct val="100000"/>
              <a:buChar char="•"/>
            </a:pPr>
            <a:r>
              <a:rPr lang="en-US" sz="1150" dirty="0">
                <a:solidFill>
                  <a:srgbClr val="FFFFFF"/>
                </a:solidFill>
                <a:latin typeface="Calibri" pitchFamily="34" charset="0"/>
                <a:ea typeface="Calibri" pitchFamily="34" charset="-122"/>
                <a:cs typeface="Calibri" pitchFamily="34" charset="-120"/>
              </a:rPr>
              <a:t>GRU best: RMSE=5.13 Wh, R²=0.9966 — 99.66% variance explained</a:t>
            </a:r>
            <a:endParaRPr lang="en-US" sz="1150" dirty="0"/>
          </a:p>
          <a:p>
            <a:pPr marL="342900" indent="-342900">
              <a:spcAft>
                <a:spcPts val="500"/>
              </a:spcAft>
              <a:buSzPct val="100000"/>
              <a:buChar char="•"/>
            </a:pPr>
            <a:r>
              <a:rPr lang="en-US" sz="1150" dirty="0">
                <a:solidFill>
                  <a:srgbClr val="FFFFFF"/>
                </a:solidFill>
                <a:latin typeface="Calibri" pitchFamily="34" charset="0"/>
                <a:ea typeface="Calibri" pitchFamily="34" charset="-122"/>
                <a:cs typeface="Calibri" pitchFamily="34" charset="-120"/>
              </a:rPr>
              <a:t>XGBoost intermediate: RMSE=12.77 Wh, R²=0.979</a:t>
            </a:r>
            <a:endParaRPr lang="en-US" sz="1150" dirty="0"/>
          </a:p>
          <a:p>
            <a:pPr marL="342900" indent="-342900">
              <a:spcAft>
                <a:spcPts val="500"/>
              </a:spcAft>
              <a:buSzPct val="100000"/>
              <a:buChar char="•"/>
            </a:pPr>
            <a:r>
              <a:rPr lang="en-US" sz="1150" dirty="0">
                <a:solidFill>
                  <a:srgbClr val="FFFFFF"/>
                </a:solidFill>
                <a:latin typeface="Calibri" pitchFamily="34" charset="0"/>
                <a:ea typeface="Calibri" pitchFamily="34" charset="-122"/>
                <a:cs typeface="Calibri" pitchFamily="34" charset="-120"/>
              </a:rPr>
              <a:t>SVR with GridSearchCV: R²=0.871 (was negative before optimisation)</a:t>
            </a:r>
            <a:endParaRPr lang="en-US" sz="1150" dirty="0"/>
          </a:p>
          <a:p>
            <a:pPr marL="342900" indent="-342900">
              <a:spcAft>
                <a:spcPts val="500"/>
              </a:spcAft>
              <a:buSzPct val="100000"/>
              <a:buChar char="•"/>
            </a:pPr>
            <a:r>
              <a:rPr lang="en-US" sz="1150" dirty="0">
                <a:solidFill>
                  <a:srgbClr val="FFFFFF"/>
                </a:solidFill>
                <a:latin typeface="Calibri" pitchFamily="34" charset="0"/>
                <a:ea typeface="Calibri" pitchFamily="34" charset="-122"/>
                <a:cs typeface="Calibri" pitchFamily="34" charset="-120"/>
              </a:rPr>
              <a:t>Temporal features dominate: rolling_mean_3 = 45.5% of signal</a:t>
            </a:r>
            <a:endParaRPr lang="en-US" sz="1150" dirty="0"/>
          </a:p>
          <a:p>
            <a:pPr marL="342900" indent="-342900">
              <a:spcAft>
                <a:spcPts val="500"/>
              </a:spcAft>
              <a:buSzPct val="100000"/>
              <a:buChar char="•"/>
            </a:pPr>
            <a:r>
              <a:rPr lang="en-US" sz="1150" dirty="0">
                <a:solidFill>
                  <a:srgbClr val="FFFFFF"/>
                </a:solidFill>
                <a:latin typeface="Calibri" pitchFamily="34" charset="0"/>
                <a:ea typeface="Calibri" pitchFamily="34" charset="-122"/>
                <a:cs typeface="Calibri" pitchFamily="34" charset="-120"/>
              </a:rPr>
              <a:t>GRU alone meets demand response threshold (RMSE &lt; 9.77 Wh)</a:t>
            </a:r>
            <a:endParaRPr lang="en-US" sz="1150" dirty="0"/>
          </a:p>
          <a:p>
            <a:pPr marL="342900" indent="-342900">
              <a:spcAft>
                <a:spcPts val="500"/>
              </a:spcAft>
              <a:buSzPct val="100000"/>
              <a:buChar char="•"/>
            </a:pPr>
            <a:r>
              <a:rPr lang="en-US" sz="1150" dirty="0">
                <a:solidFill>
                  <a:srgbClr val="FFFFFF"/>
                </a:solidFill>
                <a:latin typeface="Calibri" pitchFamily="34" charset="0"/>
                <a:ea typeface="Calibri" pitchFamily="34" charset="-122"/>
                <a:cs typeface="Calibri" pitchFamily="34" charset="-120"/>
              </a:rPr>
              <a:t>Methodology applicable to hotels, schools, offices &amp; communities</a:t>
            </a:r>
            <a:endParaRPr lang="en-US" sz="1150" dirty="0"/>
          </a:p>
        </p:txBody>
      </p:sp>
      <p:sp>
        <p:nvSpPr>
          <p:cNvPr id="7" name="Shape 5"/>
          <p:cNvSpPr/>
          <p:nvPr/>
        </p:nvSpPr>
        <p:spPr>
          <a:xfrm>
            <a:off x="4663440" y="841248"/>
            <a:ext cx="4133088" cy="1481328"/>
          </a:xfrm>
          <a:prstGeom prst="rect">
            <a:avLst/>
          </a:prstGeom>
          <a:solidFill>
            <a:srgbClr val="0D2C40"/>
          </a:solidFill>
          <a:ln w="12700">
            <a:solidFill>
              <a:srgbClr val="9B2335"/>
            </a:solidFill>
            <a:prstDash val="solid"/>
          </a:ln>
        </p:spPr>
      </p:sp>
      <p:sp>
        <p:nvSpPr>
          <p:cNvPr id="8" name="Text 6"/>
          <p:cNvSpPr/>
          <p:nvPr/>
        </p:nvSpPr>
        <p:spPr>
          <a:xfrm>
            <a:off x="4773168" y="896112"/>
            <a:ext cx="3913632" cy="292608"/>
          </a:xfrm>
          <a:prstGeom prst="rect">
            <a:avLst/>
          </a:prstGeom>
          <a:noFill/>
          <a:ln/>
        </p:spPr>
        <p:txBody>
          <a:bodyPr wrap="square" rtlCol="0" anchor="ctr"/>
          <a:lstStyle/>
          <a:p>
            <a:pPr marL="0" indent="0">
              <a:buNone/>
            </a:pPr>
            <a:r>
              <a:rPr lang="en-US" sz="1300" b="1" dirty="0">
                <a:solidFill>
                  <a:srgbClr val="F08080"/>
                </a:solidFill>
                <a:latin typeface="Calibri" pitchFamily="34" charset="0"/>
                <a:ea typeface="Calibri" pitchFamily="34" charset="-122"/>
                <a:cs typeface="Calibri" pitchFamily="34" charset="-120"/>
              </a:rPr>
              <a:t>Limitations</a:t>
            </a:r>
            <a:endParaRPr lang="en-US" sz="1300" dirty="0"/>
          </a:p>
        </p:txBody>
      </p:sp>
      <p:sp>
        <p:nvSpPr>
          <p:cNvPr id="9" name="Text 7"/>
          <p:cNvSpPr/>
          <p:nvPr/>
        </p:nvSpPr>
        <p:spPr>
          <a:xfrm>
            <a:off x="4773168" y="1243584"/>
            <a:ext cx="3931920" cy="1005840"/>
          </a:xfrm>
          <a:prstGeom prst="rect">
            <a:avLst/>
          </a:prstGeom>
          <a:noFill/>
          <a:ln/>
        </p:spPr>
        <p:txBody>
          <a:bodyPr wrap="square" rtlCol="0" anchor="t"/>
          <a:lstStyle/>
          <a:p>
            <a:pPr marL="342900" indent="-342900">
              <a:spcAft>
                <a:spcPts val="300"/>
              </a:spcAft>
              <a:buSzPct val="100000"/>
              <a:buChar char="•"/>
            </a:pPr>
            <a:r>
              <a:rPr lang="en-US" sz="1100" dirty="0">
                <a:solidFill>
                  <a:srgbClr val="FFFFFF"/>
                </a:solidFill>
                <a:latin typeface="Calibri" pitchFamily="34" charset="0"/>
                <a:ea typeface="Calibri" pitchFamily="34" charset="-122"/>
                <a:cs typeface="Calibri" pitchFamily="34" charset="-120"/>
              </a:rPr>
              <a:t>Single building, 4.5 months — limited generalisability</a:t>
            </a:r>
            <a:endParaRPr lang="en-US" sz="1100" dirty="0"/>
          </a:p>
          <a:p>
            <a:pPr marL="342900" indent="-342900">
              <a:spcAft>
                <a:spcPts val="300"/>
              </a:spcAft>
              <a:buSzPct val="100000"/>
              <a:buChar char="•"/>
            </a:pPr>
            <a:r>
              <a:rPr lang="en-US" sz="1100" dirty="0">
                <a:solidFill>
                  <a:srgbClr val="FFFFFF"/>
                </a:solidFill>
                <a:latin typeface="Calibri" pitchFamily="34" charset="0"/>
                <a:ea typeface="Calibri" pitchFamily="34" charset="-122"/>
                <a:cs typeface="Calibri" pitchFamily="34" charset="-120"/>
              </a:rPr>
              <a:t>No explicit occupancy data</a:t>
            </a:r>
            <a:endParaRPr lang="en-US" sz="1100" dirty="0"/>
          </a:p>
          <a:p>
            <a:pPr marL="342900" indent="-342900">
              <a:spcAft>
                <a:spcPts val="300"/>
              </a:spcAft>
              <a:buSzPct val="100000"/>
              <a:buChar char="•"/>
            </a:pPr>
            <a:r>
              <a:rPr lang="en-US" sz="1100" dirty="0">
                <a:solidFill>
                  <a:srgbClr val="FFFFFF"/>
                </a:solidFill>
                <a:latin typeface="Calibri" pitchFamily="34" charset="0"/>
                <a:ea typeface="Calibri" pitchFamily="34" charset="-122"/>
                <a:cs typeface="Calibri" pitchFamily="34" charset="-120"/>
              </a:rPr>
              <a:t>BPTT-style GRU (single timestep input)</a:t>
            </a:r>
            <a:endParaRPr lang="en-US" sz="1100" dirty="0"/>
          </a:p>
          <a:p>
            <a:pPr marL="342900" indent="-342900">
              <a:spcAft>
                <a:spcPts val="300"/>
              </a:spcAft>
              <a:buSzPct val="100000"/>
              <a:buChar char="•"/>
            </a:pPr>
            <a:r>
              <a:rPr lang="en-US" sz="1100" dirty="0">
                <a:solidFill>
                  <a:srgbClr val="FFFFFF"/>
                </a:solidFill>
                <a:latin typeface="Calibri" pitchFamily="34" charset="0"/>
                <a:ea typeface="Calibri" pitchFamily="34" charset="-122"/>
                <a:cs typeface="Calibri" pitchFamily="34" charset="-120"/>
              </a:rPr>
              <a:t>Energy efficiency impact is indicative, not measured</a:t>
            </a:r>
            <a:endParaRPr lang="en-US" sz="1100" dirty="0"/>
          </a:p>
        </p:txBody>
      </p:sp>
      <p:sp>
        <p:nvSpPr>
          <p:cNvPr id="10" name="Shape 8"/>
          <p:cNvSpPr/>
          <p:nvPr/>
        </p:nvSpPr>
        <p:spPr>
          <a:xfrm>
            <a:off x="4663440" y="2450592"/>
            <a:ext cx="4133088" cy="1700784"/>
          </a:xfrm>
          <a:prstGeom prst="rect">
            <a:avLst/>
          </a:prstGeom>
          <a:solidFill>
            <a:srgbClr val="0D2C40"/>
          </a:solidFill>
          <a:ln w="12700">
            <a:solidFill>
              <a:srgbClr val="0A9396"/>
            </a:solidFill>
            <a:prstDash val="solid"/>
          </a:ln>
        </p:spPr>
      </p:sp>
      <p:sp>
        <p:nvSpPr>
          <p:cNvPr id="11" name="Text 9"/>
          <p:cNvSpPr/>
          <p:nvPr/>
        </p:nvSpPr>
        <p:spPr>
          <a:xfrm>
            <a:off x="4773168" y="2505456"/>
            <a:ext cx="3913632" cy="292608"/>
          </a:xfrm>
          <a:prstGeom prst="rect">
            <a:avLst/>
          </a:prstGeom>
          <a:noFill/>
          <a:ln/>
        </p:spPr>
        <p:txBody>
          <a:bodyPr wrap="square" rtlCol="0" anchor="ctr"/>
          <a:lstStyle/>
          <a:p>
            <a:pPr marL="0" indent="0">
              <a:buNone/>
            </a:pPr>
            <a:r>
              <a:rPr lang="en-US" sz="1300" b="1" dirty="0">
                <a:solidFill>
                  <a:srgbClr val="0A9396"/>
                </a:solidFill>
                <a:latin typeface="Calibri" pitchFamily="34" charset="0"/>
                <a:ea typeface="Calibri" pitchFamily="34" charset="-122"/>
                <a:cs typeface="Calibri" pitchFamily="34" charset="-120"/>
              </a:rPr>
              <a:t>Future Work</a:t>
            </a:r>
            <a:endParaRPr lang="en-US" sz="1300" dirty="0"/>
          </a:p>
        </p:txBody>
      </p:sp>
      <p:sp>
        <p:nvSpPr>
          <p:cNvPr id="12" name="Text 10"/>
          <p:cNvSpPr/>
          <p:nvPr/>
        </p:nvSpPr>
        <p:spPr>
          <a:xfrm>
            <a:off x="4773168" y="2834640"/>
            <a:ext cx="3931920" cy="1207008"/>
          </a:xfrm>
          <a:prstGeom prst="rect">
            <a:avLst/>
          </a:prstGeom>
          <a:noFill/>
          <a:ln/>
        </p:spPr>
        <p:txBody>
          <a:bodyPr wrap="square" rtlCol="0" anchor="t"/>
          <a:lstStyle/>
          <a:p>
            <a:pPr marL="342900" indent="-342900">
              <a:spcAft>
                <a:spcPts val="300"/>
              </a:spcAft>
              <a:buSzPct val="100000"/>
              <a:buChar char="•"/>
            </a:pPr>
            <a:r>
              <a:rPr lang="en-US" sz="1100" dirty="0">
                <a:solidFill>
                  <a:srgbClr val="FFFFFF"/>
                </a:solidFill>
                <a:latin typeface="Calibri" pitchFamily="34" charset="0"/>
                <a:ea typeface="Calibri" pitchFamily="34" charset="-122"/>
                <a:cs typeface="Calibri" pitchFamily="34" charset="-120"/>
              </a:rPr>
              <a:t>Multi-step GRU sequences (12–144 timestep inputs)</a:t>
            </a:r>
            <a:endParaRPr lang="en-US" sz="1100" dirty="0"/>
          </a:p>
          <a:p>
            <a:pPr marL="342900" indent="-342900">
              <a:spcAft>
                <a:spcPts val="300"/>
              </a:spcAft>
              <a:buSzPct val="100000"/>
              <a:buChar char="•"/>
            </a:pPr>
            <a:r>
              <a:rPr lang="en-US" sz="1100" dirty="0">
                <a:solidFill>
                  <a:srgbClr val="FFFFFF"/>
                </a:solidFill>
                <a:latin typeface="Calibri" pitchFamily="34" charset="0"/>
                <a:ea typeface="Calibri" pitchFamily="34" charset="-122"/>
                <a:cs typeface="Calibri" pitchFamily="34" charset="-120"/>
              </a:rPr>
              <a:t>Occupant-aware modelling (Jayashankara et al. 2026)</a:t>
            </a:r>
            <a:endParaRPr lang="en-US" sz="1100" dirty="0"/>
          </a:p>
          <a:p>
            <a:pPr marL="342900" indent="-342900">
              <a:spcAft>
                <a:spcPts val="300"/>
              </a:spcAft>
              <a:buSzPct val="100000"/>
              <a:buChar char="•"/>
            </a:pPr>
            <a:r>
              <a:rPr lang="en-US" sz="1100" dirty="0">
                <a:solidFill>
                  <a:srgbClr val="FFFFFF"/>
                </a:solidFill>
                <a:latin typeface="Calibri" pitchFamily="34" charset="0"/>
                <a:ea typeface="Calibri" pitchFamily="34" charset="-122"/>
                <a:cs typeface="Calibri" pitchFamily="34" charset="-120"/>
              </a:rPr>
              <a:t>Prediction-guided HVAC DRL control (Baek et al. 2026)</a:t>
            </a:r>
            <a:endParaRPr lang="en-US" sz="1100" dirty="0"/>
          </a:p>
          <a:p>
            <a:pPr marL="342900" indent="-342900">
              <a:spcAft>
                <a:spcPts val="300"/>
              </a:spcAft>
              <a:buSzPct val="100000"/>
              <a:buChar char="•"/>
            </a:pPr>
            <a:r>
              <a:rPr lang="en-US" sz="1100" dirty="0">
                <a:solidFill>
                  <a:srgbClr val="FFFFFF"/>
                </a:solidFill>
                <a:latin typeface="Calibri" pitchFamily="34" charset="0"/>
                <a:ea typeface="Calibri" pitchFamily="34" charset="-122"/>
                <a:cs typeface="Calibri" pitchFamily="34" charset="-120"/>
              </a:rPr>
              <a:t>Transfer learning across building portfolios</a:t>
            </a:r>
            <a:endParaRPr lang="en-US" sz="1100" dirty="0"/>
          </a:p>
          <a:p>
            <a:pPr marL="342900" indent="-342900">
              <a:spcAft>
                <a:spcPts val="300"/>
              </a:spcAft>
              <a:buSzPct val="100000"/>
              <a:buChar char="•"/>
            </a:pPr>
            <a:r>
              <a:rPr lang="en-US" sz="1100" dirty="0">
                <a:solidFill>
                  <a:srgbClr val="FFFFFF"/>
                </a:solidFill>
                <a:latin typeface="Calibri" pitchFamily="34" charset="0"/>
                <a:ea typeface="Calibri" pitchFamily="34" charset="-122"/>
                <a:cs typeface="Calibri" pitchFamily="34" charset="-120"/>
              </a:rPr>
              <a:t>Probabilistic forecasting with quantile regression GRU</a:t>
            </a:r>
            <a:endParaRPr lang="en-US" sz="110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0">
            <a:extLst>
              <a:ext uri="{FF2B5EF4-FFF2-40B4-BE49-F238E27FC236}">
                <a16:creationId xmlns:a16="http://schemas.microsoft.com/office/drawing/2014/main" id="{48AA4EAF-2462-57A9-FA02-2CE4980A30A1}"/>
              </a:ext>
            </a:extLst>
          </p:cNvPr>
          <p:cNvSpPr/>
          <p:nvPr/>
        </p:nvSpPr>
        <p:spPr>
          <a:xfrm>
            <a:off x="0" y="0"/>
            <a:ext cx="201168" cy="5143500"/>
          </a:xfrm>
          <a:prstGeom prst="rect">
            <a:avLst/>
          </a:prstGeom>
          <a:solidFill>
            <a:srgbClr val="0A9396"/>
          </a:solidFill>
          <a:ln w="12700">
            <a:solidFill>
              <a:srgbClr val="0A9396"/>
            </a:solidFill>
            <a:prstDash val="solid"/>
          </a:ln>
        </p:spPr>
      </p:sp>
      <p:sp>
        <p:nvSpPr>
          <p:cNvPr id="8" name="TextBox 7">
            <a:extLst>
              <a:ext uri="{FF2B5EF4-FFF2-40B4-BE49-F238E27FC236}">
                <a16:creationId xmlns:a16="http://schemas.microsoft.com/office/drawing/2014/main" id="{87AFF3E2-F50E-DCB9-85C1-73A871E5CC3C}"/>
              </a:ext>
            </a:extLst>
          </p:cNvPr>
          <p:cNvSpPr txBox="1"/>
          <p:nvPr/>
        </p:nvSpPr>
        <p:spPr>
          <a:xfrm>
            <a:off x="332316" y="-3511"/>
            <a:ext cx="7998884" cy="523220"/>
          </a:xfrm>
          <a:prstGeom prst="rect">
            <a:avLst/>
          </a:prstGeom>
          <a:noFill/>
        </p:spPr>
        <p:txBody>
          <a:bodyPr wrap="square">
            <a:spAutoFit/>
          </a:bodyPr>
          <a:lstStyle/>
          <a:p>
            <a:r>
              <a:rPr lang="en-IN" sz="2800" b="1" dirty="0"/>
              <a:t>References</a:t>
            </a:r>
          </a:p>
        </p:txBody>
      </p:sp>
      <p:sp>
        <p:nvSpPr>
          <p:cNvPr id="10" name="TextBox 9">
            <a:extLst>
              <a:ext uri="{FF2B5EF4-FFF2-40B4-BE49-F238E27FC236}">
                <a16:creationId xmlns:a16="http://schemas.microsoft.com/office/drawing/2014/main" id="{44B077FF-AF62-21CF-BFA2-409E5BE0A437}"/>
              </a:ext>
            </a:extLst>
          </p:cNvPr>
          <p:cNvSpPr txBox="1"/>
          <p:nvPr/>
        </p:nvSpPr>
        <p:spPr>
          <a:xfrm>
            <a:off x="332316" y="428008"/>
            <a:ext cx="8659284" cy="5124480"/>
          </a:xfrm>
          <a:prstGeom prst="rect">
            <a:avLst/>
          </a:prstGeom>
          <a:noFill/>
        </p:spPr>
        <p:txBody>
          <a:bodyPr wrap="square">
            <a:spAutoFit/>
          </a:bodyPr>
          <a:lstStyle/>
          <a:p>
            <a:pPr algn="just">
              <a:spcBef>
                <a:spcPts val="600"/>
              </a:spcBef>
              <a:spcAft>
                <a:spcPts val="600"/>
              </a:spcAft>
              <a:buNone/>
            </a:pPr>
            <a:r>
              <a:rPr lang="en-IN" sz="1100" b="1" dirty="0">
                <a:solidFill>
                  <a:srgbClr val="000000"/>
                </a:solidFill>
                <a:effectLst/>
                <a:latin typeface="Times New Roman" panose="02020603050405020304" pitchFamily="18" charset="0"/>
                <a:ea typeface="Times New Roman" panose="02020603050405020304" pitchFamily="18" charset="0"/>
              </a:rPr>
              <a:t>[46] T. Y. Chiang, C. H. Yang, and P. T. Chiueh, "Machine learning-based forecasting of campus building energy consumption under climate change scenarios: Toward sustainable energy management," Engineering Applications of Artificial Intelligence, vol. 170, p. 114240, 2026.</a:t>
            </a:r>
            <a:endParaRPr lang="en-IN" sz="1100" b="1" dirty="0">
              <a:effectLst/>
              <a:latin typeface="Times New Roman" panose="02020603050405020304" pitchFamily="18" charset="0"/>
              <a:ea typeface="Times New Roman" panose="02020603050405020304" pitchFamily="18" charset="0"/>
            </a:endParaRPr>
          </a:p>
          <a:p>
            <a:pPr algn="just">
              <a:spcBef>
                <a:spcPts val="600"/>
              </a:spcBef>
              <a:spcAft>
                <a:spcPts val="600"/>
              </a:spcAft>
              <a:buNone/>
            </a:pPr>
            <a:r>
              <a:rPr lang="en-IN" sz="1100" b="1" dirty="0">
                <a:solidFill>
                  <a:srgbClr val="000000"/>
                </a:solidFill>
                <a:effectLst/>
                <a:latin typeface="Times New Roman" panose="02020603050405020304" pitchFamily="18" charset="0"/>
                <a:ea typeface="Times New Roman" panose="02020603050405020304" pitchFamily="18" charset="0"/>
              </a:rPr>
              <a:t>[47] M. </a:t>
            </a:r>
            <a:r>
              <a:rPr lang="en-IN" sz="1100" b="1" dirty="0" err="1">
                <a:solidFill>
                  <a:srgbClr val="000000"/>
                </a:solidFill>
                <a:effectLst/>
                <a:latin typeface="Times New Roman" panose="02020603050405020304" pitchFamily="18" charset="0"/>
                <a:ea typeface="Times New Roman" panose="02020603050405020304" pitchFamily="18" charset="0"/>
              </a:rPr>
              <a:t>Jayashankara</a:t>
            </a:r>
            <a:r>
              <a:rPr lang="en-IN" sz="1100" b="1" dirty="0">
                <a:solidFill>
                  <a:srgbClr val="000000"/>
                </a:solidFill>
                <a:effectLst/>
                <a:latin typeface="Times New Roman" panose="02020603050405020304" pitchFamily="18" charset="0"/>
                <a:ea typeface="Times New Roman" panose="02020603050405020304" pitchFamily="18" charset="0"/>
              </a:rPr>
              <a:t>, B. </a:t>
            </a:r>
            <a:r>
              <a:rPr lang="en-IN" sz="1100" b="1" dirty="0" err="1">
                <a:solidFill>
                  <a:srgbClr val="000000"/>
                </a:solidFill>
                <a:effectLst/>
                <a:latin typeface="Times New Roman" panose="02020603050405020304" pitchFamily="18" charset="0"/>
                <a:ea typeface="Times New Roman" panose="02020603050405020304" pitchFamily="18" charset="0"/>
              </a:rPr>
              <a:t>Adhirathan</a:t>
            </a:r>
            <a:r>
              <a:rPr lang="en-IN" sz="1100" b="1" dirty="0">
                <a:solidFill>
                  <a:srgbClr val="000000"/>
                </a:solidFill>
                <a:effectLst/>
                <a:latin typeface="Times New Roman" panose="02020603050405020304" pitchFamily="18" charset="0"/>
                <a:ea typeface="Times New Roman" panose="02020603050405020304" pitchFamily="18" charset="0"/>
              </a:rPr>
              <a:t>, P. Chanak, and S. K. Singh, "Occupant-aware deep learning model for energy prediction in smart buildings," IEEE Transactions on Artificial Intelligence, 2026.</a:t>
            </a:r>
            <a:endParaRPr lang="en-IN" sz="1100" b="1" dirty="0">
              <a:effectLst/>
              <a:latin typeface="Times New Roman" panose="02020603050405020304" pitchFamily="18" charset="0"/>
              <a:ea typeface="Times New Roman" panose="02020603050405020304" pitchFamily="18" charset="0"/>
            </a:endParaRPr>
          </a:p>
          <a:p>
            <a:pPr algn="just">
              <a:spcBef>
                <a:spcPts val="600"/>
              </a:spcBef>
              <a:spcAft>
                <a:spcPts val="600"/>
              </a:spcAft>
              <a:buNone/>
            </a:pPr>
            <a:r>
              <a:rPr lang="en-IN" sz="1100" b="1" dirty="0">
                <a:solidFill>
                  <a:srgbClr val="000000"/>
                </a:solidFill>
                <a:effectLst/>
                <a:latin typeface="Times New Roman" panose="02020603050405020304" pitchFamily="18" charset="0"/>
                <a:ea typeface="Times New Roman" panose="02020603050405020304" pitchFamily="18" charset="0"/>
              </a:rPr>
              <a:t>[48] Y. Baek, G. Yoon, S. Kim, B. Kang, S. Lee, M. I. Choi, and S. Park, "Prediction-guided deep reinforcement learning for energy-efficient HVAC control with PICVs in smart buildings," Energy Reports, vol. 15, p. 109040, 2026.</a:t>
            </a:r>
          </a:p>
          <a:p>
            <a:pPr algn="just">
              <a:spcBef>
                <a:spcPts val="600"/>
              </a:spcBef>
              <a:spcAft>
                <a:spcPts val="600"/>
              </a:spcAft>
            </a:pPr>
            <a:r>
              <a:rPr lang="en-IN" sz="1100" b="1" dirty="0"/>
              <a:t>[7] D. Urge-Vorsatz et al., "Harvesting the fruits of energy efficiency: Multiple benefits of the EU Renovation Wave," Energy Research &amp; Social Science, vol. 116, 2024.</a:t>
            </a:r>
          </a:p>
          <a:p>
            <a:pPr algn="just">
              <a:spcBef>
                <a:spcPts val="600"/>
              </a:spcBef>
              <a:spcAft>
                <a:spcPts val="600"/>
              </a:spcAft>
              <a:buNone/>
            </a:pPr>
            <a:r>
              <a:rPr lang="en-IN" sz="1100" b="1" dirty="0"/>
              <a:t>[4] International Energy Agency, "World Energy Outlook 2023," IEA, Paris, France, 2023.</a:t>
            </a:r>
          </a:p>
          <a:p>
            <a:pPr algn="just">
              <a:spcBef>
                <a:spcPts val="600"/>
              </a:spcBef>
              <a:spcAft>
                <a:spcPts val="600"/>
              </a:spcAft>
            </a:pPr>
            <a:r>
              <a:rPr lang="en-IN" sz="1100" b="1" dirty="0"/>
              <a:t>[12] J. Kwak and Y. Jo, "Energy consumption prediction for university buildings using machine learning," Energies, vol. 14, no. 21, p. 7027, Nov. 2021.</a:t>
            </a:r>
          </a:p>
          <a:p>
            <a:pPr algn="just">
              <a:spcBef>
                <a:spcPts val="600"/>
              </a:spcBef>
              <a:spcAft>
                <a:spcPts val="600"/>
              </a:spcAft>
            </a:pPr>
            <a:r>
              <a:rPr lang="en-IN" sz="1100" b="1" dirty="0"/>
              <a:t>[42] J. Zeng, B. Han, and Q. Zhang, "Multi-step prediction of solar radiation based on improved CNN and GRU hybrid model," Energy Reports, vol. 8, pp. 1509–1519, 2022.</a:t>
            </a:r>
          </a:p>
          <a:p>
            <a:pPr algn="just">
              <a:spcBef>
                <a:spcPts val="600"/>
              </a:spcBef>
              <a:spcAft>
                <a:spcPts val="600"/>
              </a:spcAft>
            </a:pPr>
            <a:r>
              <a:rPr lang="en-IN" sz="1100" b="1" dirty="0"/>
              <a:t>[27] T.-Y. Kim and S.-B. Cho, "Predicting residential energy consumption using CNN-LSTM neural networks," Energy, vol. 182, pp. 72–81, Sep. 2019.</a:t>
            </a:r>
          </a:p>
          <a:p>
            <a:pPr algn="just">
              <a:spcBef>
                <a:spcPts val="600"/>
              </a:spcBef>
              <a:spcAft>
                <a:spcPts val="600"/>
              </a:spcAft>
            </a:pPr>
            <a:r>
              <a:rPr lang="en-IN" sz="1100" b="1" dirty="0"/>
              <a:t>[8] Z. Wang, T. Hong, and M. A. Piette, "Data fusion in predicting internal heat gains for office buildings through a deep learning approach," Applied Energy, vol. 240, pp. 386–398, Apr. 2019.</a:t>
            </a:r>
          </a:p>
          <a:p>
            <a:pPr algn="just">
              <a:spcBef>
                <a:spcPts val="600"/>
              </a:spcBef>
              <a:spcAft>
                <a:spcPts val="600"/>
              </a:spcAft>
            </a:pPr>
            <a:r>
              <a:rPr lang="en-IN" sz="1100" b="1" dirty="0"/>
              <a:t>[30] W. Kong et al., "Short-term residential load forecasting based on LSTM recurrent neural network," IEEE Trans. Smart Grid, vol. 10, no. 1, pp. 841–851, Jan. 2019.</a:t>
            </a:r>
          </a:p>
          <a:p>
            <a:pPr algn="just">
              <a:spcBef>
                <a:spcPts val="600"/>
              </a:spcBef>
              <a:spcAft>
                <a:spcPts val="600"/>
              </a:spcAft>
              <a:buNone/>
            </a:pPr>
            <a:endParaRPr lang="en-IN" sz="20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372897294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0">
            <a:extLst>
              <a:ext uri="{FF2B5EF4-FFF2-40B4-BE49-F238E27FC236}">
                <a16:creationId xmlns:a16="http://schemas.microsoft.com/office/drawing/2014/main" id="{B1C33199-3C2E-786D-8E3B-1A50DBB7DF98}"/>
              </a:ext>
            </a:extLst>
          </p:cNvPr>
          <p:cNvSpPr/>
          <p:nvPr/>
        </p:nvSpPr>
        <p:spPr>
          <a:xfrm>
            <a:off x="0" y="0"/>
            <a:ext cx="201168" cy="5143500"/>
          </a:xfrm>
          <a:prstGeom prst="rect">
            <a:avLst/>
          </a:prstGeom>
          <a:solidFill>
            <a:srgbClr val="0A9396"/>
          </a:solidFill>
          <a:ln w="12700">
            <a:solidFill>
              <a:srgbClr val="0A9396"/>
            </a:solidFill>
            <a:prstDash val="solid"/>
          </a:ln>
        </p:spPr>
      </p:sp>
      <p:sp>
        <p:nvSpPr>
          <p:cNvPr id="3" name="Shape 11">
            <a:extLst>
              <a:ext uri="{FF2B5EF4-FFF2-40B4-BE49-F238E27FC236}">
                <a16:creationId xmlns:a16="http://schemas.microsoft.com/office/drawing/2014/main" id="{ABD54012-EA42-0B76-C629-91B4EF02B7FC}"/>
              </a:ext>
            </a:extLst>
          </p:cNvPr>
          <p:cNvSpPr/>
          <p:nvPr/>
        </p:nvSpPr>
        <p:spPr>
          <a:xfrm>
            <a:off x="381338" y="453812"/>
            <a:ext cx="8503920" cy="4219787"/>
          </a:xfrm>
          <a:prstGeom prst="rect">
            <a:avLst/>
          </a:prstGeom>
          <a:solidFill>
            <a:srgbClr val="0A9396"/>
          </a:solidFill>
          <a:ln w="12700">
            <a:solidFill>
              <a:srgbClr val="0A9396"/>
            </a:solidFill>
            <a:prstDash val="solid"/>
          </a:ln>
        </p:spPr>
        <p:txBody>
          <a:bodyPr/>
          <a:lstStyle/>
          <a:p>
            <a:pPr algn="ctr"/>
            <a:endParaRPr lang="en-US" sz="2800" b="1" dirty="0">
              <a:solidFill>
                <a:srgbClr val="FFFFFF"/>
              </a:solidFill>
              <a:latin typeface="Calibri" pitchFamily="34" charset="0"/>
              <a:ea typeface="Calibri" pitchFamily="34" charset="-122"/>
              <a:cs typeface="Calibri" pitchFamily="34" charset="-120"/>
            </a:endParaRPr>
          </a:p>
          <a:p>
            <a:pPr algn="ctr"/>
            <a:endParaRPr lang="en-US" sz="2800" b="1" dirty="0">
              <a:solidFill>
                <a:srgbClr val="FFFFFF"/>
              </a:solidFill>
              <a:latin typeface="Calibri" pitchFamily="34" charset="0"/>
              <a:ea typeface="Calibri" pitchFamily="34" charset="-122"/>
              <a:cs typeface="Calibri" pitchFamily="34" charset="-120"/>
            </a:endParaRPr>
          </a:p>
          <a:p>
            <a:pPr algn="ctr"/>
            <a:endParaRPr lang="en-US" sz="2800" b="1" dirty="0">
              <a:solidFill>
                <a:srgbClr val="FFFFFF"/>
              </a:solidFill>
              <a:latin typeface="Calibri" pitchFamily="34" charset="0"/>
              <a:ea typeface="Calibri" pitchFamily="34" charset="-122"/>
              <a:cs typeface="Calibri" pitchFamily="34" charset="-120"/>
            </a:endParaRPr>
          </a:p>
          <a:p>
            <a:pPr algn="ctr"/>
            <a:r>
              <a:rPr lang="en-US" sz="4000" b="1" dirty="0">
                <a:solidFill>
                  <a:srgbClr val="FFFFFF"/>
                </a:solidFill>
                <a:latin typeface="Calibri" pitchFamily="34" charset="0"/>
                <a:ea typeface="Calibri" pitchFamily="34" charset="-122"/>
                <a:cs typeface="Calibri" pitchFamily="34" charset="-120"/>
              </a:rPr>
              <a:t>Thank You    </a:t>
            </a:r>
          </a:p>
          <a:p>
            <a:pPr algn="ctr"/>
            <a:r>
              <a:rPr lang="en-US" sz="4000" b="1" dirty="0">
                <a:solidFill>
                  <a:srgbClr val="FFFFFF"/>
                </a:solidFill>
                <a:latin typeface="Calibri" pitchFamily="34" charset="0"/>
                <a:ea typeface="Calibri" pitchFamily="34" charset="-122"/>
                <a:cs typeface="Calibri" pitchFamily="34" charset="-120"/>
              </a:rPr>
              <a:t> </a:t>
            </a:r>
            <a:r>
              <a:rPr lang="en-US" sz="2400" b="1" dirty="0">
                <a:solidFill>
                  <a:srgbClr val="FFFFFF"/>
                </a:solidFill>
                <a:latin typeface="Calibri" pitchFamily="34" charset="0"/>
                <a:ea typeface="Calibri" pitchFamily="34" charset="-122"/>
                <a:cs typeface="Calibri" pitchFamily="34" charset="-120"/>
              </a:rPr>
              <a:t>Questions?</a:t>
            </a:r>
            <a:endParaRPr lang="en-US" sz="4000" dirty="0"/>
          </a:p>
          <a:p>
            <a:endParaRPr lang="en-IN" dirty="0"/>
          </a:p>
        </p:txBody>
      </p:sp>
      <p:sp>
        <p:nvSpPr>
          <p:cNvPr id="5" name="TextBox 4">
            <a:extLst>
              <a:ext uri="{FF2B5EF4-FFF2-40B4-BE49-F238E27FC236}">
                <a16:creationId xmlns:a16="http://schemas.microsoft.com/office/drawing/2014/main" id="{C484C71E-6134-EA9B-655B-17778C72BB11}"/>
              </a:ext>
            </a:extLst>
          </p:cNvPr>
          <p:cNvSpPr txBox="1"/>
          <p:nvPr/>
        </p:nvSpPr>
        <p:spPr>
          <a:xfrm>
            <a:off x="5076895" y="4135829"/>
            <a:ext cx="4575288" cy="276999"/>
          </a:xfrm>
          <a:prstGeom prst="rect">
            <a:avLst/>
          </a:prstGeom>
          <a:noFill/>
        </p:spPr>
        <p:txBody>
          <a:bodyPr wrap="square">
            <a:spAutoFit/>
          </a:bodyPr>
          <a:lstStyle/>
          <a:p>
            <a:pPr marL="0" indent="0" algn="ctr">
              <a:buNone/>
            </a:pPr>
            <a:r>
              <a:rPr lang="en-US" sz="1200" b="1" dirty="0">
                <a:solidFill>
                  <a:schemeClr val="accent1">
                    <a:lumMod val="50000"/>
                  </a:schemeClr>
                </a:solidFill>
                <a:ea typeface="Calibri" pitchFamily="34" charset="-122"/>
                <a:cs typeface="Calibri" pitchFamily="34" charset="-120"/>
              </a:rPr>
              <a:t>Saiyad Abrar Khalid</a:t>
            </a:r>
            <a:r>
              <a:rPr lang="en-US" sz="1200" b="1" dirty="0">
                <a:solidFill>
                  <a:schemeClr val="accent1">
                    <a:lumMod val="50000"/>
                  </a:schemeClr>
                </a:solidFill>
              </a:rPr>
              <a:t> |</a:t>
            </a:r>
            <a:r>
              <a:rPr lang="en-US" sz="1200" b="1" dirty="0">
                <a:solidFill>
                  <a:schemeClr val="accent1">
                    <a:lumMod val="50000"/>
                  </a:schemeClr>
                </a:solidFill>
                <a:ea typeface="Calibri" pitchFamily="34" charset="-122"/>
                <a:cs typeface="Calibri" pitchFamily="34" charset="-120"/>
              </a:rPr>
              <a:t>Student ID: 2434357 </a:t>
            </a:r>
            <a:endParaRPr lang="en-IN" sz="1200" b="1" dirty="0">
              <a:solidFill>
                <a:schemeClr val="accent1">
                  <a:lumMod val="50000"/>
                </a:schemeClr>
              </a:solidFill>
            </a:endParaRPr>
          </a:p>
        </p:txBody>
      </p:sp>
    </p:spTree>
    <p:extLst>
      <p:ext uri="{BB962C8B-B14F-4D97-AF65-F5344CB8AC3E}">
        <p14:creationId xmlns:p14="http://schemas.microsoft.com/office/powerpoint/2010/main" val="344307376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3682</TotalTime>
  <Words>5302</Words>
  <Application>Microsoft Office PowerPoint</Application>
  <PresentationFormat>On-screen Show (16:9)</PresentationFormat>
  <Paragraphs>378</Paragraphs>
  <Slides>18</Slides>
  <Notes>16</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18</vt:i4>
      </vt:variant>
    </vt:vector>
  </HeadingPairs>
  <TitlesOfParts>
    <vt:vector size="22" baseType="lpstr">
      <vt:lpstr>Arial</vt:lpstr>
      <vt:lpstr>Calibri</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Predicting Short-Term Electricity Consumption in Smart Buildings</dc:title>
  <dc:subject>PptxGenJS Presentation</dc:subject>
  <dc:creator>PptxGenJS</dc:creator>
  <cp:lastModifiedBy>Abrar Saiyad</cp:lastModifiedBy>
  <cp:revision>4</cp:revision>
  <dcterms:created xsi:type="dcterms:W3CDTF">2026-05-03T08:56:16Z</dcterms:created>
  <dcterms:modified xsi:type="dcterms:W3CDTF">2026-05-05T22:21:13Z</dcterms:modified>
</cp:coreProperties>
</file>