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256" r:id="rId2"/>
    <p:sldId id="274" r:id="rId3"/>
    <p:sldId id="257" r:id="rId4"/>
    <p:sldId id="276" r:id="rId5"/>
    <p:sldId id="293" r:id="rId6"/>
    <p:sldId id="306" r:id="rId7"/>
    <p:sldId id="307" r:id="rId8"/>
    <p:sldId id="308" r:id="rId9"/>
    <p:sldId id="305" r:id="rId10"/>
    <p:sldId id="294" r:id="rId11"/>
    <p:sldId id="295" r:id="rId12"/>
    <p:sldId id="296" r:id="rId13"/>
    <p:sldId id="297" r:id="rId14"/>
    <p:sldId id="298" r:id="rId15"/>
    <p:sldId id="299" r:id="rId16"/>
    <p:sldId id="300" r:id="rId17"/>
    <p:sldId id="301" r:id="rId18"/>
    <p:sldId id="302" r:id="rId19"/>
    <p:sldId id="303" r:id="rId20"/>
    <p:sldId id="304" r:id="rId21"/>
    <p:sldId id="267" r:id="rId22"/>
    <p:sldId id="287" r:id="rId23"/>
    <p:sldId id="286" r:id="rId24"/>
    <p:sldId id="285" r:id="rId25"/>
    <p:sldId id="259" r:id="rId26"/>
    <p:sldId id="258" r:id="rId27"/>
    <p:sldId id="260" r:id="rId28"/>
    <p:sldId id="264" r:id="rId29"/>
    <p:sldId id="265" r:id="rId30"/>
    <p:sldId id="261" r:id="rId31"/>
    <p:sldId id="262" r:id="rId32"/>
    <p:sldId id="277" r:id="rId33"/>
    <p:sldId id="278" r:id="rId34"/>
    <p:sldId id="275" r:id="rId35"/>
    <p:sldId id="266" r:id="rId36"/>
    <p:sldId id="279" r:id="rId37"/>
    <p:sldId id="263" r:id="rId38"/>
    <p:sldId id="268" r:id="rId39"/>
    <p:sldId id="280" r:id="rId40"/>
    <p:sldId id="269" r:id="rId41"/>
    <p:sldId id="272" r:id="rId42"/>
    <p:sldId id="271" r:id="rId43"/>
    <p:sldId id="273"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sorterViewPr>
    <p:cViewPr>
      <p:scale>
        <a:sx n="70" d="100"/>
        <a:sy n="70" d="100"/>
      </p:scale>
      <p:origin x="0" y="-317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9295A2-3402-44BA-A89F-C00348596A25}" type="doc">
      <dgm:prSet loTypeId="urn:microsoft.com/office/officeart/2005/8/layout/list1" loCatId="list" qsTypeId="urn:microsoft.com/office/officeart/2005/8/quickstyle/3d1" qsCatId="3D" csTypeId="urn:microsoft.com/office/officeart/2005/8/colors/colorful1" csCatId="colorful" phldr="1"/>
      <dgm:spPr/>
      <dgm:t>
        <a:bodyPr/>
        <a:lstStyle/>
        <a:p>
          <a:endParaRPr lang="en-GB"/>
        </a:p>
      </dgm:t>
    </dgm:pt>
    <dgm:pt modelId="{19542086-BF82-4838-AC93-D9241844012B}">
      <dgm:prSet phldrT="[Text]" custT="1"/>
      <dgm:spPr/>
      <dgm:t>
        <a:bodyPr/>
        <a:lstStyle/>
        <a:p>
          <a:r>
            <a:rPr lang="en-GB" sz="3600" dirty="0"/>
            <a:t>Administrators: carry out tasks </a:t>
          </a:r>
        </a:p>
      </dgm:t>
    </dgm:pt>
    <dgm:pt modelId="{856616D9-B80B-4BFD-841E-D1E7CCC11CFA}" type="parTrans" cxnId="{924E7C81-2946-4BD5-8CFE-6B29CDA18AE0}">
      <dgm:prSet/>
      <dgm:spPr/>
      <dgm:t>
        <a:bodyPr/>
        <a:lstStyle/>
        <a:p>
          <a:endParaRPr lang="en-GB"/>
        </a:p>
      </dgm:t>
    </dgm:pt>
    <dgm:pt modelId="{9635729F-5416-4D24-A05A-AA63AFE9263C}" type="sibTrans" cxnId="{924E7C81-2946-4BD5-8CFE-6B29CDA18AE0}">
      <dgm:prSet/>
      <dgm:spPr/>
      <dgm:t>
        <a:bodyPr/>
        <a:lstStyle/>
        <a:p>
          <a:endParaRPr lang="en-GB"/>
        </a:p>
      </dgm:t>
    </dgm:pt>
    <dgm:pt modelId="{A12232C2-A979-4696-8A23-4802FB14E270}">
      <dgm:prSet phldrT="[Text]" custT="1"/>
      <dgm:spPr/>
      <dgm:t>
        <a:bodyPr/>
        <a:lstStyle/>
        <a:p>
          <a:r>
            <a:rPr lang="en-GB" sz="3600" dirty="0"/>
            <a:t>Managers: do the thing right </a:t>
          </a:r>
        </a:p>
      </dgm:t>
    </dgm:pt>
    <dgm:pt modelId="{DD88B13B-F21A-4B2B-8CF0-1A95390D33EF}" type="parTrans" cxnId="{D8EF64E2-D699-4138-AA7F-C91DA6307F32}">
      <dgm:prSet/>
      <dgm:spPr/>
      <dgm:t>
        <a:bodyPr/>
        <a:lstStyle/>
        <a:p>
          <a:endParaRPr lang="en-GB"/>
        </a:p>
      </dgm:t>
    </dgm:pt>
    <dgm:pt modelId="{4AD460B6-1E6C-46A0-A597-14033074A337}" type="sibTrans" cxnId="{D8EF64E2-D699-4138-AA7F-C91DA6307F32}">
      <dgm:prSet/>
      <dgm:spPr/>
      <dgm:t>
        <a:bodyPr/>
        <a:lstStyle/>
        <a:p>
          <a:endParaRPr lang="en-GB"/>
        </a:p>
      </dgm:t>
    </dgm:pt>
    <dgm:pt modelId="{B15F71C7-9F5E-4C2E-93BD-9CCF206405D0}">
      <dgm:prSet phldrT="[Text]" custT="1"/>
      <dgm:spPr/>
      <dgm:t>
        <a:bodyPr/>
        <a:lstStyle/>
        <a:p>
          <a:r>
            <a:rPr lang="en-GB" sz="3600" dirty="0"/>
            <a:t>Leaders: do the right thing</a:t>
          </a:r>
        </a:p>
      </dgm:t>
    </dgm:pt>
    <dgm:pt modelId="{67E6B725-1741-4CF7-9EEE-C3C84D9C812C}" type="parTrans" cxnId="{905C1853-D17B-4345-A6D3-230830B3FA7E}">
      <dgm:prSet/>
      <dgm:spPr/>
      <dgm:t>
        <a:bodyPr/>
        <a:lstStyle/>
        <a:p>
          <a:endParaRPr lang="en-GB"/>
        </a:p>
      </dgm:t>
    </dgm:pt>
    <dgm:pt modelId="{296538FD-D813-4F0E-93B6-2BF94D21B4F0}" type="sibTrans" cxnId="{905C1853-D17B-4345-A6D3-230830B3FA7E}">
      <dgm:prSet/>
      <dgm:spPr/>
      <dgm:t>
        <a:bodyPr/>
        <a:lstStyle/>
        <a:p>
          <a:endParaRPr lang="en-GB"/>
        </a:p>
      </dgm:t>
    </dgm:pt>
    <dgm:pt modelId="{137768BC-B37E-4C7A-885A-85884E8617C0}" type="pres">
      <dgm:prSet presAssocID="{059295A2-3402-44BA-A89F-C00348596A25}" presName="linear" presStyleCnt="0">
        <dgm:presLayoutVars>
          <dgm:dir/>
          <dgm:animLvl val="lvl"/>
          <dgm:resizeHandles val="exact"/>
        </dgm:presLayoutVars>
      </dgm:prSet>
      <dgm:spPr/>
    </dgm:pt>
    <dgm:pt modelId="{AE01B33E-EC9F-4FEB-9D4D-CB70CDD88809}" type="pres">
      <dgm:prSet presAssocID="{19542086-BF82-4838-AC93-D9241844012B}" presName="parentLin" presStyleCnt="0"/>
      <dgm:spPr/>
    </dgm:pt>
    <dgm:pt modelId="{E62C2066-5142-479F-96D5-8482D43C2D3D}" type="pres">
      <dgm:prSet presAssocID="{19542086-BF82-4838-AC93-D9241844012B}" presName="parentLeftMargin" presStyleLbl="node1" presStyleIdx="0" presStyleCnt="3"/>
      <dgm:spPr/>
    </dgm:pt>
    <dgm:pt modelId="{02B05EDC-3C24-4AB8-8A4A-029C7E358C7C}" type="pres">
      <dgm:prSet presAssocID="{19542086-BF82-4838-AC93-D9241844012B}" presName="parentText" presStyleLbl="node1" presStyleIdx="0" presStyleCnt="3" custScaleX="142857">
        <dgm:presLayoutVars>
          <dgm:chMax val="0"/>
          <dgm:bulletEnabled val="1"/>
        </dgm:presLayoutVars>
      </dgm:prSet>
      <dgm:spPr/>
    </dgm:pt>
    <dgm:pt modelId="{69816C72-F1A1-463B-842E-839D140C3B11}" type="pres">
      <dgm:prSet presAssocID="{19542086-BF82-4838-AC93-D9241844012B}" presName="negativeSpace" presStyleCnt="0"/>
      <dgm:spPr/>
    </dgm:pt>
    <dgm:pt modelId="{89F83DD2-C2AD-41AC-B8C2-1224D1F1075F}" type="pres">
      <dgm:prSet presAssocID="{19542086-BF82-4838-AC93-D9241844012B}" presName="childText" presStyleLbl="conFgAcc1" presStyleIdx="0" presStyleCnt="3">
        <dgm:presLayoutVars>
          <dgm:bulletEnabled val="1"/>
        </dgm:presLayoutVars>
      </dgm:prSet>
      <dgm:spPr/>
    </dgm:pt>
    <dgm:pt modelId="{09761E14-946F-4BA8-8BCA-C46F8A385458}" type="pres">
      <dgm:prSet presAssocID="{9635729F-5416-4D24-A05A-AA63AFE9263C}" presName="spaceBetweenRectangles" presStyleCnt="0"/>
      <dgm:spPr/>
    </dgm:pt>
    <dgm:pt modelId="{0C67FA87-23EC-4D7C-A23D-2E34E04F2DD2}" type="pres">
      <dgm:prSet presAssocID="{A12232C2-A979-4696-8A23-4802FB14E270}" presName="parentLin" presStyleCnt="0"/>
      <dgm:spPr/>
    </dgm:pt>
    <dgm:pt modelId="{E7826784-13E8-4DD5-A483-C0C2411ACA7C}" type="pres">
      <dgm:prSet presAssocID="{A12232C2-A979-4696-8A23-4802FB14E270}" presName="parentLeftMargin" presStyleLbl="node1" presStyleIdx="0" presStyleCnt="3"/>
      <dgm:spPr/>
    </dgm:pt>
    <dgm:pt modelId="{AC29D486-2879-48CB-A4E2-88EE29C8022D}" type="pres">
      <dgm:prSet presAssocID="{A12232C2-A979-4696-8A23-4802FB14E270}" presName="parentText" presStyleLbl="node1" presStyleIdx="1" presStyleCnt="3" custScaleX="142857">
        <dgm:presLayoutVars>
          <dgm:chMax val="0"/>
          <dgm:bulletEnabled val="1"/>
        </dgm:presLayoutVars>
      </dgm:prSet>
      <dgm:spPr/>
    </dgm:pt>
    <dgm:pt modelId="{7B6AB479-095E-474C-8EB4-790021AE3095}" type="pres">
      <dgm:prSet presAssocID="{A12232C2-A979-4696-8A23-4802FB14E270}" presName="negativeSpace" presStyleCnt="0"/>
      <dgm:spPr/>
    </dgm:pt>
    <dgm:pt modelId="{BA5D7214-F7E8-4464-A46A-990DB2CA566C}" type="pres">
      <dgm:prSet presAssocID="{A12232C2-A979-4696-8A23-4802FB14E270}" presName="childText" presStyleLbl="conFgAcc1" presStyleIdx="1" presStyleCnt="3">
        <dgm:presLayoutVars>
          <dgm:bulletEnabled val="1"/>
        </dgm:presLayoutVars>
      </dgm:prSet>
      <dgm:spPr/>
    </dgm:pt>
    <dgm:pt modelId="{1ECA2E91-DF0D-4E68-85D7-61BD6A9A65FC}" type="pres">
      <dgm:prSet presAssocID="{4AD460B6-1E6C-46A0-A597-14033074A337}" presName="spaceBetweenRectangles" presStyleCnt="0"/>
      <dgm:spPr/>
    </dgm:pt>
    <dgm:pt modelId="{E74ABD23-458F-4AD0-A1D1-6622D3EABDD2}" type="pres">
      <dgm:prSet presAssocID="{B15F71C7-9F5E-4C2E-93BD-9CCF206405D0}" presName="parentLin" presStyleCnt="0"/>
      <dgm:spPr/>
    </dgm:pt>
    <dgm:pt modelId="{5FFCC920-369A-4B10-A9D4-BE34B962BAED}" type="pres">
      <dgm:prSet presAssocID="{B15F71C7-9F5E-4C2E-93BD-9CCF206405D0}" presName="parentLeftMargin" presStyleLbl="node1" presStyleIdx="1" presStyleCnt="3"/>
      <dgm:spPr/>
    </dgm:pt>
    <dgm:pt modelId="{550C65EC-8E55-45D9-A6DE-9F14B7864818}" type="pres">
      <dgm:prSet presAssocID="{B15F71C7-9F5E-4C2E-93BD-9CCF206405D0}" presName="parentText" presStyleLbl="node1" presStyleIdx="2" presStyleCnt="3" custScaleX="138033">
        <dgm:presLayoutVars>
          <dgm:chMax val="0"/>
          <dgm:bulletEnabled val="1"/>
        </dgm:presLayoutVars>
      </dgm:prSet>
      <dgm:spPr/>
    </dgm:pt>
    <dgm:pt modelId="{FE8D1AEC-F79B-4E7D-87F0-160FC7F0EBE1}" type="pres">
      <dgm:prSet presAssocID="{B15F71C7-9F5E-4C2E-93BD-9CCF206405D0}" presName="negativeSpace" presStyleCnt="0"/>
      <dgm:spPr/>
    </dgm:pt>
    <dgm:pt modelId="{3094C98A-CE7A-48DA-8607-82AB716AC0A6}" type="pres">
      <dgm:prSet presAssocID="{B15F71C7-9F5E-4C2E-93BD-9CCF206405D0}" presName="childText" presStyleLbl="conFgAcc1" presStyleIdx="2" presStyleCnt="3">
        <dgm:presLayoutVars>
          <dgm:bulletEnabled val="1"/>
        </dgm:presLayoutVars>
      </dgm:prSet>
      <dgm:spPr/>
    </dgm:pt>
  </dgm:ptLst>
  <dgm:cxnLst>
    <dgm:cxn modelId="{DE025F15-8317-44BC-97C1-569A9DA6F907}" type="presOf" srcId="{059295A2-3402-44BA-A89F-C00348596A25}" destId="{137768BC-B37E-4C7A-885A-85884E8617C0}" srcOrd="0" destOrd="0" presId="urn:microsoft.com/office/officeart/2005/8/layout/list1"/>
    <dgm:cxn modelId="{A109905F-7239-4836-ABE4-38A43009CBE7}" type="presOf" srcId="{B15F71C7-9F5E-4C2E-93BD-9CCF206405D0}" destId="{550C65EC-8E55-45D9-A6DE-9F14B7864818}" srcOrd="1" destOrd="0" presId="urn:microsoft.com/office/officeart/2005/8/layout/list1"/>
    <dgm:cxn modelId="{3213D74F-21A7-4471-8445-63657B2FC8E9}" type="presOf" srcId="{A12232C2-A979-4696-8A23-4802FB14E270}" destId="{AC29D486-2879-48CB-A4E2-88EE29C8022D}" srcOrd="1" destOrd="0" presId="urn:microsoft.com/office/officeart/2005/8/layout/list1"/>
    <dgm:cxn modelId="{635CBF52-DF72-408E-9AC5-8DC8C2261F0E}" type="presOf" srcId="{A12232C2-A979-4696-8A23-4802FB14E270}" destId="{E7826784-13E8-4DD5-A483-C0C2411ACA7C}" srcOrd="0" destOrd="0" presId="urn:microsoft.com/office/officeart/2005/8/layout/list1"/>
    <dgm:cxn modelId="{905C1853-D17B-4345-A6D3-230830B3FA7E}" srcId="{059295A2-3402-44BA-A89F-C00348596A25}" destId="{B15F71C7-9F5E-4C2E-93BD-9CCF206405D0}" srcOrd="2" destOrd="0" parTransId="{67E6B725-1741-4CF7-9EEE-C3C84D9C812C}" sibTransId="{296538FD-D813-4F0E-93B6-2BF94D21B4F0}"/>
    <dgm:cxn modelId="{924E7C81-2946-4BD5-8CFE-6B29CDA18AE0}" srcId="{059295A2-3402-44BA-A89F-C00348596A25}" destId="{19542086-BF82-4838-AC93-D9241844012B}" srcOrd="0" destOrd="0" parTransId="{856616D9-B80B-4BFD-841E-D1E7CCC11CFA}" sibTransId="{9635729F-5416-4D24-A05A-AA63AFE9263C}"/>
    <dgm:cxn modelId="{A76DF29D-0730-4D72-839F-9F4102D42BB2}" type="presOf" srcId="{19542086-BF82-4838-AC93-D9241844012B}" destId="{E62C2066-5142-479F-96D5-8482D43C2D3D}" srcOrd="0" destOrd="0" presId="urn:microsoft.com/office/officeart/2005/8/layout/list1"/>
    <dgm:cxn modelId="{D17C0FB6-0388-4AD8-A315-8A3BADE9507F}" type="presOf" srcId="{19542086-BF82-4838-AC93-D9241844012B}" destId="{02B05EDC-3C24-4AB8-8A4A-029C7E358C7C}" srcOrd="1" destOrd="0" presId="urn:microsoft.com/office/officeart/2005/8/layout/list1"/>
    <dgm:cxn modelId="{547DD3C4-5976-4FFF-BDBE-5B5E5DB1AF0F}" type="presOf" srcId="{B15F71C7-9F5E-4C2E-93BD-9CCF206405D0}" destId="{5FFCC920-369A-4B10-A9D4-BE34B962BAED}" srcOrd="0" destOrd="0" presId="urn:microsoft.com/office/officeart/2005/8/layout/list1"/>
    <dgm:cxn modelId="{D8EF64E2-D699-4138-AA7F-C91DA6307F32}" srcId="{059295A2-3402-44BA-A89F-C00348596A25}" destId="{A12232C2-A979-4696-8A23-4802FB14E270}" srcOrd="1" destOrd="0" parTransId="{DD88B13B-F21A-4B2B-8CF0-1A95390D33EF}" sibTransId="{4AD460B6-1E6C-46A0-A597-14033074A337}"/>
    <dgm:cxn modelId="{BF531CFE-686E-4718-AD47-EBEC16BCF5A0}" type="presParOf" srcId="{137768BC-B37E-4C7A-885A-85884E8617C0}" destId="{AE01B33E-EC9F-4FEB-9D4D-CB70CDD88809}" srcOrd="0" destOrd="0" presId="urn:microsoft.com/office/officeart/2005/8/layout/list1"/>
    <dgm:cxn modelId="{1E037F1C-E303-4C9E-AC43-4B40187317D8}" type="presParOf" srcId="{AE01B33E-EC9F-4FEB-9D4D-CB70CDD88809}" destId="{E62C2066-5142-479F-96D5-8482D43C2D3D}" srcOrd="0" destOrd="0" presId="urn:microsoft.com/office/officeart/2005/8/layout/list1"/>
    <dgm:cxn modelId="{AF198385-B050-40A1-8623-4B498D68FC0E}" type="presParOf" srcId="{AE01B33E-EC9F-4FEB-9D4D-CB70CDD88809}" destId="{02B05EDC-3C24-4AB8-8A4A-029C7E358C7C}" srcOrd="1" destOrd="0" presId="urn:microsoft.com/office/officeart/2005/8/layout/list1"/>
    <dgm:cxn modelId="{A7FE620A-1046-403A-8158-21C6E5326695}" type="presParOf" srcId="{137768BC-B37E-4C7A-885A-85884E8617C0}" destId="{69816C72-F1A1-463B-842E-839D140C3B11}" srcOrd="1" destOrd="0" presId="urn:microsoft.com/office/officeart/2005/8/layout/list1"/>
    <dgm:cxn modelId="{FCED0F1C-1C01-4D1C-96AB-9F12BF6B44E3}" type="presParOf" srcId="{137768BC-B37E-4C7A-885A-85884E8617C0}" destId="{89F83DD2-C2AD-41AC-B8C2-1224D1F1075F}" srcOrd="2" destOrd="0" presId="urn:microsoft.com/office/officeart/2005/8/layout/list1"/>
    <dgm:cxn modelId="{30C0C580-C394-45B5-B0AD-87F4F3603C35}" type="presParOf" srcId="{137768BC-B37E-4C7A-885A-85884E8617C0}" destId="{09761E14-946F-4BA8-8BCA-C46F8A385458}" srcOrd="3" destOrd="0" presId="urn:microsoft.com/office/officeart/2005/8/layout/list1"/>
    <dgm:cxn modelId="{2448D075-6171-445E-AD06-94A9F09FA4AE}" type="presParOf" srcId="{137768BC-B37E-4C7A-885A-85884E8617C0}" destId="{0C67FA87-23EC-4D7C-A23D-2E34E04F2DD2}" srcOrd="4" destOrd="0" presId="urn:microsoft.com/office/officeart/2005/8/layout/list1"/>
    <dgm:cxn modelId="{9FDC5337-D600-4B55-B36D-E12862F63FAC}" type="presParOf" srcId="{0C67FA87-23EC-4D7C-A23D-2E34E04F2DD2}" destId="{E7826784-13E8-4DD5-A483-C0C2411ACA7C}" srcOrd="0" destOrd="0" presId="urn:microsoft.com/office/officeart/2005/8/layout/list1"/>
    <dgm:cxn modelId="{97B20EF3-40AB-4C77-8681-2EDA12797775}" type="presParOf" srcId="{0C67FA87-23EC-4D7C-A23D-2E34E04F2DD2}" destId="{AC29D486-2879-48CB-A4E2-88EE29C8022D}" srcOrd="1" destOrd="0" presId="urn:microsoft.com/office/officeart/2005/8/layout/list1"/>
    <dgm:cxn modelId="{60B2F53F-DE6B-43A2-A5B0-4F06CC42D47C}" type="presParOf" srcId="{137768BC-B37E-4C7A-885A-85884E8617C0}" destId="{7B6AB479-095E-474C-8EB4-790021AE3095}" srcOrd="5" destOrd="0" presId="urn:microsoft.com/office/officeart/2005/8/layout/list1"/>
    <dgm:cxn modelId="{B9A3B4E4-F199-4EA9-B3C3-2544B6807C19}" type="presParOf" srcId="{137768BC-B37E-4C7A-885A-85884E8617C0}" destId="{BA5D7214-F7E8-4464-A46A-990DB2CA566C}" srcOrd="6" destOrd="0" presId="urn:microsoft.com/office/officeart/2005/8/layout/list1"/>
    <dgm:cxn modelId="{EBD14764-710E-4186-A540-3FFA32D90246}" type="presParOf" srcId="{137768BC-B37E-4C7A-885A-85884E8617C0}" destId="{1ECA2E91-DF0D-4E68-85D7-61BD6A9A65FC}" srcOrd="7" destOrd="0" presId="urn:microsoft.com/office/officeart/2005/8/layout/list1"/>
    <dgm:cxn modelId="{FB9E72B9-DFEA-4C44-BE37-E4C1563704E3}" type="presParOf" srcId="{137768BC-B37E-4C7A-885A-85884E8617C0}" destId="{E74ABD23-458F-4AD0-A1D1-6622D3EABDD2}" srcOrd="8" destOrd="0" presId="urn:microsoft.com/office/officeart/2005/8/layout/list1"/>
    <dgm:cxn modelId="{7E27888C-C4EF-403E-85D9-BA0AD93CEEC6}" type="presParOf" srcId="{E74ABD23-458F-4AD0-A1D1-6622D3EABDD2}" destId="{5FFCC920-369A-4B10-A9D4-BE34B962BAED}" srcOrd="0" destOrd="0" presId="urn:microsoft.com/office/officeart/2005/8/layout/list1"/>
    <dgm:cxn modelId="{B4A571E0-CC1F-4CBC-8DC9-EFB6105031E5}" type="presParOf" srcId="{E74ABD23-458F-4AD0-A1D1-6622D3EABDD2}" destId="{550C65EC-8E55-45D9-A6DE-9F14B7864818}" srcOrd="1" destOrd="0" presId="urn:microsoft.com/office/officeart/2005/8/layout/list1"/>
    <dgm:cxn modelId="{B1F97895-D46A-49A9-A695-16AD0109036A}" type="presParOf" srcId="{137768BC-B37E-4C7A-885A-85884E8617C0}" destId="{FE8D1AEC-F79B-4E7D-87F0-160FC7F0EBE1}" srcOrd="9" destOrd="0" presId="urn:microsoft.com/office/officeart/2005/8/layout/list1"/>
    <dgm:cxn modelId="{B0B1141D-FAF3-4A21-9EFE-FED08459CD51}" type="presParOf" srcId="{137768BC-B37E-4C7A-885A-85884E8617C0}" destId="{3094C98A-CE7A-48DA-8607-82AB716AC0A6}"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F83DD2-C2AD-41AC-B8C2-1224D1F1075F}">
      <dsp:nvSpPr>
        <dsp:cNvPr id="0" name=""/>
        <dsp:cNvSpPr/>
      </dsp:nvSpPr>
      <dsp:spPr>
        <a:xfrm>
          <a:off x="0" y="722332"/>
          <a:ext cx="7330736" cy="11340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02B05EDC-3C24-4AB8-8A4A-029C7E358C7C}">
      <dsp:nvSpPr>
        <dsp:cNvPr id="0" name=""/>
        <dsp:cNvSpPr/>
      </dsp:nvSpPr>
      <dsp:spPr>
        <a:xfrm>
          <a:off x="348997" y="58132"/>
          <a:ext cx="6979941" cy="13284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93959" tIns="0" rIns="193959" bIns="0" numCol="1" spcCol="1270" anchor="ctr" anchorCtr="0">
          <a:noAutofit/>
        </a:bodyPr>
        <a:lstStyle/>
        <a:p>
          <a:pPr marL="0" lvl="0" indent="0" algn="l" defTabSz="1600200">
            <a:lnSpc>
              <a:spcPct val="90000"/>
            </a:lnSpc>
            <a:spcBef>
              <a:spcPct val="0"/>
            </a:spcBef>
            <a:spcAft>
              <a:spcPct val="35000"/>
            </a:spcAft>
            <a:buNone/>
          </a:pPr>
          <a:r>
            <a:rPr lang="en-GB" sz="3600" kern="1200" dirty="0"/>
            <a:t>Administrators: carry out tasks </a:t>
          </a:r>
        </a:p>
      </dsp:txBody>
      <dsp:txXfrm>
        <a:off x="413844" y="122979"/>
        <a:ext cx="6850247" cy="1198706"/>
      </dsp:txXfrm>
    </dsp:sp>
    <dsp:sp modelId="{BA5D7214-F7E8-4464-A46A-990DB2CA566C}">
      <dsp:nvSpPr>
        <dsp:cNvPr id="0" name=""/>
        <dsp:cNvSpPr/>
      </dsp:nvSpPr>
      <dsp:spPr>
        <a:xfrm>
          <a:off x="0" y="2763533"/>
          <a:ext cx="7330736" cy="11340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AC29D486-2879-48CB-A4E2-88EE29C8022D}">
      <dsp:nvSpPr>
        <dsp:cNvPr id="0" name=""/>
        <dsp:cNvSpPr/>
      </dsp:nvSpPr>
      <dsp:spPr>
        <a:xfrm>
          <a:off x="348997" y="2099333"/>
          <a:ext cx="6979941" cy="132840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93959" tIns="0" rIns="193959" bIns="0" numCol="1" spcCol="1270" anchor="ctr" anchorCtr="0">
          <a:noAutofit/>
        </a:bodyPr>
        <a:lstStyle/>
        <a:p>
          <a:pPr marL="0" lvl="0" indent="0" algn="l" defTabSz="1600200">
            <a:lnSpc>
              <a:spcPct val="90000"/>
            </a:lnSpc>
            <a:spcBef>
              <a:spcPct val="0"/>
            </a:spcBef>
            <a:spcAft>
              <a:spcPct val="35000"/>
            </a:spcAft>
            <a:buNone/>
          </a:pPr>
          <a:r>
            <a:rPr lang="en-GB" sz="3600" kern="1200" dirty="0"/>
            <a:t>Managers: do the thing right </a:t>
          </a:r>
        </a:p>
      </dsp:txBody>
      <dsp:txXfrm>
        <a:off x="413844" y="2164180"/>
        <a:ext cx="6850247" cy="1198706"/>
      </dsp:txXfrm>
    </dsp:sp>
    <dsp:sp modelId="{3094C98A-CE7A-48DA-8607-82AB716AC0A6}">
      <dsp:nvSpPr>
        <dsp:cNvPr id="0" name=""/>
        <dsp:cNvSpPr/>
      </dsp:nvSpPr>
      <dsp:spPr>
        <a:xfrm>
          <a:off x="0" y="4804733"/>
          <a:ext cx="7330736" cy="1134000"/>
        </a:xfrm>
        <a:prstGeom prst="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550C65EC-8E55-45D9-A6DE-9F14B7864818}">
      <dsp:nvSpPr>
        <dsp:cNvPr id="0" name=""/>
        <dsp:cNvSpPr/>
      </dsp:nvSpPr>
      <dsp:spPr>
        <a:xfrm>
          <a:off x="360451" y="4140533"/>
          <a:ext cx="6965592" cy="132840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93959" tIns="0" rIns="193959" bIns="0" numCol="1" spcCol="1270" anchor="ctr" anchorCtr="0">
          <a:noAutofit/>
        </a:bodyPr>
        <a:lstStyle/>
        <a:p>
          <a:pPr marL="0" lvl="0" indent="0" algn="l" defTabSz="1600200">
            <a:lnSpc>
              <a:spcPct val="90000"/>
            </a:lnSpc>
            <a:spcBef>
              <a:spcPct val="0"/>
            </a:spcBef>
            <a:spcAft>
              <a:spcPct val="35000"/>
            </a:spcAft>
            <a:buNone/>
          </a:pPr>
          <a:r>
            <a:rPr lang="en-GB" sz="3600" kern="1200" dirty="0"/>
            <a:t>Leaders: do the right thing</a:t>
          </a:r>
        </a:p>
      </dsp:txBody>
      <dsp:txXfrm>
        <a:off x="425298" y="4205380"/>
        <a:ext cx="6835898" cy="119870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7B90C2-F4C5-4937-A687-4DD9AAAD9A56}" type="datetimeFigureOut">
              <a:rPr lang="en-GB" smtClean="0"/>
              <a:t>17/02/2020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07F639-5AD4-4783-842E-37C13CE142D7}" type="slidenum">
              <a:rPr lang="en-GB" smtClean="0"/>
              <a:t>‹#›</a:t>
            </a:fld>
            <a:endParaRPr lang="en-GB"/>
          </a:p>
        </p:txBody>
      </p:sp>
    </p:spTree>
    <p:extLst>
      <p:ext uri="{BB962C8B-B14F-4D97-AF65-F5344CB8AC3E}">
        <p14:creationId xmlns:p14="http://schemas.microsoft.com/office/powerpoint/2010/main" val="25000742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D6D79D67-B69A-4E26-A735-6EBA9116C2E4}" type="slidenum">
              <a:rPr lang="en-US" smtClean="0"/>
              <a:pPr/>
              <a:t>6</a:t>
            </a:fld>
            <a:endParaRPr lang="en-US"/>
          </a:p>
        </p:txBody>
      </p:sp>
    </p:spTree>
    <p:extLst>
      <p:ext uri="{BB962C8B-B14F-4D97-AF65-F5344CB8AC3E}">
        <p14:creationId xmlns:p14="http://schemas.microsoft.com/office/powerpoint/2010/main" val="15998216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D6D79D67-B69A-4E26-A735-6EBA9116C2E4}" type="slidenum">
              <a:rPr lang="en-US" smtClean="0"/>
              <a:pPr/>
              <a:t>7</a:t>
            </a:fld>
            <a:endParaRPr lang="en-US"/>
          </a:p>
        </p:txBody>
      </p:sp>
    </p:spTree>
    <p:extLst>
      <p:ext uri="{BB962C8B-B14F-4D97-AF65-F5344CB8AC3E}">
        <p14:creationId xmlns:p14="http://schemas.microsoft.com/office/powerpoint/2010/main" val="19952870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D6D79D67-B69A-4E26-A735-6EBA9116C2E4}" type="slidenum">
              <a:rPr lang="en-US" smtClean="0"/>
              <a:pPr/>
              <a:t>8</a:t>
            </a:fld>
            <a:endParaRPr lang="en-US"/>
          </a:p>
        </p:txBody>
      </p:sp>
    </p:spTree>
    <p:extLst>
      <p:ext uri="{BB962C8B-B14F-4D97-AF65-F5344CB8AC3E}">
        <p14:creationId xmlns:p14="http://schemas.microsoft.com/office/powerpoint/2010/main" val="758104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
        <p:nvSpPr>
          <p:cNvPr id="12292" name="Slide Number Placeholder 3"/>
          <p:cNvSpPr txBox="1">
            <a:spLocks noGrp="1"/>
          </p:cNvSpPr>
          <p:nvPr/>
        </p:nvSpPr>
        <p:spPr bwMode="auto">
          <a:xfrm>
            <a:off x="3777607" y="9264227"/>
            <a:ext cx="2889938" cy="487680"/>
          </a:xfrm>
          <a:prstGeom prst="rect">
            <a:avLst/>
          </a:prstGeom>
          <a:noFill/>
          <a:ln w="9525">
            <a:noFill/>
            <a:miter lim="800000"/>
            <a:headEnd/>
            <a:tailEnd/>
          </a:ln>
        </p:spPr>
        <p:txBody>
          <a:bodyPr anchor="b"/>
          <a:lstStyle/>
          <a:p>
            <a:pPr algn="r" fontAlgn="base">
              <a:spcBef>
                <a:spcPct val="0"/>
              </a:spcBef>
              <a:spcAft>
                <a:spcPct val="0"/>
              </a:spcAft>
            </a:pPr>
            <a:fld id="{38B04727-AB82-4B25-A490-F5C223F42233}" type="slidenum">
              <a:rPr lang="en-GB" sz="1200">
                <a:solidFill>
                  <a:prstClr val="black"/>
                </a:solidFill>
              </a:rPr>
              <a:pPr algn="r" fontAlgn="base">
                <a:spcBef>
                  <a:spcPct val="0"/>
                </a:spcBef>
                <a:spcAft>
                  <a:spcPct val="0"/>
                </a:spcAft>
              </a:pPr>
              <a:t>10</a:t>
            </a:fld>
            <a:endParaRPr lang="en-GB" sz="1200">
              <a:solidFill>
                <a:prstClr val="black"/>
              </a:solidFill>
            </a:endParaRPr>
          </a:p>
        </p:txBody>
      </p:sp>
    </p:spTree>
    <p:extLst>
      <p:ext uri="{BB962C8B-B14F-4D97-AF65-F5344CB8AC3E}">
        <p14:creationId xmlns:p14="http://schemas.microsoft.com/office/powerpoint/2010/main" val="5930715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p:spPr>
      </p:sp>
      <p:sp>
        <p:nvSpPr>
          <p:cNvPr id="14339"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
        <p:nvSpPr>
          <p:cNvPr id="1434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7FB8192-8D1C-4BFF-A181-FEED2CF58F76}" type="slidenum">
              <a:rPr lang="en-GB">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24496609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CEC9A-38BC-435C-BAAB-B97530DDDCC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54BE0D-531D-46EB-A679-54B07A3701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F85FFD8-D562-428E-9684-E6C04C2E5101}"/>
              </a:ext>
            </a:extLst>
          </p:cNvPr>
          <p:cNvSpPr>
            <a:spLocks noGrp="1"/>
          </p:cNvSpPr>
          <p:nvPr>
            <p:ph type="dt" sz="half" idx="10"/>
          </p:nvPr>
        </p:nvSpPr>
        <p:spPr/>
        <p:txBody>
          <a:bodyPr/>
          <a:lstStyle/>
          <a:p>
            <a:fld id="{7E4FA75B-A71D-43B7-86F6-8B404DF9E675}" type="datetimeFigureOut">
              <a:rPr lang="en-GB" smtClean="0"/>
              <a:t>17/02/2020</a:t>
            </a:fld>
            <a:endParaRPr lang="en-GB"/>
          </a:p>
        </p:txBody>
      </p:sp>
      <p:sp>
        <p:nvSpPr>
          <p:cNvPr id="5" name="Footer Placeholder 4">
            <a:extLst>
              <a:ext uri="{FF2B5EF4-FFF2-40B4-BE49-F238E27FC236}">
                <a16:creationId xmlns:a16="http://schemas.microsoft.com/office/drawing/2014/main" id="{792EB6DA-99DF-498E-B150-FBE6C8F7ED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09CBC7-4908-4358-AE85-7A60FEE9260D}"/>
              </a:ext>
            </a:extLst>
          </p:cNvPr>
          <p:cNvSpPr>
            <a:spLocks noGrp="1"/>
          </p:cNvSpPr>
          <p:nvPr>
            <p:ph type="sldNum" sz="quarter" idx="12"/>
          </p:nvPr>
        </p:nvSpPr>
        <p:spPr/>
        <p:txBody>
          <a:bodyPr/>
          <a:lstStyle/>
          <a:p>
            <a:fld id="{7BD10A79-9148-45A8-9C0C-6FE0C62696D9}" type="slidenum">
              <a:rPr lang="en-GB" smtClean="0"/>
              <a:t>‹#›</a:t>
            </a:fld>
            <a:endParaRPr lang="en-GB"/>
          </a:p>
        </p:txBody>
      </p:sp>
    </p:spTree>
    <p:extLst>
      <p:ext uri="{BB962C8B-B14F-4D97-AF65-F5344CB8AC3E}">
        <p14:creationId xmlns:p14="http://schemas.microsoft.com/office/powerpoint/2010/main" val="3864869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93C81-6A24-4D95-AEB6-992A1BB766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84DAC7-020B-47B3-85AC-41056A83434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6D129D-E0F5-4F64-9026-782BA1384C3A}"/>
              </a:ext>
            </a:extLst>
          </p:cNvPr>
          <p:cNvSpPr>
            <a:spLocks noGrp="1"/>
          </p:cNvSpPr>
          <p:nvPr>
            <p:ph type="dt" sz="half" idx="10"/>
          </p:nvPr>
        </p:nvSpPr>
        <p:spPr/>
        <p:txBody>
          <a:bodyPr/>
          <a:lstStyle/>
          <a:p>
            <a:fld id="{7E4FA75B-A71D-43B7-86F6-8B404DF9E675}" type="datetimeFigureOut">
              <a:rPr lang="en-GB" smtClean="0"/>
              <a:t>17/02/2020</a:t>
            </a:fld>
            <a:endParaRPr lang="en-GB"/>
          </a:p>
        </p:txBody>
      </p:sp>
      <p:sp>
        <p:nvSpPr>
          <p:cNvPr id="5" name="Footer Placeholder 4">
            <a:extLst>
              <a:ext uri="{FF2B5EF4-FFF2-40B4-BE49-F238E27FC236}">
                <a16:creationId xmlns:a16="http://schemas.microsoft.com/office/drawing/2014/main" id="{20608FE9-AC76-4B61-996F-4285198F1F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151471-FA51-4571-BFA7-5562C5CBF746}"/>
              </a:ext>
            </a:extLst>
          </p:cNvPr>
          <p:cNvSpPr>
            <a:spLocks noGrp="1"/>
          </p:cNvSpPr>
          <p:nvPr>
            <p:ph type="sldNum" sz="quarter" idx="12"/>
          </p:nvPr>
        </p:nvSpPr>
        <p:spPr/>
        <p:txBody>
          <a:bodyPr/>
          <a:lstStyle/>
          <a:p>
            <a:fld id="{7BD10A79-9148-45A8-9C0C-6FE0C62696D9}" type="slidenum">
              <a:rPr lang="en-GB" smtClean="0"/>
              <a:t>‹#›</a:t>
            </a:fld>
            <a:endParaRPr lang="en-GB"/>
          </a:p>
        </p:txBody>
      </p:sp>
    </p:spTree>
    <p:extLst>
      <p:ext uri="{BB962C8B-B14F-4D97-AF65-F5344CB8AC3E}">
        <p14:creationId xmlns:p14="http://schemas.microsoft.com/office/powerpoint/2010/main" val="3394992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A91C-812A-42FD-8D76-9DD674A518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4B4E7F-7B0A-4C37-976B-4A21F26E4E5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85BBE43-4F8E-4877-A8C8-2D38F0C9E0F0}"/>
              </a:ext>
            </a:extLst>
          </p:cNvPr>
          <p:cNvSpPr>
            <a:spLocks noGrp="1"/>
          </p:cNvSpPr>
          <p:nvPr>
            <p:ph type="dt" sz="half" idx="10"/>
          </p:nvPr>
        </p:nvSpPr>
        <p:spPr/>
        <p:txBody>
          <a:bodyPr/>
          <a:lstStyle/>
          <a:p>
            <a:fld id="{7E4FA75B-A71D-43B7-86F6-8B404DF9E675}" type="datetimeFigureOut">
              <a:rPr lang="en-GB" smtClean="0"/>
              <a:t>17/02/2020</a:t>
            </a:fld>
            <a:endParaRPr lang="en-GB"/>
          </a:p>
        </p:txBody>
      </p:sp>
      <p:sp>
        <p:nvSpPr>
          <p:cNvPr id="5" name="Footer Placeholder 4">
            <a:extLst>
              <a:ext uri="{FF2B5EF4-FFF2-40B4-BE49-F238E27FC236}">
                <a16:creationId xmlns:a16="http://schemas.microsoft.com/office/drawing/2014/main" id="{CC8F2D10-6D9E-42B0-A0FE-AE1F88384F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6EBFE3-D509-4E14-9AC1-D392BB6741E2}"/>
              </a:ext>
            </a:extLst>
          </p:cNvPr>
          <p:cNvSpPr>
            <a:spLocks noGrp="1"/>
          </p:cNvSpPr>
          <p:nvPr>
            <p:ph type="sldNum" sz="quarter" idx="12"/>
          </p:nvPr>
        </p:nvSpPr>
        <p:spPr/>
        <p:txBody>
          <a:bodyPr/>
          <a:lstStyle/>
          <a:p>
            <a:fld id="{7BD10A79-9148-45A8-9C0C-6FE0C62696D9}" type="slidenum">
              <a:rPr lang="en-GB" smtClean="0"/>
              <a:t>‹#›</a:t>
            </a:fld>
            <a:endParaRPr lang="en-GB"/>
          </a:p>
        </p:txBody>
      </p:sp>
    </p:spTree>
    <p:extLst>
      <p:ext uri="{BB962C8B-B14F-4D97-AF65-F5344CB8AC3E}">
        <p14:creationId xmlns:p14="http://schemas.microsoft.com/office/powerpoint/2010/main" val="38764781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0EA64-AB5E-421C-BC1F-016A17FFBD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C82CBA-ED8E-406B-A7FB-E460CF15F58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B550B1-BB86-4783-B90E-8A400378A98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81EC5C-BD25-4B52-BE27-E85F03E42354}"/>
              </a:ext>
            </a:extLst>
          </p:cNvPr>
          <p:cNvSpPr>
            <a:spLocks noGrp="1"/>
          </p:cNvSpPr>
          <p:nvPr>
            <p:ph type="dt" sz="half" idx="10"/>
          </p:nvPr>
        </p:nvSpPr>
        <p:spPr/>
        <p:txBody>
          <a:bodyPr/>
          <a:lstStyle/>
          <a:p>
            <a:fld id="{7E4FA75B-A71D-43B7-86F6-8B404DF9E675}" type="datetimeFigureOut">
              <a:rPr lang="en-GB" smtClean="0"/>
              <a:t>17/02/2020</a:t>
            </a:fld>
            <a:endParaRPr lang="en-GB"/>
          </a:p>
        </p:txBody>
      </p:sp>
      <p:sp>
        <p:nvSpPr>
          <p:cNvPr id="6" name="Footer Placeholder 5">
            <a:extLst>
              <a:ext uri="{FF2B5EF4-FFF2-40B4-BE49-F238E27FC236}">
                <a16:creationId xmlns:a16="http://schemas.microsoft.com/office/drawing/2014/main" id="{B5BC2AF5-3BCC-4606-9AEA-C23C824ECC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3047F7-8BAF-4FA9-81A1-5976E6675353}"/>
              </a:ext>
            </a:extLst>
          </p:cNvPr>
          <p:cNvSpPr>
            <a:spLocks noGrp="1"/>
          </p:cNvSpPr>
          <p:nvPr>
            <p:ph type="sldNum" sz="quarter" idx="12"/>
          </p:nvPr>
        </p:nvSpPr>
        <p:spPr/>
        <p:txBody>
          <a:bodyPr/>
          <a:lstStyle/>
          <a:p>
            <a:fld id="{7BD10A79-9148-45A8-9C0C-6FE0C62696D9}" type="slidenum">
              <a:rPr lang="en-GB" smtClean="0"/>
              <a:t>‹#›</a:t>
            </a:fld>
            <a:endParaRPr lang="en-GB"/>
          </a:p>
        </p:txBody>
      </p:sp>
    </p:spTree>
    <p:extLst>
      <p:ext uri="{BB962C8B-B14F-4D97-AF65-F5344CB8AC3E}">
        <p14:creationId xmlns:p14="http://schemas.microsoft.com/office/powerpoint/2010/main" val="3314146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A9355-CFED-4378-AAC9-3C19449D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7CC380-ECCA-4718-A41B-6BD34A5322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DB230D2-DCD9-4F53-87AA-C08DA0A753E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938D7D7-BA8A-4C00-99D2-70ED8D01D1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F3BB6C7-4F94-44AC-B093-E883578F15C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E072EE-2DA3-4837-AF26-D70B3C255554}"/>
              </a:ext>
            </a:extLst>
          </p:cNvPr>
          <p:cNvSpPr>
            <a:spLocks noGrp="1"/>
          </p:cNvSpPr>
          <p:nvPr>
            <p:ph type="dt" sz="half" idx="10"/>
          </p:nvPr>
        </p:nvSpPr>
        <p:spPr/>
        <p:txBody>
          <a:bodyPr/>
          <a:lstStyle/>
          <a:p>
            <a:fld id="{7E4FA75B-A71D-43B7-86F6-8B404DF9E675}" type="datetimeFigureOut">
              <a:rPr lang="en-GB" smtClean="0"/>
              <a:t>17/02/2020</a:t>
            </a:fld>
            <a:endParaRPr lang="en-GB"/>
          </a:p>
        </p:txBody>
      </p:sp>
      <p:sp>
        <p:nvSpPr>
          <p:cNvPr id="8" name="Footer Placeholder 7">
            <a:extLst>
              <a:ext uri="{FF2B5EF4-FFF2-40B4-BE49-F238E27FC236}">
                <a16:creationId xmlns:a16="http://schemas.microsoft.com/office/drawing/2014/main" id="{1BB77F97-BFDA-46A6-A3AA-7B3D3D16DC5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25D077-7ACC-4005-9C13-4BA8E0434620}"/>
              </a:ext>
            </a:extLst>
          </p:cNvPr>
          <p:cNvSpPr>
            <a:spLocks noGrp="1"/>
          </p:cNvSpPr>
          <p:nvPr>
            <p:ph type="sldNum" sz="quarter" idx="12"/>
          </p:nvPr>
        </p:nvSpPr>
        <p:spPr/>
        <p:txBody>
          <a:bodyPr/>
          <a:lstStyle/>
          <a:p>
            <a:fld id="{7BD10A79-9148-45A8-9C0C-6FE0C62696D9}" type="slidenum">
              <a:rPr lang="en-GB" smtClean="0"/>
              <a:t>‹#›</a:t>
            </a:fld>
            <a:endParaRPr lang="en-GB"/>
          </a:p>
        </p:txBody>
      </p:sp>
    </p:spTree>
    <p:extLst>
      <p:ext uri="{BB962C8B-B14F-4D97-AF65-F5344CB8AC3E}">
        <p14:creationId xmlns:p14="http://schemas.microsoft.com/office/powerpoint/2010/main" val="3144103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AFE84-7998-47CD-B214-E79957353EF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6086F40-79C2-47E6-8904-FF15AAE09304}"/>
              </a:ext>
            </a:extLst>
          </p:cNvPr>
          <p:cNvSpPr>
            <a:spLocks noGrp="1"/>
          </p:cNvSpPr>
          <p:nvPr>
            <p:ph type="dt" sz="half" idx="10"/>
          </p:nvPr>
        </p:nvSpPr>
        <p:spPr/>
        <p:txBody>
          <a:bodyPr/>
          <a:lstStyle/>
          <a:p>
            <a:fld id="{7E4FA75B-A71D-43B7-86F6-8B404DF9E675}" type="datetimeFigureOut">
              <a:rPr lang="en-GB" smtClean="0"/>
              <a:t>17/02/2020</a:t>
            </a:fld>
            <a:endParaRPr lang="en-GB"/>
          </a:p>
        </p:txBody>
      </p:sp>
      <p:sp>
        <p:nvSpPr>
          <p:cNvPr id="4" name="Footer Placeholder 3">
            <a:extLst>
              <a:ext uri="{FF2B5EF4-FFF2-40B4-BE49-F238E27FC236}">
                <a16:creationId xmlns:a16="http://schemas.microsoft.com/office/drawing/2014/main" id="{7D61593C-A6DE-44ED-8E4A-BC29A27B31A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E12A365-3942-43B9-B0D8-8B0B88B945AB}"/>
              </a:ext>
            </a:extLst>
          </p:cNvPr>
          <p:cNvSpPr>
            <a:spLocks noGrp="1"/>
          </p:cNvSpPr>
          <p:nvPr>
            <p:ph type="sldNum" sz="quarter" idx="12"/>
          </p:nvPr>
        </p:nvSpPr>
        <p:spPr/>
        <p:txBody>
          <a:bodyPr/>
          <a:lstStyle/>
          <a:p>
            <a:fld id="{7BD10A79-9148-45A8-9C0C-6FE0C62696D9}" type="slidenum">
              <a:rPr lang="en-GB" smtClean="0"/>
              <a:t>‹#›</a:t>
            </a:fld>
            <a:endParaRPr lang="en-GB"/>
          </a:p>
        </p:txBody>
      </p:sp>
    </p:spTree>
    <p:extLst>
      <p:ext uri="{BB962C8B-B14F-4D97-AF65-F5344CB8AC3E}">
        <p14:creationId xmlns:p14="http://schemas.microsoft.com/office/powerpoint/2010/main" val="35311547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511A97-DF7E-434F-970F-FF2EB7B34D0A}"/>
              </a:ext>
            </a:extLst>
          </p:cNvPr>
          <p:cNvSpPr>
            <a:spLocks noGrp="1"/>
          </p:cNvSpPr>
          <p:nvPr>
            <p:ph type="dt" sz="half" idx="10"/>
          </p:nvPr>
        </p:nvSpPr>
        <p:spPr/>
        <p:txBody>
          <a:bodyPr/>
          <a:lstStyle/>
          <a:p>
            <a:fld id="{7E4FA75B-A71D-43B7-86F6-8B404DF9E675}" type="datetimeFigureOut">
              <a:rPr lang="en-GB" smtClean="0"/>
              <a:t>17/02/2020</a:t>
            </a:fld>
            <a:endParaRPr lang="en-GB"/>
          </a:p>
        </p:txBody>
      </p:sp>
      <p:sp>
        <p:nvSpPr>
          <p:cNvPr id="3" name="Footer Placeholder 2">
            <a:extLst>
              <a:ext uri="{FF2B5EF4-FFF2-40B4-BE49-F238E27FC236}">
                <a16:creationId xmlns:a16="http://schemas.microsoft.com/office/drawing/2014/main" id="{F5E79151-9012-428D-82C7-C4E7D0C846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10703B1-63F4-44D4-9A29-2EE300E0D5E8}"/>
              </a:ext>
            </a:extLst>
          </p:cNvPr>
          <p:cNvSpPr>
            <a:spLocks noGrp="1"/>
          </p:cNvSpPr>
          <p:nvPr>
            <p:ph type="sldNum" sz="quarter" idx="12"/>
          </p:nvPr>
        </p:nvSpPr>
        <p:spPr/>
        <p:txBody>
          <a:bodyPr/>
          <a:lstStyle/>
          <a:p>
            <a:fld id="{7BD10A79-9148-45A8-9C0C-6FE0C62696D9}" type="slidenum">
              <a:rPr lang="en-GB" smtClean="0"/>
              <a:t>‹#›</a:t>
            </a:fld>
            <a:endParaRPr lang="en-GB"/>
          </a:p>
        </p:txBody>
      </p:sp>
    </p:spTree>
    <p:extLst>
      <p:ext uri="{BB962C8B-B14F-4D97-AF65-F5344CB8AC3E}">
        <p14:creationId xmlns:p14="http://schemas.microsoft.com/office/powerpoint/2010/main" val="2069446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C12B8-4F72-4793-8174-A52B7963D1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5FD40B5-472E-4339-8C86-E9291C373E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75BE76-FFA4-48EE-9CA4-A5916F5959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B1B8846-BE7F-4E83-8328-CA155AB46E46}"/>
              </a:ext>
            </a:extLst>
          </p:cNvPr>
          <p:cNvSpPr>
            <a:spLocks noGrp="1"/>
          </p:cNvSpPr>
          <p:nvPr>
            <p:ph type="dt" sz="half" idx="10"/>
          </p:nvPr>
        </p:nvSpPr>
        <p:spPr/>
        <p:txBody>
          <a:bodyPr/>
          <a:lstStyle/>
          <a:p>
            <a:fld id="{7E4FA75B-A71D-43B7-86F6-8B404DF9E675}" type="datetimeFigureOut">
              <a:rPr lang="en-GB" smtClean="0"/>
              <a:t>17/02/2020</a:t>
            </a:fld>
            <a:endParaRPr lang="en-GB"/>
          </a:p>
        </p:txBody>
      </p:sp>
      <p:sp>
        <p:nvSpPr>
          <p:cNvPr id="6" name="Footer Placeholder 5">
            <a:extLst>
              <a:ext uri="{FF2B5EF4-FFF2-40B4-BE49-F238E27FC236}">
                <a16:creationId xmlns:a16="http://schemas.microsoft.com/office/drawing/2014/main" id="{DCE31C08-8B6D-4711-A8F2-B2F5302C19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86DAA9-0FD6-4FB0-8FC7-F3293C681745}"/>
              </a:ext>
            </a:extLst>
          </p:cNvPr>
          <p:cNvSpPr>
            <a:spLocks noGrp="1"/>
          </p:cNvSpPr>
          <p:nvPr>
            <p:ph type="sldNum" sz="quarter" idx="12"/>
          </p:nvPr>
        </p:nvSpPr>
        <p:spPr/>
        <p:txBody>
          <a:bodyPr/>
          <a:lstStyle/>
          <a:p>
            <a:fld id="{7BD10A79-9148-45A8-9C0C-6FE0C62696D9}" type="slidenum">
              <a:rPr lang="en-GB" smtClean="0"/>
              <a:t>‹#›</a:t>
            </a:fld>
            <a:endParaRPr lang="en-GB"/>
          </a:p>
        </p:txBody>
      </p:sp>
    </p:spTree>
    <p:extLst>
      <p:ext uri="{BB962C8B-B14F-4D97-AF65-F5344CB8AC3E}">
        <p14:creationId xmlns:p14="http://schemas.microsoft.com/office/powerpoint/2010/main" val="3966673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5C006-DB89-4868-AE57-69088AAEF4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EFD0C25-B1A9-4060-A54B-22A546AC85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5EDB16-4453-44DF-8C87-2AFA60F09B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4EE9156-4FBA-4CE1-BA9F-AB5B10A43FA3}"/>
              </a:ext>
            </a:extLst>
          </p:cNvPr>
          <p:cNvSpPr>
            <a:spLocks noGrp="1"/>
          </p:cNvSpPr>
          <p:nvPr>
            <p:ph type="dt" sz="half" idx="10"/>
          </p:nvPr>
        </p:nvSpPr>
        <p:spPr/>
        <p:txBody>
          <a:bodyPr/>
          <a:lstStyle/>
          <a:p>
            <a:fld id="{7E4FA75B-A71D-43B7-86F6-8B404DF9E675}" type="datetimeFigureOut">
              <a:rPr lang="en-GB" smtClean="0"/>
              <a:t>17/02/2020</a:t>
            </a:fld>
            <a:endParaRPr lang="en-GB"/>
          </a:p>
        </p:txBody>
      </p:sp>
      <p:sp>
        <p:nvSpPr>
          <p:cNvPr id="6" name="Footer Placeholder 5">
            <a:extLst>
              <a:ext uri="{FF2B5EF4-FFF2-40B4-BE49-F238E27FC236}">
                <a16:creationId xmlns:a16="http://schemas.microsoft.com/office/drawing/2014/main" id="{A17449FB-47BE-490E-97BC-929C98DD7D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24CB91-2CA5-45B2-B65D-6886151F590D}"/>
              </a:ext>
            </a:extLst>
          </p:cNvPr>
          <p:cNvSpPr>
            <a:spLocks noGrp="1"/>
          </p:cNvSpPr>
          <p:nvPr>
            <p:ph type="sldNum" sz="quarter" idx="12"/>
          </p:nvPr>
        </p:nvSpPr>
        <p:spPr/>
        <p:txBody>
          <a:bodyPr/>
          <a:lstStyle/>
          <a:p>
            <a:fld id="{7BD10A79-9148-45A8-9C0C-6FE0C62696D9}" type="slidenum">
              <a:rPr lang="en-GB" smtClean="0"/>
              <a:t>‹#›</a:t>
            </a:fld>
            <a:endParaRPr lang="en-GB"/>
          </a:p>
        </p:txBody>
      </p:sp>
    </p:spTree>
    <p:extLst>
      <p:ext uri="{BB962C8B-B14F-4D97-AF65-F5344CB8AC3E}">
        <p14:creationId xmlns:p14="http://schemas.microsoft.com/office/powerpoint/2010/main" val="23989880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CD285-443F-4CEE-B982-679AB895DA7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624873-0DD9-49D8-B518-1CE50A4A249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EE7E89-4132-4282-8C8F-B6CBE95DF3CD}"/>
              </a:ext>
            </a:extLst>
          </p:cNvPr>
          <p:cNvSpPr>
            <a:spLocks noGrp="1"/>
          </p:cNvSpPr>
          <p:nvPr>
            <p:ph type="dt" sz="half" idx="10"/>
          </p:nvPr>
        </p:nvSpPr>
        <p:spPr/>
        <p:txBody>
          <a:bodyPr/>
          <a:lstStyle/>
          <a:p>
            <a:fld id="{7E4FA75B-A71D-43B7-86F6-8B404DF9E675}" type="datetimeFigureOut">
              <a:rPr lang="en-GB" smtClean="0"/>
              <a:t>17/02/2020</a:t>
            </a:fld>
            <a:endParaRPr lang="en-GB"/>
          </a:p>
        </p:txBody>
      </p:sp>
      <p:sp>
        <p:nvSpPr>
          <p:cNvPr id="5" name="Footer Placeholder 4">
            <a:extLst>
              <a:ext uri="{FF2B5EF4-FFF2-40B4-BE49-F238E27FC236}">
                <a16:creationId xmlns:a16="http://schemas.microsoft.com/office/drawing/2014/main" id="{218A5377-4667-47E2-8389-263AB1DADE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37FB7D-1C31-42FB-B3C8-C8C9527B62C6}"/>
              </a:ext>
            </a:extLst>
          </p:cNvPr>
          <p:cNvSpPr>
            <a:spLocks noGrp="1"/>
          </p:cNvSpPr>
          <p:nvPr>
            <p:ph type="sldNum" sz="quarter" idx="12"/>
          </p:nvPr>
        </p:nvSpPr>
        <p:spPr/>
        <p:txBody>
          <a:bodyPr/>
          <a:lstStyle/>
          <a:p>
            <a:fld id="{7BD10A79-9148-45A8-9C0C-6FE0C62696D9}" type="slidenum">
              <a:rPr lang="en-GB" smtClean="0"/>
              <a:t>‹#›</a:t>
            </a:fld>
            <a:endParaRPr lang="en-GB"/>
          </a:p>
        </p:txBody>
      </p:sp>
    </p:spTree>
    <p:extLst>
      <p:ext uri="{BB962C8B-B14F-4D97-AF65-F5344CB8AC3E}">
        <p14:creationId xmlns:p14="http://schemas.microsoft.com/office/powerpoint/2010/main" val="2920083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D37FC8-F87A-4CDA-B941-D53447C0843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D87A0E-7E71-4EA1-960E-83236CA41A8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349853-4C6F-414B-BDF7-4D08C67C22FB}"/>
              </a:ext>
            </a:extLst>
          </p:cNvPr>
          <p:cNvSpPr>
            <a:spLocks noGrp="1"/>
          </p:cNvSpPr>
          <p:nvPr>
            <p:ph type="dt" sz="half" idx="10"/>
          </p:nvPr>
        </p:nvSpPr>
        <p:spPr/>
        <p:txBody>
          <a:bodyPr/>
          <a:lstStyle/>
          <a:p>
            <a:fld id="{7E4FA75B-A71D-43B7-86F6-8B404DF9E675}" type="datetimeFigureOut">
              <a:rPr lang="en-GB" smtClean="0"/>
              <a:t>17/02/2020</a:t>
            </a:fld>
            <a:endParaRPr lang="en-GB"/>
          </a:p>
        </p:txBody>
      </p:sp>
      <p:sp>
        <p:nvSpPr>
          <p:cNvPr id="5" name="Footer Placeholder 4">
            <a:extLst>
              <a:ext uri="{FF2B5EF4-FFF2-40B4-BE49-F238E27FC236}">
                <a16:creationId xmlns:a16="http://schemas.microsoft.com/office/drawing/2014/main" id="{F7970B6C-F9EE-4172-AC9B-30AA81C4E8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515C93-AC50-48FD-A906-13E90B27E9BF}"/>
              </a:ext>
            </a:extLst>
          </p:cNvPr>
          <p:cNvSpPr>
            <a:spLocks noGrp="1"/>
          </p:cNvSpPr>
          <p:nvPr>
            <p:ph type="sldNum" sz="quarter" idx="12"/>
          </p:nvPr>
        </p:nvSpPr>
        <p:spPr/>
        <p:txBody>
          <a:bodyPr/>
          <a:lstStyle/>
          <a:p>
            <a:fld id="{7BD10A79-9148-45A8-9C0C-6FE0C62696D9}" type="slidenum">
              <a:rPr lang="en-GB" smtClean="0"/>
              <a:t>‹#›</a:t>
            </a:fld>
            <a:endParaRPr lang="en-GB"/>
          </a:p>
        </p:txBody>
      </p:sp>
    </p:spTree>
    <p:extLst>
      <p:ext uri="{BB962C8B-B14F-4D97-AF65-F5344CB8AC3E}">
        <p14:creationId xmlns:p14="http://schemas.microsoft.com/office/powerpoint/2010/main" val="15365638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A85EB4-5C94-4B3A-8E78-E09BA7D5BF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F6A933-56C8-451A-8708-7C71B25775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081AC7-D456-4BBB-BC0D-BDD6A94FC0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4FA75B-A71D-43B7-86F6-8B404DF9E675}" type="datetimeFigureOut">
              <a:rPr lang="en-GB" smtClean="0"/>
              <a:t>17/02/2020</a:t>
            </a:fld>
            <a:endParaRPr lang="en-GB"/>
          </a:p>
        </p:txBody>
      </p:sp>
      <p:sp>
        <p:nvSpPr>
          <p:cNvPr id="5" name="Footer Placeholder 4">
            <a:extLst>
              <a:ext uri="{FF2B5EF4-FFF2-40B4-BE49-F238E27FC236}">
                <a16:creationId xmlns:a16="http://schemas.microsoft.com/office/drawing/2014/main" id="{04869E77-885C-4967-81D2-C2BDC52BF2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E17ECBE-1214-4CAA-A1E0-6BB443F331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D10A79-9148-45A8-9C0C-6FE0C62696D9}" type="slidenum">
              <a:rPr lang="en-GB" smtClean="0"/>
              <a:t>‹#›</a:t>
            </a:fld>
            <a:endParaRPr lang="en-GB"/>
          </a:p>
        </p:txBody>
      </p:sp>
    </p:spTree>
    <p:extLst>
      <p:ext uri="{BB962C8B-B14F-4D97-AF65-F5344CB8AC3E}">
        <p14:creationId xmlns:p14="http://schemas.microsoft.com/office/powerpoint/2010/main" val="25870283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6.jp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image" Target="../media/image9.jpe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6B72B3F6-80B9-451B-96DB-7122C1D24F1B}"/>
              </a:ext>
            </a:extLst>
          </p:cNvPr>
          <p:cNvSpPr>
            <a:spLocks noGrp="1"/>
          </p:cNvSpPr>
          <p:nvPr>
            <p:ph type="ctrTitle"/>
          </p:nvPr>
        </p:nvSpPr>
        <p:spPr>
          <a:xfrm>
            <a:off x="440097" y="1190043"/>
            <a:ext cx="4183511" cy="4477914"/>
          </a:xfrm>
        </p:spPr>
        <p:txBody>
          <a:bodyPr anchor="b">
            <a:noAutofit/>
          </a:bodyPr>
          <a:lstStyle/>
          <a:p>
            <a:pPr algn="l"/>
            <a:r>
              <a:rPr lang="en-GB" sz="5400" dirty="0"/>
              <a:t>Strategic management in public sector organisations</a:t>
            </a:r>
          </a:p>
        </p:txBody>
      </p:sp>
      <p:cxnSp>
        <p:nvCxnSpPr>
          <p:cNvPr id="11" name="Straight Connector 10">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63566"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5CE90AD5-07BA-44ED-ADEC-E5679B0AD813}"/>
              </a:ext>
            </a:extLst>
          </p:cNvPr>
          <p:cNvPicPr>
            <a:picLocks noChangeAspect="1"/>
          </p:cNvPicPr>
          <p:nvPr/>
        </p:nvPicPr>
        <p:blipFill>
          <a:blip r:embed="rId2"/>
          <a:stretch>
            <a:fillRect/>
          </a:stretch>
        </p:blipFill>
        <p:spPr>
          <a:xfrm>
            <a:off x="5374000" y="566916"/>
            <a:ext cx="6377903" cy="5724168"/>
          </a:xfrm>
          <a:prstGeom prst="rect">
            <a:avLst/>
          </a:prstGeom>
        </p:spPr>
      </p:pic>
    </p:spTree>
    <p:extLst>
      <p:ext uri="{BB962C8B-B14F-4D97-AF65-F5344CB8AC3E}">
        <p14:creationId xmlns:p14="http://schemas.microsoft.com/office/powerpoint/2010/main" val="26876243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7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343854-75E6-47B2-9164-8DB8CF7DD0DE}"/>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Objectives</a:t>
            </a:r>
          </a:p>
        </p:txBody>
      </p:sp>
      <p:pic>
        <p:nvPicPr>
          <p:cNvPr id="5" name="Picture 4">
            <a:extLst>
              <a:ext uri="{FF2B5EF4-FFF2-40B4-BE49-F238E27FC236}">
                <a16:creationId xmlns:a16="http://schemas.microsoft.com/office/drawing/2014/main" id="{12E03DD0-7DDA-40BC-95E9-808171E1B65E}"/>
              </a:ext>
            </a:extLst>
          </p:cNvPr>
          <p:cNvPicPr>
            <a:picLocks noChangeAspect="1"/>
          </p:cNvPicPr>
          <p:nvPr/>
        </p:nvPicPr>
        <p:blipFill rotWithShape="1">
          <a:blip r:embed="rId2"/>
          <a:srcRect t="5136" r="1" b="4993"/>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5FE6A51-414E-47D8-A442-416E13365D90}"/>
              </a:ext>
            </a:extLst>
          </p:cNvPr>
          <p:cNvSpPr>
            <a:spLocks noGrp="1"/>
          </p:cNvSpPr>
          <p:nvPr>
            <p:ph idx="1"/>
          </p:nvPr>
        </p:nvSpPr>
        <p:spPr>
          <a:xfrm>
            <a:off x="8029319" y="917725"/>
            <a:ext cx="3638425" cy="5250846"/>
          </a:xfrm>
        </p:spPr>
        <p:txBody>
          <a:bodyPr anchor="ctr">
            <a:normAutofit/>
          </a:bodyPr>
          <a:lstStyle/>
          <a:p>
            <a:r>
              <a:rPr lang="en-GB" sz="2400" dirty="0">
                <a:solidFill>
                  <a:srgbClr val="FFFFFF"/>
                </a:solidFill>
              </a:rPr>
              <a:t>Building blocks: ‘strategic’, ‘strategic plans’ and ‘strategic management’</a:t>
            </a:r>
          </a:p>
          <a:p>
            <a:r>
              <a:rPr lang="en-GB" sz="2400" dirty="0">
                <a:solidFill>
                  <a:srgbClr val="FFFFFF"/>
                </a:solidFill>
              </a:rPr>
              <a:t>Corporate and service strategic</a:t>
            </a:r>
          </a:p>
          <a:p>
            <a:r>
              <a:rPr lang="en-GB" sz="2400" dirty="0">
                <a:solidFill>
                  <a:srgbClr val="FFFFFF"/>
                </a:solidFill>
              </a:rPr>
              <a:t>Analysing internally</a:t>
            </a:r>
          </a:p>
          <a:p>
            <a:r>
              <a:rPr lang="en-GB" sz="2400" dirty="0">
                <a:solidFill>
                  <a:srgbClr val="FFFFFF"/>
                </a:solidFill>
              </a:rPr>
              <a:t>Strategic options</a:t>
            </a:r>
          </a:p>
          <a:p>
            <a:r>
              <a:rPr lang="en-GB" sz="2400" dirty="0">
                <a:solidFill>
                  <a:srgbClr val="FFFFFF"/>
                </a:solidFill>
              </a:rPr>
              <a:t>Joined-up strategies, seamless services</a:t>
            </a:r>
          </a:p>
          <a:p>
            <a:endParaRPr lang="en-GB" sz="2000" dirty="0">
              <a:solidFill>
                <a:srgbClr val="FFFFFF"/>
              </a:solidFill>
            </a:endParaRPr>
          </a:p>
        </p:txBody>
      </p:sp>
    </p:spTree>
    <p:extLst>
      <p:ext uri="{BB962C8B-B14F-4D97-AF65-F5344CB8AC3E}">
        <p14:creationId xmlns:p14="http://schemas.microsoft.com/office/powerpoint/2010/main" val="21661677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A3B52-9382-4E5C-B25A-B5DCC342296C}"/>
              </a:ext>
            </a:extLst>
          </p:cNvPr>
          <p:cNvSpPr>
            <a:spLocks noGrp="1"/>
          </p:cNvSpPr>
          <p:nvPr>
            <p:ph type="title"/>
          </p:nvPr>
        </p:nvSpPr>
        <p:spPr>
          <a:xfrm>
            <a:off x="838200" y="365125"/>
            <a:ext cx="4779487" cy="1325563"/>
          </a:xfrm>
        </p:spPr>
        <p:txBody>
          <a:bodyPr/>
          <a:lstStyle/>
          <a:p>
            <a:r>
              <a:rPr lang="en-GB" dirty="0"/>
              <a:t>What’s strategic?</a:t>
            </a:r>
          </a:p>
        </p:txBody>
      </p:sp>
      <p:sp>
        <p:nvSpPr>
          <p:cNvPr id="3" name="Content Placeholder 2">
            <a:extLst>
              <a:ext uri="{FF2B5EF4-FFF2-40B4-BE49-F238E27FC236}">
                <a16:creationId xmlns:a16="http://schemas.microsoft.com/office/drawing/2014/main" id="{F706797D-BC94-4ACA-AB4B-58A16EBAA23B}"/>
              </a:ext>
            </a:extLst>
          </p:cNvPr>
          <p:cNvSpPr>
            <a:spLocks noGrp="1"/>
          </p:cNvSpPr>
          <p:nvPr>
            <p:ph idx="1"/>
          </p:nvPr>
        </p:nvSpPr>
        <p:spPr>
          <a:xfrm>
            <a:off x="838200" y="1825625"/>
            <a:ext cx="4144766" cy="4351338"/>
          </a:xfrm>
        </p:spPr>
        <p:txBody>
          <a:bodyPr/>
          <a:lstStyle/>
          <a:p>
            <a:r>
              <a:rPr lang="en-GB" dirty="0"/>
              <a:t>Strategies are everywhere</a:t>
            </a:r>
          </a:p>
          <a:p>
            <a:r>
              <a:rPr lang="en-GB" dirty="0"/>
              <a:t>Everyone wants one</a:t>
            </a:r>
          </a:p>
          <a:p>
            <a:r>
              <a:rPr lang="en-GB" dirty="0"/>
              <a:t>To be without one runs the risk of appearing directionless and incompetent</a:t>
            </a:r>
          </a:p>
          <a:p>
            <a:r>
              <a:rPr lang="en-GB" dirty="0"/>
              <a:t>Overuse risks emptiness – what do we mean? </a:t>
            </a:r>
          </a:p>
        </p:txBody>
      </p:sp>
      <p:sp>
        <p:nvSpPr>
          <p:cNvPr id="5" name="Rectangle 4">
            <a:extLst>
              <a:ext uri="{FF2B5EF4-FFF2-40B4-BE49-F238E27FC236}">
                <a16:creationId xmlns:a16="http://schemas.microsoft.com/office/drawing/2014/main" id="{33930B80-1D05-4E85-BF7C-3C21DFB1AF96}"/>
              </a:ext>
            </a:extLst>
          </p:cNvPr>
          <p:cNvSpPr/>
          <p:nvPr/>
        </p:nvSpPr>
        <p:spPr>
          <a:xfrm>
            <a:off x="5257799" y="570216"/>
            <a:ext cx="6536933" cy="6001643"/>
          </a:xfrm>
          <a:prstGeom prst="rect">
            <a:avLst/>
          </a:prstGeom>
          <a:solidFill>
            <a:srgbClr val="FFFF00"/>
          </a:solidFill>
          <a:ln w="25400">
            <a:solidFill>
              <a:schemeClr val="accent1"/>
            </a:solidFill>
          </a:ln>
        </p:spPr>
        <p:txBody>
          <a:bodyPr wrap="square">
            <a:spAutoFit/>
          </a:bodyPr>
          <a:lstStyle/>
          <a:p>
            <a:r>
              <a:rPr lang="en-US" sz="2400" dirty="0"/>
              <a:t>Strategic decisions help to determine what the organization does not do (its scope)</a:t>
            </a:r>
          </a:p>
          <a:p>
            <a:r>
              <a:rPr lang="en-US" sz="2400" dirty="0"/>
              <a:t>How well it fits the requirements of its customers and adopts the technologies</a:t>
            </a:r>
          </a:p>
          <a:p>
            <a:r>
              <a:rPr lang="en-US" sz="2400" dirty="0"/>
              <a:t>What it does particularly well</a:t>
            </a:r>
          </a:p>
          <a:p>
            <a:r>
              <a:rPr lang="en-US" sz="2400" dirty="0"/>
              <a:t>How well it appeals to its stakeholders</a:t>
            </a:r>
          </a:p>
          <a:p>
            <a:r>
              <a:rPr lang="en-US" sz="2400" dirty="0"/>
              <a:t>How it balances long- and short-term considerations and how it manages the potential knock-on effects of the narrow-minded and selfish decisions made in separate ‘silos’ of the organization. </a:t>
            </a:r>
          </a:p>
          <a:p>
            <a:endParaRPr lang="en-US" sz="2400" dirty="0"/>
          </a:p>
          <a:p>
            <a:r>
              <a:rPr lang="en-US" sz="2400" b="1" dirty="0"/>
              <a:t>Decisions are strategic if they tick these boxes but operational or tactical if they do not</a:t>
            </a:r>
          </a:p>
          <a:p>
            <a:endParaRPr lang="en-US" sz="2400" dirty="0"/>
          </a:p>
          <a:p>
            <a:pPr algn="r"/>
            <a:r>
              <a:rPr lang="en-US" sz="2400" dirty="0"/>
              <a:t>Johnson et al (2008)</a:t>
            </a:r>
            <a:endParaRPr lang="en-GB" sz="2400" dirty="0"/>
          </a:p>
        </p:txBody>
      </p:sp>
      <p:sp>
        <p:nvSpPr>
          <p:cNvPr id="6" name="TextBox 5">
            <a:extLst>
              <a:ext uri="{FF2B5EF4-FFF2-40B4-BE49-F238E27FC236}">
                <a16:creationId xmlns:a16="http://schemas.microsoft.com/office/drawing/2014/main" id="{41C182F6-ED08-4A9B-9AF7-E618F57632AF}"/>
              </a:ext>
            </a:extLst>
          </p:cNvPr>
          <p:cNvSpPr txBox="1"/>
          <p:nvPr/>
        </p:nvSpPr>
        <p:spPr>
          <a:xfrm>
            <a:off x="914400" y="6010382"/>
            <a:ext cx="3226085" cy="400110"/>
          </a:xfrm>
          <a:prstGeom prst="rect">
            <a:avLst/>
          </a:prstGeom>
          <a:noFill/>
        </p:spPr>
        <p:txBody>
          <a:bodyPr wrap="square" rtlCol="0">
            <a:spAutoFit/>
          </a:bodyPr>
          <a:lstStyle/>
          <a:p>
            <a:r>
              <a:rPr lang="en-GB" sz="2000" dirty="0"/>
              <a:t>Bovaird (2016: 57)</a:t>
            </a:r>
          </a:p>
        </p:txBody>
      </p:sp>
    </p:spTree>
    <p:extLst>
      <p:ext uri="{BB962C8B-B14F-4D97-AF65-F5344CB8AC3E}">
        <p14:creationId xmlns:p14="http://schemas.microsoft.com/office/powerpoint/2010/main" val="2875743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additive="base">
                                        <p:cTn id="3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anim calcmode="lin" valueType="num">
                                      <p:cBhvr additive="base">
                                        <p:cTn id="3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anim calcmode="lin" valueType="num">
                                      <p:cBhvr additive="base">
                                        <p:cTn id="4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3" end="3"/>
                                            </p:txEl>
                                          </p:spTgt>
                                        </p:tgtEl>
                                        <p:attrNameLst>
                                          <p:attrName>style.visibility</p:attrName>
                                        </p:attrNameLst>
                                      </p:cBhvr>
                                      <p:to>
                                        <p:strVal val="visible"/>
                                      </p:to>
                                    </p:set>
                                    <p:anim calcmode="lin" valueType="num">
                                      <p:cBhvr additive="base">
                                        <p:cTn id="4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4" end="4"/>
                                            </p:txEl>
                                          </p:spTgt>
                                        </p:tgtEl>
                                        <p:attrNameLst>
                                          <p:attrName>style.visibility</p:attrName>
                                        </p:attrNameLst>
                                      </p:cBhvr>
                                      <p:to>
                                        <p:strVal val="visible"/>
                                      </p:to>
                                    </p:set>
                                    <p:anim calcmode="lin" valueType="num">
                                      <p:cBhvr additive="base">
                                        <p:cTn id="5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6" end="6"/>
                                            </p:txEl>
                                          </p:spTgt>
                                        </p:tgtEl>
                                        <p:attrNameLst>
                                          <p:attrName>style.visibility</p:attrName>
                                        </p:attrNameLst>
                                      </p:cBhvr>
                                      <p:to>
                                        <p:strVal val="visible"/>
                                      </p:to>
                                    </p:set>
                                    <p:anim calcmode="lin" valueType="num">
                                      <p:cBhvr additive="base">
                                        <p:cTn id="61"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44BE6F-8E1A-46E2-8CCA-E02364FA6363}"/>
              </a:ext>
            </a:extLst>
          </p:cNvPr>
          <p:cNvSpPr>
            <a:spLocks noGrp="1"/>
          </p:cNvSpPr>
          <p:nvPr>
            <p:ph type="title"/>
          </p:nvPr>
        </p:nvSpPr>
        <p:spPr>
          <a:xfrm>
            <a:off x="841248" y="713232"/>
            <a:ext cx="5154168" cy="1197864"/>
          </a:xfrm>
        </p:spPr>
        <p:txBody>
          <a:bodyPr>
            <a:normAutofit/>
          </a:bodyPr>
          <a:lstStyle/>
          <a:p>
            <a:r>
              <a:rPr lang="en-GB" dirty="0"/>
              <a:t>Johnson et al (2008)</a:t>
            </a:r>
          </a:p>
        </p:txBody>
      </p:sp>
      <p:cxnSp>
        <p:nvCxnSpPr>
          <p:cNvPr id="11" name="Straight Connector 10">
            <a:extLst>
              <a:ext uri="{FF2B5EF4-FFF2-40B4-BE49-F238E27FC236}">
                <a16:creationId xmlns:a16="http://schemas.microsoft.com/office/drawing/2014/main" id="{EDF5FE34-0A41-407A-8D94-10FCF68F1D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5488" y="831087"/>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BEC78C4-E868-42E1-8E7A-2292AA9EEA89}"/>
              </a:ext>
            </a:extLst>
          </p:cNvPr>
          <p:cNvSpPr>
            <a:spLocks noGrp="1"/>
          </p:cNvSpPr>
          <p:nvPr>
            <p:ph idx="1"/>
          </p:nvPr>
        </p:nvSpPr>
        <p:spPr>
          <a:xfrm>
            <a:off x="841247" y="1745487"/>
            <a:ext cx="5703391" cy="4922441"/>
          </a:xfrm>
        </p:spPr>
        <p:txBody>
          <a:bodyPr anchor="t">
            <a:normAutofit lnSpcReduction="10000"/>
          </a:bodyPr>
          <a:lstStyle/>
          <a:p>
            <a:r>
              <a:rPr lang="en-US" sz="2400" dirty="0"/>
              <a:t>scope of an organization’s activities;</a:t>
            </a:r>
          </a:p>
          <a:p>
            <a:r>
              <a:rPr lang="en-US" sz="2400" dirty="0"/>
              <a:t>searching for fit with the organization’s environment through major resource changes or repositioning its activities;</a:t>
            </a:r>
          </a:p>
          <a:p>
            <a:r>
              <a:rPr lang="en-US" sz="2400" dirty="0"/>
              <a:t>creating opportunities by building on an organization’s resources and competences;</a:t>
            </a:r>
          </a:p>
          <a:p>
            <a:r>
              <a:rPr lang="en-US" sz="2400" dirty="0"/>
              <a:t>values and expectations of those who have power in and around the organization;</a:t>
            </a:r>
          </a:p>
          <a:p>
            <a:r>
              <a:rPr lang="en-US" sz="2400" dirty="0"/>
              <a:t>the long-term direction for the organization;</a:t>
            </a:r>
          </a:p>
          <a:p>
            <a:r>
              <a:rPr lang="en-US" sz="2400" dirty="0"/>
              <a:t>achieving some advantage for the organization over rivals.</a:t>
            </a:r>
          </a:p>
          <a:p>
            <a:endParaRPr lang="en-GB" sz="2000" dirty="0"/>
          </a:p>
        </p:txBody>
      </p:sp>
      <p:pic>
        <p:nvPicPr>
          <p:cNvPr id="4" name="Picture 3">
            <a:extLst>
              <a:ext uri="{FF2B5EF4-FFF2-40B4-BE49-F238E27FC236}">
                <a16:creationId xmlns:a16="http://schemas.microsoft.com/office/drawing/2014/main" id="{2E260C5A-7F7D-4B41-B37B-0DFB5FB18089}"/>
              </a:ext>
            </a:extLst>
          </p:cNvPr>
          <p:cNvPicPr>
            <a:picLocks noChangeAspect="1"/>
          </p:cNvPicPr>
          <p:nvPr/>
        </p:nvPicPr>
        <p:blipFill rotWithShape="1">
          <a:blip r:embed="rId2"/>
          <a:srcRect t="159" r="-1" b="-1"/>
          <a:stretch/>
        </p:blipFill>
        <p:spPr>
          <a:xfrm>
            <a:off x="6696891" y="10"/>
            <a:ext cx="5495109" cy="6857990"/>
          </a:xfrm>
          <a:prstGeom prst="rect">
            <a:avLst/>
          </a:prstGeom>
        </p:spPr>
      </p:pic>
    </p:spTree>
    <p:extLst>
      <p:ext uri="{BB962C8B-B14F-4D97-AF65-F5344CB8AC3E}">
        <p14:creationId xmlns:p14="http://schemas.microsoft.com/office/powerpoint/2010/main" val="32708349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1524000" y="1122362"/>
            <a:ext cx="9144000" cy="284003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000" dirty="0">
                <a:latin typeface="+mj-lt"/>
                <a:ea typeface="+mj-ea"/>
                <a:cs typeface="+mj-cs"/>
              </a:rPr>
              <a:t>“</a:t>
            </a:r>
            <a:r>
              <a:rPr lang="en-US" sz="4000" kern="1200" dirty="0">
                <a:solidFill>
                  <a:schemeClr val="tx1"/>
                </a:solidFill>
                <a:latin typeface="+mj-lt"/>
                <a:ea typeface="+mj-ea"/>
                <a:cs typeface="+mj-cs"/>
              </a:rPr>
              <a:t>Strategic management is concerned with complexity arising out of ambiguous and non-routine situations with </a:t>
            </a:r>
            <a:r>
              <a:rPr lang="en-US" sz="4000" kern="1200" dirty="0" err="1">
                <a:solidFill>
                  <a:schemeClr val="tx1"/>
                </a:solidFill>
                <a:latin typeface="+mj-lt"/>
                <a:ea typeface="+mj-ea"/>
                <a:cs typeface="+mj-cs"/>
              </a:rPr>
              <a:t>organisation</a:t>
            </a:r>
            <a:r>
              <a:rPr lang="en-US" sz="4000" kern="1200" dirty="0">
                <a:solidFill>
                  <a:schemeClr val="tx1"/>
                </a:solidFill>
                <a:latin typeface="+mj-lt"/>
                <a:ea typeface="+mj-ea"/>
                <a:cs typeface="+mj-cs"/>
              </a:rPr>
              <a:t>-wide rather than operation-specific implications.” </a:t>
            </a:r>
          </a:p>
        </p:txBody>
      </p:sp>
      <p:cxnSp>
        <p:nvCxnSpPr>
          <p:cNvPr id="16" name="Straight Connector 15">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2"/>
          <p:cNvSpPr>
            <a:spLocks noGrp="1"/>
          </p:cNvSpPr>
          <p:nvPr>
            <p:ph type="sldNum" sz="quarter" idx="12"/>
          </p:nvPr>
        </p:nvSpPr>
        <p:spPr>
          <a:xfrm>
            <a:off x="8610600" y="6159710"/>
            <a:ext cx="2743200" cy="365125"/>
          </a:xfrm>
        </p:spPr>
        <p:txBody>
          <a:bodyPr vert="horz" lIns="91440" tIns="45720" rIns="91440" bIns="45720" rtlCol="0" anchor="ctr">
            <a:normAutofit/>
          </a:bodyPr>
          <a:lstStyle/>
          <a:p>
            <a:pPr>
              <a:spcAft>
                <a:spcPts val="600"/>
              </a:spcAft>
            </a:pPr>
            <a:fld id="{B6F15528-21DE-4FAA-801E-634DDDAF4B2B}" type="slidenum">
              <a:rPr lang="en-US" smtClean="0"/>
              <a:pPr>
                <a:spcAft>
                  <a:spcPts val="600"/>
                </a:spcAft>
              </a:pPr>
              <a:t>5</a:t>
            </a:fld>
            <a:endParaRPr lang="en-US"/>
          </a:p>
        </p:txBody>
      </p:sp>
      <p:sp>
        <p:nvSpPr>
          <p:cNvPr id="7" name="Rectangle 6"/>
          <p:cNvSpPr/>
          <p:nvPr/>
        </p:nvSpPr>
        <p:spPr>
          <a:xfrm>
            <a:off x="735933" y="5698045"/>
            <a:ext cx="7620000" cy="461665"/>
          </a:xfrm>
          <a:prstGeom prst="rect">
            <a:avLst/>
          </a:prstGeom>
        </p:spPr>
        <p:txBody>
          <a:bodyPr wrap="square">
            <a:spAutoFit/>
          </a:bodyPr>
          <a:lstStyle/>
          <a:p>
            <a:pPr>
              <a:spcAft>
                <a:spcPts val="600"/>
              </a:spcAft>
            </a:pPr>
            <a:r>
              <a:rPr lang="en-GB" sz="2400" dirty="0"/>
              <a:t>Johnson, Scholes and Whittington (2006: 15-19)</a:t>
            </a:r>
          </a:p>
        </p:txBody>
      </p:sp>
    </p:spTree>
    <p:extLst>
      <p:ext uri="{BB962C8B-B14F-4D97-AF65-F5344CB8AC3E}">
        <p14:creationId xmlns:p14="http://schemas.microsoft.com/office/powerpoint/2010/main" val="11568713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1129284"/>
            <a:ext cx="4114800" cy="4599432"/>
          </a:xfrm>
        </p:spPr>
        <p:txBody>
          <a:bodyPr anchor="ctr">
            <a:normAutofit/>
          </a:bodyPr>
          <a:lstStyle/>
          <a:p>
            <a:r>
              <a:rPr lang="en-US" sz="4800">
                <a:solidFill>
                  <a:schemeClr val="bg1"/>
                </a:solidFill>
              </a:rPr>
              <a:t>Strategic Management</a:t>
            </a:r>
          </a:p>
        </p:txBody>
      </p:sp>
      <p:sp>
        <p:nvSpPr>
          <p:cNvPr id="3" name="Content Placeholder 2"/>
          <p:cNvSpPr>
            <a:spLocks noGrp="1"/>
          </p:cNvSpPr>
          <p:nvPr>
            <p:ph idx="1"/>
          </p:nvPr>
        </p:nvSpPr>
        <p:spPr>
          <a:xfrm>
            <a:off x="5936104" y="1131482"/>
            <a:ext cx="5417696" cy="4709481"/>
          </a:xfrm>
        </p:spPr>
        <p:txBody>
          <a:bodyPr anchor="ctr">
            <a:normAutofit/>
          </a:bodyPr>
          <a:lstStyle/>
          <a:p>
            <a:r>
              <a:rPr lang="en-GB" sz="2200" dirty="0">
                <a:solidFill>
                  <a:schemeClr val="bg1"/>
                </a:solidFill>
              </a:rPr>
              <a:t>It is not enough to say it is the management of the process of strategic decision making</a:t>
            </a:r>
          </a:p>
          <a:p>
            <a:r>
              <a:rPr lang="en-GB" sz="2200" dirty="0">
                <a:solidFill>
                  <a:schemeClr val="bg1"/>
                </a:solidFill>
              </a:rPr>
              <a:t>Strategic management is different in nature from other aspects of management</a:t>
            </a:r>
          </a:p>
          <a:p>
            <a:r>
              <a:rPr lang="en-GB" sz="2200" dirty="0">
                <a:solidFill>
                  <a:schemeClr val="bg1"/>
                </a:solidFill>
              </a:rPr>
              <a:t>Operational management most often deals with matters of operational control – production of goods, management of a team, financial performance, customer service</a:t>
            </a:r>
          </a:p>
          <a:p>
            <a:pPr>
              <a:buNone/>
            </a:pPr>
            <a:endParaRPr lang="en-GB" sz="2200" dirty="0">
              <a:solidFill>
                <a:schemeClr val="bg1"/>
              </a:solidFill>
            </a:endParaRPr>
          </a:p>
          <a:p>
            <a:pPr>
              <a:buNone/>
            </a:pPr>
            <a:r>
              <a:rPr lang="en-GB" sz="2200" dirty="0">
                <a:solidFill>
                  <a:schemeClr val="bg1"/>
                </a:solidFill>
              </a:rPr>
              <a:t>	</a:t>
            </a:r>
            <a:r>
              <a:rPr lang="en-GB" sz="1600" dirty="0">
                <a:solidFill>
                  <a:schemeClr val="bg1"/>
                </a:solidFill>
              </a:rPr>
              <a:t>Johnson, Scholes and Whittington (2006; p15-19)</a:t>
            </a:r>
            <a:endParaRPr lang="en-US" sz="1600" dirty="0">
              <a:solidFill>
                <a:schemeClr val="bg1"/>
              </a:solidFill>
            </a:endParaRPr>
          </a:p>
        </p:txBody>
      </p:sp>
      <p:sp>
        <p:nvSpPr>
          <p:cNvPr id="4" name="Slide Number Placeholder 3"/>
          <p:cNvSpPr>
            <a:spLocks noGrp="1"/>
          </p:cNvSpPr>
          <p:nvPr>
            <p:ph type="sldNum" sz="quarter" idx="12"/>
          </p:nvPr>
        </p:nvSpPr>
        <p:spPr>
          <a:xfrm>
            <a:off x="8610600" y="6077585"/>
            <a:ext cx="2743200" cy="365125"/>
          </a:xfrm>
        </p:spPr>
        <p:txBody>
          <a:bodyPr>
            <a:normAutofit/>
          </a:bodyPr>
          <a:lstStyle/>
          <a:p>
            <a:pPr>
              <a:spcAft>
                <a:spcPts val="600"/>
              </a:spcAft>
            </a:pPr>
            <a:fld id="{B6F15528-21DE-4FAA-801E-634DDDAF4B2B}" type="slidenum">
              <a:rPr lang="en-US">
                <a:solidFill>
                  <a:schemeClr val="bg1"/>
                </a:solidFill>
              </a:rPr>
              <a:pPr>
                <a:spcAft>
                  <a:spcPts val="600"/>
                </a:spcAft>
              </a:pPr>
              <a:t>6</a:t>
            </a:fld>
            <a:endParaRPr lang="en-US">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1129284"/>
            <a:ext cx="4114800" cy="4599432"/>
          </a:xfrm>
        </p:spPr>
        <p:txBody>
          <a:bodyPr anchor="ctr">
            <a:normAutofit/>
          </a:bodyPr>
          <a:lstStyle/>
          <a:p>
            <a:r>
              <a:rPr lang="en-US" sz="4800">
                <a:solidFill>
                  <a:schemeClr val="bg1"/>
                </a:solidFill>
              </a:rPr>
              <a:t>Strategic Management</a:t>
            </a:r>
          </a:p>
        </p:txBody>
      </p:sp>
      <p:sp>
        <p:nvSpPr>
          <p:cNvPr id="3" name="Content Placeholder 2"/>
          <p:cNvSpPr>
            <a:spLocks noGrp="1"/>
          </p:cNvSpPr>
          <p:nvPr>
            <p:ph idx="1"/>
          </p:nvPr>
        </p:nvSpPr>
        <p:spPr>
          <a:xfrm>
            <a:off x="5775649" y="625151"/>
            <a:ext cx="5775649" cy="5607697"/>
          </a:xfrm>
        </p:spPr>
        <p:txBody>
          <a:bodyPr anchor="ctr">
            <a:normAutofit/>
          </a:bodyPr>
          <a:lstStyle/>
          <a:p>
            <a:r>
              <a:rPr lang="en-GB" sz="2200" dirty="0">
                <a:solidFill>
                  <a:schemeClr val="bg1"/>
                </a:solidFill>
              </a:rPr>
              <a:t>‘The scope of strategic management is greater than that of any one area of operational management’</a:t>
            </a:r>
          </a:p>
          <a:p>
            <a:endParaRPr lang="en-GB" sz="2200" dirty="0">
              <a:solidFill>
                <a:schemeClr val="bg1"/>
              </a:solidFill>
            </a:endParaRPr>
          </a:p>
          <a:p>
            <a:r>
              <a:rPr lang="en-GB" sz="2200" dirty="0">
                <a:solidFill>
                  <a:schemeClr val="bg1"/>
                </a:solidFill>
              </a:rPr>
              <a:t>‘Strategic management is concerned with complexity arising out of ambiguous and non-routine situations with organisation-wide rather than operation-specific implications.’ (p15)</a:t>
            </a:r>
          </a:p>
          <a:p>
            <a:pPr>
              <a:buNone/>
            </a:pPr>
            <a:r>
              <a:rPr lang="en-GB" sz="2200" dirty="0">
                <a:solidFill>
                  <a:schemeClr val="bg1"/>
                </a:solidFill>
              </a:rPr>
              <a:t>	</a:t>
            </a:r>
          </a:p>
          <a:p>
            <a:pPr>
              <a:buNone/>
            </a:pPr>
            <a:r>
              <a:rPr lang="en-GB" sz="2200" dirty="0">
                <a:solidFill>
                  <a:schemeClr val="bg1"/>
                </a:solidFill>
              </a:rPr>
              <a:t>	</a:t>
            </a:r>
            <a:r>
              <a:rPr lang="en-GB" sz="1600" dirty="0">
                <a:solidFill>
                  <a:schemeClr val="bg1"/>
                </a:solidFill>
              </a:rPr>
              <a:t>Johnson, Scholes and Whittington (2006; p15-19)</a:t>
            </a:r>
            <a:endParaRPr lang="en-US" sz="1600" dirty="0">
              <a:solidFill>
                <a:schemeClr val="bg1"/>
              </a:solidFill>
            </a:endParaRPr>
          </a:p>
        </p:txBody>
      </p:sp>
      <p:sp>
        <p:nvSpPr>
          <p:cNvPr id="4" name="Slide Number Placeholder 3"/>
          <p:cNvSpPr>
            <a:spLocks noGrp="1"/>
          </p:cNvSpPr>
          <p:nvPr>
            <p:ph type="sldNum" sz="quarter" idx="12"/>
          </p:nvPr>
        </p:nvSpPr>
        <p:spPr>
          <a:xfrm>
            <a:off x="8610600" y="6077585"/>
            <a:ext cx="2743200" cy="365125"/>
          </a:xfrm>
        </p:spPr>
        <p:txBody>
          <a:bodyPr>
            <a:normAutofit/>
          </a:bodyPr>
          <a:lstStyle/>
          <a:p>
            <a:pPr>
              <a:spcAft>
                <a:spcPts val="600"/>
              </a:spcAft>
            </a:pPr>
            <a:fld id="{B6F15528-21DE-4FAA-801E-634DDDAF4B2B}" type="slidenum">
              <a:rPr lang="en-US">
                <a:solidFill>
                  <a:schemeClr val="bg1"/>
                </a:solidFill>
              </a:rPr>
              <a:pPr>
                <a:spcAft>
                  <a:spcPts val="600"/>
                </a:spcAft>
              </a:pPr>
              <a:t>7</a:t>
            </a:fld>
            <a:endParaRPr lang="en-US">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1129284"/>
            <a:ext cx="4114800" cy="4599432"/>
          </a:xfrm>
        </p:spPr>
        <p:txBody>
          <a:bodyPr anchor="ctr">
            <a:normAutofit/>
          </a:bodyPr>
          <a:lstStyle/>
          <a:p>
            <a:r>
              <a:rPr lang="en-US" sz="4800" dirty="0">
                <a:solidFill>
                  <a:schemeClr val="bg1"/>
                </a:solidFill>
              </a:rPr>
              <a:t>A challenge for operational managers</a:t>
            </a:r>
          </a:p>
        </p:txBody>
      </p:sp>
      <p:sp>
        <p:nvSpPr>
          <p:cNvPr id="3" name="Content Placeholder 2"/>
          <p:cNvSpPr>
            <a:spLocks noGrp="1"/>
          </p:cNvSpPr>
          <p:nvPr>
            <p:ph idx="1"/>
          </p:nvPr>
        </p:nvSpPr>
        <p:spPr>
          <a:xfrm>
            <a:off x="5936104" y="1131482"/>
            <a:ext cx="5417695" cy="4595037"/>
          </a:xfrm>
        </p:spPr>
        <p:txBody>
          <a:bodyPr anchor="ctr">
            <a:normAutofit/>
          </a:bodyPr>
          <a:lstStyle/>
          <a:p>
            <a:r>
              <a:rPr lang="en-GB" sz="2400" dirty="0">
                <a:solidFill>
                  <a:schemeClr val="bg1"/>
                </a:solidFill>
              </a:rPr>
              <a:t>Major challenge for managers more used to operational matters</a:t>
            </a:r>
          </a:p>
          <a:p>
            <a:pPr marL="109728" indent="0">
              <a:buNone/>
            </a:pPr>
            <a:endParaRPr lang="en-GB" sz="2400" dirty="0">
              <a:solidFill>
                <a:schemeClr val="bg1"/>
              </a:solidFill>
            </a:endParaRPr>
          </a:p>
          <a:p>
            <a:r>
              <a:rPr lang="en-GB" sz="2400" dirty="0">
                <a:solidFill>
                  <a:schemeClr val="bg1"/>
                </a:solidFill>
              </a:rPr>
              <a:t>Managers tend to see problems in terms of their past experience and background – accountants think in financial terms, IT in technology etc</a:t>
            </a:r>
          </a:p>
          <a:p>
            <a:pPr>
              <a:buNone/>
            </a:pPr>
            <a:endParaRPr lang="en-GB" sz="2400" dirty="0">
              <a:solidFill>
                <a:schemeClr val="bg1"/>
              </a:solidFill>
            </a:endParaRPr>
          </a:p>
          <a:p>
            <a:pPr>
              <a:buNone/>
            </a:pPr>
            <a:r>
              <a:rPr lang="en-GB" sz="2400" dirty="0">
                <a:solidFill>
                  <a:schemeClr val="bg1"/>
                </a:solidFill>
              </a:rPr>
              <a:t>	 </a:t>
            </a:r>
            <a:r>
              <a:rPr lang="en-GB" sz="1600" dirty="0">
                <a:solidFill>
                  <a:schemeClr val="bg1"/>
                </a:solidFill>
              </a:rPr>
              <a:t>Johnson, Scholes and Whittington (2006; p15-19)</a:t>
            </a:r>
          </a:p>
        </p:txBody>
      </p:sp>
      <p:sp>
        <p:nvSpPr>
          <p:cNvPr id="4" name="Slide Number Placeholder 3"/>
          <p:cNvSpPr>
            <a:spLocks noGrp="1"/>
          </p:cNvSpPr>
          <p:nvPr>
            <p:ph type="sldNum" sz="quarter" idx="12"/>
          </p:nvPr>
        </p:nvSpPr>
        <p:spPr>
          <a:xfrm>
            <a:off x="8610600" y="6077585"/>
            <a:ext cx="2743200" cy="365125"/>
          </a:xfrm>
        </p:spPr>
        <p:txBody>
          <a:bodyPr>
            <a:normAutofit/>
          </a:bodyPr>
          <a:lstStyle/>
          <a:p>
            <a:pPr>
              <a:spcAft>
                <a:spcPts val="600"/>
              </a:spcAft>
            </a:pPr>
            <a:fld id="{B6F15528-21DE-4FAA-801E-634DDDAF4B2B}" type="slidenum">
              <a:rPr lang="en-US">
                <a:solidFill>
                  <a:schemeClr val="bg1"/>
                </a:solidFill>
              </a:rPr>
              <a:pPr>
                <a:spcAft>
                  <a:spcPts val="600"/>
                </a:spcAft>
              </a:pPr>
              <a:t>8</a:t>
            </a:fld>
            <a:endParaRPr lang="en-US">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878858">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F895D9E-E9C8-4E2D-9CA2-69F43A298669}"/>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Different, important and interlinked roles</a:t>
            </a:r>
          </a:p>
        </p:txBody>
      </p:sp>
      <p:pic>
        <p:nvPicPr>
          <p:cNvPr id="4" name="Picture 3">
            <a:extLst>
              <a:ext uri="{FF2B5EF4-FFF2-40B4-BE49-F238E27FC236}">
                <a16:creationId xmlns:a16="http://schemas.microsoft.com/office/drawing/2014/main" id="{18241A56-1666-4DE9-A628-FD7E2265389F}"/>
              </a:ext>
            </a:extLst>
          </p:cNvPr>
          <p:cNvPicPr>
            <a:picLocks noChangeAspect="1"/>
          </p:cNvPicPr>
          <p:nvPr/>
        </p:nvPicPr>
        <p:blipFill rotWithShape="1">
          <a:blip r:embed="rId2"/>
          <a:srcRect t="966" r="1" b="18492"/>
          <a:stretch/>
        </p:blipFill>
        <p:spPr>
          <a:xfrm>
            <a:off x="327547" y="321733"/>
            <a:ext cx="7058306" cy="4107392"/>
          </a:xfrm>
          <a:prstGeom prst="rect">
            <a:avLst/>
          </a:prstGeom>
        </p:spPr>
      </p:pic>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EE59AC9-F672-4BF7-AD57-5CD652474EBE}"/>
              </a:ext>
            </a:extLst>
          </p:cNvPr>
          <p:cNvSpPr>
            <a:spLocks noGrp="1"/>
          </p:cNvSpPr>
          <p:nvPr>
            <p:ph idx="1"/>
          </p:nvPr>
        </p:nvSpPr>
        <p:spPr>
          <a:xfrm>
            <a:off x="8029319" y="917725"/>
            <a:ext cx="3424739" cy="4852362"/>
          </a:xfrm>
        </p:spPr>
        <p:txBody>
          <a:bodyPr anchor="ctr">
            <a:normAutofit/>
          </a:bodyPr>
          <a:lstStyle/>
          <a:p>
            <a:pPr marL="0" indent="0">
              <a:buNone/>
            </a:pPr>
            <a:r>
              <a:rPr lang="en-GB" dirty="0">
                <a:solidFill>
                  <a:srgbClr val="FFFFFF"/>
                </a:solidFill>
              </a:rPr>
              <a:t>What are the differences between:</a:t>
            </a:r>
          </a:p>
          <a:p>
            <a:pPr marL="0" indent="0">
              <a:buNone/>
            </a:pPr>
            <a:endParaRPr lang="en-GB" dirty="0">
              <a:solidFill>
                <a:srgbClr val="FFFFFF"/>
              </a:solidFill>
            </a:endParaRPr>
          </a:p>
          <a:p>
            <a:r>
              <a:rPr lang="en-GB" dirty="0">
                <a:solidFill>
                  <a:srgbClr val="FFFFFF"/>
                </a:solidFill>
              </a:rPr>
              <a:t>Administrators</a:t>
            </a:r>
          </a:p>
          <a:p>
            <a:r>
              <a:rPr lang="en-GB" dirty="0">
                <a:solidFill>
                  <a:srgbClr val="FFFFFF"/>
                </a:solidFill>
              </a:rPr>
              <a:t>Manager</a:t>
            </a:r>
          </a:p>
          <a:p>
            <a:r>
              <a:rPr lang="en-GB" dirty="0">
                <a:solidFill>
                  <a:srgbClr val="FFFFFF"/>
                </a:solidFill>
              </a:rPr>
              <a:t>Leaders</a:t>
            </a:r>
          </a:p>
        </p:txBody>
      </p:sp>
    </p:spTree>
    <p:extLst>
      <p:ext uri="{BB962C8B-B14F-4D97-AF65-F5344CB8AC3E}">
        <p14:creationId xmlns:p14="http://schemas.microsoft.com/office/powerpoint/2010/main" val="1836490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r="863" b="-1"/>
          <a:stretch/>
        </p:blipFill>
        <p:spPr>
          <a:xfrm>
            <a:off x="7534656" y="1"/>
            <a:ext cx="4657344" cy="3346704"/>
          </a:xfrm>
          <a:prstGeom prst="rect">
            <a:avLst/>
          </a:prstGeom>
        </p:spPr>
      </p:pic>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l="1844" r="7863"/>
          <a:stretch/>
        </p:blipFill>
        <p:spPr>
          <a:xfrm>
            <a:off x="7534654" y="3511296"/>
            <a:ext cx="4657346" cy="3346704"/>
          </a:xfrm>
          <a:prstGeom prst="rect">
            <a:avLst/>
          </a:prstGeom>
        </p:spPr>
      </p:pic>
      <p:sp>
        <p:nvSpPr>
          <p:cNvPr id="2" name="Slide Number Placeholder 1"/>
          <p:cNvSpPr>
            <a:spLocks noGrp="1"/>
          </p:cNvSpPr>
          <p:nvPr>
            <p:ph type="sldNum" sz="quarter" idx="12"/>
          </p:nvPr>
        </p:nvSpPr>
        <p:spPr>
          <a:xfrm>
            <a:off x="10772274" y="6356350"/>
            <a:ext cx="581526" cy="365125"/>
          </a:xfrm>
        </p:spPr>
        <p:txBody>
          <a:bodyPr>
            <a:normAutofit/>
          </a:bodyPr>
          <a:lstStyle/>
          <a:p>
            <a:pPr>
              <a:spcAft>
                <a:spcPts val="600"/>
              </a:spcAft>
              <a:defRPr/>
            </a:pPr>
            <a:fld id="{CA6AD185-E5EC-4626-A4AD-4E7A251C1515}" type="slidenum">
              <a:rPr lang="en-US">
                <a:solidFill>
                  <a:srgbClr val="FFFFFF"/>
                </a:solidFill>
              </a:rPr>
              <a:pPr>
                <a:spcAft>
                  <a:spcPts val="600"/>
                </a:spcAft>
                <a:defRPr/>
              </a:pPr>
              <a:t>10</a:t>
            </a:fld>
            <a:endParaRPr lang="en-US">
              <a:solidFill>
                <a:srgbClr val="FFFFFF"/>
              </a:solidFill>
            </a:endParaRPr>
          </a:p>
        </p:txBody>
      </p:sp>
      <p:sp>
        <p:nvSpPr>
          <p:cNvPr id="5123" name="Content Placeholder 2"/>
          <p:cNvSpPr>
            <a:spLocks noGrp="1"/>
          </p:cNvSpPr>
          <p:nvPr>
            <p:ph idx="4294967295"/>
          </p:nvPr>
        </p:nvSpPr>
        <p:spPr>
          <a:xfrm>
            <a:off x="292201" y="466531"/>
            <a:ext cx="6957685" cy="5889819"/>
          </a:xfrm>
          <a:solidFill>
            <a:schemeClr val="bg1"/>
          </a:solidFill>
        </p:spPr>
        <p:txBody>
          <a:bodyPr>
            <a:normAutofit lnSpcReduction="10000"/>
          </a:bodyPr>
          <a:lstStyle/>
          <a:p>
            <a:r>
              <a:rPr lang="en-GB" b="1" dirty="0"/>
              <a:t>Administrators</a:t>
            </a:r>
            <a:r>
              <a:rPr lang="en-GB" dirty="0"/>
              <a:t> – carry out policies. Not influential, but concerned with implementation</a:t>
            </a:r>
          </a:p>
          <a:p>
            <a:endParaRPr lang="en-GB" dirty="0"/>
          </a:p>
          <a:p>
            <a:r>
              <a:rPr lang="en-GB" b="1" dirty="0"/>
              <a:t>Managers</a:t>
            </a:r>
            <a:r>
              <a:rPr lang="en-GB" dirty="0"/>
              <a:t> – concerned primarily with efficiency and doing things the right way. They design systems. Seek changes when there is overwhelming evidence that things are not working</a:t>
            </a:r>
          </a:p>
          <a:p>
            <a:endParaRPr lang="en-GB" dirty="0"/>
          </a:p>
          <a:p>
            <a:r>
              <a:rPr lang="en-GB" b="1" dirty="0"/>
              <a:t>Leaders</a:t>
            </a:r>
            <a:r>
              <a:rPr lang="en-GB" dirty="0"/>
              <a:t> are primarily concerned with doing the right things. They clarify vision, purpose and direction. Creative and receptive to change.</a:t>
            </a:r>
          </a:p>
          <a:p>
            <a:pPr>
              <a:buFont typeface="Arial" charset="0"/>
              <a:buNone/>
            </a:pPr>
            <a:r>
              <a:rPr lang="en-GB" sz="1700" dirty="0"/>
              <a:t>	Doherty &amp; Horne (2002; p206)</a:t>
            </a:r>
            <a:endParaRPr lang="en-US" sz="1700" dirty="0"/>
          </a:p>
        </p:txBody>
      </p:sp>
    </p:spTree>
    <p:extLst>
      <p:ext uri="{BB962C8B-B14F-4D97-AF65-F5344CB8AC3E}">
        <p14:creationId xmlns:p14="http://schemas.microsoft.com/office/powerpoint/2010/main" val="2095294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4199413582"/>
              </p:ext>
            </p:extLst>
          </p:nvPr>
        </p:nvGraphicFramePr>
        <p:xfrm>
          <a:off x="2530136" y="537099"/>
          <a:ext cx="7330736" cy="59968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p:cNvSpPr>
            <a:spLocks noGrp="1"/>
          </p:cNvSpPr>
          <p:nvPr>
            <p:ph type="sldNum" sz="quarter" idx="12"/>
          </p:nvPr>
        </p:nvSpPr>
        <p:spPr/>
        <p:txBody>
          <a:bodyPr/>
          <a:lstStyle/>
          <a:p>
            <a:pPr>
              <a:defRPr/>
            </a:pPr>
            <a:fld id="{CA6AD185-E5EC-4626-A4AD-4E7A251C1515}" type="slidenum">
              <a:rPr lang="en-US" smtClean="0">
                <a:solidFill>
                  <a:prstClr val="black">
                    <a:tint val="75000"/>
                  </a:prstClr>
                </a:solidFill>
              </a:rPr>
              <a:pPr>
                <a:defRPr/>
              </a:pPr>
              <a:t>11</a:t>
            </a:fld>
            <a:endParaRPr lang="en-US">
              <a:solidFill>
                <a:prstClr val="black">
                  <a:tint val="75000"/>
                </a:prstClr>
              </a:solidFill>
            </a:endParaRPr>
          </a:p>
        </p:txBody>
      </p:sp>
    </p:spTree>
    <p:extLst>
      <p:ext uri="{BB962C8B-B14F-4D97-AF65-F5344CB8AC3E}">
        <p14:creationId xmlns:p14="http://schemas.microsoft.com/office/powerpoint/2010/main" val="20271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BD0A92D-399A-41B4-B955-6B72A41B7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42264" y="0"/>
            <a:ext cx="9349736"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D6A49DF9-534D-4905-8F46-02AB63EB6F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p:cNvSpPr>
            <a:spLocks noGrp="1"/>
          </p:cNvSpPr>
          <p:nvPr>
            <p:ph type="title"/>
          </p:nvPr>
        </p:nvSpPr>
        <p:spPr>
          <a:xfrm>
            <a:off x="290054" y="2590909"/>
            <a:ext cx="3552775" cy="838091"/>
          </a:xfrm>
        </p:spPr>
        <p:txBody>
          <a:bodyPr vert="horz" lIns="91440" tIns="45720" rIns="91440" bIns="45720" rtlCol="0" anchor="t">
            <a:noAutofit/>
          </a:bodyPr>
          <a:lstStyle/>
          <a:p>
            <a:r>
              <a:rPr lang="en-US" sz="6000" kern="1200" dirty="0">
                <a:solidFill>
                  <a:srgbClr val="000000"/>
                </a:solidFill>
                <a:latin typeface="+mj-lt"/>
                <a:ea typeface="+mj-ea"/>
                <a:cs typeface="+mj-cs"/>
              </a:rPr>
              <a:t>Leaders …</a:t>
            </a:r>
          </a:p>
        </p:txBody>
      </p:sp>
      <p:sp>
        <p:nvSpPr>
          <p:cNvPr id="75" name="Freeform 56">
            <a:extLst>
              <a:ext uri="{FF2B5EF4-FFF2-40B4-BE49-F238E27FC236}">
                <a16:creationId xmlns:a16="http://schemas.microsoft.com/office/drawing/2014/main" id="{9FA51AA9-DFBD-4CB2-9C70-26DAC24A3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35021" y="2"/>
            <a:ext cx="4305922" cy="3193227"/>
          </a:xfrm>
          <a:custGeom>
            <a:avLst/>
            <a:gdLst>
              <a:gd name="connsiteX0" fmla="*/ 268379 w 4305922"/>
              <a:gd name="connsiteY0" fmla="*/ 0 h 3193227"/>
              <a:gd name="connsiteX1" fmla="*/ 4037544 w 4305922"/>
              <a:gd name="connsiteY1" fmla="*/ 0 h 3193227"/>
              <a:gd name="connsiteX2" fmla="*/ 4046072 w 4305922"/>
              <a:gd name="connsiteY2" fmla="*/ 14037 h 3193227"/>
              <a:gd name="connsiteX3" fmla="*/ 4305922 w 4305922"/>
              <a:gd name="connsiteY3" fmla="*/ 1040266 h 3193227"/>
              <a:gd name="connsiteX4" fmla="*/ 2152962 w 4305922"/>
              <a:gd name="connsiteY4" fmla="*/ 3193227 h 3193227"/>
              <a:gd name="connsiteX5" fmla="*/ 0 w 4305922"/>
              <a:gd name="connsiteY5" fmla="*/ 1040266 h 3193227"/>
              <a:gd name="connsiteX6" fmla="*/ 259851 w 4305922"/>
              <a:gd name="connsiteY6" fmla="*/ 14037 h 319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05922" h="3193227">
                <a:moveTo>
                  <a:pt x="268379" y="0"/>
                </a:moveTo>
                <a:lnTo>
                  <a:pt x="4037544" y="0"/>
                </a:lnTo>
                <a:lnTo>
                  <a:pt x="4046072" y="14037"/>
                </a:lnTo>
                <a:cubicBezTo>
                  <a:pt x="4211790" y="319097"/>
                  <a:pt x="4305922" y="668689"/>
                  <a:pt x="4305922" y="1040266"/>
                </a:cubicBezTo>
                <a:cubicBezTo>
                  <a:pt x="4305922" y="2229314"/>
                  <a:pt x="3342009" y="3193227"/>
                  <a:pt x="2152962" y="3193227"/>
                </a:cubicBezTo>
                <a:cubicBezTo>
                  <a:pt x="963913" y="3193227"/>
                  <a:pt x="0" y="2229314"/>
                  <a:pt x="0" y="1040266"/>
                </a:cubicBezTo>
                <a:cubicBezTo>
                  <a:pt x="0" y="668689"/>
                  <a:pt x="94133" y="319097"/>
                  <a:pt x="259851" y="14037"/>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25E62DC5-49FD-402A-A707-AA98E71264F1}"/>
              </a:ext>
            </a:extLst>
          </p:cNvPr>
          <p:cNvPicPr>
            <a:picLocks noChangeAspect="1"/>
          </p:cNvPicPr>
          <p:nvPr/>
        </p:nvPicPr>
        <p:blipFill rotWithShape="1">
          <a:blip r:embed="rId3">
            <a:alphaModFix/>
          </a:blip>
          <a:srcRect l="7207" r="4494" b="-3"/>
          <a:stretch/>
        </p:blipFill>
        <p:spPr>
          <a:xfrm>
            <a:off x="3347837" y="1"/>
            <a:ext cx="4063868" cy="3072200"/>
          </a:xfrm>
          <a:custGeom>
            <a:avLst/>
            <a:gdLst/>
            <a:ahLst/>
            <a:cxnLst/>
            <a:rect l="l" t="t" r="r" b="b"/>
            <a:pathLst>
              <a:path w="4063868" h="3072200">
                <a:moveTo>
                  <a:pt x="288818" y="0"/>
                </a:moveTo>
                <a:lnTo>
                  <a:pt x="3775050" y="0"/>
                </a:lnTo>
                <a:lnTo>
                  <a:pt x="3818625" y="71726"/>
                </a:lnTo>
                <a:cubicBezTo>
                  <a:pt x="3975028" y="359637"/>
                  <a:pt x="4063868" y="689577"/>
                  <a:pt x="4063868" y="1040266"/>
                </a:cubicBezTo>
                <a:cubicBezTo>
                  <a:pt x="4063868" y="2162473"/>
                  <a:pt x="3154140" y="3072200"/>
                  <a:pt x="2031934" y="3072200"/>
                </a:cubicBezTo>
                <a:cubicBezTo>
                  <a:pt x="909728" y="3072200"/>
                  <a:pt x="0" y="2162473"/>
                  <a:pt x="0" y="1040266"/>
                </a:cubicBezTo>
                <a:cubicBezTo>
                  <a:pt x="0" y="689577"/>
                  <a:pt x="88841" y="359637"/>
                  <a:pt x="245244" y="71726"/>
                </a:cubicBezTo>
                <a:close/>
              </a:path>
            </a:pathLst>
          </a:custGeom>
          <a:effectLst>
            <a:softEdge rad="0"/>
          </a:effectLst>
        </p:spPr>
      </p:pic>
      <p:sp>
        <p:nvSpPr>
          <p:cNvPr id="77" name="Freeform 58">
            <a:extLst>
              <a:ext uri="{FF2B5EF4-FFF2-40B4-BE49-F238E27FC236}">
                <a16:creationId xmlns:a16="http://schemas.microsoft.com/office/drawing/2014/main" id="{D5905D0D-FE5E-454B-A340-4DE821C09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5658" y="1424717"/>
            <a:ext cx="4506342" cy="5442758"/>
          </a:xfrm>
          <a:custGeom>
            <a:avLst/>
            <a:gdLst>
              <a:gd name="connsiteX0" fmla="*/ 3034499 w 4506342"/>
              <a:gd name="connsiteY0" fmla="*/ 0 h 5442758"/>
              <a:gd name="connsiteX1" fmla="*/ 4480922 w 4506342"/>
              <a:gd name="connsiteY1" fmla="*/ 366248 h 5442758"/>
              <a:gd name="connsiteX2" fmla="*/ 4506342 w 4506342"/>
              <a:gd name="connsiteY2" fmla="*/ 381691 h 5442758"/>
              <a:gd name="connsiteX3" fmla="*/ 4506342 w 4506342"/>
              <a:gd name="connsiteY3" fmla="*/ 5442758 h 5442758"/>
              <a:gd name="connsiteX4" fmla="*/ 1193461 w 4506342"/>
              <a:gd name="connsiteY4" fmla="*/ 5442758 h 5442758"/>
              <a:gd name="connsiteX5" fmla="*/ 1104276 w 4506342"/>
              <a:gd name="connsiteY5" fmla="*/ 5376066 h 5442758"/>
              <a:gd name="connsiteX6" fmla="*/ 0 w 4506342"/>
              <a:gd name="connsiteY6" fmla="*/ 3034499 h 5442758"/>
              <a:gd name="connsiteX7" fmla="*/ 3034499 w 4506342"/>
              <a:gd name="connsiteY7" fmla="*/ 0 h 544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06342" h="5442758">
                <a:moveTo>
                  <a:pt x="3034499" y="0"/>
                </a:moveTo>
                <a:cubicBezTo>
                  <a:pt x="3558220" y="0"/>
                  <a:pt x="4050953" y="132675"/>
                  <a:pt x="4480922" y="366248"/>
                </a:cubicBezTo>
                <a:lnTo>
                  <a:pt x="4506342" y="381691"/>
                </a:lnTo>
                <a:lnTo>
                  <a:pt x="4506342" y="5442758"/>
                </a:lnTo>
                <a:lnTo>
                  <a:pt x="1193461" y="5442758"/>
                </a:lnTo>
                <a:lnTo>
                  <a:pt x="1104276" y="5376066"/>
                </a:lnTo>
                <a:cubicBezTo>
                  <a:pt x="429867" y="4819495"/>
                  <a:pt x="0" y="3977198"/>
                  <a:pt x="0" y="3034499"/>
                </a:cubicBezTo>
                <a:cubicBezTo>
                  <a:pt x="0" y="1358591"/>
                  <a:pt x="1358591" y="0"/>
                  <a:pt x="3034499"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http://ts2.mm.bing.net/th?id=HN.607990524317860688&amp;pid=1.7"/>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r="1" b="8860"/>
          <a:stretch/>
        </p:blipFill>
        <p:spPr bwMode="auto">
          <a:xfrm>
            <a:off x="7840768" y="1579827"/>
            <a:ext cx="4351232" cy="5287648"/>
          </a:xfrm>
          <a:custGeom>
            <a:avLst/>
            <a:gdLst/>
            <a:ahLst/>
            <a:cxnLst/>
            <a:rect l="l" t="t" r="r" b="b"/>
            <a:pathLst>
              <a:path w="4351232" h="5287648">
                <a:moveTo>
                  <a:pt x="2879389" y="0"/>
                </a:moveTo>
                <a:cubicBezTo>
                  <a:pt x="3376340" y="0"/>
                  <a:pt x="3843887" y="125893"/>
                  <a:pt x="4251877" y="347527"/>
                </a:cubicBezTo>
                <a:lnTo>
                  <a:pt x="4351232" y="407886"/>
                </a:lnTo>
                <a:lnTo>
                  <a:pt x="4351232" y="5287648"/>
                </a:lnTo>
                <a:lnTo>
                  <a:pt x="1303444" y="5287648"/>
                </a:lnTo>
                <a:lnTo>
                  <a:pt x="1269495" y="5267024"/>
                </a:lnTo>
                <a:cubicBezTo>
                  <a:pt x="503573" y="4749577"/>
                  <a:pt x="0" y="3873291"/>
                  <a:pt x="0" y="2879389"/>
                </a:cubicBezTo>
                <a:cubicBezTo>
                  <a:pt x="0" y="1289146"/>
                  <a:pt x="1289146" y="0"/>
                  <a:pt x="2879389"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2"/>
          </p:nvPr>
        </p:nvSpPr>
        <p:spPr>
          <a:xfrm>
            <a:off x="10825930" y="6223702"/>
            <a:ext cx="570728" cy="314067"/>
          </a:xfrm>
        </p:spPr>
        <p:txBody>
          <a:bodyPr vert="horz" lIns="91440" tIns="45720" rIns="91440" bIns="45720" rtlCol="0" anchor="ctr">
            <a:normAutofit/>
          </a:bodyPr>
          <a:lstStyle/>
          <a:p>
            <a:pPr>
              <a:spcAft>
                <a:spcPts val="600"/>
              </a:spcAft>
              <a:defRPr/>
            </a:pPr>
            <a:fld id="{07F20C01-99AB-46C6-AC90-59ED84376195}" type="slidenum">
              <a:rPr lang="en-US" sz="1100">
                <a:solidFill>
                  <a:srgbClr val="FFFFFF"/>
                </a:solidFill>
              </a:rPr>
              <a:pPr>
                <a:spcAft>
                  <a:spcPts val="600"/>
                </a:spcAft>
                <a:defRPr/>
              </a:pPr>
              <a:t>12</a:t>
            </a:fld>
            <a:endParaRPr lang="en-US" sz="1100">
              <a:solidFill>
                <a:srgbClr val="FFFFFF"/>
              </a:solidFill>
            </a:endParaRPr>
          </a:p>
        </p:txBody>
      </p:sp>
      <p:sp>
        <p:nvSpPr>
          <p:cNvPr id="3" name="TextBox 2"/>
          <p:cNvSpPr txBox="1"/>
          <p:nvPr/>
        </p:nvSpPr>
        <p:spPr>
          <a:xfrm>
            <a:off x="811764" y="4820334"/>
            <a:ext cx="6398798" cy="646331"/>
          </a:xfrm>
          <a:prstGeom prst="rect">
            <a:avLst/>
          </a:prstGeom>
          <a:noFill/>
        </p:spPr>
        <p:txBody>
          <a:bodyPr wrap="square" rtlCol="0">
            <a:spAutoFit/>
          </a:bodyPr>
          <a:lstStyle/>
          <a:p>
            <a:pPr>
              <a:spcAft>
                <a:spcPts val="600"/>
              </a:spcAft>
            </a:pPr>
            <a:r>
              <a:rPr lang="en-GB" sz="3600" dirty="0"/>
              <a:t>… have a step ladder in the maze</a:t>
            </a:r>
          </a:p>
        </p:txBody>
      </p:sp>
    </p:spTree>
    <p:extLst>
      <p:ext uri="{BB962C8B-B14F-4D97-AF65-F5344CB8AC3E}">
        <p14:creationId xmlns:p14="http://schemas.microsoft.com/office/powerpoint/2010/main" val="179750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0686E">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70" name="Title 1"/>
          <p:cNvSpPr>
            <a:spLocks noGrp="1"/>
          </p:cNvSpPr>
          <p:nvPr>
            <p:ph type="title"/>
          </p:nvPr>
        </p:nvSpPr>
        <p:spPr>
          <a:xfrm>
            <a:off x="524256" y="4767072"/>
            <a:ext cx="6594189" cy="1625210"/>
          </a:xfrm>
        </p:spPr>
        <p:txBody>
          <a:bodyPr>
            <a:normAutofit/>
          </a:bodyPr>
          <a:lstStyle/>
          <a:p>
            <a:pPr algn="r"/>
            <a:r>
              <a:rPr lang="en-US" dirty="0" err="1">
                <a:solidFill>
                  <a:srgbClr val="FFFFFF"/>
                </a:solidFill>
              </a:rPr>
              <a:t>Byars</a:t>
            </a:r>
            <a:r>
              <a:rPr lang="en-US" dirty="0">
                <a:solidFill>
                  <a:srgbClr val="FFFFFF"/>
                </a:solidFill>
              </a:rPr>
              <a:t> (1992: 164)</a:t>
            </a:r>
          </a:p>
        </p:txBody>
      </p:sp>
      <p:pic>
        <p:nvPicPr>
          <p:cNvPr id="3" name="Picture 2">
            <a:extLst>
              <a:ext uri="{FF2B5EF4-FFF2-40B4-BE49-F238E27FC236}">
                <a16:creationId xmlns:a16="http://schemas.microsoft.com/office/drawing/2014/main" id="{766D1CEE-95E3-4BC6-B9A6-5349CB039A7C}"/>
              </a:ext>
            </a:extLst>
          </p:cNvPr>
          <p:cNvPicPr>
            <a:picLocks noChangeAspect="1"/>
          </p:cNvPicPr>
          <p:nvPr/>
        </p:nvPicPr>
        <p:blipFill rotWithShape="1">
          <a:blip r:embed="rId3"/>
          <a:srcRect t="14290" r="1" b="8121"/>
          <a:stretch/>
        </p:blipFill>
        <p:spPr>
          <a:xfrm>
            <a:off x="327547" y="321733"/>
            <a:ext cx="7058306" cy="4107392"/>
          </a:xfrm>
          <a:prstGeom prst="rect">
            <a:avLst/>
          </a:prstGeom>
        </p:spPr>
      </p:pic>
      <p:sp>
        <p:nvSpPr>
          <p:cNvPr id="74" name="Rectangle 7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71" name="Content Placeholder 2"/>
          <p:cNvSpPr>
            <a:spLocks noGrp="1"/>
          </p:cNvSpPr>
          <p:nvPr>
            <p:ph idx="1"/>
          </p:nvPr>
        </p:nvSpPr>
        <p:spPr>
          <a:xfrm>
            <a:off x="7832610" y="699795"/>
            <a:ext cx="3835134" cy="5495731"/>
          </a:xfrm>
        </p:spPr>
        <p:txBody>
          <a:bodyPr anchor="ctr">
            <a:normAutofit/>
          </a:bodyPr>
          <a:lstStyle/>
          <a:p>
            <a:r>
              <a:rPr lang="en-GB" sz="2400" dirty="0">
                <a:solidFill>
                  <a:srgbClr val="FFFFFF"/>
                </a:solidFill>
              </a:rPr>
              <a:t>“A leader is an individual who is able to influence the attitudes and opinions of others. </a:t>
            </a:r>
          </a:p>
          <a:p>
            <a:r>
              <a:rPr lang="en-GB" sz="2400" dirty="0">
                <a:solidFill>
                  <a:srgbClr val="FFFFFF"/>
                </a:solidFill>
              </a:rPr>
              <a:t>Unfortunately, too many senior managers are merely able to influence employee actions and decisions. </a:t>
            </a:r>
          </a:p>
          <a:p>
            <a:r>
              <a:rPr lang="en-GB" sz="2400" dirty="0">
                <a:solidFill>
                  <a:srgbClr val="FFFFFF"/>
                </a:solidFill>
              </a:rPr>
              <a:t>Leadership is not a synonym for management; it is a higher order for capability.”</a:t>
            </a:r>
          </a:p>
        </p:txBody>
      </p:sp>
      <p:sp>
        <p:nvSpPr>
          <p:cNvPr id="2" name="Slide Number Placeholder 1"/>
          <p:cNvSpPr>
            <a:spLocks noGrp="1"/>
          </p:cNvSpPr>
          <p:nvPr>
            <p:ph type="sldNum" sz="quarter" idx="12"/>
          </p:nvPr>
        </p:nvSpPr>
        <p:spPr>
          <a:xfrm>
            <a:off x="10480391" y="6535157"/>
            <a:ext cx="973667" cy="274320"/>
          </a:xfrm>
        </p:spPr>
        <p:txBody>
          <a:bodyPr>
            <a:normAutofit/>
          </a:bodyPr>
          <a:lstStyle/>
          <a:p>
            <a:pPr>
              <a:spcAft>
                <a:spcPts val="600"/>
              </a:spcAft>
              <a:defRPr/>
            </a:pPr>
            <a:fld id="{6091A655-1469-4920-8C9C-4B763704984C}" type="slidenum">
              <a:rPr lang="en-US" sz="1050">
                <a:solidFill>
                  <a:schemeClr val="tx1">
                    <a:lumMod val="50000"/>
                    <a:lumOff val="50000"/>
                  </a:schemeClr>
                </a:solidFill>
              </a:rPr>
              <a:pPr>
                <a:spcAft>
                  <a:spcPts val="600"/>
                </a:spcAft>
                <a:defRPr/>
              </a:pPr>
              <a:t>13</a:t>
            </a:fld>
            <a:endParaRPr lang="en-US" sz="1050">
              <a:solidFill>
                <a:schemeClr val="tx1">
                  <a:lumMod val="50000"/>
                  <a:lumOff val="50000"/>
                </a:schemeClr>
              </a:solidFill>
            </a:endParaRPr>
          </a:p>
        </p:txBody>
      </p:sp>
    </p:spTree>
    <p:extLst>
      <p:ext uri="{BB962C8B-B14F-4D97-AF65-F5344CB8AC3E}">
        <p14:creationId xmlns:p14="http://schemas.microsoft.com/office/powerpoint/2010/main" val="1006797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fade">
                                      <p:cBhvr>
                                        <p:cTn id="7" dur="1000"/>
                                        <p:tgtEl>
                                          <p:spTgt spid="7171">
                                            <p:txEl>
                                              <p:pRg st="0" end="0"/>
                                            </p:txEl>
                                          </p:spTgt>
                                        </p:tgtEl>
                                      </p:cBhvr>
                                    </p:animEffect>
                                    <p:anim calcmode="lin" valueType="num">
                                      <p:cBhvr>
                                        <p:cTn id="8" dur="1000" fill="hold"/>
                                        <p:tgtEl>
                                          <p:spTgt spid="717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1">
                                            <p:txEl>
                                              <p:pRg st="1" end="1"/>
                                            </p:txEl>
                                          </p:spTgt>
                                        </p:tgtEl>
                                        <p:attrNameLst>
                                          <p:attrName>style.visibility</p:attrName>
                                        </p:attrNameLst>
                                      </p:cBhvr>
                                      <p:to>
                                        <p:strVal val="visible"/>
                                      </p:to>
                                    </p:set>
                                    <p:animEffect transition="in" filter="fade">
                                      <p:cBhvr>
                                        <p:cTn id="14" dur="1000"/>
                                        <p:tgtEl>
                                          <p:spTgt spid="7171">
                                            <p:txEl>
                                              <p:pRg st="1" end="1"/>
                                            </p:txEl>
                                          </p:spTgt>
                                        </p:tgtEl>
                                      </p:cBhvr>
                                    </p:animEffect>
                                    <p:anim calcmode="lin" valueType="num">
                                      <p:cBhvr>
                                        <p:cTn id="15" dur="1000" fill="hold"/>
                                        <p:tgtEl>
                                          <p:spTgt spid="717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1">
                                            <p:txEl>
                                              <p:pRg st="2" end="2"/>
                                            </p:txEl>
                                          </p:spTgt>
                                        </p:tgtEl>
                                        <p:attrNameLst>
                                          <p:attrName>style.visibility</p:attrName>
                                        </p:attrNameLst>
                                      </p:cBhvr>
                                      <p:to>
                                        <p:strVal val="visible"/>
                                      </p:to>
                                    </p:set>
                                    <p:animEffect transition="in" filter="fade">
                                      <p:cBhvr>
                                        <p:cTn id="21" dur="1000"/>
                                        <p:tgtEl>
                                          <p:spTgt spid="7171">
                                            <p:txEl>
                                              <p:pRg st="2" end="2"/>
                                            </p:txEl>
                                          </p:spTgt>
                                        </p:tgtEl>
                                      </p:cBhvr>
                                    </p:animEffect>
                                    <p:anim calcmode="lin" valueType="num">
                                      <p:cBhvr>
                                        <p:cTn id="22" dur="1000" fill="hold"/>
                                        <p:tgtEl>
                                          <p:spTgt spid="717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1">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1" y="803325"/>
            <a:ext cx="5314536" cy="1325563"/>
          </a:xfrm>
        </p:spPr>
        <p:txBody>
          <a:bodyPr>
            <a:normAutofit/>
          </a:bodyPr>
          <a:lstStyle/>
          <a:p>
            <a:r>
              <a:rPr lang="en-GB" dirty="0" err="1">
                <a:effectLst/>
              </a:rPr>
              <a:t>Byars</a:t>
            </a:r>
            <a:r>
              <a:rPr lang="en-GB" dirty="0">
                <a:effectLst/>
              </a:rPr>
              <a:t> (1992)</a:t>
            </a:r>
          </a:p>
        </p:txBody>
      </p:sp>
      <p:sp>
        <p:nvSpPr>
          <p:cNvPr id="3" name="Content Placeholder 2"/>
          <p:cNvSpPr>
            <a:spLocks noGrp="1"/>
          </p:cNvSpPr>
          <p:nvPr>
            <p:ph idx="1"/>
          </p:nvPr>
        </p:nvSpPr>
        <p:spPr>
          <a:xfrm>
            <a:off x="762000" y="2283123"/>
            <a:ext cx="5609220" cy="4377814"/>
          </a:xfrm>
        </p:spPr>
        <p:txBody>
          <a:bodyPr anchor="t">
            <a:normAutofit/>
          </a:bodyPr>
          <a:lstStyle/>
          <a:p>
            <a:r>
              <a:rPr lang="en-GB" dirty="0"/>
              <a:t>“Strategic Management involves making those decisions that define the organisation’s mission and objectives, </a:t>
            </a:r>
          </a:p>
          <a:p>
            <a:r>
              <a:rPr lang="en-GB" dirty="0"/>
              <a:t>… determines the organization’s most effective  utilisation of resources, </a:t>
            </a:r>
          </a:p>
          <a:p>
            <a:r>
              <a:rPr lang="en-GB" dirty="0"/>
              <a:t>… and seeks to assure the effectiveness of the organisation within its environment.” [5]</a:t>
            </a:r>
          </a:p>
          <a:p>
            <a:pPr>
              <a:buNone/>
            </a:pPr>
            <a:endParaRPr lang="en-GB" sz="1800" dirty="0"/>
          </a:p>
          <a:p>
            <a:pPr>
              <a:buNone/>
            </a:pPr>
            <a:endParaRPr lang="en-GB" sz="1800" dirty="0"/>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C5302F7D-B353-4162-AB28-5D2D1BF0CD89}"/>
              </a:ext>
            </a:extLst>
          </p:cNvPr>
          <p:cNvPicPr>
            <a:picLocks noChangeAspect="1"/>
          </p:cNvPicPr>
          <p:nvPr/>
        </p:nvPicPr>
        <p:blipFill rotWithShape="1">
          <a:blip r:embed="rId2"/>
          <a:srcRect l="18461" r="11771"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4" name="Slide Number Placeholder 3"/>
          <p:cNvSpPr>
            <a:spLocks noGrp="1"/>
          </p:cNvSpPr>
          <p:nvPr>
            <p:ph type="sldNum" sz="quarter" idx="12"/>
          </p:nvPr>
        </p:nvSpPr>
        <p:spPr>
          <a:xfrm>
            <a:off x="11000232" y="6108192"/>
            <a:ext cx="548640" cy="548640"/>
          </a:xfrm>
          <a:prstGeom prst="ellipse">
            <a:avLst/>
          </a:prstGeom>
          <a:solidFill>
            <a:srgbClr val="4C4F62"/>
          </a:solidFill>
        </p:spPr>
        <p:txBody>
          <a:bodyPr anchor="ctr">
            <a:normAutofit/>
          </a:bodyPr>
          <a:lstStyle/>
          <a:p>
            <a:pPr algn="ctr">
              <a:spcAft>
                <a:spcPts val="600"/>
              </a:spcAft>
            </a:pPr>
            <a:fld id="{B6F15528-21DE-4FAA-801E-634DDDAF4B2B}" type="slidenum">
              <a:rPr lang="en-US" sz="1500">
                <a:solidFill>
                  <a:srgbClr val="FFFFFF"/>
                </a:solidFill>
              </a:rPr>
              <a:pPr algn="ctr">
                <a:spcAft>
                  <a:spcPts val="600"/>
                </a:spcAft>
              </a:pPr>
              <a:t>14</a:t>
            </a:fld>
            <a:endParaRPr lang="en-US" sz="1500">
              <a:solidFill>
                <a:srgbClr val="FFFFFF"/>
              </a:solidFill>
            </a:endParaRPr>
          </a:p>
        </p:txBody>
      </p:sp>
    </p:spTree>
    <p:extLst>
      <p:ext uri="{BB962C8B-B14F-4D97-AF65-F5344CB8AC3E}">
        <p14:creationId xmlns:p14="http://schemas.microsoft.com/office/powerpoint/2010/main" val="324802697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18208FED-83A8-44F0-9296-30193A41B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824041"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D0AE711E-7D6D-41D1-AD81-1558FBD2B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770701"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4671" y="1330007"/>
            <a:ext cx="3820669" cy="4692396"/>
          </a:xfrm>
        </p:spPr>
        <p:txBody>
          <a:bodyPr anchor="ctr">
            <a:normAutofit/>
          </a:bodyPr>
          <a:lstStyle/>
          <a:p>
            <a:r>
              <a:rPr lang="en-GB" sz="5000"/>
              <a:t>Ansoff’s (1979) ‘Strategic Management’</a:t>
            </a:r>
          </a:p>
        </p:txBody>
      </p:sp>
      <p:sp>
        <p:nvSpPr>
          <p:cNvPr id="4" name="Slide Number Placeholder 3"/>
          <p:cNvSpPr>
            <a:spLocks noGrp="1"/>
          </p:cNvSpPr>
          <p:nvPr>
            <p:ph type="sldNum" sz="quarter" idx="12"/>
          </p:nvPr>
        </p:nvSpPr>
        <p:spPr>
          <a:xfrm>
            <a:off x="11000232" y="603504"/>
            <a:ext cx="548640" cy="548640"/>
          </a:xfrm>
          <a:prstGeom prst="ellipse">
            <a:avLst/>
          </a:prstGeom>
          <a:solidFill>
            <a:srgbClr val="808080"/>
          </a:solidFill>
        </p:spPr>
        <p:txBody>
          <a:bodyPr>
            <a:normAutofit/>
          </a:bodyPr>
          <a:lstStyle/>
          <a:p>
            <a:pPr algn="ctr">
              <a:spcAft>
                <a:spcPts val="600"/>
              </a:spcAft>
            </a:pPr>
            <a:fld id="{B6F15528-21DE-4FAA-801E-634DDDAF4B2B}" type="slidenum">
              <a:rPr lang="en-US" sz="1500">
                <a:solidFill>
                  <a:srgbClr val="FFFFFF"/>
                </a:solidFill>
              </a:rPr>
              <a:pPr algn="ctr">
                <a:spcAft>
                  <a:spcPts val="600"/>
                </a:spcAft>
              </a:pPr>
              <a:t>15</a:t>
            </a:fld>
            <a:endParaRPr lang="en-US" sz="1500">
              <a:solidFill>
                <a:srgbClr val="FFFFFF"/>
              </a:solidFill>
            </a:endParaRPr>
          </a:p>
        </p:txBody>
      </p:sp>
      <p:sp>
        <p:nvSpPr>
          <p:cNvPr id="3" name="Content Placeholder 2"/>
          <p:cNvSpPr>
            <a:spLocks noGrp="1"/>
          </p:cNvSpPr>
          <p:nvPr>
            <p:ph idx="1"/>
          </p:nvPr>
        </p:nvSpPr>
        <p:spPr>
          <a:xfrm>
            <a:off x="5579705" y="1017037"/>
            <a:ext cx="6195527" cy="5523722"/>
          </a:xfrm>
        </p:spPr>
        <p:txBody>
          <a:bodyPr anchor="ctr">
            <a:normAutofit/>
          </a:bodyPr>
          <a:lstStyle/>
          <a:p>
            <a:r>
              <a:rPr lang="en-GB" dirty="0"/>
              <a:t>Seen as the father of strategic management</a:t>
            </a:r>
          </a:p>
          <a:p>
            <a:r>
              <a:rPr lang="en-GB" dirty="0"/>
              <a:t> 3 salient features</a:t>
            </a:r>
          </a:p>
          <a:p>
            <a:endParaRPr lang="en-GB" dirty="0"/>
          </a:p>
          <a:p>
            <a:pPr marL="457200" indent="-457200">
              <a:buFont typeface="+mj-lt"/>
              <a:buAutoNum type="arabicPeriod"/>
            </a:pPr>
            <a:r>
              <a:rPr lang="en-GB" dirty="0"/>
              <a:t>Far reaching and more </a:t>
            </a:r>
            <a:r>
              <a:rPr lang="en-GB" b="1" dirty="0"/>
              <a:t>global</a:t>
            </a:r>
            <a:r>
              <a:rPr lang="en-GB" dirty="0"/>
              <a:t> European view . . . As opposed to a myopic, parochial, purely American view</a:t>
            </a:r>
          </a:p>
          <a:p>
            <a:pPr marL="457200" indent="-457200">
              <a:buFont typeface="+mj-lt"/>
              <a:buAutoNum type="arabicPeriod"/>
            </a:pPr>
            <a:r>
              <a:rPr lang="en-GB" dirty="0"/>
              <a:t> A </a:t>
            </a:r>
            <a:r>
              <a:rPr lang="en-GB" b="1" dirty="0"/>
              <a:t>hypothesis-verification</a:t>
            </a:r>
            <a:r>
              <a:rPr lang="en-GB" dirty="0"/>
              <a:t> approach . . .  Verification of business realities</a:t>
            </a:r>
          </a:p>
          <a:p>
            <a:pPr marL="457200" indent="-457200">
              <a:buFont typeface="+mj-lt"/>
              <a:buAutoNum type="arabicPeriod"/>
            </a:pPr>
            <a:r>
              <a:rPr lang="en-GB" dirty="0"/>
              <a:t> A </a:t>
            </a:r>
            <a:r>
              <a:rPr lang="en-GB" b="1" dirty="0"/>
              <a:t>multi-disciplinary </a:t>
            </a:r>
            <a:r>
              <a:rPr lang="en-GB" dirty="0"/>
              <a:t>approach</a:t>
            </a:r>
          </a:p>
          <a:p>
            <a:pPr marL="457200" indent="-457200">
              <a:buNone/>
            </a:pPr>
            <a:endParaRPr lang="en-GB" sz="2200" dirty="0"/>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a:bodyPr>
          <a:lstStyle/>
          <a:p>
            <a:pPr algn="r"/>
            <a:r>
              <a:rPr lang="en-GB" dirty="0">
                <a:solidFill>
                  <a:srgbClr val="FFFFFF"/>
                </a:solidFill>
              </a:rPr>
              <a:t>Ansoff’s Strategic Management</a:t>
            </a:r>
          </a:p>
        </p:txBody>
      </p:sp>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83C7C8C4-160E-44A3-B15C-2F709B9A60F3}"/>
              </a:ext>
            </a:extLst>
          </p:cNvPr>
          <p:cNvSpPr>
            <a:spLocks noGrp="1"/>
          </p:cNvSpPr>
          <p:nvPr>
            <p:ph idx="1"/>
          </p:nvPr>
        </p:nvSpPr>
        <p:spPr>
          <a:xfrm>
            <a:off x="8029319" y="917725"/>
            <a:ext cx="3424739" cy="4852362"/>
          </a:xfrm>
        </p:spPr>
        <p:txBody>
          <a:bodyPr anchor="ctr">
            <a:normAutofit/>
          </a:bodyPr>
          <a:lstStyle/>
          <a:p>
            <a:r>
              <a:rPr lang="en-GB" sz="3200" dirty="0">
                <a:solidFill>
                  <a:srgbClr val="FFFFFF"/>
                </a:solidFill>
              </a:rPr>
              <a:t>“The reader deserves a respite from this book … so do I.”</a:t>
            </a:r>
          </a:p>
        </p:txBody>
      </p:sp>
      <p:sp>
        <p:nvSpPr>
          <p:cNvPr id="4" name="Slide Number Placeholder 3"/>
          <p:cNvSpPr>
            <a:spLocks noGrp="1"/>
          </p:cNvSpPr>
          <p:nvPr>
            <p:ph type="sldNum" sz="quarter" idx="12"/>
          </p:nvPr>
        </p:nvSpPr>
        <p:spPr>
          <a:xfrm>
            <a:off x="10480391" y="6535157"/>
            <a:ext cx="973667" cy="274320"/>
          </a:xfrm>
        </p:spPr>
        <p:txBody>
          <a:bodyPr>
            <a:normAutofit/>
          </a:bodyPr>
          <a:lstStyle/>
          <a:p>
            <a:pPr>
              <a:spcAft>
                <a:spcPts val="600"/>
              </a:spcAft>
            </a:pPr>
            <a:fld id="{B6F15528-21DE-4FAA-801E-634DDDAF4B2B}" type="slidenum">
              <a:rPr lang="en-US" sz="1050">
                <a:solidFill>
                  <a:schemeClr val="tx1">
                    <a:lumMod val="50000"/>
                    <a:lumOff val="50000"/>
                  </a:schemeClr>
                </a:solidFill>
              </a:rPr>
              <a:pPr>
                <a:spcAft>
                  <a:spcPts val="600"/>
                </a:spcAft>
              </a:pPr>
              <a:t>16</a:t>
            </a:fld>
            <a:endParaRPr lang="en-US" sz="1050">
              <a:solidFill>
                <a:schemeClr val="tx1">
                  <a:lumMod val="50000"/>
                  <a:lumOff val="50000"/>
                </a:schemeClr>
              </a:solidFill>
            </a:endParaRPr>
          </a:p>
        </p:txBody>
      </p:sp>
      <p:pic>
        <p:nvPicPr>
          <p:cNvPr id="9" name="Picture 8">
            <a:extLst>
              <a:ext uri="{FF2B5EF4-FFF2-40B4-BE49-F238E27FC236}">
                <a16:creationId xmlns:a16="http://schemas.microsoft.com/office/drawing/2014/main" id="{3898AEA6-C34E-4B46-BA12-AF3EC6284B8D}"/>
              </a:ext>
            </a:extLst>
          </p:cNvPr>
          <p:cNvPicPr>
            <a:picLocks noChangeAspect="1"/>
          </p:cNvPicPr>
          <p:nvPr/>
        </p:nvPicPr>
        <p:blipFill>
          <a:blip r:embed="rId2"/>
          <a:stretch>
            <a:fillRect/>
          </a:stretch>
        </p:blipFill>
        <p:spPr>
          <a:xfrm>
            <a:off x="1670853" y="285750"/>
            <a:ext cx="5715000" cy="428625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18208FED-83A8-44F0-9296-30193A41B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824041"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D0AE711E-7D6D-41D1-AD81-1558FBD2B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770701"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4671" y="1330007"/>
            <a:ext cx="3820669" cy="4692396"/>
          </a:xfrm>
        </p:spPr>
        <p:txBody>
          <a:bodyPr anchor="ctr">
            <a:normAutofit/>
          </a:bodyPr>
          <a:lstStyle/>
          <a:p>
            <a:r>
              <a:rPr lang="en-GB" sz="5000"/>
              <a:t>Complex organisations in turbulent environments</a:t>
            </a:r>
          </a:p>
        </p:txBody>
      </p:sp>
      <p:sp>
        <p:nvSpPr>
          <p:cNvPr id="4" name="Slide Number Placeholder 3"/>
          <p:cNvSpPr>
            <a:spLocks noGrp="1"/>
          </p:cNvSpPr>
          <p:nvPr>
            <p:ph type="sldNum" sz="quarter" idx="12"/>
          </p:nvPr>
        </p:nvSpPr>
        <p:spPr>
          <a:xfrm>
            <a:off x="11000232" y="603504"/>
            <a:ext cx="548640" cy="548640"/>
          </a:xfrm>
          <a:prstGeom prst="ellipse">
            <a:avLst/>
          </a:prstGeom>
          <a:solidFill>
            <a:srgbClr val="808080"/>
          </a:solidFill>
        </p:spPr>
        <p:txBody>
          <a:bodyPr>
            <a:normAutofit/>
          </a:bodyPr>
          <a:lstStyle/>
          <a:p>
            <a:pPr algn="ctr">
              <a:spcAft>
                <a:spcPts val="600"/>
              </a:spcAft>
            </a:pPr>
            <a:fld id="{B6F15528-21DE-4FAA-801E-634DDDAF4B2B}" type="slidenum">
              <a:rPr lang="en-US" sz="1500">
                <a:solidFill>
                  <a:srgbClr val="FFFFFF"/>
                </a:solidFill>
              </a:rPr>
              <a:pPr algn="ctr">
                <a:spcAft>
                  <a:spcPts val="600"/>
                </a:spcAft>
              </a:pPr>
              <a:t>17</a:t>
            </a:fld>
            <a:endParaRPr lang="en-US" sz="1500">
              <a:solidFill>
                <a:srgbClr val="FFFFFF"/>
              </a:solidFill>
            </a:endParaRPr>
          </a:p>
        </p:txBody>
      </p:sp>
      <p:sp>
        <p:nvSpPr>
          <p:cNvPr id="3" name="Content Placeholder 2"/>
          <p:cNvSpPr>
            <a:spLocks noGrp="1"/>
          </p:cNvSpPr>
          <p:nvPr>
            <p:ph idx="1"/>
          </p:nvPr>
        </p:nvSpPr>
        <p:spPr>
          <a:xfrm>
            <a:off x="5878285" y="1017037"/>
            <a:ext cx="5840963" cy="5337110"/>
          </a:xfrm>
        </p:spPr>
        <p:txBody>
          <a:bodyPr anchor="ctr">
            <a:noAutofit/>
          </a:bodyPr>
          <a:lstStyle/>
          <a:p>
            <a:pPr marL="0" indent="0">
              <a:buNone/>
            </a:pPr>
            <a:r>
              <a:rPr lang="en-GB" dirty="0"/>
              <a:t>Ansoff saw two sides to current knowledge:  </a:t>
            </a:r>
          </a:p>
          <a:p>
            <a:r>
              <a:rPr lang="en-GB" dirty="0"/>
              <a:t>practical technology about how organisations  </a:t>
            </a:r>
            <a:r>
              <a:rPr lang="en-GB" b="1" dirty="0"/>
              <a:t>should</a:t>
            </a:r>
            <a:r>
              <a:rPr lang="en-GB" dirty="0"/>
              <a:t> behave against theoretical insights which describe  why and how organisations </a:t>
            </a:r>
            <a:r>
              <a:rPr lang="en-GB" b="1" dirty="0"/>
              <a:t>do</a:t>
            </a:r>
            <a:r>
              <a:rPr lang="en-GB" dirty="0"/>
              <a:t> behave</a:t>
            </a:r>
          </a:p>
          <a:p>
            <a:r>
              <a:rPr lang="en-GB" dirty="0"/>
              <a:t>At best a vague relation between the two</a:t>
            </a:r>
          </a:p>
          <a:p>
            <a:r>
              <a:rPr lang="en-GB" dirty="0"/>
              <a:t>Technology progresses by trial and error</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18208FED-83A8-44F0-9296-30193A41B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824041"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D0AE711E-7D6D-41D1-AD81-1558FBD2B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770701"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4671" y="1330007"/>
            <a:ext cx="3820669" cy="4692396"/>
          </a:xfrm>
        </p:spPr>
        <p:txBody>
          <a:bodyPr anchor="ctr">
            <a:normAutofit/>
          </a:bodyPr>
          <a:lstStyle/>
          <a:p>
            <a:r>
              <a:rPr lang="en-GB" sz="5000"/>
              <a:t>Ansoff’s Strategic Management</a:t>
            </a:r>
          </a:p>
        </p:txBody>
      </p:sp>
      <p:sp>
        <p:nvSpPr>
          <p:cNvPr id="4" name="Slide Number Placeholder 3"/>
          <p:cNvSpPr>
            <a:spLocks noGrp="1"/>
          </p:cNvSpPr>
          <p:nvPr>
            <p:ph type="sldNum" sz="quarter" idx="12"/>
          </p:nvPr>
        </p:nvSpPr>
        <p:spPr>
          <a:xfrm>
            <a:off x="11000232" y="603504"/>
            <a:ext cx="548640" cy="548640"/>
          </a:xfrm>
          <a:prstGeom prst="ellipse">
            <a:avLst/>
          </a:prstGeom>
          <a:solidFill>
            <a:srgbClr val="808080"/>
          </a:solidFill>
        </p:spPr>
        <p:txBody>
          <a:bodyPr>
            <a:normAutofit/>
          </a:bodyPr>
          <a:lstStyle/>
          <a:p>
            <a:pPr algn="ctr">
              <a:spcAft>
                <a:spcPts val="600"/>
              </a:spcAft>
            </a:pPr>
            <a:fld id="{B6F15528-21DE-4FAA-801E-634DDDAF4B2B}" type="slidenum">
              <a:rPr lang="en-US" sz="1500">
                <a:solidFill>
                  <a:srgbClr val="FFFFFF"/>
                </a:solidFill>
              </a:rPr>
              <a:pPr algn="ctr">
                <a:spcAft>
                  <a:spcPts val="600"/>
                </a:spcAft>
              </a:pPr>
              <a:t>18</a:t>
            </a:fld>
            <a:endParaRPr lang="en-US" sz="1500">
              <a:solidFill>
                <a:srgbClr val="FFFFFF"/>
              </a:solidFill>
            </a:endParaRPr>
          </a:p>
        </p:txBody>
      </p:sp>
      <p:sp>
        <p:nvSpPr>
          <p:cNvPr id="3" name="Content Placeholder 2"/>
          <p:cNvSpPr>
            <a:spLocks noGrp="1"/>
          </p:cNvSpPr>
          <p:nvPr>
            <p:ph idx="1"/>
          </p:nvPr>
        </p:nvSpPr>
        <p:spPr>
          <a:xfrm>
            <a:off x="6095999" y="1152144"/>
            <a:ext cx="5585927" cy="5192672"/>
          </a:xfrm>
        </p:spPr>
        <p:txBody>
          <a:bodyPr anchor="ctr">
            <a:noAutofit/>
          </a:bodyPr>
          <a:lstStyle/>
          <a:p>
            <a:r>
              <a:rPr lang="en-GB" dirty="0"/>
              <a:t>Major aim was to </a:t>
            </a:r>
            <a:r>
              <a:rPr lang="en-GB" b="1" dirty="0"/>
              <a:t>bridge the gap between  theory and practice </a:t>
            </a:r>
            <a:r>
              <a:rPr lang="en-GB" dirty="0"/>
              <a:t>by asking key questions:</a:t>
            </a:r>
          </a:p>
          <a:p>
            <a:pPr>
              <a:buNone/>
            </a:pPr>
            <a:endParaRPr lang="en-GB" dirty="0"/>
          </a:p>
          <a:p>
            <a:pPr marL="514350" indent="-514350">
              <a:buFont typeface="+mj-lt"/>
              <a:buAutoNum type="arabicPeriod"/>
            </a:pPr>
            <a:r>
              <a:rPr lang="en-GB" dirty="0"/>
              <a:t>What are the patterns of organisational behaviour  in a turbulent environment?</a:t>
            </a:r>
          </a:p>
          <a:p>
            <a:pPr marL="514350" indent="-514350">
              <a:buFont typeface="+mj-lt"/>
              <a:buAutoNum type="arabicPeriod"/>
            </a:pPr>
            <a:r>
              <a:rPr lang="en-GB" dirty="0"/>
              <a:t>What determines the differences in the behaviour?</a:t>
            </a:r>
          </a:p>
          <a:p>
            <a:pPr marL="514350" indent="-514350">
              <a:buFont typeface="+mj-lt"/>
              <a:buAutoNum type="arabicPeriod"/>
            </a:pPr>
            <a:r>
              <a:rPr lang="en-GB" dirty="0"/>
              <a:t>What factors contribute to success and to failure ?(10)</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18208FED-83A8-44F0-9296-30193A41B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824041"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D0AE711E-7D6D-41D1-AD81-1558FBD2B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770701"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4671" y="1330007"/>
            <a:ext cx="3820669" cy="4692396"/>
          </a:xfrm>
        </p:spPr>
        <p:txBody>
          <a:bodyPr anchor="ctr">
            <a:normAutofit/>
          </a:bodyPr>
          <a:lstStyle/>
          <a:p>
            <a:r>
              <a:rPr lang="en-GB" sz="5000"/>
              <a:t>Ansoff’s Strategic Management</a:t>
            </a:r>
          </a:p>
        </p:txBody>
      </p:sp>
      <p:sp>
        <p:nvSpPr>
          <p:cNvPr id="4" name="Slide Number Placeholder 3"/>
          <p:cNvSpPr>
            <a:spLocks noGrp="1"/>
          </p:cNvSpPr>
          <p:nvPr>
            <p:ph type="sldNum" sz="quarter" idx="12"/>
          </p:nvPr>
        </p:nvSpPr>
        <p:spPr>
          <a:xfrm>
            <a:off x="11000232" y="603504"/>
            <a:ext cx="548640" cy="548640"/>
          </a:xfrm>
          <a:prstGeom prst="ellipse">
            <a:avLst/>
          </a:prstGeom>
          <a:solidFill>
            <a:srgbClr val="808080"/>
          </a:solidFill>
        </p:spPr>
        <p:txBody>
          <a:bodyPr>
            <a:normAutofit/>
          </a:bodyPr>
          <a:lstStyle/>
          <a:p>
            <a:pPr algn="ctr">
              <a:spcAft>
                <a:spcPts val="600"/>
              </a:spcAft>
            </a:pPr>
            <a:fld id="{B6F15528-21DE-4FAA-801E-634DDDAF4B2B}" type="slidenum">
              <a:rPr lang="en-US" sz="1500">
                <a:solidFill>
                  <a:srgbClr val="FFFFFF"/>
                </a:solidFill>
              </a:rPr>
              <a:pPr algn="ctr">
                <a:spcAft>
                  <a:spcPts val="600"/>
                </a:spcAft>
              </a:pPr>
              <a:t>19</a:t>
            </a:fld>
            <a:endParaRPr lang="en-US" sz="1500">
              <a:solidFill>
                <a:srgbClr val="FFFFFF"/>
              </a:solidFill>
            </a:endParaRPr>
          </a:p>
        </p:txBody>
      </p:sp>
      <p:sp>
        <p:nvSpPr>
          <p:cNvPr id="3" name="Content Placeholder 2"/>
          <p:cNvSpPr>
            <a:spLocks noGrp="1"/>
          </p:cNvSpPr>
          <p:nvPr>
            <p:ph idx="1"/>
          </p:nvPr>
        </p:nvSpPr>
        <p:spPr>
          <a:xfrm>
            <a:off x="6071616" y="1330007"/>
            <a:ext cx="5477256" cy="4692396"/>
          </a:xfrm>
        </p:spPr>
        <p:txBody>
          <a:bodyPr anchor="ctr">
            <a:normAutofit/>
          </a:bodyPr>
          <a:lstStyle/>
          <a:p>
            <a:pPr>
              <a:buNone/>
            </a:pPr>
            <a:r>
              <a:rPr lang="en-GB" sz="2200" dirty="0"/>
              <a:t>	</a:t>
            </a:r>
          </a:p>
          <a:p>
            <a:pPr marL="514350" indent="-514350">
              <a:buFont typeface="+mj-lt"/>
              <a:buAutoNum type="arabicPeriod" startAt="4"/>
            </a:pPr>
            <a:r>
              <a:rPr lang="en-GB" dirty="0"/>
              <a:t>What determines the choice of a particular mode of behaviour?</a:t>
            </a:r>
          </a:p>
          <a:p>
            <a:pPr marL="514350" indent="-514350">
              <a:buFont typeface="+mj-lt"/>
              <a:buAutoNum type="arabicPeriod" startAt="4"/>
            </a:pPr>
            <a:endParaRPr lang="en-GB" dirty="0"/>
          </a:p>
          <a:p>
            <a:pPr marL="514350" indent="-514350">
              <a:buFont typeface="+mj-lt"/>
              <a:buAutoNum type="arabicPeriod" startAt="4"/>
            </a:pPr>
            <a:r>
              <a:rPr lang="en-GB" dirty="0"/>
              <a:t>What is the transition process by which organisations move from one mode to another? (10)</a:t>
            </a:r>
          </a:p>
          <a:p>
            <a:endParaRPr lang="en-GB" sz="2200" dirty="0"/>
          </a:p>
        </p:txBody>
      </p:sp>
    </p:spTree>
    <p:extLst>
      <p:ext uri="{BB962C8B-B14F-4D97-AF65-F5344CB8AC3E}">
        <p14:creationId xmlns:p14="http://schemas.microsoft.com/office/powerpoint/2010/main" val="235783683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51722" y="2286000"/>
            <a:ext cx="5982478" cy="3657602"/>
          </a:xfrm>
        </p:spPr>
        <p:txBody>
          <a:bodyPr>
            <a:noAutofit/>
          </a:bodyPr>
          <a:lstStyle/>
          <a:p>
            <a:pPr marL="109728" indent="0">
              <a:buNone/>
            </a:pPr>
            <a:r>
              <a:rPr lang="en-GB" sz="3200" dirty="0"/>
              <a:t>“A basic hypothesis of the book  is that an organisation will be successful if </a:t>
            </a:r>
            <a:r>
              <a:rPr lang="en-GB" sz="3200" b="1" dirty="0">
                <a:solidFill>
                  <a:srgbClr val="FF0000"/>
                </a:solidFill>
              </a:rPr>
              <a:t>environment</a:t>
            </a:r>
            <a:r>
              <a:rPr lang="en-GB" sz="3200" dirty="0"/>
              <a:t>, </a:t>
            </a:r>
            <a:r>
              <a:rPr lang="en-GB" sz="3200" b="1" dirty="0">
                <a:solidFill>
                  <a:srgbClr val="FF0000"/>
                </a:solidFill>
              </a:rPr>
              <a:t>response</a:t>
            </a:r>
            <a:r>
              <a:rPr lang="en-GB" sz="3200" dirty="0"/>
              <a:t>, </a:t>
            </a:r>
            <a:r>
              <a:rPr lang="en-GB" sz="3200" b="1" dirty="0">
                <a:solidFill>
                  <a:srgbClr val="FF0000"/>
                </a:solidFill>
              </a:rPr>
              <a:t>culture</a:t>
            </a:r>
            <a:r>
              <a:rPr lang="en-GB" sz="3200" dirty="0"/>
              <a:t> and </a:t>
            </a:r>
            <a:r>
              <a:rPr lang="en-GB" sz="3200" b="1" dirty="0">
                <a:solidFill>
                  <a:srgbClr val="FF0000"/>
                </a:solidFill>
              </a:rPr>
              <a:t>capability</a:t>
            </a:r>
            <a:r>
              <a:rPr lang="en-GB" sz="3200" dirty="0"/>
              <a:t> match each other.” (11)</a:t>
            </a:r>
          </a:p>
        </p:txBody>
      </p:sp>
      <p:sp>
        <p:nvSpPr>
          <p:cNvPr id="2" name="Title 1"/>
          <p:cNvSpPr>
            <a:spLocks noGrp="1"/>
          </p:cNvSpPr>
          <p:nvPr>
            <p:ph type="title"/>
          </p:nvPr>
        </p:nvSpPr>
        <p:spPr/>
        <p:txBody>
          <a:bodyPr/>
          <a:lstStyle/>
          <a:p>
            <a:r>
              <a:rPr lang="en-GB" dirty="0" err="1"/>
              <a:t>Ansoff’s</a:t>
            </a:r>
            <a:r>
              <a:rPr lang="en-GB" dirty="0"/>
              <a:t> Strategic Management</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20</a:t>
            </a:fld>
            <a:endParaRPr lang="en-US"/>
          </a:p>
        </p:txBody>
      </p:sp>
      <p:sp>
        <p:nvSpPr>
          <p:cNvPr id="5" name="Rectangle 4"/>
          <p:cNvSpPr/>
          <p:nvPr/>
        </p:nvSpPr>
        <p:spPr>
          <a:xfrm>
            <a:off x="7239000" y="1600200"/>
            <a:ext cx="3124200" cy="838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Environment</a:t>
            </a:r>
          </a:p>
        </p:txBody>
      </p:sp>
      <p:sp>
        <p:nvSpPr>
          <p:cNvPr id="6" name="Rectangle 5"/>
          <p:cNvSpPr/>
          <p:nvPr/>
        </p:nvSpPr>
        <p:spPr>
          <a:xfrm>
            <a:off x="7239000" y="3899715"/>
            <a:ext cx="3124200" cy="8382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3200" dirty="0"/>
              <a:t>Culture</a:t>
            </a:r>
          </a:p>
        </p:txBody>
      </p:sp>
      <p:sp>
        <p:nvSpPr>
          <p:cNvPr id="7" name="Rectangle 6"/>
          <p:cNvSpPr/>
          <p:nvPr/>
        </p:nvSpPr>
        <p:spPr>
          <a:xfrm>
            <a:off x="7239000" y="5105402"/>
            <a:ext cx="3124200" cy="8382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3200" dirty="0"/>
              <a:t>Capability</a:t>
            </a:r>
          </a:p>
        </p:txBody>
      </p:sp>
      <p:sp>
        <p:nvSpPr>
          <p:cNvPr id="8" name="Rectangle 7">
            <a:extLst>
              <a:ext uri="{FF2B5EF4-FFF2-40B4-BE49-F238E27FC236}">
                <a16:creationId xmlns:a16="http://schemas.microsoft.com/office/drawing/2014/main" id="{C846DDDC-01E4-401C-98D5-6B3F69616086}"/>
              </a:ext>
            </a:extLst>
          </p:cNvPr>
          <p:cNvSpPr/>
          <p:nvPr/>
        </p:nvSpPr>
        <p:spPr>
          <a:xfrm>
            <a:off x="7239000" y="2732903"/>
            <a:ext cx="3124200" cy="838200"/>
          </a:xfrm>
          <a:prstGeom prst="rect">
            <a:avLst/>
          </a:prstGeom>
          <a:solidFill>
            <a:srgbClr val="00B050"/>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3200" dirty="0"/>
              <a:t>Response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P spid="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8664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a:bodyPr>
          <a:lstStyle/>
          <a:p>
            <a:pPr algn="r"/>
            <a:r>
              <a:rPr lang="en-GB">
                <a:solidFill>
                  <a:srgbClr val="FFFFFF"/>
                </a:solidFill>
              </a:rPr>
              <a:t>Ansoff on the public sector [17]</a:t>
            </a:r>
          </a:p>
        </p:txBody>
      </p:sp>
      <p:pic>
        <p:nvPicPr>
          <p:cNvPr id="5" name="Picture 4">
            <a:extLst>
              <a:ext uri="{FF2B5EF4-FFF2-40B4-BE49-F238E27FC236}">
                <a16:creationId xmlns:a16="http://schemas.microsoft.com/office/drawing/2014/main" id="{10316213-3836-43DA-94BF-7F06CF374DCF}"/>
              </a:ext>
            </a:extLst>
          </p:cNvPr>
          <p:cNvPicPr>
            <a:picLocks noChangeAspect="1"/>
          </p:cNvPicPr>
          <p:nvPr/>
        </p:nvPicPr>
        <p:blipFill rotWithShape="1">
          <a:blip r:embed="rId2"/>
          <a:srcRect l="4521" r="107" b="1"/>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029319" y="917725"/>
            <a:ext cx="3521979" cy="5044536"/>
          </a:xfrm>
        </p:spPr>
        <p:txBody>
          <a:bodyPr anchor="ctr">
            <a:normAutofit/>
          </a:bodyPr>
          <a:lstStyle/>
          <a:p>
            <a:r>
              <a:rPr lang="en-GB" sz="2400" dirty="0">
                <a:solidFill>
                  <a:srgbClr val="FFFFFF"/>
                </a:solidFill>
              </a:rPr>
              <a:t>“In the public sector… the non-profit organisations are becoming increasingly engaged in entrepreneurial, environment-opening work which was previously reserved for the business firm…”</a:t>
            </a:r>
          </a:p>
          <a:p>
            <a:pPr marL="109728" indent="0">
              <a:buNone/>
            </a:pPr>
            <a:endParaRPr lang="en-GB" sz="2000" dirty="0">
              <a:solidFill>
                <a:srgbClr val="FFFFFF"/>
              </a:solidFill>
            </a:endParaRPr>
          </a:p>
        </p:txBody>
      </p:sp>
      <p:sp>
        <p:nvSpPr>
          <p:cNvPr id="4" name="Slide Number Placeholder 3"/>
          <p:cNvSpPr>
            <a:spLocks noGrp="1"/>
          </p:cNvSpPr>
          <p:nvPr>
            <p:ph type="sldNum" sz="quarter" idx="12"/>
          </p:nvPr>
        </p:nvSpPr>
        <p:spPr>
          <a:xfrm>
            <a:off x="10480391" y="6535157"/>
            <a:ext cx="973667" cy="274320"/>
          </a:xfrm>
        </p:spPr>
        <p:txBody>
          <a:bodyPr>
            <a:normAutofit/>
          </a:bodyPr>
          <a:lstStyle/>
          <a:p>
            <a:pPr>
              <a:spcAft>
                <a:spcPts val="600"/>
              </a:spcAft>
            </a:pPr>
            <a:fld id="{B6F15528-21DE-4FAA-801E-634DDDAF4B2B}" type="slidenum">
              <a:rPr lang="en-US" sz="1050">
                <a:solidFill>
                  <a:schemeClr val="tx1">
                    <a:lumMod val="50000"/>
                    <a:lumOff val="50000"/>
                  </a:schemeClr>
                </a:solidFill>
              </a:rPr>
              <a:pPr>
                <a:spcAft>
                  <a:spcPts val="600"/>
                </a:spcAft>
              </a:pPr>
              <a:t>21</a:t>
            </a:fld>
            <a:endParaRPr lang="en-US" sz="1050">
              <a:solidFill>
                <a:schemeClr val="tx1">
                  <a:lumMod val="50000"/>
                  <a:lumOff val="5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6F15528-21DE-4FAA-801E-634DDDAF4B2B}" type="slidenum">
              <a:rPr lang="en-US" smtClean="0"/>
              <a:pPr/>
              <a:t>22</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76200"/>
            <a:ext cx="9067800" cy="5790962"/>
          </a:xfrm>
          <a:prstGeom prst="rect">
            <a:avLst/>
          </a:prstGeom>
        </p:spPr>
      </p:pic>
      <p:sp>
        <p:nvSpPr>
          <p:cNvPr id="6" name="Oval 5"/>
          <p:cNvSpPr/>
          <p:nvPr/>
        </p:nvSpPr>
        <p:spPr>
          <a:xfrm>
            <a:off x="8305800" y="1905000"/>
            <a:ext cx="1981200" cy="1905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5067300" y="1905000"/>
            <a:ext cx="1981200" cy="1905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1905000" y="1905000"/>
            <a:ext cx="1981200" cy="1905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1905000" y="3886200"/>
            <a:ext cx="8382000" cy="1143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1981200" y="1143000"/>
            <a:ext cx="2133600" cy="609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4648200" y="1143000"/>
            <a:ext cx="2819400" cy="609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8171688" y="1146048"/>
            <a:ext cx="2133600" cy="609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0154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6"/>
                                        </p:tgtEl>
                                        <p:attrNameLst>
                                          <p:attrName>ppt_x</p:attrName>
                                        </p:attrNameLst>
                                      </p:cBhvr>
                                      <p:tavLst>
                                        <p:tav tm="0">
                                          <p:val>
                                            <p:strVal val="ppt_x"/>
                                          </p:val>
                                        </p:tav>
                                        <p:tav tm="100000">
                                          <p:val>
                                            <p:strVal val="ppt_x"/>
                                          </p:val>
                                        </p:tav>
                                      </p:tavLst>
                                    </p:anim>
                                    <p:anim calcmode="lin" valueType="num">
                                      <p:cBhvr additive="base">
                                        <p:cTn id="7" dur="500"/>
                                        <p:tgtEl>
                                          <p:spTgt spid="6"/>
                                        </p:tgtEl>
                                        <p:attrNameLst>
                                          <p:attrName>ppt_y</p:attrName>
                                        </p:attrNameLst>
                                      </p:cBhvr>
                                      <p:tavLst>
                                        <p:tav tm="0">
                                          <p:val>
                                            <p:strVal val="ppt_y"/>
                                          </p:val>
                                        </p:tav>
                                        <p:tav tm="100000">
                                          <p:val>
                                            <p:strVal val="1+ppt_h/2"/>
                                          </p:val>
                                        </p:tav>
                                      </p:tavLst>
                                    </p:anim>
                                    <p:set>
                                      <p:cBhvr>
                                        <p:cTn id="8" dur="1" fill="hold">
                                          <p:stCondLst>
                                            <p:cond delay="499"/>
                                          </p:stCondLst>
                                        </p:cTn>
                                        <p:tgtEl>
                                          <p:spTgt spid="6"/>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7"/>
                                        </p:tgtEl>
                                        <p:attrNameLst>
                                          <p:attrName>ppt_x</p:attrName>
                                        </p:attrNameLst>
                                      </p:cBhvr>
                                      <p:tavLst>
                                        <p:tav tm="0">
                                          <p:val>
                                            <p:strVal val="ppt_x"/>
                                          </p:val>
                                        </p:tav>
                                        <p:tav tm="100000">
                                          <p:val>
                                            <p:strVal val="ppt_x"/>
                                          </p:val>
                                        </p:tav>
                                      </p:tavLst>
                                    </p:anim>
                                    <p:anim calcmode="lin" valueType="num">
                                      <p:cBhvr additive="base">
                                        <p:cTn id="13" dur="500"/>
                                        <p:tgtEl>
                                          <p:spTgt spid="7"/>
                                        </p:tgtEl>
                                        <p:attrNameLst>
                                          <p:attrName>ppt_y</p:attrName>
                                        </p:attrNameLst>
                                      </p:cBhvr>
                                      <p:tavLst>
                                        <p:tav tm="0">
                                          <p:val>
                                            <p:strVal val="ppt_y"/>
                                          </p:val>
                                        </p:tav>
                                        <p:tav tm="100000">
                                          <p:val>
                                            <p:strVal val="1+ppt_h/2"/>
                                          </p:val>
                                        </p:tav>
                                      </p:tavLst>
                                    </p:anim>
                                    <p:set>
                                      <p:cBhvr>
                                        <p:cTn id="14" dur="1" fill="hold">
                                          <p:stCondLst>
                                            <p:cond delay="499"/>
                                          </p:stCondLst>
                                        </p:cTn>
                                        <p:tgtEl>
                                          <p:spTgt spid="7"/>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8"/>
                                        </p:tgtEl>
                                        <p:attrNameLst>
                                          <p:attrName>ppt_x</p:attrName>
                                        </p:attrNameLst>
                                      </p:cBhvr>
                                      <p:tavLst>
                                        <p:tav tm="0">
                                          <p:val>
                                            <p:strVal val="ppt_x"/>
                                          </p:val>
                                        </p:tav>
                                        <p:tav tm="100000">
                                          <p:val>
                                            <p:strVal val="ppt_x"/>
                                          </p:val>
                                        </p:tav>
                                      </p:tavLst>
                                    </p:anim>
                                    <p:anim calcmode="lin" valueType="num">
                                      <p:cBhvr additive="base">
                                        <p:cTn id="19" dur="500"/>
                                        <p:tgtEl>
                                          <p:spTgt spid="8"/>
                                        </p:tgtEl>
                                        <p:attrNameLst>
                                          <p:attrName>ppt_y</p:attrName>
                                        </p:attrNameLst>
                                      </p:cBhvr>
                                      <p:tavLst>
                                        <p:tav tm="0">
                                          <p:val>
                                            <p:strVal val="ppt_y"/>
                                          </p:val>
                                        </p:tav>
                                        <p:tav tm="100000">
                                          <p:val>
                                            <p:strVal val="1+ppt_h/2"/>
                                          </p:val>
                                        </p:tav>
                                      </p:tavLst>
                                    </p:anim>
                                    <p:set>
                                      <p:cBhvr>
                                        <p:cTn id="20" dur="1" fill="hold">
                                          <p:stCondLst>
                                            <p:cond delay="499"/>
                                          </p:stCondLst>
                                        </p:cTn>
                                        <p:tgtEl>
                                          <p:spTgt spid="8"/>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42" presetClass="exit" presetSubtype="0" fill="hold" grpId="0" nodeType="clickEffect">
                                  <p:stCondLst>
                                    <p:cond delay="0"/>
                                  </p:stCondLst>
                                  <p:childTnLst>
                                    <p:animEffect transition="out" filter="fade">
                                      <p:cBhvr>
                                        <p:cTn id="24" dur="1000"/>
                                        <p:tgtEl>
                                          <p:spTgt spid="12"/>
                                        </p:tgtEl>
                                      </p:cBhvr>
                                    </p:animEffect>
                                    <p:anim calcmode="lin" valueType="num">
                                      <p:cBhvr>
                                        <p:cTn id="25" dur="1000"/>
                                        <p:tgtEl>
                                          <p:spTgt spid="12"/>
                                        </p:tgtEl>
                                        <p:attrNameLst>
                                          <p:attrName>ppt_x</p:attrName>
                                        </p:attrNameLst>
                                      </p:cBhvr>
                                      <p:tavLst>
                                        <p:tav tm="0">
                                          <p:val>
                                            <p:strVal val="ppt_x"/>
                                          </p:val>
                                        </p:tav>
                                        <p:tav tm="100000">
                                          <p:val>
                                            <p:strVal val="ppt_x"/>
                                          </p:val>
                                        </p:tav>
                                      </p:tavLst>
                                    </p:anim>
                                    <p:anim calcmode="lin" valueType="num">
                                      <p:cBhvr>
                                        <p:cTn id="26" dur="1000"/>
                                        <p:tgtEl>
                                          <p:spTgt spid="12"/>
                                        </p:tgtEl>
                                        <p:attrNameLst>
                                          <p:attrName>ppt_y</p:attrName>
                                        </p:attrNameLst>
                                      </p:cBhvr>
                                      <p:tavLst>
                                        <p:tav tm="0">
                                          <p:val>
                                            <p:strVal val="ppt_y"/>
                                          </p:val>
                                        </p:tav>
                                        <p:tav tm="100000">
                                          <p:val>
                                            <p:strVal val="ppt_y+.1"/>
                                          </p:val>
                                        </p:tav>
                                      </p:tavLst>
                                    </p:anim>
                                    <p:set>
                                      <p:cBhvr>
                                        <p:cTn id="27" dur="1" fill="hold">
                                          <p:stCondLst>
                                            <p:cond delay="999"/>
                                          </p:stCondLst>
                                        </p:cTn>
                                        <p:tgtEl>
                                          <p:spTgt spid="12"/>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42" presetClass="exit" presetSubtype="0" fill="hold" grpId="0" nodeType="clickEffect">
                                  <p:stCondLst>
                                    <p:cond delay="0"/>
                                  </p:stCondLst>
                                  <p:childTnLst>
                                    <p:animEffect transition="out" filter="fade">
                                      <p:cBhvr>
                                        <p:cTn id="31" dur="1000"/>
                                        <p:tgtEl>
                                          <p:spTgt spid="11"/>
                                        </p:tgtEl>
                                      </p:cBhvr>
                                    </p:animEffect>
                                    <p:anim calcmode="lin" valueType="num">
                                      <p:cBhvr>
                                        <p:cTn id="32" dur="1000"/>
                                        <p:tgtEl>
                                          <p:spTgt spid="11"/>
                                        </p:tgtEl>
                                        <p:attrNameLst>
                                          <p:attrName>ppt_x</p:attrName>
                                        </p:attrNameLst>
                                      </p:cBhvr>
                                      <p:tavLst>
                                        <p:tav tm="0">
                                          <p:val>
                                            <p:strVal val="ppt_x"/>
                                          </p:val>
                                        </p:tav>
                                        <p:tav tm="100000">
                                          <p:val>
                                            <p:strVal val="ppt_x"/>
                                          </p:val>
                                        </p:tav>
                                      </p:tavLst>
                                    </p:anim>
                                    <p:anim calcmode="lin" valueType="num">
                                      <p:cBhvr>
                                        <p:cTn id="33" dur="1000"/>
                                        <p:tgtEl>
                                          <p:spTgt spid="11"/>
                                        </p:tgtEl>
                                        <p:attrNameLst>
                                          <p:attrName>ppt_y</p:attrName>
                                        </p:attrNameLst>
                                      </p:cBhvr>
                                      <p:tavLst>
                                        <p:tav tm="0">
                                          <p:val>
                                            <p:strVal val="ppt_y"/>
                                          </p:val>
                                        </p:tav>
                                        <p:tav tm="100000">
                                          <p:val>
                                            <p:strVal val="ppt_y+.1"/>
                                          </p:val>
                                        </p:tav>
                                      </p:tavLst>
                                    </p:anim>
                                    <p:set>
                                      <p:cBhvr>
                                        <p:cTn id="34" dur="1" fill="hold">
                                          <p:stCondLst>
                                            <p:cond delay="999"/>
                                          </p:stCondLst>
                                        </p:cTn>
                                        <p:tgtEl>
                                          <p:spTgt spid="11"/>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42" presetClass="exit" presetSubtype="0" fill="hold" grpId="0" nodeType="clickEffect">
                                  <p:stCondLst>
                                    <p:cond delay="0"/>
                                  </p:stCondLst>
                                  <p:childTnLst>
                                    <p:animEffect transition="out" filter="fade">
                                      <p:cBhvr>
                                        <p:cTn id="38" dur="1000"/>
                                        <p:tgtEl>
                                          <p:spTgt spid="10"/>
                                        </p:tgtEl>
                                      </p:cBhvr>
                                    </p:animEffect>
                                    <p:anim calcmode="lin" valueType="num">
                                      <p:cBhvr>
                                        <p:cTn id="39" dur="1000"/>
                                        <p:tgtEl>
                                          <p:spTgt spid="10"/>
                                        </p:tgtEl>
                                        <p:attrNameLst>
                                          <p:attrName>ppt_x</p:attrName>
                                        </p:attrNameLst>
                                      </p:cBhvr>
                                      <p:tavLst>
                                        <p:tav tm="0">
                                          <p:val>
                                            <p:strVal val="ppt_x"/>
                                          </p:val>
                                        </p:tav>
                                        <p:tav tm="100000">
                                          <p:val>
                                            <p:strVal val="ppt_x"/>
                                          </p:val>
                                        </p:tav>
                                      </p:tavLst>
                                    </p:anim>
                                    <p:anim calcmode="lin" valueType="num">
                                      <p:cBhvr>
                                        <p:cTn id="40" dur="1000"/>
                                        <p:tgtEl>
                                          <p:spTgt spid="10"/>
                                        </p:tgtEl>
                                        <p:attrNameLst>
                                          <p:attrName>ppt_y</p:attrName>
                                        </p:attrNameLst>
                                      </p:cBhvr>
                                      <p:tavLst>
                                        <p:tav tm="0">
                                          <p:val>
                                            <p:strVal val="ppt_y"/>
                                          </p:val>
                                        </p:tav>
                                        <p:tav tm="100000">
                                          <p:val>
                                            <p:strVal val="ppt_y+.1"/>
                                          </p:val>
                                        </p:tav>
                                      </p:tavLst>
                                    </p:anim>
                                    <p:set>
                                      <p:cBhvr>
                                        <p:cTn id="41" dur="1" fill="hold">
                                          <p:stCondLst>
                                            <p:cond delay="999"/>
                                          </p:stCondLst>
                                        </p:cTn>
                                        <p:tgtEl>
                                          <p:spTgt spid="10"/>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42" presetClass="exit" presetSubtype="0" fill="hold" grpId="0" nodeType="clickEffect">
                                  <p:stCondLst>
                                    <p:cond delay="0"/>
                                  </p:stCondLst>
                                  <p:childTnLst>
                                    <p:animEffect transition="out" filter="fade">
                                      <p:cBhvr>
                                        <p:cTn id="45" dur="1000"/>
                                        <p:tgtEl>
                                          <p:spTgt spid="9"/>
                                        </p:tgtEl>
                                      </p:cBhvr>
                                    </p:animEffect>
                                    <p:anim calcmode="lin" valueType="num">
                                      <p:cBhvr>
                                        <p:cTn id="46" dur="1000"/>
                                        <p:tgtEl>
                                          <p:spTgt spid="9"/>
                                        </p:tgtEl>
                                        <p:attrNameLst>
                                          <p:attrName>ppt_x</p:attrName>
                                        </p:attrNameLst>
                                      </p:cBhvr>
                                      <p:tavLst>
                                        <p:tav tm="0">
                                          <p:val>
                                            <p:strVal val="ppt_x"/>
                                          </p:val>
                                        </p:tav>
                                        <p:tav tm="100000">
                                          <p:val>
                                            <p:strVal val="ppt_x"/>
                                          </p:val>
                                        </p:tav>
                                      </p:tavLst>
                                    </p:anim>
                                    <p:anim calcmode="lin" valueType="num">
                                      <p:cBhvr>
                                        <p:cTn id="47" dur="1000"/>
                                        <p:tgtEl>
                                          <p:spTgt spid="9"/>
                                        </p:tgtEl>
                                        <p:attrNameLst>
                                          <p:attrName>ppt_y</p:attrName>
                                        </p:attrNameLst>
                                      </p:cBhvr>
                                      <p:tavLst>
                                        <p:tav tm="0">
                                          <p:val>
                                            <p:strVal val="ppt_y"/>
                                          </p:val>
                                        </p:tav>
                                        <p:tav tm="100000">
                                          <p:val>
                                            <p:strVal val="ppt_y+.1"/>
                                          </p:val>
                                        </p:tav>
                                      </p:tavLst>
                                    </p:anim>
                                    <p:set>
                                      <p:cBhvr>
                                        <p:cTn id="48" dur="1" fill="hold">
                                          <p:stCondLst>
                                            <p:cond delay="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t="1985" r="2" b="2"/>
          <a:stretch/>
        </p:blipFill>
        <p:spPr>
          <a:xfrm>
            <a:off x="2114545" y="1119076"/>
            <a:ext cx="3484308" cy="3646887"/>
          </a:xfrm>
          <a:prstGeom prst="rect">
            <a:avLst/>
          </a:prstGeom>
        </p:spPr>
      </p:pic>
      <p:sp>
        <p:nvSpPr>
          <p:cNvPr id="22" name="Rectangle 2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3442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5963"/>
            <a:ext cx="6594189" cy="1625210"/>
          </a:xfrm>
        </p:spPr>
        <p:txBody>
          <a:bodyPr>
            <a:normAutofit/>
          </a:bodyPr>
          <a:lstStyle/>
          <a:p>
            <a:r>
              <a:rPr lang="en-GB">
                <a:solidFill>
                  <a:srgbClr val="FFFFFF"/>
                </a:solidFill>
              </a:rPr>
              <a:t>Ansoff on the public sector [17]</a:t>
            </a:r>
          </a:p>
        </p:txBody>
      </p:sp>
      <p:sp>
        <p:nvSpPr>
          <p:cNvPr id="24" name="Rectangle 2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029319" y="917725"/>
            <a:ext cx="3708591" cy="4852362"/>
          </a:xfrm>
        </p:spPr>
        <p:txBody>
          <a:bodyPr anchor="ctr">
            <a:noAutofit/>
          </a:bodyPr>
          <a:lstStyle/>
          <a:p>
            <a:r>
              <a:rPr lang="en-GB" dirty="0">
                <a:solidFill>
                  <a:srgbClr val="FFFFFF"/>
                </a:solidFill>
              </a:rPr>
              <a:t>“… At the same time, as government budgets grow and consume an increasing share of the gross national product, the inherent economic inefficiency of the </a:t>
            </a:r>
            <a:r>
              <a:rPr lang="en-GB" dirty="0" err="1">
                <a:solidFill>
                  <a:srgbClr val="FFFFFF"/>
                </a:solidFill>
              </a:rPr>
              <a:t>nonprofits</a:t>
            </a:r>
            <a:r>
              <a:rPr lang="en-GB" dirty="0">
                <a:solidFill>
                  <a:srgbClr val="FFFFFF"/>
                </a:solidFill>
              </a:rPr>
              <a:t> has become overwhelmingly obvious…”</a:t>
            </a:r>
          </a:p>
        </p:txBody>
      </p:sp>
      <p:sp>
        <p:nvSpPr>
          <p:cNvPr id="4" name="Slide Number Placeholder 3"/>
          <p:cNvSpPr>
            <a:spLocks noGrp="1"/>
          </p:cNvSpPr>
          <p:nvPr>
            <p:ph type="sldNum" sz="quarter" idx="12"/>
          </p:nvPr>
        </p:nvSpPr>
        <p:spPr>
          <a:xfrm>
            <a:off x="10480391" y="6535157"/>
            <a:ext cx="973667" cy="274320"/>
          </a:xfrm>
        </p:spPr>
        <p:txBody>
          <a:bodyPr>
            <a:normAutofit/>
          </a:bodyPr>
          <a:lstStyle/>
          <a:p>
            <a:pPr>
              <a:spcAft>
                <a:spcPts val="600"/>
              </a:spcAft>
            </a:pPr>
            <a:fld id="{B6F15528-21DE-4FAA-801E-634DDDAF4B2B}" type="slidenum">
              <a:rPr lang="en-US" sz="1050">
                <a:solidFill>
                  <a:schemeClr val="tx1">
                    <a:lumMod val="50000"/>
                    <a:lumOff val="50000"/>
                  </a:schemeClr>
                </a:solidFill>
              </a:rPr>
              <a:pPr>
                <a:spcAft>
                  <a:spcPts val="600"/>
                </a:spcAft>
              </a:pPr>
              <a:t>23</a:t>
            </a:fld>
            <a:endParaRPr lang="en-US" sz="1050">
              <a:solidFill>
                <a:schemeClr val="tx1">
                  <a:lumMod val="50000"/>
                  <a:lumOff val="50000"/>
                </a:schemeClr>
              </a:solidFill>
            </a:endParaRPr>
          </a:p>
        </p:txBody>
      </p:sp>
    </p:spTree>
    <p:extLst>
      <p:ext uri="{BB962C8B-B14F-4D97-AF65-F5344CB8AC3E}">
        <p14:creationId xmlns:p14="http://schemas.microsoft.com/office/powerpoint/2010/main" val="2963039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16469">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a:bodyPr>
          <a:lstStyle/>
          <a:p>
            <a:pPr algn="r"/>
            <a:r>
              <a:rPr lang="en-GB">
                <a:solidFill>
                  <a:srgbClr val="FFFFFF"/>
                </a:solidFill>
              </a:rPr>
              <a:t>Ansoff on the public sector [17]</a:t>
            </a:r>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t="8981" r="-2" b="4453"/>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029319" y="917725"/>
            <a:ext cx="3424739" cy="4852362"/>
          </a:xfrm>
        </p:spPr>
        <p:txBody>
          <a:bodyPr anchor="ctr">
            <a:normAutofit/>
          </a:bodyPr>
          <a:lstStyle/>
          <a:p>
            <a:r>
              <a:rPr lang="en-GB" sz="3200" dirty="0">
                <a:solidFill>
                  <a:srgbClr val="FFFFFF"/>
                </a:solidFill>
              </a:rPr>
              <a:t>‘As a result the public sector is under growing pressure to emulate the efficiency of the business firm.’ </a:t>
            </a:r>
          </a:p>
          <a:p>
            <a:endParaRPr lang="en-GB" sz="2000" dirty="0">
              <a:solidFill>
                <a:srgbClr val="FFFFFF"/>
              </a:solidFill>
            </a:endParaRPr>
          </a:p>
        </p:txBody>
      </p:sp>
      <p:sp>
        <p:nvSpPr>
          <p:cNvPr id="4" name="Slide Number Placeholder 3"/>
          <p:cNvSpPr>
            <a:spLocks noGrp="1"/>
          </p:cNvSpPr>
          <p:nvPr>
            <p:ph type="sldNum" sz="quarter" idx="12"/>
          </p:nvPr>
        </p:nvSpPr>
        <p:spPr>
          <a:xfrm>
            <a:off x="10480391" y="6535157"/>
            <a:ext cx="973667" cy="274320"/>
          </a:xfrm>
        </p:spPr>
        <p:txBody>
          <a:bodyPr>
            <a:normAutofit/>
          </a:bodyPr>
          <a:lstStyle/>
          <a:p>
            <a:pPr>
              <a:spcAft>
                <a:spcPts val="600"/>
              </a:spcAft>
            </a:pPr>
            <a:fld id="{B6F15528-21DE-4FAA-801E-634DDDAF4B2B}" type="slidenum">
              <a:rPr lang="en-US" sz="1050">
                <a:solidFill>
                  <a:schemeClr val="tx1">
                    <a:lumMod val="50000"/>
                    <a:lumOff val="50000"/>
                  </a:schemeClr>
                </a:solidFill>
              </a:rPr>
              <a:pPr>
                <a:spcAft>
                  <a:spcPts val="600"/>
                </a:spcAft>
              </a:pPr>
              <a:t>24</a:t>
            </a:fld>
            <a:endParaRPr lang="en-US" sz="1050">
              <a:solidFill>
                <a:schemeClr val="tx1">
                  <a:lumMod val="50000"/>
                  <a:lumOff val="50000"/>
                </a:schemeClr>
              </a:solidFill>
            </a:endParaRPr>
          </a:p>
        </p:txBody>
      </p:sp>
    </p:spTree>
    <p:extLst>
      <p:ext uri="{BB962C8B-B14F-4D97-AF65-F5344CB8AC3E}">
        <p14:creationId xmlns:p14="http://schemas.microsoft.com/office/powerpoint/2010/main" val="4004929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7FC71-0379-4C89-83AA-B84EE72CCF95}"/>
              </a:ext>
            </a:extLst>
          </p:cNvPr>
          <p:cNvSpPr>
            <a:spLocks noGrp="1"/>
          </p:cNvSpPr>
          <p:nvPr>
            <p:ph type="title"/>
          </p:nvPr>
        </p:nvSpPr>
        <p:spPr>
          <a:xfrm>
            <a:off x="4965430" y="629266"/>
            <a:ext cx="6586491" cy="1676603"/>
          </a:xfrm>
        </p:spPr>
        <p:txBody>
          <a:bodyPr>
            <a:normAutofit/>
          </a:bodyPr>
          <a:lstStyle/>
          <a:p>
            <a:r>
              <a:rPr lang="en-GB" sz="5400">
                <a:solidFill>
                  <a:schemeClr val="accent1"/>
                </a:solidFill>
              </a:rPr>
              <a:t>Strategic planning</a:t>
            </a:r>
          </a:p>
        </p:txBody>
      </p:sp>
      <p:sp>
        <p:nvSpPr>
          <p:cNvPr id="3" name="Content Placeholder 2">
            <a:extLst>
              <a:ext uri="{FF2B5EF4-FFF2-40B4-BE49-F238E27FC236}">
                <a16:creationId xmlns:a16="http://schemas.microsoft.com/office/drawing/2014/main" id="{39C0EDD4-D696-43DE-8866-D567F744653F}"/>
              </a:ext>
            </a:extLst>
          </p:cNvPr>
          <p:cNvSpPr>
            <a:spLocks noGrp="1"/>
          </p:cNvSpPr>
          <p:nvPr>
            <p:ph idx="1"/>
          </p:nvPr>
        </p:nvSpPr>
        <p:spPr>
          <a:xfrm>
            <a:off x="4965431" y="2013736"/>
            <a:ext cx="6397787" cy="4210084"/>
          </a:xfrm>
        </p:spPr>
        <p:txBody>
          <a:bodyPr>
            <a:noAutofit/>
          </a:bodyPr>
          <a:lstStyle/>
          <a:p>
            <a:r>
              <a:rPr lang="en-US" sz="2400" dirty="0"/>
              <a:t>Dates back to the nineteenth century, included the town and country planning movement (social reformers, the ‘garden cities’ of Howard and the ‘machine for city living’ of Le Corbusier) </a:t>
            </a:r>
          </a:p>
          <a:p>
            <a:r>
              <a:rPr lang="en-US" sz="2400" dirty="0"/>
              <a:t>‘Public sector’ planning roots then gave rise, from the 1950s onwards, to private sector forms of planning in Western countries</a:t>
            </a:r>
          </a:p>
          <a:p>
            <a:r>
              <a:rPr lang="en-US" sz="2400" dirty="0"/>
              <a:t>Eventually, the idea of overall corporate plans for an organization, and separate business plans (or ‘service plans’) for units within the organization, became very strong in both private and public sectors.</a:t>
            </a:r>
            <a:endParaRPr lang="en-GB" sz="2400" dirty="0"/>
          </a:p>
        </p:txBody>
      </p:sp>
      <p:pic>
        <p:nvPicPr>
          <p:cNvPr id="5" name="Picture 4">
            <a:extLst>
              <a:ext uri="{FF2B5EF4-FFF2-40B4-BE49-F238E27FC236}">
                <a16:creationId xmlns:a16="http://schemas.microsoft.com/office/drawing/2014/main" id="{EC2BD047-CD2D-4D14-AD96-15DD3D19AA17}"/>
              </a:ext>
            </a:extLst>
          </p:cNvPr>
          <p:cNvPicPr>
            <a:picLocks noChangeAspect="1"/>
          </p:cNvPicPr>
          <p:nvPr/>
        </p:nvPicPr>
        <p:blipFill rotWithShape="1">
          <a:blip r:embed="rId2"/>
          <a:srcRect r="2" b="1250"/>
          <a:stretch/>
        </p:blipFill>
        <p:spPr>
          <a:xfrm>
            <a:off x="20" y="10"/>
            <a:ext cx="4635571" cy="6857990"/>
          </a:xfrm>
          <a:prstGeom prst="rect">
            <a:avLst/>
          </a:prstGeom>
          <a:effectLst/>
        </p:spPr>
      </p:pic>
      <p:sp>
        <p:nvSpPr>
          <p:cNvPr id="4" name="TextBox 3">
            <a:extLst>
              <a:ext uri="{FF2B5EF4-FFF2-40B4-BE49-F238E27FC236}">
                <a16:creationId xmlns:a16="http://schemas.microsoft.com/office/drawing/2014/main" id="{149C4072-9D5D-4B33-833D-0004D5BD8A58}"/>
              </a:ext>
            </a:extLst>
          </p:cNvPr>
          <p:cNvSpPr txBox="1"/>
          <p:nvPr/>
        </p:nvSpPr>
        <p:spPr>
          <a:xfrm>
            <a:off x="9630655" y="6223820"/>
            <a:ext cx="2253102" cy="400110"/>
          </a:xfrm>
          <a:prstGeom prst="rect">
            <a:avLst/>
          </a:prstGeom>
          <a:noFill/>
        </p:spPr>
        <p:txBody>
          <a:bodyPr wrap="square" rtlCol="0">
            <a:spAutoFit/>
          </a:bodyPr>
          <a:lstStyle/>
          <a:p>
            <a:pPr>
              <a:spcAft>
                <a:spcPts val="600"/>
              </a:spcAft>
            </a:pPr>
            <a:r>
              <a:rPr lang="en-GB" sz="2000" dirty="0"/>
              <a:t>Bovaird (2016: 58)</a:t>
            </a:r>
          </a:p>
        </p:txBody>
      </p:sp>
    </p:spTree>
    <p:extLst>
      <p:ext uri="{BB962C8B-B14F-4D97-AF65-F5344CB8AC3E}">
        <p14:creationId xmlns:p14="http://schemas.microsoft.com/office/powerpoint/2010/main" val="785774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1418E-45B6-4291-B558-B8889BA744F3}"/>
              </a:ext>
            </a:extLst>
          </p:cNvPr>
          <p:cNvSpPr>
            <a:spLocks noGrp="1"/>
          </p:cNvSpPr>
          <p:nvPr>
            <p:ph type="title"/>
          </p:nvPr>
        </p:nvSpPr>
        <p:spPr/>
        <p:txBody>
          <a:bodyPr/>
          <a:lstStyle/>
          <a:p>
            <a:r>
              <a:rPr lang="en-GB" dirty="0"/>
              <a:t>Strategic management</a:t>
            </a:r>
          </a:p>
        </p:txBody>
      </p:sp>
      <p:sp>
        <p:nvSpPr>
          <p:cNvPr id="3" name="Content Placeholder 2">
            <a:extLst>
              <a:ext uri="{FF2B5EF4-FFF2-40B4-BE49-F238E27FC236}">
                <a16:creationId xmlns:a16="http://schemas.microsoft.com/office/drawing/2014/main" id="{0E59C25D-8145-419A-B3A4-D340D05C3C42}"/>
              </a:ext>
            </a:extLst>
          </p:cNvPr>
          <p:cNvSpPr>
            <a:spLocks noGrp="1"/>
          </p:cNvSpPr>
          <p:nvPr>
            <p:ph idx="1"/>
          </p:nvPr>
        </p:nvSpPr>
        <p:spPr>
          <a:xfrm>
            <a:off x="838199" y="2260315"/>
            <a:ext cx="3661882" cy="3226085"/>
          </a:xfrm>
        </p:spPr>
        <p:txBody>
          <a:bodyPr>
            <a:normAutofit/>
          </a:bodyPr>
          <a:lstStyle/>
          <a:p>
            <a:r>
              <a:rPr lang="en-US" dirty="0"/>
              <a:t>‘Strategic management’ is more than making and implementing strategic plans. </a:t>
            </a:r>
          </a:p>
          <a:p>
            <a:r>
              <a:rPr lang="en-US" dirty="0"/>
              <a:t>Broader, overarching concept</a:t>
            </a:r>
          </a:p>
        </p:txBody>
      </p:sp>
      <p:sp>
        <p:nvSpPr>
          <p:cNvPr id="4" name="TextBox 3">
            <a:extLst>
              <a:ext uri="{FF2B5EF4-FFF2-40B4-BE49-F238E27FC236}">
                <a16:creationId xmlns:a16="http://schemas.microsoft.com/office/drawing/2014/main" id="{9CF73ADB-8DC4-4E73-8463-0F1CF40037A3}"/>
              </a:ext>
            </a:extLst>
          </p:cNvPr>
          <p:cNvSpPr txBox="1"/>
          <p:nvPr/>
        </p:nvSpPr>
        <p:spPr>
          <a:xfrm>
            <a:off x="914400" y="6010382"/>
            <a:ext cx="3226085" cy="400110"/>
          </a:xfrm>
          <a:prstGeom prst="rect">
            <a:avLst/>
          </a:prstGeom>
          <a:noFill/>
        </p:spPr>
        <p:txBody>
          <a:bodyPr wrap="square" rtlCol="0">
            <a:spAutoFit/>
          </a:bodyPr>
          <a:lstStyle/>
          <a:p>
            <a:r>
              <a:rPr lang="en-GB" sz="2000" dirty="0"/>
              <a:t>Bovaird (2016: 57)</a:t>
            </a:r>
          </a:p>
        </p:txBody>
      </p:sp>
      <p:sp>
        <p:nvSpPr>
          <p:cNvPr id="5" name="Rectangle 4">
            <a:extLst>
              <a:ext uri="{FF2B5EF4-FFF2-40B4-BE49-F238E27FC236}">
                <a16:creationId xmlns:a16="http://schemas.microsoft.com/office/drawing/2014/main" id="{275C20BB-765B-4218-AD5B-BBFBFA8E894A}"/>
              </a:ext>
            </a:extLst>
          </p:cNvPr>
          <p:cNvSpPr/>
          <p:nvPr/>
        </p:nvSpPr>
        <p:spPr>
          <a:xfrm>
            <a:off x="4911048" y="1462137"/>
            <a:ext cx="6518951" cy="4801314"/>
          </a:xfrm>
          <a:prstGeom prst="rect">
            <a:avLst/>
          </a:prstGeom>
          <a:solidFill>
            <a:srgbClr val="FFFF00"/>
          </a:solidFill>
          <a:ln w="28575">
            <a:solidFill>
              <a:schemeClr val="tx1"/>
            </a:solidFill>
          </a:ln>
        </p:spPr>
        <p:txBody>
          <a:bodyPr wrap="square">
            <a:spAutoFit/>
          </a:bodyPr>
          <a:lstStyle/>
          <a:p>
            <a:pPr marL="285750" indent="-285750">
              <a:buFont typeface="Arial" panose="020B0604020202020204" pitchFamily="34" charset="0"/>
              <a:buChar char="•"/>
            </a:pPr>
            <a:r>
              <a:rPr lang="en-US" sz="2400" b="1" dirty="0"/>
              <a:t>Plan</a:t>
            </a:r>
            <a:r>
              <a:rPr lang="en-US" sz="2400" dirty="0"/>
              <a:t>: some sort of consciously intended course of action, a guideline to deal with a situation;</a:t>
            </a:r>
          </a:p>
          <a:p>
            <a:pPr marL="285750" indent="-285750">
              <a:buFont typeface="Arial" panose="020B0604020202020204" pitchFamily="34" charset="0"/>
              <a:buChar char="•"/>
            </a:pPr>
            <a:r>
              <a:rPr lang="en-US" sz="2400" b="1" dirty="0"/>
              <a:t>Ploy</a:t>
            </a:r>
            <a:r>
              <a:rPr lang="en-US" sz="2400" dirty="0"/>
              <a:t>: a specific </a:t>
            </a:r>
            <a:r>
              <a:rPr lang="en-US" sz="2400" dirty="0" err="1"/>
              <a:t>manoeuvre</a:t>
            </a:r>
            <a:r>
              <a:rPr lang="en-US" sz="2400" dirty="0"/>
              <a:t> intended to outwit an opponent or competitor;</a:t>
            </a:r>
          </a:p>
          <a:p>
            <a:pPr marL="285750" indent="-285750">
              <a:buFont typeface="Arial" panose="020B0604020202020204" pitchFamily="34" charset="0"/>
              <a:buChar char="•"/>
            </a:pPr>
            <a:r>
              <a:rPr lang="en-US" sz="2400" b="1" dirty="0"/>
              <a:t>Pattern</a:t>
            </a:r>
            <a:r>
              <a:rPr lang="en-US" sz="2400" dirty="0"/>
              <a:t>: a pattern in a stream of actions;</a:t>
            </a:r>
          </a:p>
          <a:p>
            <a:pPr marL="285750" indent="-285750">
              <a:buFont typeface="Arial" panose="020B0604020202020204" pitchFamily="34" charset="0"/>
              <a:buChar char="•"/>
            </a:pPr>
            <a:r>
              <a:rPr lang="en-US" sz="2400" b="1" dirty="0"/>
              <a:t>Position</a:t>
            </a:r>
            <a:r>
              <a:rPr lang="en-US" sz="2400" dirty="0"/>
              <a:t>: a means of locating an organization in an ‘environment’ – the mediating force or ‘match’ between organization and its environment;</a:t>
            </a:r>
          </a:p>
          <a:p>
            <a:pPr marL="285750" indent="-285750">
              <a:buFont typeface="Arial" panose="020B0604020202020204" pitchFamily="34" charset="0"/>
              <a:buChar char="•"/>
            </a:pPr>
            <a:r>
              <a:rPr lang="en-US" sz="2400" b="1" dirty="0"/>
              <a:t>Perspective/paradigm</a:t>
            </a:r>
            <a:r>
              <a:rPr lang="en-US" sz="2400" dirty="0"/>
              <a:t>: an ingrained way of perceiving the world.</a:t>
            </a:r>
          </a:p>
          <a:p>
            <a:endParaRPr lang="en-US" dirty="0"/>
          </a:p>
          <a:p>
            <a:r>
              <a:rPr lang="en-US" sz="2400" dirty="0"/>
              <a:t>Mintzberg (1987) – Five P’s</a:t>
            </a:r>
          </a:p>
        </p:txBody>
      </p:sp>
    </p:spTree>
    <p:extLst>
      <p:ext uri="{BB962C8B-B14F-4D97-AF65-F5344CB8AC3E}">
        <p14:creationId xmlns:p14="http://schemas.microsoft.com/office/powerpoint/2010/main" val="4059416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anim calcmode="lin" valueType="num">
                                      <p:cBhvr additive="base">
                                        <p:cTn id="2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xEl>
                                              <p:pRg st="1" end="1"/>
                                            </p:txEl>
                                          </p:spTgt>
                                        </p:tgtEl>
                                        <p:attrNameLst>
                                          <p:attrName>style.visibility</p:attrName>
                                        </p:attrNameLst>
                                      </p:cBhvr>
                                      <p:to>
                                        <p:strVal val="visible"/>
                                      </p:to>
                                    </p:set>
                                    <p:anim calcmode="lin" valueType="num">
                                      <p:cBhvr additive="base">
                                        <p:cTn id="2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anim calcmode="lin" valueType="num">
                                      <p:cBhvr additive="base">
                                        <p:cTn id="3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5">
                                            <p:txEl>
                                              <p:pRg st="3" end="3"/>
                                            </p:txEl>
                                          </p:spTgt>
                                        </p:tgtEl>
                                        <p:attrNameLst>
                                          <p:attrName>style.visibility</p:attrName>
                                        </p:attrNameLst>
                                      </p:cBhvr>
                                      <p:to>
                                        <p:strVal val="visible"/>
                                      </p:to>
                                    </p:set>
                                    <p:anim calcmode="lin" valueType="num">
                                      <p:cBhvr additive="base">
                                        <p:cTn id="4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5">
                                            <p:txEl>
                                              <p:pRg st="4" end="4"/>
                                            </p:txEl>
                                          </p:spTgt>
                                        </p:tgtEl>
                                        <p:attrNameLst>
                                          <p:attrName>style.visibility</p:attrName>
                                        </p:attrNameLst>
                                      </p:cBhvr>
                                      <p:to>
                                        <p:strVal val="visible"/>
                                      </p:to>
                                    </p:set>
                                    <p:anim calcmode="lin" valueType="num">
                                      <p:cBhvr additive="base">
                                        <p:cTn id="4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18208FED-83A8-44F0-9296-30193A41B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824041"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0AE711E-7D6D-41D1-AD81-1558FBD2B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770701"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DDB2F4-31EF-47E8-B1AC-F651CD699EB8}"/>
              </a:ext>
            </a:extLst>
          </p:cNvPr>
          <p:cNvSpPr>
            <a:spLocks noGrp="1"/>
          </p:cNvSpPr>
          <p:nvPr>
            <p:ph type="title"/>
          </p:nvPr>
        </p:nvSpPr>
        <p:spPr>
          <a:xfrm>
            <a:off x="804671" y="1330007"/>
            <a:ext cx="3820669" cy="4692396"/>
          </a:xfrm>
        </p:spPr>
        <p:txBody>
          <a:bodyPr anchor="ctr">
            <a:normAutofit/>
          </a:bodyPr>
          <a:lstStyle/>
          <a:p>
            <a:r>
              <a:rPr lang="en-GB" sz="5400" dirty="0"/>
              <a:t>Corporate and service strategies </a:t>
            </a:r>
            <a:br>
              <a:rPr lang="en-GB" sz="5400" dirty="0"/>
            </a:br>
            <a:r>
              <a:rPr lang="en-GB" sz="2400" dirty="0"/>
              <a:t>(Bovaird 2016: 59)</a:t>
            </a:r>
          </a:p>
        </p:txBody>
      </p:sp>
      <p:sp>
        <p:nvSpPr>
          <p:cNvPr id="3" name="Content Placeholder 2">
            <a:extLst>
              <a:ext uri="{FF2B5EF4-FFF2-40B4-BE49-F238E27FC236}">
                <a16:creationId xmlns:a16="http://schemas.microsoft.com/office/drawing/2014/main" id="{BCE20434-92A5-4709-8803-D8AF878752E2}"/>
              </a:ext>
            </a:extLst>
          </p:cNvPr>
          <p:cNvSpPr>
            <a:spLocks noGrp="1"/>
          </p:cNvSpPr>
          <p:nvPr>
            <p:ph idx="1"/>
          </p:nvPr>
        </p:nvSpPr>
        <p:spPr>
          <a:xfrm>
            <a:off x="5673011" y="457200"/>
            <a:ext cx="6260841" cy="6018245"/>
          </a:xfrm>
        </p:spPr>
        <p:txBody>
          <a:bodyPr anchor="ctr">
            <a:normAutofit/>
          </a:bodyPr>
          <a:lstStyle/>
          <a:p>
            <a:r>
              <a:rPr lang="en-US" sz="2400" b="1" dirty="0"/>
              <a:t>The marketing strategy</a:t>
            </a:r>
            <a:r>
              <a:rPr lang="en-US" sz="2400" dirty="0"/>
              <a:t>: Who is it all for and for which outcomes? Which services we intend to produce, for whom? Who has priority? What outcomes are we working towards?</a:t>
            </a:r>
          </a:p>
          <a:p>
            <a:r>
              <a:rPr lang="en-US" sz="2400" b="1" dirty="0"/>
              <a:t>The production and delivery strategy</a:t>
            </a:r>
            <a:r>
              <a:rPr lang="en-US" sz="2400" dirty="0"/>
              <a:t>: How to meet the needs of priority service users? </a:t>
            </a:r>
            <a:r>
              <a:rPr lang="en-US" sz="2400" dirty="0" err="1"/>
              <a:t>Maximise</a:t>
            </a:r>
            <a:r>
              <a:rPr lang="en-US" sz="2400" dirty="0"/>
              <a:t> use of internal capabilities and other service providers. Efficient and effective allocation of resources?</a:t>
            </a:r>
          </a:p>
          <a:p>
            <a:r>
              <a:rPr lang="en-US" sz="2400" b="1" dirty="0"/>
              <a:t>The governance strategy </a:t>
            </a:r>
            <a:r>
              <a:rPr lang="en-US" sz="2400" dirty="0"/>
              <a:t>to determine the overall corporate purposes and the principles on which relevant stakeholders agree for how they will work together to meet these purposes.</a:t>
            </a:r>
          </a:p>
          <a:p>
            <a:endParaRPr lang="en-GB" sz="2000" dirty="0"/>
          </a:p>
        </p:txBody>
      </p:sp>
    </p:spTree>
    <p:extLst>
      <p:ext uri="{BB962C8B-B14F-4D97-AF65-F5344CB8AC3E}">
        <p14:creationId xmlns:p14="http://schemas.microsoft.com/office/powerpoint/2010/main" val="206087111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8573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9DDB2F4-31EF-47E8-B1AC-F651CD699EB8}"/>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Corporate and service strategies</a:t>
            </a:r>
          </a:p>
        </p:txBody>
      </p:sp>
      <p:pic>
        <p:nvPicPr>
          <p:cNvPr id="6" name="Picture 5">
            <a:extLst>
              <a:ext uri="{FF2B5EF4-FFF2-40B4-BE49-F238E27FC236}">
                <a16:creationId xmlns:a16="http://schemas.microsoft.com/office/drawing/2014/main" id="{137FA0A7-DEC7-42E0-8616-086759658526}"/>
              </a:ext>
            </a:extLst>
          </p:cNvPr>
          <p:cNvPicPr>
            <a:picLocks noChangeAspect="1"/>
          </p:cNvPicPr>
          <p:nvPr/>
        </p:nvPicPr>
        <p:blipFill rotWithShape="1">
          <a:blip r:embed="rId2"/>
          <a:srcRect t="972" r="1" b="5922"/>
          <a:stretch/>
        </p:blipFill>
        <p:spPr>
          <a:xfrm>
            <a:off x="327547" y="321733"/>
            <a:ext cx="7058306" cy="4107392"/>
          </a:xfrm>
          <a:prstGeom prst="rect">
            <a:avLst/>
          </a:prstGeom>
        </p:spPr>
      </p:pic>
      <p:sp>
        <p:nvSpPr>
          <p:cNvPr id="17" name="Rectangle 1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CE20434-92A5-4709-8803-D8AF878752E2}"/>
              </a:ext>
            </a:extLst>
          </p:cNvPr>
          <p:cNvSpPr>
            <a:spLocks noGrp="1"/>
          </p:cNvSpPr>
          <p:nvPr>
            <p:ph idx="1"/>
          </p:nvPr>
        </p:nvSpPr>
        <p:spPr>
          <a:xfrm>
            <a:off x="7687340" y="917724"/>
            <a:ext cx="3980403" cy="5398015"/>
          </a:xfrm>
        </p:spPr>
        <p:txBody>
          <a:bodyPr anchor="ctr">
            <a:normAutofit/>
          </a:bodyPr>
          <a:lstStyle/>
          <a:p>
            <a:r>
              <a:rPr lang="en-GB" sz="2400" dirty="0">
                <a:solidFill>
                  <a:srgbClr val="FFFFFF"/>
                </a:solidFill>
              </a:rPr>
              <a:t>Overarching corporate strategy shapes the strategies of particular services or business units</a:t>
            </a:r>
          </a:p>
          <a:p>
            <a:r>
              <a:rPr lang="en-GB" sz="2400" dirty="0">
                <a:solidFill>
                  <a:srgbClr val="FFFFFF"/>
                </a:solidFill>
              </a:rPr>
              <a:t>Corporate strategy covers highest-level governance </a:t>
            </a:r>
          </a:p>
          <a:p>
            <a:r>
              <a:rPr lang="en-GB" sz="2400" dirty="0">
                <a:solidFill>
                  <a:srgbClr val="FFFFFF"/>
                </a:solidFill>
              </a:rPr>
              <a:t>Corporate strategy sets the guidelines each business unit has to conform to</a:t>
            </a:r>
          </a:p>
          <a:p>
            <a:r>
              <a:rPr lang="en-GB" sz="2400" dirty="0">
                <a:solidFill>
                  <a:srgbClr val="FFFFFF"/>
                </a:solidFill>
              </a:rPr>
              <a:t>Business units concentrate on:</a:t>
            </a:r>
          </a:p>
          <a:p>
            <a:pPr lvl="1"/>
            <a:r>
              <a:rPr lang="en-GB" sz="2000" dirty="0">
                <a:solidFill>
                  <a:srgbClr val="FFFFFF"/>
                </a:solidFill>
              </a:rPr>
              <a:t>Delivery</a:t>
            </a:r>
          </a:p>
          <a:p>
            <a:pPr lvl="1"/>
            <a:r>
              <a:rPr lang="en-GB" sz="2000" dirty="0">
                <a:solidFill>
                  <a:srgbClr val="FFFFFF"/>
                </a:solidFill>
              </a:rPr>
              <a:t>Use of resources</a:t>
            </a:r>
          </a:p>
          <a:p>
            <a:pPr lvl="1"/>
            <a:r>
              <a:rPr lang="en-GB" sz="2000" dirty="0">
                <a:solidFill>
                  <a:srgbClr val="FFFFFF"/>
                </a:solidFill>
              </a:rPr>
              <a:t>Frontline engagement</a:t>
            </a:r>
          </a:p>
          <a:p>
            <a:endParaRPr lang="en-GB" sz="2000" dirty="0">
              <a:solidFill>
                <a:srgbClr val="FFFFFF"/>
              </a:solidFill>
            </a:endParaRPr>
          </a:p>
          <a:p>
            <a:endParaRPr lang="en-GB" sz="2000" dirty="0">
              <a:solidFill>
                <a:srgbClr val="FFFFFF"/>
              </a:solidFill>
            </a:endParaRPr>
          </a:p>
        </p:txBody>
      </p:sp>
      <p:sp>
        <p:nvSpPr>
          <p:cNvPr id="4" name="TextBox 3">
            <a:extLst>
              <a:ext uri="{FF2B5EF4-FFF2-40B4-BE49-F238E27FC236}">
                <a16:creationId xmlns:a16="http://schemas.microsoft.com/office/drawing/2014/main" id="{DCCBC2FA-7F90-49C8-9408-37C18995B273}"/>
              </a:ext>
            </a:extLst>
          </p:cNvPr>
          <p:cNvSpPr txBox="1"/>
          <p:nvPr/>
        </p:nvSpPr>
        <p:spPr>
          <a:xfrm>
            <a:off x="7687340" y="6061729"/>
            <a:ext cx="3226085" cy="400110"/>
          </a:xfrm>
          <a:prstGeom prst="rect">
            <a:avLst/>
          </a:prstGeom>
          <a:noFill/>
        </p:spPr>
        <p:txBody>
          <a:bodyPr wrap="square" rtlCol="0">
            <a:spAutoFit/>
          </a:bodyPr>
          <a:lstStyle/>
          <a:p>
            <a:pPr>
              <a:spcAft>
                <a:spcPts val="600"/>
              </a:spcAft>
            </a:pPr>
            <a:r>
              <a:rPr lang="en-GB" sz="2000" dirty="0">
                <a:solidFill>
                  <a:schemeClr val="bg1"/>
                </a:solidFill>
              </a:rPr>
              <a:t>Bovaird (2016: 57)</a:t>
            </a:r>
          </a:p>
        </p:txBody>
      </p:sp>
    </p:spTree>
    <p:extLst>
      <p:ext uri="{BB962C8B-B14F-4D97-AF65-F5344CB8AC3E}">
        <p14:creationId xmlns:p14="http://schemas.microsoft.com/office/powerpoint/2010/main" val="1704720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DB2F4-31EF-47E8-B1AC-F651CD699EB8}"/>
              </a:ext>
            </a:extLst>
          </p:cNvPr>
          <p:cNvSpPr>
            <a:spLocks noGrp="1"/>
          </p:cNvSpPr>
          <p:nvPr>
            <p:ph type="title"/>
          </p:nvPr>
        </p:nvSpPr>
        <p:spPr>
          <a:xfrm>
            <a:off x="762001" y="803325"/>
            <a:ext cx="5314536" cy="1325563"/>
          </a:xfrm>
        </p:spPr>
        <p:txBody>
          <a:bodyPr>
            <a:normAutofit/>
          </a:bodyPr>
          <a:lstStyle/>
          <a:p>
            <a:r>
              <a:rPr lang="en-GB" dirty="0"/>
              <a:t>Careful analysis is key</a:t>
            </a:r>
          </a:p>
        </p:txBody>
      </p:sp>
      <p:sp>
        <p:nvSpPr>
          <p:cNvPr id="3" name="Content Placeholder 2">
            <a:extLst>
              <a:ext uri="{FF2B5EF4-FFF2-40B4-BE49-F238E27FC236}">
                <a16:creationId xmlns:a16="http://schemas.microsoft.com/office/drawing/2014/main" id="{BCE20434-92A5-4709-8803-D8AF878752E2}"/>
              </a:ext>
            </a:extLst>
          </p:cNvPr>
          <p:cNvSpPr>
            <a:spLocks noGrp="1"/>
          </p:cNvSpPr>
          <p:nvPr>
            <p:ph idx="1"/>
          </p:nvPr>
        </p:nvSpPr>
        <p:spPr>
          <a:xfrm>
            <a:off x="762000" y="2279017"/>
            <a:ext cx="5609220" cy="4213857"/>
          </a:xfrm>
        </p:spPr>
        <p:txBody>
          <a:bodyPr anchor="t">
            <a:normAutofit/>
          </a:bodyPr>
          <a:lstStyle/>
          <a:p>
            <a:r>
              <a:rPr lang="en-US" sz="2400" dirty="0"/>
              <a:t>Analysis of the environment (external, internal or both) of the organization;</a:t>
            </a:r>
          </a:p>
          <a:p>
            <a:r>
              <a:rPr lang="en-US" sz="2400" dirty="0"/>
              <a:t>Analysis of the stakeholders (external, internal or both) of the organization;</a:t>
            </a:r>
          </a:p>
          <a:p>
            <a:r>
              <a:rPr lang="en-US" sz="2400" dirty="0"/>
              <a:t>Analysis of the outcomes to be achieved (for external and internal stakeholders) and the overall purposes;</a:t>
            </a:r>
          </a:p>
          <a:p>
            <a:r>
              <a:rPr lang="en-US" sz="2400" dirty="0"/>
              <a:t>Analysis of the strategic options available and evaluation of their relative merits.</a:t>
            </a:r>
          </a:p>
          <a:p>
            <a:endParaRPr lang="en-GB" sz="1800" dirty="0"/>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9E71329-E120-433C-BBAF-2842A5784367}"/>
              </a:ext>
            </a:extLst>
          </p:cNvPr>
          <p:cNvPicPr>
            <a:picLocks noChangeAspect="1"/>
          </p:cNvPicPr>
          <p:nvPr/>
        </p:nvPicPr>
        <p:blipFill rotWithShape="1">
          <a:blip r:embed="rId2"/>
          <a:srcRect l="17747" r="7531"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4" name="TextBox 3">
            <a:extLst>
              <a:ext uri="{FF2B5EF4-FFF2-40B4-BE49-F238E27FC236}">
                <a16:creationId xmlns:a16="http://schemas.microsoft.com/office/drawing/2014/main" id="{19439139-3AA1-4CB0-BBBB-4B331D964E70}"/>
              </a:ext>
            </a:extLst>
          </p:cNvPr>
          <p:cNvSpPr txBox="1"/>
          <p:nvPr/>
        </p:nvSpPr>
        <p:spPr>
          <a:xfrm>
            <a:off x="9740757" y="6092765"/>
            <a:ext cx="3226085" cy="400110"/>
          </a:xfrm>
          <a:prstGeom prst="rect">
            <a:avLst/>
          </a:prstGeom>
          <a:noFill/>
        </p:spPr>
        <p:txBody>
          <a:bodyPr wrap="square" rtlCol="0">
            <a:spAutoFit/>
          </a:bodyPr>
          <a:lstStyle/>
          <a:p>
            <a:pPr>
              <a:spcAft>
                <a:spcPts val="600"/>
              </a:spcAft>
            </a:pPr>
            <a:r>
              <a:rPr lang="en-GB" sz="2000" dirty="0"/>
              <a:t>Bovaird (2016: 60)</a:t>
            </a:r>
            <a:endParaRPr lang="en-GB" sz="2000"/>
          </a:p>
        </p:txBody>
      </p:sp>
    </p:spTree>
    <p:extLst>
      <p:ext uri="{BB962C8B-B14F-4D97-AF65-F5344CB8AC3E}">
        <p14:creationId xmlns:p14="http://schemas.microsoft.com/office/powerpoint/2010/main" val="218310599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40F6F-8175-4CEE-8E28-034B6066A707}"/>
              </a:ext>
            </a:extLst>
          </p:cNvPr>
          <p:cNvSpPr>
            <a:spLocks noGrp="1"/>
          </p:cNvSpPr>
          <p:nvPr>
            <p:ph type="title"/>
          </p:nvPr>
        </p:nvSpPr>
        <p:spPr>
          <a:xfrm>
            <a:off x="380144" y="125231"/>
            <a:ext cx="5314536" cy="1325563"/>
          </a:xfrm>
        </p:spPr>
        <p:txBody>
          <a:bodyPr>
            <a:normAutofit/>
          </a:bodyPr>
          <a:lstStyle/>
          <a:p>
            <a:r>
              <a:rPr lang="en-GB" dirty="0"/>
              <a:t>Organisational culture</a:t>
            </a:r>
          </a:p>
        </p:txBody>
      </p:sp>
      <p:sp>
        <p:nvSpPr>
          <p:cNvPr id="3" name="Content Placeholder 2">
            <a:extLst>
              <a:ext uri="{FF2B5EF4-FFF2-40B4-BE49-F238E27FC236}">
                <a16:creationId xmlns:a16="http://schemas.microsoft.com/office/drawing/2014/main" id="{730387D6-0101-40F7-90D1-039BD8241B8E}"/>
              </a:ext>
            </a:extLst>
          </p:cNvPr>
          <p:cNvSpPr>
            <a:spLocks noGrp="1"/>
          </p:cNvSpPr>
          <p:nvPr>
            <p:ph idx="1"/>
          </p:nvPr>
        </p:nvSpPr>
        <p:spPr>
          <a:xfrm>
            <a:off x="380144" y="1818527"/>
            <a:ext cx="6462445" cy="5167900"/>
          </a:xfrm>
        </p:spPr>
        <p:txBody>
          <a:bodyPr anchor="t">
            <a:normAutofit/>
          </a:bodyPr>
          <a:lstStyle/>
          <a:p>
            <a:pPr marL="514350" indent="-514350">
              <a:buFont typeface="+mj-lt"/>
              <a:buAutoNum type="arabicPeriod"/>
            </a:pPr>
            <a:r>
              <a:rPr lang="en-US" sz="2400" dirty="0"/>
              <a:t>The stories within the organization, e.g. who are the heroes/villains?</a:t>
            </a:r>
          </a:p>
          <a:p>
            <a:pPr marL="514350" indent="-514350">
              <a:buFont typeface="+mj-lt"/>
              <a:buAutoNum type="arabicPeriod"/>
            </a:pPr>
            <a:r>
              <a:rPr lang="en-US" sz="2400" dirty="0"/>
              <a:t>The routines and rituals, e.g. how are regular budget crises handled?</a:t>
            </a:r>
          </a:p>
          <a:p>
            <a:pPr marL="514350" indent="-514350">
              <a:buFont typeface="+mj-lt"/>
              <a:buAutoNum type="arabicPeriod"/>
            </a:pPr>
            <a:r>
              <a:rPr lang="en-US" sz="2400" dirty="0"/>
              <a:t>The symbols of the organization, e.g. who has their own car-parking space?</a:t>
            </a:r>
          </a:p>
          <a:p>
            <a:pPr marL="514350" indent="-514350">
              <a:buFont typeface="+mj-lt"/>
              <a:buAutoNum type="arabicPeriod"/>
            </a:pPr>
            <a:r>
              <a:rPr lang="en-US" sz="2400" dirty="0"/>
              <a:t>The power base in the organization, e.g. who really makes the decisions?</a:t>
            </a:r>
          </a:p>
          <a:p>
            <a:pPr marL="514350" indent="-514350">
              <a:buFont typeface="+mj-lt"/>
              <a:buAutoNum type="arabicPeriod"/>
            </a:pPr>
            <a:r>
              <a:rPr lang="en-US" sz="2400" dirty="0"/>
              <a:t>The structure of the organization, e.g. how many layers in the hierarchy?</a:t>
            </a:r>
          </a:p>
          <a:p>
            <a:pPr marL="514350" indent="-514350">
              <a:buFont typeface="+mj-lt"/>
              <a:buAutoNum type="arabicPeriod"/>
            </a:pPr>
            <a:r>
              <a:rPr lang="en-US" sz="2400" dirty="0"/>
              <a:t>The control system, e.g. how does the organization stop things happening?</a:t>
            </a:r>
          </a:p>
          <a:p>
            <a:pPr marL="0" indent="0">
              <a:buNone/>
            </a:pPr>
            <a:endParaRPr lang="en-GB" sz="1500" dirty="0"/>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445EDAA5-FB02-4E3F-B53A-C0371F2C83F8}"/>
              </a:ext>
            </a:extLst>
          </p:cNvPr>
          <p:cNvPicPr>
            <a:picLocks noChangeAspect="1"/>
          </p:cNvPicPr>
          <p:nvPr/>
        </p:nvPicPr>
        <p:blipFill rotWithShape="1">
          <a:blip r:embed="rId2"/>
          <a:srcRect r="3766"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4" name="TextBox 3">
            <a:extLst>
              <a:ext uri="{FF2B5EF4-FFF2-40B4-BE49-F238E27FC236}">
                <a16:creationId xmlns:a16="http://schemas.microsoft.com/office/drawing/2014/main" id="{54160249-BBE1-4F84-A4FA-65EF48FBAC60}"/>
              </a:ext>
            </a:extLst>
          </p:cNvPr>
          <p:cNvSpPr txBox="1"/>
          <p:nvPr/>
        </p:nvSpPr>
        <p:spPr>
          <a:xfrm>
            <a:off x="9174822" y="5911790"/>
            <a:ext cx="3226085" cy="400110"/>
          </a:xfrm>
          <a:prstGeom prst="rect">
            <a:avLst/>
          </a:prstGeom>
          <a:noFill/>
        </p:spPr>
        <p:txBody>
          <a:bodyPr wrap="square" rtlCol="0">
            <a:spAutoFit/>
          </a:bodyPr>
          <a:lstStyle/>
          <a:p>
            <a:pPr>
              <a:spcAft>
                <a:spcPts val="600"/>
              </a:spcAft>
            </a:pPr>
            <a:r>
              <a:rPr lang="en-GB" sz="2000" dirty="0"/>
              <a:t>Bovaird (2016: 63)</a:t>
            </a:r>
          </a:p>
        </p:txBody>
      </p:sp>
    </p:spTree>
    <p:extLst>
      <p:ext uri="{BB962C8B-B14F-4D97-AF65-F5344CB8AC3E}">
        <p14:creationId xmlns:p14="http://schemas.microsoft.com/office/powerpoint/2010/main" val="39839287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8F5B8-344B-4C8B-A8ED-A8D9EAB31B47}"/>
              </a:ext>
            </a:extLst>
          </p:cNvPr>
          <p:cNvSpPr>
            <a:spLocks noGrp="1"/>
          </p:cNvSpPr>
          <p:nvPr>
            <p:ph type="title"/>
          </p:nvPr>
        </p:nvSpPr>
        <p:spPr/>
        <p:txBody>
          <a:bodyPr/>
          <a:lstStyle/>
          <a:p>
            <a:r>
              <a:rPr lang="en-GB" dirty="0"/>
              <a:t>Charles </a:t>
            </a:r>
            <a:r>
              <a:rPr lang="en-GB" dirty="0" err="1"/>
              <a:t>Handy’s</a:t>
            </a:r>
            <a:r>
              <a:rPr lang="en-GB" dirty="0"/>
              <a:t> ‘four cultures’</a:t>
            </a:r>
          </a:p>
        </p:txBody>
      </p:sp>
      <p:sp>
        <p:nvSpPr>
          <p:cNvPr id="4" name="TextBox 3">
            <a:extLst>
              <a:ext uri="{FF2B5EF4-FFF2-40B4-BE49-F238E27FC236}">
                <a16:creationId xmlns:a16="http://schemas.microsoft.com/office/drawing/2014/main" id="{CC9F9DC6-8ECD-4DD4-A574-7E32A1486DC0}"/>
              </a:ext>
            </a:extLst>
          </p:cNvPr>
          <p:cNvSpPr txBox="1"/>
          <p:nvPr/>
        </p:nvSpPr>
        <p:spPr>
          <a:xfrm>
            <a:off x="914400" y="6010382"/>
            <a:ext cx="3226085" cy="400110"/>
          </a:xfrm>
          <a:prstGeom prst="rect">
            <a:avLst/>
          </a:prstGeom>
          <a:noFill/>
        </p:spPr>
        <p:txBody>
          <a:bodyPr wrap="square" rtlCol="0">
            <a:spAutoFit/>
          </a:bodyPr>
          <a:lstStyle/>
          <a:p>
            <a:r>
              <a:rPr lang="en-GB" sz="2000" dirty="0"/>
              <a:t>Bovaird (2016: 63)</a:t>
            </a:r>
          </a:p>
        </p:txBody>
      </p:sp>
      <p:sp>
        <p:nvSpPr>
          <p:cNvPr id="5" name="Rectangle 4">
            <a:extLst>
              <a:ext uri="{FF2B5EF4-FFF2-40B4-BE49-F238E27FC236}">
                <a16:creationId xmlns:a16="http://schemas.microsoft.com/office/drawing/2014/main" id="{F6344A27-A8DE-4560-AC9A-30B443801209}"/>
              </a:ext>
            </a:extLst>
          </p:cNvPr>
          <p:cNvSpPr/>
          <p:nvPr/>
        </p:nvSpPr>
        <p:spPr>
          <a:xfrm>
            <a:off x="838200" y="1984482"/>
            <a:ext cx="4756936" cy="3170099"/>
          </a:xfrm>
          <a:prstGeom prst="rect">
            <a:avLst/>
          </a:prstGeom>
          <a:solidFill>
            <a:srgbClr val="C00000"/>
          </a:solidFill>
        </p:spPr>
        <p:txBody>
          <a:bodyPr wrap="square">
            <a:spAutoFit/>
          </a:bodyPr>
          <a:lstStyle/>
          <a:p>
            <a:r>
              <a:rPr lang="en-US" sz="3200" dirty="0">
                <a:solidFill>
                  <a:schemeClr val="bg1"/>
                </a:solidFill>
              </a:rPr>
              <a:t>Power culture: </a:t>
            </a:r>
            <a:r>
              <a:rPr lang="en-US" sz="2400" dirty="0">
                <a:solidFill>
                  <a:schemeClr val="bg1"/>
                </a:solidFill>
              </a:rPr>
              <a:t>all power rests with one individual at the </a:t>
            </a:r>
            <a:r>
              <a:rPr lang="en-US" sz="2400" dirty="0" err="1">
                <a:solidFill>
                  <a:schemeClr val="bg1"/>
                </a:solidFill>
              </a:rPr>
              <a:t>centre</a:t>
            </a:r>
            <a:r>
              <a:rPr lang="en-US" sz="2400" dirty="0">
                <a:solidFill>
                  <a:schemeClr val="bg1"/>
                </a:solidFill>
              </a:rPr>
              <a:t> of the organization (the spider at the </a:t>
            </a:r>
            <a:r>
              <a:rPr lang="en-US" sz="2400" dirty="0" err="1">
                <a:solidFill>
                  <a:schemeClr val="bg1"/>
                </a:solidFill>
              </a:rPr>
              <a:t>centre</a:t>
            </a:r>
            <a:r>
              <a:rPr lang="en-US" sz="2400" dirty="0">
                <a:solidFill>
                  <a:schemeClr val="bg1"/>
                </a:solidFill>
              </a:rPr>
              <a:t> of the web, pulling all the skeins) – typical of those organizations dominated by a founder, a major respected figure in the profession or a ‘control freak’.</a:t>
            </a:r>
            <a:endParaRPr lang="en-GB" sz="2400" dirty="0">
              <a:solidFill>
                <a:schemeClr val="bg1"/>
              </a:solidFill>
            </a:endParaRPr>
          </a:p>
        </p:txBody>
      </p:sp>
      <p:sp>
        <p:nvSpPr>
          <p:cNvPr id="6" name="Rectangle 5">
            <a:extLst>
              <a:ext uri="{FF2B5EF4-FFF2-40B4-BE49-F238E27FC236}">
                <a16:creationId xmlns:a16="http://schemas.microsoft.com/office/drawing/2014/main" id="{FBEDB01F-C8EE-4579-9A64-1E5AA7F0B0F2}"/>
              </a:ext>
            </a:extLst>
          </p:cNvPr>
          <p:cNvSpPr/>
          <p:nvPr/>
        </p:nvSpPr>
        <p:spPr>
          <a:xfrm>
            <a:off x="5811748" y="2293692"/>
            <a:ext cx="6096000" cy="2800767"/>
          </a:xfrm>
          <a:prstGeom prst="rect">
            <a:avLst/>
          </a:prstGeom>
          <a:solidFill>
            <a:srgbClr val="FFC000"/>
          </a:solidFill>
        </p:spPr>
        <p:txBody>
          <a:bodyPr>
            <a:spAutoFit/>
          </a:bodyPr>
          <a:lstStyle/>
          <a:p>
            <a:r>
              <a:rPr lang="en-US" sz="3200" dirty="0"/>
              <a:t>Role culture: </a:t>
            </a:r>
            <a:r>
              <a:rPr lang="en-US" sz="2400" dirty="0"/>
              <a:t>all individuals play a clear, standardized role within their own ‘silo’ of the organization, reporting to a line manager and managing the staff below them in the hierarchy, but they do not exercise much initiative and do not communicate with anyone outside of the management structure</a:t>
            </a:r>
            <a:endParaRPr lang="en-GB" sz="2400" dirty="0"/>
          </a:p>
        </p:txBody>
      </p:sp>
    </p:spTree>
    <p:extLst>
      <p:ext uri="{BB962C8B-B14F-4D97-AF65-F5344CB8AC3E}">
        <p14:creationId xmlns:p14="http://schemas.microsoft.com/office/powerpoint/2010/main" val="2406408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8F5B8-344B-4C8B-A8ED-A8D9EAB31B47}"/>
              </a:ext>
            </a:extLst>
          </p:cNvPr>
          <p:cNvSpPr>
            <a:spLocks noGrp="1"/>
          </p:cNvSpPr>
          <p:nvPr>
            <p:ph type="title"/>
          </p:nvPr>
        </p:nvSpPr>
        <p:spPr/>
        <p:txBody>
          <a:bodyPr/>
          <a:lstStyle/>
          <a:p>
            <a:r>
              <a:rPr lang="en-GB" dirty="0"/>
              <a:t>Charles </a:t>
            </a:r>
            <a:r>
              <a:rPr lang="en-GB" dirty="0" err="1"/>
              <a:t>Handy’s</a:t>
            </a:r>
            <a:r>
              <a:rPr lang="en-GB" dirty="0"/>
              <a:t> ‘four cultures’</a:t>
            </a:r>
          </a:p>
        </p:txBody>
      </p:sp>
      <p:sp>
        <p:nvSpPr>
          <p:cNvPr id="4" name="TextBox 3">
            <a:extLst>
              <a:ext uri="{FF2B5EF4-FFF2-40B4-BE49-F238E27FC236}">
                <a16:creationId xmlns:a16="http://schemas.microsoft.com/office/drawing/2014/main" id="{CC9F9DC6-8ECD-4DD4-A574-7E32A1486DC0}"/>
              </a:ext>
            </a:extLst>
          </p:cNvPr>
          <p:cNvSpPr txBox="1"/>
          <p:nvPr/>
        </p:nvSpPr>
        <p:spPr>
          <a:xfrm>
            <a:off x="914400" y="6010382"/>
            <a:ext cx="3226085"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Bovaird (2016: 64)</a:t>
            </a:r>
          </a:p>
        </p:txBody>
      </p:sp>
      <p:sp>
        <p:nvSpPr>
          <p:cNvPr id="3" name="Rectangle 2">
            <a:extLst>
              <a:ext uri="{FF2B5EF4-FFF2-40B4-BE49-F238E27FC236}">
                <a16:creationId xmlns:a16="http://schemas.microsoft.com/office/drawing/2014/main" id="{74A20ADA-67F7-4A81-AC9C-8A968C7E4836}"/>
              </a:ext>
            </a:extLst>
          </p:cNvPr>
          <p:cNvSpPr/>
          <p:nvPr/>
        </p:nvSpPr>
        <p:spPr>
          <a:xfrm>
            <a:off x="838200" y="2141337"/>
            <a:ext cx="4900773" cy="3170099"/>
          </a:xfrm>
          <a:prstGeom prst="rect">
            <a:avLst/>
          </a:prstGeom>
          <a:solidFill>
            <a:srgbClr val="00B050"/>
          </a:solidFill>
        </p:spPr>
        <p:txBody>
          <a:bodyPr wrap="square">
            <a:spAutoFit/>
          </a:bodyPr>
          <a:lstStyle/>
          <a:p>
            <a:r>
              <a:rPr lang="en-US" sz="3200" dirty="0">
                <a:solidFill>
                  <a:schemeClr val="bg1"/>
                </a:solidFill>
              </a:rPr>
              <a:t>Task culture: </a:t>
            </a:r>
            <a:r>
              <a:rPr lang="en-US" sz="2400" dirty="0">
                <a:solidFill>
                  <a:schemeClr val="bg1"/>
                </a:solidFill>
              </a:rPr>
              <a:t>individuals undertake tasks in multidisciplinary, cross-departmental groups, in addition to working within a line management structure – this tends to be the culture aspired to by professional staff in public service organizations.</a:t>
            </a:r>
            <a:endParaRPr lang="en-GB" sz="2400" dirty="0">
              <a:solidFill>
                <a:schemeClr val="bg1"/>
              </a:solidFill>
            </a:endParaRPr>
          </a:p>
        </p:txBody>
      </p:sp>
      <p:sp>
        <p:nvSpPr>
          <p:cNvPr id="6" name="Rectangle 5">
            <a:extLst>
              <a:ext uri="{FF2B5EF4-FFF2-40B4-BE49-F238E27FC236}">
                <a16:creationId xmlns:a16="http://schemas.microsoft.com/office/drawing/2014/main" id="{4381905A-BA43-4E39-A032-B4DFADF80F63}"/>
              </a:ext>
            </a:extLst>
          </p:cNvPr>
          <p:cNvSpPr/>
          <p:nvPr/>
        </p:nvSpPr>
        <p:spPr>
          <a:xfrm>
            <a:off x="5863118" y="1956672"/>
            <a:ext cx="6096000" cy="3539430"/>
          </a:xfrm>
          <a:prstGeom prst="rect">
            <a:avLst/>
          </a:prstGeom>
          <a:solidFill>
            <a:srgbClr val="0070C0"/>
          </a:solidFill>
        </p:spPr>
        <p:txBody>
          <a:bodyPr>
            <a:spAutoFit/>
          </a:bodyPr>
          <a:lstStyle/>
          <a:p>
            <a:r>
              <a:rPr lang="en-US" sz="3200" dirty="0">
                <a:solidFill>
                  <a:schemeClr val="bg1"/>
                </a:solidFill>
              </a:rPr>
              <a:t>Person culture: </a:t>
            </a:r>
            <a:r>
              <a:rPr lang="en-US" sz="2400" dirty="0">
                <a:solidFill>
                  <a:schemeClr val="bg1"/>
                </a:solidFill>
              </a:rPr>
              <a:t>individuals tend to work alone, with only passing reference to line managers and only working in teams where it suits them – this tends to be typical of academics, small consultancies, research and development staff (‘nerds’) in technically orientated organizations, and inspectors or regulators working in the field with the power to close dangerous or non-compliant premises.</a:t>
            </a:r>
            <a:endParaRPr lang="en-GB" sz="2400" dirty="0">
              <a:solidFill>
                <a:schemeClr val="bg1"/>
              </a:solidFill>
            </a:endParaRPr>
          </a:p>
        </p:txBody>
      </p:sp>
    </p:spTree>
    <p:extLst>
      <p:ext uri="{BB962C8B-B14F-4D97-AF65-F5344CB8AC3E}">
        <p14:creationId xmlns:p14="http://schemas.microsoft.com/office/powerpoint/2010/main" val="3385661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C531B-C122-4638-ADDB-EDF2413E7135}"/>
              </a:ext>
            </a:extLst>
          </p:cNvPr>
          <p:cNvSpPr>
            <a:spLocks noGrp="1"/>
          </p:cNvSpPr>
          <p:nvPr>
            <p:ph type="title"/>
          </p:nvPr>
        </p:nvSpPr>
        <p:spPr/>
        <p:txBody>
          <a:bodyPr/>
          <a:lstStyle/>
          <a:p>
            <a:r>
              <a:rPr lang="en-GB" dirty="0"/>
              <a:t>What will success look like?</a:t>
            </a:r>
          </a:p>
        </p:txBody>
      </p:sp>
      <p:sp>
        <p:nvSpPr>
          <p:cNvPr id="3" name="Content Placeholder 2">
            <a:extLst>
              <a:ext uri="{FF2B5EF4-FFF2-40B4-BE49-F238E27FC236}">
                <a16:creationId xmlns:a16="http://schemas.microsoft.com/office/drawing/2014/main" id="{B2E3E5B2-CC79-48FD-8C50-F74BCF152A40}"/>
              </a:ext>
            </a:extLst>
          </p:cNvPr>
          <p:cNvSpPr>
            <a:spLocks noGrp="1"/>
          </p:cNvSpPr>
          <p:nvPr>
            <p:ph idx="1"/>
          </p:nvPr>
        </p:nvSpPr>
        <p:spPr>
          <a:xfrm>
            <a:off x="838200" y="1825625"/>
            <a:ext cx="7596883" cy="4351338"/>
          </a:xfrm>
        </p:spPr>
        <p:txBody>
          <a:bodyPr>
            <a:normAutofit lnSpcReduction="10000"/>
          </a:bodyPr>
          <a:lstStyle/>
          <a:p>
            <a:r>
              <a:rPr lang="en-GB" dirty="0"/>
              <a:t>Before we go on a journey we need to know where we would like to end up</a:t>
            </a:r>
          </a:p>
          <a:p>
            <a:r>
              <a:rPr lang="en-GB" dirty="0"/>
              <a:t>What would a better culture look like?</a:t>
            </a:r>
          </a:p>
          <a:p>
            <a:r>
              <a:rPr lang="en-US" dirty="0"/>
              <a:t>Strong evidence suggests that high performing organizations tend to have highly adaptable cultures, respond positively to change and actually celebrate change and seek out innovation. </a:t>
            </a:r>
          </a:p>
          <a:p>
            <a:r>
              <a:rPr lang="en-US" dirty="0"/>
              <a:t>Most studies of the public sector indicate that such attitudes are rare in people and even rarer in organizations as a whole. </a:t>
            </a:r>
            <a:endParaRPr lang="en-GB" dirty="0"/>
          </a:p>
        </p:txBody>
      </p:sp>
      <p:sp>
        <p:nvSpPr>
          <p:cNvPr id="4" name="TextBox 3">
            <a:extLst>
              <a:ext uri="{FF2B5EF4-FFF2-40B4-BE49-F238E27FC236}">
                <a16:creationId xmlns:a16="http://schemas.microsoft.com/office/drawing/2014/main" id="{81C11803-3731-4D44-9920-14C321400697}"/>
              </a:ext>
            </a:extLst>
          </p:cNvPr>
          <p:cNvSpPr txBox="1"/>
          <p:nvPr/>
        </p:nvSpPr>
        <p:spPr>
          <a:xfrm>
            <a:off x="6735566" y="6176963"/>
            <a:ext cx="6185043"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Bovaird (2016: 64) re. Kotter and Heskett (1992)</a:t>
            </a:r>
          </a:p>
        </p:txBody>
      </p:sp>
      <p:sp>
        <p:nvSpPr>
          <p:cNvPr id="5" name="Rectangle 4">
            <a:extLst>
              <a:ext uri="{FF2B5EF4-FFF2-40B4-BE49-F238E27FC236}">
                <a16:creationId xmlns:a16="http://schemas.microsoft.com/office/drawing/2014/main" id="{563E8C21-3DD0-48EE-950D-BF507F01F828}"/>
              </a:ext>
            </a:extLst>
          </p:cNvPr>
          <p:cNvSpPr/>
          <p:nvPr/>
        </p:nvSpPr>
        <p:spPr>
          <a:xfrm>
            <a:off x="8559228" y="1413063"/>
            <a:ext cx="2794572" cy="4031873"/>
          </a:xfrm>
          <a:prstGeom prst="rect">
            <a:avLst/>
          </a:prstGeom>
          <a:solidFill>
            <a:srgbClr val="FFFF00"/>
          </a:solidFill>
          <a:ln w="38100">
            <a:solidFill>
              <a:schemeClr val="tx1"/>
            </a:solidFill>
          </a:ln>
        </p:spPr>
        <p:txBody>
          <a:bodyPr wrap="square">
            <a:spAutoFit/>
          </a:bodyPr>
          <a:lstStyle/>
          <a:p>
            <a:pPr algn="ctr"/>
            <a:r>
              <a:rPr lang="en-US" sz="3200" dirty="0"/>
              <a:t>This possibly remains the single greatest challenge to strategic management in the public sector</a:t>
            </a:r>
            <a:endParaRPr lang="en-GB" sz="3200" dirty="0"/>
          </a:p>
        </p:txBody>
      </p:sp>
    </p:spTree>
    <p:extLst>
      <p:ext uri="{BB962C8B-B14F-4D97-AF65-F5344CB8AC3E}">
        <p14:creationId xmlns:p14="http://schemas.microsoft.com/office/powerpoint/2010/main" val="697915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1000"/>
                                        <p:tgtEl>
                                          <p:spTgt spid="5"/>
                                        </p:tgtEl>
                                      </p:cBhvr>
                                    </p:animEffect>
                                    <p:anim calcmode="lin" valueType="num">
                                      <p:cBhvr>
                                        <p:cTn id="32" dur="1000" fill="hold"/>
                                        <p:tgtEl>
                                          <p:spTgt spid="5"/>
                                        </p:tgtEl>
                                        <p:attrNameLst>
                                          <p:attrName>ppt_x</p:attrName>
                                        </p:attrNameLst>
                                      </p:cBhvr>
                                      <p:tavLst>
                                        <p:tav tm="0">
                                          <p:val>
                                            <p:strVal val="#ppt_x"/>
                                          </p:val>
                                        </p:tav>
                                        <p:tav tm="100000">
                                          <p:val>
                                            <p:strVal val="#ppt_x"/>
                                          </p:val>
                                        </p:tav>
                                      </p:tavLst>
                                    </p:anim>
                                    <p:anim calcmode="lin" valueType="num">
                                      <p:cBhvr>
                                        <p:cTn id="3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343854-75E6-47B2-9164-8DB8CF7DD0DE}"/>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4800" dirty="0"/>
              <a:t>Objectives</a:t>
            </a:r>
          </a:p>
        </p:txBody>
      </p:sp>
      <p:sp>
        <p:nvSpPr>
          <p:cNvPr id="3" name="Content Placeholder 2">
            <a:extLst>
              <a:ext uri="{FF2B5EF4-FFF2-40B4-BE49-F238E27FC236}">
                <a16:creationId xmlns:a16="http://schemas.microsoft.com/office/drawing/2014/main" id="{45FE6A51-414E-47D8-A442-416E13365D90}"/>
              </a:ext>
            </a:extLst>
          </p:cNvPr>
          <p:cNvSpPr>
            <a:spLocks noGrp="1"/>
          </p:cNvSpPr>
          <p:nvPr>
            <p:ph idx="1"/>
          </p:nvPr>
        </p:nvSpPr>
        <p:spPr>
          <a:xfrm>
            <a:off x="643467" y="2638043"/>
            <a:ext cx="3816565" cy="3415623"/>
          </a:xfrm>
        </p:spPr>
        <p:txBody>
          <a:bodyPr>
            <a:normAutofit fontScale="92500"/>
          </a:bodyPr>
          <a:lstStyle/>
          <a:p>
            <a:pPr>
              <a:spcBef>
                <a:spcPts val="2400"/>
              </a:spcBef>
              <a:spcAft>
                <a:spcPts val="1200"/>
              </a:spcAft>
            </a:pPr>
            <a:r>
              <a:rPr lang="en-GB" dirty="0">
                <a:ea typeface="Times New Roman" panose="02020603050405020304" pitchFamily="18" charset="0"/>
                <a:cs typeface="Times New Roman" panose="02020603050405020304" pitchFamily="18" charset="0"/>
              </a:rPr>
              <a:t>Strategic management, planning and thinking</a:t>
            </a:r>
          </a:p>
          <a:p>
            <a:pPr>
              <a:spcBef>
                <a:spcPts val="2400"/>
              </a:spcBef>
              <a:spcAft>
                <a:spcPts val="1200"/>
              </a:spcAft>
            </a:pPr>
            <a:r>
              <a:rPr lang="en-GB" dirty="0">
                <a:ea typeface="Calibri" panose="020F0502020204030204" pitchFamily="34" charset="0"/>
                <a:cs typeface="Times New Roman" panose="02020603050405020304" pitchFamily="18" charset="0"/>
              </a:rPr>
              <a:t>Strategic management in a political environment</a:t>
            </a:r>
          </a:p>
          <a:p>
            <a:pPr>
              <a:spcBef>
                <a:spcPts val="2400"/>
              </a:spcBef>
              <a:spcAft>
                <a:spcPts val="1200"/>
              </a:spcAft>
            </a:pPr>
            <a:r>
              <a:rPr lang="en-GB" dirty="0">
                <a:ea typeface="Calibri" panose="020F0502020204030204" pitchFamily="34" charset="0"/>
                <a:cs typeface="Times New Roman" panose="02020603050405020304" pitchFamily="18" charset="0"/>
              </a:rPr>
              <a:t>Strategic management and innovation</a:t>
            </a:r>
          </a:p>
          <a:p>
            <a:pPr>
              <a:spcBef>
                <a:spcPts val="2400"/>
              </a:spcBef>
              <a:spcAft>
                <a:spcPts val="1200"/>
              </a:spcAft>
            </a:pPr>
            <a:endParaRPr lang="en-GB" sz="2000" dirty="0">
              <a:ea typeface="Calibri" panose="020F0502020204030204" pitchFamily="34" charset="0"/>
              <a:cs typeface="Times New Roman" panose="02020603050405020304" pitchFamily="18" charset="0"/>
            </a:endParaRPr>
          </a:p>
          <a:p>
            <a:endParaRPr lang="en-GB" sz="2000" dirty="0"/>
          </a:p>
        </p:txBody>
      </p:sp>
      <p:pic>
        <p:nvPicPr>
          <p:cNvPr id="5" name="Picture 4">
            <a:extLst>
              <a:ext uri="{FF2B5EF4-FFF2-40B4-BE49-F238E27FC236}">
                <a16:creationId xmlns:a16="http://schemas.microsoft.com/office/drawing/2014/main" id="{04FF86EC-EE53-40C8-B7C5-EC36F9227F3F}"/>
              </a:ext>
            </a:extLst>
          </p:cNvPr>
          <p:cNvPicPr>
            <a:picLocks noChangeAspect="1"/>
          </p:cNvPicPr>
          <p:nvPr/>
        </p:nvPicPr>
        <p:blipFill>
          <a:blip r:embed="rId2"/>
          <a:stretch>
            <a:fillRect/>
          </a:stretch>
        </p:blipFill>
        <p:spPr>
          <a:xfrm>
            <a:off x="5297763" y="1004528"/>
            <a:ext cx="6250769" cy="4688076"/>
          </a:xfrm>
          <a:prstGeom prst="rect">
            <a:avLst/>
          </a:prstGeom>
        </p:spPr>
      </p:pic>
      <p:sp>
        <p:nvSpPr>
          <p:cNvPr id="4" name="TextBox 3">
            <a:extLst>
              <a:ext uri="{FF2B5EF4-FFF2-40B4-BE49-F238E27FC236}">
                <a16:creationId xmlns:a16="http://schemas.microsoft.com/office/drawing/2014/main" id="{4E9423CD-F892-4215-AFC1-1F7F2520551B}"/>
              </a:ext>
            </a:extLst>
          </p:cNvPr>
          <p:cNvSpPr txBox="1"/>
          <p:nvPr/>
        </p:nvSpPr>
        <p:spPr>
          <a:xfrm>
            <a:off x="914400" y="6010382"/>
            <a:ext cx="3226085" cy="400110"/>
          </a:xfrm>
          <a:prstGeom prst="rect">
            <a:avLst/>
          </a:prstGeom>
          <a:noFill/>
        </p:spPr>
        <p:txBody>
          <a:bodyPr wrap="square" rtlCol="0">
            <a:spAutoFit/>
          </a:bodyPr>
          <a:lstStyle/>
          <a:p>
            <a:pPr marL="0" marR="0" lvl="0" indent="0" algn="l" defTabSz="914400" rtl="0" eaLnBrk="1" fontAlgn="auto" latinLnBrk="0" hangingPunct="1">
              <a:spcBef>
                <a:spcPts val="0"/>
              </a:spcBef>
              <a:spcAft>
                <a:spcPts val="600"/>
              </a:spcAft>
              <a:buClrTx/>
              <a:buSzTx/>
              <a:buFontTx/>
              <a:buNone/>
              <a:tabLst/>
              <a:defRPr/>
            </a:pPr>
            <a:r>
              <a:rPr kumimoji="0" lang="en-GB" sz="2000" b="0" i="0" u="none" strike="noStrike" kern="1200" cap="none" spc="0" normalizeH="0" baseline="0" noProof="0" dirty="0">
                <a:ln>
                  <a:noFill/>
                </a:ln>
                <a:effectLst/>
                <a:uLnTx/>
                <a:uFillTx/>
                <a:latin typeface="Calibri" panose="020F0502020204030204"/>
                <a:ea typeface="+mn-ea"/>
                <a:cs typeface="+mn-cs"/>
              </a:rPr>
              <a:t>Bovaird (2016: 68)</a:t>
            </a:r>
          </a:p>
        </p:txBody>
      </p:sp>
    </p:spTree>
    <p:extLst>
      <p:ext uri="{BB962C8B-B14F-4D97-AF65-F5344CB8AC3E}">
        <p14:creationId xmlns:p14="http://schemas.microsoft.com/office/powerpoint/2010/main" val="313374742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73C42-65D7-4FA9-8385-4AB99DA1073C}"/>
              </a:ext>
            </a:extLst>
          </p:cNvPr>
          <p:cNvSpPr>
            <a:spLocks noGrp="1"/>
          </p:cNvSpPr>
          <p:nvPr>
            <p:ph type="title"/>
          </p:nvPr>
        </p:nvSpPr>
        <p:spPr/>
        <p:txBody>
          <a:bodyPr/>
          <a:lstStyle/>
          <a:p>
            <a:r>
              <a:rPr lang="en-GB" dirty="0"/>
              <a:t>Strategic management, planning and thinking</a:t>
            </a:r>
          </a:p>
        </p:txBody>
      </p:sp>
      <p:sp>
        <p:nvSpPr>
          <p:cNvPr id="3" name="Content Placeholder 2">
            <a:extLst>
              <a:ext uri="{FF2B5EF4-FFF2-40B4-BE49-F238E27FC236}">
                <a16:creationId xmlns:a16="http://schemas.microsoft.com/office/drawing/2014/main" id="{8C5B4DC6-8894-41C7-91EF-406C2C783E67}"/>
              </a:ext>
            </a:extLst>
          </p:cNvPr>
          <p:cNvSpPr>
            <a:spLocks noGrp="1"/>
          </p:cNvSpPr>
          <p:nvPr>
            <p:ph idx="1"/>
          </p:nvPr>
        </p:nvSpPr>
        <p:spPr>
          <a:xfrm>
            <a:off x="1055241" y="2127731"/>
            <a:ext cx="4196137" cy="2602537"/>
          </a:xfrm>
        </p:spPr>
        <p:txBody>
          <a:bodyPr>
            <a:normAutofit/>
          </a:bodyPr>
          <a:lstStyle/>
          <a:p>
            <a:r>
              <a:rPr lang="en-US" sz="3200" dirty="0"/>
              <a:t>Straight-line thinking?</a:t>
            </a:r>
          </a:p>
          <a:p>
            <a:r>
              <a:rPr lang="en-US" sz="3200" dirty="0"/>
              <a:t>Strategy-making can be seen as a linear process, based on rational planning </a:t>
            </a:r>
            <a:endParaRPr lang="en-GB" sz="3200" dirty="0"/>
          </a:p>
        </p:txBody>
      </p:sp>
      <p:sp>
        <p:nvSpPr>
          <p:cNvPr id="4" name="TextBox 3">
            <a:extLst>
              <a:ext uri="{FF2B5EF4-FFF2-40B4-BE49-F238E27FC236}">
                <a16:creationId xmlns:a16="http://schemas.microsoft.com/office/drawing/2014/main" id="{02942894-73FE-459B-B810-9F439A592F2E}"/>
              </a:ext>
            </a:extLst>
          </p:cNvPr>
          <p:cNvSpPr txBox="1"/>
          <p:nvPr/>
        </p:nvSpPr>
        <p:spPr>
          <a:xfrm>
            <a:off x="838200" y="6176963"/>
            <a:ext cx="3226085" cy="400110"/>
          </a:xfrm>
          <a:prstGeom prst="rect">
            <a:avLst/>
          </a:prstGeom>
          <a:noFill/>
        </p:spPr>
        <p:txBody>
          <a:bodyPr wrap="square" rtlCol="0">
            <a:spAutoFit/>
          </a:bodyPr>
          <a:lstStyle/>
          <a:p>
            <a:r>
              <a:rPr lang="en-GB" sz="2000" dirty="0"/>
              <a:t>Bovaird (2016: 68)</a:t>
            </a:r>
          </a:p>
        </p:txBody>
      </p:sp>
      <p:sp>
        <p:nvSpPr>
          <p:cNvPr id="5" name="Rectangle 4">
            <a:extLst>
              <a:ext uri="{FF2B5EF4-FFF2-40B4-BE49-F238E27FC236}">
                <a16:creationId xmlns:a16="http://schemas.microsoft.com/office/drawing/2014/main" id="{67C91B2F-CF1F-4EC7-9356-5AB9C60283DD}"/>
              </a:ext>
            </a:extLst>
          </p:cNvPr>
          <p:cNvSpPr/>
          <p:nvPr/>
        </p:nvSpPr>
        <p:spPr>
          <a:xfrm>
            <a:off x="6438472" y="1775758"/>
            <a:ext cx="4832279" cy="4401205"/>
          </a:xfrm>
          <a:prstGeom prst="rect">
            <a:avLst/>
          </a:prstGeom>
          <a:solidFill>
            <a:srgbClr val="FFFF00"/>
          </a:solidFill>
          <a:ln w="38100">
            <a:solidFill>
              <a:schemeClr val="tx1"/>
            </a:solidFill>
          </a:ln>
        </p:spPr>
        <p:txBody>
          <a:bodyPr wrap="square">
            <a:spAutoFit/>
          </a:bodyPr>
          <a:lstStyle/>
          <a:p>
            <a:r>
              <a:rPr lang="en-US" sz="3200" dirty="0"/>
              <a:t>A ‘determination of the long-term goals of an enterprise and the adoption of courses of action and the allocation of resources necessary for carrying out these goals’ </a:t>
            </a:r>
          </a:p>
          <a:p>
            <a:endParaRPr lang="en-US" sz="2800" dirty="0"/>
          </a:p>
          <a:p>
            <a:r>
              <a:rPr lang="en-US" sz="2800" dirty="0"/>
              <a:t>(Chandler 1962)</a:t>
            </a:r>
            <a:endParaRPr lang="en-GB" sz="2800" dirty="0"/>
          </a:p>
        </p:txBody>
      </p:sp>
    </p:spTree>
    <p:extLst>
      <p:ext uri="{BB962C8B-B14F-4D97-AF65-F5344CB8AC3E}">
        <p14:creationId xmlns:p14="http://schemas.microsoft.com/office/powerpoint/2010/main" val="4182096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barn(inVertical)">
                                      <p:cBhvr>
                                        <p:cTn id="1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73C42-65D7-4FA9-8385-4AB99DA1073C}"/>
              </a:ext>
            </a:extLst>
          </p:cNvPr>
          <p:cNvSpPr>
            <a:spLocks noGrp="1"/>
          </p:cNvSpPr>
          <p:nvPr>
            <p:ph type="title"/>
          </p:nvPr>
        </p:nvSpPr>
        <p:spPr/>
        <p:txBody>
          <a:bodyPr/>
          <a:lstStyle/>
          <a:p>
            <a:r>
              <a:rPr lang="en-GB" dirty="0"/>
              <a:t>Emergent strategies</a:t>
            </a:r>
          </a:p>
        </p:txBody>
      </p:sp>
      <p:sp>
        <p:nvSpPr>
          <p:cNvPr id="3" name="Content Placeholder 2">
            <a:extLst>
              <a:ext uri="{FF2B5EF4-FFF2-40B4-BE49-F238E27FC236}">
                <a16:creationId xmlns:a16="http://schemas.microsoft.com/office/drawing/2014/main" id="{8C5B4DC6-8894-41C7-91EF-406C2C783E67}"/>
              </a:ext>
            </a:extLst>
          </p:cNvPr>
          <p:cNvSpPr>
            <a:spLocks noGrp="1"/>
          </p:cNvSpPr>
          <p:nvPr>
            <p:ph idx="1"/>
          </p:nvPr>
        </p:nvSpPr>
        <p:spPr>
          <a:xfrm>
            <a:off x="838200" y="1679751"/>
            <a:ext cx="5148210" cy="4446089"/>
          </a:xfrm>
        </p:spPr>
        <p:txBody>
          <a:bodyPr>
            <a:normAutofit fontScale="92500" lnSpcReduction="20000"/>
          </a:bodyPr>
          <a:lstStyle/>
          <a:p>
            <a:r>
              <a:rPr lang="en-US" sz="3200" dirty="0"/>
              <a:t>Mintzberg suggested (1992) that very few planned, intended strategies actually get implemented </a:t>
            </a:r>
          </a:p>
          <a:p>
            <a:r>
              <a:rPr lang="en-US" sz="3200" dirty="0"/>
              <a:t>Most end up in the rubbish bin</a:t>
            </a:r>
          </a:p>
          <a:p>
            <a:r>
              <a:rPr lang="en-GB" sz="3200" dirty="0"/>
              <a:t>A CEO might impose her will, or a political leader might dictate which approach to take</a:t>
            </a:r>
          </a:p>
          <a:p>
            <a:r>
              <a:rPr lang="en-GB" sz="3200" dirty="0"/>
              <a:t>Or we might stumble upon an unexpected opportunity</a:t>
            </a:r>
          </a:p>
        </p:txBody>
      </p:sp>
      <p:sp>
        <p:nvSpPr>
          <p:cNvPr id="4" name="TextBox 3">
            <a:extLst>
              <a:ext uri="{FF2B5EF4-FFF2-40B4-BE49-F238E27FC236}">
                <a16:creationId xmlns:a16="http://schemas.microsoft.com/office/drawing/2014/main" id="{02942894-73FE-459B-B810-9F439A592F2E}"/>
              </a:ext>
            </a:extLst>
          </p:cNvPr>
          <p:cNvSpPr txBox="1"/>
          <p:nvPr/>
        </p:nvSpPr>
        <p:spPr>
          <a:xfrm>
            <a:off x="838200" y="6176963"/>
            <a:ext cx="3226085"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Bovaird (2016: 68)</a:t>
            </a:r>
          </a:p>
        </p:txBody>
      </p:sp>
      <p:sp>
        <p:nvSpPr>
          <p:cNvPr id="6" name="Rectangle 5">
            <a:extLst>
              <a:ext uri="{FF2B5EF4-FFF2-40B4-BE49-F238E27FC236}">
                <a16:creationId xmlns:a16="http://schemas.microsoft.com/office/drawing/2014/main" id="{C3D11930-FA29-49C5-9472-74DD742AA979}"/>
              </a:ext>
            </a:extLst>
          </p:cNvPr>
          <p:cNvSpPr/>
          <p:nvPr/>
        </p:nvSpPr>
        <p:spPr>
          <a:xfrm>
            <a:off x="6205592" y="814196"/>
            <a:ext cx="5148209" cy="5816977"/>
          </a:xfrm>
          <a:prstGeom prst="rect">
            <a:avLst/>
          </a:prstGeom>
          <a:solidFill>
            <a:srgbClr val="FFFF00"/>
          </a:solidFill>
          <a:ln w="38100">
            <a:solidFill>
              <a:schemeClr val="tx1"/>
            </a:solidFill>
          </a:ln>
        </p:spPr>
        <p:txBody>
          <a:bodyPr wrap="square">
            <a:spAutoFit/>
          </a:bodyPr>
          <a:lstStyle/>
          <a:p>
            <a:r>
              <a:rPr lang="en-US" sz="3600" b="1" dirty="0"/>
              <a:t>Emergent strategies:</a:t>
            </a:r>
          </a:p>
          <a:p>
            <a:r>
              <a:rPr lang="en-US" sz="2800" dirty="0"/>
              <a:t>Grounded in the practice of staff, rather than planned by top managers…</a:t>
            </a:r>
          </a:p>
          <a:p>
            <a:r>
              <a:rPr lang="en-US" sz="2800" dirty="0"/>
              <a:t>Adopted implicitly, often unseen, because they work better than the official ‘planned strategies …</a:t>
            </a:r>
          </a:p>
          <a:p>
            <a:r>
              <a:rPr lang="en-US" sz="2800" dirty="0"/>
              <a:t>Tend to correspond to the environments in which they emerge …</a:t>
            </a:r>
          </a:p>
          <a:p>
            <a:r>
              <a:rPr lang="en-US" sz="2800" dirty="0"/>
              <a:t>Street-level bureaucracy (re. Lipsky 1980)</a:t>
            </a:r>
          </a:p>
          <a:p>
            <a:endParaRPr lang="en-GB" sz="2800" dirty="0"/>
          </a:p>
        </p:txBody>
      </p:sp>
    </p:spTree>
    <p:extLst>
      <p:ext uri="{BB962C8B-B14F-4D97-AF65-F5344CB8AC3E}">
        <p14:creationId xmlns:p14="http://schemas.microsoft.com/office/powerpoint/2010/main" val="1258797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barn(inVertical)">
                                      <p:cBhvr>
                                        <p:cTn id="31" dur="500"/>
                                        <p:tgtEl>
                                          <p:spTgt spid="6"/>
                                        </p:tgtEl>
                                      </p:cBhvr>
                                    </p:animEffect>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6">
                                            <p:txEl>
                                              <p:pRg st="1" end="1"/>
                                            </p:txEl>
                                          </p:spTgt>
                                        </p:tgtEl>
                                        <p:attrNameLst>
                                          <p:attrName>style.visibility</p:attrName>
                                        </p:attrNameLst>
                                      </p:cBhvr>
                                      <p:to>
                                        <p:strVal val="visible"/>
                                      </p:to>
                                    </p:set>
                                    <p:anim calcmode="lin" valueType="num">
                                      <p:cBhvr additive="base">
                                        <p:cTn id="36"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6">
                                            <p:txEl>
                                              <p:pRg st="2" end="2"/>
                                            </p:txEl>
                                          </p:spTgt>
                                        </p:tgtEl>
                                        <p:attrNameLst>
                                          <p:attrName>style.visibility</p:attrName>
                                        </p:attrNameLst>
                                      </p:cBhvr>
                                      <p:to>
                                        <p:strVal val="visible"/>
                                      </p:to>
                                    </p:set>
                                    <p:anim calcmode="lin" valueType="num">
                                      <p:cBhvr additive="base">
                                        <p:cTn id="42"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6">
                                            <p:txEl>
                                              <p:pRg st="3" end="3"/>
                                            </p:txEl>
                                          </p:spTgt>
                                        </p:tgtEl>
                                        <p:attrNameLst>
                                          <p:attrName>style.visibility</p:attrName>
                                        </p:attrNameLst>
                                      </p:cBhvr>
                                      <p:to>
                                        <p:strVal val="visible"/>
                                      </p:to>
                                    </p:set>
                                    <p:anim calcmode="lin" valueType="num">
                                      <p:cBhvr additive="base">
                                        <p:cTn id="48"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nodeType="clickEffect">
                                  <p:stCondLst>
                                    <p:cond delay="0"/>
                                  </p:stCondLst>
                                  <p:childTnLst>
                                    <p:set>
                                      <p:cBhvr>
                                        <p:cTn id="53" dur="1" fill="hold">
                                          <p:stCondLst>
                                            <p:cond delay="0"/>
                                          </p:stCondLst>
                                        </p:cTn>
                                        <p:tgtEl>
                                          <p:spTgt spid="6">
                                            <p:txEl>
                                              <p:pRg st="4" end="4"/>
                                            </p:txEl>
                                          </p:spTgt>
                                        </p:tgtEl>
                                        <p:attrNameLst>
                                          <p:attrName>style.visibility</p:attrName>
                                        </p:attrNameLst>
                                      </p:cBhvr>
                                      <p:to>
                                        <p:strVal val="visible"/>
                                      </p:to>
                                    </p:set>
                                    <p:anim calcmode="lin" valueType="num">
                                      <p:cBhvr additive="base">
                                        <p:cTn id="54"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CAAE75-9B7D-48EC-8D72-09E205261849}"/>
              </a:ext>
            </a:extLst>
          </p:cNvPr>
          <p:cNvSpPr>
            <a:spLocks noGrp="1"/>
          </p:cNvSpPr>
          <p:nvPr>
            <p:ph idx="1"/>
          </p:nvPr>
        </p:nvSpPr>
        <p:spPr>
          <a:xfrm>
            <a:off x="838200" y="1825624"/>
            <a:ext cx="10699679" cy="3661357"/>
          </a:xfrm>
          <a:solidFill>
            <a:srgbClr val="FFFF00"/>
          </a:solidFill>
          <a:ln w="38100">
            <a:solidFill>
              <a:schemeClr val="tx1"/>
            </a:solidFill>
          </a:ln>
        </p:spPr>
        <p:txBody>
          <a:bodyPr>
            <a:normAutofit/>
          </a:bodyPr>
          <a:lstStyle/>
          <a:p>
            <a:pPr marL="0" indent="0" algn="ctr">
              <a:buNone/>
            </a:pPr>
            <a:r>
              <a:rPr lang="en-US" sz="3200" dirty="0"/>
              <a:t>“Strategies are not things that are written down periodically, although people do try to write them down. Strategies are things that exist in people’s heads; strategic visions cannot easily be written down. So I think managers create the strategy; planners might formalize it.”</a:t>
            </a:r>
          </a:p>
          <a:p>
            <a:pPr marL="0" indent="0">
              <a:buNone/>
            </a:pPr>
            <a:endParaRPr lang="en-US" dirty="0"/>
          </a:p>
          <a:p>
            <a:pPr marL="0" indent="0">
              <a:buNone/>
            </a:pPr>
            <a:r>
              <a:rPr lang="en-US" dirty="0"/>
              <a:t>Mintzberg (1992)</a:t>
            </a:r>
            <a:endParaRPr lang="en-GB" dirty="0"/>
          </a:p>
        </p:txBody>
      </p:sp>
      <p:sp>
        <p:nvSpPr>
          <p:cNvPr id="4" name="TextBox 3">
            <a:extLst>
              <a:ext uri="{FF2B5EF4-FFF2-40B4-BE49-F238E27FC236}">
                <a16:creationId xmlns:a16="http://schemas.microsoft.com/office/drawing/2014/main" id="{6A83D113-68BD-4CAA-8D27-74B8F504B8B8}"/>
              </a:ext>
            </a:extLst>
          </p:cNvPr>
          <p:cNvSpPr txBox="1"/>
          <p:nvPr/>
        </p:nvSpPr>
        <p:spPr>
          <a:xfrm>
            <a:off x="914400" y="6010382"/>
            <a:ext cx="3226085" cy="400110"/>
          </a:xfrm>
          <a:prstGeom prst="rect">
            <a:avLst/>
          </a:prstGeom>
          <a:noFill/>
        </p:spPr>
        <p:txBody>
          <a:bodyPr wrap="square" rtlCol="0">
            <a:spAutoFit/>
          </a:bodyPr>
          <a:lstStyle/>
          <a:p>
            <a:r>
              <a:rPr lang="en-GB" sz="2000" dirty="0"/>
              <a:t>Cited in Bovaird (2016: 69)</a:t>
            </a:r>
          </a:p>
        </p:txBody>
      </p:sp>
      <p:sp>
        <p:nvSpPr>
          <p:cNvPr id="6" name="Title 5">
            <a:extLst>
              <a:ext uri="{FF2B5EF4-FFF2-40B4-BE49-F238E27FC236}">
                <a16:creationId xmlns:a16="http://schemas.microsoft.com/office/drawing/2014/main" id="{99158DB3-AD9A-4D47-A3DD-2457685CB38D}"/>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830474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3A79FB1-3995-49AF-8A09-6802374E005E}"/>
              </a:ext>
            </a:extLst>
          </p:cNvPr>
          <p:cNvSpPr>
            <a:spLocks noGrp="1"/>
          </p:cNvSpPr>
          <p:nvPr>
            <p:ph type="title"/>
          </p:nvPr>
        </p:nvSpPr>
        <p:spPr>
          <a:xfrm>
            <a:off x="268721" y="266794"/>
            <a:ext cx="4113467" cy="753345"/>
          </a:xfrm>
          <a:noFill/>
          <a:ln w="19050">
            <a:solidFill>
              <a:schemeClr val="tx1"/>
            </a:solidFill>
          </a:ln>
        </p:spPr>
        <p:txBody>
          <a:bodyPr wrap="square" anchor="ctr">
            <a:normAutofit/>
          </a:bodyPr>
          <a:lstStyle/>
          <a:p>
            <a:pPr algn="ctr"/>
            <a:r>
              <a:rPr lang="en-GB" sz="4000" dirty="0"/>
              <a:t>Strategy overkill?</a:t>
            </a:r>
          </a:p>
        </p:txBody>
      </p:sp>
      <p:sp>
        <p:nvSpPr>
          <p:cNvPr id="3" name="Content Placeholder 2">
            <a:extLst>
              <a:ext uri="{FF2B5EF4-FFF2-40B4-BE49-F238E27FC236}">
                <a16:creationId xmlns:a16="http://schemas.microsoft.com/office/drawing/2014/main" id="{FFBE4E97-7346-44DF-882C-CEE62F35EC2E}"/>
              </a:ext>
            </a:extLst>
          </p:cNvPr>
          <p:cNvSpPr>
            <a:spLocks noGrp="1"/>
          </p:cNvSpPr>
          <p:nvPr>
            <p:ph idx="1"/>
          </p:nvPr>
        </p:nvSpPr>
        <p:spPr>
          <a:xfrm>
            <a:off x="184936" y="1286933"/>
            <a:ext cx="4469360" cy="5304273"/>
          </a:xfrm>
        </p:spPr>
        <p:txBody>
          <a:bodyPr>
            <a:noAutofit/>
          </a:bodyPr>
          <a:lstStyle/>
          <a:p>
            <a:r>
              <a:rPr lang="en-GB" sz="2200" dirty="0"/>
              <a:t>Strategies need to be formalised and communicated</a:t>
            </a:r>
          </a:p>
          <a:p>
            <a:r>
              <a:rPr lang="en-GB" sz="2200" dirty="0"/>
              <a:t>Particularly important for the public service environment where we demand openness and transparency</a:t>
            </a:r>
          </a:p>
          <a:p>
            <a:r>
              <a:rPr lang="en-GB" sz="2200" dirty="0"/>
              <a:t>Bovaird suggested that New Labour went overboard in their strategic approach which required not only that every government agency needed a strategy but all service units too</a:t>
            </a:r>
          </a:p>
          <a:p>
            <a:r>
              <a:rPr lang="en-GB" sz="2200" dirty="0"/>
              <a:t>Government was performance managed and internally audited to death</a:t>
            </a:r>
          </a:p>
        </p:txBody>
      </p:sp>
      <p:pic>
        <p:nvPicPr>
          <p:cNvPr id="6" name="Picture 5">
            <a:extLst>
              <a:ext uri="{FF2B5EF4-FFF2-40B4-BE49-F238E27FC236}">
                <a16:creationId xmlns:a16="http://schemas.microsoft.com/office/drawing/2014/main" id="{0E576D14-CFBD-4A4E-94E0-09D035C82C03}"/>
              </a:ext>
            </a:extLst>
          </p:cNvPr>
          <p:cNvPicPr>
            <a:picLocks noChangeAspect="1"/>
          </p:cNvPicPr>
          <p:nvPr/>
        </p:nvPicPr>
        <p:blipFill rotWithShape="1">
          <a:blip r:embed="rId2"/>
          <a:srcRect t="1959" r="-2" b="-2"/>
          <a:stretch/>
        </p:blipFill>
        <p:spPr>
          <a:xfrm>
            <a:off x="5774363" y="643467"/>
            <a:ext cx="5297568" cy="5410199"/>
          </a:xfrm>
          <a:prstGeom prst="rect">
            <a:avLst/>
          </a:prstGeom>
        </p:spPr>
      </p:pic>
      <p:sp>
        <p:nvSpPr>
          <p:cNvPr id="4" name="TextBox 3">
            <a:extLst>
              <a:ext uri="{FF2B5EF4-FFF2-40B4-BE49-F238E27FC236}">
                <a16:creationId xmlns:a16="http://schemas.microsoft.com/office/drawing/2014/main" id="{D5B7E21B-6484-4D7D-AA50-54A3DDA0DEBD}"/>
              </a:ext>
            </a:extLst>
          </p:cNvPr>
          <p:cNvSpPr txBox="1"/>
          <p:nvPr/>
        </p:nvSpPr>
        <p:spPr>
          <a:xfrm>
            <a:off x="2394399" y="6350303"/>
            <a:ext cx="3226085" cy="400110"/>
          </a:xfrm>
          <a:prstGeom prst="rect">
            <a:avLst/>
          </a:prstGeom>
          <a:noFill/>
        </p:spPr>
        <p:txBody>
          <a:bodyPr wrap="square" rtlCol="0">
            <a:spAutoFit/>
          </a:bodyPr>
          <a:lstStyle/>
          <a:p>
            <a:pPr>
              <a:spcAft>
                <a:spcPts val="600"/>
              </a:spcAft>
            </a:pPr>
            <a:r>
              <a:rPr lang="en-GB" sz="2000" dirty="0"/>
              <a:t>Bovaird (2016: 69)</a:t>
            </a:r>
          </a:p>
        </p:txBody>
      </p:sp>
    </p:spTree>
    <p:extLst>
      <p:ext uri="{BB962C8B-B14F-4D97-AF65-F5344CB8AC3E}">
        <p14:creationId xmlns:p14="http://schemas.microsoft.com/office/powerpoint/2010/main" val="6351204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144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8713BF3-87A9-4CE2-9FC3-D605ABA92991}"/>
              </a:ext>
            </a:extLst>
          </p:cNvPr>
          <p:cNvSpPr>
            <a:spLocks noGrp="1"/>
          </p:cNvSpPr>
          <p:nvPr>
            <p:ph type="title"/>
          </p:nvPr>
        </p:nvSpPr>
        <p:spPr>
          <a:xfrm>
            <a:off x="524256" y="4767072"/>
            <a:ext cx="6594189" cy="1625210"/>
          </a:xfrm>
        </p:spPr>
        <p:txBody>
          <a:bodyPr>
            <a:normAutofit/>
          </a:bodyPr>
          <a:lstStyle/>
          <a:p>
            <a:pPr algn="r"/>
            <a:r>
              <a:rPr lang="en-GB" dirty="0">
                <a:solidFill>
                  <a:srgbClr val="FFFFFF"/>
                </a:solidFill>
              </a:rPr>
              <a:t>Strategic management in politics</a:t>
            </a:r>
          </a:p>
        </p:txBody>
      </p:sp>
      <p:pic>
        <p:nvPicPr>
          <p:cNvPr id="6" name="Picture 5">
            <a:extLst>
              <a:ext uri="{FF2B5EF4-FFF2-40B4-BE49-F238E27FC236}">
                <a16:creationId xmlns:a16="http://schemas.microsoft.com/office/drawing/2014/main" id="{DBA5E255-FEAD-4813-9599-4C57459F8191}"/>
              </a:ext>
            </a:extLst>
          </p:cNvPr>
          <p:cNvPicPr>
            <a:picLocks noChangeAspect="1"/>
          </p:cNvPicPr>
          <p:nvPr/>
        </p:nvPicPr>
        <p:blipFill rotWithShape="1">
          <a:blip r:embed="rId2"/>
          <a:srcRect l="2185" r="7597"/>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CB27C6D-9293-47A7-BF7E-81346E15F6F2}"/>
              </a:ext>
            </a:extLst>
          </p:cNvPr>
          <p:cNvSpPr>
            <a:spLocks noGrp="1"/>
          </p:cNvSpPr>
          <p:nvPr>
            <p:ph idx="1"/>
          </p:nvPr>
        </p:nvSpPr>
        <p:spPr>
          <a:xfrm>
            <a:off x="7629099" y="917724"/>
            <a:ext cx="4235354" cy="5349511"/>
          </a:xfrm>
        </p:spPr>
        <p:txBody>
          <a:bodyPr anchor="ctr">
            <a:normAutofit/>
          </a:bodyPr>
          <a:lstStyle/>
          <a:p>
            <a:r>
              <a:rPr lang="en-US" dirty="0">
                <a:solidFill>
                  <a:srgbClr val="FFFFFF"/>
                </a:solidFill>
              </a:rPr>
              <a:t>The role of politicians, who often openly clash on major strategic issues;</a:t>
            </a:r>
          </a:p>
          <a:p>
            <a:r>
              <a:rPr lang="en-US" dirty="0">
                <a:solidFill>
                  <a:srgbClr val="FFFFFF"/>
                </a:solidFill>
              </a:rPr>
              <a:t>The interaction between politicians and other stakeholders, e.g. the media;</a:t>
            </a:r>
          </a:p>
          <a:p>
            <a:r>
              <a:rPr lang="en-US" dirty="0">
                <a:solidFill>
                  <a:srgbClr val="FFFFFF"/>
                </a:solidFill>
              </a:rPr>
              <a:t>The pressure for ‘short-</a:t>
            </a:r>
            <a:r>
              <a:rPr lang="en-US" dirty="0" err="1">
                <a:solidFill>
                  <a:srgbClr val="FFFFFF"/>
                </a:solidFill>
              </a:rPr>
              <a:t>termist</a:t>
            </a:r>
            <a:r>
              <a:rPr lang="en-US" dirty="0">
                <a:solidFill>
                  <a:srgbClr val="FFFFFF"/>
                </a:solidFill>
              </a:rPr>
              <a:t>’ decision-making arising from regular elections.</a:t>
            </a:r>
          </a:p>
          <a:p>
            <a:endParaRPr lang="en-GB" sz="2000" dirty="0">
              <a:solidFill>
                <a:srgbClr val="FFFFFF"/>
              </a:solidFill>
            </a:endParaRPr>
          </a:p>
        </p:txBody>
      </p:sp>
      <p:sp>
        <p:nvSpPr>
          <p:cNvPr id="4" name="TextBox 3">
            <a:extLst>
              <a:ext uri="{FF2B5EF4-FFF2-40B4-BE49-F238E27FC236}">
                <a16:creationId xmlns:a16="http://schemas.microsoft.com/office/drawing/2014/main" id="{E25E5060-66E3-4E2E-9E0B-76FB467319D0}"/>
              </a:ext>
            </a:extLst>
          </p:cNvPr>
          <p:cNvSpPr txBox="1"/>
          <p:nvPr/>
        </p:nvSpPr>
        <p:spPr>
          <a:xfrm>
            <a:off x="7836348" y="5992172"/>
            <a:ext cx="3226085" cy="400110"/>
          </a:xfrm>
          <a:prstGeom prst="rect">
            <a:avLst/>
          </a:prstGeom>
          <a:noFill/>
        </p:spPr>
        <p:txBody>
          <a:bodyPr wrap="square" rtlCol="0">
            <a:spAutoFit/>
          </a:bodyPr>
          <a:lstStyle/>
          <a:p>
            <a:pPr>
              <a:spcAft>
                <a:spcPts val="600"/>
              </a:spcAft>
            </a:pPr>
            <a:r>
              <a:rPr lang="en-GB" sz="2000" dirty="0">
                <a:solidFill>
                  <a:schemeClr val="bg1"/>
                </a:solidFill>
              </a:rPr>
              <a:t>Bovaird (2016: 70)</a:t>
            </a:r>
          </a:p>
        </p:txBody>
      </p:sp>
    </p:spTree>
    <p:extLst>
      <p:ext uri="{BB962C8B-B14F-4D97-AF65-F5344CB8AC3E}">
        <p14:creationId xmlns:p14="http://schemas.microsoft.com/office/powerpoint/2010/main" val="1765826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BCD1C-5153-4812-971A-2AEAA415322D}"/>
              </a:ext>
            </a:extLst>
          </p:cNvPr>
          <p:cNvSpPr>
            <a:spLocks noGrp="1"/>
          </p:cNvSpPr>
          <p:nvPr>
            <p:ph type="title"/>
          </p:nvPr>
        </p:nvSpPr>
        <p:spPr>
          <a:xfrm>
            <a:off x="838200" y="215757"/>
            <a:ext cx="10515600" cy="1061015"/>
          </a:xfrm>
        </p:spPr>
        <p:txBody>
          <a:bodyPr/>
          <a:lstStyle/>
          <a:p>
            <a:r>
              <a:rPr lang="en-GB" dirty="0"/>
              <a:t>Strategic management in politics</a:t>
            </a:r>
          </a:p>
        </p:txBody>
      </p:sp>
      <p:sp>
        <p:nvSpPr>
          <p:cNvPr id="5" name="Content Placeholder 4">
            <a:extLst>
              <a:ext uri="{FF2B5EF4-FFF2-40B4-BE49-F238E27FC236}">
                <a16:creationId xmlns:a16="http://schemas.microsoft.com/office/drawing/2014/main" id="{BA18944C-25F0-4EE3-A02A-D19DEF265B91}"/>
              </a:ext>
            </a:extLst>
          </p:cNvPr>
          <p:cNvSpPr>
            <a:spLocks noGrp="1"/>
          </p:cNvSpPr>
          <p:nvPr>
            <p:ph sz="half" idx="1"/>
          </p:nvPr>
        </p:nvSpPr>
        <p:spPr>
          <a:xfrm>
            <a:off x="838200" y="1202076"/>
            <a:ext cx="5181602" cy="4974887"/>
          </a:xfrm>
        </p:spPr>
        <p:txBody>
          <a:bodyPr>
            <a:noAutofit/>
          </a:bodyPr>
          <a:lstStyle/>
          <a:p>
            <a:pPr marL="0" indent="0">
              <a:buNone/>
            </a:pPr>
            <a:r>
              <a:rPr lang="en-GB" sz="3600" b="1" dirty="0"/>
              <a:t>Huge challenges</a:t>
            </a:r>
          </a:p>
          <a:p>
            <a:r>
              <a:rPr lang="en-GB" dirty="0"/>
              <a:t>Constant opposition</a:t>
            </a:r>
          </a:p>
          <a:p>
            <a:r>
              <a:rPr lang="en-GB" dirty="0"/>
              <a:t>Opinions at every turn</a:t>
            </a:r>
          </a:p>
          <a:p>
            <a:r>
              <a:rPr lang="en-GB" dirty="0"/>
              <a:t>Topics often emotive</a:t>
            </a:r>
          </a:p>
          <a:p>
            <a:r>
              <a:rPr lang="en-GB" dirty="0"/>
              <a:t>Media scrutiny</a:t>
            </a:r>
          </a:p>
          <a:p>
            <a:r>
              <a:rPr lang="en-GB" dirty="0"/>
              <a:t>Bad news sells</a:t>
            </a:r>
          </a:p>
          <a:p>
            <a:r>
              <a:rPr lang="en-GB" dirty="0"/>
              <a:t>Social media never sleeps</a:t>
            </a:r>
          </a:p>
          <a:p>
            <a:r>
              <a:rPr lang="en-GB" dirty="0"/>
              <a:t>Politicians are open to scrutiny</a:t>
            </a:r>
          </a:p>
          <a:p>
            <a:r>
              <a:rPr lang="en-GB" dirty="0"/>
              <a:t>People know who you are and where you live</a:t>
            </a:r>
          </a:p>
        </p:txBody>
      </p:sp>
      <p:sp>
        <p:nvSpPr>
          <p:cNvPr id="6" name="Content Placeholder 5">
            <a:extLst>
              <a:ext uri="{FF2B5EF4-FFF2-40B4-BE49-F238E27FC236}">
                <a16:creationId xmlns:a16="http://schemas.microsoft.com/office/drawing/2014/main" id="{8147A176-C953-4718-8BDA-72E6EF2A65C0}"/>
              </a:ext>
            </a:extLst>
          </p:cNvPr>
          <p:cNvSpPr>
            <a:spLocks noGrp="1"/>
          </p:cNvSpPr>
          <p:nvPr>
            <p:ph sz="half" idx="2"/>
          </p:nvPr>
        </p:nvSpPr>
        <p:spPr>
          <a:xfrm>
            <a:off x="6172199" y="1276772"/>
            <a:ext cx="5643082" cy="4900191"/>
          </a:xfrm>
        </p:spPr>
        <p:txBody>
          <a:bodyPr>
            <a:normAutofit fontScale="85000" lnSpcReduction="20000"/>
          </a:bodyPr>
          <a:lstStyle/>
          <a:p>
            <a:pPr marL="0" indent="0">
              <a:buNone/>
            </a:pPr>
            <a:r>
              <a:rPr lang="en-US" sz="4200" b="1" dirty="0"/>
              <a:t>Pressures</a:t>
            </a:r>
          </a:p>
          <a:p>
            <a:r>
              <a:rPr lang="en-US" sz="3300" dirty="0"/>
              <a:t>Political parties;</a:t>
            </a:r>
          </a:p>
          <a:p>
            <a:r>
              <a:rPr lang="en-US" sz="3300" dirty="0"/>
              <a:t>Policy networks;</a:t>
            </a:r>
          </a:p>
          <a:p>
            <a:r>
              <a:rPr lang="en-US" sz="3300" dirty="0"/>
              <a:t>The civil service or managerial systems;</a:t>
            </a:r>
          </a:p>
          <a:p>
            <a:r>
              <a:rPr lang="en-US" sz="3300" dirty="0"/>
              <a:t>Professional groups;</a:t>
            </a:r>
          </a:p>
          <a:p>
            <a:r>
              <a:rPr lang="en-US" sz="3300" dirty="0"/>
              <a:t>Charities or voluntary organizations (at national or local level);</a:t>
            </a:r>
          </a:p>
          <a:p>
            <a:r>
              <a:rPr lang="en-US" sz="3300" dirty="0"/>
              <a:t>Community groups;</a:t>
            </a:r>
          </a:p>
          <a:p>
            <a:r>
              <a:rPr lang="en-US" sz="3300" dirty="0"/>
              <a:t>The media;</a:t>
            </a:r>
          </a:p>
          <a:p>
            <a:r>
              <a:rPr lang="en-US" sz="3300" dirty="0"/>
              <a:t>Sponsors who provide funding for a party or an individual.</a:t>
            </a:r>
          </a:p>
          <a:p>
            <a:endParaRPr lang="en-GB" dirty="0"/>
          </a:p>
        </p:txBody>
      </p:sp>
      <p:sp>
        <p:nvSpPr>
          <p:cNvPr id="4" name="TextBox 3">
            <a:extLst>
              <a:ext uri="{FF2B5EF4-FFF2-40B4-BE49-F238E27FC236}">
                <a16:creationId xmlns:a16="http://schemas.microsoft.com/office/drawing/2014/main" id="{41E31715-ABA4-4A7E-AC6C-76FC028BF1D2}"/>
              </a:ext>
            </a:extLst>
          </p:cNvPr>
          <p:cNvSpPr txBox="1"/>
          <p:nvPr/>
        </p:nvSpPr>
        <p:spPr>
          <a:xfrm>
            <a:off x="6544639" y="6176963"/>
            <a:ext cx="3226085" cy="400110"/>
          </a:xfrm>
          <a:prstGeom prst="rect">
            <a:avLst/>
          </a:prstGeom>
          <a:noFill/>
        </p:spPr>
        <p:txBody>
          <a:bodyPr wrap="square" rtlCol="0">
            <a:spAutoFit/>
          </a:bodyPr>
          <a:lstStyle/>
          <a:p>
            <a:r>
              <a:rPr lang="en-GB" sz="2000" dirty="0"/>
              <a:t>Bovaird (2016: 70)</a:t>
            </a:r>
          </a:p>
        </p:txBody>
      </p:sp>
    </p:spTree>
    <p:extLst>
      <p:ext uri="{BB962C8B-B14F-4D97-AF65-F5344CB8AC3E}">
        <p14:creationId xmlns:p14="http://schemas.microsoft.com/office/powerpoint/2010/main" val="3448514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 calcmode="lin" valueType="num">
                                      <p:cBhvr additive="base">
                                        <p:cTn id="4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7" end="7"/>
                                            </p:txEl>
                                          </p:spTgt>
                                        </p:tgtEl>
                                        <p:attrNameLst>
                                          <p:attrName>style.visibility</p:attrName>
                                        </p:attrNameLst>
                                      </p:cBhvr>
                                      <p:to>
                                        <p:strVal val="visible"/>
                                      </p:to>
                                    </p:set>
                                    <p:anim calcmode="lin" valueType="num">
                                      <p:cBhvr additive="base">
                                        <p:cTn id="49"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8" end="8"/>
                                            </p:txEl>
                                          </p:spTgt>
                                        </p:tgtEl>
                                        <p:attrNameLst>
                                          <p:attrName>style.visibility</p:attrName>
                                        </p:attrNameLst>
                                      </p:cBhvr>
                                      <p:to>
                                        <p:strVal val="visible"/>
                                      </p:to>
                                    </p:set>
                                    <p:anim calcmode="lin" valueType="num">
                                      <p:cBhvr additive="base">
                                        <p:cTn id="55"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6">
                                            <p:txEl>
                                              <p:pRg st="0" end="0"/>
                                            </p:txEl>
                                          </p:spTgt>
                                        </p:tgtEl>
                                        <p:attrNameLst>
                                          <p:attrName>style.visibility</p:attrName>
                                        </p:attrNameLst>
                                      </p:cBhvr>
                                      <p:to>
                                        <p:strVal val="visible"/>
                                      </p:to>
                                    </p:set>
                                    <p:anim calcmode="lin" valueType="num">
                                      <p:cBhvr additive="base">
                                        <p:cTn id="6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6">
                                            <p:txEl>
                                              <p:pRg st="1" end="1"/>
                                            </p:txEl>
                                          </p:spTgt>
                                        </p:tgtEl>
                                        <p:attrNameLst>
                                          <p:attrName>style.visibility</p:attrName>
                                        </p:attrNameLst>
                                      </p:cBhvr>
                                      <p:to>
                                        <p:strVal val="visible"/>
                                      </p:to>
                                    </p:set>
                                    <p:anim calcmode="lin" valueType="num">
                                      <p:cBhvr additive="base">
                                        <p:cTn id="6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6">
                                            <p:txEl>
                                              <p:pRg st="2" end="2"/>
                                            </p:txEl>
                                          </p:spTgt>
                                        </p:tgtEl>
                                        <p:attrNameLst>
                                          <p:attrName>style.visibility</p:attrName>
                                        </p:attrNameLst>
                                      </p:cBhvr>
                                      <p:to>
                                        <p:strVal val="visible"/>
                                      </p:to>
                                    </p:set>
                                    <p:anim calcmode="lin" valueType="num">
                                      <p:cBhvr additive="base">
                                        <p:cTn id="7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6">
                                            <p:txEl>
                                              <p:pRg st="3" end="3"/>
                                            </p:txEl>
                                          </p:spTgt>
                                        </p:tgtEl>
                                        <p:attrNameLst>
                                          <p:attrName>style.visibility</p:attrName>
                                        </p:attrNameLst>
                                      </p:cBhvr>
                                      <p:to>
                                        <p:strVal val="visible"/>
                                      </p:to>
                                    </p:set>
                                    <p:anim calcmode="lin" valueType="num">
                                      <p:cBhvr additive="base">
                                        <p:cTn id="7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6">
                                            <p:txEl>
                                              <p:pRg st="4" end="4"/>
                                            </p:txEl>
                                          </p:spTgt>
                                        </p:tgtEl>
                                        <p:attrNameLst>
                                          <p:attrName>style.visibility</p:attrName>
                                        </p:attrNameLst>
                                      </p:cBhvr>
                                      <p:to>
                                        <p:strVal val="visible"/>
                                      </p:to>
                                    </p:set>
                                    <p:anim calcmode="lin" valueType="num">
                                      <p:cBhvr additive="base">
                                        <p:cTn id="8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6">
                                            <p:txEl>
                                              <p:pRg st="5" end="5"/>
                                            </p:txEl>
                                          </p:spTgt>
                                        </p:tgtEl>
                                        <p:attrNameLst>
                                          <p:attrName>style.visibility</p:attrName>
                                        </p:attrNameLst>
                                      </p:cBhvr>
                                      <p:to>
                                        <p:strVal val="visible"/>
                                      </p:to>
                                    </p:set>
                                    <p:anim calcmode="lin" valueType="num">
                                      <p:cBhvr additive="base">
                                        <p:cTn id="9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6">
                                            <p:txEl>
                                              <p:pRg st="6" end="6"/>
                                            </p:txEl>
                                          </p:spTgt>
                                        </p:tgtEl>
                                        <p:attrNameLst>
                                          <p:attrName>style.visibility</p:attrName>
                                        </p:attrNameLst>
                                      </p:cBhvr>
                                      <p:to>
                                        <p:strVal val="visible"/>
                                      </p:to>
                                    </p:set>
                                    <p:anim calcmode="lin" valueType="num">
                                      <p:cBhvr additive="base">
                                        <p:cTn id="9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6">
                                            <p:txEl>
                                              <p:pRg st="7" end="7"/>
                                            </p:txEl>
                                          </p:spTgt>
                                        </p:tgtEl>
                                        <p:attrNameLst>
                                          <p:attrName>style.visibility</p:attrName>
                                        </p:attrNameLst>
                                      </p:cBhvr>
                                      <p:to>
                                        <p:strVal val="visible"/>
                                      </p:to>
                                    </p:set>
                                    <p:anim calcmode="lin" valueType="num">
                                      <p:cBhvr additive="base">
                                        <p:cTn id="103"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6">
                                            <p:txEl>
                                              <p:pRg st="8" end="8"/>
                                            </p:txEl>
                                          </p:spTgt>
                                        </p:tgtEl>
                                        <p:attrNameLst>
                                          <p:attrName>style.visibility</p:attrName>
                                        </p:attrNameLst>
                                      </p:cBhvr>
                                      <p:to>
                                        <p:strVal val="visible"/>
                                      </p:to>
                                    </p:set>
                                    <p:anim calcmode="lin" valueType="num">
                                      <p:cBhvr additive="base">
                                        <p:cTn id="109"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BCD1C-5153-4812-971A-2AEAA415322D}"/>
              </a:ext>
            </a:extLst>
          </p:cNvPr>
          <p:cNvSpPr>
            <a:spLocks noGrp="1"/>
          </p:cNvSpPr>
          <p:nvPr>
            <p:ph type="title"/>
          </p:nvPr>
        </p:nvSpPr>
        <p:spPr/>
        <p:txBody>
          <a:bodyPr/>
          <a:lstStyle/>
          <a:p>
            <a:r>
              <a:rPr lang="en-GB" dirty="0"/>
              <a:t>Public service innovation</a:t>
            </a:r>
          </a:p>
        </p:txBody>
      </p:sp>
      <p:sp>
        <p:nvSpPr>
          <p:cNvPr id="5" name="Content Placeholder 4">
            <a:extLst>
              <a:ext uri="{FF2B5EF4-FFF2-40B4-BE49-F238E27FC236}">
                <a16:creationId xmlns:a16="http://schemas.microsoft.com/office/drawing/2014/main" id="{F10BCD7D-46CD-4144-A60D-18D09C1DBCB5}"/>
              </a:ext>
            </a:extLst>
          </p:cNvPr>
          <p:cNvSpPr>
            <a:spLocks noGrp="1"/>
          </p:cNvSpPr>
          <p:nvPr>
            <p:ph sz="half" idx="1"/>
          </p:nvPr>
        </p:nvSpPr>
        <p:spPr/>
        <p:txBody>
          <a:bodyPr>
            <a:normAutofit/>
          </a:bodyPr>
          <a:lstStyle/>
          <a:p>
            <a:r>
              <a:rPr lang="en-US" dirty="0"/>
              <a:t>new services;</a:t>
            </a:r>
          </a:p>
          <a:p>
            <a:r>
              <a:rPr lang="en-US" dirty="0"/>
              <a:t>new customers (‘target groups’);</a:t>
            </a:r>
          </a:p>
          <a:p>
            <a:r>
              <a:rPr lang="en-US" dirty="0"/>
              <a:t>new service production processes;</a:t>
            </a:r>
          </a:p>
          <a:p>
            <a:r>
              <a:rPr lang="en-US" dirty="0"/>
              <a:t>new procurement processes;</a:t>
            </a:r>
          </a:p>
          <a:p>
            <a:r>
              <a:rPr lang="en-US" dirty="0"/>
              <a:t>new partnership arrangements with the rest of the public sector, with the voluntary sector and with the private sector;</a:t>
            </a:r>
          </a:p>
          <a:p>
            <a:endParaRPr lang="en-GB" dirty="0"/>
          </a:p>
        </p:txBody>
      </p:sp>
      <p:sp>
        <p:nvSpPr>
          <p:cNvPr id="6" name="Content Placeholder 5">
            <a:extLst>
              <a:ext uri="{FF2B5EF4-FFF2-40B4-BE49-F238E27FC236}">
                <a16:creationId xmlns:a16="http://schemas.microsoft.com/office/drawing/2014/main" id="{C9B887E0-80B4-4C40-84D5-196A7FDBDE9A}"/>
              </a:ext>
            </a:extLst>
          </p:cNvPr>
          <p:cNvSpPr>
            <a:spLocks noGrp="1"/>
          </p:cNvSpPr>
          <p:nvPr>
            <p:ph sz="half" idx="2"/>
          </p:nvPr>
        </p:nvSpPr>
        <p:spPr/>
        <p:txBody>
          <a:bodyPr>
            <a:normAutofit/>
          </a:bodyPr>
          <a:lstStyle/>
          <a:p>
            <a:r>
              <a:rPr lang="en-US" dirty="0"/>
              <a:t>new decision-making processes (‘addressing the democratic deficit’);</a:t>
            </a:r>
          </a:p>
          <a:p>
            <a:r>
              <a:rPr lang="en-US" dirty="0"/>
              <a:t>new governance structures and processes;</a:t>
            </a:r>
          </a:p>
          <a:p>
            <a:r>
              <a:rPr lang="en-US" dirty="0"/>
              <a:t>new goals and ambitions for the organization;</a:t>
            </a:r>
          </a:p>
          <a:p>
            <a:r>
              <a:rPr lang="en-US" dirty="0"/>
              <a:t>new organizational culture.</a:t>
            </a:r>
          </a:p>
          <a:p>
            <a:endParaRPr lang="en-GB" dirty="0"/>
          </a:p>
        </p:txBody>
      </p:sp>
      <p:sp>
        <p:nvSpPr>
          <p:cNvPr id="4" name="TextBox 3">
            <a:extLst>
              <a:ext uri="{FF2B5EF4-FFF2-40B4-BE49-F238E27FC236}">
                <a16:creationId xmlns:a16="http://schemas.microsoft.com/office/drawing/2014/main" id="{0ADEF0FA-405F-41EC-A378-9DA578278695}"/>
              </a:ext>
            </a:extLst>
          </p:cNvPr>
          <p:cNvSpPr txBox="1"/>
          <p:nvPr/>
        </p:nvSpPr>
        <p:spPr>
          <a:xfrm>
            <a:off x="9246742" y="5911790"/>
            <a:ext cx="3226085" cy="400110"/>
          </a:xfrm>
          <a:prstGeom prst="rect">
            <a:avLst/>
          </a:prstGeom>
          <a:noFill/>
        </p:spPr>
        <p:txBody>
          <a:bodyPr wrap="square" rtlCol="0">
            <a:spAutoFit/>
          </a:bodyPr>
          <a:lstStyle/>
          <a:p>
            <a:r>
              <a:rPr lang="en-GB" sz="2000" dirty="0"/>
              <a:t>Bovaird (2016: 71)</a:t>
            </a:r>
          </a:p>
        </p:txBody>
      </p:sp>
    </p:spTree>
    <p:extLst>
      <p:ext uri="{BB962C8B-B14F-4D97-AF65-F5344CB8AC3E}">
        <p14:creationId xmlns:p14="http://schemas.microsoft.com/office/powerpoint/2010/main" val="3998363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 calcmode="lin" valueType="num">
                                      <p:cBhvr additive="base">
                                        <p:cTn id="3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anim calcmode="lin" valueType="num">
                                      <p:cBhvr additive="base">
                                        <p:cTn id="4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 calcmode="lin" valueType="num">
                                      <p:cBhvr additive="base">
                                        <p:cTn id="4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6">
                                            <p:txEl>
                                              <p:pRg st="3" end="3"/>
                                            </p:txEl>
                                          </p:spTgt>
                                        </p:tgtEl>
                                        <p:attrNameLst>
                                          <p:attrName>style.visibility</p:attrName>
                                        </p:attrNameLst>
                                      </p:cBhvr>
                                      <p:to>
                                        <p:strVal val="visible"/>
                                      </p:to>
                                    </p:set>
                                    <p:anim calcmode="lin" valueType="num">
                                      <p:cBhvr additive="base">
                                        <p:cTn id="5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46E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02C04B-D67A-4CED-891A-8D7917BC7E27}"/>
              </a:ext>
            </a:extLst>
          </p:cNvPr>
          <p:cNvSpPr>
            <a:spLocks noGrp="1"/>
          </p:cNvSpPr>
          <p:nvPr>
            <p:ph type="title"/>
          </p:nvPr>
        </p:nvSpPr>
        <p:spPr>
          <a:xfrm>
            <a:off x="524256" y="4767072"/>
            <a:ext cx="6594189" cy="1625210"/>
          </a:xfrm>
        </p:spPr>
        <p:txBody>
          <a:bodyPr>
            <a:normAutofit/>
          </a:bodyPr>
          <a:lstStyle/>
          <a:p>
            <a:pPr algn="r"/>
            <a:r>
              <a:rPr lang="en-GB" dirty="0">
                <a:solidFill>
                  <a:srgbClr val="FFFFFF"/>
                </a:solidFill>
              </a:rPr>
              <a:t>A new diseases ‘</a:t>
            </a:r>
            <a:r>
              <a:rPr lang="en-GB" dirty="0" err="1">
                <a:solidFill>
                  <a:srgbClr val="FFFFFF"/>
                </a:solidFill>
              </a:rPr>
              <a:t>initiativitis</a:t>
            </a:r>
            <a:r>
              <a:rPr lang="en-GB" dirty="0">
                <a:solidFill>
                  <a:srgbClr val="FFFFFF"/>
                </a:solidFill>
              </a:rPr>
              <a:t>’</a:t>
            </a:r>
          </a:p>
        </p:txBody>
      </p:sp>
      <p:pic>
        <p:nvPicPr>
          <p:cNvPr id="5" name="Picture 4">
            <a:extLst>
              <a:ext uri="{FF2B5EF4-FFF2-40B4-BE49-F238E27FC236}">
                <a16:creationId xmlns:a16="http://schemas.microsoft.com/office/drawing/2014/main" id="{1A098FA0-F481-4DBC-99C4-EE14F3F8843A}"/>
              </a:ext>
            </a:extLst>
          </p:cNvPr>
          <p:cNvPicPr>
            <a:picLocks noChangeAspect="1"/>
          </p:cNvPicPr>
          <p:nvPr/>
        </p:nvPicPr>
        <p:blipFill rotWithShape="1">
          <a:blip r:embed="rId2"/>
          <a:srcRect l="2537" r="369" b="-2"/>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FEF96CC-61F7-487A-802F-9926D9B7F205}"/>
              </a:ext>
            </a:extLst>
          </p:cNvPr>
          <p:cNvSpPr>
            <a:spLocks noGrp="1"/>
          </p:cNvSpPr>
          <p:nvPr>
            <p:ph idx="1"/>
          </p:nvPr>
        </p:nvSpPr>
        <p:spPr>
          <a:xfrm>
            <a:off x="7582563" y="917725"/>
            <a:ext cx="4085181" cy="5257044"/>
          </a:xfrm>
        </p:spPr>
        <p:txBody>
          <a:bodyPr anchor="ctr">
            <a:noAutofit/>
          </a:bodyPr>
          <a:lstStyle/>
          <a:p>
            <a:r>
              <a:rPr lang="en-GB" sz="2400" dirty="0">
                <a:solidFill>
                  <a:srgbClr val="FFFFFF"/>
                </a:solidFill>
              </a:rPr>
              <a:t>One of the dangers is that staff can become overloaded with new ideas</a:t>
            </a:r>
          </a:p>
          <a:p>
            <a:r>
              <a:rPr lang="en-GB" sz="2400" dirty="0">
                <a:solidFill>
                  <a:srgbClr val="FFFFFF"/>
                </a:solidFill>
              </a:rPr>
              <a:t>In the absence of a clear strategy and robust strategic management we can forgive people for rolling their eyes thinking, “Here we go again.”</a:t>
            </a:r>
          </a:p>
          <a:p>
            <a:r>
              <a:rPr lang="en-GB" sz="2400" dirty="0">
                <a:solidFill>
                  <a:srgbClr val="FFFFFF"/>
                </a:solidFill>
              </a:rPr>
              <a:t>Strategic management holds the potential for longer-term planning based on a clear rationale</a:t>
            </a:r>
          </a:p>
          <a:p>
            <a:r>
              <a:rPr lang="en-GB" sz="2400" dirty="0">
                <a:solidFill>
                  <a:srgbClr val="FFFFFF"/>
                </a:solidFill>
              </a:rPr>
              <a:t>Strong use of social media affords new opportunities to engage people with the organisation’s vision for a better future</a:t>
            </a:r>
          </a:p>
        </p:txBody>
      </p:sp>
      <p:sp>
        <p:nvSpPr>
          <p:cNvPr id="4" name="TextBox 3">
            <a:extLst>
              <a:ext uri="{FF2B5EF4-FFF2-40B4-BE49-F238E27FC236}">
                <a16:creationId xmlns:a16="http://schemas.microsoft.com/office/drawing/2014/main" id="{57C9DE4C-2D9D-443D-8F4E-00CD97EEA917}"/>
              </a:ext>
            </a:extLst>
          </p:cNvPr>
          <p:cNvSpPr txBox="1"/>
          <p:nvPr/>
        </p:nvSpPr>
        <p:spPr>
          <a:xfrm>
            <a:off x="5137079" y="5917534"/>
            <a:ext cx="3226085" cy="400110"/>
          </a:xfrm>
          <a:prstGeom prst="rect">
            <a:avLst/>
          </a:prstGeom>
          <a:noFill/>
        </p:spPr>
        <p:txBody>
          <a:bodyPr wrap="square" rtlCol="0">
            <a:spAutoFit/>
          </a:bodyPr>
          <a:lstStyle/>
          <a:p>
            <a:pPr>
              <a:spcAft>
                <a:spcPts val="600"/>
              </a:spcAft>
            </a:pPr>
            <a:r>
              <a:rPr lang="en-GB" sz="2000" dirty="0">
                <a:solidFill>
                  <a:schemeClr val="bg1"/>
                </a:solidFill>
              </a:rPr>
              <a:t>Bovaird (2016: 72)</a:t>
            </a:r>
          </a:p>
        </p:txBody>
      </p:sp>
    </p:spTree>
    <p:extLst>
      <p:ext uri="{BB962C8B-B14F-4D97-AF65-F5344CB8AC3E}">
        <p14:creationId xmlns:p14="http://schemas.microsoft.com/office/powerpoint/2010/main" val="1550709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658FA-47AE-42B9-9E51-291010790FD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717FF4B-D4DC-4D41-80FB-12A551A98A4D}"/>
              </a:ext>
            </a:extLst>
          </p:cNvPr>
          <p:cNvSpPr>
            <a:spLocks noGrp="1"/>
          </p:cNvSpPr>
          <p:nvPr>
            <p:ph idx="1"/>
          </p:nvPr>
        </p:nvSpPr>
        <p:spPr>
          <a:xfrm>
            <a:off x="838200" y="1825624"/>
            <a:ext cx="10738282" cy="4797117"/>
          </a:xfrm>
        </p:spPr>
        <p:txBody>
          <a:bodyPr>
            <a:normAutofit fontScale="92500" lnSpcReduction="10000"/>
          </a:bodyPr>
          <a:lstStyle/>
          <a:p>
            <a:r>
              <a:rPr lang="en-GB" sz="2600" dirty="0"/>
              <a:t>Ansoff HI (1979) </a:t>
            </a:r>
            <a:r>
              <a:rPr lang="en-GB" sz="2600" i="1" dirty="0"/>
              <a:t>Strategic Management</a:t>
            </a:r>
            <a:r>
              <a:rPr lang="en-GB" sz="2600" dirty="0"/>
              <a:t>. Basingstoke: Palgrave Macmillan</a:t>
            </a:r>
          </a:p>
          <a:p>
            <a:r>
              <a:rPr lang="en-US" sz="2600" dirty="0" err="1"/>
              <a:t>Byars</a:t>
            </a:r>
            <a:r>
              <a:rPr lang="en-US" sz="2600" dirty="0"/>
              <a:t> LL (1992) </a:t>
            </a:r>
            <a:r>
              <a:rPr lang="en-US" sz="2600" i="1" dirty="0"/>
              <a:t>Concepts of Strategic Management:  formulation and implementation 3rd edition</a:t>
            </a:r>
            <a:r>
              <a:rPr lang="en-US" sz="2600" dirty="0"/>
              <a:t>.  London: Harper Collins</a:t>
            </a:r>
            <a:endParaRPr lang="en-GB" sz="2600" dirty="0"/>
          </a:p>
          <a:p>
            <a:r>
              <a:rPr lang="en-GB" sz="2600" dirty="0"/>
              <a:t>Bovaird T (2016) ‘Strategic Management in Public Sector Organisations’ </a:t>
            </a:r>
            <a:r>
              <a:rPr lang="en-US" sz="2600" dirty="0"/>
              <a:t>in Bovaird, T. and Loeffler, E. (eds) (2016) </a:t>
            </a:r>
            <a:r>
              <a:rPr lang="en-US" sz="2600" i="1" dirty="0"/>
              <a:t>Public Management and Governance (3rd edition)</a:t>
            </a:r>
            <a:r>
              <a:rPr lang="en-US" sz="2600" dirty="0"/>
              <a:t>. Abingdon: Routledge</a:t>
            </a:r>
          </a:p>
          <a:p>
            <a:r>
              <a:rPr lang="en-US" sz="2600" dirty="0"/>
              <a:t>Doherty and Horne (2002) </a:t>
            </a:r>
            <a:r>
              <a:rPr lang="en-US" sz="2600" i="1" dirty="0"/>
              <a:t>Managing Public Services</a:t>
            </a:r>
            <a:r>
              <a:rPr lang="en-US" sz="2600" dirty="0"/>
              <a:t>. Routledge</a:t>
            </a:r>
          </a:p>
          <a:p>
            <a:r>
              <a:rPr lang="en-US" sz="2600" dirty="0"/>
              <a:t>Johnson G, Scholes K and Whittington R (2008), </a:t>
            </a:r>
            <a:r>
              <a:rPr lang="en-US" sz="2600" i="1" dirty="0"/>
              <a:t>Exploring corporate strategy: text and cases </a:t>
            </a:r>
            <a:r>
              <a:rPr lang="en-US" sz="2600" dirty="0"/>
              <a:t>(8th edition). Harlow: FT Prentice Hall</a:t>
            </a:r>
          </a:p>
          <a:p>
            <a:r>
              <a:rPr lang="en-US" sz="2600" dirty="0"/>
              <a:t>Mintzberg H (1992), ‘Mintzberg on the rise and fall of strategic planning’, Long Range Planning, 25 (4): 99–104.</a:t>
            </a:r>
          </a:p>
          <a:p>
            <a:r>
              <a:rPr lang="en-US" sz="2600" dirty="0"/>
              <a:t>Thompson &amp; Strickland (2001; p7) Strategic Management: Concepts and Cases. McGraw-Hill: New York</a:t>
            </a:r>
          </a:p>
          <a:p>
            <a:endParaRPr lang="en-US" dirty="0"/>
          </a:p>
          <a:p>
            <a:endParaRPr lang="en-US" dirty="0"/>
          </a:p>
          <a:p>
            <a:endParaRPr lang="en-GB" dirty="0"/>
          </a:p>
        </p:txBody>
      </p:sp>
    </p:spTree>
    <p:extLst>
      <p:ext uri="{BB962C8B-B14F-4D97-AF65-F5344CB8AC3E}">
        <p14:creationId xmlns:p14="http://schemas.microsoft.com/office/powerpoint/2010/main" val="38778621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2695</Words>
  <Application>Microsoft Office PowerPoint</Application>
  <PresentationFormat>Widescreen</PresentationFormat>
  <Paragraphs>277</Paragraphs>
  <Slides>43</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Arial</vt:lpstr>
      <vt:lpstr>Calibri</vt:lpstr>
      <vt:lpstr>Calibri Light</vt:lpstr>
      <vt:lpstr>Tw Cen MT</vt:lpstr>
      <vt:lpstr>Office Theme</vt:lpstr>
      <vt:lpstr>Strategic management in public sector organisations</vt:lpstr>
      <vt:lpstr>Objectives</vt:lpstr>
      <vt:lpstr>What’s strategic?</vt:lpstr>
      <vt:lpstr>Johnson et al (2008)</vt:lpstr>
      <vt:lpstr>PowerPoint Presentation</vt:lpstr>
      <vt:lpstr>Strategic Management</vt:lpstr>
      <vt:lpstr>Strategic Management</vt:lpstr>
      <vt:lpstr>A challenge for operational managers</vt:lpstr>
      <vt:lpstr>Different, important and interlinked roles</vt:lpstr>
      <vt:lpstr>PowerPoint Presentation</vt:lpstr>
      <vt:lpstr>PowerPoint Presentation</vt:lpstr>
      <vt:lpstr>Leaders …</vt:lpstr>
      <vt:lpstr>Byars (1992: 164)</vt:lpstr>
      <vt:lpstr>Byars (1992)</vt:lpstr>
      <vt:lpstr>Ansoff’s (1979) ‘Strategic Management’</vt:lpstr>
      <vt:lpstr>Ansoff’s Strategic Management</vt:lpstr>
      <vt:lpstr>Complex organisations in turbulent environments</vt:lpstr>
      <vt:lpstr>Ansoff’s Strategic Management</vt:lpstr>
      <vt:lpstr>Ansoff’s Strategic Management</vt:lpstr>
      <vt:lpstr>Ansoff’s Strategic Management</vt:lpstr>
      <vt:lpstr>Ansoff on the public sector [17]</vt:lpstr>
      <vt:lpstr>PowerPoint Presentation</vt:lpstr>
      <vt:lpstr>Ansoff on the public sector [17]</vt:lpstr>
      <vt:lpstr>Ansoff on the public sector [17]</vt:lpstr>
      <vt:lpstr>Strategic planning</vt:lpstr>
      <vt:lpstr>Strategic management</vt:lpstr>
      <vt:lpstr>Corporate and service strategies  (Bovaird 2016: 59)</vt:lpstr>
      <vt:lpstr>Corporate and service strategies</vt:lpstr>
      <vt:lpstr>Careful analysis is key</vt:lpstr>
      <vt:lpstr>Organisational culture</vt:lpstr>
      <vt:lpstr>Charles Handy’s ‘four cultures’</vt:lpstr>
      <vt:lpstr>Charles Handy’s ‘four cultures’</vt:lpstr>
      <vt:lpstr>What will success look like?</vt:lpstr>
      <vt:lpstr>Objectives</vt:lpstr>
      <vt:lpstr>Strategic management, planning and thinking</vt:lpstr>
      <vt:lpstr>Emergent strategies</vt:lpstr>
      <vt:lpstr>PowerPoint Presentation</vt:lpstr>
      <vt:lpstr>Strategy overkill?</vt:lpstr>
      <vt:lpstr>Strategic management in politics</vt:lpstr>
      <vt:lpstr>Strategic management in politics</vt:lpstr>
      <vt:lpstr>Public service innovation</vt:lpstr>
      <vt:lpstr>A new diseases ‘initiativitis’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management in public sector organisations</dc:title>
  <dc:creator>Mike Durke</dc:creator>
  <cp:lastModifiedBy>Mike Durke</cp:lastModifiedBy>
  <cp:revision>2</cp:revision>
  <dcterms:created xsi:type="dcterms:W3CDTF">2020-02-17T11:03:41Z</dcterms:created>
  <dcterms:modified xsi:type="dcterms:W3CDTF">2020-02-17T11:09:34Z</dcterms:modified>
</cp:coreProperties>
</file>