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Override PartName="/ppt/presentation.xml" ContentType="application/vnd.openxmlformats-officedocument.presentationml.presentation.main+xml"/>
  <Override PartName="/ppt/slides/slide1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3.xml" ContentType="application/vnd.openxmlformats-officedocument.presentationml.slide+xml"/>
  <Override PartName="/ppt/slides/slide10.xml" ContentType="application/vnd.openxmlformats-officedocument.presentationml.slide+xml"/>
  <Override PartName="/ppt/slides/slide17.xml" ContentType="application/vnd.openxmlformats-officedocument.presentationml.slide+xml"/>
  <Override PartName="/ppt/slides/slide21.xml" ContentType="application/vnd.openxmlformats-officedocument.presentationml.slide+xml"/>
  <Override PartName="/ppt/slides/slide14.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24.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handoutMasters/handoutMaster1.xml" ContentType="application/vnd.openxmlformats-officedocument.presentationml.handoutMaster+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charts/chart1.xml" ContentType="application/vnd.openxmlformats-officedocument.drawingml.chart+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6" r:id="rId1"/>
  </p:sldMasterIdLst>
  <p:notesMasterIdLst>
    <p:notesMasterId r:id="rId29"/>
  </p:notesMasterIdLst>
  <p:handoutMasterIdLst>
    <p:handoutMasterId r:id="rId30"/>
  </p:handoutMasterIdLst>
  <p:sldIdLst>
    <p:sldId id="273" r:id="rId2"/>
    <p:sldId id="274" r:id="rId3"/>
    <p:sldId id="276" r:id="rId4"/>
    <p:sldId id="277" r:id="rId5"/>
    <p:sldId id="279" r:id="rId6"/>
    <p:sldId id="280" r:id="rId7"/>
    <p:sldId id="281" r:id="rId8"/>
    <p:sldId id="282" r:id="rId9"/>
    <p:sldId id="285" r:id="rId10"/>
    <p:sldId id="263" r:id="rId11"/>
    <p:sldId id="283" r:id="rId12"/>
    <p:sldId id="266" r:id="rId13"/>
    <p:sldId id="261" r:id="rId14"/>
    <p:sldId id="264" r:id="rId15"/>
    <p:sldId id="271" r:id="rId16"/>
    <p:sldId id="262" r:id="rId17"/>
    <p:sldId id="269" r:id="rId18"/>
    <p:sldId id="270" r:id="rId19"/>
    <p:sldId id="257" r:id="rId20"/>
    <p:sldId id="258" r:id="rId21"/>
    <p:sldId id="286" r:id="rId22"/>
    <p:sldId id="259" r:id="rId23"/>
    <p:sldId id="260" r:id="rId24"/>
    <p:sldId id="272" r:id="rId25"/>
    <p:sldId id="268" r:id="rId26"/>
    <p:sldId id="267" r:id="rId27"/>
    <p:sldId id="284" r:id="rId28"/>
  </p:sldIdLst>
  <p:sldSz cx="9144000" cy="6858000" type="screen4x3"/>
  <p:notesSz cx="6815138" cy="9942513"/>
  <p:embeddedFontLst>
    <p:embeddedFont>
      <p:font typeface="Calibri" pitchFamily="34" charset="0"/>
      <p:regular r:id="rId31"/>
      <p:bold r:id="rId32"/>
      <p:italic r:id="rId33"/>
      <p:boldItalic r:id="rId34"/>
    </p:embeddedFont>
    <p:embeddedFont>
      <p:font typeface="Century Gothic"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2125" autoAdjust="0"/>
  </p:normalViewPr>
  <p:slideViewPr>
    <p:cSldViewPr snapToGrid="0" snapToObjects="1">
      <p:cViewPr>
        <p:scale>
          <a:sx n="108" d="100"/>
          <a:sy n="108" d="100"/>
        </p:scale>
        <p:origin x="-510" y="-48"/>
      </p:cViewPr>
      <p:guideLst>
        <p:guide orient="horz" pos="2160"/>
        <p:guide pos="2880"/>
      </p:guideLst>
    </p:cSldViewPr>
  </p:slideViewPr>
  <p:notesTextViewPr>
    <p:cViewPr>
      <p:scale>
        <a:sx n="100" d="100"/>
        <a:sy n="100" d="100"/>
      </p:scale>
      <p:origin x="0" y="0"/>
    </p:cViewPr>
  </p:notesTextViewPr>
  <p:sorterViewPr>
    <p:cViewPr>
      <p:scale>
        <a:sx n="63" d="100"/>
        <a:sy n="63" d="100"/>
      </p:scale>
      <p:origin x="0" y="0"/>
    </p:cViewPr>
  </p:sorterViewPr>
  <p:notesViewPr>
    <p:cSldViewPr snapToGrid="0" snapToObjects="1">
      <p:cViewPr varScale="1">
        <p:scale>
          <a:sx n="70" d="100"/>
          <a:sy n="70" d="100"/>
        </p:scale>
        <p:origin x="-2148" y="-90"/>
      </p:cViewPr>
      <p:guideLst>
        <p:guide orient="horz" pos="3132"/>
        <p:guide pos="214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Series 1</c:v>
                </c:pt>
              </c:strCache>
            </c:strRef>
          </c:tx>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Series 2</c:v>
                </c:pt>
              </c:strCache>
            </c:strRef>
          </c:tx>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Series 3</c:v>
                </c:pt>
              </c:strCache>
            </c:strRef>
          </c:tx>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150"/>
        <c:axId val="150857216"/>
        <c:axId val="148386880"/>
      </c:barChart>
      <c:catAx>
        <c:axId val="150857216"/>
        <c:scaling>
          <c:orientation val="minMax"/>
        </c:scaling>
        <c:delete val="0"/>
        <c:axPos val="b"/>
        <c:majorTickMark val="out"/>
        <c:minorTickMark val="none"/>
        <c:tickLblPos val="nextTo"/>
        <c:crossAx val="148386880"/>
        <c:crosses val="autoZero"/>
        <c:auto val="1"/>
        <c:lblAlgn val="ctr"/>
        <c:lblOffset val="100"/>
        <c:noMultiLvlLbl val="0"/>
      </c:catAx>
      <c:valAx>
        <c:axId val="148386880"/>
        <c:scaling>
          <c:orientation val="minMax"/>
        </c:scaling>
        <c:delete val="0"/>
        <c:axPos val="l"/>
        <c:majorGridlines/>
        <c:numFmt formatCode="General" sourceLinked="1"/>
        <c:majorTickMark val="out"/>
        <c:minorTickMark val="none"/>
        <c:tickLblPos val="nextTo"/>
        <c:crossAx val="150857216"/>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3226"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60335" y="0"/>
            <a:ext cx="2953226" cy="497126"/>
          </a:xfrm>
          <a:prstGeom prst="rect">
            <a:avLst/>
          </a:prstGeom>
        </p:spPr>
        <p:txBody>
          <a:bodyPr vert="horz" lIns="91440" tIns="45720" rIns="91440" bIns="45720" rtlCol="0"/>
          <a:lstStyle>
            <a:lvl1pPr algn="r">
              <a:defRPr sz="1200"/>
            </a:lvl1pPr>
          </a:lstStyle>
          <a:p>
            <a:fld id="{2429A39C-A173-BB47-8208-4BAD80424AF2}" type="datetimeFigureOut">
              <a:rPr lang="en-US" smtClean="0"/>
              <a:pPr/>
              <a:t>4/8/2013</a:t>
            </a:fld>
            <a:endParaRPr lang="en-US"/>
          </a:p>
        </p:txBody>
      </p:sp>
      <p:sp>
        <p:nvSpPr>
          <p:cNvPr id="4" name="Footer Placeholder 3"/>
          <p:cNvSpPr>
            <a:spLocks noGrp="1"/>
          </p:cNvSpPr>
          <p:nvPr>
            <p:ph type="ftr" sz="quarter" idx="2"/>
          </p:nvPr>
        </p:nvSpPr>
        <p:spPr>
          <a:xfrm>
            <a:off x="0" y="9443662"/>
            <a:ext cx="2953226" cy="4971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60335" y="9443662"/>
            <a:ext cx="2953226" cy="497126"/>
          </a:xfrm>
          <a:prstGeom prst="rect">
            <a:avLst/>
          </a:prstGeom>
        </p:spPr>
        <p:txBody>
          <a:bodyPr vert="horz" lIns="91440" tIns="45720" rIns="91440" bIns="45720" rtlCol="0" anchor="b"/>
          <a:lstStyle>
            <a:lvl1pPr algn="r">
              <a:defRPr sz="1200"/>
            </a:lvl1pPr>
          </a:lstStyle>
          <a:p>
            <a:fld id="{BF11B99B-5F81-214F-88F9-2F5E66CC2BDC}" type="slidenum">
              <a:rPr lang="en-US" smtClean="0"/>
              <a:pPr/>
              <a:t>‹#›</a:t>
            </a:fld>
            <a:endParaRPr lang="en-US"/>
          </a:p>
        </p:txBody>
      </p:sp>
    </p:spTree>
    <p:extLst>
      <p:ext uri="{BB962C8B-B14F-4D97-AF65-F5344CB8AC3E}">
        <p14:creationId xmlns:p14="http://schemas.microsoft.com/office/powerpoint/2010/main" val="1678475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3226"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60335" y="0"/>
            <a:ext cx="2953226" cy="497126"/>
          </a:xfrm>
          <a:prstGeom prst="rect">
            <a:avLst/>
          </a:prstGeom>
        </p:spPr>
        <p:txBody>
          <a:bodyPr vert="horz" lIns="91440" tIns="45720" rIns="91440" bIns="45720" rtlCol="0"/>
          <a:lstStyle>
            <a:lvl1pPr algn="r">
              <a:defRPr sz="1200"/>
            </a:lvl1pPr>
          </a:lstStyle>
          <a:p>
            <a:fld id="{31B5531D-9E7D-CB4B-8169-292026D6F4FB}" type="datetimeFigureOut">
              <a:rPr lang="en-US" smtClean="0"/>
              <a:pPr/>
              <a:t>4/8/2013</a:t>
            </a:fld>
            <a:endParaRPr lang="en-US"/>
          </a:p>
        </p:txBody>
      </p:sp>
      <p:sp>
        <p:nvSpPr>
          <p:cNvPr id="4" name="Slide Image Placeholder 3"/>
          <p:cNvSpPr>
            <a:spLocks noGrp="1" noRot="1" noChangeAspect="1"/>
          </p:cNvSpPr>
          <p:nvPr>
            <p:ph type="sldImg" idx="2"/>
          </p:nvPr>
        </p:nvSpPr>
        <p:spPr>
          <a:xfrm>
            <a:off x="923925" y="746125"/>
            <a:ext cx="4968875" cy="37274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1514" y="4722694"/>
            <a:ext cx="5452110" cy="4474131"/>
          </a:xfrm>
          <a:prstGeom prst="rect">
            <a:avLst/>
          </a:prstGeom>
        </p:spPr>
        <p:txBody>
          <a:bodyPr vert="horz" lIns="91440" tIns="45720" rIns="91440" bIns="45720" rtlCol="0"/>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6" name="Footer Placeholder 5"/>
          <p:cNvSpPr>
            <a:spLocks noGrp="1"/>
          </p:cNvSpPr>
          <p:nvPr>
            <p:ph type="ftr" sz="quarter" idx="4"/>
          </p:nvPr>
        </p:nvSpPr>
        <p:spPr>
          <a:xfrm>
            <a:off x="0" y="9443662"/>
            <a:ext cx="2953226" cy="4971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60335" y="9443662"/>
            <a:ext cx="2953226" cy="497126"/>
          </a:xfrm>
          <a:prstGeom prst="rect">
            <a:avLst/>
          </a:prstGeom>
        </p:spPr>
        <p:txBody>
          <a:bodyPr vert="horz" lIns="91440" tIns="45720" rIns="91440" bIns="45720" rtlCol="0" anchor="b"/>
          <a:lstStyle>
            <a:lvl1pPr algn="r">
              <a:defRPr sz="1200"/>
            </a:lvl1pPr>
          </a:lstStyle>
          <a:p>
            <a:fld id="{3EB99D2A-B1C8-F442-8A00-A90C26B47DD5}" type="slidenum">
              <a:rPr lang="en-US" smtClean="0"/>
              <a:pPr/>
              <a:t>‹#›</a:t>
            </a:fld>
            <a:endParaRPr lang="en-US"/>
          </a:p>
        </p:txBody>
      </p:sp>
    </p:spTree>
    <p:extLst>
      <p:ext uri="{BB962C8B-B14F-4D97-AF65-F5344CB8AC3E}">
        <p14:creationId xmlns:p14="http://schemas.microsoft.com/office/powerpoint/2010/main" val="108735909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E3DC8C53-A59E-4A2F-A1D4-270655F51D6E}" type="slidenum">
              <a:rPr lang="en-GB" smtClean="0"/>
              <a:pPr/>
              <a:t>4</a:t>
            </a:fld>
            <a:endParaRPr lang="en-GB" smtClean="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r>
              <a:rPr lang="en-GB" smtClean="0"/>
              <a:t>Dates, names refs etc should be accurate.</a:t>
            </a:r>
          </a:p>
          <a:p>
            <a:pPr eaLnBrk="1" hangingPunct="1"/>
            <a:r>
              <a:rPr lang="en-GB" smtClean="0"/>
              <a:t>Each slide should deal with one concept or one idea, only the essential details as points should be included; cardinal sin of too much on one slide to be avoided</a:t>
            </a:r>
          </a:p>
          <a:p>
            <a:pPr eaLnBrk="1" hangingPunct="1"/>
            <a:r>
              <a:rPr lang="en-GB" smtClean="0"/>
              <a:t>Visibly obvious and clear – try to avoid clutter or unnecessary info – this is a bit personal/subjective but try and keep the background simple – for example this or this?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7CDF6F91-CB5D-4518-93A4-566346F4584C}" type="slidenum">
              <a:rPr lang="en-GB" smtClean="0"/>
              <a:pPr/>
              <a:t>5</a:t>
            </a:fld>
            <a:endParaRPr lang="en-GB" smtClean="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r>
              <a:rPr lang="en-GB" smtClean="0"/>
              <a:t>Familiarise yourself with the equipment and the programme so that you are confident about using it on the day.</a:t>
            </a:r>
          </a:p>
          <a:p>
            <a:pPr eaLnBrk="1" hangingPunct="1"/>
            <a:r>
              <a:rPr lang="en-GB" smtClean="0"/>
              <a:t>Visibility; font size; highlight the salient info if you want</a:t>
            </a:r>
          </a:p>
          <a:p>
            <a:pPr eaLnBrk="1" hangingPunct="1"/>
            <a:r>
              <a:rPr lang="en-GB" smtClean="0"/>
              <a:t>Remember about visual impairments – colour blind for instance; remember contrasting</a:t>
            </a:r>
          </a:p>
          <a:p>
            <a:pPr eaLnBrk="1" hangingPunct="1"/>
            <a:r>
              <a:rPr lang="en-GB" smtClean="0"/>
              <a:t>Background not too cluttered but consistency is good, use images to highlight the main idea or to bring some humour into the proceedings.</a:t>
            </a:r>
          </a:p>
          <a:p>
            <a:pPr eaLnBrk="1" hangingPunct="1"/>
            <a:r>
              <a:rPr lang="en-GB" smtClean="0"/>
              <a:t>Can reveal the info slowly if you want. People tend to read the slides before they listen to you. As you put it up to see give them some time to absorb the slide and then go over the points. The points should be in brief – you can add to them.</a:t>
            </a:r>
          </a:p>
          <a:p>
            <a:pPr eaLnBrk="1" hangingPunct="1"/>
            <a:r>
              <a:rPr lang="en-GB" smtClean="0"/>
              <a:t>Title slide, intro slide, slide of topics (one for each page), concluding slide and refs if necessary.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AD928503-5F8F-415A-B1D8-7535D91EBD2D}" type="slidenum">
              <a:rPr lang="en-GB" smtClean="0"/>
              <a:pPr/>
              <a:t>6</a:t>
            </a:fld>
            <a:endParaRPr lang="en-GB"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r>
              <a:rPr lang="en-GB" smtClean="0"/>
              <a:t>Know the equipment in the room – try it prior so that you don’t get any shocks; know how dark the room needs to be for max visibility.</a:t>
            </a:r>
          </a:p>
          <a:p>
            <a:pPr eaLnBrk="1" hangingPunct="1"/>
            <a:r>
              <a:rPr lang="en-GB" smtClean="0"/>
              <a:t>Practice doing the presentation to your friends – time it; make a note of where it doesn’t quite work, where there might be a conceptual leap or where some info is missing – alter your presentation – don’t assume people will understand. Prepare handouts etc if you are going to use them. </a:t>
            </a:r>
          </a:p>
          <a:p>
            <a:pPr eaLnBrk="1" hangingPunct="1"/>
            <a:r>
              <a:rPr lang="en-GB" smtClean="0"/>
              <a:t>Know your info – practice saying it out loud; remember the sequence of information. Have your notes to hand just in case you need a reminder of what you want to say.</a:t>
            </a:r>
          </a:p>
          <a:p>
            <a:pPr eaLnBrk="1" hangingPunct="1"/>
            <a:r>
              <a:rPr lang="en-GB" smtClean="0"/>
              <a:t>Know when to change your slides and what follows on.</a:t>
            </a:r>
          </a:p>
          <a:p>
            <a:pPr eaLnBrk="1" hangingPunct="1"/>
            <a:r>
              <a:rPr lang="en-GB" smtClean="0"/>
              <a:t>Don’t be drunk or late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F15A4411-EA40-4C01-8279-AD0F5A609573}" type="slidenum">
              <a:rPr lang="en-GB" smtClean="0"/>
              <a:pPr/>
              <a:t>7</a:t>
            </a:fld>
            <a:endParaRPr lang="en-GB"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r>
              <a:rPr lang="en-GB" smtClean="0"/>
              <a:t>Don’t give out handouts and then expect people to not read them. Make sure your timing is right; don’t pass around distracting info</a:t>
            </a:r>
          </a:p>
          <a:p>
            <a:pPr eaLnBrk="1" hangingPunct="1"/>
            <a:r>
              <a:rPr lang="en-GB" smtClean="0"/>
              <a:t>Don’t move off the slide too quickly, give people time</a:t>
            </a:r>
          </a:p>
          <a:p>
            <a:pPr eaLnBrk="1" hangingPunct="1"/>
            <a:r>
              <a:rPr lang="en-GB" smtClean="0"/>
              <a:t>Don’t ONLY read the slide.</a:t>
            </a:r>
          </a:p>
          <a:p>
            <a:pPr eaLnBrk="1" hangingPunct="1"/>
            <a:r>
              <a:rPr lang="en-GB" smtClean="0"/>
              <a:t>If you lose your place don’t worry, we are all human. Never introduce yourself as ‘rubbish’ – don’t put your work down.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pPr eaLnBrk="1" hangingPunct="1"/>
            <a:r>
              <a:rPr lang="en-GB" smtClean="0"/>
              <a:t>Aim is to appear confident – even if you’re not feeling so. We all get scared. Breathe. Focus on the information and you will loose some of your self-consciousness. Open body language – not hunched, allow all your inner organs enough space to breath and digest; head up, face out; eye contact – scan back of the room. Use gestures to emphasis; point out and indicate for the audience. Make them listen and look at the things you want them to.</a:t>
            </a:r>
          </a:p>
          <a:p>
            <a:pPr eaLnBrk="1" hangingPunct="1"/>
            <a:r>
              <a:rPr lang="en-GB" smtClean="0"/>
              <a:t>Don’t fidget, twiddle, stroke your neck, bite your nails etc.</a:t>
            </a:r>
          </a:p>
          <a:p>
            <a:pPr eaLnBrk="1" hangingPunct="1"/>
            <a:r>
              <a:rPr lang="en-GB" smtClean="0"/>
              <a:t>Project your voice back – too quiet and no-one can hear you – you will bore them.</a:t>
            </a:r>
            <a:endParaRPr lang="en-US" smtClean="0"/>
          </a:p>
        </p:txBody>
      </p:sp>
      <p:sp>
        <p:nvSpPr>
          <p:cNvPr id="25604" name="Slide Number Placeholder 3"/>
          <p:cNvSpPr>
            <a:spLocks noGrp="1"/>
          </p:cNvSpPr>
          <p:nvPr>
            <p:ph type="sldNum" sz="quarter" idx="5"/>
          </p:nvPr>
        </p:nvSpPr>
        <p:spPr>
          <a:noFill/>
        </p:spPr>
        <p:txBody>
          <a:bodyPr/>
          <a:lstStyle/>
          <a:p>
            <a:fld id="{DD0511D2-A2D3-4731-ABB6-D2AA54FA4FCB}" type="slidenum">
              <a:rPr lang="en-GB" smtClean="0"/>
              <a:pPr/>
              <a:t>8</a:t>
            </a:fld>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pPr eaLnBrk="1" hangingPunct="1"/>
            <a:r>
              <a:rPr lang="en-GB" smtClean="0"/>
              <a:t>Aim is to appear confident – even if you’re not feeling so. We all get scared. Breathe. Focus on the information and you will loose some of your self-consciousness. Open body language – not hunched, allow all your inner organs enough space to breath and digest; head up, face out; eye contact – scan back of the room. Use gestures to emphasis; point out and indicate for the audience. Make them listen and look at the things you want them to.</a:t>
            </a:r>
          </a:p>
          <a:p>
            <a:pPr eaLnBrk="1" hangingPunct="1"/>
            <a:r>
              <a:rPr lang="en-GB" smtClean="0"/>
              <a:t>Don’t fidget, twiddle, stroke your neck, bite your nails etc.</a:t>
            </a:r>
          </a:p>
          <a:p>
            <a:pPr eaLnBrk="1" hangingPunct="1"/>
            <a:r>
              <a:rPr lang="en-GB" smtClean="0"/>
              <a:t>Project your voice back – too quiet and no-one can hear you – you will bore them.</a:t>
            </a:r>
            <a:endParaRPr lang="en-US" smtClean="0"/>
          </a:p>
        </p:txBody>
      </p:sp>
      <p:sp>
        <p:nvSpPr>
          <p:cNvPr id="25604" name="Slide Number Placeholder 3"/>
          <p:cNvSpPr>
            <a:spLocks noGrp="1"/>
          </p:cNvSpPr>
          <p:nvPr>
            <p:ph type="sldNum" sz="quarter" idx="5"/>
          </p:nvPr>
        </p:nvSpPr>
        <p:spPr>
          <a:noFill/>
        </p:spPr>
        <p:txBody>
          <a:bodyPr/>
          <a:lstStyle/>
          <a:p>
            <a:fld id="{DD0511D2-A2D3-4731-ABB6-D2AA54FA4FCB}" type="slidenum">
              <a:rPr lang="en-GB" smtClean="0"/>
              <a:pPr/>
              <a:t>9</a:t>
            </a:fld>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7B46483F-12F4-48FA-8B84-B31B64D0E5CA}" type="datetime1">
              <a:rPr lang="en-GB" smtClean="0"/>
              <a:pPr/>
              <a:t>08/04/2013</a:t>
            </a:fld>
            <a:endParaRPr lang="en-US"/>
          </a:p>
        </p:txBody>
      </p:sp>
      <p:sp>
        <p:nvSpPr>
          <p:cNvPr id="5" name="Footer Placeholder 4"/>
          <p:cNvSpPr>
            <a:spLocks noGrp="1"/>
          </p:cNvSpPr>
          <p:nvPr>
            <p:ph type="ftr" sz="quarter" idx="11"/>
          </p:nvPr>
        </p:nvSpPr>
        <p:spPr/>
        <p:txBody>
          <a:bodyPr/>
          <a:lstStyle/>
          <a:p>
            <a:r>
              <a:rPr lang="en-US" smtClean="0"/>
              <a:t>luci attala</a:t>
            </a:r>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2D5185D4-9564-4A99-9528-CB74AC98381F}" type="datetime1">
              <a:rPr lang="en-GB" smtClean="0"/>
              <a:pPr/>
              <a:t>08/04/2013</a:t>
            </a:fld>
            <a:endParaRPr lang="en-US"/>
          </a:p>
        </p:txBody>
      </p:sp>
      <p:sp>
        <p:nvSpPr>
          <p:cNvPr id="5" name="Footer Placeholder 4"/>
          <p:cNvSpPr>
            <a:spLocks noGrp="1"/>
          </p:cNvSpPr>
          <p:nvPr>
            <p:ph type="ftr" sz="quarter" idx="11"/>
          </p:nvPr>
        </p:nvSpPr>
        <p:spPr/>
        <p:txBody>
          <a:bodyPr/>
          <a:lstStyle/>
          <a:p>
            <a:r>
              <a:rPr lang="en-US" smtClean="0"/>
              <a:t>luci attala</a:t>
            </a:r>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017C71-C2C3-4EFE-BFBE-C14403271FE6}" type="datetime1">
              <a:rPr lang="en-GB" smtClean="0"/>
              <a:pPr/>
              <a:t>08/04/2013</a:t>
            </a:fld>
            <a:endParaRPr lang="en-US"/>
          </a:p>
        </p:txBody>
      </p:sp>
      <p:sp>
        <p:nvSpPr>
          <p:cNvPr id="5" name="Footer Placeholder 4"/>
          <p:cNvSpPr>
            <a:spLocks noGrp="1"/>
          </p:cNvSpPr>
          <p:nvPr>
            <p:ph type="ftr" sz="quarter" idx="11"/>
          </p:nvPr>
        </p:nvSpPr>
        <p:spPr/>
        <p:txBody>
          <a:bodyPr/>
          <a:lstStyle/>
          <a:p>
            <a:r>
              <a:rPr lang="en-US" smtClean="0"/>
              <a:t>luci attala</a:t>
            </a:r>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DCA960A3-7412-45E7-8ABA-854655338983}" type="datetime1">
              <a:rPr lang="en-GB" smtClean="0"/>
              <a:pPr/>
              <a:t>08/04/2013</a:t>
            </a:fld>
            <a:endParaRPr lang="en-US"/>
          </a:p>
        </p:txBody>
      </p:sp>
      <p:sp>
        <p:nvSpPr>
          <p:cNvPr id="6" name="Footer Placeholder 5"/>
          <p:cNvSpPr>
            <a:spLocks noGrp="1"/>
          </p:cNvSpPr>
          <p:nvPr>
            <p:ph type="ftr" sz="quarter" idx="11"/>
          </p:nvPr>
        </p:nvSpPr>
        <p:spPr/>
        <p:txBody>
          <a:bodyPr/>
          <a:lstStyle/>
          <a:p>
            <a:r>
              <a:rPr lang="en-US" smtClean="0"/>
              <a:t>luci attala</a:t>
            </a:r>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5F80C55-D826-40FE-AF2A-AAA151BB12C9}" type="datetime1">
              <a:rPr lang="en-GB" smtClean="0"/>
              <a:pPr/>
              <a:t>08/04/2013</a:t>
            </a:fld>
            <a:endParaRPr lang="en-US"/>
          </a:p>
        </p:txBody>
      </p:sp>
      <p:sp>
        <p:nvSpPr>
          <p:cNvPr id="8" name="Footer Placeholder 7"/>
          <p:cNvSpPr>
            <a:spLocks noGrp="1"/>
          </p:cNvSpPr>
          <p:nvPr>
            <p:ph type="ftr" sz="quarter" idx="11"/>
          </p:nvPr>
        </p:nvSpPr>
        <p:spPr/>
        <p:txBody>
          <a:bodyPr/>
          <a:lstStyle/>
          <a:p>
            <a:r>
              <a:rPr lang="en-US" smtClean="0"/>
              <a:t>luci attala</a:t>
            </a:r>
            <a:endParaRPr lang="en-US"/>
          </a:p>
        </p:txBody>
      </p:sp>
      <p:sp>
        <p:nvSpPr>
          <p:cNvPr id="9" name="Slide Number Placeholder 8"/>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15FB83E-5408-4304-A4E8-A148641EDD66}" type="datetime1">
              <a:rPr lang="en-GB" smtClean="0"/>
              <a:pPr/>
              <a:t>08/04/2013</a:t>
            </a:fld>
            <a:endParaRPr lang="en-US"/>
          </a:p>
        </p:txBody>
      </p:sp>
      <p:sp>
        <p:nvSpPr>
          <p:cNvPr id="4" name="Footer Placeholder 3"/>
          <p:cNvSpPr>
            <a:spLocks noGrp="1"/>
          </p:cNvSpPr>
          <p:nvPr>
            <p:ph type="ftr" sz="quarter" idx="11"/>
          </p:nvPr>
        </p:nvSpPr>
        <p:spPr/>
        <p:txBody>
          <a:bodyPr/>
          <a:lstStyle/>
          <a:p>
            <a:r>
              <a:rPr lang="en-US" smtClean="0"/>
              <a:t>luci attala</a:t>
            </a:r>
            <a:endParaRPr lang="en-US"/>
          </a:p>
        </p:txBody>
      </p:sp>
      <p:sp>
        <p:nvSpPr>
          <p:cNvPr id="5" name="Slide Number Placeholder 4"/>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745B4A-C31F-441C-8A0F-C6479DB16E5E}" type="datetime1">
              <a:rPr lang="en-GB" smtClean="0"/>
              <a:pPr/>
              <a:t>08/04/2013</a:t>
            </a:fld>
            <a:endParaRPr lang="en-US"/>
          </a:p>
        </p:txBody>
      </p:sp>
      <p:sp>
        <p:nvSpPr>
          <p:cNvPr id="3" name="Footer Placeholder 2"/>
          <p:cNvSpPr>
            <a:spLocks noGrp="1"/>
          </p:cNvSpPr>
          <p:nvPr>
            <p:ph type="ftr" sz="quarter" idx="11"/>
          </p:nvPr>
        </p:nvSpPr>
        <p:spPr/>
        <p:txBody>
          <a:bodyPr/>
          <a:lstStyle/>
          <a:p>
            <a:r>
              <a:rPr lang="en-US" smtClean="0"/>
              <a:t>luci attala</a:t>
            </a:r>
            <a:endParaRPr lang="en-US"/>
          </a:p>
        </p:txBody>
      </p:sp>
      <p:sp>
        <p:nvSpPr>
          <p:cNvPr id="4" name="Slide Number Placeholder 3"/>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2A404C-EDDF-43D6-BFB4-E036203D1CC4}" type="datetime1">
              <a:rPr lang="en-GB" smtClean="0"/>
              <a:pPr/>
              <a:t>08/04/2013</a:t>
            </a:fld>
            <a:endParaRPr lang="en-US"/>
          </a:p>
        </p:txBody>
      </p:sp>
      <p:sp>
        <p:nvSpPr>
          <p:cNvPr id="6" name="Footer Placeholder 5"/>
          <p:cNvSpPr>
            <a:spLocks noGrp="1"/>
          </p:cNvSpPr>
          <p:nvPr>
            <p:ph type="ftr" sz="quarter" idx="11"/>
          </p:nvPr>
        </p:nvSpPr>
        <p:spPr/>
        <p:txBody>
          <a:bodyPr/>
          <a:lstStyle/>
          <a:p>
            <a:r>
              <a:rPr lang="en-US" smtClean="0"/>
              <a:t>luci attala</a:t>
            </a:r>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0E8B24-3A23-4527-8703-51F78B09468F}" type="datetime1">
              <a:rPr lang="en-GB" smtClean="0"/>
              <a:pPr/>
              <a:t>08/04/2013</a:t>
            </a:fld>
            <a:endParaRPr lang="en-US"/>
          </a:p>
        </p:txBody>
      </p:sp>
      <p:sp>
        <p:nvSpPr>
          <p:cNvPr id="6" name="Footer Placeholder 5"/>
          <p:cNvSpPr>
            <a:spLocks noGrp="1"/>
          </p:cNvSpPr>
          <p:nvPr>
            <p:ph type="ftr" sz="quarter" idx="11"/>
          </p:nvPr>
        </p:nvSpPr>
        <p:spPr/>
        <p:txBody>
          <a:bodyPr/>
          <a:lstStyle/>
          <a:p>
            <a:r>
              <a:rPr lang="en-US" smtClean="0"/>
              <a:t>luci attala</a:t>
            </a:r>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B81C92-14D9-486B-A375-28062B164F1A}" type="datetime1">
              <a:rPr lang="en-GB" smtClean="0"/>
              <a:pPr/>
              <a:t>08/04/2013</a:t>
            </a:fld>
            <a:endParaRPr lang="en-US"/>
          </a:p>
        </p:txBody>
      </p:sp>
      <p:sp>
        <p:nvSpPr>
          <p:cNvPr id="5" name="Footer Placeholder 4"/>
          <p:cNvSpPr>
            <a:spLocks noGrp="1"/>
          </p:cNvSpPr>
          <p:nvPr>
            <p:ph type="ftr" sz="quarter" idx="11"/>
          </p:nvPr>
        </p:nvSpPr>
        <p:spPr/>
        <p:txBody>
          <a:bodyPr/>
          <a:lstStyle/>
          <a:p>
            <a:r>
              <a:rPr lang="en-US" smtClean="0"/>
              <a:t>luci attala</a:t>
            </a:r>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DAED19-788E-4233-A64D-5E3FD71715FA}" type="datetime1">
              <a:rPr lang="en-GB" smtClean="0"/>
              <a:pPr/>
              <a:t>08/04/2013</a:t>
            </a:fld>
            <a:endParaRPr lang="en-US"/>
          </a:p>
        </p:txBody>
      </p:sp>
      <p:sp>
        <p:nvSpPr>
          <p:cNvPr id="5" name="Footer Placeholder 4"/>
          <p:cNvSpPr>
            <a:spLocks noGrp="1"/>
          </p:cNvSpPr>
          <p:nvPr>
            <p:ph type="ftr" sz="quarter" idx="11"/>
          </p:nvPr>
        </p:nvSpPr>
        <p:spPr/>
        <p:txBody>
          <a:bodyPr/>
          <a:lstStyle/>
          <a:p>
            <a:r>
              <a:rPr lang="en-US" smtClean="0"/>
              <a:t>luci attala</a:t>
            </a:r>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9EB79D46-C658-4A84-9718-878D4A1A5FCD}" type="datetime1">
              <a:rPr lang="en-GB" smtClean="0"/>
              <a:pPr/>
              <a:t>08/04/2013</a:t>
            </a:fld>
            <a:endParaRPr lang="en-US"/>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r>
              <a:rPr lang="en-US" smtClean="0"/>
              <a:t>luci attala</a:t>
            </a:r>
            <a:endParaRPr lang="en-US"/>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0FB56013-B943-42BA-886F-6F9D4EB85E9D}"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trinitysaintdavid.ac.uk/en/archaeologyhistoryandanthropology/staff/luciattala/"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subTitle" idx="1"/>
          </p:nvPr>
        </p:nvSpPr>
        <p:spPr>
          <a:xfrm>
            <a:off x="928688" y="1547446"/>
            <a:ext cx="7415212" cy="2746743"/>
          </a:xfrm>
        </p:spPr>
        <p:txBody>
          <a:bodyPr>
            <a:normAutofit/>
          </a:bodyPr>
          <a:lstStyle/>
          <a:p>
            <a:pPr eaLnBrk="1" hangingPunct="1">
              <a:spcBef>
                <a:spcPct val="0"/>
              </a:spcBef>
            </a:pPr>
            <a:r>
              <a:rPr lang="en-GB" sz="3200" dirty="0" smtClean="0">
                <a:solidFill>
                  <a:schemeClr val="tx1"/>
                </a:solidFill>
              </a:rPr>
              <a:t>CertHE Skills for the Workplace</a:t>
            </a:r>
            <a:endParaRPr lang="en-US" sz="3200" dirty="0" smtClean="0">
              <a:solidFill>
                <a:schemeClr val="tx1"/>
              </a:solidFill>
            </a:endParaRPr>
          </a:p>
        </p:txBody>
      </p:sp>
      <p:sp>
        <p:nvSpPr>
          <p:cNvPr id="2050" name="Rectangle 2"/>
          <p:cNvSpPr>
            <a:spLocks noGrp="1" noChangeArrowheads="1"/>
          </p:cNvSpPr>
          <p:nvPr>
            <p:ph type="ctrTitle"/>
          </p:nvPr>
        </p:nvSpPr>
        <p:spPr>
          <a:xfrm>
            <a:off x="448408" y="3947746"/>
            <a:ext cx="8252654" cy="1055077"/>
          </a:xfrm>
        </p:spPr>
        <p:txBody>
          <a:bodyPr/>
          <a:lstStyle/>
          <a:p>
            <a:pPr eaLnBrk="1" fontAlgn="auto" hangingPunct="1">
              <a:spcAft>
                <a:spcPts val="0"/>
              </a:spcAft>
              <a:defRPr/>
            </a:pPr>
            <a:r>
              <a:rPr lang="en-GB" sz="3600" cap="none" dirty="0" smtClean="0">
                <a:solidFill>
                  <a:schemeClr val="tx2"/>
                </a:solidFill>
              </a:rPr>
              <a:t>Creating Good Presentations</a:t>
            </a:r>
            <a:endParaRPr lang="en-GB" sz="3600" cap="none" dirty="0">
              <a:solidFill>
                <a:schemeClr val="tx2"/>
              </a:solidFill>
            </a:endParaRPr>
          </a:p>
        </p:txBody>
      </p:sp>
      <p:pic>
        <p:nvPicPr>
          <p:cNvPr id="5" name="Picture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sz="quarter" idx="13"/>
          </p:nvPr>
        </p:nvSpPr>
        <p:spPr>
          <a:xfrm>
            <a:off x="609600" y="870438"/>
            <a:ext cx="7924800" cy="5046784"/>
          </a:xfrm>
        </p:spPr>
        <p:txBody>
          <a:bodyPr/>
          <a:lstStyle/>
          <a:p>
            <a:pPr eaLnBrk="1" hangingPunct="1">
              <a:lnSpc>
                <a:spcPct val="150000"/>
              </a:lnSpc>
            </a:pPr>
            <a:r>
              <a:rPr lang="en-GB" sz="3600" dirty="0" smtClean="0"/>
              <a:t>Aims of presenting</a:t>
            </a:r>
          </a:p>
          <a:p>
            <a:pPr eaLnBrk="1" hangingPunct="1">
              <a:lnSpc>
                <a:spcPct val="150000"/>
              </a:lnSpc>
            </a:pPr>
            <a:r>
              <a:rPr lang="en-GB" sz="3600" dirty="0" smtClean="0"/>
              <a:t>ABC of presenting</a:t>
            </a:r>
          </a:p>
          <a:p>
            <a:pPr>
              <a:lnSpc>
                <a:spcPct val="150000"/>
              </a:lnSpc>
            </a:pPr>
            <a:r>
              <a:rPr lang="en-GB" sz="3600" dirty="0" smtClean="0"/>
              <a:t>Before and during presentations</a:t>
            </a:r>
          </a:p>
          <a:p>
            <a:pPr>
              <a:lnSpc>
                <a:spcPct val="150000"/>
              </a:lnSpc>
            </a:pPr>
            <a:r>
              <a:rPr lang="en-GB" sz="3600" dirty="0" smtClean="0"/>
              <a:t>Creating a PowerPoint</a:t>
            </a:r>
          </a:p>
          <a:p>
            <a:pPr eaLnBrk="1" hangingPunct="1"/>
            <a:endParaRPr lang="en-GB" dirty="0" smtClean="0"/>
          </a:p>
        </p:txBody>
      </p:sp>
      <p:pic>
        <p:nvPicPr>
          <p:cNvPr id="5" name="Picture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09600" y="274638"/>
            <a:ext cx="7924800" cy="877154"/>
          </a:xfrm>
        </p:spPr>
        <p:txBody>
          <a:bodyPr/>
          <a:lstStyle/>
          <a:p>
            <a:pPr algn="ctr" eaLnBrk="1" fontAlgn="auto" hangingPunct="1">
              <a:spcAft>
                <a:spcPts val="0"/>
              </a:spcAft>
              <a:defRPr/>
            </a:pPr>
            <a:r>
              <a:rPr lang="en-GB" sz="3600" cap="none" dirty="0">
                <a:solidFill>
                  <a:schemeClr val="tx2">
                    <a:satMod val="200000"/>
                  </a:schemeClr>
                </a:solidFill>
              </a:rPr>
              <a:t>The aim of your presentation</a:t>
            </a:r>
          </a:p>
        </p:txBody>
      </p:sp>
      <p:sp>
        <p:nvSpPr>
          <p:cNvPr id="11267" name="Rectangle 3"/>
          <p:cNvSpPr>
            <a:spLocks noGrp="1" noChangeArrowheads="1"/>
          </p:cNvSpPr>
          <p:nvPr>
            <p:ph sz="quarter" idx="13"/>
          </p:nvPr>
        </p:nvSpPr>
        <p:spPr/>
        <p:txBody>
          <a:bodyPr>
            <a:normAutofit fontScale="85000" lnSpcReduction="10000"/>
          </a:bodyPr>
          <a:lstStyle/>
          <a:p>
            <a:pPr eaLnBrk="1" hangingPunct="1">
              <a:lnSpc>
                <a:spcPct val="200000"/>
              </a:lnSpc>
            </a:pPr>
            <a:r>
              <a:rPr lang="en-GB" sz="3200" dirty="0" smtClean="0"/>
              <a:t>To send a clear, persuasive message confidently</a:t>
            </a:r>
          </a:p>
          <a:p>
            <a:pPr eaLnBrk="1" hangingPunct="1">
              <a:lnSpc>
                <a:spcPct val="200000"/>
              </a:lnSpc>
            </a:pPr>
            <a:r>
              <a:rPr lang="en-GB" sz="3200" dirty="0" smtClean="0"/>
              <a:t>To engage your audience</a:t>
            </a:r>
          </a:p>
          <a:p>
            <a:pPr eaLnBrk="1" hangingPunct="1">
              <a:lnSpc>
                <a:spcPct val="200000"/>
              </a:lnSpc>
            </a:pPr>
            <a:r>
              <a:rPr lang="en-GB" sz="3200" dirty="0" smtClean="0"/>
              <a:t>To present info accurately and memorably </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09600" y="274638"/>
            <a:ext cx="7924800" cy="859570"/>
          </a:xfrm>
        </p:spPr>
        <p:txBody>
          <a:bodyPr/>
          <a:lstStyle/>
          <a:p>
            <a:pPr algn="ctr" eaLnBrk="1" fontAlgn="auto" hangingPunct="1">
              <a:spcAft>
                <a:spcPts val="0"/>
              </a:spcAft>
              <a:defRPr/>
            </a:pPr>
            <a:r>
              <a:rPr lang="en-GB" sz="3600" cap="none" dirty="0">
                <a:solidFill>
                  <a:schemeClr val="tx2">
                    <a:satMod val="200000"/>
                  </a:schemeClr>
                </a:solidFill>
                <a:latin typeface="+mn-lt"/>
              </a:rPr>
              <a:t>The ABC of </a:t>
            </a:r>
            <a:r>
              <a:rPr lang="en-GB" sz="3600" cap="none" dirty="0" smtClean="0">
                <a:solidFill>
                  <a:schemeClr val="tx2">
                    <a:satMod val="200000"/>
                  </a:schemeClr>
                </a:solidFill>
                <a:latin typeface="+mn-lt"/>
              </a:rPr>
              <a:t>Presenting</a:t>
            </a:r>
            <a:endParaRPr lang="en-GB" sz="3600" cap="none" dirty="0">
              <a:solidFill>
                <a:schemeClr val="tx2">
                  <a:satMod val="200000"/>
                </a:schemeClr>
              </a:solidFill>
              <a:latin typeface="+mn-lt"/>
            </a:endParaRPr>
          </a:p>
        </p:txBody>
      </p:sp>
      <p:sp>
        <p:nvSpPr>
          <p:cNvPr id="12291" name="Rectangle 3"/>
          <p:cNvSpPr>
            <a:spLocks noGrp="1" noChangeArrowheads="1"/>
          </p:cNvSpPr>
          <p:nvPr>
            <p:ph sz="quarter" idx="13"/>
          </p:nvPr>
        </p:nvSpPr>
        <p:spPr>
          <a:xfrm>
            <a:off x="857250" y="1318846"/>
            <a:ext cx="7772400" cy="4753342"/>
          </a:xfrm>
        </p:spPr>
        <p:txBody>
          <a:bodyPr>
            <a:noAutofit/>
          </a:bodyPr>
          <a:lstStyle/>
          <a:p>
            <a:pPr eaLnBrk="1" hangingPunct="1">
              <a:lnSpc>
                <a:spcPct val="150000"/>
              </a:lnSpc>
            </a:pPr>
            <a:r>
              <a:rPr lang="en-GB" sz="2400" dirty="0" smtClean="0">
                <a:solidFill>
                  <a:schemeClr val="tx2"/>
                </a:solidFill>
              </a:rPr>
              <a:t>A</a:t>
            </a:r>
            <a:r>
              <a:rPr lang="en-GB" sz="2400" dirty="0" smtClean="0"/>
              <a:t>ccuracy</a:t>
            </a:r>
          </a:p>
          <a:p>
            <a:pPr lvl="1" eaLnBrk="1" hangingPunct="1">
              <a:lnSpc>
                <a:spcPct val="150000"/>
              </a:lnSpc>
            </a:pPr>
            <a:r>
              <a:rPr lang="en-GB" sz="2400" dirty="0" smtClean="0"/>
              <a:t>Spelling, content etc</a:t>
            </a:r>
          </a:p>
          <a:p>
            <a:pPr eaLnBrk="1" hangingPunct="1">
              <a:lnSpc>
                <a:spcPct val="150000"/>
              </a:lnSpc>
            </a:pPr>
            <a:r>
              <a:rPr lang="en-GB" sz="2400" dirty="0" smtClean="0">
                <a:solidFill>
                  <a:schemeClr val="tx2"/>
                </a:solidFill>
              </a:rPr>
              <a:t>B</a:t>
            </a:r>
            <a:r>
              <a:rPr lang="en-GB" sz="2400" dirty="0" smtClean="0"/>
              <a:t>revity</a:t>
            </a:r>
          </a:p>
          <a:p>
            <a:pPr lvl="1" eaLnBrk="1" hangingPunct="1">
              <a:lnSpc>
                <a:spcPct val="150000"/>
              </a:lnSpc>
            </a:pPr>
            <a:r>
              <a:rPr lang="en-GB" sz="2400" dirty="0" smtClean="0"/>
              <a:t>Points should be what the audience </a:t>
            </a:r>
            <a:r>
              <a:rPr lang="en-GB" sz="2400" b="1" i="1" dirty="0" smtClean="0"/>
              <a:t>must know</a:t>
            </a:r>
          </a:p>
          <a:p>
            <a:pPr eaLnBrk="1" hangingPunct="1">
              <a:lnSpc>
                <a:spcPct val="150000"/>
              </a:lnSpc>
            </a:pPr>
            <a:r>
              <a:rPr lang="en-GB" sz="2400" dirty="0" smtClean="0">
                <a:solidFill>
                  <a:schemeClr val="tx2"/>
                </a:solidFill>
              </a:rPr>
              <a:t>C</a:t>
            </a:r>
            <a:r>
              <a:rPr lang="en-GB" sz="2400" dirty="0" smtClean="0"/>
              <a:t>larity</a:t>
            </a:r>
          </a:p>
          <a:p>
            <a:pPr lvl="1" eaLnBrk="1" hangingPunct="1">
              <a:lnSpc>
                <a:spcPct val="150000"/>
              </a:lnSpc>
            </a:pPr>
            <a:r>
              <a:rPr lang="en-GB" sz="2400" dirty="0" smtClean="0"/>
              <a:t>Neat, simple, uncluttered </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09600" y="274639"/>
            <a:ext cx="7924800" cy="806816"/>
          </a:xfrm>
        </p:spPr>
        <p:txBody>
          <a:bodyPr/>
          <a:lstStyle/>
          <a:p>
            <a:pPr algn="ctr" eaLnBrk="1" fontAlgn="auto" hangingPunct="1">
              <a:spcAft>
                <a:spcPts val="0"/>
              </a:spcAft>
              <a:defRPr/>
            </a:pPr>
            <a:r>
              <a:rPr lang="en-GB" sz="3600" cap="none" dirty="0" smtClean="0">
                <a:solidFill>
                  <a:schemeClr val="tx2">
                    <a:satMod val="200000"/>
                  </a:schemeClr>
                </a:solidFill>
              </a:rPr>
              <a:t>Creating </a:t>
            </a:r>
            <a:r>
              <a:rPr lang="en-GB" sz="3600" cap="none" dirty="0">
                <a:solidFill>
                  <a:schemeClr val="tx2">
                    <a:satMod val="200000"/>
                  </a:schemeClr>
                </a:solidFill>
              </a:rPr>
              <a:t>your PowerPoint </a:t>
            </a:r>
          </a:p>
        </p:txBody>
      </p:sp>
      <p:sp>
        <p:nvSpPr>
          <p:cNvPr id="14339" name="Rectangle 3"/>
          <p:cNvSpPr>
            <a:spLocks noGrp="1" noChangeArrowheads="1"/>
          </p:cNvSpPr>
          <p:nvPr>
            <p:ph sz="quarter" idx="13"/>
          </p:nvPr>
        </p:nvSpPr>
        <p:spPr>
          <a:xfrm>
            <a:off x="609600" y="1186962"/>
            <a:ext cx="7924800" cy="4589584"/>
          </a:xfrm>
        </p:spPr>
        <p:txBody>
          <a:bodyPr>
            <a:noAutofit/>
          </a:bodyPr>
          <a:lstStyle/>
          <a:p>
            <a:pPr eaLnBrk="1" hangingPunct="1">
              <a:lnSpc>
                <a:spcPct val="150000"/>
              </a:lnSpc>
            </a:pPr>
            <a:r>
              <a:rPr lang="en-GB" sz="2000" dirty="0" smtClean="0"/>
              <a:t>Follow the ABC rule</a:t>
            </a:r>
          </a:p>
          <a:p>
            <a:pPr eaLnBrk="1" hangingPunct="1">
              <a:lnSpc>
                <a:spcPct val="150000"/>
              </a:lnSpc>
            </a:pPr>
            <a:r>
              <a:rPr lang="en-GB" sz="2000" dirty="0" smtClean="0"/>
              <a:t>Remember visibility </a:t>
            </a:r>
          </a:p>
          <a:p>
            <a:pPr eaLnBrk="1" hangingPunct="1">
              <a:lnSpc>
                <a:spcPct val="150000"/>
              </a:lnSpc>
            </a:pPr>
            <a:r>
              <a:rPr lang="en-GB" sz="2000" dirty="0" smtClean="0"/>
              <a:t>Make it interesting</a:t>
            </a:r>
          </a:p>
          <a:p>
            <a:pPr eaLnBrk="1" hangingPunct="1">
              <a:lnSpc>
                <a:spcPct val="150000"/>
              </a:lnSpc>
            </a:pPr>
            <a:r>
              <a:rPr lang="en-GB" sz="2000" dirty="0" smtClean="0"/>
              <a:t>Plan the sequence</a:t>
            </a:r>
          </a:p>
          <a:p>
            <a:pPr lvl="1" eaLnBrk="1" hangingPunct="1">
              <a:lnSpc>
                <a:spcPct val="150000"/>
              </a:lnSpc>
            </a:pPr>
            <a:r>
              <a:rPr lang="en-GB" sz="2000" dirty="0" smtClean="0"/>
              <a:t>Title slide</a:t>
            </a:r>
          </a:p>
          <a:p>
            <a:pPr lvl="1" eaLnBrk="1" hangingPunct="1">
              <a:lnSpc>
                <a:spcPct val="150000"/>
              </a:lnSpc>
            </a:pPr>
            <a:r>
              <a:rPr lang="en-GB" sz="2000" dirty="0" smtClean="0"/>
              <a:t>Intro slide</a:t>
            </a:r>
          </a:p>
          <a:p>
            <a:pPr lvl="1" eaLnBrk="1" hangingPunct="1">
              <a:lnSpc>
                <a:spcPct val="150000"/>
              </a:lnSpc>
            </a:pPr>
            <a:r>
              <a:rPr lang="en-GB" sz="2000" dirty="0" smtClean="0"/>
              <a:t>Slides of topics</a:t>
            </a:r>
          </a:p>
          <a:p>
            <a:pPr lvl="1" eaLnBrk="1" hangingPunct="1">
              <a:lnSpc>
                <a:spcPct val="150000"/>
              </a:lnSpc>
            </a:pPr>
            <a:r>
              <a:rPr lang="en-GB" sz="2000" dirty="0" smtClean="0"/>
              <a:t>Concluding slide (+ refs if necessary)</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09600" y="274638"/>
            <a:ext cx="7924800" cy="1009039"/>
          </a:xfrm>
        </p:spPr>
        <p:txBody>
          <a:bodyPr/>
          <a:lstStyle/>
          <a:p>
            <a:pPr algn="ctr" eaLnBrk="1" fontAlgn="auto" hangingPunct="1">
              <a:spcAft>
                <a:spcPts val="0"/>
              </a:spcAft>
              <a:defRPr/>
            </a:pPr>
            <a:r>
              <a:rPr lang="en-GB" sz="3600" cap="none" dirty="0">
                <a:solidFill>
                  <a:schemeClr val="tx2">
                    <a:satMod val="200000"/>
                  </a:schemeClr>
                </a:solidFill>
              </a:rPr>
              <a:t>Before the presentation</a:t>
            </a:r>
          </a:p>
        </p:txBody>
      </p:sp>
      <p:sp>
        <p:nvSpPr>
          <p:cNvPr id="15363" name="Rectangle 3"/>
          <p:cNvSpPr>
            <a:spLocks noGrp="1" noChangeArrowheads="1"/>
          </p:cNvSpPr>
          <p:nvPr>
            <p:ph sz="quarter" idx="13"/>
          </p:nvPr>
        </p:nvSpPr>
        <p:spPr>
          <a:xfrm>
            <a:off x="609600" y="1433146"/>
            <a:ext cx="7924800" cy="4281854"/>
          </a:xfrm>
        </p:spPr>
        <p:txBody>
          <a:bodyPr>
            <a:normAutofit/>
          </a:bodyPr>
          <a:lstStyle/>
          <a:p>
            <a:pPr eaLnBrk="1" hangingPunct="1">
              <a:lnSpc>
                <a:spcPct val="200000"/>
              </a:lnSpc>
            </a:pPr>
            <a:r>
              <a:rPr lang="en-GB" sz="2800" dirty="0" smtClean="0"/>
              <a:t>Preparation</a:t>
            </a:r>
          </a:p>
          <a:p>
            <a:pPr lvl="1" eaLnBrk="1" hangingPunct="1">
              <a:lnSpc>
                <a:spcPct val="200000"/>
              </a:lnSpc>
            </a:pPr>
            <a:r>
              <a:rPr lang="en-GB" sz="2800" dirty="0" smtClean="0"/>
              <a:t>Know the equipment </a:t>
            </a:r>
          </a:p>
          <a:p>
            <a:pPr lvl="1" eaLnBrk="1" hangingPunct="1">
              <a:lnSpc>
                <a:spcPct val="200000"/>
              </a:lnSpc>
            </a:pPr>
            <a:r>
              <a:rPr lang="en-GB" sz="2800" dirty="0" smtClean="0"/>
              <a:t>Know the room</a:t>
            </a:r>
          </a:p>
          <a:p>
            <a:pPr lvl="1" eaLnBrk="1" hangingPunct="1">
              <a:lnSpc>
                <a:spcPct val="200000"/>
              </a:lnSpc>
            </a:pPr>
            <a:r>
              <a:rPr lang="en-GB" sz="2800" dirty="0" smtClean="0"/>
              <a:t>Know the information</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09600" y="274638"/>
            <a:ext cx="7924800" cy="965077"/>
          </a:xfrm>
        </p:spPr>
        <p:txBody>
          <a:bodyPr/>
          <a:lstStyle/>
          <a:p>
            <a:pPr algn="ctr" eaLnBrk="1" fontAlgn="auto" hangingPunct="1">
              <a:spcAft>
                <a:spcPts val="0"/>
              </a:spcAft>
              <a:defRPr/>
            </a:pPr>
            <a:r>
              <a:rPr lang="en-GB" sz="3600" cap="none" dirty="0">
                <a:solidFill>
                  <a:schemeClr val="tx2">
                    <a:satMod val="200000"/>
                  </a:schemeClr>
                </a:solidFill>
              </a:rPr>
              <a:t>During the presentation</a:t>
            </a:r>
          </a:p>
        </p:txBody>
      </p:sp>
      <p:sp>
        <p:nvSpPr>
          <p:cNvPr id="16387" name="Rectangle 3"/>
          <p:cNvSpPr>
            <a:spLocks noGrp="1" noChangeArrowheads="1"/>
          </p:cNvSpPr>
          <p:nvPr>
            <p:ph sz="quarter" idx="13"/>
          </p:nvPr>
        </p:nvSpPr>
        <p:spPr/>
        <p:txBody>
          <a:bodyPr>
            <a:normAutofit/>
          </a:bodyPr>
          <a:lstStyle/>
          <a:p>
            <a:pPr eaLnBrk="1" hangingPunct="1">
              <a:lnSpc>
                <a:spcPct val="200000"/>
              </a:lnSpc>
            </a:pPr>
            <a:r>
              <a:rPr lang="en-GB" sz="2800" dirty="0" smtClean="0"/>
              <a:t>Breathe</a:t>
            </a:r>
          </a:p>
          <a:p>
            <a:pPr eaLnBrk="1" hangingPunct="1">
              <a:lnSpc>
                <a:spcPct val="200000"/>
              </a:lnSpc>
            </a:pPr>
            <a:r>
              <a:rPr lang="en-GB" sz="2800" dirty="0" smtClean="0"/>
              <a:t>Take your time</a:t>
            </a:r>
          </a:p>
          <a:p>
            <a:pPr eaLnBrk="1" hangingPunct="1">
              <a:lnSpc>
                <a:spcPct val="200000"/>
              </a:lnSpc>
            </a:pPr>
            <a:r>
              <a:rPr lang="en-GB" sz="2800" dirty="0" smtClean="0"/>
              <a:t>Don’t ONLY read the slides</a:t>
            </a:r>
          </a:p>
          <a:p>
            <a:pPr eaLnBrk="1" hangingPunct="1">
              <a:lnSpc>
                <a:spcPct val="200000"/>
              </a:lnSpc>
            </a:pPr>
            <a:r>
              <a:rPr lang="en-GB" sz="2800" dirty="0" smtClean="0"/>
              <a:t>Don’t ONLY read your notes</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833193"/>
          </a:xfrm>
        </p:spPr>
        <p:txBody>
          <a:bodyPr/>
          <a:lstStyle/>
          <a:p>
            <a:pPr algn="ctr" eaLnBrk="1" fontAlgn="auto" hangingPunct="1">
              <a:spcAft>
                <a:spcPts val="0"/>
              </a:spcAft>
              <a:defRPr/>
            </a:pPr>
            <a:r>
              <a:rPr lang="en-GB" sz="3600" cap="none" dirty="0" smtClean="0">
                <a:solidFill>
                  <a:schemeClr val="tx2">
                    <a:satMod val="200000"/>
                  </a:schemeClr>
                </a:solidFill>
              </a:rPr>
              <a:t>Presenting yourself</a:t>
            </a:r>
            <a:endParaRPr lang="en-US" sz="3600" cap="none" dirty="0">
              <a:solidFill>
                <a:schemeClr val="tx2">
                  <a:satMod val="200000"/>
                </a:schemeClr>
              </a:solidFill>
            </a:endParaRPr>
          </a:p>
        </p:txBody>
      </p:sp>
      <p:sp>
        <p:nvSpPr>
          <p:cNvPr id="17411" name="Content Placeholder 2"/>
          <p:cNvSpPr>
            <a:spLocks noGrp="1"/>
          </p:cNvSpPr>
          <p:nvPr>
            <p:ph sz="quarter" idx="13"/>
          </p:nvPr>
        </p:nvSpPr>
        <p:spPr>
          <a:xfrm>
            <a:off x="609600" y="1292469"/>
            <a:ext cx="7924800" cy="4422531"/>
          </a:xfrm>
        </p:spPr>
        <p:txBody>
          <a:bodyPr>
            <a:noAutofit/>
          </a:bodyPr>
          <a:lstStyle/>
          <a:p>
            <a:pPr eaLnBrk="1" hangingPunct="1">
              <a:lnSpc>
                <a:spcPct val="200000"/>
              </a:lnSpc>
            </a:pPr>
            <a:r>
              <a:rPr lang="en-GB" sz="2400" dirty="0" smtClean="0"/>
              <a:t>Open body language</a:t>
            </a:r>
          </a:p>
          <a:p>
            <a:pPr eaLnBrk="1" hangingPunct="1">
              <a:lnSpc>
                <a:spcPct val="200000"/>
              </a:lnSpc>
            </a:pPr>
            <a:r>
              <a:rPr lang="en-GB" sz="2400" dirty="0" smtClean="0"/>
              <a:t>Eye contact</a:t>
            </a:r>
          </a:p>
          <a:p>
            <a:pPr eaLnBrk="1" hangingPunct="1">
              <a:lnSpc>
                <a:spcPct val="200000"/>
              </a:lnSpc>
            </a:pPr>
            <a:r>
              <a:rPr lang="en-GB" sz="2400" dirty="0" smtClean="0"/>
              <a:t>Use gestures</a:t>
            </a:r>
          </a:p>
          <a:p>
            <a:pPr eaLnBrk="1" hangingPunct="1">
              <a:lnSpc>
                <a:spcPct val="200000"/>
              </a:lnSpc>
            </a:pPr>
            <a:r>
              <a:rPr lang="en-GB" sz="2400" dirty="0" smtClean="0"/>
              <a:t>Don’t fiddle</a:t>
            </a:r>
          </a:p>
          <a:p>
            <a:pPr eaLnBrk="1" hangingPunct="1">
              <a:lnSpc>
                <a:spcPct val="200000"/>
              </a:lnSpc>
            </a:pPr>
            <a:r>
              <a:rPr lang="en-GB" sz="2400" dirty="0" smtClean="0"/>
              <a:t>Speak out into the room</a:t>
            </a:r>
            <a:endParaRPr lang="en-US" sz="2400" dirty="0" smtClean="0"/>
          </a:p>
        </p:txBody>
      </p:sp>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37" y="274637"/>
            <a:ext cx="8423031" cy="1193677"/>
          </a:xfrm>
        </p:spPr>
        <p:txBody>
          <a:bodyPr/>
          <a:lstStyle/>
          <a:p>
            <a:pPr algn="ctr">
              <a:defRPr/>
            </a:pPr>
            <a:r>
              <a:rPr lang="en-US" sz="3600" cap="none" dirty="0">
                <a:solidFill>
                  <a:schemeClr val="tx2"/>
                </a:solidFill>
              </a:rPr>
              <a:t>Creating a PowerPoint </a:t>
            </a:r>
            <a:r>
              <a:rPr lang="en-US" sz="3600" cap="none" dirty="0" smtClean="0">
                <a:solidFill>
                  <a:schemeClr val="tx2"/>
                </a:solidFill>
              </a:rPr>
              <a:t>Presentation</a:t>
            </a:r>
            <a:endParaRPr lang="en-US" sz="3600" cap="none" dirty="0">
              <a:solidFill>
                <a:schemeClr val="tx2">
                  <a:satMod val="200000"/>
                </a:schemeClr>
              </a:solidFill>
            </a:endParaRPr>
          </a:p>
        </p:txBody>
      </p:sp>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pic>
        <p:nvPicPr>
          <p:cNvPr id="1028" name="Picture 4" descr="C:\Users\Julia\AppData\Local\Microsoft\Windows\Temporary Internet Files\Content.IE5\CSNG6JXD\MP900414035[1].jpg"/>
          <p:cNvPicPr>
            <a:picLocks noGrp="1" noChangeAspect="1" noChangeArrowheads="1"/>
          </p:cNvPicPr>
          <p:nvPr>
            <p:ph sz="quarter" idx="13"/>
          </p:nvPr>
        </p:nvPicPr>
        <p:blipFill>
          <a:blip r:embed="rId4" cstate="email">
            <a:extLst>
              <a:ext uri="{28A0092B-C50C-407E-A947-70E740481C1C}">
                <a14:useLocalDpi xmlns:a14="http://schemas.microsoft.com/office/drawing/2010/main" val="0"/>
              </a:ext>
            </a:extLst>
          </a:blip>
          <a:srcRect/>
          <a:stretch>
            <a:fillRect/>
          </a:stretch>
        </p:blipFill>
        <p:spPr bwMode="auto">
          <a:xfrm>
            <a:off x="3044365" y="1734671"/>
            <a:ext cx="2978365" cy="3755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9787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quarter" idx="13"/>
          </p:nvPr>
        </p:nvSpPr>
        <p:spPr>
          <a:xfrm>
            <a:off x="457200" y="1207799"/>
            <a:ext cx="4038600" cy="4525963"/>
          </a:xfrm>
        </p:spPr>
        <p:txBody>
          <a:bodyPr/>
          <a:lstStyle/>
          <a:p>
            <a:r>
              <a:rPr lang="en-US" dirty="0" smtClean="0"/>
              <a:t>Home – similar functions to Word</a:t>
            </a:r>
          </a:p>
          <a:p>
            <a:r>
              <a:rPr lang="en-US" dirty="0" smtClean="0"/>
              <a:t>Insert – pictures, film, hyperlink, tables, charts</a:t>
            </a:r>
          </a:p>
          <a:p>
            <a:r>
              <a:rPr lang="en-US" dirty="0" smtClean="0"/>
              <a:t>Design – themes of the slides, background</a:t>
            </a:r>
          </a:p>
          <a:p>
            <a:endParaRPr lang="en-US" dirty="0"/>
          </a:p>
        </p:txBody>
      </p:sp>
      <p:sp>
        <p:nvSpPr>
          <p:cNvPr id="12" name="Content Placeholder 11"/>
          <p:cNvSpPr>
            <a:spLocks noGrp="1"/>
          </p:cNvSpPr>
          <p:nvPr>
            <p:ph sz="quarter" idx="14"/>
          </p:nvPr>
        </p:nvSpPr>
        <p:spPr>
          <a:xfrm>
            <a:off x="4648200" y="1215370"/>
            <a:ext cx="4038600" cy="4525963"/>
          </a:xfrm>
        </p:spPr>
        <p:txBody>
          <a:bodyPr/>
          <a:lstStyle/>
          <a:p>
            <a:r>
              <a:rPr lang="en-US" dirty="0"/>
              <a:t>Animations – moving objects in the slide</a:t>
            </a:r>
          </a:p>
          <a:p>
            <a:r>
              <a:rPr lang="en-US" dirty="0" smtClean="0"/>
              <a:t>Slide Show – see the show</a:t>
            </a:r>
          </a:p>
          <a:p>
            <a:r>
              <a:rPr lang="en-US" dirty="0" smtClean="0"/>
              <a:t>Review  - Spelling, Thesaurus</a:t>
            </a:r>
          </a:p>
          <a:p>
            <a:r>
              <a:rPr lang="en-US" dirty="0" smtClean="0"/>
              <a:t>View  - seeing the slides</a:t>
            </a:r>
          </a:p>
        </p:txBody>
      </p:sp>
      <p:sp>
        <p:nvSpPr>
          <p:cNvPr id="2" name="Title 1"/>
          <p:cNvSpPr>
            <a:spLocks noGrp="1"/>
          </p:cNvSpPr>
          <p:nvPr>
            <p:ph type="title"/>
          </p:nvPr>
        </p:nvSpPr>
        <p:spPr>
          <a:xfrm>
            <a:off x="457200" y="64799"/>
            <a:ext cx="8229600" cy="955109"/>
          </a:xfrm>
        </p:spPr>
        <p:txBody>
          <a:bodyPr/>
          <a:lstStyle/>
          <a:p>
            <a:pPr algn="ctr"/>
            <a:r>
              <a:rPr lang="en-US" sz="3600" cap="none" dirty="0" smtClean="0">
                <a:solidFill>
                  <a:schemeClr val="tx2"/>
                </a:solidFill>
              </a:rPr>
              <a:t>The Tool </a:t>
            </a:r>
            <a:r>
              <a:rPr lang="en-US" sz="3600" cap="none" dirty="0">
                <a:solidFill>
                  <a:schemeClr val="tx2"/>
                </a:solidFill>
              </a:rPr>
              <a:t>B</a:t>
            </a:r>
            <a:r>
              <a:rPr lang="en-US" sz="3600" cap="none" dirty="0" smtClean="0">
                <a:solidFill>
                  <a:schemeClr val="tx2"/>
                </a:solidFill>
              </a:rPr>
              <a:t>ar</a:t>
            </a:r>
            <a:endParaRPr lang="en-US" sz="3600" cap="none" dirty="0">
              <a:solidFill>
                <a:schemeClr val="tx2"/>
              </a:solidFill>
            </a:endParaRPr>
          </a:p>
        </p:txBody>
      </p:sp>
      <p:pic>
        <p:nvPicPr>
          <p:cNvPr id="9" name="Picture 8"/>
          <p:cNvPicPr>
            <a:picLocks noChangeAspect="1"/>
          </p:cNvPicPr>
          <p:nvPr/>
        </p:nvPicPr>
        <p:blipFill>
          <a:blip r:embed="rId3" cstate="print"/>
          <a:stretch>
            <a:fillRect/>
          </a:stretch>
        </p:blipFill>
        <p:spPr>
          <a:xfrm>
            <a:off x="457200" y="3492945"/>
            <a:ext cx="8089900" cy="1841500"/>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1238728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ext uri="{D42A27DB-BD31-4B8C-83A1-F6EECF244321}">
                <p14:modId xmlns:p14="http://schemas.microsoft.com/office/powerpoint/2010/main" val="3770712662"/>
              </p:ext>
            </p:extLst>
          </p:nvPr>
        </p:nvGraphicFramePr>
        <p:xfrm>
          <a:off x="1512849" y="1696915"/>
          <a:ext cx="6096000" cy="4232719"/>
        </p:xfrm>
        <a:graphic>
          <a:graphicData uri="http://schemas.openxmlformats.org/drawingml/2006/chart">
            <c:chart xmlns:c="http://schemas.openxmlformats.org/drawingml/2006/chart" xmlns:r="http://schemas.openxmlformats.org/officeDocument/2006/relationships" r:id="rId2"/>
          </a:graphicData>
        </a:graphic>
      </p:graphicFrame>
      <p:sp>
        <p:nvSpPr>
          <p:cNvPr id="7" name="Title 6"/>
          <p:cNvSpPr>
            <a:spLocks noGrp="1"/>
          </p:cNvSpPr>
          <p:nvPr>
            <p:ph type="title"/>
          </p:nvPr>
        </p:nvSpPr>
        <p:spPr/>
        <p:txBody>
          <a:bodyPr>
            <a:noAutofit/>
          </a:bodyPr>
          <a:lstStyle/>
          <a:p>
            <a:pPr algn="ctr"/>
            <a:r>
              <a:rPr lang="en-GB" sz="3600" cap="none" dirty="0" smtClean="0">
                <a:solidFill>
                  <a:schemeClr val="tx2"/>
                </a:solidFill>
              </a:rPr>
              <a:t>Charts: </a:t>
            </a:r>
            <a:br>
              <a:rPr lang="en-GB" sz="3600" cap="none" dirty="0" smtClean="0">
                <a:solidFill>
                  <a:schemeClr val="tx2"/>
                </a:solidFill>
              </a:rPr>
            </a:br>
            <a:r>
              <a:rPr lang="en-GB" sz="3600" cap="none" dirty="0" smtClean="0">
                <a:solidFill>
                  <a:schemeClr val="tx2"/>
                </a:solidFill>
              </a:rPr>
              <a:t>Copying data from Excel into PP</a:t>
            </a:r>
            <a:endParaRPr lang="en-GB" sz="3600" cap="none" dirty="0">
              <a:solidFill>
                <a:schemeClr val="tx2"/>
              </a:solidFill>
            </a:endParaRPr>
          </a:p>
        </p:txBody>
      </p:sp>
      <p:pic>
        <p:nvPicPr>
          <p:cNvPr id="4" name="Pictur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274638"/>
            <a:ext cx="7924800" cy="894739"/>
          </a:xfrm>
        </p:spPr>
        <p:txBody>
          <a:bodyPr/>
          <a:lstStyle/>
          <a:p>
            <a:pPr algn="ctr"/>
            <a:r>
              <a:rPr lang="en-US" sz="3600" cap="none" dirty="0" smtClean="0">
                <a:solidFill>
                  <a:schemeClr val="tx2"/>
                </a:solidFill>
              </a:rPr>
              <a:t>New Slide and Slide types</a:t>
            </a:r>
            <a:endParaRPr lang="en-US" sz="3600" cap="none" dirty="0">
              <a:solidFill>
                <a:schemeClr val="tx2"/>
              </a:solidFill>
            </a:endParaRPr>
          </a:p>
        </p:txBody>
      </p:sp>
      <p:pic>
        <p:nvPicPr>
          <p:cNvPr id="7" name="Content Placeholder 6"/>
          <p:cNvPicPr>
            <a:picLocks noGrp="1" noChangeAspect="1"/>
          </p:cNvPicPr>
          <p:nvPr>
            <p:ph sz="quarter" idx="13"/>
          </p:nvPr>
        </p:nvPicPr>
        <p:blipFill>
          <a:blip r:embed="rId2" cstate="print"/>
          <a:stretch>
            <a:fillRect/>
          </a:stretch>
        </p:blipFill>
        <p:spPr>
          <a:xfrm>
            <a:off x="2787216" y="1477108"/>
            <a:ext cx="3569567" cy="4114800"/>
          </a:xfrm>
        </p:spPr>
      </p:pic>
      <p:pic>
        <p:nvPicPr>
          <p:cNvPr id="4" name="Pictur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6928814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912324"/>
          </a:xfrm>
        </p:spPr>
        <p:txBody>
          <a:bodyPr/>
          <a:lstStyle/>
          <a:p>
            <a:pPr algn="ctr"/>
            <a:r>
              <a:rPr lang="en-US" sz="3600" cap="none" dirty="0" smtClean="0">
                <a:solidFill>
                  <a:schemeClr val="tx2"/>
                </a:solidFill>
              </a:rPr>
              <a:t>Choosing a theme</a:t>
            </a:r>
            <a:endParaRPr lang="en-US" sz="3600" cap="none" dirty="0">
              <a:solidFill>
                <a:schemeClr val="tx2"/>
              </a:solidFill>
            </a:endParaRPr>
          </a:p>
        </p:txBody>
      </p:sp>
      <p:pic>
        <p:nvPicPr>
          <p:cNvPr id="4" name="Content Placeholder 3"/>
          <p:cNvPicPr>
            <a:picLocks noGrp="1" noChangeAspect="1"/>
          </p:cNvPicPr>
          <p:nvPr>
            <p:ph sz="quarter" idx="13"/>
          </p:nvPr>
        </p:nvPicPr>
        <p:blipFill>
          <a:blip r:embed="rId2" cstate="print"/>
          <a:stretch>
            <a:fillRect/>
          </a:stretch>
        </p:blipFill>
        <p:spPr>
          <a:xfrm>
            <a:off x="1881236" y="1600200"/>
            <a:ext cx="5381528" cy="4114800"/>
          </a:xfr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1273907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57347"/>
          </a:xfrm>
        </p:spPr>
        <p:txBody>
          <a:bodyPr/>
          <a:lstStyle/>
          <a:p>
            <a:pPr algn="ctr"/>
            <a:r>
              <a:rPr lang="en-US" sz="3600" cap="none" dirty="0" smtClean="0">
                <a:solidFill>
                  <a:schemeClr val="tx2"/>
                </a:solidFill>
              </a:rPr>
              <a:t>Colours and Fonts</a:t>
            </a:r>
            <a:endParaRPr lang="en-US" sz="3600" cap="none" dirty="0">
              <a:solidFill>
                <a:schemeClr val="tx2"/>
              </a:solidFill>
            </a:endParaRPr>
          </a:p>
        </p:txBody>
      </p:sp>
      <p:sp>
        <p:nvSpPr>
          <p:cNvPr id="3" name="Content Placeholder 2"/>
          <p:cNvSpPr>
            <a:spLocks noGrp="1"/>
          </p:cNvSpPr>
          <p:nvPr>
            <p:ph sz="quarter" idx="13"/>
          </p:nvPr>
        </p:nvSpPr>
        <p:spPr>
          <a:xfrm>
            <a:off x="609600" y="931985"/>
            <a:ext cx="7924800" cy="4783015"/>
          </a:xfrm>
        </p:spPr>
        <p:txBody>
          <a:bodyPr>
            <a:normAutofit/>
          </a:bodyPr>
          <a:lstStyle/>
          <a:p>
            <a:pPr>
              <a:lnSpc>
                <a:spcPct val="150000"/>
              </a:lnSpc>
            </a:pPr>
            <a:r>
              <a:rPr lang="en-US" sz="2000" dirty="0" smtClean="0"/>
              <a:t>Choose contrasting colours</a:t>
            </a:r>
          </a:p>
          <a:p>
            <a:pPr>
              <a:lnSpc>
                <a:spcPct val="150000"/>
              </a:lnSpc>
            </a:pPr>
            <a:r>
              <a:rPr lang="en-US" sz="2000" dirty="0" smtClean="0"/>
              <a:t>Choose a clear bold font</a:t>
            </a:r>
          </a:p>
        </p:txBody>
      </p:sp>
      <p:pic>
        <p:nvPicPr>
          <p:cNvPr id="4" name="Picture 3"/>
          <p:cNvPicPr>
            <a:picLocks noChangeAspect="1"/>
          </p:cNvPicPr>
          <p:nvPr/>
        </p:nvPicPr>
        <p:blipFill>
          <a:blip r:embed="rId2" cstate="print"/>
          <a:stretch>
            <a:fillRect/>
          </a:stretch>
        </p:blipFill>
        <p:spPr>
          <a:xfrm>
            <a:off x="2459302" y="2060017"/>
            <a:ext cx="4876800" cy="3784600"/>
          </a:xfrm>
          <a:prstGeom prst="rect">
            <a:avLst/>
          </a:prstGeo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6026341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710100"/>
          </a:xfrm>
        </p:spPr>
        <p:txBody>
          <a:bodyPr/>
          <a:lstStyle/>
          <a:p>
            <a:pPr algn="ctr"/>
            <a:r>
              <a:rPr lang="en-US" sz="3600" cap="none" dirty="0" smtClean="0">
                <a:solidFill>
                  <a:schemeClr val="tx2"/>
                </a:solidFill>
              </a:rPr>
              <a:t>Backgrounds </a:t>
            </a:r>
            <a:endParaRPr lang="en-US" sz="3600" cap="none" dirty="0">
              <a:solidFill>
                <a:schemeClr val="tx2"/>
              </a:solidFill>
            </a:endParaRPr>
          </a:p>
        </p:txBody>
      </p:sp>
      <p:sp>
        <p:nvSpPr>
          <p:cNvPr id="3" name="Content Placeholder 2"/>
          <p:cNvSpPr>
            <a:spLocks noGrp="1"/>
          </p:cNvSpPr>
          <p:nvPr>
            <p:ph sz="quarter" idx="13"/>
          </p:nvPr>
        </p:nvSpPr>
        <p:spPr>
          <a:xfrm>
            <a:off x="609600" y="1099038"/>
            <a:ext cx="7924800" cy="4615962"/>
          </a:xfrm>
        </p:spPr>
        <p:txBody>
          <a:bodyPr>
            <a:normAutofit/>
          </a:bodyPr>
          <a:lstStyle/>
          <a:p>
            <a:r>
              <a:rPr lang="en-US" sz="2000" dirty="0" smtClean="0"/>
              <a:t>Go to Design, Background </a:t>
            </a:r>
            <a:r>
              <a:rPr lang="en-US" sz="2000" dirty="0"/>
              <a:t>S</a:t>
            </a:r>
            <a:r>
              <a:rPr lang="en-US" sz="2000" dirty="0" smtClean="0"/>
              <a:t>tyles</a:t>
            </a:r>
          </a:p>
          <a:p>
            <a:r>
              <a:rPr lang="en-US" sz="2000" dirty="0" smtClean="0"/>
              <a:t>Choose style or insert a picture </a:t>
            </a:r>
          </a:p>
          <a:p>
            <a:r>
              <a:rPr lang="en-US" sz="2000" dirty="0"/>
              <a:t>W</a:t>
            </a:r>
            <a:r>
              <a:rPr lang="en-US" sz="2000" dirty="0" smtClean="0"/>
              <a:t>iden picture in </a:t>
            </a:r>
            <a:r>
              <a:rPr lang="en-US" sz="2000" dirty="0"/>
              <a:t>page </a:t>
            </a:r>
            <a:r>
              <a:rPr lang="en-US" sz="2000" dirty="0" smtClean="0"/>
              <a:t>set up, if necessary </a:t>
            </a:r>
            <a:endParaRPr lang="en-US" sz="2000" dirty="0"/>
          </a:p>
        </p:txBody>
      </p:sp>
      <p:pic>
        <p:nvPicPr>
          <p:cNvPr id="5" name="Picture 4"/>
          <p:cNvPicPr>
            <a:picLocks noChangeAspect="1"/>
          </p:cNvPicPr>
          <p:nvPr/>
        </p:nvPicPr>
        <p:blipFill rotWithShape="1">
          <a:blip r:embed="rId2" cstate="print"/>
          <a:srcRect b="54171"/>
          <a:stretch/>
        </p:blipFill>
        <p:spPr>
          <a:xfrm>
            <a:off x="982965" y="2688981"/>
            <a:ext cx="6858000" cy="2415396"/>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28591404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0677"/>
            <a:ext cx="7924800" cy="773723"/>
          </a:xfrm>
        </p:spPr>
        <p:txBody>
          <a:bodyPr/>
          <a:lstStyle/>
          <a:p>
            <a:pPr algn="ctr"/>
            <a:r>
              <a:rPr lang="en-US" sz="3600" cap="none" dirty="0" smtClean="0">
                <a:solidFill>
                  <a:schemeClr val="tx2"/>
                </a:solidFill>
              </a:rPr>
              <a:t>Inserting Pictures </a:t>
            </a:r>
            <a:endParaRPr lang="en-US" sz="3600" cap="none" dirty="0">
              <a:solidFill>
                <a:schemeClr val="tx2"/>
              </a:solidFill>
            </a:endParaRPr>
          </a:p>
        </p:txBody>
      </p:sp>
      <p:sp>
        <p:nvSpPr>
          <p:cNvPr id="3" name="Content Placeholder 2"/>
          <p:cNvSpPr>
            <a:spLocks noGrp="1"/>
          </p:cNvSpPr>
          <p:nvPr>
            <p:ph sz="quarter" idx="13"/>
          </p:nvPr>
        </p:nvSpPr>
        <p:spPr>
          <a:xfrm>
            <a:off x="609600" y="1028700"/>
            <a:ext cx="7924800" cy="4686300"/>
          </a:xfrm>
        </p:spPr>
        <p:txBody>
          <a:bodyPr/>
          <a:lstStyle/>
          <a:p>
            <a:r>
              <a:rPr lang="en-US" dirty="0" smtClean="0"/>
              <a:t>Pictures from </a:t>
            </a:r>
          </a:p>
          <a:p>
            <a:pPr lvl="1"/>
            <a:r>
              <a:rPr lang="en-US" dirty="0"/>
              <a:t>Y</a:t>
            </a:r>
            <a:r>
              <a:rPr lang="en-US" dirty="0" smtClean="0"/>
              <a:t>our files</a:t>
            </a:r>
          </a:p>
          <a:p>
            <a:pPr lvl="1"/>
            <a:r>
              <a:rPr lang="en-US" dirty="0" smtClean="0"/>
              <a:t>From clip art</a:t>
            </a:r>
          </a:p>
          <a:p>
            <a:pPr lvl="1"/>
            <a:r>
              <a:rPr lang="en-US" dirty="0"/>
              <a:t>F</a:t>
            </a:r>
            <a:r>
              <a:rPr lang="en-US" dirty="0" smtClean="0"/>
              <a:t>rom online sources</a:t>
            </a:r>
            <a:br>
              <a:rPr lang="en-US" dirty="0" smtClean="0"/>
            </a:br>
            <a:endParaRPr lang="en-US" dirty="0" smtClean="0"/>
          </a:p>
          <a:p>
            <a:r>
              <a:rPr lang="en-US" dirty="0" smtClean="0"/>
              <a:t>Adjusting your pictures </a:t>
            </a:r>
            <a:endParaRPr lang="en-US" dirty="0"/>
          </a:p>
        </p:txBody>
      </p:sp>
      <p:pic>
        <p:nvPicPr>
          <p:cNvPr id="7" name="Picture 6"/>
          <p:cNvPicPr>
            <a:picLocks noChangeAspect="1"/>
          </p:cNvPicPr>
          <p:nvPr/>
        </p:nvPicPr>
        <p:blipFill>
          <a:blip r:embed="rId2" cstate="print"/>
          <a:stretch>
            <a:fillRect/>
          </a:stretch>
        </p:blipFill>
        <p:spPr>
          <a:xfrm>
            <a:off x="221821" y="3862577"/>
            <a:ext cx="8719956" cy="1490320"/>
          </a:xfrm>
          <a:prstGeom prst="rect">
            <a:avLst/>
          </a:prstGeom>
        </p:spPr>
      </p:pic>
      <p:pic>
        <p:nvPicPr>
          <p:cNvPr id="8" name="Picture 7"/>
          <p:cNvPicPr>
            <a:picLocks noChangeAspect="1"/>
          </p:cNvPicPr>
          <p:nvPr/>
        </p:nvPicPr>
        <p:blipFill>
          <a:blip r:embed="rId3" cstate="print"/>
          <a:stretch>
            <a:fillRect/>
          </a:stretch>
        </p:blipFill>
        <p:spPr>
          <a:xfrm>
            <a:off x="4209583" y="1028700"/>
            <a:ext cx="3998016" cy="2363468"/>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21276396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23092"/>
            <a:ext cx="7924800" cy="650631"/>
          </a:xfrm>
        </p:spPr>
        <p:txBody>
          <a:bodyPr/>
          <a:lstStyle/>
          <a:p>
            <a:pPr algn="ctr"/>
            <a:r>
              <a:rPr lang="en-US" sz="3600" cap="none" dirty="0" smtClean="0">
                <a:solidFill>
                  <a:schemeClr val="tx2"/>
                </a:solidFill>
              </a:rPr>
              <a:t>Inserting more info</a:t>
            </a:r>
            <a:endParaRPr lang="en-US" sz="3600" cap="none" dirty="0">
              <a:solidFill>
                <a:schemeClr val="tx2"/>
              </a:solidFill>
            </a:endParaRPr>
          </a:p>
        </p:txBody>
      </p:sp>
      <p:sp>
        <p:nvSpPr>
          <p:cNvPr id="3" name="Content Placeholder 2"/>
          <p:cNvSpPr>
            <a:spLocks noGrp="1"/>
          </p:cNvSpPr>
          <p:nvPr>
            <p:ph sz="quarter" idx="13"/>
          </p:nvPr>
        </p:nvSpPr>
        <p:spPr>
          <a:xfrm>
            <a:off x="457200" y="905608"/>
            <a:ext cx="8229600" cy="5433646"/>
          </a:xfrm>
        </p:spPr>
        <p:txBody>
          <a:bodyPr>
            <a:normAutofit/>
          </a:bodyPr>
          <a:lstStyle/>
          <a:p>
            <a:r>
              <a:rPr lang="en-US" sz="2400" dirty="0" smtClean="0"/>
              <a:t>Header and footer</a:t>
            </a:r>
          </a:p>
          <a:p>
            <a:pPr lvl="1"/>
            <a:r>
              <a:rPr lang="en-US" sz="2400" dirty="0" smtClean="0"/>
              <a:t>Page number</a:t>
            </a:r>
          </a:p>
          <a:p>
            <a:pPr lvl="1"/>
            <a:r>
              <a:rPr lang="en-US" sz="2400" dirty="0" smtClean="0"/>
              <a:t>Date</a:t>
            </a:r>
          </a:p>
          <a:p>
            <a:pPr lvl="1"/>
            <a:r>
              <a:rPr lang="en-US" sz="2400" dirty="0" smtClean="0"/>
              <a:t>Time </a:t>
            </a:r>
          </a:p>
          <a:p>
            <a:pPr lvl="1"/>
            <a:r>
              <a:rPr lang="en-US" sz="2400" dirty="0" smtClean="0"/>
              <a:t>Title or author</a:t>
            </a:r>
            <a:r>
              <a:rPr lang="en-US" sz="2000" dirty="0" smtClean="0"/>
              <a:t/>
            </a:r>
            <a:br>
              <a:rPr lang="en-US" sz="2000" dirty="0" smtClean="0"/>
            </a:br>
            <a:r>
              <a:rPr lang="en-US" sz="2000" dirty="0" smtClean="0"/>
              <a:t/>
            </a:r>
            <a:br>
              <a:rPr lang="en-US" sz="2000" dirty="0" smtClean="0"/>
            </a:br>
            <a:endParaRPr lang="en-US" sz="2000" dirty="0" smtClean="0"/>
          </a:p>
          <a:p>
            <a:pPr>
              <a:lnSpc>
                <a:spcPct val="110000"/>
              </a:lnSpc>
            </a:pPr>
            <a:r>
              <a:rPr lang="en-US" sz="2400" dirty="0" smtClean="0"/>
              <a:t>Text box – available on ‘</a:t>
            </a:r>
            <a:r>
              <a:rPr lang="en-US" sz="2400" dirty="0" smtClean="0">
                <a:solidFill>
                  <a:schemeClr val="tx2"/>
                </a:solidFill>
              </a:rPr>
              <a:t>Home</a:t>
            </a:r>
            <a:r>
              <a:rPr lang="en-US" sz="2400" dirty="0" smtClean="0"/>
              <a:t>’ tab, in ‘</a:t>
            </a:r>
            <a:r>
              <a:rPr lang="en-US" sz="2400" dirty="0" smtClean="0">
                <a:solidFill>
                  <a:schemeClr val="tx2"/>
                </a:solidFill>
              </a:rPr>
              <a:t>Drawing</a:t>
            </a:r>
            <a:r>
              <a:rPr lang="en-US" sz="2400" dirty="0" smtClean="0"/>
              <a:t>’ section</a:t>
            </a:r>
          </a:p>
          <a:p>
            <a:pPr>
              <a:lnSpc>
                <a:spcPct val="110000"/>
              </a:lnSpc>
            </a:pPr>
            <a:r>
              <a:rPr lang="en-US" sz="2400" dirty="0" smtClean="0"/>
              <a:t>Hyperlink – available on ‘Insert’ tab, in ‘</a:t>
            </a:r>
            <a:r>
              <a:rPr lang="en-US" sz="2400" dirty="0">
                <a:solidFill>
                  <a:schemeClr val="tx2"/>
                </a:solidFill>
              </a:rPr>
              <a:t>L</a:t>
            </a:r>
            <a:r>
              <a:rPr lang="en-US" sz="2400" dirty="0" smtClean="0">
                <a:solidFill>
                  <a:schemeClr val="tx2"/>
                </a:solidFill>
              </a:rPr>
              <a:t>inks</a:t>
            </a:r>
            <a:r>
              <a:rPr lang="en-US" sz="2400" dirty="0" smtClean="0"/>
              <a:t>’ section</a:t>
            </a:r>
          </a:p>
        </p:txBody>
      </p:sp>
      <p:sp>
        <p:nvSpPr>
          <p:cNvPr id="7" name="Right Brace 6"/>
          <p:cNvSpPr/>
          <p:nvPr/>
        </p:nvSpPr>
        <p:spPr>
          <a:xfrm>
            <a:off x="3787810" y="945157"/>
            <a:ext cx="1208314" cy="2620108"/>
          </a:xfrm>
          <a:prstGeom prst="rightBrace">
            <a:avLst>
              <a:gd name="adj1" fmla="val 8333"/>
              <a:gd name="adj2" fmla="val 51914"/>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TextBox 7"/>
          <p:cNvSpPr txBox="1"/>
          <p:nvPr/>
        </p:nvSpPr>
        <p:spPr>
          <a:xfrm>
            <a:off x="4996542" y="1655047"/>
            <a:ext cx="3127550" cy="1200329"/>
          </a:xfrm>
          <a:prstGeom prst="rect">
            <a:avLst/>
          </a:prstGeom>
          <a:noFill/>
        </p:spPr>
        <p:txBody>
          <a:bodyPr wrap="square" rtlCol="0">
            <a:spAutoFit/>
          </a:bodyPr>
          <a:lstStyle/>
          <a:p>
            <a:r>
              <a:rPr lang="en-GB" sz="2400" dirty="0" smtClean="0"/>
              <a:t>Available on ‘</a:t>
            </a:r>
            <a:r>
              <a:rPr lang="en-GB" sz="2400" dirty="0" smtClean="0">
                <a:solidFill>
                  <a:schemeClr val="tx2"/>
                </a:solidFill>
              </a:rPr>
              <a:t>Insert</a:t>
            </a:r>
            <a:r>
              <a:rPr lang="en-GB" sz="2400" dirty="0" smtClean="0"/>
              <a:t>’ tab, </a:t>
            </a:r>
          </a:p>
          <a:p>
            <a:r>
              <a:rPr lang="en-GB" sz="2400" dirty="0" smtClean="0"/>
              <a:t>in ‘</a:t>
            </a:r>
            <a:r>
              <a:rPr lang="en-GB" sz="2400" dirty="0">
                <a:solidFill>
                  <a:schemeClr val="tx2"/>
                </a:solidFill>
              </a:rPr>
              <a:t>T</a:t>
            </a:r>
            <a:r>
              <a:rPr lang="en-GB" sz="2400" dirty="0" smtClean="0">
                <a:solidFill>
                  <a:schemeClr val="tx2"/>
                </a:solidFill>
              </a:rPr>
              <a:t>ext</a:t>
            </a:r>
            <a:r>
              <a:rPr lang="en-GB" sz="2400" dirty="0" smtClean="0"/>
              <a:t>’ section</a:t>
            </a:r>
            <a:endParaRPr lang="en-GB" sz="2400" dirty="0"/>
          </a:p>
        </p:txBody>
      </p:sp>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26375555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789231"/>
          </a:xfrm>
        </p:spPr>
        <p:txBody>
          <a:bodyPr/>
          <a:lstStyle/>
          <a:p>
            <a:r>
              <a:rPr lang="en-US" sz="4000" cap="none" dirty="0" smtClean="0">
                <a:solidFill>
                  <a:schemeClr val="tx2"/>
                </a:solidFill>
              </a:rPr>
              <a:t>Lists</a:t>
            </a:r>
            <a:r>
              <a:rPr lang="en-US" sz="3600" cap="none" dirty="0" smtClean="0">
                <a:solidFill>
                  <a:schemeClr val="tx2"/>
                </a:solidFill>
              </a:rPr>
              <a:t> </a:t>
            </a:r>
            <a:endParaRPr lang="en-US" sz="3600" cap="none" dirty="0">
              <a:solidFill>
                <a:schemeClr val="tx2"/>
              </a:solidFill>
            </a:endParaRPr>
          </a:p>
        </p:txBody>
      </p:sp>
      <p:sp>
        <p:nvSpPr>
          <p:cNvPr id="3" name="Content Placeholder 2"/>
          <p:cNvSpPr>
            <a:spLocks noGrp="1"/>
          </p:cNvSpPr>
          <p:nvPr>
            <p:ph sz="quarter" idx="13"/>
          </p:nvPr>
        </p:nvSpPr>
        <p:spPr>
          <a:xfrm>
            <a:off x="609600" y="1178169"/>
            <a:ext cx="7924800" cy="4536831"/>
          </a:xfrm>
        </p:spPr>
        <p:txBody>
          <a:bodyPr>
            <a:normAutofit/>
          </a:bodyPr>
          <a:lstStyle/>
          <a:p>
            <a:r>
              <a:rPr lang="en-US" sz="2400" dirty="0" smtClean="0"/>
              <a:t>Bullet points</a:t>
            </a:r>
          </a:p>
          <a:p>
            <a:pPr lvl="1"/>
            <a:r>
              <a:rPr lang="en-US" sz="2400" dirty="0" smtClean="0"/>
              <a:t>Customise bullet points</a:t>
            </a:r>
          </a:p>
          <a:p>
            <a:r>
              <a:rPr lang="en-US" sz="2400" dirty="0" smtClean="0"/>
              <a:t>Number lists</a:t>
            </a:r>
          </a:p>
          <a:p>
            <a:pPr lvl="1"/>
            <a:r>
              <a:rPr lang="en-US" sz="2400" dirty="0" smtClean="0"/>
              <a:t>Customise number list</a:t>
            </a:r>
          </a:p>
        </p:txBody>
      </p:sp>
      <p:pic>
        <p:nvPicPr>
          <p:cNvPr id="4" name="Picture 3"/>
          <p:cNvPicPr>
            <a:picLocks noChangeAspect="1"/>
          </p:cNvPicPr>
          <p:nvPr/>
        </p:nvPicPr>
        <p:blipFill>
          <a:blip r:embed="rId2" cstate="print"/>
          <a:stretch>
            <a:fillRect/>
          </a:stretch>
        </p:blipFill>
        <p:spPr>
          <a:xfrm>
            <a:off x="2510357" y="3711708"/>
            <a:ext cx="3990202" cy="1880200"/>
          </a:xfrm>
          <a:prstGeom prst="rect">
            <a:avLst/>
          </a:prstGeom>
        </p:spPr>
      </p:pic>
      <p:pic>
        <p:nvPicPr>
          <p:cNvPr id="5" name="Picture 4"/>
          <p:cNvPicPr>
            <a:picLocks noChangeAspect="1"/>
          </p:cNvPicPr>
          <p:nvPr/>
        </p:nvPicPr>
        <p:blipFill>
          <a:blip r:embed="rId3" cstate="print"/>
          <a:stretch>
            <a:fillRect/>
          </a:stretch>
        </p:blipFill>
        <p:spPr>
          <a:xfrm>
            <a:off x="5261022" y="746325"/>
            <a:ext cx="3006790" cy="2644162"/>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26431670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815608"/>
          </a:xfrm>
        </p:spPr>
        <p:txBody>
          <a:bodyPr/>
          <a:lstStyle/>
          <a:p>
            <a:pPr algn="ctr"/>
            <a:r>
              <a:rPr lang="en-US" sz="3600" cap="none" dirty="0" smtClean="0">
                <a:solidFill>
                  <a:schemeClr val="tx2"/>
                </a:solidFill>
              </a:rPr>
              <a:t>Animations</a:t>
            </a:r>
            <a:r>
              <a:rPr lang="en-US" dirty="0" smtClean="0"/>
              <a:t> </a:t>
            </a:r>
            <a:endParaRPr lang="en-US" dirty="0"/>
          </a:p>
        </p:txBody>
      </p:sp>
      <p:sp>
        <p:nvSpPr>
          <p:cNvPr id="3" name="Content Placeholder 2"/>
          <p:cNvSpPr>
            <a:spLocks noGrp="1"/>
          </p:cNvSpPr>
          <p:nvPr>
            <p:ph sz="quarter" idx="13"/>
          </p:nvPr>
        </p:nvSpPr>
        <p:spPr>
          <a:xfrm>
            <a:off x="609600" y="1204546"/>
            <a:ext cx="7924800" cy="4510454"/>
          </a:xfrm>
        </p:spPr>
        <p:txBody>
          <a:bodyPr>
            <a:normAutofit/>
          </a:bodyPr>
          <a:lstStyle/>
          <a:p>
            <a:r>
              <a:rPr lang="en-US" sz="2400" dirty="0" smtClean="0"/>
              <a:t>4 types</a:t>
            </a:r>
          </a:p>
          <a:p>
            <a:pPr lvl="1"/>
            <a:r>
              <a:rPr lang="en-US" sz="2400" dirty="0" smtClean="0"/>
              <a:t>Entrance – how something arrives on the slide</a:t>
            </a:r>
          </a:p>
          <a:p>
            <a:pPr lvl="1"/>
            <a:r>
              <a:rPr lang="en-US" sz="2400" dirty="0" smtClean="0"/>
              <a:t>Emphasis – draws attention to something</a:t>
            </a:r>
          </a:p>
          <a:p>
            <a:pPr lvl="1"/>
            <a:r>
              <a:rPr lang="en-US" sz="2400" dirty="0" smtClean="0"/>
              <a:t>Exit – how something leaves the slide</a:t>
            </a:r>
          </a:p>
          <a:p>
            <a:pPr lvl="1"/>
            <a:r>
              <a:rPr lang="en-US" sz="2400" dirty="0" smtClean="0"/>
              <a:t>Motion – determines a path of movement in the slide</a:t>
            </a:r>
          </a:p>
          <a:p>
            <a:r>
              <a:rPr lang="en-US" sz="2400" dirty="0" smtClean="0"/>
              <a:t>Animations can be customised </a:t>
            </a:r>
            <a:endParaRPr lang="en-US" sz="24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31150966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8015" y="0"/>
            <a:ext cx="3100754" cy="728188"/>
          </a:xfrm>
        </p:spPr>
        <p:txBody>
          <a:bodyPr/>
          <a:lstStyle/>
          <a:p>
            <a:pPr algn="l"/>
            <a:r>
              <a:rPr lang="en-US" sz="3600" cap="none" dirty="0" smtClean="0">
                <a:solidFill>
                  <a:schemeClr val="tx2"/>
                </a:solidFill>
              </a:rPr>
              <a:t>To Animate</a:t>
            </a:r>
            <a:endParaRPr lang="en-US" sz="3600" cap="none" dirty="0">
              <a:solidFill>
                <a:schemeClr val="tx2"/>
              </a:solidFill>
            </a:endParaRPr>
          </a:p>
        </p:txBody>
      </p:sp>
      <p:sp>
        <p:nvSpPr>
          <p:cNvPr id="3" name="Content Placeholder 2"/>
          <p:cNvSpPr>
            <a:spLocks noGrp="1"/>
          </p:cNvSpPr>
          <p:nvPr>
            <p:ph sz="quarter" idx="13"/>
          </p:nvPr>
        </p:nvSpPr>
        <p:spPr>
          <a:xfrm>
            <a:off x="211015" y="826477"/>
            <a:ext cx="8475785" cy="5743208"/>
          </a:xfrm>
        </p:spPr>
        <p:txBody>
          <a:bodyPr>
            <a:noAutofit/>
          </a:bodyPr>
          <a:lstStyle/>
          <a:p>
            <a:r>
              <a:rPr lang="en-US" sz="2400" dirty="0" smtClean="0"/>
              <a:t>Highlight the part of the slide that you want to animate</a:t>
            </a:r>
          </a:p>
          <a:p>
            <a:r>
              <a:rPr lang="en-US" sz="2400" dirty="0" smtClean="0"/>
              <a:t>Choose </a:t>
            </a:r>
            <a:r>
              <a:rPr lang="en-US" sz="2400" dirty="0" smtClean="0">
                <a:solidFill>
                  <a:schemeClr val="tx2"/>
                </a:solidFill>
              </a:rPr>
              <a:t>‘Animation’ </a:t>
            </a:r>
            <a:r>
              <a:rPr lang="en-US" sz="2400" dirty="0" smtClean="0"/>
              <a:t>tab</a:t>
            </a:r>
          </a:p>
          <a:p>
            <a:r>
              <a:rPr lang="en-US" sz="2400" dirty="0" smtClean="0"/>
              <a:t>Choose </a:t>
            </a:r>
            <a:r>
              <a:rPr lang="en-US" sz="2400" dirty="0" smtClean="0">
                <a:solidFill>
                  <a:schemeClr val="tx2"/>
                </a:solidFill>
              </a:rPr>
              <a:t>‘Custom Animation’ </a:t>
            </a:r>
            <a:r>
              <a:rPr lang="en-US" sz="2400" dirty="0" smtClean="0"/>
              <a:t>in tool bar</a:t>
            </a:r>
          </a:p>
          <a:p>
            <a:r>
              <a:rPr lang="en-US" sz="2400" dirty="0" smtClean="0">
                <a:solidFill>
                  <a:schemeClr val="tx2"/>
                </a:solidFill>
              </a:rPr>
              <a:t>‘Add Effect’ </a:t>
            </a:r>
            <a:r>
              <a:rPr lang="en-US" sz="2400" dirty="0" smtClean="0"/>
              <a:t>appears</a:t>
            </a:r>
          </a:p>
          <a:p>
            <a:pPr lvl="1"/>
            <a:r>
              <a:rPr lang="en-US" sz="2400" dirty="0" smtClean="0"/>
              <a:t>Choose which of the 4 types of animation you want. </a:t>
            </a:r>
          </a:p>
          <a:p>
            <a:pPr lvl="1"/>
            <a:r>
              <a:rPr lang="en-US" sz="2400" dirty="0" smtClean="0"/>
              <a:t>Then select your effect from the submenu</a:t>
            </a:r>
          </a:p>
          <a:p>
            <a:r>
              <a:rPr lang="en-US" sz="2400" dirty="0" smtClean="0"/>
              <a:t>Select ‘Auto Preview’ to see the animation</a:t>
            </a:r>
            <a:endParaRPr lang="en-US" sz="2400" dirty="0"/>
          </a:p>
        </p:txBody>
      </p:sp>
      <p:pic>
        <p:nvPicPr>
          <p:cNvPr id="5" name="Picture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5790739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8015" y="0"/>
            <a:ext cx="3100754" cy="728188"/>
          </a:xfrm>
        </p:spPr>
        <p:txBody>
          <a:bodyPr/>
          <a:lstStyle/>
          <a:p>
            <a:pPr algn="l"/>
            <a:r>
              <a:rPr lang="en-US" sz="3600" cap="none" dirty="0" smtClean="0">
                <a:solidFill>
                  <a:schemeClr val="tx2"/>
                </a:solidFill>
              </a:rPr>
              <a:t>To Animate</a:t>
            </a:r>
            <a:endParaRPr lang="en-US" sz="3600" cap="none" dirty="0">
              <a:solidFill>
                <a:schemeClr val="tx2"/>
              </a:solidFill>
            </a:endParaRPr>
          </a:p>
        </p:txBody>
      </p:sp>
      <p:sp>
        <p:nvSpPr>
          <p:cNvPr id="3" name="Content Placeholder 2"/>
          <p:cNvSpPr>
            <a:spLocks noGrp="1"/>
          </p:cNvSpPr>
          <p:nvPr>
            <p:ph sz="quarter" idx="13"/>
          </p:nvPr>
        </p:nvSpPr>
        <p:spPr>
          <a:xfrm>
            <a:off x="211015" y="728188"/>
            <a:ext cx="8475785" cy="5841497"/>
          </a:xfrm>
        </p:spPr>
        <p:txBody>
          <a:bodyPr>
            <a:normAutofit/>
          </a:bodyPr>
          <a:lstStyle/>
          <a:p>
            <a:pPr marL="0" indent="0">
              <a:buNone/>
            </a:pPr>
            <a:r>
              <a:rPr lang="en-US" dirty="0" smtClean="0"/>
              <a:t/>
            </a:r>
            <a:br>
              <a:rPr lang="en-US" dirty="0" smtClean="0"/>
            </a:br>
            <a:r>
              <a:rPr lang="en-US" dirty="0" smtClean="0"/>
              <a:t/>
            </a:r>
            <a:br>
              <a:rPr lang="en-US" dirty="0" smtClean="0"/>
            </a:br>
            <a:endParaRPr lang="en-US" dirty="0" smtClean="0"/>
          </a:p>
          <a:p>
            <a:endParaRPr lang="en-US" dirty="0"/>
          </a:p>
          <a:p>
            <a:endParaRPr lang="en-US" dirty="0" smtClean="0"/>
          </a:p>
          <a:p>
            <a:endParaRPr lang="en-US" dirty="0"/>
          </a:p>
          <a:p>
            <a:endParaRPr lang="en-US" dirty="0" smtClean="0"/>
          </a:p>
        </p:txBody>
      </p:sp>
      <p:pic>
        <p:nvPicPr>
          <p:cNvPr id="4" name="Picture 3"/>
          <p:cNvPicPr>
            <a:picLocks noChangeAspect="1"/>
          </p:cNvPicPr>
          <p:nvPr/>
        </p:nvPicPr>
        <p:blipFill>
          <a:blip r:embed="rId2" cstate="print"/>
          <a:stretch>
            <a:fillRect/>
          </a:stretch>
        </p:blipFill>
        <p:spPr>
          <a:xfrm>
            <a:off x="738554" y="800100"/>
            <a:ext cx="7429500" cy="5020407"/>
          </a:xfrm>
          <a:prstGeom prst="rect">
            <a:avLst/>
          </a:prstGeo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21302252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965077"/>
          </a:xfrm>
        </p:spPr>
        <p:txBody>
          <a:bodyPr/>
          <a:lstStyle/>
          <a:p>
            <a:pPr algn="ctr"/>
            <a:r>
              <a:rPr lang="en-US" sz="3600" cap="none" dirty="0" smtClean="0">
                <a:solidFill>
                  <a:schemeClr val="tx2"/>
                </a:solidFill>
              </a:rPr>
              <a:t>To adapt your Effect</a:t>
            </a:r>
            <a:endParaRPr lang="en-US" sz="3600" cap="none" dirty="0">
              <a:solidFill>
                <a:schemeClr val="tx2"/>
              </a:solidFill>
            </a:endParaRPr>
          </a:p>
        </p:txBody>
      </p:sp>
      <p:pic>
        <p:nvPicPr>
          <p:cNvPr id="4" name="Content Placeholder 3"/>
          <p:cNvPicPr>
            <a:picLocks noGrp="1" noChangeAspect="1"/>
          </p:cNvPicPr>
          <p:nvPr>
            <p:ph sz="quarter" idx="13"/>
          </p:nvPr>
        </p:nvPicPr>
        <p:blipFill>
          <a:blip r:embed="rId2" cstate="print"/>
          <a:stretch>
            <a:fillRect/>
          </a:stretch>
        </p:blipFill>
        <p:spPr>
          <a:xfrm>
            <a:off x="1691680" y="1808402"/>
            <a:ext cx="5750919" cy="2974613"/>
          </a:xfr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912218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02222"/>
            <a:ext cx="7924800" cy="677009"/>
          </a:xfrm>
        </p:spPr>
        <p:txBody>
          <a:bodyPr>
            <a:normAutofit/>
          </a:bodyPr>
          <a:lstStyle/>
          <a:p>
            <a:pPr algn="ctr"/>
            <a:r>
              <a:rPr lang="en-US" sz="3600" cap="none" dirty="0" smtClean="0">
                <a:solidFill>
                  <a:schemeClr val="tx2"/>
                </a:solidFill>
              </a:rPr>
              <a:t>Transitions</a:t>
            </a:r>
            <a:endParaRPr lang="en-US" sz="3600" cap="none" dirty="0">
              <a:solidFill>
                <a:schemeClr val="tx2"/>
              </a:solidFill>
            </a:endParaRPr>
          </a:p>
        </p:txBody>
      </p:sp>
      <p:sp>
        <p:nvSpPr>
          <p:cNvPr id="3" name="Content Placeholder 2"/>
          <p:cNvSpPr>
            <a:spLocks noGrp="1"/>
          </p:cNvSpPr>
          <p:nvPr>
            <p:ph sz="quarter" idx="13"/>
          </p:nvPr>
        </p:nvSpPr>
        <p:spPr>
          <a:xfrm>
            <a:off x="609600" y="1072662"/>
            <a:ext cx="7924800" cy="4642338"/>
          </a:xfrm>
        </p:spPr>
        <p:txBody>
          <a:bodyPr>
            <a:normAutofit/>
          </a:bodyPr>
          <a:lstStyle/>
          <a:p>
            <a:r>
              <a:rPr lang="en-US" sz="2000" dirty="0" smtClean="0"/>
              <a:t>Alters how the slides appears in the show</a:t>
            </a:r>
          </a:p>
          <a:p>
            <a:r>
              <a:rPr lang="en-US" sz="2000" dirty="0" smtClean="0"/>
              <a:t>Choose ‘Animations’</a:t>
            </a:r>
          </a:p>
          <a:p>
            <a:r>
              <a:rPr lang="en-US" sz="2000" dirty="0" smtClean="0"/>
              <a:t>Select the type of transition you want</a:t>
            </a:r>
          </a:p>
          <a:p>
            <a:r>
              <a:rPr lang="en-US" sz="2000" dirty="0" smtClean="0"/>
              <a:t>Then set timings on the toolbar</a:t>
            </a:r>
          </a:p>
          <a:p>
            <a:pPr lvl="1"/>
            <a:r>
              <a:rPr lang="en-US" sz="2000" dirty="0" smtClean="0"/>
              <a:t>Select ‘on click’ or ‘mouse over’</a:t>
            </a:r>
          </a:p>
          <a:p>
            <a:pPr lvl="1"/>
            <a:r>
              <a:rPr lang="en-US" sz="2000" dirty="0" smtClean="0"/>
              <a:t>Timing in seconds</a:t>
            </a:r>
          </a:p>
          <a:p>
            <a:pPr lvl="1"/>
            <a:r>
              <a:rPr lang="en-US" sz="2000" dirty="0" smtClean="0"/>
              <a:t>Then ‘apply to all’ or just that slide</a:t>
            </a:r>
            <a:endParaRPr lang="en-US" sz="2000" dirty="0"/>
          </a:p>
        </p:txBody>
      </p:sp>
      <p:pic>
        <p:nvPicPr>
          <p:cNvPr id="5" name="Picture 4"/>
          <p:cNvPicPr>
            <a:picLocks noChangeAspect="1"/>
          </p:cNvPicPr>
          <p:nvPr/>
        </p:nvPicPr>
        <p:blipFill>
          <a:blip r:embed="rId2" cstate="print"/>
          <a:stretch>
            <a:fillRect/>
          </a:stretch>
        </p:blipFill>
        <p:spPr>
          <a:xfrm>
            <a:off x="609599" y="4233564"/>
            <a:ext cx="7767175" cy="1173706"/>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3473356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92516"/>
          </a:xfrm>
        </p:spPr>
        <p:txBody>
          <a:bodyPr/>
          <a:lstStyle/>
          <a:p>
            <a:pPr algn="ctr"/>
            <a:r>
              <a:rPr lang="en-US" sz="3600" cap="none" dirty="0" smtClean="0">
                <a:solidFill>
                  <a:schemeClr val="tx2"/>
                </a:solidFill>
              </a:rPr>
              <a:t>Review Tab</a:t>
            </a:r>
            <a:endParaRPr lang="en-US" sz="3600" cap="none" dirty="0">
              <a:solidFill>
                <a:schemeClr val="tx2"/>
              </a:solidFill>
            </a:endParaRPr>
          </a:p>
        </p:txBody>
      </p:sp>
      <p:sp>
        <p:nvSpPr>
          <p:cNvPr id="3" name="Content Placeholder 2"/>
          <p:cNvSpPr>
            <a:spLocks noGrp="1"/>
          </p:cNvSpPr>
          <p:nvPr>
            <p:ph sz="quarter" idx="13"/>
          </p:nvPr>
        </p:nvSpPr>
        <p:spPr>
          <a:xfrm>
            <a:off x="609600" y="967154"/>
            <a:ext cx="7924800" cy="4747846"/>
          </a:xfrm>
        </p:spPr>
        <p:txBody>
          <a:bodyPr>
            <a:normAutofit/>
          </a:bodyPr>
          <a:lstStyle/>
          <a:p>
            <a:r>
              <a:rPr lang="en-US" sz="2800" dirty="0" smtClean="0"/>
              <a:t>Spelling, Thesaurus etc.</a:t>
            </a:r>
            <a:endParaRPr lang="en-US" sz="2800" dirty="0"/>
          </a:p>
        </p:txBody>
      </p:sp>
      <p:pic>
        <p:nvPicPr>
          <p:cNvPr id="5" name="Picture 4"/>
          <p:cNvPicPr>
            <a:picLocks noChangeAspect="1"/>
          </p:cNvPicPr>
          <p:nvPr/>
        </p:nvPicPr>
        <p:blipFill rotWithShape="1">
          <a:blip r:embed="rId2" cstate="print"/>
          <a:srcRect b="46726"/>
          <a:stretch/>
        </p:blipFill>
        <p:spPr>
          <a:xfrm>
            <a:off x="227953" y="1999648"/>
            <a:ext cx="8675324" cy="3091097"/>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31547002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3820" y="274639"/>
            <a:ext cx="7924800" cy="639762"/>
          </a:xfrm>
        </p:spPr>
        <p:txBody>
          <a:bodyPr/>
          <a:lstStyle/>
          <a:p>
            <a:pPr algn="ctr"/>
            <a:r>
              <a:rPr lang="en-US" sz="3600" cap="none" dirty="0" smtClean="0">
                <a:solidFill>
                  <a:schemeClr val="tx2"/>
                </a:solidFill>
              </a:rPr>
              <a:t>Viewing your Slides</a:t>
            </a:r>
            <a:endParaRPr lang="en-US" sz="3600" cap="none" dirty="0">
              <a:solidFill>
                <a:schemeClr val="tx2"/>
              </a:solidFill>
            </a:endParaRPr>
          </a:p>
        </p:txBody>
      </p:sp>
      <p:sp>
        <p:nvSpPr>
          <p:cNvPr id="3" name="Content Placeholder 2"/>
          <p:cNvSpPr>
            <a:spLocks noGrp="1"/>
          </p:cNvSpPr>
          <p:nvPr>
            <p:ph sz="quarter" idx="13"/>
          </p:nvPr>
        </p:nvSpPr>
        <p:spPr>
          <a:xfrm>
            <a:off x="609600" y="1116623"/>
            <a:ext cx="7924800" cy="4598377"/>
          </a:xfrm>
        </p:spPr>
        <p:txBody>
          <a:bodyPr>
            <a:normAutofit/>
          </a:bodyPr>
          <a:lstStyle/>
          <a:p>
            <a:r>
              <a:rPr lang="en-US" sz="2400" dirty="0" smtClean="0"/>
              <a:t>Normal – with or without side bar</a:t>
            </a:r>
          </a:p>
          <a:p>
            <a:r>
              <a:rPr lang="en-US" sz="2400" dirty="0" smtClean="0"/>
              <a:t>Sorter – view of all at the same time</a:t>
            </a:r>
          </a:p>
          <a:p>
            <a:r>
              <a:rPr lang="en-US" sz="2400" dirty="0" smtClean="0"/>
              <a:t>Slide Show – as a show</a:t>
            </a:r>
            <a:endParaRPr lang="en-US" sz="2400" dirty="0"/>
          </a:p>
        </p:txBody>
      </p:sp>
      <p:pic>
        <p:nvPicPr>
          <p:cNvPr id="4" name="Picture 3"/>
          <p:cNvPicPr>
            <a:picLocks noChangeAspect="1"/>
          </p:cNvPicPr>
          <p:nvPr/>
        </p:nvPicPr>
        <p:blipFill>
          <a:blip r:embed="rId2" cstate="print"/>
          <a:stretch>
            <a:fillRect/>
          </a:stretch>
        </p:blipFill>
        <p:spPr>
          <a:xfrm>
            <a:off x="1691680" y="2871490"/>
            <a:ext cx="3472605" cy="2843510"/>
          </a:xfrm>
          <a:prstGeom prst="rect">
            <a:avLst/>
          </a:prstGeo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3520869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04593"/>
          </a:xfrm>
        </p:spPr>
        <p:txBody>
          <a:bodyPr/>
          <a:lstStyle/>
          <a:p>
            <a:pPr algn="ctr"/>
            <a:r>
              <a:rPr lang="en-US" sz="3600" cap="none" dirty="0" smtClean="0">
                <a:solidFill>
                  <a:schemeClr val="tx2"/>
                </a:solidFill>
              </a:rPr>
              <a:t>Save as…</a:t>
            </a:r>
            <a:endParaRPr lang="en-US" sz="3600" cap="none" dirty="0">
              <a:solidFill>
                <a:schemeClr val="tx2"/>
              </a:solidFill>
            </a:endParaRPr>
          </a:p>
        </p:txBody>
      </p:sp>
      <p:sp>
        <p:nvSpPr>
          <p:cNvPr id="3" name="Content Placeholder 2"/>
          <p:cNvSpPr>
            <a:spLocks noGrp="1"/>
          </p:cNvSpPr>
          <p:nvPr>
            <p:ph sz="quarter" idx="13"/>
          </p:nvPr>
        </p:nvSpPr>
        <p:spPr>
          <a:xfrm>
            <a:off x="609600" y="1134208"/>
            <a:ext cx="7924800" cy="4580792"/>
          </a:xfrm>
        </p:spPr>
        <p:txBody>
          <a:bodyPr>
            <a:normAutofit/>
          </a:bodyPr>
          <a:lstStyle/>
          <a:p>
            <a:pPr>
              <a:lnSpc>
                <a:spcPct val="200000"/>
              </a:lnSpc>
            </a:pPr>
            <a:r>
              <a:rPr lang="en-US" sz="2400" dirty="0" smtClean="0"/>
              <a:t>Save as a PowerPoint file (.ppt or .pptx)</a:t>
            </a:r>
          </a:p>
          <a:p>
            <a:pPr>
              <a:lnSpc>
                <a:spcPct val="200000"/>
              </a:lnSpc>
            </a:pPr>
            <a:r>
              <a:rPr lang="en-US" sz="2400" dirty="0" smtClean="0"/>
              <a:t>Save as ‘PowerPoint Show’ .ppts</a:t>
            </a:r>
          </a:p>
          <a:p>
            <a:pPr>
              <a:lnSpc>
                <a:spcPct val="200000"/>
              </a:lnSpc>
            </a:pPr>
            <a:r>
              <a:rPr lang="en-US" sz="2400" dirty="0" smtClean="0"/>
              <a:t>Save as pdf file  (.pdf) when you want to upload the file to Moodle, the web etc. and don’t need to make any further changes.</a:t>
            </a:r>
            <a:endParaRPr lang="en-US" sz="24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Tree>
    <p:extLst>
      <p:ext uri="{BB962C8B-B14F-4D97-AF65-F5344CB8AC3E}">
        <p14:creationId xmlns:p14="http://schemas.microsoft.com/office/powerpoint/2010/main" val="2348836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74931"/>
          </a:xfrm>
        </p:spPr>
        <p:txBody>
          <a:bodyPr/>
          <a:lstStyle/>
          <a:p>
            <a:pPr algn="ctr"/>
            <a:r>
              <a:rPr lang="en-GB" sz="3600" cap="none" dirty="0" smtClean="0">
                <a:solidFill>
                  <a:schemeClr val="tx2"/>
                </a:solidFill>
              </a:rPr>
              <a:t>In Summary</a:t>
            </a:r>
            <a:endParaRPr lang="en-GB" sz="3600" cap="none" dirty="0">
              <a:solidFill>
                <a:schemeClr val="tx2"/>
              </a:solidFill>
            </a:endParaRPr>
          </a:p>
        </p:txBody>
      </p:sp>
      <p:sp>
        <p:nvSpPr>
          <p:cNvPr id="3" name="Content Placeholder 2"/>
          <p:cNvSpPr>
            <a:spLocks noGrp="1"/>
          </p:cNvSpPr>
          <p:nvPr>
            <p:ph sz="quarter" idx="13"/>
          </p:nvPr>
        </p:nvSpPr>
        <p:spPr>
          <a:xfrm>
            <a:off x="609600" y="1125415"/>
            <a:ext cx="7924800" cy="4589585"/>
          </a:xfrm>
        </p:spPr>
        <p:txBody>
          <a:bodyPr>
            <a:normAutofit fontScale="85000" lnSpcReduction="20000"/>
          </a:bodyPr>
          <a:lstStyle/>
          <a:p>
            <a:pPr>
              <a:lnSpc>
                <a:spcPct val="200000"/>
              </a:lnSpc>
            </a:pPr>
            <a:r>
              <a:rPr lang="en-GB" sz="2800" dirty="0" smtClean="0"/>
              <a:t>Presenting material is a necessary skill these days both in academia and employment</a:t>
            </a:r>
          </a:p>
          <a:p>
            <a:pPr>
              <a:lnSpc>
                <a:spcPct val="200000"/>
              </a:lnSpc>
            </a:pPr>
            <a:r>
              <a:rPr lang="en-GB" sz="2800" dirty="0" smtClean="0"/>
              <a:t>To present using PowerPoint follow the </a:t>
            </a:r>
            <a:r>
              <a:rPr lang="en-GB" sz="2800" dirty="0" smtClean="0">
                <a:solidFill>
                  <a:schemeClr val="tx2"/>
                </a:solidFill>
              </a:rPr>
              <a:t>ABC</a:t>
            </a:r>
            <a:r>
              <a:rPr lang="en-GB" sz="2800" dirty="0" smtClean="0"/>
              <a:t> of presentations</a:t>
            </a:r>
          </a:p>
          <a:p>
            <a:pPr>
              <a:lnSpc>
                <a:spcPct val="200000"/>
              </a:lnSpc>
            </a:pPr>
            <a:r>
              <a:rPr lang="en-GB" sz="2800" dirty="0" smtClean="0"/>
              <a:t>Using PowerPoint effectively means being accurate, brief and clear*</a:t>
            </a:r>
          </a:p>
          <a:p>
            <a:endParaRPr lang="en-GB" dirty="0"/>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6229687"/>
            <a:ext cx="1691680" cy="620882"/>
          </a:xfrm>
          <a:prstGeom prst="rect">
            <a:avLst/>
          </a:prstGeom>
        </p:spPr>
      </p:pic>
      <p:sp>
        <p:nvSpPr>
          <p:cNvPr id="5" name="TextBox 4"/>
          <p:cNvSpPr txBox="1"/>
          <p:nvPr/>
        </p:nvSpPr>
        <p:spPr>
          <a:xfrm>
            <a:off x="2628900" y="6229686"/>
            <a:ext cx="4589585" cy="253916"/>
          </a:xfrm>
          <a:prstGeom prst="rect">
            <a:avLst/>
          </a:prstGeom>
          <a:noFill/>
        </p:spPr>
        <p:txBody>
          <a:bodyPr wrap="square" rtlCol="0">
            <a:spAutoFit/>
          </a:bodyPr>
          <a:lstStyle/>
          <a:p>
            <a:r>
              <a:rPr lang="en-GB" sz="1050" dirty="0" smtClean="0"/>
              <a:t>*Modified from an original presentation by </a:t>
            </a:r>
            <a:r>
              <a:rPr lang="en-GB" sz="1050" dirty="0" smtClean="0">
                <a:hlinkClick r:id="rId3"/>
              </a:rPr>
              <a:t>Luci Attala TSD </a:t>
            </a:r>
            <a:r>
              <a:rPr lang="en-GB" sz="1050" dirty="0" smtClean="0"/>
              <a:t>2011.</a:t>
            </a:r>
            <a:endParaRPr lang="en-GB" sz="1050" dirty="0"/>
          </a:p>
        </p:txBody>
      </p:sp>
    </p:spTree>
  </p:cSld>
  <p:clrMapOvr>
    <a:masterClrMapping/>
  </p:clrMapOvr>
</p:sld>
</file>

<file path=ppt/theme/theme1.xml><?xml version="1.0" encoding="utf-8"?>
<a:theme xmlns:a="http://schemas.openxmlformats.org/drawingml/2006/main" name="CertHE_Presentation_theme_ja">
  <a:themeElements>
    <a:clrScheme name="JA Theme 1">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EBC576"/>
      </a:hlink>
      <a:folHlink>
        <a:srgbClr val="EBC576"/>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29C9426-4969-4224-940F-951D9E091CD2}"/>
</file>

<file path=customXml/itemProps2.xml><?xml version="1.0" encoding="utf-8"?>
<ds:datastoreItem xmlns:ds="http://schemas.openxmlformats.org/officeDocument/2006/customXml" ds:itemID="{002BDE22-457D-414C-9BB8-2B639F5D063B}"/>
</file>

<file path=customXml/itemProps3.xml><?xml version="1.0" encoding="utf-8"?>
<ds:datastoreItem xmlns:ds="http://schemas.openxmlformats.org/officeDocument/2006/customXml" ds:itemID="{C0B787D9-55A4-42F7-8C5F-7DCBF32FC700}"/>
</file>

<file path=docProps/app.xml><?xml version="1.0" encoding="utf-8"?>
<Properties xmlns="http://schemas.openxmlformats.org/officeDocument/2006/extended-properties" xmlns:vt="http://schemas.openxmlformats.org/officeDocument/2006/docPropsVTypes">
  <Template>CertHE_Presentation_theme_ja</Template>
  <TotalTime>479</TotalTime>
  <Words>1256</Words>
  <Application>Microsoft Office PowerPoint</Application>
  <PresentationFormat>On-screen Show (4:3)</PresentationFormat>
  <Paragraphs>158</Paragraphs>
  <Slides>27</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Century Gothic</vt:lpstr>
      <vt:lpstr>CertHE_Presentation_theme_ja</vt:lpstr>
      <vt:lpstr>Creating Good Presentations</vt:lpstr>
      <vt:lpstr>PowerPoint Presentation</vt:lpstr>
      <vt:lpstr>The aim of your presentation</vt:lpstr>
      <vt:lpstr>The ABC of Presenting</vt:lpstr>
      <vt:lpstr>Creating your PowerPoint </vt:lpstr>
      <vt:lpstr>Before the presentation</vt:lpstr>
      <vt:lpstr>During the presentation</vt:lpstr>
      <vt:lpstr>Presenting yourself</vt:lpstr>
      <vt:lpstr>Creating a PowerPoint Presentation</vt:lpstr>
      <vt:lpstr>The Tool Bar</vt:lpstr>
      <vt:lpstr>Charts:  Copying data from Excel into PP</vt:lpstr>
      <vt:lpstr>New Slide and Slide types</vt:lpstr>
      <vt:lpstr>Choosing a theme</vt:lpstr>
      <vt:lpstr>Colours and Fonts</vt:lpstr>
      <vt:lpstr>Backgrounds </vt:lpstr>
      <vt:lpstr>Inserting Pictures </vt:lpstr>
      <vt:lpstr>Inserting more info</vt:lpstr>
      <vt:lpstr>Lists </vt:lpstr>
      <vt:lpstr>Animations </vt:lpstr>
      <vt:lpstr>To Animate</vt:lpstr>
      <vt:lpstr>To Animate</vt:lpstr>
      <vt:lpstr>To adapt your Effect</vt:lpstr>
      <vt:lpstr>Transitions</vt:lpstr>
      <vt:lpstr>Review Tab</vt:lpstr>
      <vt:lpstr>Viewing your Slides</vt:lpstr>
      <vt:lpstr>Save as…</vt:lpstr>
      <vt:lpstr>In 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a Good PowerPoint Presentation</dc:title>
  <dc:subject>Presentations</dc:subject>
  <dc:creator>Julia Ault</dc:creator>
  <cp:lastModifiedBy>Julia Ault</cp:lastModifiedBy>
  <cp:revision>37</cp:revision>
  <dcterms:created xsi:type="dcterms:W3CDTF">2011-11-09T19:33:19Z</dcterms:created>
  <dcterms:modified xsi:type="dcterms:W3CDTF">2013-04-08T15:06:15Z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