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1" r:id="rId1"/>
  </p:sldMasterIdLst>
  <p:notesMasterIdLst>
    <p:notesMasterId r:id="rId172"/>
  </p:notesMasterIdLst>
  <p:handoutMasterIdLst>
    <p:handoutMasterId r:id="rId173"/>
  </p:handoutMasterIdLst>
  <p:sldIdLst>
    <p:sldId id="256" r:id="rId2"/>
    <p:sldId id="466" r:id="rId3"/>
    <p:sldId id="467" r:id="rId4"/>
    <p:sldId id="406" r:id="rId5"/>
    <p:sldId id="287" r:id="rId6"/>
    <p:sldId id="408" r:id="rId7"/>
    <p:sldId id="339" r:id="rId8"/>
    <p:sldId id="341" r:id="rId9"/>
    <p:sldId id="340" r:id="rId10"/>
    <p:sldId id="342" r:id="rId11"/>
    <p:sldId id="343" r:id="rId12"/>
    <p:sldId id="344" r:id="rId13"/>
    <p:sldId id="259" r:id="rId14"/>
    <p:sldId id="260" r:id="rId15"/>
    <p:sldId id="261" r:id="rId16"/>
    <p:sldId id="338" r:id="rId17"/>
    <p:sldId id="272" r:id="rId18"/>
    <p:sldId id="262" r:id="rId19"/>
    <p:sldId id="263" r:id="rId20"/>
    <p:sldId id="413" r:id="rId21"/>
    <p:sldId id="264" r:id="rId22"/>
    <p:sldId id="415" r:id="rId23"/>
    <p:sldId id="265" r:id="rId24"/>
    <p:sldId id="414" r:id="rId25"/>
    <p:sldId id="416" r:id="rId26"/>
    <p:sldId id="417" r:id="rId27"/>
    <p:sldId id="418" r:id="rId28"/>
    <p:sldId id="419" r:id="rId29"/>
    <p:sldId id="420" r:id="rId30"/>
    <p:sldId id="421" r:id="rId31"/>
    <p:sldId id="422" r:id="rId32"/>
    <p:sldId id="423" r:id="rId33"/>
    <p:sldId id="424" r:id="rId34"/>
    <p:sldId id="425" r:id="rId35"/>
    <p:sldId id="426" r:id="rId36"/>
    <p:sldId id="427" r:id="rId37"/>
    <p:sldId id="428" r:id="rId38"/>
    <p:sldId id="266" r:id="rId39"/>
    <p:sldId id="270" r:id="rId40"/>
    <p:sldId id="267" r:id="rId41"/>
    <p:sldId id="429" r:id="rId42"/>
    <p:sldId id="316" r:id="rId43"/>
    <p:sldId id="271" r:id="rId44"/>
    <p:sldId id="269" r:id="rId45"/>
    <p:sldId id="268" r:id="rId46"/>
    <p:sldId id="288" r:id="rId47"/>
    <p:sldId id="314" r:id="rId48"/>
    <p:sldId id="337" r:id="rId49"/>
    <p:sldId id="273" r:id="rId50"/>
    <p:sldId id="432" r:id="rId51"/>
    <p:sldId id="274" r:id="rId52"/>
    <p:sldId id="275" r:id="rId53"/>
    <p:sldId id="276" r:id="rId54"/>
    <p:sldId id="277" r:id="rId55"/>
    <p:sldId id="278" r:id="rId56"/>
    <p:sldId id="431" r:id="rId57"/>
    <p:sldId id="280" r:id="rId58"/>
    <p:sldId id="281" r:id="rId59"/>
    <p:sldId id="282" r:id="rId60"/>
    <p:sldId id="283" r:id="rId61"/>
    <p:sldId id="347" r:id="rId62"/>
    <p:sldId id="286" r:id="rId63"/>
    <p:sldId id="289" r:id="rId64"/>
    <p:sldId id="290" r:id="rId65"/>
    <p:sldId id="291" r:id="rId66"/>
    <p:sldId id="292" r:id="rId67"/>
    <p:sldId id="304" r:id="rId68"/>
    <p:sldId id="293" r:id="rId69"/>
    <p:sldId id="433" r:id="rId70"/>
    <p:sldId id="296" r:id="rId71"/>
    <p:sldId id="297" r:id="rId72"/>
    <p:sldId id="434" r:id="rId73"/>
    <p:sldId id="305" r:id="rId74"/>
    <p:sldId id="435" r:id="rId75"/>
    <p:sldId id="306" r:id="rId76"/>
    <p:sldId id="298" r:id="rId77"/>
    <p:sldId id="299" r:id="rId78"/>
    <p:sldId id="300" r:id="rId79"/>
    <p:sldId id="301" r:id="rId80"/>
    <p:sldId id="302" r:id="rId81"/>
    <p:sldId id="307" r:id="rId82"/>
    <p:sldId id="310" r:id="rId83"/>
    <p:sldId id="312" r:id="rId84"/>
    <p:sldId id="313" r:id="rId85"/>
    <p:sldId id="317" r:id="rId86"/>
    <p:sldId id="308" r:id="rId87"/>
    <p:sldId id="318" r:id="rId88"/>
    <p:sldId id="322" r:id="rId89"/>
    <p:sldId id="319" r:id="rId90"/>
    <p:sldId id="320" r:id="rId91"/>
    <p:sldId id="436" r:id="rId92"/>
    <p:sldId id="309" r:id="rId93"/>
    <p:sldId id="323" r:id="rId94"/>
    <p:sldId id="324" r:id="rId95"/>
    <p:sldId id="325" r:id="rId96"/>
    <p:sldId id="326" r:id="rId97"/>
    <p:sldId id="327" r:id="rId98"/>
    <p:sldId id="328" r:id="rId99"/>
    <p:sldId id="437" r:id="rId100"/>
    <p:sldId id="329" r:id="rId101"/>
    <p:sldId id="330" r:id="rId102"/>
    <p:sldId id="331" r:id="rId103"/>
    <p:sldId id="332" r:id="rId104"/>
    <p:sldId id="438" r:id="rId105"/>
    <p:sldId id="333" r:id="rId106"/>
    <p:sldId id="303" r:id="rId107"/>
    <p:sldId id="334" r:id="rId108"/>
    <p:sldId id="335" r:id="rId109"/>
    <p:sldId id="336" r:id="rId110"/>
    <p:sldId id="439" r:id="rId111"/>
    <p:sldId id="440" r:id="rId112"/>
    <p:sldId id="441" r:id="rId113"/>
    <p:sldId id="442" r:id="rId114"/>
    <p:sldId id="443" r:id="rId115"/>
    <p:sldId id="444" r:id="rId116"/>
    <p:sldId id="348" r:id="rId117"/>
    <p:sldId id="373" r:id="rId118"/>
    <p:sldId id="451" r:id="rId119"/>
    <p:sldId id="398" r:id="rId120"/>
    <p:sldId id="411" r:id="rId121"/>
    <p:sldId id="456" r:id="rId122"/>
    <p:sldId id="410" r:id="rId123"/>
    <p:sldId id="457" r:id="rId124"/>
    <p:sldId id="400" r:id="rId125"/>
    <p:sldId id="409" r:id="rId126"/>
    <p:sldId id="458" r:id="rId127"/>
    <p:sldId id="405" r:id="rId128"/>
    <p:sldId id="455" r:id="rId129"/>
    <p:sldId id="402" r:id="rId130"/>
    <p:sldId id="404" r:id="rId131"/>
    <p:sldId id="459" r:id="rId132"/>
    <p:sldId id="403" r:id="rId133"/>
    <p:sldId id="460" r:id="rId134"/>
    <p:sldId id="461" r:id="rId135"/>
    <p:sldId id="462" r:id="rId136"/>
    <p:sldId id="463" r:id="rId137"/>
    <p:sldId id="464" r:id="rId138"/>
    <p:sldId id="465" r:id="rId139"/>
    <p:sldId id="374" r:id="rId140"/>
    <p:sldId id="375" r:id="rId141"/>
    <p:sldId id="376" r:id="rId142"/>
    <p:sldId id="351" r:id="rId143"/>
    <p:sldId id="445" r:id="rId144"/>
    <p:sldId id="446" r:id="rId145"/>
    <p:sldId id="447" r:id="rId146"/>
    <p:sldId id="449" r:id="rId147"/>
    <p:sldId id="450" r:id="rId148"/>
    <p:sldId id="448" r:id="rId149"/>
    <p:sldId id="377" r:id="rId150"/>
    <p:sldId id="352" r:id="rId151"/>
    <p:sldId id="378" r:id="rId152"/>
    <p:sldId id="379" r:id="rId153"/>
    <p:sldId id="354" r:id="rId154"/>
    <p:sldId id="380" r:id="rId155"/>
    <p:sldId id="355" r:id="rId156"/>
    <p:sldId id="356" r:id="rId157"/>
    <p:sldId id="382" r:id="rId158"/>
    <p:sldId id="357" r:id="rId159"/>
    <p:sldId id="383" r:id="rId160"/>
    <p:sldId id="358" r:id="rId161"/>
    <p:sldId id="384" r:id="rId162"/>
    <p:sldId id="359" r:id="rId163"/>
    <p:sldId id="385" r:id="rId164"/>
    <p:sldId id="360" r:id="rId165"/>
    <p:sldId id="386" r:id="rId166"/>
    <p:sldId id="361" r:id="rId167"/>
    <p:sldId id="387" r:id="rId168"/>
    <p:sldId id="388" r:id="rId169"/>
    <p:sldId id="364" r:id="rId170"/>
    <p:sldId id="372" r:id="rId17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693"/>
    <p:restoredTop sz="94624"/>
  </p:normalViewPr>
  <p:slideViewPr>
    <p:cSldViewPr snapToGrid="0" snapToObjects="1">
      <p:cViewPr varScale="1">
        <p:scale>
          <a:sx n="78" d="100"/>
          <a:sy n="78" d="100"/>
        </p:scale>
        <p:origin x="168" y="7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tableStyles" Target="tableStyles.xml"/><Relationship Id="rId172" Type="http://schemas.openxmlformats.org/officeDocument/2006/relationships/notesMaster" Target="notesMasters/notesMaster1.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handoutMaster" Target="handoutMasters/handoutMaster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presProps" Target="presProps.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viewProps" Target="viewProps.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theme" Target="theme/theme1.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4" y="0"/>
            <a:ext cx="2971800" cy="458788"/>
          </a:xfrm>
          <a:prstGeom prst="rect">
            <a:avLst/>
          </a:prstGeom>
        </p:spPr>
        <p:txBody>
          <a:bodyPr vert="horz" lIns="91440" tIns="45720" rIns="91440" bIns="45720" rtlCol="0"/>
          <a:lstStyle>
            <a:lvl1pPr algn="r">
              <a:defRPr sz="1200"/>
            </a:lvl1pPr>
          </a:lstStyle>
          <a:p>
            <a:fld id="{3F26B598-2D1B-4F44-8C16-4D706173B3B0}" type="datetimeFigureOut">
              <a:rPr lang="en-GB" smtClean="0"/>
              <a:t>02/03/2018</a:t>
            </a:fld>
            <a:endParaRPr lang="en-GB"/>
          </a:p>
        </p:txBody>
      </p:sp>
      <p:sp>
        <p:nvSpPr>
          <p:cNvPr id="4" name="Footer Placeholder 3"/>
          <p:cNvSpPr>
            <a:spLocks noGrp="1"/>
          </p:cNvSpPr>
          <p:nvPr>
            <p:ph type="ftr" sz="quarter" idx="2"/>
          </p:nvPr>
        </p:nvSpPr>
        <p:spPr>
          <a:xfrm>
            <a:off x="0" y="8685214"/>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4" y="8685214"/>
            <a:ext cx="2971800" cy="458787"/>
          </a:xfrm>
          <a:prstGeom prst="rect">
            <a:avLst/>
          </a:prstGeom>
        </p:spPr>
        <p:txBody>
          <a:bodyPr vert="horz" lIns="91440" tIns="45720" rIns="91440" bIns="45720" rtlCol="0" anchor="b"/>
          <a:lstStyle>
            <a:lvl1pPr algn="r">
              <a:defRPr sz="1200"/>
            </a:lvl1pPr>
          </a:lstStyle>
          <a:p>
            <a:fld id="{D8F7E4D0-E5B2-4B6B-B346-E77EC6547285}" type="slidenum">
              <a:rPr lang="en-GB" smtClean="0"/>
              <a:t>‹#›</a:t>
            </a:fld>
            <a:endParaRPr lang="en-GB"/>
          </a:p>
        </p:txBody>
      </p:sp>
    </p:spTree>
    <p:extLst>
      <p:ext uri="{BB962C8B-B14F-4D97-AF65-F5344CB8AC3E}">
        <p14:creationId xmlns:p14="http://schemas.microsoft.com/office/powerpoint/2010/main" val="11469256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4" y="0"/>
            <a:ext cx="2971800" cy="457200"/>
          </a:xfrm>
          <a:prstGeom prst="rect">
            <a:avLst/>
          </a:prstGeom>
        </p:spPr>
        <p:txBody>
          <a:bodyPr vert="horz" lIns="91440" tIns="45720" rIns="91440" bIns="45720" rtlCol="0"/>
          <a:lstStyle>
            <a:lvl1pPr algn="r">
              <a:defRPr sz="1200"/>
            </a:lvl1pPr>
          </a:lstStyle>
          <a:p>
            <a:fld id="{EBE08F4C-58B4-B047-81B9-C7420999D73B}" type="datetimeFigureOut">
              <a:rPr lang="en-US" smtClean="0"/>
              <a:pPr/>
              <a:t>3/2/18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1" y="4343400"/>
            <a:ext cx="5486400" cy="4114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4" y="8685213"/>
            <a:ext cx="2971800" cy="457200"/>
          </a:xfrm>
          <a:prstGeom prst="rect">
            <a:avLst/>
          </a:prstGeom>
        </p:spPr>
        <p:txBody>
          <a:bodyPr vert="horz" lIns="91440" tIns="45720" rIns="91440" bIns="45720" rtlCol="0" anchor="b"/>
          <a:lstStyle>
            <a:lvl1pPr algn="r">
              <a:defRPr sz="1200"/>
            </a:lvl1pPr>
          </a:lstStyle>
          <a:p>
            <a:fld id="{32F0E1D8-6D7B-6F4D-B1AA-9EE46E5149B3}" type="slidenum">
              <a:rPr lang="en-US" smtClean="0"/>
              <a:pPr/>
              <a:t>‹#›</a:t>
            </a:fld>
            <a:endParaRPr lang="en-US"/>
          </a:p>
        </p:txBody>
      </p:sp>
    </p:spTree>
    <p:extLst>
      <p:ext uri="{BB962C8B-B14F-4D97-AF65-F5344CB8AC3E}">
        <p14:creationId xmlns:p14="http://schemas.microsoft.com/office/powerpoint/2010/main" val="149335953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www.statista.com</a:t>
            </a:r>
            <a:r>
              <a:rPr lang="en-US" dirty="0"/>
              <a:t>/statistics/268873/revenue-of-the-football-association-</a:t>
            </a:r>
            <a:r>
              <a:rPr lang="en-US" dirty="0" err="1"/>
              <a:t>fifa</a:t>
            </a:r>
            <a:r>
              <a:rPr lang="en-US" dirty="0"/>
              <a:t>/</a:t>
            </a:r>
          </a:p>
        </p:txBody>
      </p:sp>
      <p:sp>
        <p:nvSpPr>
          <p:cNvPr id="4" name="Slide Number Placeholder 3"/>
          <p:cNvSpPr>
            <a:spLocks noGrp="1"/>
          </p:cNvSpPr>
          <p:nvPr>
            <p:ph type="sldNum" sz="quarter" idx="10"/>
          </p:nvPr>
        </p:nvSpPr>
        <p:spPr/>
        <p:txBody>
          <a:bodyPr/>
          <a:lstStyle/>
          <a:p>
            <a:fld id="{32F0E1D8-6D7B-6F4D-B1AA-9EE46E5149B3}" type="slidenum">
              <a:rPr lang="en-US" smtClean="0"/>
              <a:pPr/>
              <a:t>20</a:t>
            </a:fld>
            <a:endParaRPr lang="en-US"/>
          </a:p>
        </p:txBody>
      </p:sp>
    </p:spTree>
    <p:extLst>
      <p:ext uri="{BB962C8B-B14F-4D97-AF65-F5344CB8AC3E}">
        <p14:creationId xmlns:p14="http://schemas.microsoft.com/office/powerpoint/2010/main" val="42621373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www.sportskeeda.com</a:t>
            </a:r>
            <a:r>
              <a:rPr lang="en-US" dirty="0"/>
              <a:t>/football/top-10-highest-paid-players-premier-league-2017/10the</a:t>
            </a:r>
          </a:p>
        </p:txBody>
      </p:sp>
      <p:sp>
        <p:nvSpPr>
          <p:cNvPr id="4" name="Slide Number Placeholder 3"/>
          <p:cNvSpPr>
            <a:spLocks noGrp="1"/>
          </p:cNvSpPr>
          <p:nvPr>
            <p:ph type="sldNum" sz="quarter" idx="10"/>
          </p:nvPr>
        </p:nvSpPr>
        <p:spPr/>
        <p:txBody>
          <a:bodyPr/>
          <a:lstStyle/>
          <a:p>
            <a:fld id="{32F0E1D8-6D7B-6F4D-B1AA-9EE46E5149B3}" type="slidenum">
              <a:rPr lang="en-US" smtClean="0"/>
              <a:pPr/>
              <a:t>28</a:t>
            </a:fld>
            <a:endParaRPr lang="en-US"/>
          </a:p>
        </p:txBody>
      </p:sp>
    </p:spTree>
    <p:extLst>
      <p:ext uri="{BB962C8B-B14F-4D97-AF65-F5344CB8AC3E}">
        <p14:creationId xmlns:p14="http://schemas.microsoft.com/office/powerpoint/2010/main" val="36510890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"Some people believe </a:t>
            </a:r>
            <a:r>
              <a:rPr lang="en-GB" sz="1200" b="1" i="0" kern="1200" dirty="0">
                <a:solidFill>
                  <a:schemeClr val="tx1"/>
                </a:solidFill>
                <a:effectLst/>
                <a:latin typeface="+mn-lt"/>
                <a:ea typeface="+mn-ea"/>
                <a:cs typeface="+mn-cs"/>
              </a:rPr>
              <a:t>football</a:t>
            </a:r>
            <a:r>
              <a:rPr lang="en-GB" sz="1200" b="0" i="0" kern="1200" dirty="0">
                <a:solidFill>
                  <a:schemeClr val="tx1"/>
                </a:solidFill>
                <a:effectLst/>
                <a:latin typeface="+mn-lt"/>
                <a:ea typeface="+mn-ea"/>
                <a:cs typeface="+mn-cs"/>
              </a:rPr>
              <a:t> is a matter of life and death. I am very disappointed with that attitude. I can assure you it is much, much </a:t>
            </a:r>
            <a:r>
              <a:rPr lang="en-GB" sz="1200" b="1" i="0" kern="1200" dirty="0">
                <a:solidFill>
                  <a:schemeClr val="tx1"/>
                </a:solidFill>
                <a:effectLst/>
                <a:latin typeface="+mn-lt"/>
                <a:ea typeface="+mn-ea"/>
                <a:cs typeface="+mn-cs"/>
              </a:rPr>
              <a:t>more important than</a:t>
            </a:r>
            <a:r>
              <a:rPr lang="en-GB" sz="1200" b="0" i="0" kern="1200" dirty="0">
                <a:solidFill>
                  <a:schemeClr val="tx1"/>
                </a:solidFill>
                <a:effectLst/>
                <a:latin typeface="+mn-lt"/>
                <a:ea typeface="+mn-ea"/>
                <a:cs typeface="+mn-cs"/>
              </a:rPr>
              <a:t> that."</a:t>
            </a:r>
            <a:endParaRPr lang="en-US" dirty="0"/>
          </a:p>
        </p:txBody>
      </p:sp>
      <p:sp>
        <p:nvSpPr>
          <p:cNvPr id="4" name="Slide Number Placeholder 3"/>
          <p:cNvSpPr>
            <a:spLocks noGrp="1"/>
          </p:cNvSpPr>
          <p:nvPr>
            <p:ph type="sldNum" sz="quarter" idx="10"/>
          </p:nvPr>
        </p:nvSpPr>
        <p:spPr/>
        <p:txBody>
          <a:bodyPr/>
          <a:lstStyle/>
          <a:p>
            <a:fld id="{32F0E1D8-6D7B-6F4D-B1AA-9EE46E5149B3}" type="slidenum">
              <a:rPr lang="en-US" smtClean="0"/>
              <a:pPr/>
              <a:t>79</a:t>
            </a:fld>
            <a:endParaRPr lang="en-US"/>
          </a:p>
        </p:txBody>
      </p:sp>
    </p:spTree>
    <p:extLst>
      <p:ext uri="{BB962C8B-B14F-4D97-AF65-F5344CB8AC3E}">
        <p14:creationId xmlns:p14="http://schemas.microsoft.com/office/powerpoint/2010/main" val="134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a:ln>
            <a:miter lim="800000"/>
            <a:headEnd/>
            <a:tailEnd/>
          </a:ln>
        </p:spPr>
        <p:txBody>
          <a:bodyPr/>
          <a:lstStyle/>
          <a:p>
            <a:fld id="{8B1877CF-793F-E242-9710-A6006680F528}" type="slidenum">
              <a:rPr lang="en-US"/>
              <a:pPr/>
              <a:t>142</a:t>
            </a:fld>
            <a:endParaRPr lang="en-US"/>
          </a:p>
        </p:txBody>
      </p:sp>
      <p:sp>
        <p:nvSpPr>
          <p:cNvPr id="30723" name="Rectangle 2"/>
          <p:cNvSpPr>
            <a:spLocks noGrp="1" noRot="1" noChangeAspect="1" noChangeArrowheads="1" noTextEdit="1"/>
          </p:cNvSpPr>
          <p:nvPr>
            <p:ph type="sldImg"/>
          </p:nvPr>
        </p:nvSpPr>
        <p:spPr>
          <a:solidFill>
            <a:srgbClr val="FFFFFF"/>
          </a:solidFill>
          <a:ln/>
        </p:spPr>
      </p:sp>
      <p:sp>
        <p:nvSpPr>
          <p:cNvPr id="30724"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eaLnBrk="1" hangingPunct="1"/>
            <a:endParaRPr lang="en-CA">
              <a:latin typeface="Arial" pitchFamily="-108" charset="0"/>
              <a:ea typeface="ＭＳ Ｐゴシック" pitchFamily="-108" charset="-128"/>
            </a:endParaRPr>
          </a:p>
        </p:txBody>
      </p:sp>
    </p:spTree>
    <p:extLst>
      <p:ext uri="{BB962C8B-B14F-4D97-AF65-F5344CB8AC3E}">
        <p14:creationId xmlns:p14="http://schemas.microsoft.com/office/powerpoint/2010/main" val="35947144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Slide Image Placeholder 1">
            <a:extLst>
              <a:ext uri="{FF2B5EF4-FFF2-40B4-BE49-F238E27FC236}">
                <a16:creationId xmlns:a16="http://schemas.microsoft.com/office/drawing/2014/main" id="{63EB180A-D7C2-F34A-B94F-A6D81D4AD8E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6" name="Notes Placeholder 2">
            <a:extLst>
              <a:ext uri="{FF2B5EF4-FFF2-40B4-BE49-F238E27FC236}">
                <a16:creationId xmlns:a16="http://schemas.microsoft.com/office/drawing/2014/main" id="{0C8AD521-7408-7945-A83A-736C91023CE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altLang="en-US"/>
          </a:p>
        </p:txBody>
      </p:sp>
      <p:sp>
        <p:nvSpPr>
          <p:cNvPr id="67587" name="Slide Number Placeholder 3">
            <a:extLst>
              <a:ext uri="{FF2B5EF4-FFF2-40B4-BE49-F238E27FC236}">
                <a16:creationId xmlns:a16="http://schemas.microsoft.com/office/drawing/2014/main" id="{4B512594-223E-5747-AB55-2AC820971EC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4DE36A73-6297-1146-9FF8-9AC982B7D5AB}" type="slidenum">
              <a:rPr lang="en-GB" altLang="en-US">
                <a:solidFill>
                  <a:srgbClr val="263750"/>
                </a:solidFill>
                <a:latin typeface="Palatino" pitchFamily="2" charset="77"/>
                <a:ea typeface="ヒラギノ明朝 ProN W3" panose="02020300000000000000" pitchFamily="18" charset="-128"/>
                <a:sym typeface="Palatino" pitchFamily="2" charset="77"/>
              </a:rPr>
              <a:pPr/>
              <a:t>145</a:t>
            </a:fld>
            <a:endParaRPr lang="en-GB" altLang="en-US">
              <a:solidFill>
                <a:srgbClr val="263750"/>
              </a:solidFill>
              <a:latin typeface="Palatino" pitchFamily="2" charset="77"/>
              <a:ea typeface="ヒラギノ明朝 ProN W3" panose="02020300000000000000" pitchFamily="18" charset="-128"/>
              <a:sym typeface="Palatino" pitchFamily="2" charset="77"/>
            </a:endParaRPr>
          </a:p>
        </p:txBody>
      </p:sp>
    </p:spTree>
    <p:extLst>
      <p:ext uri="{BB962C8B-B14F-4D97-AF65-F5344CB8AC3E}">
        <p14:creationId xmlns:p14="http://schemas.microsoft.com/office/powerpoint/2010/main" val="34399206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Slide Image Placeholder 1">
            <a:extLst>
              <a:ext uri="{FF2B5EF4-FFF2-40B4-BE49-F238E27FC236}">
                <a16:creationId xmlns:a16="http://schemas.microsoft.com/office/drawing/2014/main" id="{855303C9-480F-8E40-AE1E-AA547F1D6CB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0" name="Notes Placeholder 2">
            <a:extLst>
              <a:ext uri="{FF2B5EF4-FFF2-40B4-BE49-F238E27FC236}">
                <a16:creationId xmlns:a16="http://schemas.microsoft.com/office/drawing/2014/main" id="{D6B67DC1-8B94-1040-9316-5D18DC4FBE3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altLang="en-US"/>
          </a:p>
        </p:txBody>
      </p:sp>
      <p:sp>
        <p:nvSpPr>
          <p:cNvPr id="68611" name="Slide Number Placeholder 3">
            <a:extLst>
              <a:ext uri="{FF2B5EF4-FFF2-40B4-BE49-F238E27FC236}">
                <a16:creationId xmlns:a16="http://schemas.microsoft.com/office/drawing/2014/main" id="{C9B6BE0A-A0B6-0B41-8461-70810B8B662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7DB8E457-CC89-5D4A-B00C-0AEE5D577A0B}" type="slidenum">
              <a:rPr lang="en-GB" altLang="en-US">
                <a:solidFill>
                  <a:srgbClr val="263750"/>
                </a:solidFill>
                <a:latin typeface="Palatino" pitchFamily="2" charset="77"/>
                <a:ea typeface="ヒラギノ明朝 ProN W3" panose="02020300000000000000" pitchFamily="18" charset="-128"/>
                <a:sym typeface="Palatino" pitchFamily="2" charset="77"/>
              </a:rPr>
              <a:pPr/>
              <a:t>148</a:t>
            </a:fld>
            <a:endParaRPr lang="en-GB" altLang="en-US">
              <a:solidFill>
                <a:srgbClr val="263750"/>
              </a:solidFill>
              <a:latin typeface="Palatino" pitchFamily="2" charset="77"/>
              <a:ea typeface="ヒラギノ明朝 ProN W3" panose="02020300000000000000" pitchFamily="18" charset="-128"/>
              <a:sym typeface="Palatino" pitchFamily="2" charset="77"/>
            </a:endParaRPr>
          </a:p>
        </p:txBody>
      </p:sp>
    </p:spTree>
    <p:extLst>
      <p:ext uri="{BB962C8B-B14F-4D97-AF65-F5344CB8AC3E}">
        <p14:creationId xmlns:p14="http://schemas.microsoft.com/office/powerpoint/2010/main" val="36981255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a:ln>
            <a:miter lim="800000"/>
            <a:headEnd/>
            <a:tailEnd/>
          </a:ln>
        </p:spPr>
        <p:txBody>
          <a:bodyPr/>
          <a:lstStyle/>
          <a:p>
            <a:fld id="{4ED36C27-B15E-E54B-9E21-7DEE074FC127}" type="slidenum">
              <a:rPr lang="en-US"/>
              <a:pPr/>
              <a:t>153</a:t>
            </a:fld>
            <a:endParaRPr lang="en-US"/>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endParaRPr lang="en-CA">
              <a:latin typeface="Arial" pitchFamily="-108" charset="0"/>
              <a:ea typeface="ＭＳ Ｐゴシック" pitchFamily="-108" charset="-128"/>
            </a:endParaRPr>
          </a:p>
        </p:txBody>
      </p:sp>
    </p:spTree>
    <p:extLst>
      <p:ext uri="{BB962C8B-B14F-4D97-AF65-F5344CB8AC3E}">
        <p14:creationId xmlns:p14="http://schemas.microsoft.com/office/powerpoint/2010/main" val="31360111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a:ln>
            <a:miter lim="800000"/>
            <a:headEnd/>
            <a:tailEnd/>
          </a:ln>
        </p:spPr>
        <p:txBody>
          <a:bodyPr/>
          <a:lstStyle/>
          <a:p>
            <a:fld id="{A12B7DDE-7EC9-C449-8646-565983E33972}" type="slidenum">
              <a:rPr lang="en-US"/>
              <a:pPr/>
              <a:t>155</a:t>
            </a:fld>
            <a:endParaRPr lang="en-US"/>
          </a:p>
        </p:txBody>
      </p:sp>
      <p:sp>
        <p:nvSpPr>
          <p:cNvPr id="32771" name="Rectangle 2"/>
          <p:cNvSpPr>
            <a:spLocks noGrp="1" noRot="1" noChangeAspect="1" noChangeArrowheads="1" noTextEdit="1"/>
          </p:cNvSpPr>
          <p:nvPr>
            <p:ph type="sldImg"/>
          </p:nvPr>
        </p:nvSpPr>
        <p:spPr>
          <a:solidFill>
            <a:srgbClr val="FFFFFF"/>
          </a:solidFill>
          <a:ln/>
        </p:spPr>
      </p:sp>
      <p:sp>
        <p:nvSpPr>
          <p:cNvPr id="32772"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eaLnBrk="1" hangingPunct="1"/>
            <a:endParaRPr lang="en-CA">
              <a:latin typeface="Arial" pitchFamily="-108" charset="0"/>
              <a:ea typeface="ＭＳ Ｐゴシック" pitchFamily="-108" charset="-128"/>
            </a:endParaRPr>
          </a:p>
        </p:txBody>
      </p:sp>
    </p:spTree>
    <p:extLst>
      <p:ext uri="{BB962C8B-B14F-4D97-AF65-F5344CB8AC3E}">
        <p14:creationId xmlns:p14="http://schemas.microsoft.com/office/powerpoint/2010/main" val="13194306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ln>
            <a:miter lim="800000"/>
            <a:headEnd/>
            <a:tailEnd/>
          </a:ln>
        </p:spPr>
        <p:txBody>
          <a:bodyPr/>
          <a:lstStyle/>
          <a:p>
            <a:fld id="{C5D42B83-0BCF-0D44-A8DE-7CA676B6E458}" type="slidenum">
              <a:rPr lang="en-US"/>
              <a:pPr/>
              <a:t>156</a:t>
            </a:fld>
            <a:endParaRPr lang="en-US"/>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p:spPr>
        <p:txBody>
          <a:bodyPr/>
          <a:lstStyle/>
          <a:p>
            <a:pPr eaLnBrk="1" hangingPunct="1"/>
            <a:endParaRPr lang="en-CA">
              <a:latin typeface="Arial" pitchFamily="-108" charset="0"/>
              <a:ea typeface="ＭＳ Ｐゴシック" pitchFamily="-108" charset="-128"/>
            </a:endParaRPr>
          </a:p>
        </p:txBody>
      </p:sp>
    </p:spTree>
    <p:extLst>
      <p:ext uri="{BB962C8B-B14F-4D97-AF65-F5344CB8AC3E}">
        <p14:creationId xmlns:p14="http://schemas.microsoft.com/office/powerpoint/2010/main" val="21611509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ln>
            <a:miter lim="800000"/>
            <a:headEnd/>
            <a:tailEnd/>
          </a:ln>
        </p:spPr>
        <p:txBody>
          <a:bodyPr/>
          <a:lstStyle/>
          <a:p>
            <a:fld id="{2112AFEF-EC19-DB4E-B715-2042E9628443}" type="slidenum">
              <a:rPr lang="en-US"/>
              <a:pPr/>
              <a:t>158</a:t>
            </a:fld>
            <a:endParaRPr lang="en-US"/>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p:spPr>
        <p:txBody>
          <a:bodyPr/>
          <a:lstStyle/>
          <a:p>
            <a:pPr eaLnBrk="1" hangingPunct="1"/>
            <a:endParaRPr lang="en-CA">
              <a:latin typeface="Arial" pitchFamily="-108" charset="0"/>
              <a:ea typeface="ＭＳ Ｐゴシック" pitchFamily="-108" charset="-128"/>
            </a:endParaRPr>
          </a:p>
        </p:txBody>
      </p:sp>
    </p:spTree>
    <p:extLst>
      <p:ext uri="{BB962C8B-B14F-4D97-AF65-F5344CB8AC3E}">
        <p14:creationId xmlns:p14="http://schemas.microsoft.com/office/powerpoint/2010/main" val="40343183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miter lim="800000"/>
            <a:headEnd/>
            <a:tailEnd/>
          </a:ln>
        </p:spPr>
        <p:txBody>
          <a:bodyPr/>
          <a:lstStyle/>
          <a:p>
            <a:fld id="{7B9E1753-CDA0-F240-97F8-C1FD3242C925}" type="slidenum">
              <a:rPr lang="en-US"/>
              <a:pPr/>
              <a:t>160</a:t>
            </a:fld>
            <a:endParaRPr lang="en-US"/>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p:spPr>
        <p:txBody>
          <a:bodyPr/>
          <a:lstStyle/>
          <a:p>
            <a:pPr eaLnBrk="1" hangingPunct="1"/>
            <a:endParaRPr lang="en-CA">
              <a:latin typeface="Arial" pitchFamily="-108" charset="0"/>
              <a:ea typeface="ＭＳ Ｐゴシック" pitchFamily="-108" charset="-128"/>
            </a:endParaRPr>
          </a:p>
        </p:txBody>
      </p:sp>
    </p:spTree>
    <p:extLst>
      <p:ext uri="{BB962C8B-B14F-4D97-AF65-F5344CB8AC3E}">
        <p14:creationId xmlns:p14="http://schemas.microsoft.com/office/powerpoint/2010/main" val="27188954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ln>
            <a:miter lim="800000"/>
            <a:headEnd/>
            <a:tailEnd/>
          </a:ln>
        </p:spPr>
        <p:txBody>
          <a:bodyPr/>
          <a:lstStyle/>
          <a:p>
            <a:fld id="{CEBAD6D2-F523-F44C-8C39-C344B5671C6F}" type="slidenum">
              <a:rPr lang="en-US"/>
              <a:pPr/>
              <a:t>162</a:t>
            </a:fld>
            <a:endParaRPr lang="en-US"/>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p:spPr>
        <p:txBody>
          <a:bodyPr/>
          <a:lstStyle/>
          <a:p>
            <a:pPr eaLnBrk="1" hangingPunct="1"/>
            <a:endParaRPr lang="en-CA">
              <a:latin typeface="Arial" pitchFamily="-108" charset="0"/>
              <a:ea typeface="ＭＳ Ｐゴシック" pitchFamily="-108" charset="-128"/>
            </a:endParaRPr>
          </a:p>
        </p:txBody>
      </p:sp>
    </p:spTree>
    <p:extLst>
      <p:ext uri="{BB962C8B-B14F-4D97-AF65-F5344CB8AC3E}">
        <p14:creationId xmlns:p14="http://schemas.microsoft.com/office/powerpoint/2010/main" val="21608872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miter lim="800000"/>
            <a:headEnd/>
            <a:tailEnd/>
          </a:ln>
        </p:spPr>
        <p:txBody>
          <a:bodyPr/>
          <a:lstStyle/>
          <a:p>
            <a:fld id="{2A74D738-4700-5F4B-9B8D-4B27A09AA8F5}" type="slidenum">
              <a:rPr lang="en-US"/>
              <a:pPr/>
              <a:t>164</a:t>
            </a:fld>
            <a:endParaRPr lang="en-US"/>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p:spPr>
        <p:txBody>
          <a:bodyPr/>
          <a:lstStyle/>
          <a:p>
            <a:pPr eaLnBrk="1" hangingPunct="1"/>
            <a:endParaRPr lang="en-CA">
              <a:latin typeface="Arial" pitchFamily="-108" charset="0"/>
              <a:ea typeface="ＭＳ Ｐゴシック" pitchFamily="-108" charset="-128"/>
            </a:endParaRPr>
          </a:p>
        </p:txBody>
      </p:sp>
    </p:spTree>
    <p:extLst>
      <p:ext uri="{BB962C8B-B14F-4D97-AF65-F5344CB8AC3E}">
        <p14:creationId xmlns:p14="http://schemas.microsoft.com/office/powerpoint/2010/main" val="28455154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a:ln>
            <a:miter lim="800000"/>
            <a:headEnd/>
            <a:tailEnd/>
          </a:ln>
        </p:spPr>
        <p:txBody>
          <a:bodyPr/>
          <a:lstStyle/>
          <a:p>
            <a:fld id="{1D7999DB-B891-C548-8932-36C47F1D449D}" type="slidenum">
              <a:rPr lang="en-US"/>
              <a:pPr/>
              <a:t>169</a:t>
            </a:fld>
            <a:endParaRPr lang="en-US"/>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p:spPr>
        <p:txBody>
          <a:bodyPr/>
          <a:lstStyle/>
          <a:p>
            <a:pPr eaLnBrk="1" hangingPunct="1"/>
            <a:endParaRPr lang="en-CA">
              <a:latin typeface="Arial" pitchFamily="-108" charset="0"/>
              <a:ea typeface="ＭＳ Ｐゴシック" pitchFamily="-108" charset="-128"/>
            </a:endParaRPr>
          </a:p>
        </p:txBody>
      </p:sp>
    </p:spTree>
    <p:extLst>
      <p:ext uri="{BB962C8B-B14F-4D97-AF65-F5344CB8AC3E}">
        <p14:creationId xmlns:p14="http://schemas.microsoft.com/office/powerpoint/2010/main" val="9274817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a:miter lim="800000"/>
            <a:headEnd/>
            <a:tailEnd/>
          </a:ln>
        </p:spPr>
        <p:txBody>
          <a:bodyPr/>
          <a:lstStyle/>
          <a:p>
            <a:fld id="{D7C2DF84-6BFD-D043-B914-1AA8E358FF43}" type="slidenum">
              <a:rPr lang="en-US"/>
              <a:pPr/>
              <a:t>170</a:t>
            </a:fld>
            <a:endParaRPr lang="en-US"/>
          </a:p>
        </p:txBody>
      </p:sp>
      <p:sp>
        <p:nvSpPr>
          <p:cNvPr id="48131" name="Rectangle 2"/>
          <p:cNvSpPr>
            <a:spLocks noGrp="1" noRot="1" noChangeAspect="1" noChangeArrowheads="1" noTextEdit="1"/>
          </p:cNvSpPr>
          <p:nvPr>
            <p:ph type="sldImg"/>
          </p:nvPr>
        </p:nvSpPr>
        <p:spPr>
          <a:solidFill>
            <a:srgbClr val="FFFFFF"/>
          </a:solidFill>
          <a:ln/>
        </p:spPr>
      </p:sp>
      <p:sp>
        <p:nvSpPr>
          <p:cNvPr id="48132" name="Rectangle 3"/>
          <p:cNvSpPr>
            <a:spLocks noGrp="1" noChangeArrowheads="1"/>
          </p:cNvSpPr>
          <p:nvPr>
            <p:ph type="body" idx="1"/>
          </p:nvPr>
        </p:nvSpPr>
        <p:spPr>
          <a:solidFill>
            <a:schemeClr val="accent1"/>
          </a:solidFill>
          <a:ln>
            <a:solidFill>
              <a:schemeClr val="tx1"/>
            </a:solidFill>
            <a:miter lim="800000"/>
            <a:headEnd/>
            <a:tailEnd/>
          </a:ln>
        </p:spPr>
        <p:txBody>
          <a:bodyPr/>
          <a:lstStyle/>
          <a:p>
            <a:endParaRPr lang="en-CA">
              <a:latin typeface="Arial" pitchFamily="-108" charset="0"/>
              <a:ea typeface="ＭＳ Ｐゴシック" pitchFamily="-108" charset="-128"/>
            </a:endParaRPr>
          </a:p>
        </p:txBody>
      </p:sp>
    </p:spTree>
    <p:extLst>
      <p:ext uri="{BB962C8B-B14F-4D97-AF65-F5344CB8AC3E}">
        <p14:creationId xmlns:p14="http://schemas.microsoft.com/office/powerpoint/2010/main" val="15869077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102240" y="2386744"/>
            <a:ext cx="6939520" cy="1645920"/>
          </a:xfrm>
          <a:solidFill>
            <a:srgbClr val="FFFFFF"/>
          </a:solidFill>
          <a:ln w="38100">
            <a:solidFill>
              <a:srgbClr val="404040"/>
            </a:solidFill>
          </a:ln>
        </p:spPr>
        <p:txBody>
          <a:bodyPr lIns="274320" rIns="274320" anchor="ctr" anchorCtr="1">
            <a:normAutofit/>
          </a:bodyPr>
          <a:lstStyle>
            <a:lvl1pPr algn="ctr">
              <a:defRPr sz="35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021396" y="4352544"/>
            <a:ext cx="5101209" cy="1239894"/>
          </a:xfrm>
          <a:noFill/>
        </p:spPr>
        <p:txBody>
          <a:bodyPr>
            <a:normAutofit/>
          </a:bodyPr>
          <a:lstStyle>
            <a:lvl1pPr marL="0" indent="0" algn="ctr">
              <a:buNone/>
              <a:defRPr sz="1900">
                <a:solidFill>
                  <a:schemeClr val="tx1">
                    <a:lumMod val="75000"/>
                    <a:lumOff val="25000"/>
                  </a:schemeClr>
                </a:solidFill>
              </a:defRPr>
            </a:lvl1pPr>
            <a:lvl2pPr marL="457200" indent="0" algn="ctr">
              <a:buNone/>
              <a:defRPr sz="19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D499446C-3908-3F41-8337-A61977C3B443}" type="datetimeFigureOut">
              <a:rPr lang="en-US" smtClean="0"/>
              <a:pPr/>
              <a:t>3/2/18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51CEBF1-9874-2749-AA13-C693289CAE69}" type="slidenum">
              <a:rPr lang="en-US" smtClean="0"/>
              <a:pPr/>
              <a:t>‹#›</a:t>
            </a:fld>
            <a:endParaRPr lang="en-US"/>
          </a:p>
        </p:txBody>
      </p:sp>
    </p:spTree>
    <p:extLst>
      <p:ext uri="{BB962C8B-B14F-4D97-AF65-F5344CB8AC3E}">
        <p14:creationId xmlns:p14="http://schemas.microsoft.com/office/powerpoint/2010/main" val="2048607155"/>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499446C-3908-3F41-8337-A61977C3B443}" type="datetimeFigureOut">
              <a:rPr lang="en-US" smtClean="0"/>
              <a:pPr/>
              <a:t>3/2/18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51CEBF1-9874-2749-AA13-C693289CAE69}" type="slidenum">
              <a:rPr lang="en-US" smtClean="0"/>
              <a:pPr/>
              <a:t>‹#›</a:t>
            </a:fld>
            <a:endParaRPr lang="en-US"/>
          </a:p>
        </p:txBody>
      </p:sp>
    </p:spTree>
    <p:extLst>
      <p:ext uri="{BB962C8B-B14F-4D97-AF65-F5344CB8AC3E}">
        <p14:creationId xmlns:p14="http://schemas.microsoft.com/office/powerpoint/2010/main" val="6655370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106424" y="2386744"/>
            <a:ext cx="6940296" cy="1645920"/>
          </a:xfrm>
          <a:solidFill>
            <a:srgbClr val="FFFFFF"/>
          </a:solidFill>
          <a:ln w="38100">
            <a:solidFill>
              <a:srgbClr val="404040"/>
            </a:solidFill>
          </a:ln>
        </p:spPr>
        <p:txBody>
          <a:bodyPr lIns="274320" rIns="274320" anchor="ctr" anchorCtr="1">
            <a:normAutofit/>
          </a:bodyPr>
          <a:lstStyle>
            <a:lvl1pPr>
              <a:defRPr sz="35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021396" y="4352465"/>
            <a:ext cx="5101209" cy="1265082"/>
          </a:xfrm>
        </p:spPr>
        <p:txBody>
          <a:bodyPr anchor="t" anchorCtr="1">
            <a:normAutofit/>
          </a:bodyPr>
          <a:lstStyle>
            <a:lvl1pPr marL="0" indent="0">
              <a:buNone/>
              <a:defRPr sz="1900">
                <a:solidFill>
                  <a:schemeClr val="tx1"/>
                </a:solidFill>
              </a:defRPr>
            </a:lvl1pPr>
            <a:lvl2pPr marL="457200" indent="0">
              <a:buNone/>
              <a:defRPr sz="19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Date Placeholder 6"/>
          <p:cNvSpPr>
            <a:spLocks noGrp="1"/>
          </p:cNvSpPr>
          <p:nvPr>
            <p:ph type="dt" sz="half" idx="10"/>
          </p:nvPr>
        </p:nvSpPr>
        <p:spPr/>
        <p:txBody>
          <a:bodyPr/>
          <a:lstStyle/>
          <a:p>
            <a:fld id="{D499446C-3908-3F41-8337-A61977C3B443}" type="datetimeFigureOut">
              <a:rPr lang="en-US" smtClean="0"/>
              <a:pPr/>
              <a:t>3/2/18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51CEBF1-9874-2749-AA13-C693289CAE69}" type="slidenum">
              <a:rPr lang="en-US" smtClean="0"/>
              <a:pPr/>
              <a:t>‹#›</a:t>
            </a:fld>
            <a:endParaRPr lang="en-US"/>
          </a:p>
        </p:txBody>
      </p:sp>
    </p:spTree>
    <p:extLst>
      <p:ext uri="{BB962C8B-B14F-4D97-AF65-F5344CB8AC3E}">
        <p14:creationId xmlns:p14="http://schemas.microsoft.com/office/powerpoint/2010/main" val="3515871656"/>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2239" y="2638044"/>
            <a:ext cx="3288023"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53737" y="2638044"/>
            <a:ext cx="3290516"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D499446C-3908-3F41-8337-A61977C3B443}" type="datetimeFigureOut">
              <a:rPr lang="en-US" smtClean="0"/>
              <a:pPr/>
              <a:t>3/2/18</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151CEBF1-9874-2749-AA13-C693289CAE69}" type="slidenum">
              <a:rPr lang="en-US" smtClean="0"/>
              <a:pPr/>
              <a:t>‹#›</a:t>
            </a:fld>
            <a:endParaRPr lang="en-US"/>
          </a:p>
        </p:txBody>
      </p:sp>
    </p:spTree>
    <p:extLst>
      <p:ext uri="{BB962C8B-B14F-4D97-AF65-F5344CB8AC3E}">
        <p14:creationId xmlns:p14="http://schemas.microsoft.com/office/powerpoint/2010/main" val="28934119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02239" y="2313434"/>
            <a:ext cx="3288024"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2239" y="3143250"/>
            <a:ext cx="3288024" cy="25967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4753737" y="3143250"/>
            <a:ext cx="3290516" cy="2596776"/>
          </a:xfrm>
        </p:spPr>
        <p:txBody>
          <a:bodyPr/>
          <a:lstStyle>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4753737" y="2313434"/>
            <a:ext cx="3290516"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7" name="Date Placeholder 6"/>
          <p:cNvSpPr>
            <a:spLocks noGrp="1"/>
          </p:cNvSpPr>
          <p:nvPr>
            <p:ph type="dt" sz="half" idx="10"/>
          </p:nvPr>
        </p:nvSpPr>
        <p:spPr/>
        <p:txBody>
          <a:bodyPr/>
          <a:lstStyle/>
          <a:p>
            <a:fld id="{D499446C-3908-3F41-8337-A61977C3B443}" type="datetimeFigureOut">
              <a:rPr lang="en-US" smtClean="0"/>
              <a:pPr/>
              <a:t>3/2/18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51CEBF1-9874-2749-AA13-C693289CAE69}" type="slidenum">
              <a:rPr lang="en-US" smtClean="0"/>
              <a:pPr/>
              <a:t>‹#›</a:t>
            </a:fld>
            <a:endParaRPr lang="en-US"/>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9208119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499446C-3908-3F41-8337-A61977C3B443}" type="datetimeFigureOut">
              <a:rPr lang="en-US" smtClean="0"/>
              <a:pPr/>
              <a:t>3/2/18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51CEBF1-9874-2749-AA13-C693289CAE69}" type="slidenum">
              <a:rPr lang="en-US" smtClean="0"/>
              <a:pPr/>
              <a:t>‹#›</a:t>
            </a:fld>
            <a:endParaRPr lang="en-US"/>
          </a:p>
        </p:txBody>
      </p:sp>
    </p:spTree>
    <p:extLst>
      <p:ext uri="{BB962C8B-B14F-4D97-AF65-F5344CB8AC3E}">
        <p14:creationId xmlns:p14="http://schemas.microsoft.com/office/powerpoint/2010/main" val="1673995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499446C-3908-3F41-8337-A61977C3B443}" type="datetimeFigureOut">
              <a:rPr lang="en-US" smtClean="0"/>
              <a:pPr/>
              <a:t>3/2/18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51CEBF1-9874-2749-AA13-C693289CAE69}" type="slidenum">
              <a:rPr lang="en-US" smtClean="0"/>
              <a:pPr/>
              <a:t>‹#›</a:t>
            </a:fld>
            <a:endParaRPr lang="en-US"/>
          </a:p>
        </p:txBody>
      </p:sp>
    </p:spTree>
    <p:extLst>
      <p:ext uri="{BB962C8B-B14F-4D97-AF65-F5344CB8AC3E}">
        <p14:creationId xmlns:p14="http://schemas.microsoft.com/office/powerpoint/2010/main" val="13092913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457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640703" y="2243829"/>
            <a:ext cx="3290594" cy="1141497"/>
          </a:xfrm>
          <a:solidFill>
            <a:srgbClr val="FFFFFF"/>
          </a:solidFill>
          <a:ln>
            <a:solidFill>
              <a:srgbClr val="404040"/>
            </a:solidFill>
          </a:ln>
        </p:spPr>
        <p:txBody>
          <a:bodyPr anchor="ctr" anchorCtr="1">
            <a:normAutofit/>
          </a:bodyPr>
          <a:lstStyle>
            <a:lvl1pPr>
              <a:defRPr sz="21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5052060" y="804672"/>
            <a:ext cx="361188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62965" y="3549918"/>
            <a:ext cx="284607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Date Placeholder 8"/>
          <p:cNvSpPr>
            <a:spLocks noGrp="1"/>
          </p:cNvSpPr>
          <p:nvPr>
            <p:ph type="dt" sz="half" idx="10"/>
          </p:nvPr>
        </p:nvSpPr>
        <p:spPr/>
        <p:txBody>
          <a:bodyPr/>
          <a:lstStyle/>
          <a:p>
            <a:fld id="{D499446C-3908-3F41-8337-A61977C3B443}" type="datetimeFigureOut">
              <a:rPr lang="en-US" smtClean="0"/>
              <a:pPr/>
              <a:t>3/2/18</a:t>
            </a:fld>
            <a:endParaRPr lang="en-US"/>
          </a:p>
        </p:txBody>
      </p:sp>
      <p:sp>
        <p:nvSpPr>
          <p:cNvPr id="10" name="Footer Placeholder 9"/>
          <p:cNvSpPr>
            <a:spLocks noGrp="1"/>
          </p:cNvSpPr>
          <p:nvPr>
            <p:ph type="ftr" sz="quarter" idx="11"/>
          </p:nvPr>
        </p:nvSpPr>
        <p:spPr>
          <a:xfrm>
            <a:off x="640703" y="6236208"/>
            <a:ext cx="3806398" cy="320040"/>
          </a:xfrm>
        </p:spPr>
        <p:txBody>
          <a:bodyPr>
            <a:normAutofit/>
          </a:bodyPr>
          <a:lstStyle>
            <a:lvl1pPr>
              <a:defRPr>
                <a:solidFill>
                  <a:srgbClr val="FFFFFF">
                    <a:alpha val="70000"/>
                  </a:srgbClr>
                </a:solidFill>
              </a:defRPr>
            </a:lvl1pPr>
          </a:lstStyle>
          <a:p>
            <a:endParaRPr lang="en-US"/>
          </a:p>
        </p:txBody>
      </p:sp>
      <p:sp>
        <p:nvSpPr>
          <p:cNvPr id="11" name="Slide Number Placeholder 10"/>
          <p:cNvSpPr>
            <a:spLocks noGrp="1"/>
          </p:cNvSpPr>
          <p:nvPr>
            <p:ph type="sldNum" sz="quarter" idx="12"/>
          </p:nvPr>
        </p:nvSpPr>
        <p:spPr/>
        <p:txBody>
          <a:bodyPr/>
          <a:lstStyle/>
          <a:p>
            <a:fld id="{151CEBF1-9874-2749-AA13-C693289CAE69}" type="slidenum">
              <a:rPr lang="en-US" smtClean="0"/>
              <a:pPr/>
              <a:t>‹#›</a:t>
            </a:fld>
            <a:endParaRPr lang="en-US"/>
          </a:p>
        </p:txBody>
      </p:sp>
    </p:spTree>
    <p:extLst>
      <p:ext uri="{BB962C8B-B14F-4D97-AF65-F5344CB8AC3E}">
        <p14:creationId xmlns:p14="http://schemas.microsoft.com/office/powerpoint/2010/main" val="26747620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1" y="0"/>
            <a:ext cx="4571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640080" y="2243828"/>
            <a:ext cx="3291840" cy="1143000"/>
          </a:xfrm>
          <a:solidFill>
            <a:srgbClr val="FFFFFF"/>
          </a:solidFill>
          <a:ln>
            <a:solidFill>
              <a:srgbClr val="262626"/>
            </a:solidFill>
          </a:ln>
        </p:spPr>
        <p:txBody>
          <a:bodyPr anchor="ctr" anchorCtr="1">
            <a:noAutofit/>
          </a:bodyPr>
          <a:lstStyle>
            <a:lvl1pPr>
              <a:defRPr sz="21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572000" y="-42172"/>
            <a:ext cx="4576573"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2965" y="3549919"/>
            <a:ext cx="284607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D499446C-3908-3F41-8337-A61977C3B443}" type="datetimeFigureOut">
              <a:rPr lang="en-US" smtClean="0"/>
              <a:pPr/>
              <a:t>3/2/18</a:t>
            </a:fld>
            <a:endParaRPr lang="en-US"/>
          </a:p>
        </p:txBody>
      </p:sp>
      <p:sp>
        <p:nvSpPr>
          <p:cNvPr id="9" name="Footer Placeholder 8"/>
          <p:cNvSpPr>
            <a:spLocks noGrp="1"/>
          </p:cNvSpPr>
          <p:nvPr>
            <p:ph type="ftr" sz="quarter" idx="11"/>
          </p:nvPr>
        </p:nvSpPr>
        <p:spPr>
          <a:xfrm>
            <a:off x="640080" y="6236208"/>
            <a:ext cx="3803904" cy="320040"/>
          </a:xfrm>
        </p:spPr>
        <p:txBody>
          <a:bodyPr>
            <a:normAutofit/>
          </a:bodyPr>
          <a:lstStyle>
            <a:lvl1pPr>
              <a:defRPr>
                <a:solidFill>
                  <a:srgbClr val="FFFFFF">
                    <a:alpha val="70000"/>
                  </a:srgbClr>
                </a:solidFill>
              </a:defRPr>
            </a:lvl1pPr>
          </a:lstStyle>
          <a:p>
            <a:endParaRPr lang="en-US"/>
          </a:p>
        </p:txBody>
      </p:sp>
      <p:sp>
        <p:nvSpPr>
          <p:cNvPr id="10" name="Slide Number Placeholder 9"/>
          <p:cNvSpPr>
            <a:spLocks noGrp="1"/>
          </p:cNvSpPr>
          <p:nvPr>
            <p:ph type="sldNum" sz="quarter" idx="12"/>
          </p:nvPr>
        </p:nvSpPr>
        <p:spPr/>
        <p:txBody>
          <a:bodyPr/>
          <a:lstStyle/>
          <a:p>
            <a:fld id="{151CEBF1-9874-2749-AA13-C693289CAE69}" type="slidenum">
              <a:rPr lang="en-US" smtClean="0"/>
              <a:pPr/>
              <a:t>‹#›</a:t>
            </a:fld>
            <a:endParaRPr lang="en-US"/>
          </a:p>
        </p:txBody>
      </p:sp>
    </p:spTree>
    <p:extLst>
      <p:ext uri="{BB962C8B-B14F-4D97-AF65-F5344CB8AC3E}">
        <p14:creationId xmlns:p14="http://schemas.microsoft.com/office/powerpoint/2010/main" val="13871204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499446C-3908-3F41-8337-A61977C3B443}" type="datetimeFigureOut">
              <a:rPr lang="en-US" smtClean="0"/>
              <a:pPr/>
              <a:t>3/2/18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1CEBF1-9874-2749-AA13-C693289CAE69}" type="slidenum">
              <a:rPr lang="en-US" smtClean="0"/>
              <a:pPr/>
              <a:t>‹#›</a:t>
            </a:fld>
            <a:endParaRPr lang="en-US"/>
          </a:p>
        </p:txBody>
      </p:sp>
    </p:spTree>
    <p:extLst>
      <p:ext uri="{BB962C8B-B14F-4D97-AF65-F5344CB8AC3E}">
        <p14:creationId xmlns:p14="http://schemas.microsoft.com/office/powerpoint/2010/main" val="9223579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89834" y="937260"/>
            <a:ext cx="1053966"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606046" y="937260"/>
            <a:ext cx="4716174" cy="498348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499446C-3908-3F41-8337-A61977C3B443}" type="datetimeFigureOut">
              <a:rPr lang="en-US" smtClean="0"/>
              <a:pPr/>
              <a:t>3/2/18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1CEBF1-9874-2749-AA13-C693289CAE69}" type="slidenum">
              <a:rPr lang="en-US" smtClean="0"/>
              <a:pPr/>
              <a:t>‹#›</a:t>
            </a:fld>
            <a:endParaRPr lang="en-US"/>
          </a:p>
        </p:txBody>
      </p:sp>
    </p:spTree>
    <p:extLst>
      <p:ext uri="{BB962C8B-B14F-4D97-AF65-F5344CB8AC3E}">
        <p14:creationId xmlns:p14="http://schemas.microsoft.com/office/powerpoint/2010/main" val="2461413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1606045" y="964692"/>
            <a:ext cx="5937755"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606045" y="2638045"/>
            <a:ext cx="5937755"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978943" y="6238816"/>
            <a:ext cx="2065310" cy="323968"/>
          </a:xfrm>
          <a:prstGeom prst="rect">
            <a:avLst/>
          </a:prstGeom>
        </p:spPr>
        <p:txBody>
          <a:bodyPr vert="horz" lIns="91440" tIns="45720" rIns="91440" bIns="45720" rtlCol="0" anchor="ctr"/>
          <a:lstStyle>
            <a:lvl1pPr algn="r">
              <a:defRPr sz="1000">
                <a:solidFill>
                  <a:schemeClr val="tx1">
                    <a:alpha val="70000"/>
                  </a:schemeClr>
                </a:solidFill>
              </a:defRPr>
            </a:lvl1pPr>
          </a:lstStyle>
          <a:p>
            <a:fld id="{D499446C-3908-3F41-8337-A61977C3B443}" type="datetimeFigureOut">
              <a:rPr lang="en-US" smtClean="0"/>
              <a:pPr/>
              <a:t>3/2/18</a:t>
            </a:fld>
            <a:endParaRPr lang="en-US"/>
          </a:p>
        </p:txBody>
      </p:sp>
      <p:sp>
        <p:nvSpPr>
          <p:cNvPr id="5" name="Footer Placeholder 4"/>
          <p:cNvSpPr>
            <a:spLocks noGrp="1"/>
          </p:cNvSpPr>
          <p:nvPr>
            <p:ph type="ftr" sz="quarter" idx="3"/>
          </p:nvPr>
        </p:nvSpPr>
        <p:spPr>
          <a:xfrm>
            <a:off x="1102239" y="6236208"/>
            <a:ext cx="4556664" cy="320040"/>
          </a:xfrm>
          <a:prstGeom prst="rect">
            <a:avLst/>
          </a:prstGeom>
        </p:spPr>
        <p:txBody>
          <a:bodyPr vert="horz" lIns="91440" tIns="45720" rIns="91440" bIns="45720" rtlCol="0" anchor="ctr"/>
          <a:lstStyle>
            <a:lvl1pPr algn="l">
              <a:defRPr sz="1000">
                <a:solidFill>
                  <a:schemeClr val="tx1">
                    <a:alpha val="70000"/>
                  </a:schemeClr>
                </a:solidFill>
              </a:defRPr>
            </a:lvl1pPr>
          </a:lstStyle>
          <a:p>
            <a:endParaRPr lang="en-US"/>
          </a:p>
        </p:txBody>
      </p:sp>
      <p:sp>
        <p:nvSpPr>
          <p:cNvPr id="6" name="Slide Number Placeholder 5"/>
          <p:cNvSpPr>
            <a:spLocks noGrp="1"/>
          </p:cNvSpPr>
          <p:nvPr>
            <p:ph type="sldNum" sz="quarter" idx="4"/>
          </p:nvPr>
        </p:nvSpPr>
        <p:spPr>
          <a:xfrm>
            <a:off x="8240112" y="6217920"/>
            <a:ext cx="365760" cy="365760"/>
          </a:xfrm>
          <a:prstGeom prst="ellipse">
            <a:avLst/>
          </a:prstGeom>
          <a:solidFill>
            <a:srgbClr val="1D1D1D">
              <a:alpha val="69804"/>
            </a:srgbClr>
          </a:solidFill>
        </p:spPr>
        <p:txBody>
          <a:bodyPr vert="horz" lIns="18288" tIns="45720" rIns="18288" bIns="45720" rtlCol="0" anchor="ctr">
            <a:noAutofit/>
          </a:bodyPr>
          <a:lstStyle>
            <a:lvl1pPr algn="ctr">
              <a:defRPr sz="1100" spc="0" baseline="0">
                <a:solidFill>
                  <a:srgbClr val="FFFFFF"/>
                </a:solidFill>
              </a:defRPr>
            </a:lvl1pPr>
          </a:lstStyle>
          <a:p>
            <a:fld id="{151CEBF1-9874-2749-AA13-C693289CAE69}" type="slidenum">
              <a:rPr lang="en-US" smtClean="0"/>
              <a:pPr/>
              <a:t>‹#›</a:t>
            </a:fld>
            <a:endParaRPr lang="en-US"/>
          </a:p>
        </p:txBody>
      </p:sp>
    </p:spTree>
    <p:extLst>
      <p:ext uri="{BB962C8B-B14F-4D97-AF65-F5344CB8AC3E}">
        <p14:creationId xmlns:p14="http://schemas.microsoft.com/office/powerpoint/2010/main" val="131328421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ctr" defTabSz="914400" rtl="0" eaLnBrk="1" latinLnBrk="0" hangingPunct="1">
        <a:lnSpc>
          <a:spcPct val="90000"/>
        </a:lnSpc>
        <a:spcBef>
          <a:spcPct val="0"/>
        </a:spcBef>
        <a:buNone/>
        <a:defRPr sz="26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44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59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28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BqLfdmPvYhg" TargetMode="External"/><Relationship Id="rId2" Type="http://schemas.openxmlformats.org/officeDocument/2006/relationships/image" Target="../media/image5.tiff"/><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s://inews.co.uk/sport/football/exclusive-premier-league-struggling-sell-remaining-tv-rights-deals/" TargetMode="External"/><Relationship Id="rId2" Type="http://schemas.openxmlformats.org/officeDocument/2006/relationships/hyperlink" Target="http://www.bbc.co.uk/sport/0/football/31357409"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1.tif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2.tif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4.tif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5.tif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6.tif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tif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tif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9.tif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0.tif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1.tif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2.tif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36.tiff"/><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38.tiff"/><Relationship Id="rId2" Type="http://schemas.openxmlformats.org/officeDocument/2006/relationships/image" Target="../media/image37.tiff"/><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39.tiff"/><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40.tiff"/><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5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7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Management ethics</a:t>
            </a:r>
            <a:br>
              <a:rPr lang="en-US" dirty="0"/>
            </a:br>
            <a:endParaRPr lang="en-US" dirty="0"/>
          </a:p>
        </p:txBody>
      </p:sp>
      <p:sp>
        <p:nvSpPr>
          <p:cNvPr id="3" name="Subtitle 2"/>
          <p:cNvSpPr>
            <a:spLocks noGrp="1"/>
          </p:cNvSpPr>
          <p:nvPr>
            <p:ph type="subTitle" idx="1"/>
          </p:nvPr>
        </p:nvSpPr>
        <p:spPr/>
        <p:txBody>
          <a:bodyPr/>
          <a:lstStyle/>
          <a:p>
            <a:r>
              <a:rPr lang="en-US" dirty="0"/>
              <a:t>Caroline Jawad</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AB641E6-F430-486B-B6AC-257B03415750}"/>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B826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395473E-9C09-4F77-8F6B-98E0CE8469E3}"/>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4647" y="804672"/>
            <a:ext cx="7934706" cy="5248656"/>
          </a:xfrm>
          <a:prstGeom prst="rect">
            <a:avLst/>
          </a:prstGeom>
          <a:solidFill>
            <a:srgbClr val="FFFFFF"/>
          </a:solidFill>
          <a:ln w="2540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E382EB5A-3FFC-1345-AC85-3C3F024E6A01}"/>
              </a:ext>
            </a:extLst>
          </p:cNvPr>
          <p:cNvPicPr>
            <a:picLocks noChangeAspect="1"/>
          </p:cNvPicPr>
          <p:nvPr/>
        </p:nvPicPr>
        <p:blipFill rotWithShape="1">
          <a:blip r:embed="rId2"/>
          <a:srcRect l="2298" r="1" b="1"/>
          <a:stretch/>
        </p:blipFill>
        <p:spPr>
          <a:xfrm>
            <a:off x="728091" y="969264"/>
            <a:ext cx="7687818" cy="4919472"/>
          </a:xfrm>
          <a:prstGeom prst="rect">
            <a:avLst/>
          </a:prstGeom>
        </p:spPr>
      </p:pic>
    </p:spTree>
    <p:extLst>
      <p:ext uri="{BB962C8B-B14F-4D97-AF65-F5344CB8AC3E}">
        <p14:creationId xmlns:p14="http://schemas.microsoft.com/office/powerpoint/2010/main" val="1624220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0FEB4F-1E28-BD48-9856-1C854A842B7F}"/>
              </a:ext>
            </a:extLst>
          </p:cNvPr>
          <p:cNvSpPr>
            <a:spLocks noGrp="1"/>
          </p:cNvSpPr>
          <p:nvPr>
            <p:ph type="title"/>
          </p:nvPr>
        </p:nvSpPr>
        <p:spPr/>
        <p:txBody>
          <a:bodyPr/>
          <a:lstStyle/>
          <a:p>
            <a:r>
              <a:rPr lang="en-US" dirty="0"/>
              <a:t>https://</a:t>
            </a:r>
            <a:r>
              <a:rPr lang="en-US" dirty="0" err="1"/>
              <a:t>en.wikipedia.org</a:t>
            </a:r>
            <a:r>
              <a:rPr lang="en-US" dirty="0"/>
              <a:t>/wiki/2015_FIFA_corruption_case</a:t>
            </a:r>
          </a:p>
        </p:txBody>
      </p:sp>
    </p:spTree>
    <p:extLst>
      <p:ext uri="{BB962C8B-B14F-4D97-AF65-F5344CB8AC3E}">
        <p14:creationId xmlns:p14="http://schemas.microsoft.com/office/powerpoint/2010/main" val="25527818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48550B3F-9390-4CA1-B3C8-91529289DCE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8992" y="0"/>
            <a:ext cx="349033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6AD85578-1E4B-4014-9D52-E76894750300}"/>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078992" cy="6858000"/>
          </a:xfrm>
          <a:prstGeom prst="rect">
            <a:avLst/>
          </a:prstGeom>
          <a:solidFill>
            <a:schemeClr val="accent2">
              <a:alpha val="5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53250" name="Rectangle 2"/>
          <p:cNvSpPr>
            <a:spLocks noGrp="1" noChangeArrowheads="1"/>
          </p:cNvSpPr>
          <p:nvPr>
            <p:ph type="title"/>
          </p:nvPr>
        </p:nvSpPr>
        <p:spPr>
          <a:xfrm>
            <a:off x="1462138" y="1059838"/>
            <a:ext cx="2724039" cy="4738324"/>
          </a:xfrm>
          <a:noFill/>
          <a:ln>
            <a:noFill/>
          </a:ln>
        </p:spPr>
        <p:txBody>
          <a:bodyPr>
            <a:normAutofit/>
          </a:bodyPr>
          <a:lstStyle/>
          <a:p>
            <a:r>
              <a:rPr lang="en-AU" sz="3100" b="1">
                <a:solidFill>
                  <a:schemeClr val="bg1"/>
                </a:solidFill>
                <a:latin typeface="Times" pitchFamily="-108" charset="0"/>
                <a:ea typeface="Times New Roman" pitchFamily="-108" charset="0"/>
                <a:cs typeface="Times New Roman" pitchFamily="-108" charset="0"/>
              </a:rPr>
              <a:t>Ethics</a:t>
            </a:r>
          </a:p>
        </p:txBody>
      </p:sp>
      <p:sp>
        <p:nvSpPr>
          <p:cNvPr id="53251" name="Rectangle 3" descr="Rectangle: Click to edit Master text styles&#10;Second level&#10;Third level&#10;Fourth level&#10;Fifth level"/>
          <p:cNvSpPr>
            <a:spLocks noGrp="1" noChangeArrowheads="1"/>
          </p:cNvSpPr>
          <p:nvPr>
            <p:ph idx="1"/>
          </p:nvPr>
        </p:nvSpPr>
        <p:spPr>
          <a:xfrm>
            <a:off x="5009330" y="1059838"/>
            <a:ext cx="3998035" cy="4738323"/>
          </a:xfrm>
        </p:spPr>
        <p:txBody>
          <a:bodyPr anchor="ctr">
            <a:noAutofit/>
          </a:bodyPr>
          <a:lstStyle/>
          <a:p>
            <a:r>
              <a:rPr lang="en-AU" sz="2400" b="1" dirty="0">
                <a:latin typeface="Times" pitchFamily="-108" charset="0"/>
              </a:rPr>
              <a:t>Definitions of </a:t>
            </a:r>
            <a:r>
              <a:rPr lang="en-AU" sz="2400" b="1" i="1" dirty="0">
                <a:latin typeface="Times" pitchFamily="-108" charset="0"/>
              </a:rPr>
              <a:t>Ethics</a:t>
            </a:r>
            <a:endParaRPr lang="en-AU" sz="2400" b="1" dirty="0">
              <a:latin typeface="Times" pitchFamily="-108" charset="0"/>
            </a:endParaRPr>
          </a:p>
          <a:p>
            <a:pPr lvl="1">
              <a:spcBef>
                <a:spcPts val="0"/>
              </a:spcBef>
            </a:pPr>
            <a:r>
              <a:rPr lang="en-AU" sz="2400" dirty="0">
                <a:latin typeface="Times" pitchFamily="-108" charset="0"/>
              </a:rPr>
              <a:t>The science of morals (1602)</a:t>
            </a:r>
          </a:p>
          <a:p>
            <a:pPr lvl="1">
              <a:spcBef>
                <a:spcPts val="0"/>
              </a:spcBef>
            </a:pPr>
            <a:r>
              <a:rPr lang="en-AU" sz="2400" dirty="0">
                <a:latin typeface="Times" pitchFamily="-108" charset="0"/>
              </a:rPr>
              <a:t>Science of human duty in the widest extent (1690)</a:t>
            </a:r>
          </a:p>
          <a:p>
            <a:pPr lvl="1">
              <a:spcBef>
                <a:spcPts val="0"/>
              </a:spcBef>
            </a:pPr>
            <a:r>
              <a:rPr lang="en-AU" sz="2400" dirty="0">
                <a:latin typeface="Times" pitchFamily="-108" charset="0"/>
              </a:rPr>
              <a:t>From Greek, </a:t>
            </a:r>
            <a:r>
              <a:rPr lang="en-AU" sz="2400" i="1" dirty="0">
                <a:latin typeface="Times" pitchFamily="-108" charset="0"/>
              </a:rPr>
              <a:t>ethos,</a:t>
            </a:r>
            <a:r>
              <a:rPr lang="en-AU" sz="2400" dirty="0">
                <a:latin typeface="Times" pitchFamily="-108" charset="0"/>
              </a:rPr>
              <a:t> meaning character &amp; manners</a:t>
            </a:r>
          </a:p>
          <a:p>
            <a:pPr>
              <a:spcBef>
                <a:spcPts val="0"/>
              </a:spcBef>
            </a:pPr>
            <a:r>
              <a:rPr lang="en-AU" sz="2400" b="1" dirty="0">
                <a:latin typeface="Times" pitchFamily="-108" charset="0"/>
              </a:rPr>
              <a:t>Modern context</a:t>
            </a:r>
          </a:p>
          <a:p>
            <a:pPr lvl="1">
              <a:spcBef>
                <a:spcPts val="0"/>
              </a:spcBef>
            </a:pPr>
            <a:r>
              <a:rPr lang="en-AU" sz="2400" dirty="0">
                <a:latin typeface="Times" pitchFamily="-108" charset="0"/>
              </a:rPr>
              <a:t>Nowadays often seen as the self-regulating </a:t>
            </a:r>
            <a:r>
              <a:rPr lang="en-AU" sz="2400" b="1" dirty="0">
                <a:latin typeface="Times" pitchFamily="-108" charset="0"/>
              </a:rPr>
              <a:t>Codes of Conduct</a:t>
            </a:r>
            <a:r>
              <a:rPr lang="en-AU" sz="2400" dirty="0">
                <a:latin typeface="Times" pitchFamily="-108" charset="0"/>
              </a:rPr>
              <a:t> of professional bodies </a:t>
            </a:r>
            <a:r>
              <a:rPr lang="en-AU" sz="2400" dirty="0" err="1">
                <a:latin typeface="Times" pitchFamily="-108" charset="0"/>
              </a:rPr>
              <a:t>eg</a:t>
            </a:r>
            <a:r>
              <a:rPr lang="en-AU" sz="2400" dirty="0">
                <a:latin typeface="Times" pitchFamily="-108" charset="0"/>
              </a:rPr>
              <a:t> </a:t>
            </a:r>
            <a:r>
              <a:rPr lang="en-AU" sz="2400" i="1" dirty="0">
                <a:latin typeface="Times" pitchFamily="-108" charset="0"/>
              </a:rPr>
              <a:t> </a:t>
            </a:r>
            <a:r>
              <a:rPr lang="en-AU" sz="2400" dirty="0">
                <a:latin typeface="Times" pitchFamily="-108" charset="0"/>
              </a:rPr>
              <a:t>The medical professions’ </a:t>
            </a:r>
            <a:r>
              <a:rPr lang="en-AU" sz="2400" i="1" dirty="0">
                <a:latin typeface="Times" pitchFamily="-108" charset="0"/>
              </a:rPr>
              <a:t>HYPOCRATIC OATH</a:t>
            </a:r>
            <a:endParaRPr lang="en-AU" sz="2400" dirty="0">
              <a:latin typeface="Times" pitchFamily="-10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346200" y="-263918"/>
            <a:ext cx="11836400" cy="78867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9C095C-3AB6-49D8-9436-3672566FEEDB}"/>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0722" y="0"/>
            <a:ext cx="565327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03172" y="2900210"/>
            <a:ext cx="2708018" cy="1071062"/>
          </a:xfrm>
          <a:solidFill>
            <a:schemeClr val="bg1">
              <a:alpha val="50000"/>
            </a:schemeClr>
          </a:solidFill>
          <a:ln>
            <a:solidFill>
              <a:schemeClr val="tx1">
                <a:lumMod val="85000"/>
                <a:lumOff val="15000"/>
              </a:schemeClr>
            </a:solidFill>
          </a:ln>
        </p:spPr>
        <p:txBody>
          <a:bodyPr>
            <a:normAutofit/>
          </a:bodyPr>
          <a:lstStyle/>
          <a:p>
            <a:r>
              <a:rPr lang="en-US" sz="3600" dirty="0">
                <a:solidFill>
                  <a:schemeClr val="tx1">
                    <a:lumMod val="95000"/>
                    <a:lumOff val="5000"/>
                  </a:schemeClr>
                </a:solidFill>
              </a:rPr>
              <a:t>FIFA</a:t>
            </a:r>
          </a:p>
        </p:txBody>
      </p:sp>
      <p:sp>
        <p:nvSpPr>
          <p:cNvPr id="3" name="Content Placeholder 2"/>
          <p:cNvSpPr>
            <a:spLocks noGrp="1"/>
          </p:cNvSpPr>
          <p:nvPr>
            <p:ph idx="1"/>
          </p:nvPr>
        </p:nvSpPr>
        <p:spPr>
          <a:xfrm>
            <a:off x="3973322" y="973600"/>
            <a:ext cx="4370189" cy="4924280"/>
          </a:xfrm>
        </p:spPr>
        <p:txBody>
          <a:bodyPr anchor="ctr">
            <a:normAutofit fontScale="92500"/>
          </a:bodyPr>
          <a:lstStyle/>
          <a:p>
            <a:r>
              <a:rPr lang="en-GB" sz="2800" dirty="0">
                <a:solidFill>
                  <a:schemeClr val="bg1"/>
                </a:solidFill>
              </a:rPr>
              <a:t>The Federation Internationale de Football Association is a non-governmental </a:t>
            </a:r>
            <a:r>
              <a:rPr lang="en-US" sz="2800" dirty="0" err="1">
                <a:solidFill>
                  <a:schemeClr val="bg1"/>
                </a:solidFill>
              </a:rPr>
              <a:t>organisa</a:t>
            </a:r>
            <a:r>
              <a:rPr lang="en-GB" sz="2800" dirty="0" err="1">
                <a:solidFill>
                  <a:schemeClr val="bg1"/>
                </a:solidFill>
              </a:rPr>
              <a:t>tion</a:t>
            </a:r>
            <a:r>
              <a:rPr lang="en-GB" sz="2800" dirty="0">
                <a:solidFill>
                  <a:schemeClr val="bg1"/>
                </a:solidFill>
              </a:rPr>
              <a:t> located in Switzerland that is responsible for overseeing the World Cup football competition in addition to its jurisdiction over other various international competitions and aspects of international football.</a:t>
            </a:r>
          </a:p>
          <a:p>
            <a:pPr>
              <a:buNone/>
            </a:pPr>
            <a:endParaRPr lang="en-US" dirty="0">
              <a:solidFill>
                <a:schemeClr val="bg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a:srcRect l="27683"/>
          <a:stretch/>
        </p:blipFill>
        <p:spPr>
          <a:xfrm>
            <a:off x="4064448" y="3265079"/>
            <a:ext cx="4596951" cy="3592925"/>
          </a:xfrm>
          <a:prstGeom prst="rect">
            <a:avLst/>
          </a:prstGeom>
        </p:spPr>
      </p:pic>
      <p:pic>
        <p:nvPicPr>
          <p:cNvPr id="9" name="Picture 8">
            <a:extLst>
              <a:ext uri="{FF2B5EF4-FFF2-40B4-BE49-F238E27FC236}">
                <a16:creationId xmlns:a16="http://schemas.microsoft.com/office/drawing/2014/main" id="{E4648607-938F-2E40-A5EB-7FFF992606D9}"/>
              </a:ext>
            </a:extLst>
          </p:cNvPr>
          <p:cNvPicPr>
            <a:picLocks noChangeAspect="1"/>
          </p:cNvPicPr>
          <p:nvPr/>
        </p:nvPicPr>
        <p:blipFill rotWithShape="1">
          <a:blip r:embed="rId3"/>
          <a:srcRect l="18081" r="16749" b="2"/>
          <a:stretch/>
        </p:blipFill>
        <p:spPr>
          <a:xfrm>
            <a:off x="482600" y="-4"/>
            <a:ext cx="4562033" cy="3920044"/>
          </a:xfrm>
          <a:custGeom>
            <a:avLst/>
            <a:gdLst>
              <a:gd name="connsiteX0" fmla="*/ 0 w 6082711"/>
              <a:gd name="connsiteY0" fmla="*/ 0 h 3920044"/>
              <a:gd name="connsiteX1" fmla="*/ 6082711 w 6082711"/>
              <a:gd name="connsiteY1" fmla="*/ 0 h 3920044"/>
              <a:gd name="connsiteX2" fmla="*/ 6082711 w 6082711"/>
              <a:gd name="connsiteY2" fmla="*/ 3103225 h 3920044"/>
              <a:gd name="connsiteX3" fmla="*/ 4614930 w 6082711"/>
              <a:gd name="connsiteY3" fmla="*/ 3103225 h 3920044"/>
              <a:gd name="connsiteX4" fmla="*/ 4614930 w 6082711"/>
              <a:gd name="connsiteY4" fmla="*/ 3920044 h 3920044"/>
              <a:gd name="connsiteX5" fmla="*/ 0 w 6082711"/>
              <a:gd name="connsiteY5" fmla="*/ 3920044 h 3920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82711" h="3920044">
                <a:moveTo>
                  <a:pt x="0" y="0"/>
                </a:moveTo>
                <a:lnTo>
                  <a:pt x="6082711" y="0"/>
                </a:lnTo>
                <a:lnTo>
                  <a:pt x="6082711" y="3103225"/>
                </a:lnTo>
                <a:lnTo>
                  <a:pt x="4614930" y="3103225"/>
                </a:lnTo>
                <a:lnTo>
                  <a:pt x="4614930" y="3920044"/>
                </a:lnTo>
                <a:lnTo>
                  <a:pt x="0" y="3920044"/>
                </a:lnTo>
                <a:close/>
              </a:path>
            </a:pathLst>
          </a:custGeom>
        </p:spPr>
      </p:pic>
      <p:sp>
        <p:nvSpPr>
          <p:cNvPr id="18" name="Rectangle 17">
            <a:extLst>
              <a:ext uri="{FF2B5EF4-FFF2-40B4-BE49-F238E27FC236}">
                <a16:creationId xmlns:a16="http://schemas.microsoft.com/office/drawing/2014/main" id="{0326EC71-2F93-49F2-8A52-B5E037F83204}"/>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65283" y="643467"/>
            <a:ext cx="3013516" cy="246074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B53CA037-B343-40C1-893A-BB3C58EB8D9A}"/>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120" y="4080063"/>
            <a:ext cx="2983677" cy="215614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B3252C2-0BC0-9149-9DAE-1E54F3DEA69E}"/>
              </a:ext>
            </a:extLst>
          </p:cNvPr>
          <p:cNvPicPr>
            <a:picLocks noChangeAspect="1"/>
          </p:cNvPicPr>
          <p:nvPr/>
        </p:nvPicPr>
        <p:blipFill rotWithShape="1">
          <a:blip r:embed="rId2"/>
          <a:srcRect l="7207" r="21826" b="1"/>
          <a:stretch/>
        </p:blipFill>
        <p:spPr>
          <a:xfrm>
            <a:off x="20" y="10"/>
            <a:ext cx="9143980" cy="6857990"/>
          </a:xfrm>
          <a:prstGeom prst="rect">
            <a:avLst/>
          </a:prstGeom>
        </p:spPr>
      </p:pic>
      <p:sp>
        <p:nvSpPr>
          <p:cNvPr id="2" name="Title 1"/>
          <p:cNvSpPr>
            <a:spLocks noGrp="1"/>
          </p:cNvSpPr>
          <p:nvPr>
            <p:ph type="title"/>
          </p:nvPr>
        </p:nvSpPr>
        <p:spPr>
          <a:xfrm>
            <a:off x="1200150" y="2386744"/>
            <a:ext cx="6743700" cy="1645920"/>
          </a:xfrm>
          <a:solidFill>
            <a:schemeClr val="bg1">
              <a:alpha val="60000"/>
            </a:schemeClr>
          </a:solidFill>
          <a:ln w="38100" cap="sq">
            <a:solidFill>
              <a:schemeClr val="tx1"/>
            </a:solidFill>
            <a:miter lim="800000"/>
          </a:ln>
        </p:spPr>
        <p:txBody>
          <a:bodyPr vert="horz" lIns="274320" tIns="182880" rIns="274320" bIns="182880" rtlCol="0" anchor="ctr" anchorCtr="1">
            <a:normAutofit/>
          </a:bodyPr>
          <a:lstStyle/>
          <a:p>
            <a:r>
              <a:rPr lang="en-US" sz="1500" dirty="0">
                <a:solidFill>
                  <a:schemeClr val="tx1"/>
                </a:solidFill>
                <a:hlinkClick r:id="rId3"/>
              </a:rPr>
              <a:t>https://www.youtube.com/watch?v=BqLfdmPvYhg</a:t>
            </a:r>
            <a:br>
              <a:rPr lang="en-US" sz="1500" dirty="0">
                <a:solidFill>
                  <a:schemeClr val="tx1"/>
                </a:solidFill>
              </a:rPr>
            </a:br>
            <a:r>
              <a:rPr lang="en-US" sz="1500" dirty="0">
                <a:solidFill>
                  <a:schemeClr val="tx1"/>
                </a:solidFill>
              </a:rPr>
              <a:t>REPUBLIC OF IRELAND V FRANCE 2009</a:t>
            </a:r>
          </a:p>
        </p:txBody>
      </p:sp>
    </p:spTree>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8550B3F-9390-4CA1-B3C8-91529289DCE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8992" y="0"/>
            <a:ext cx="349033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AD85578-1E4B-4014-9D52-E76894750300}"/>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078992" cy="6858000"/>
          </a:xfrm>
          <a:prstGeom prst="rect">
            <a:avLst/>
          </a:prstGeom>
          <a:solidFill>
            <a:schemeClr val="accent2">
              <a:alpha val="5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1"/>
          <p:cNvSpPr>
            <a:spLocks noGrp="1"/>
          </p:cNvSpPr>
          <p:nvPr>
            <p:ph type="title"/>
          </p:nvPr>
        </p:nvSpPr>
        <p:spPr>
          <a:xfrm>
            <a:off x="1462138" y="1059838"/>
            <a:ext cx="2724039" cy="4738324"/>
          </a:xfrm>
          <a:noFill/>
          <a:ln>
            <a:noFill/>
          </a:ln>
        </p:spPr>
        <p:txBody>
          <a:bodyPr>
            <a:normAutofit/>
          </a:bodyPr>
          <a:lstStyle/>
          <a:p>
            <a:r>
              <a:rPr lang="en-US" sz="3100">
                <a:solidFill>
                  <a:schemeClr val="bg1"/>
                </a:solidFill>
              </a:rPr>
              <a:t>FIFA Scandals</a:t>
            </a:r>
          </a:p>
        </p:txBody>
      </p:sp>
      <p:sp>
        <p:nvSpPr>
          <p:cNvPr id="3" name="Content Placeholder 2"/>
          <p:cNvSpPr>
            <a:spLocks noGrp="1"/>
          </p:cNvSpPr>
          <p:nvPr>
            <p:ph idx="1"/>
          </p:nvPr>
        </p:nvSpPr>
        <p:spPr>
          <a:xfrm>
            <a:off x="5009331" y="1059838"/>
            <a:ext cx="3499048" cy="4738323"/>
          </a:xfrm>
        </p:spPr>
        <p:txBody>
          <a:bodyPr anchor="ctr">
            <a:noAutofit/>
          </a:bodyPr>
          <a:lstStyle/>
          <a:p>
            <a:r>
              <a:rPr lang="en-US" sz="2800" dirty="0"/>
              <a:t>Football Association of Ireland admitted that it agreed a secret €5m (£3.6m) payment after threatening legal action in the wake of Thierry Henry’s handball that led to the goal that ended their chances of qualifying for the 2010 World Cup.</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9C095C-3AB6-49D8-9436-3672566FEEDB}"/>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0722" y="0"/>
            <a:ext cx="565327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03172" y="2900210"/>
            <a:ext cx="2708018" cy="1071062"/>
          </a:xfrm>
          <a:solidFill>
            <a:schemeClr val="bg1">
              <a:alpha val="50000"/>
            </a:schemeClr>
          </a:solidFill>
          <a:ln>
            <a:solidFill>
              <a:schemeClr val="tx1">
                <a:lumMod val="85000"/>
                <a:lumOff val="15000"/>
              </a:schemeClr>
            </a:solidFill>
          </a:ln>
        </p:spPr>
        <p:txBody>
          <a:bodyPr>
            <a:normAutofit/>
          </a:bodyPr>
          <a:lstStyle/>
          <a:p>
            <a:r>
              <a:rPr lang="en-US" sz="2100">
                <a:solidFill>
                  <a:schemeClr val="tx1">
                    <a:lumMod val="95000"/>
                    <a:lumOff val="5000"/>
                  </a:schemeClr>
                </a:solidFill>
              </a:rPr>
              <a:t>World Cup 2006</a:t>
            </a:r>
          </a:p>
        </p:txBody>
      </p:sp>
      <p:sp>
        <p:nvSpPr>
          <p:cNvPr id="3" name="Content Placeholder 2"/>
          <p:cNvSpPr>
            <a:spLocks noGrp="1"/>
          </p:cNvSpPr>
          <p:nvPr>
            <p:ph idx="1"/>
          </p:nvPr>
        </p:nvSpPr>
        <p:spPr>
          <a:xfrm>
            <a:off x="3973322" y="973600"/>
            <a:ext cx="4370189" cy="4924280"/>
          </a:xfrm>
        </p:spPr>
        <p:txBody>
          <a:bodyPr anchor="ctr">
            <a:noAutofit/>
          </a:bodyPr>
          <a:lstStyle/>
          <a:p>
            <a:r>
              <a:rPr lang="en-US" sz="2800" dirty="0">
                <a:solidFill>
                  <a:schemeClr val="bg1"/>
                </a:solidFill>
              </a:rPr>
              <a:t>German Chancellor Gerhard </a:t>
            </a:r>
            <a:r>
              <a:rPr lang="en-US" sz="2800" dirty="0" err="1">
                <a:solidFill>
                  <a:schemeClr val="bg1"/>
                </a:solidFill>
              </a:rPr>
              <a:t>Shröder</a:t>
            </a:r>
            <a:r>
              <a:rPr lang="en-US" sz="2800" dirty="0">
                <a:solidFill>
                  <a:schemeClr val="bg1"/>
                </a:solidFill>
              </a:rPr>
              <a:t> supplied arms to Saudi in return for support in Germany’s World Cup bid, in which it defeated South Africa 12-11.</a:t>
            </a:r>
          </a:p>
          <a:p>
            <a:r>
              <a:rPr lang="en-US" sz="2800" dirty="0">
                <a:solidFill>
                  <a:schemeClr val="bg1"/>
                </a:solidFill>
              </a:rPr>
              <a:t>German government lifted arms restrictions days before the vote in order to make the shipment and help swing Saudi Arabia’s vote to Germany.</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9C095C-3AB6-49D8-9436-3672566FEEDB}"/>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0722" y="0"/>
            <a:ext cx="565327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03172" y="2900210"/>
            <a:ext cx="2708018" cy="1071062"/>
          </a:xfrm>
          <a:solidFill>
            <a:schemeClr val="bg1">
              <a:alpha val="50000"/>
            </a:schemeClr>
          </a:solidFill>
          <a:ln>
            <a:solidFill>
              <a:schemeClr val="tx1">
                <a:lumMod val="85000"/>
                <a:lumOff val="15000"/>
              </a:schemeClr>
            </a:solidFill>
          </a:ln>
        </p:spPr>
        <p:txBody>
          <a:bodyPr>
            <a:normAutofit/>
          </a:bodyPr>
          <a:lstStyle/>
          <a:p>
            <a:r>
              <a:rPr lang="en-US" sz="2100">
                <a:solidFill>
                  <a:schemeClr val="tx1">
                    <a:lumMod val="95000"/>
                    <a:lumOff val="5000"/>
                  </a:schemeClr>
                </a:solidFill>
              </a:rPr>
              <a:t>Egypt Bid</a:t>
            </a:r>
          </a:p>
        </p:txBody>
      </p:sp>
      <p:sp>
        <p:nvSpPr>
          <p:cNvPr id="3" name="Content Placeholder 2"/>
          <p:cNvSpPr>
            <a:spLocks noGrp="1"/>
          </p:cNvSpPr>
          <p:nvPr>
            <p:ph idx="1"/>
          </p:nvPr>
        </p:nvSpPr>
        <p:spPr>
          <a:xfrm>
            <a:off x="3973322" y="973600"/>
            <a:ext cx="4370189" cy="4924280"/>
          </a:xfrm>
        </p:spPr>
        <p:txBody>
          <a:bodyPr anchor="ctr">
            <a:normAutofit fontScale="92500" lnSpcReduction="20000"/>
          </a:bodyPr>
          <a:lstStyle/>
          <a:p>
            <a:r>
              <a:rPr lang="en-US" sz="2800" dirty="0">
                <a:solidFill>
                  <a:schemeClr val="bg1"/>
                </a:solidFill>
              </a:rPr>
              <a:t>Jack Warner demanded a $7m bribe</a:t>
            </a:r>
          </a:p>
          <a:p>
            <a:r>
              <a:rPr lang="en-US" sz="2800" dirty="0">
                <a:solidFill>
                  <a:schemeClr val="bg1"/>
                </a:solidFill>
              </a:rPr>
              <a:t>Surrendered himself to police in Tobago</a:t>
            </a:r>
          </a:p>
          <a:p>
            <a:r>
              <a:rPr lang="en-US" sz="2800" dirty="0">
                <a:solidFill>
                  <a:schemeClr val="bg1"/>
                </a:solidFill>
              </a:rPr>
              <a:t>Banned for life for corruption for repeatedly taking advantage of his position for financial gain</a:t>
            </a:r>
          </a:p>
          <a:p>
            <a:r>
              <a:rPr lang="en-US" sz="2800" dirty="0">
                <a:solidFill>
                  <a:schemeClr val="bg1"/>
                </a:solidFill>
              </a:rPr>
              <a:t>Black market ticket sales</a:t>
            </a:r>
          </a:p>
          <a:p>
            <a:r>
              <a:rPr lang="en-US" sz="2800" dirty="0">
                <a:solidFill>
                  <a:schemeClr val="bg1"/>
                </a:solidFill>
              </a:rPr>
              <a:t>Payments for personal gain</a:t>
            </a:r>
          </a:p>
          <a:p>
            <a:r>
              <a:rPr lang="en-US" sz="2800" dirty="0">
                <a:solidFill>
                  <a:schemeClr val="bg1"/>
                </a:solidFill>
              </a:rPr>
              <a:t>Haiti earthquake funds deposited in his bank account</a:t>
            </a:r>
          </a:p>
          <a:p>
            <a:endParaRPr lang="en-US" dirty="0">
              <a:solidFill>
                <a:schemeClr val="bg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30" name="Content Placeholder 6">
            <a:extLst>
              <a:ext uri="{FF2B5EF4-FFF2-40B4-BE49-F238E27FC236}">
                <a16:creationId xmlns:a16="http://schemas.microsoft.com/office/drawing/2014/main" id="{DF93D272-035E-DC44-9016-136A4B57516B}"/>
              </a:ext>
            </a:extLst>
          </p:cNvPr>
          <p:cNvPicPr>
            <a:picLocks noChangeAspect="1"/>
          </p:cNvPicPr>
          <p:nvPr/>
        </p:nvPicPr>
        <p:blipFill rotWithShape="1">
          <a:blip r:embed="rId2"/>
          <a:srcRect l="38117" r="7062" b="2"/>
          <a:stretch/>
        </p:blipFill>
        <p:spPr>
          <a:xfrm>
            <a:off x="3490722" y="10"/>
            <a:ext cx="5653278" cy="6857990"/>
          </a:xfrm>
          <a:prstGeom prst="rect">
            <a:avLst/>
          </a:prstGeom>
        </p:spPr>
      </p:pic>
      <p:sp>
        <p:nvSpPr>
          <p:cNvPr id="2" name="Title 1"/>
          <p:cNvSpPr>
            <a:spLocks noGrp="1"/>
          </p:cNvSpPr>
          <p:nvPr>
            <p:ph type="title"/>
          </p:nvPr>
        </p:nvSpPr>
        <p:spPr>
          <a:xfrm>
            <a:off x="451946" y="978776"/>
            <a:ext cx="2435272" cy="4843955"/>
          </a:xfrm>
        </p:spPr>
        <p:txBody>
          <a:bodyPr vert="horz" lIns="274320" tIns="182880" rIns="274320" bIns="182880" rtlCol="0" anchorCtr="1">
            <a:normAutofit/>
          </a:bodyPr>
          <a:lstStyle/>
          <a:p>
            <a:r>
              <a:rPr lang="en-US" sz="1800" dirty="0"/>
              <a:t>Blatter said …</a:t>
            </a:r>
            <a:br>
              <a:rPr lang="en-US" sz="1800" dirty="0"/>
            </a:br>
            <a:r>
              <a:rPr lang="en-US" sz="1800" dirty="0"/>
              <a:t>Knew nothing.</a:t>
            </a:r>
            <a:br>
              <a:rPr lang="en-US" sz="1800" dirty="0"/>
            </a:br>
            <a:r>
              <a:rPr lang="en-US" sz="1800" dirty="0"/>
              <a:t>FIFA “will continue to work with the relevant authorities…to root out any misconduct” </a:t>
            </a:r>
            <a:br>
              <a:rPr lang="en-US" sz="700" dirty="0"/>
            </a:br>
            <a:endParaRPr lang="en-US" sz="7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FIFA SCANDAL</a:t>
            </a:r>
          </a:p>
        </p:txBody>
      </p:sp>
      <p:sp>
        <p:nvSpPr>
          <p:cNvPr id="3" name="Content Placeholder 2"/>
          <p:cNvSpPr>
            <a:spLocks noGrp="1"/>
          </p:cNvSpPr>
          <p:nvPr>
            <p:ph idx="1"/>
          </p:nvPr>
        </p:nvSpPr>
        <p:spPr/>
        <p:txBody>
          <a:bodyPr>
            <a:normAutofit/>
          </a:bodyPr>
          <a:lstStyle/>
          <a:p>
            <a:r>
              <a:rPr lang="en-US" dirty="0"/>
              <a:t>On 27 May 2015, in a dawn raid, Swiss police arrested 7 leaders of world football.</a:t>
            </a:r>
          </a:p>
          <a:p>
            <a:r>
              <a:rPr lang="en-US" dirty="0"/>
              <a:t>Jeffrey Webb, Eduardo Li, Julio Rocha, Costas </a:t>
            </a:r>
            <a:r>
              <a:rPr lang="en-US" dirty="0" err="1"/>
              <a:t>Takkas</a:t>
            </a:r>
            <a:r>
              <a:rPr lang="en-US" dirty="0"/>
              <a:t>, Eugenio </a:t>
            </a:r>
            <a:r>
              <a:rPr lang="en-US" dirty="0" err="1"/>
              <a:t>Figueredo</a:t>
            </a:r>
            <a:r>
              <a:rPr lang="en-US" dirty="0"/>
              <a:t>, Rafael Esquivel and José Maria Marin.</a:t>
            </a:r>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627" y="274638"/>
            <a:ext cx="8818162" cy="1158746"/>
          </a:xfrm>
        </p:spPr>
        <p:txBody>
          <a:bodyPr>
            <a:normAutofit fontScale="90000"/>
          </a:bodyPr>
          <a:lstStyle/>
          <a:p>
            <a:br>
              <a:rPr lang="en-US" dirty="0"/>
            </a:br>
            <a:r>
              <a:rPr lang="en-US" dirty="0" err="1"/>
              <a:t>Copa</a:t>
            </a:r>
            <a:r>
              <a:rPr lang="en-US" dirty="0"/>
              <a:t> America </a:t>
            </a:r>
            <a:r>
              <a:rPr lang="en-US" dirty="0" err="1"/>
              <a:t>Centenario</a:t>
            </a:r>
            <a:r>
              <a:rPr lang="en-US" dirty="0"/>
              <a:t> Scheme Bribes</a:t>
            </a:r>
            <a:br>
              <a:rPr lang="en-US" dirty="0"/>
            </a:b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503118577"/>
              </p:ext>
            </p:extLst>
          </p:nvPr>
        </p:nvGraphicFramePr>
        <p:xfrm>
          <a:off x="803189" y="1748739"/>
          <a:ext cx="7797114" cy="4538370"/>
        </p:xfrm>
        <a:graphic>
          <a:graphicData uri="http://schemas.openxmlformats.org/drawingml/2006/table">
            <a:tbl>
              <a:tblPr firstRow="1" bandRow="1">
                <a:tableStyleId>{5C22544A-7EE6-4342-B048-85BDC9FD1C3A}</a:tableStyleId>
              </a:tblPr>
              <a:tblGrid>
                <a:gridCol w="2599038">
                  <a:extLst>
                    <a:ext uri="{9D8B030D-6E8A-4147-A177-3AD203B41FA5}">
                      <a16:colId xmlns:a16="http://schemas.microsoft.com/office/drawing/2014/main" val="20000"/>
                    </a:ext>
                  </a:extLst>
                </a:gridCol>
                <a:gridCol w="2599038">
                  <a:extLst>
                    <a:ext uri="{9D8B030D-6E8A-4147-A177-3AD203B41FA5}">
                      <a16:colId xmlns:a16="http://schemas.microsoft.com/office/drawing/2014/main" val="20001"/>
                    </a:ext>
                  </a:extLst>
                </a:gridCol>
                <a:gridCol w="2599038">
                  <a:extLst>
                    <a:ext uri="{9D8B030D-6E8A-4147-A177-3AD203B41FA5}">
                      <a16:colId xmlns:a16="http://schemas.microsoft.com/office/drawing/2014/main" val="20002"/>
                    </a:ext>
                  </a:extLst>
                </a:gridCol>
              </a:tblGrid>
              <a:tr h="595876">
                <a:tc>
                  <a:txBody>
                    <a:bodyPr/>
                    <a:lstStyle/>
                    <a:p>
                      <a:r>
                        <a:rPr lang="en-US" sz="2000" dirty="0"/>
                        <a:t>Host Nation</a:t>
                      </a:r>
                    </a:p>
                  </a:txBody>
                  <a:tcPr marL="65969" marR="65969"/>
                </a:tc>
                <a:tc>
                  <a:txBody>
                    <a:bodyPr/>
                    <a:lstStyle/>
                    <a:p>
                      <a:r>
                        <a:rPr lang="en-US" sz="2000" dirty="0"/>
                        <a:t>Contract Price</a:t>
                      </a:r>
                    </a:p>
                  </a:txBody>
                  <a:tcPr marL="65969" marR="65969"/>
                </a:tc>
                <a:tc>
                  <a:txBody>
                    <a:bodyPr/>
                    <a:lstStyle/>
                    <a:p>
                      <a:r>
                        <a:rPr lang="en-US" sz="2000" dirty="0"/>
                        <a:t>Bribe</a:t>
                      </a:r>
                    </a:p>
                  </a:txBody>
                  <a:tcPr marL="65969" marR="65969"/>
                </a:tc>
                <a:extLst>
                  <a:ext uri="{0D108BD9-81ED-4DB2-BD59-A6C34878D82A}">
                    <a16:rowId xmlns:a16="http://schemas.microsoft.com/office/drawing/2014/main" val="10000"/>
                  </a:ext>
                </a:extLst>
              </a:tr>
              <a:tr h="595876">
                <a:tc>
                  <a:txBody>
                    <a:bodyPr/>
                    <a:lstStyle/>
                    <a:p>
                      <a:r>
                        <a:rPr lang="en-US" sz="2000" dirty="0"/>
                        <a:t>2015 Chile</a:t>
                      </a:r>
                    </a:p>
                  </a:txBody>
                  <a:tcPr marL="65969" marR="65969"/>
                </a:tc>
                <a:tc>
                  <a:txBody>
                    <a:bodyPr/>
                    <a:lstStyle/>
                    <a:p>
                      <a:r>
                        <a:rPr lang="en-US" sz="2000" dirty="0"/>
                        <a:t>US$25m</a:t>
                      </a:r>
                    </a:p>
                  </a:txBody>
                  <a:tcPr marL="65969" marR="65969"/>
                </a:tc>
                <a:tc>
                  <a:txBody>
                    <a:bodyPr/>
                    <a:lstStyle/>
                    <a:p>
                      <a:r>
                        <a:rPr lang="en-US" sz="2000" dirty="0"/>
                        <a:t>US$20m</a:t>
                      </a:r>
                    </a:p>
                  </a:txBody>
                  <a:tcPr marL="65969" marR="65969"/>
                </a:tc>
                <a:extLst>
                  <a:ext uri="{0D108BD9-81ED-4DB2-BD59-A6C34878D82A}">
                    <a16:rowId xmlns:a16="http://schemas.microsoft.com/office/drawing/2014/main" val="10001"/>
                  </a:ext>
                </a:extLst>
              </a:tr>
              <a:tr h="673034">
                <a:tc>
                  <a:txBody>
                    <a:bodyPr/>
                    <a:lstStyle/>
                    <a:p>
                      <a:r>
                        <a:rPr lang="en-US" sz="2000" dirty="0"/>
                        <a:t>2016 USA</a:t>
                      </a:r>
                    </a:p>
                  </a:txBody>
                  <a:tcPr marL="65969" marR="65969"/>
                </a:tc>
                <a:tc>
                  <a:txBody>
                    <a:bodyPr/>
                    <a:lstStyle/>
                    <a:p>
                      <a:r>
                        <a:rPr lang="en-US" sz="2000" dirty="0"/>
                        <a:t>US$75m</a:t>
                      </a:r>
                    </a:p>
                  </a:txBody>
                  <a:tcPr marL="65969" marR="65969"/>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dirty="0"/>
                        <a:t>US$30m</a:t>
                      </a:r>
                    </a:p>
                    <a:p>
                      <a:endParaRPr lang="en-US" sz="2000" dirty="0"/>
                    </a:p>
                  </a:txBody>
                  <a:tcPr marL="65969" marR="65969"/>
                </a:tc>
                <a:extLst>
                  <a:ext uri="{0D108BD9-81ED-4DB2-BD59-A6C34878D82A}">
                    <a16:rowId xmlns:a16="http://schemas.microsoft.com/office/drawing/2014/main" val="10002"/>
                  </a:ext>
                </a:extLst>
              </a:tr>
              <a:tr h="673034">
                <a:tc>
                  <a:txBody>
                    <a:bodyPr/>
                    <a:lstStyle/>
                    <a:p>
                      <a:r>
                        <a:rPr lang="en-US" sz="2000" dirty="0"/>
                        <a:t>2019 Brazil</a:t>
                      </a:r>
                    </a:p>
                  </a:txBody>
                  <a:tcPr marL="65969" marR="65969"/>
                </a:tc>
                <a:tc>
                  <a:txBody>
                    <a:bodyPr/>
                    <a:lstStyle/>
                    <a:p>
                      <a:r>
                        <a:rPr lang="en-US" sz="2000" dirty="0"/>
                        <a:t>US$80m</a:t>
                      </a:r>
                    </a:p>
                  </a:txBody>
                  <a:tcPr marL="65969" marR="65969"/>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dirty="0"/>
                        <a:t>US$20m</a:t>
                      </a:r>
                    </a:p>
                    <a:p>
                      <a:endParaRPr lang="en-US" sz="2000" dirty="0"/>
                    </a:p>
                  </a:txBody>
                  <a:tcPr marL="65969" marR="65969"/>
                </a:tc>
                <a:extLst>
                  <a:ext uri="{0D108BD9-81ED-4DB2-BD59-A6C34878D82A}">
                    <a16:rowId xmlns:a16="http://schemas.microsoft.com/office/drawing/2014/main" val="10003"/>
                  </a:ext>
                </a:extLst>
              </a:tr>
              <a:tr h="673034">
                <a:tc>
                  <a:txBody>
                    <a:bodyPr/>
                    <a:lstStyle/>
                    <a:p>
                      <a:r>
                        <a:rPr lang="en-US" sz="2000" dirty="0"/>
                        <a:t>2023 </a:t>
                      </a:r>
                      <a:r>
                        <a:rPr lang="en-US" sz="2000" dirty="0" err="1"/>
                        <a:t>Equador</a:t>
                      </a:r>
                      <a:endParaRPr lang="en-US" sz="2000" dirty="0"/>
                    </a:p>
                  </a:txBody>
                  <a:tcPr marL="65969" marR="65969"/>
                </a:tc>
                <a:tc>
                  <a:txBody>
                    <a:bodyPr/>
                    <a:lstStyle/>
                    <a:p>
                      <a:r>
                        <a:rPr lang="en-US" sz="2000" dirty="0"/>
                        <a:t>US$85m</a:t>
                      </a:r>
                    </a:p>
                  </a:txBody>
                  <a:tcPr marL="65969" marR="65969"/>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dirty="0"/>
                        <a:t>US$20m</a:t>
                      </a:r>
                    </a:p>
                    <a:p>
                      <a:endParaRPr lang="en-US" sz="2000" dirty="0"/>
                    </a:p>
                  </a:txBody>
                  <a:tcPr marL="65969" marR="65969"/>
                </a:tc>
                <a:extLst>
                  <a:ext uri="{0D108BD9-81ED-4DB2-BD59-A6C34878D82A}">
                    <a16:rowId xmlns:a16="http://schemas.microsoft.com/office/drawing/2014/main" val="10004"/>
                  </a:ext>
                </a:extLst>
              </a:tr>
              <a:tr h="1243498">
                <a:tc>
                  <a:txBody>
                    <a:bodyPr/>
                    <a:lstStyle/>
                    <a:p>
                      <a:endParaRPr lang="en-US" sz="2000" dirty="0"/>
                    </a:p>
                  </a:txBody>
                  <a:tcPr marL="65969" marR="65969"/>
                </a:tc>
                <a:tc>
                  <a:txBody>
                    <a:bodyPr/>
                    <a:lstStyle/>
                    <a:p>
                      <a:endParaRPr lang="en-US" sz="2000" dirty="0"/>
                    </a:p>
                  </a:txBody>
                  <a:tcPr marL="65969" marR="65969"/>
                </a:tc>
                <a:tc>
                  <a:txBody>
                    <a:bodyPr/>
                    <a:lstStyle/>
                    <a:p>
                      <a:endParaRPr lang="en-US" sz="2000" dirty="0"/>
                    </a:p>
                    <a:p>
                      <a:r>
                        <a:rPr lang="en-US" sz="2000" dirty="0"/>
                        <a:t>Total Bribes $110m</a:t>
                      </a:r>
                    </a:p>
                  </a:txBody>
                  <a:tcPr marL="65969" marR="65969"/>
                </a:tc>
                <a:extLst>
                  <a:ext uri="{0D108BD9-81ED-4DB2-BD59-A6C34878D82A}">
                    <a16:rowId xmlns:a16="http://schemas.microsoft.com/office/drawing/2014/main" val="10005"/>
                  </a:ext>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FF">
              <a:alpha val="10000"/>
            </a:srgbClr>
          </a:solidFill>
          <a:ln>
            <a:solidFill>
              <a:schemeClr val="tx1"/>
            </a:solidFill>
          </a:ln>
        </p:spPr>
        <p:txBody>
          <a:bodyPr>
            <a:normAutofit/>
          </a:bodyPr>
          <a:lstStyle/>
          <a:p>
            <a:r>
              <a:rPr lang="en-US">
                <a:solidFill>
                  <a:schemeClr val="tx1"/>
                </a:solidFill>
              </a:rPr>
              <a:t>Continued</a:t>
            </a:r>
          </a:p>
        </p:txBody>
      </p:sp>
      <p:sp>
        <p:nvSpPr>
          <p:cNvPr id="3" name="Content Placeholder 2"/>
          <p:cNvSpPr>
            <a:spLocks noGrp="1"/>
          </p:cNvSpPr>
          <p:nvPr>
            <p:ph idx="1"/>
          </p:nvPr>
        </p:nvSpPr>
        <p:spPr/>
        <p:txBody>
          <a:bodyPr>
            <a:normAutofit fontScale="92500" lnSpcReduction="10000"/>
          </a:bodyPr>
          <a:lstStyle/>
          <a:p>
            <a:r>
              <a:rPr lang="en-US" sz="2800" dirty="0"/>
              <a:t>The U.S. Department of Justice brought charges against 14 people - the seven who were arrested, plus businessmen who had long had dealings with FIFA and/or the FIFA’s affiliate for the Americas, the Confederation of North, Central American and Caribbean Association Football (CONCACAF). </a:t>
            </a:r>
          </a:p>
          <a:p>
            <a:endParaRPr lang="en-US" dirty="0"/>
          </a:p>
        </p:txBody>
      </p:sp>
    </p:spTree>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73352" y="964692"/>
            <a:ext cx="5797296" cy="1188720"/>
          </a:xfrm>
          <a:solidFill>
            <a:srgbClr val="FFFFFF">
              <a:alpha val="10000"/>
            </a:srgbClr>
          </a:solidFill>
          <a:ln>
            <a:solidFill>
              <a:schemeClr val="tx1"/>
            </a:solidFill>
          </a:ln>
        </p:spPr>
        <p:txBody>
          <a:bodyPr>
            <a:normAutofit/>
          </a:bodyPr>
          <a:lstStyle/>
          <a:p>
            <a:r>
              <a:rPr lang="en-US">
                <a:solidFill>
                  <a:schemeClr val="tx1"/>
                </a:solidFill>
              </a:rPr>
              <a:t>Continued</a:t>
            </a:r>
          </a:p>
        </p:txBody>
      </p:sp>
      <p:sp>
        <p:nvSpPr>
          <p:cNvPr id="3" name="Content Placeholder 2"/>
          <p:cNvSpPr>
            <a:spLocks noGrp="1"/>
          </p:cNvSpPr>
          <p:nvPr>
            <p:ph idx="1"/>
          </p:nvPr>
        </p:nvSpPr>
        <p:spPr>
          <a:xfrm>
            <a:off x="1037969" y="2638044"/>
            <a:ext cx="6907426" cy="3849253"/>
          </a:xfrm>
        </p:spPr>
        <p:txBody>
          <a:bodyPr>
            <a:normAutofit lnSpcReduction="10000"/>
          </a:bodyPr>
          <a:lstStyle/>
          <a:p>
            <a:pPr>
              <a:spcBef>
                <a:spcPts val="0"/>
              </a:spcBef>
            </a:pPr>
            <a:r>
              <a:rPr lang="en-US" sz="2400" dirty="0"/>
              <a:t>47 counts, £97.5m in illegal payments</a:t>
            </a:r>
          </a:p>
          <a:p>
            <a:pPr>
              <a:spcBef>
                <a:spcPts val="0"/>
              </a:spcBef>
            </a:pPr>
            <a:r>
              <a:rPr lang="en-US" sz="2400" dirty="0"/>
              <a:t>Charged the 14 defendants with racketeering, wire fraud and money laundering conspiracies, among other offences, in connection with the defendants’ participation in a 24 year scheme to enrich themselves through the corruption of international soccer.</a:t>
            </a:r>
          </a:p>
          <a:p>
            <a:pPr>
              <a:spcBef>
                <a:spcPts val="0"/>
              </a:spcBef>
            </a:pPr>
            <a:r>
              <a:rPr lang="en-US" sz="2400" dirty="0"/>
              <a:t>The businessmen allegedly paid and agreed to pay well over $150 million in bribes and kickbacks to obtain lucrative media and marketing rights to international soccer tournaments.</a:t>
            </a:r>
          </a:p>
          <a:p>
            <a:endParaRPr lang="en-US" dirty="0"/>
          </a:p>
        </p:txBody>
      </p:sp>
    </p:spTree>
  </p:cSld>
  <p:clrMapOvr>
    <a:overrideClrMapping bg1="dk1" tx1="lt1" bg2="dk2" tx2="lt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73352" y="964692"/>
            <a:ext cx="5797296" cy="1188720"/>
          </a:xfrm>
          <a:solidFill>
            <a:srgbClr val="FFFFFF">
              <a:alpha val="10000"/>
            </a:srgbClr>
          </a:solidFill>
          <a:ln>
            <a:solidFill>
              <a:schemeClr val="tx1"/>
            </a:solidFill>
          </a:ln>
        </p:spPr>
        <p:txBody>
          <a:bodyPr>
            <a:normAutofit/>
          </a:bodyPr>
          <a:lstStyle/>
          <a:p>
            <a:r>
              <a:rPr lang="en-US">
                <a:solidFill>
                  <a:schemeClr val="tx1"/>
                </a:solidFill>
              </a:rPr>
              <a:t>Why the US ?</a:t>
            </a:r>
          </a:p>
        </p:txBody>
      </p:sp>
      <p:sp>
        <p:nvSpPr>
          <p:cNvPr id="3" name="Content Placeholder 2"/>
          <p:cNvSpPr>
            <a:spLocks noGrp="1"/>
          </p:cNvSpPr>
          <p:nvPr>
            <p:ph idx="1"/>
          </p:nvPr>
        </p:nvSpPr>
        <p:spPr>
          <a:xfrm>
            <a:off x="926757" y="2638044"/>
            <a:ext cx="7278129" cy="3948107"/>
          </a:xfrm>
        </p:spPr>
        <p:txBody>
          <a:bodyPr>
            <a:normAutofit lnSpcReduction="10000"/>
          </a:bodyPr>
          <a:lstStyle/>
          <a:p>
            <a:r>
              <a:rPr lang="en-US" sz="2400" dirty="0"/>
              <a:t>Why did the US take the lead in indicting non-American citizens about competitions that took place outside the US and that came under the auspices of Swiss-based FIFA.</a:t>
            </a:r>
          </a:p>
          <a:p>
            <a:r>
              <a:rPr lang="en-US" sz="2400" dirty="0"/>
              <a:t>Some FIFA officials were US citizens.</a:t>
            </a:r>
          </a:p>
          <a:p>
            <a:r>
              <a:rPr lang="en-US" sz="2400" dirty="0"/>
              <a:t>CONACAF HQs in the US.</a:t>
            </a:r>
          </a:p>
          <a:p>
            <a:r>
              <a:rPr lang="en-US" sz="2400" dirty="0"/>
              <a:t>Many of the sports marketing companies had HQs in the US.</a:t>
            </a:r>
          </a:p>
          <a:p>
            <a:r>
              <a:rPr lang="en-US" sz="2400" dirty="0"/>
              <a:t>Massive FIFA financial transactions went through the US.</a:t>
            </a:r>
          </a:p>
          <a:p>
            <a:endParaRPr lang="en-US" dirty="0"/>
          </a:p>
        </p:txBody>
      </p:sp>
    </p:spTree>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Ethics</a:t>
            </a:r>
          </a:p>
        </p:txBody>
      </p:sp>
      <p:sp>
        <p:nvSpPr>
          <p:cNvPr id="3" name="Content Placeholder 2"/>
          <p:cNvSpPr>
            <a:spLocks noGrp="1"/>
          </p:cNvSpPr>
          <p:nvPr>
            <p:ph idx="1"/>
          </p:nvPr>
        </p:nvSpPr>
        <p:spPr>
          <a:xfrm>
            <a:off x="1149179" y="2638045"/>
            <a:ext cx="6394622" cy="3429123"/>
          </a:xfrm>
        </p:spPr>
        <p:txBody>
          <a:bodyPr>
            <a:normAutofit/>
          </a:bodyPr>
          <a:lstStyle/>
          <a:p>
            <a:r>
              <a:rPr lang="en-US" sz="2800" dirty="0"/>
              <a:t>The fraud harmed many victims, from youth leagues and developing countries that should benefit from the revenue generated by the commercial rights these </a:t>
            </a:r>
            <a:r>
              <a:rPr lang="en-US" sz="2800" dirty="0" err="1"/>
              <a:t>organisations</a:t>
            </a:r>
            <a:r>
              <a:rPr lang="en-US" sz="2800" dirty="0"/>
              <a:t> hold, to the fans throughout the world whose support for the game makes those rights valuable.</a:t>
            </a:r>
          </a:p>
          <a:p>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Enterprise’</a:t>
            </a:r>
          </a:p>
        </p:txBody>
      </p:sp>
      <p:sp>
        <p:nvSpPr>
          <p:cNvPr id="3" name="Content Placeholder 2"/>
          <p:cNvSpPr>
            <a:spLocks noGrp="1"/>
          </p:cNvSpPr>
          <p:nvPr>
            <p:ph idx="1"/>
          </p:nvPr>
        </p:nvSpPr>
        <p:spPr/>
        <p:txBody>
          <a:bodyPr>
            <a:normAutofit/>
          </a:bodyPr>
          <a:lstStyle/>
          <a:p>
            <a:r>
              <a:rPr lang="en-US" sz="2400" dirty="0"/>
              <a:t>209 countries make up FIFA.</a:t>
            </a:r>
          </a:p>
          <a:p>
            <a:r>
              <a:rPr lang="en-US" sz="2400" dirty="0"/>
              <a:t>Derives revenue by </a:t>
            </a:r>
            <a:r>
              <a:rPr lang="en-US" sz="2400" dirty="0" err="1"/>
              <a:t>commercialising</a:t>
            </a:r>
            <a:r>
              <a:rPr lang="en-US" sz="2400" dirty="0"/>
              <a:t> the media and marketing rights associated to football events and tournaments.</a:t>
            </a:r>
          </a:p>
          <a:p>
            <a:r>
              <a:rPr lang="en-US" sz="2400" dirty="0"/>
              <a:t>FIFA’s revenue between 2011-2014 US$5.7b.</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FB1F6BD-1BC4-4242-ACC8-68B5DE2A8D4F}"/>
              </a:ext>
            </a:extLst>
          </p:cNvPr>
          <p:cNvPicPr>
            <a:picLocks noChangeAspect="1"/>
          </p:cNvPicPr>
          <p:nvPr/>
        </p:nvPicPr>
        <p:blipFill rotWithShape="1">
          <a:blip r:embed="rId3"/>
          <a:srcRect l="7297" t="12271" r="15811" b="25027"/>
          <a:stretch/>
        </p:blipFill>
        <p:spPr>
          <a:xfrm>
            <a:off x="383059" y="1149178"/>
            <a:ext cx="8485684" cy="4324865"/>
          </a:xfrm>
          <a:prstGeom prst="rect">
            <a:avLst/>
          </a:prstGeom>
        </p:spPr>
      </p:pic>
    </p:spTree>
    <p:extLst>
      <p:ext uri="{BB962C8B-B14F-4D97-AF65-F5344CB8AC3E}">
        <p14:creationId xmlns:p14="http://schemas.microsoft.com/office/powerpoint/2010/main" val="7569745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73352" y="964692"/>
            <a:ext cx="5797296" cy="1188720"/>
          </a:xfrm>
          <a:solidFill>
            <a:srgbClr val="FFFFFF">
              <a:alpha val="10000"/>
            </a:srgbClr>
          </a:solidFill>
          <a:ln>
            <a:solidFill>
              <a:schemeClr val="tx1"/>
            </a:solidFill>
          </a:ln>
        </p:spPr>
        <p:txBody>
          <a:bodyPr>
            <a:normAutofit/>
          </a:bodyPr>
          <a:lstStyle/>
          <a:p>
            <a:r>
              <a:rPr lang="en-US">
                <a:solidFill>
                  <a:schemeClr val="tx1"/>
                </a:solidFill>
              </a:rPr>
              <a:t>Figures</a:t>
            </a:r>
          </a:p>
        </p:txBody>
      </p:sp>
      <p:sp>
        <p:nvSpPr>
          <p:cNvPr id="3" name="Content Placeholder 2"/>
          <p:cNvSpPr>
            <a:spLocks noGrp="1"/>
          </p:cNvSpPr>
          <p:nvPr>
            <p:ph idx="1"/>
          </p:nvPr>
        </p:nvSpPr>
        <p:spPr>
          <a:xfrm>
            <a:off x="1013253" y="2638044"/>
            <a:ext cx="7587049" cy="3700972"/>
          </a:xfrm>
        </p:spPr>
        <p:txBody>
          <a:bodyPr>
            <a:normAutofit lnSpcReduction="10000"/>
          </a:bodyPr>
          <a:lstStyle/>
          <a:p>
            <a:pPr>
              <a:lnSpc>
                <a:spcPct val="90000"/>
              </a:lnSpc>
              <a:spcBef>
                <a:spcPts val="0"/>
              </a:spcBef>
              <a:spcAft>
                <a:spcPts val="600"/>
              </a:spcAft>
            </a:pPr>
            <a:r>
              <a:rPr lang="en-US" sz="2400" dirty="0"/>
              <a:t>Sky and BT Sport paid £5.136b for live Premier League TV rights for three seasons from 2016-17.</a:t>
            </a:r>
          </a:p>
          <a:p>
            <a:pPr>
              <a:lnSpc>
                <a:spcPct val="90000"/>
              </a:lnSpc>
              <a:spcBef>
                <a:spcPts val="0"/>
              </a:spcBef>
              <a:spcAft>
                <a:spcPts val="600"/>
              </a:spcAft>
            </a:pPr>
            <a:r>
              <a:rPr lang="en-US" sz="2400" dirty="0">
                <a:hlinkClick r:id="rId2"/>
              </a:rPr>
              <a:t>http://www.bbc.co.uk/sport/0/football/31357409</a:t>
            </a:r>
            <a:endParaRPr lang="en-US" sz="2400" dirty="0"/>
          </a:p>
          <a:p>
            <a:pPr>
              <a:lnSpc>
                <a:spcPct val="90000"/>
              </a:lnSpc>
              <a:spcBef>
                <a:spcPts val="0"/>
              </a:spcBef>
              <a:spcAft>
                <a:spcPts val="600"/>
              </a:spcAft>
            </a:pPr>
            <a:r>
              <a:rPr lang="en-GB" sz="2400" dirty="0"/>
              <a:t>The </a:t>
            </a:r>
            <a:r>
              <a:rPr lang="en-GB" sz="2400" dirty="0" err="1"/>
              <a:t>payTV</a:t>
            </a:r>
            <a:r>
              <a:rPr lang="en-GB" sz="2400" dirty="0"/>
              <a:t> broadcasters Sky and BT Sport have retained their hold on live televised Premier League football, paying £4.464bn to the clubs for the rights to the five main packages of matches from 2019-22. </a:t>
            </a:r>
          </a:p>
          <a:p>
            <a:pPr>
              <a:lnSpc>
                <a:spcPct val="90000"/>
              </a:lnSpc>
              <a:spcBef>
                <a:spcPts val="0"/>
              </a:spcBef>
              <a:spcAft>
                <a:spcPts val="600"/>
              </a:spcAft>
            </a:pPr>
            <a:r>
              <a:rPr lang="en-GB" sz="2400" dirty="0"/>
              <a:t>Cunningham (2018) writes that the premier league is struggling to sell its other packages</a:t>
            </a:r>
          </a:p>
          <a:p>
            <a:pPr>
              <a:lnSpc>
                <a:spcPct val="90000"/>
              </a:lnSpc>
              <a:spcBef>
                <a:spcPts val="0"/>
              </a:spcBef>
              <a:spcAft>
                <a:spcPts val="600"/>
              </a:spcAft>
            </a:pPr>
            <a:r>
              <a:rPr lang="en-US" sz="2400" dirty="0">
                <a:hlinkClick r:id="rId3"/>
              </a:rPr>
              <a:t>https://inews.co.uk/sport/football/exclusive-premier-league-struggling-sell-remaining-tv-rights-deals/</a:t>
            </a:r>
            <a:endParaRPr lang="en-US" sz="2400" dirty="0"/>
          </a:p>
          <a:p>
            <a:pPr>
              <a:lnSpc>
                <a:spcPct val="90000"/>
              </a:lnSpc>
              <a:spcBef>
                <a:spcPts val="0"/>
              </a:spcBef>
              <a:spcAft>
                <a:spcPts val="600"/>
              </a:spcAft>
            </a:pPr>
            <a:endParaRPr lang="en-US" sz="1700" dirty="0"/>
          </a:p>
        </p:txBody>
      </p:sp>
    </p:spTree>
  </p:cSld>
  <p:clrMapOvr>
    <a:overrideClrMapping bg1="dk1" tx1="lt1" bg2="dk2" tx2="lt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315D08-2C46-F541-A598-FD216855A016}"/>
              </a:ext>
            </a:extLst>
          </p:cNvPr>
          <p:cNvSpPr>
            <a:spLocks noGrp="1"/>
          </p:cNvSpPr>
          <p:nvPr>
            <p:ph type="title"/>
          </p:nvPr>
        </p:nvSpPr>
        <p:spPr/>
        <p:txBody>
          <a:bodyPr/>
          <a:lstStyle/>
          <a:p>
            <a:r>
              <a:rPr lang="en-US" dirty="0"/>
              <a:t>Some ethical points</a:t>
            </a:r>
          </a:p>
        </p:txBody>
      </p:sp>
      <p:sp>
        <p:nvSpPr>
          <p:cNvPr id="3" name="Content Placeholder 2">
            <a:extLst>
              <a:ext uri="{FF2B5EF4-FFF2-40B4-BE49-F238E27FC236}">
                <a16:creationId xmlns:a16="http://schemas.microsoft.com/office/drawing/2014/main" id="{789C6433-32A8-C34C-937B-24ECE49981FE}"/>
              </a:ext>
            </a:extLst>
          </p:cNvPr>
          <p:cNvSpPr>
            <a:spLocks noGrp="1"/>
          </p:cNvSpPr>
          <p:nvPr>
            <p:ph idx="1"/>
          </p:nvPr>
        </p:nvSpPr>
        <p:spPr/>
        <p:txBody>
          <a:bodyPr/>
          <a:lstStyle/>
          <a:p>
            <a:r>
              <a:rPr lang="en-US" dirty="0"/>
              <a:t>Pay to view – so can you afford it ?</a:t>
            </a:r>
          </a:p>
          <a:p>
            <a:r>
              <a:rPr lang="en-US" dirty="0"/>
              <a:t>Money in football</a:t>
            </a:r>
          </a:p>
          <a:p>
            <a:r>
              <a:rPr lang="en-US" dirty="0"/>
              <a:t>Wages</a:t>
            </a:r>
          </a:p>
          <a:p>
            <a:r>
              <a:rPr lang="en-US" dirty="0"/>
              <a:t>TV rights</a:t>
            </a:r>
          </a:p>
        </p:txBody>
      </p:sp>
    </p:spTree>
    <p:extLst>
      <p:ext uri="{BB962C8B-B14F-4D97-AF65-F5344CB8AC3E}">
        <p14:creationId xmlns:p14="http://schemas.microsoft.com/office/powerpoint/2010/main" val="38254603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09600" y="1365250"/>
            <a:ext cx="7924800" cy="412750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40F53A5-9EC6-8742-95E6-8A46F6F06C42}"/>
              </a:ext>
            </a:extLst>
          </p:cNvPr>
          <p:cNvPicPr>
            <a:picLocks noChangeAspect="1"/>
          </p:cNvPicPr>
          <p:nvPr/>
        </p:nvPicPr>
        <p:blipFill>
          <a:blip r:embed="rId2"/>
          <a:stretch>
            <a:fillRect/>
          </a:stretch>
        </p:blipFill>
        <p:spPr>
          <a:xfrm>
            <a:off x="546100" y="596900"/>
            <a:ext cx="8051800" cy="5664200"/>
          </a:xfrm>
          <a:prstGeom prst="rect">
            <a:avLst/>
          </a:prstGeom>
        </p:spPr>
      </p:pic>
    </p:spTree>
    <p:extLst>
      <p:ext uri="{BB962C8B-B14F-4D97-AF65-F5344CB8AC3E}">
        <p14:creationId xmlns:p14="http://schemas.microsoft.com/office/powerpoint/2010/main" val="11676285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92A5072-DDEF-5B41-88DA-B5E68A95675F}"/>
              </a:ext>
            </a:extLst>
          </p:cNvPr>
          <p:cNvPicPr>
            <a:picLocks noChangeAspect="1"/>
          </p:cNvPicPr>
          <p:nvPr/>
        </p:nvPicPr>
        <p:blipFill>
          <a:blip r:embed="rId2"/>
          <a:stretch>
            <a:fillRect/>
          </a:stretch>
        </p:blipFill>
        <p:spPr>
          <a:xfrm>
            <a:off x="1320718" y="0"/>
            <a:ext cx="6502563" cy="6858000"/>
          </a:xfrm>
          <a:prstGeom prst="rect">
            <a:avLst/>
          </a:prstGeom>
        </p:spPr>
      </p:pic>
    </p:spTree>
    <p:extLst>
      <p:ext uri="{BB962C8B-B14F-4D97-AF65-F5344CB8AC3E}">
        <p14:creationId xmlns:p14="http://schemas.microsoft.com/office/powerpoint/2010/main" val="22479977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0C15345-46CD-E44E-9058-1CFE85176C16}"/>
              </a:ext>
            </a:extLst>
          </p:cNvPr>
          <p:cNvPicPr>
            <a:picLocks noChangeAspect="1"/>
          </p:cNvPicPr>
          <p:nvPr/>
        </p:nvPicPr>
        <p:blipFill>
          <a:blip r:embed="rId2"/>
          <a:stretch>
            <a:fillRect/>
          </a:stretch>
        </p:blipFill>
        <p:spPr>
          <a:xfrm>
            <a:off x="0" y="171450"/>
            <a:ext cx="9144000" cy="6515100"/>
          </a:xfrm>
          <a:prstGeom prst="rect">
            <a:avLst/>
          </a:prstGeom>
        </p:spPr>
      </p:pic>
    </p:spTree>
    <p:extLst>
      <p:ext uri="{BB962C8B-B14F-4D97-AF65-F5344CB8AC3E}">
        <p14:creationId xmlns:p14="http://schemas.microsoft.com/office/powerpoint/2010/main" val="38466828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5AD41C3-E762-C540-ADB5-BAE321B33BA3}"/>
              </a:ext>
            </a:extLst>
          </p:cNvPr>
          <p:cNvPicPr>
            <a:picLocks noChangeAspect="1"/>
          </p:cNvPicPr>
          <p:nvPr/>
        </p:nvPicPr>
        <p:blipFill>
          <a:blip r:embed="rId2"/>
          <a:stretch>
            <a:fillRect/>
          </a:stretch>
        </p:blipFill>
        <p:spPr>
          <a:xfrm>
            <a:off x="0" y="381000"/>
            <a:ext cx="9144000" cy="6096000"/>
          </a:xfrm>
          <a:prstGeom prst="rect">
            <a:avLst/>
          </a:prstGeom>
        </p:spPr>
      </p:pic>
    </p:spTree>
    <p:extLst>
      <p:ext uri="{BB962C8B-B14F-4D97-AF65-F5344CB8AC3E}">
        <p14:creationId xmlns:p14="http://schemas.microsoft.com/office/powerpoint/2010/main" val="23661262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8" name="Content Placeholder 7">
            <a:extLst>
              <a:ext uri="{FF2B5EF4-FFF2-40B4-BE49-F238E27FC236}">
                <a16:creationId xmlns:a16="http://schemas.microsoft.com/office/drawing/2014/main" id="{B7EDAFC1-E299-4244-AB32-7EF47EF24956}"/>
              </a:ext>
            </a:extLst>
          </p:cNvPr>
          <p:cNvPicPr>
            <a:picLocks noGrp="1" noChangeAspect="1"/>
          </p:cNvPicPr>
          <p:nvPr>
            <p:ph idx="1"/>
          </p:nvPr>
        </p:nvPicPr>
        <p:blipFill rotWithShape="1">
          <a:blip r:embed="rId3"/>
          <a:srcRect l="17567" r="1626" b="9091"/>
          <a:stretch/>
        </p:blipFill>
        <p:spPr>
          <a:xfrm>
            <a:off x="20" y="10"/>
            <a:ext cx="9143980" cy="6857990"/>
          </a:xfrm>
          <a:prstGeom prst="rect">
            <a:avLst/>
          </a:prstGeom>
        </p:spPr>
      </p:pic>
      <p:sp>
        <p:nvSpPr>
          <p:cNvPr id="13" name="Rounded Rectangle 7">
            <a:extLst>
              <a:ext uri="{FF2B5EF4-FFF2-40B4-BE49-F238E27FC236}">
                <a16:creationId xmlns:a16="http://schemas.microsoft.com/office/drawing/2014/main" id="{FB5068B5-1FFD-4F57-A282-CAA68F32F29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9915" y="646819"/>
            <a:ext cx="1961388" cy="2615184"/>
          </a:xfrm>
          <a:prstGeom prst="roundRect">
            <a:avLst/>
          </a:prstGeom>
          <a:noFill/>
          <a:ln w="317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E1E524-41FA-E04A-BD1C-2CC1C2B78372}"/>
              </a:ext>
            </a:extLst>
          </p:cNvPr>
          <p:cNvSpPr>
            <a:spLocks noGrp="1"/>
          </p:cNvSpPr>
          <p:nvPr>
            <p:ph type="title"/>
          </p:nvPr>
        </p:nvSpPr>
        <p:spPr>
          <a:xfrm>
            <a:off x="593359" y="811411"/>
            <a:ext cx="1714500" cy="2286000"/>
          </a:xfrm>
          <a:prstGeom prst="roundRect">
            <a:avLst>
              <a:gd name="adj" fmla="val 14141"/>
            </a:avLst>
          </a:prstGeom>
          <a:solidFill>
            <a:srgbClr val="000000">
              <a:alpha val="75000"/>
            </a:srgbClr>
          </a:solidFill>
          <a:ln>
            <a:noFill/>
          </a:ln>
        </p:spPr>
        <p:txBody>
          <a:bodyPr vert="horz" lIns="182880" tIns="182880" rIns="182880" bIns="182880" rtlCol="0" anchor="ctr">
            <a:normAutofit/>
          </a:bodyPr>
          <a:lstStyle/>
          <a:p>
            <a:r>
              <a:rPr lang="en-US" sz="1200" kern="1200" cap="all" spc="200" baseline="0">
                <a:solidFill>
                  <a:srgbClr val="FFFFFF"/>
                </a:solidFill>
                <a:latin typeface="+mj-lt"/>
                <a:ea typeface="+mj-ea"/>
                <a:cs typeface="+mj-cs"/>
              </a:rPr>
              <a:t>Biggest hearners in the premier league 2017</a:t>
            </a:r>
            <a:br>
              <a:rPr lang="en-US" sz="1200" kern="1200" cap="all" spc="200" baseline="0">
                <a:solidFill>
                  <a:srgbClr val="FFFFFF"/>
                </a:solidFill>
                <a:latin typeface="+mj-lt"/>
                <a:ea typeface="+mj-ea"/>
                <a:cs typeface="+mj-cs"/>
              </a:rPr>
            </a:br>
            <a:r>
              <a:rPr lang="en-US" sz="1200" kern="1200" cap="all" spc="200" baseline="0">
                <a:solidFill>
                  <a:srgbClr val="FFFFFF"/>
                </a:solidFill>
                <a:latin typeface="+mj-lt"/>
                <a:ea typeface="+mj-ea"/>
                <a:cs typeface="+mj-cs"/>
              </a:rPr>
              <a:t>10. Alexandre Lacazette £170,000</a:t>
            </a:r>
            <a:br>
              <a:rPr lang="en-US" sz="1200" kern="1200" cap="all" spc="200" baseline="0">
                <a:solidFill>
                  <a:srgbClr val="FFFFFF"/>
                </a:solidFill>
                <a:latin typeface="+mj-lt"/>
                <a:ea typeface="+mj-ea"/>
                <a:cs typeface="+mj-cs"/>
              </a:rPr>
            </a:br>
            <a:endParaRPr lang="en-US" sz="1200" kern="1200" cap="all" spc="200" baseline="0">
              <a:solidFill>
                <a:srgbClr val="FFFFFF"/>
              </a:solidFill>
              <a:latin typeface="+mj-lt"/>
              <a:ea typeface="+mj-ea"/>
              <a:cs typeface="+mj-cs"/>
            </a:endParaRPr>
          </a:p>
        </p:txBody>
      </p:sp>
    </p:spTree>
    <p:extLst>
      <p:ext uri="{BB962C8B-B14F-4D97-AF65-F5344CB8AC3E}">
        <p14:creationId xmlns:p14="http://schemas.microsoft.com/office/powerpoint/2010/main" val="22023328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082BCB06-8271-FF49-9E76-3A7097E61CB6}"/>
              </a:ext>
            </a:extLst>
          </p:cNvPr>
          <p:cNvPicPr>
            <a:picLocks noGrp="1" noChangeAspect="1"/>
          </p:cNvPicPr>
          <p:nvPr>
            <p:ph idx="1"/>
          </p:nvPr>
        </p:nvPicPr>
        <p:blipFill rotWithShape="1">
          <a:blip r:embed="rId2"/>
          <a:srcRect l="16724" r="2468" b="9091"/>
          <a:stretch/>
        </p:blipFill>
        <p:spPr>
          <a:xfrm>
            <a:off x="20" y="10"/>
            <a:ext cx="9143980" cy="6857990"/>
          </a:xfrm>
          <a:prstGeom prst="rect">
            <a:avLst/>
          </a:prstGeom>
        </p:spPr>
      </p:pic>
      <p:sp>
        <p:nvSpPr>
          <p:cNvPr id="9" name="Rounded Rectangle 7">
            <a:extLst>
              <a:ext uri="{FF2B5EF4-FFF2-40B4-BE49-F238E27FC236}">
                <a16:creationId xmlns:a16="http://schemas.microsoft.com/office/drawing/2014/main" id="{FB5068B5-1FFD-4F57-A282-CAA68F32F29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9915" y="646819"/>
            <a:ext cx="1961388" cy="2615184"/>
          </a:xfrm>
          <a:prstGeom prst="roundRect">
            <a:avLst/>
          </a:prstGeom>
          <a:noFill/>
          <a:ln w="317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B53DC46-A8DF-6D43-80FB-4090898E2220}"/>
              </a:ext>
            </a:extLst>
          </p:cNvPr>
          <p:cNvSpPr>
            <a:spLocks noGrp="1"/>
          </p:cNvSpPr>
          <p:nvPr>
            <p:ph type="title"/>
          </p:nvPr>
        </p:nvSpPr>
        <p:spPr>
          <a:xfrm>
            <a:off x="593359" y="811411"/>
            <a:ext cx="1714500" cy="2286000"/>
          </a:xfrm>
          <a:prstGeom prst="roundRect">
            <a:avLst>
              <a:gd name="adj" fmla="val 14141"/>
            </a:avLst>
          </a:prstGeom>
          <a:solidFill>
            <a:srgbClr val="000000">
              <a:alpha val="75000"/>
            </a:srgbClr>
          </a:solidFill>
          <a:ln>
            <a:noFill/>
          </a:ln>
        </p:spPr>
        <p:txBody>
          <a:bodyPr vert="horz" lIns="182880" tIns="182880" rIns="182880" bIns="182880" rtlCol="0" anchor="ctr">
            <a:normAutofit/>
          </a:bodyPr>
          <a:lstStyle/>
          <a:p>
            <a:r>
              <a:rPr lang="en-US" sz="1600" kern="1200" cap="all" spc="200" baseline="0">
                <a:solidFill>
                  <a:srgbClr val="FFFFFF"/>
                </a:solidFill>
                <a:latin typeface="+mj-lt"/>
                <a:ea typeface="+mj-ea"/>
                <a:cs typeface="+mj-cs"/>
              </a:rPr>
              <a:t>9. The little magician £180,000 per week</a:t>
            </a:r>
          </a:p>
        </p:txBody>
      </p:sp>
    </p:spTree>
    <p:extLst>
      <p:ext uri="{BB962C8B-B14F-4D97-AF65-F5344CB8AC3E}">
        <p14:creationId xmlns:p14="http://schemas.microsoft.com/office/powerpoint/2010/main" val="42267106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37EF7DAA-2E93-BB46-9281-4B0489796B10}"/>
              </a:ext>
            </a:extLst>
          </p:cNvPr>
          <p:cNvPicPr>
            <a:picLocks noGrp="1" noChangeAspect="1"/>
          </p:cNvPicPr>
          <p:nvPr>
            <p:ph idx="1"/>
          </p:nvPr>
        </p:nvPicPr>
        <p:blipFill rotWithShape="1">
          <a:blip r:embed="rId2"/>
          <a:srcRect l="9906" r="9286" b="9091"/>
          <a:stretch/>
        </p:blipFill>
        <p:spPr>
          <a:xfrm>
            <a:off x="20" y="10"/>
            <a:ext cx="9143980" cy="6857990"/>
          </a:xfrm>
          <a:prstGeom prst="rect">
            <a:avLst/>
          </a:prstGeom>
        </p:spPr>
      </p:pic>
      <p:sp>
        <p:nvSpPr>
          <p:cNvPr id="9" name="Rounded Rectangle 7">
            <a:extLst>
              <a:ext uri="{FF2B5EF4-FFF2-40B4-BE49-F238E27FC236}">
                <a16:creationId xmlns:a16="http://schemas.microsoft.com/office/drawing/2014/main" id="{FB5068B5-1FFD-4F57-A282-CAA68F32F29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9915" y="646819"/>
            <a:ext cx="1961388" cy="2615184"/>
          </a:xfrm>
          <a:prstGeom prst="roundRect">
            <a:avLst/>
          </a:prstGeom>
          <a:noFill/>
          <a:ln w="317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EC0FBEA-00F8-5849-996E-A0ED1FAF116F}"/>
              </a:ext>
            </a:extLst>
          </p:cNvPr>
          <p:cNvSpPr>
            <a:spLocks noGrp="1"/>
          </p:cNvSpPr>
          <p:nvPr>
            <p:ph type="title"/>
          </p:nvPr>
        </p:nvSpPr>
        <p:spPr>
          <a:xfrm>
            <a:off x="593359" y="811411"/>
            <a:ext cx="1714500" cy="2286000"/>
          </a:xfrm>
          <a:prstGeom prst="roundRect">
            <a:avLst>
              <a:gd name="adj" fmla="val 14141"/>
            </a:avLst>
          </a:prstGeom>
          <a:solidFill>
            <a:srgbClr val="000000">
              <a:alpha val="75000"/>
            </a:srgbClr>
          </a:solidFill>
          <a:ln>
            <a:noFill/>
          </a:ln>
        </p:spPr>
        <p:txBody>
          <a:bodyPr vert="horz" lIns="182880" tIns="182880" rIns="182880" bIns="182880" rtlCol="0" anchor="ctr">
            <a:normAutofit/>
          </a:bodyPr>
          <a:lstStyle/>
          <a:p>
            <a:r>
              <a:rPr lang="en-US" sz="1900" kern="1200" cap="all" spc="200" baseline="0">
                <a:solidFill>
                  <a:srgbClr val="FFFFFF"/>
                </a:solidFill>
                <a:latin typeface="+mj-lt"/>
                <a:ea typeface="+mj-ea"/>
                <a:cs typeface="+mj-cs"/>
              </a:rPr>
              <a:t>8. Eden hazard £200,000</a:t>
            </a:r>
          </a:p>
        </p:txBody>
      </p:sp>
    </p:spTree>
    <p:extLst>
      <p:ext uri="{BB962C8B-B14F-4D97-AF65-F5344CB8AC3E}">
        <p14:creationId xmlns:p14="http://schemas.microsoft.com/office/powerpoint/2010/main" val="6219906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50EB1E2A-0811-844D-897B-41B918C9109A}"/>
              </a:ext>
            </a:extLst>
          </p:cNvPr>
          <p:cNvPicPr>
            <a:picLocks noGrp="1" noChangeAspect="1"/>
          </p:cNvPicPr>
          <p:nvPr>
            <p:ph idx="1"/>
          </p:nvPr>
        </p:nvPicPr>
        <p:blipFill rotWithShape="1">
          <a:blip r:embed="rId2"/>
          <a:srcRect l="3930" r="15262" b="2965"/>
          <a:stretch/>
        </p:blipFill>
        <p:spPr>
          <a:xfrm>
            <a:off x="20" y="10"/>
            <a:ext cx="9143980" cy="6857990"/>
          </a:xfrm>
          <a:prstGeom prst="rect">
            <a:avLst/>
          </a:prstGeom>
        </p:spPr>
      </p:pic>
      <p:sp>
        <p:nvSpPr>
          <p:cNvPr id="9" name="Rounded Rectangle 7">
            <a:extLst>
              <a:ext uri="{FF2B5EF4-FFF2-40B4-BE49-F238E27FC236}">
                <a16:creationId xmlns:a16="http://schemas.microsoft.com/office/drawing/2014/main" id="{FB5068B5-1FFD-4F57-A282-CAA68F32F29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9915" y="646819"/>
            <a:ext cx="1961388" cy="2615184"/>
          </a:xfrm>
          <a:prstGeom prst="roundRect">
            <a:avLst/>
          </a:prstGeom>
          <a:noFill/>
          <a:ln w="317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B9775D-C823-C341-9DBA-28D577B12B8D}"/>
              </a:ext>
            </a:extLst>
          </p:cNvPr>
          <p:cNvSpPr>
            <a:spLocks noGrp="1"/>
          </p:cNvSpPr>
          <p:nvPr>
            <p:ph type="title"/>
          </p:nvPr>
        </p:nvSpPr>
        <p:spPr>
          <a:xfrm>
            <a:off x="593359" y="811411"/>
            <a:ext cx="1714500" cy="2286000"/>
          </a:xfrm>
          <a:prstGeom prst="roundRect">
            <a:avLst>
              <a:gd name="adj" fmla="val 14141"/>
            </a:avLst>
          </a:prstGeom>
          <a:solidFill>
            <a:srgbClr val="000000">
              <a:alpha val="75000"/>
            </a:srgbClr>
          </a:solidFill>
          <a:ln>
            <a:noFill/>
          </a:ln>
        </p:spPr>
        <p:txBody>
          <a:bodyPr vert="horz" lIns="182880" tIns="182880" rIns="182880" bIns="182880" rtlCol="0" anchor="ctr">
            <a:normAutofit/>
          </a:bodyPr>
          <a:lstStyle/>
          <a:p>
            <a:r>
              <a:rPr lang="en-US" sz="2100" kern="1200" cap="all" spc="200" baseline="0">
                <a:solidFill>
                  <a:srgbClr val="FFFFFF"/>
                </a:solidFill>
                <a:latin typeface="+mj-lt"/>
                <a:ea typeface="+mj-ea"/>
                <a:cs typeface="+mj-cs"/>
              </a:rPr>
              <a:t>7. De gea £200,000 </a:t>
            </a:r>
          </a:p>
        </p:txBody>
      </p:sp>
    </p:spTree>
    <p:extLst>
      <p:ext uri="{BB962C8B-B14F-4D97-AF65-F5344CB8AC3E}">
        <p14:creationId xmlns:p14="http://schemas.microsoft.com/office/powerpoint/2010/main" val="40359787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2F98E241-275A-6F44-9830-14151730F33E}"/>
              </a:ext>
            </a:extLst>
          </p:cNvPr>
          <p:cNvPicPr>
            <a:picLocks noGrp="1" noChangeAspect="1"/>
          </p:cNvPicPr>
          <p:nvPr>
            <p:ph idx="1"/>
          </p:nvPr>
        </p:nvPicPr>
        <p:blipFill rotWithShape="1">
          <a:blip r:embed="rId2"/>
          <a:srcRect l="9405" r="9788" b="5263"/>
          <a:stretch/>
        </p:blipFill>
        <p:spPr>
          <a:xfrm>
            <a:off x="20" y="10"/>
            <a:ext cx="9143980" cy="6857990"/>
          </a:xfrm>
          <a:prstGeom prst="rect">
            <a:avLst/>
          </a:prstGeom>
        </p:spPr>
      </p:pic>
      <p:sp>
        <p:nvSpPr>
          <p:cNvPr id="9" name="Rounded Rectangle 7">
            <a:extLst>
              <a:ext uri="{FF2B5EF4-FFF2-40B4-BE49-F238E27FC236}">
                <a16:creationId xmlns:a16="http://schemas.microsoft.com/office/drawing/2014/main" id="{FB5068B5-1FFD-4F57-A282-CAA68F32F29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9915" y="646819"/>
            <a:ext cx="1961388" cy="2615184"/>
          </a:xfrm>
          <a:prstGeom prst="roundRect">
            <a:avLst/>
          </a:prstGeom>
          <a:noFill/>
          <a:ln w="317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6C0B5A-0D9E-DD42-AE72-9ED141B28AD9}"/>
              </a:ext>
            </a:extLst>
          </p:cNvPr>
          <p:cNvSpPr>
            <a:spLocks noGrp="1"/>
          </p:cNvSpPr>
          <p:nvPr>
            <p:ph type="title"/>
          </p:nvPr>
        </p:nvSpPr>
        <p:spPr>
          <a:xfrm>
            <a:off x="593359" y="811411"/>
            <a:ext cx="1714500" cy="2286000"/>
          </a:xfrm>
          <a:prstGeom prst="roundRect">
            <a:avLst>
              <a:gd name="adj" fmla="val 14141"/>
            </a:avLst>
          </a:prstGeom>
          <a:solidFill>
            <a:srgbClr val="000000">
              <a:alpha val="75000"/>
            </a:srgbClr>
          </a:solidFill>
          <a:ln>
            <a:noFill/>
          </a:ln>
        </p:spPr>
        <p:txBody>
          <a:bodyPr vert="horz" lIns="182880" tIns="182880" rIns="182880" bIns="182880" rtlCol="0" anchor="ctr">
            <a:normAutofit/>
          </a:bodyPr>
          <a:lstStyle/>
          <a:p>
            <a:r>
              <a:rPr lang="en-US" sz="2100" kern="1200" cap="all" spc="200" baseline="0">
                <a:solidFill>
                  <a:srgbClr val="FFFFFF"/>
                </a:solidFill>
                <a:latin typeface="+mj-lt"/>
                <a:ea typeface="+mj-ea"/>
                <a:cs typeface="+mj-cs"/>
              </a:rPr>
              <a:t>6. De bruyne £200,000</a:t>
            </a:r>
          </a:p>
        </p:txBody>
      </p:sp>
    </p:spTree>
    <p:extLst>
      <p:ext uri="{BB962C8B-B14F-4D97-AF65-F5344CB8AC3E}">
        <p14:creationId xmlns:p14="http://schemas.microsoft.com/office/powerpoint/2010/main" val="26394448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A655BCA8-BFDB-3745-BABF-CD7F44F698A9}"/>
              </a:ext>
            </a:extLst>
          </p:cNvPr>
          <p:cNvPicPr>
            <a:picLocks noGrp="1" noChangeAspect="1"/>
          </p:cNvPicPr>
          <p:nvPr>
            <p:ph idx="1"/>
          </p:nvPr>
        </p:nvPicPr>
        <p:blipFill rotWithShape="1">
          <a:blip r:embed="rId2"/>
          <a:srcRect t="9091" r="19192"/>
          <a:stretch/>
        </p:blipFill>
        <p:spPr>
          <a:xfrm>
            <a:off x="20" y="10"/>
            <a:ext cx="9143980" cy="6857990"/>
          </a:xfrm>
          <a:prstGeom prst="rect">
            <a:avLst/>
          </a:prstGeom>
        </p:spPr>
      </p:pic>
      <p:sp>
        <p:nvSpPr>
          <p:cNvPr id="9" name="Rounded Rectangle 7">
            <a:extLst>
              <a:ext uri="{FF2B5EF4-FFF2-40B4-BE49-F238E27FC236}">
                <a16:creationId xmlns:a16="http://schemas.microsoft.com/office/drawing/2014/main" id="{FB5068B5-1FFD-4F57-A282-CAA68F32F29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9915" y="646819"/>
            <a:ext cx="1961388" cy="2615184"/>
          </a:xfrm>
          <a:prstGeom prst="roundRect">
            <a:avLst/>
          </a:prstGeom>
          <a:noFill/>
          <a:ln w="317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3BB5BDB-A5BF-2C4E-A6AB-C91703688E1F}"/>
              </a:ext>
            </a:extLst>
          </p:cNvPr>
          <p:cNvSpPr>
            <a:spLocks noGrp="1"/>
          </p:cNvSpPr>
          <p:nvPr>
            <p:ph type="title"/>
          </p:nvPr>
        </p:nvSpPr>
        <p:spPr>
          <a:xfrm>
            <a:off x="593359" y="811411"/>
            <a:ext cx="1714500" cy="2286000"/>
          </a:xfrm>
          <a:prstGeom prst="roundRect">
            <a:avLst>
              <a:gd name="adj" fmla="val 14141"/>
            </a:avLst>
          </a:prstGeom>
          <a:solidFill>
            <a:srgbClr val="000000">
              <a:alpha val="75000"/>
            </a:srgbClr>
          </a:solidFill>
          <a:ln>
            <a:noFill/>
          </a:ln>
        </p:spPr>
        <p:txBody>
          <a:bodyPr vert="horz" lIns="182880" tIns="182880" rIns="182880" bIns="182880" rtlCol="0" anchor="ctr">
            <a:normAutofit/>
          </a:bodyPr>
          <a:lstStyle/>
          <a:p>
            <a:r>
              <a:rPr lang="en-US" sz="2100" kern="1200" cap="all" spc="200" baseline="0">
                <a:solidFill>
                  <a:srgbClr val="FFFFFF"/>
                </a:solidFill>
                <a:latin typeface="+mj-lt"/>
                <a:ea typeface="+mj-ea"/>
                <a:cs typeface="+mj-cs"/>
              </a:rPr>
              <a:t>5. Zlatan £220.000</a:t>
            </a:r>
          </a:p>
        </p:txBody>
      </p:sp>
    </p:spTree>
    <p:extLst>
      <p:ext uri="{BB962C8B-B14F-4D97-AF65-F5344CB8AC3E}">
        <p14:creationId xmlns:p14="http://schemas.microsoft.com/office/powerpoint/2010/main" val="42095566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063CEC06-66D3-C940-995E-B083FFCDFDBF}"/>
              </a:ext>
            </a:extLst>
          </p:cNvPr>
          <p:cNvPicPr>
            <a:picLocks noGrp="1" noChangeAspect="1"/>
          </p:cNvPicPr>
          <p:nvPr>
            <p:ph idx="1"/>
          </p:nvPr>
        </p:nvPicPr>
        <p:blipFill rotWithShape="1">
          <a:blip r:embed="rId2"/>
          <a:srcRect l="14175" r="2570" b="9092"/>
          <a:stretch/>
        </p:blipFill>
        <p:spPr>
          <a:xfrm>
            <a:off x="20" y="10"/>
            <a:ext cx="9143980" cy="6857990"/>
          </a:xfrm>
          <a:prstGeom prst="rect">
            <a:avLst/>
          </a:prstGeom>
        </p:spPr>
      </p:pic>
      <p:sp>
        <p:nvSpPr>
          <p:cNvPr id="9" name="Rounded Rectangle 7">
            <a:extLst>
              <a:ext uri="{FF2B5EF4-FFF2-40B4-BE49-F238E27FC236}">
                <a16:creationId xmlns:a16="http://schemas.microsoft.com/office/drawing/2014/main" id="{FB5068B5-1FFD-4F57-A282-CAA68F32F29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9915" y="646819"/>
            <a:ext cx="1961388" cy="2615184"/>
          </a:xfrm>
          <a:prstGeom prst="roundRect">
            <a:avLst/>
          </a:prstGeom>
          <a:noFill/>
          <a:ln w="317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F57155-59A7-6342-9FCF-041E51E40CBD}"/>
              </a:ext>
            </a:extLst>
          </p:cNvPr>
          <p:cNvSpPr>
            <a:spLocks noGrp="1"/>
          </p:cNvSpPr>
          <p:nvPr>
            <p:ph type="title"/>
          </p:nvPr>
        </p:nvSpPr>
        <p:spPr>
          <a:xfrm>
            <a:off x="593359" y="811411"/>
            <a:ext cx="1714500" cy="2286000"/>
          </a:xfrm>
          <a:prstGeom prst="roundRect">
            <a:avLst>
              <a:gd name="adj" fmla="val 14141"/>
            </a:avLst>
          </a:prstGeom>
          <a:solidFill>
            <a:srgbClr val="000000">
              <a:alpha val="75000"/>
            </a:srgbClr>
          </a:solidFill>
          <a:ln>
            <a:noFill/>
          </a:ln>
        </p:spPr>
        <p:txBody>
          <a:bodyPr vert="horz" lIns="182880" tIns="182880" rIns="182880" bIns="182880" rtlCol="0" anchor="ctr">
            <a:normAutofit/>
          </a:bodyPr>
          <a:lstStyle/>
          <a:p>
            <a:r>
              <a:rPr lang="en-US" sz="2100" kern="1200" cap="all" spc="200" baseline="0">
                <a:solidFill>
                  <a:srgbClr val="FFFFFF"/>
                </a:solidFill>
                <a:latin typeface="+mj-lt"/>
                <a:ea typeface="+mj-ea"/>
                <a:cs typeface="+mj-cs"/>
              </a:rPr>
              <a:t>4. Yaya toure £220,000</a:t>
            </a:r>
          </a:p>
        </p:txBody>
      </p:sp>
    </p:spTree>
    <p:extLst>
      <p:ext uri="{BB962C8B-B14F-4D97-AF65-F5344CB8AC3E}">
        <p14:creationId xmlns:p14="http://schemas.microsoft.com/office/powerpoint/2010/main" val="38642402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F353FCF6-C017-F344-A8DB-78805F551EDC}"/>
              </a:ext>
            </a:extLst>
          </p:cNvPr>
          <p:cNvPicPr>
            <a:picLocks noGrp="1" noChangeAspect="1"/>
          </p:cNvPicPr>
          <p:nvPr>
            <p:ph idx="1"/>
          </p:nvPr>
        </p:nvPicPr>
        <p:blipFill rotWithShape="1">
          <a:blip r:embed="rId2"/>
          <a:srcRect l="12369" r="5395" b="9091"/>
          <a:stretch/>
        </p:blipFill>
        <p:spPr>
          <a:xfrm>
            <a:off x="20" y="10"/>
            <a:ext cx="9143980" cy="6857990"/>
          </a:xfrm>
          <a:prstGeom prst="rect">
            <a:avLst/>
          </a:prstGeom>
        </p:spPr>
      </p:pic>
      <p:sp>
        <p:nvSpPr>
          <p:cNvPr id="9" name="Rounded Rectangle 7">
            <a:extLst>
              <a:ext uri="{FF2B5EF4-FFF2-40B4-BE49-F238E27FC236}">
                <a16:creationId xmlns:a16="http://schemas.microsoft.com/office/drawing/2014/main" id="{FB5068B5-1FFD-4F57-A282-CAA68F32F29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9915" y="646819"/>
            <a:ext cx="1961388" cy="2615184"/>
          </a:xfrm>
          <a:prstGeom prst="roundRect">
            <a:avLst/>
          </a:prstGeom>
          <a:noFill/>
          <a:ln w="317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DAC4AEE-2363-3943-B746-F4552AA8FDEC}"/>
              </a:ext>
            </a:extLst>
          </p:cNvPr>
          <p:cNvSpPr>
            <a:spLocks noGrp="1"/>
          </p:cNvSpPr>
          <p:nvPr>
            <p:ph type="title"/>
          </p:nvPr>
        </p:nvSpPr>
        <p:spPr>
          <a:xfrm>
            <a:off x="593359" y="811411"/>
            <a:ext cx="1714500" cy="2286000"/>
          </a:xfrm>
          <a:prstGeom prst="roundRect">
            <a:avLst>
              <a:gd name="adj" fmla="val 14141"/>
            </a:avLst>
          </a:prstGeom>
          <a:solidFill>
            <a:srgbClr val="000000">
              <a:alpha val="75000"/>
            </a:srgbClr>
          </a:solidFill>
          <a:ln>
            <a:noFill/>
          </a:ln>
        </p:spPr>
        <p:txBody>
          <a:bodyPr vert="horz" lIns="182880" tIns="182880" rIns="182880" bIns="182880" rtlCol="0" anchor="ctr">
            <a:normAutofit/>
          </a:bodyPr>
          <a:lstStyle/>
          <a:p>
            <a:r>
              <a:rPr lang="en-US" sz="2100" kern="1200" cap="all" spc="200" baseline="0">
                <a:solidFill>
                  <a:srgbClr val="FFFFFF"/>
                </a:solidFill>
                <a:latin typeface="+mj-lt"/>
                <a:ea typeface="+mj-ea"/>
                <a:cs typeface="+mj-cs"/>
              </a:rPr>
              <a:t>3. Sergio aguero £220,000</a:t>
            </a:r>
          </a:p>
        </p:txBody>
      </p:sp>
    </p:spTree>
    <p:extLst>
      <p:ext uri="{BB962C8B-B14F-4D97-AF65-F5344CB8AC3E}">
        <p14:creationId xmlns:p14="http://schemas.microsoft.com/office/powerpoint/2010/main" val="31750163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63D3A5F3-2BFA-E54F-BCC0-281E018503AE}"/>
              </a:ext>
            </a:extLst>
          </p:cNvPr>
          <p:cNvPicPr>
            <a:picLocks noGrp="1" noChangeAspect="1"/>
          </p:cNvPicPr>
          <p:nvPr>
            <p:ph idx="1"/>
          </p:nvPr>
        </p:nvPicPr>
        <p:blipFill rotWithShape="1">
          <a:blip r:embed="rId2"/>
          <a:srcRect l="16816" t="9091" r="-2" b="-2"/>
          <a:stretch/>
        </p:blipFill>
        <p:spPr>
          <a:xfrm>
            <a:off x="20" y="10"/>
            <a:ext cx="9143980" cy="6857990"/>
          </a:xfrm>
          <a:prstGeom prst="rect">
            <a:avLst/>
          </a:prstGeom>
        </p:spPr>
      </p:pic>
      <p:sp>
        <p:nvSpPr>
          <p:cNvPr id="26" name="Flowchart: Document 25">
            <a:extLst>
              <a:ext uri="{FF2B5EF4-FFF2-40B4-BE49-F238E27FC236}">
                <a16:creationId xmlns:a16="http://schemas.microsoft.com/office/drawing/2014/main" id="{0AD84CCE-B61B-45FD-8942-77C91305228B}"/>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2439" y="810447"/>
            <a:ext cx="1961388" cy="2615184"/>
          </a:xfrm>
          <a:prstGeom prst="flowChartDocument">
            <a:avLst/>
          </a:prstGeom>
          <a:noFill/>
          <a:ln w="317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51AA42-52E0-FA46-95CF-F4C5A92DE0CC}"/>
              </a:ext>
            </a:extLst>
          </p:cNvPr>
          <p:cNvSpPr>
            <a:spLocks noGrp="1"/>
          </p:cNvSpPr>
          <p:nvPr>
            <p:ph type="title"/>
          </p:nvPr>
        </p:nvSpPr>
        <p:spPr>
          <a:xfrm>
            <a:off x="625883" y="975039"/>
            <a:ext cx="1714500" cy="2286000"/>
          </a:xfrm>
          <a:prstGeom prst="flowChartDocument">
            <a:avLst/>
          </a:prstGeom>
          <a:solidFill>
            <a:srgbClr val="000000">
              <a:alpha val="75000"/>
            </a:srgbClr>
          </a:solidFill>
          <a:ln>
            <a:noFill/>
          </a:ln>
        </p:spPr>
        <p:txBody>
          <a:bodyPr vert="horz" lIns="182880" tIns="182880" rIns="182880" bIns="182880" rtlCol="0" anchor="ctr">
            <a:normAutofit/>
          </a:bodyPr>
          <a:lstStyle/>
          <a:p>
            <a:r>
              <a:rPr lang="en-US" sz="1700" kern="1200" cap="all" spc="200" baseline="0">
                <a:solidFill>
                  <a:srgbClr val="FFFFFF"/>
                </a:solidFill>
                <a:latin typeface="+mj-lt"/>
                <a:ea typeface="+mj-ea"/>
                <a:cs typeface="+mj-cs"/>
              </a:rPr>
              <a:t>2. Lukaku £250,000</a:t>
            </a:r>
          </a:p>
        </p:txBody>
      </p:sp>
    </p:spTree>
    <p:extLst>
      <p:ext uri="{BB962C8B-B14F-4D97-AF65-F5344CB8AC3E}">
        <p14:creationId xmlns:p14="http://schemas.microsoft.com/office/powerpoint/2010/main" val="6766039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608362DC-3C49-D64A-9087-C1F70469B5E8}"/>
              </a:ext>
            </a:extLst>
          </p:cNvPr>
          <p:cNvPicPr>
            <a:picLocks noGrp="1" noChangeAspect="1"/>
          </p:cNvPicPr>
          <p:nvPr>
            <p:ph idx="1"/>
          </p:nvPr>
        </p:nvPicPr>
        <p:blipFill rotWithShape="1">
          <a:blip r:embed="rId2"/>
          <a:srcRect l="7993" r="11992" b="9092"/>
          <a:stretch/>
        </p:blipFill>
        <p:spPr>
          <a:xfrm>
            <a:off x="20" y="10"/>
            <a:ext cx="9143980" cy="6857990"/>
          </a:xfrm>
          <a:prstGeom prst="rect">
            <a:avLst/>
          </a:prstGeom>
        </p:spPr>
      </p:pic>
      <p:sp>
        <p:nvSpPr>
          <p:cNvPr id="9" name="Rounded Rectangle 7">
            <a:extLst>
              <a:ext uri="{FF2B5EF4-FFF2-40B4-BE49-F238E27FC236}">
                <a16:creationId xmlns:a16="http://schemas.microsoft.com/office/drawing/2014/main" id="{FB5068B5-1FFD-4F57-A282-CAA68F32F29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9915" y="646819"/>
            <a:ext cx="1961388" cy="2615184"/>
          </a:xfrm>
          <a:prstGeom prst="roundRect">
            <a:avLst/>
          </a:prstGeom>
          <a:noFill/>
          <a:ln w="317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081A48-692E-E44E-8441-8B6D44F51E3E}"/>
              </a:ext>
            </a:extLst>
          </p:cNvPr>
          <p:cNvSpPr>
            <a:spLocks noGrp="1"/>
          </p:cNvSpPr>
          <p:nvPr>
            <p:ph type="title"/>
          </p:nvPr>
        </p:nvSpPr>
        <p:spPr>
          <a:xfrm>
            <a:off x="593359" y="811411"/>
            <a:ext cx="1714500" cy="2286000"/>
          </a:xfrm>
          <a:prstGeom prst="roundRect">
            <a:avLst>
              <a:gd name="adj" fmla="val 14141"/>
            </a:avLst>
          </a:prstGeom>
          <a:solidFill>
            <a:srgbClr val="000000">
              <a:alpha val="75000"/>
            </a:srgbClr>
          </a:solidFill>
          <a:ln>
            <a:noFill/>
          </a:ln>
        </p:spPr>
        <p:txBody>
          <a:bodyPr vert="horz" lIns="182880" tIns="182880" rIns="182880" bIns="182880" rtlCol="0" anchor="ctr">
            <a:normAutofit/>
          </a:bodyPr>
          <a:lstStyle/>
          <a:p>
            <a:r>
              <a:rPr lang="en-US" sz="2100" kern="1200" cap="all" spc="200" baseline="0">
                <a:solidFill>
                  <a:srgbClr val="FFFFFF"/>
                </a:solidFill>
                <a:latin typeface="+mj-lt"/>
                <a:ea typeface="+mj-ea"/>
                <a:cs typeface="+mj-cs"/>
              </a:rPr>
              <a:t>1. Pogba £290.000</a:t>
            </a:r>
          </a:p>
        </p:txBody>
      </p:sp>
    </p:spTree>
    <p:extLst>
      <p:ext uri="{BB962C8B-B14F-4D97-AF65-F5344CB8AC3E}">
        <p14:creationId xmlns:p14="http://schemas.microsoft.com/office/powerpoint/2010/main" val="118739436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73352" y="964692"/>
            <a:ext cx="5797296" cy="1188720"/>
          </a:xfrm>
          <a:solidFill>
            <a:srgbClr val="FFFFFF">
              <a:alpha val="10000"/>
            </a:srgbClr>
          </a:solidFill>
          <a:ln>
            <a:solidFill>
              <a:schemeClr val="tx1"/>
            </a:solidFill>
          </a:ln>
        </p:spPr>
        <p:txBody>
          <a:bodyPr>
            <a:normAutofit/>
          </a:bodyPr>
          <a:lstStyle/>
          <a:p>
            <a:r>
              <a:rPr lang="en-US">
                <a:solidFill>
                  <a:schemeClr val="tx1"/>
                </a:solidFill>
              </a:rPr>
              <a:t>More figures</a:t>
            </a:r>
          </a:p>
        </p:txBody>
      </p:sp>
      <p:sp>
        <p:nvSpPr>
          <p:cNvPr id="3" name="Content Placeholder 2"/>
          <p:cNvSpPr>
            <a:spLocks noGrp="1"/>
          </p:cNvSpPr>
          <p:nvPr>
            <p:ph idx="1"/>
          </p:nvPr>
        </p:nvSpPr>
        <p:spPr>
          <a:xfrm>
            <a:off x="1673352" y="2638044"/>
            <a:ext cx="5797296" cy="3101983"/>
          </a:xfrm>
        </p:spPr>
        <p:txBody>
          <a:bodyPr>
            <a:normAutofit/>
          </a:bodyPr>
          <a:lstStyle/>
          <a:p>
            <a:pPr>
              <a:lnSpc>
                <a:spcPct val="90000"/>
              </a:lnSpc>
            </a:pPr>
            <a:r>
              <a:rPr lang="en-US" dirty="0"/>
              <a:t>Average pay and pension contributions for staff at Zurich-based FIFA, the global soccer federation which is caught up in a corruption scandal, was $242,000 per employee last year</a:t>
            </a:r>
          </a:p>
          <a:p>
            <a:pPr>
              <a:lnSpc>
                <a:spcPct val="90000"/>
              </a:lnSpc>
            </a:pPr>
            <a:r>
              <a:rPr lang="en-US" dirty="0"/>
              <a:t>UEFA $177.000</a:t>
            </a:r>
          </a:p>
          <a:p>
            <a:pPr>
              <a:lnSpc>
                <a:spcPct val="90000"/>
              </a:lnSpc>
            </a:pPr>
            <a:r>
              <a:rPr lang="en-US" dirty="0"/>
              <a:t>International Cricket/Tennis $100,000</a:t>
            </a:r>
          </a:p>
          <a:p>
            <a:pPr>
              <a:lnSpc>
                <a:spcPct val="90000"/>
              </a:lnSpc>
            </a:pPr>
            <a:r>
              <a:rPr lang="en-US" dirty="0"/>
              <a:t>IOC $217,000</a:t>
            </a:r>
          </a:p>
          <a:p>
            <a:pPr>
              <a:lnSpc>
                <a:spcPct val="90000"/>
              </a:lnSpc>
            </a:pPr>
            <a:r>
              <a:rPr lang="en-US" dirty="0"/>
              <a:t>http://uk.businessinsider.com/fifa-staff-are-among-the-highest-paid-employees-in-switzerland-2015-6?r=US&amp;IR=T</a:t>
            </a:r>
          </a:p>
        </p:txBody>
      </p:sp>
    </p:spTree>
  </p:cSld>
  <p:clrMapOvr>
    <a:overrideClrMapping bg1="dk1" tx1="lt1" bg2="dk2" tx2="lt2" accent1="accent1" accent2="accent2" accent3="accent3" accent4="accent4" accent5="accent5" accent6="accent6" hlink="hlink" folHlink="folHlink"/>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35000" y="971550"/>
            <a:ext cx="7874000" cy="4914900"/>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Continued</a:t>
            </a:r>
          </a:p>
        </p:txBody>
      </p:sp>
      <p:sp>
        <p:nvSpPr>
          <p:cNvPr id="3" name="Content Placeholder 2"/>
          <p:cNvSpPr>
            <a:spLocks noGrp="1"/>
          </p:cNvSpPr>
          <p:nvPr>
            <p:ph idx="1"/>
          </p:nvPr>
        </p:nvSpPr>
        <p:spPr>
          <a:xfrm>
            <a:off x="882869" y="2638045"/>
            <a:ext cx="6660931" cy="3909900"/>
          </a:xfrm>
        </p:spPr>
        <p:txBody>
          <a:bodyPr>
            <a:normAutofit lnSpcReduction="10000"/>
          </a:bodyPr>
          <a:lstStyle/>
          <a:p>
            <a:pPr>
              <a:spcBef>
                <a:spcPts val="0"/>
              </a:spcBef>
            </a:pPr>
            <a:r>
              <a:rPr lang="en-US" sz="2200" dirty="0"/>
              <a:t>Barack Obama $400,000</a:t>
            </a:r>
          </a:p>
          <a:p>
            <a:pPr>
              <a:spcBef>
                <a:spcPts val="0"/>
              </a:spcBef>
            </a:pPr>
            <a:r>
              <a:rPr lang="en-US" sz="2200" dirty="0" err="1"/>
              <a:t>Sepp</a:t>
            </a:r>
            <a:r>
              <a:rPr lang="en-US" sz="2200" dirty="0"/>
              <a:t> Blatter ???</a:t>
            </a:r>
          </a:p>
          <a:p>
            <a:pPr>
              <a:spcBef>
                <a:spcPts val="0"/>
              </a:spcBef>
            </a:pPr>
            <a:r>
              <a:rPr lang="en-US" sz="2200" dirty="0"/>
              <a:t>Blatter on record salary just over $1m</a:t>
            </a:r>
          </a:p>
          <a:p>
            <a:pPr>
              <a:spcBef>
                <a:spcPts val="0"/>
              </a:spcBef>
            </a:pPr>
            <a:r>
              <a:rPr lang="en-US" sz="2200" dirty="0"/>
              <a:t>Personal annual expenses to executives of $100m a year</a:t>
            </a:r>
          </a:p>
          <a:p>
            <a:pPr>
              <a:spcBef>
                <a:spcPts val="0"/>
              </a:spcBef>
            </a:pPr>
            <a:r>
              <a:rPr lang="en-US" sz="2200" dirty="0" err="1"/>
              <a:t>Pielke</a:t>
            </a:r>
            <a:r>
              <a:rPr lang="en-US" sz="2200" dirty="0"/>
              <a:t> (2015) estimated salary is $3m-$16m</a:t>
            </a:r>
          </a:p>
          <a:p>
            <a:pPr>
              <a:spcBef>
                <a:spcPts val="0"/>
              </a:spcBef>
            </a:pPr>
            <a:r>
              <a:rPr lang="en-US" sz="2200" dirty="0"/>
              <a:t>Above based on Mohammed bin </a:t>
            </a:r>
            <a:r>
              <a:rPr lang="en-US" sz="2200" dirty="0" err="1"/>
              <a:t>Hammam</a:t>
            </a:r>
            <a:r>
              <a:rPr lang="en-US" sz="2200" dirty="0"/>
              <a:t> revealing that he was compensated 200,000 Euros for his </a:t>
            </a:r>
            <a:r>
              <a:rPr lang="en-US" sz="2200" dirty="0" err="1"/>
              <a:t>ExCo</a:t>
            </a:r>
            <a:r>
              <a:rPr lang="en-US" sz="2200" dirty="0"/>
              <a:t> work</a:t>
            </a:r>
          </a:p>
          <a:p>
            <a:pPr>
              <a:spcBef>
                <a:spcPts val="0"/>
              </a:spcBef>
            </a:pPr>
            <a:r>
              <a:rPr lang="en-US" sz="2200" dirty="0"/>
              <a:t>https://</a:t>
            </a:r>
            <a:r>
              <a:rPr lang="en-US" sz="2200" dirty="0" err="1"/>
              <a:t>www.telegraph.co.uk</a:t>
            </a:r>
            <a:r>
              <a:rPr lang="en-US" sz="2200" dirty="0"/>
              <a:t>/sport/football/</a:t>
            </a:r>
            <a:r>
              <a:rPr lang="en-US" sz="2200" dirty="0" err="1"/>
              <a:t>sepp-blatter</a:t>
            </a:r>
            <a:r>
              <a:rPr lang="en-US" sz="2200" dirty="0"/>
              <a:t>/11638213/Sepp-Blatter-10-things-you-should-know-about-Fifa-president.html</a:t>
            </a:r>
          </a:p>
          <a:p>
            <a:endParaRPr lang="en-US"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3C38BE-1551-C049-8783-B5413833044D}"/>
              </a:ext>
            </a:extLst>
          </p:cNvPr>
          <p:cNvSpPr>
            <a:spLocks noGrp="1"/>
          </p:cNvSpPr>
          <p:nvPr>
            <p:ph type="title"/>
          </p:nvPr>
        </p:nvSpPr>
        <p:spPr/>
        <p:txBody>
          <a:bodyPr/>
          <a:lstStyle/>
          <a:p>
            <a:r>
              <a:rPr lang="en-US" dirty="0"/>
              <a:t>continued</a:t>
            </a:r>
          </a:p>
        </p:txBody>
      </p:sp>
      <p:sp>
        <p:nvSpPr>
          <p:cNvPr id="3" name="Content Placeholder 2">
            <a:extLst>
              <a:ext uri="{FF2B5EF4-FFF2-40B4-BE49-F238E27FC236}">
                <a16:creationId xmlns:a16="http://schemas.microsoft.com/office/drawing/2014/main" id="{3DE30B0D-6061-5F4E-9E68-6DEA28125306}"/>
              </a:ext>
            </a:extLst>
          </p:cNvPr>
          <p:cNvSpPr>
            <a:spLocks noGrp="1"/>
          </p:cNvSpPr>
          <p:nvPr>
            <p:ph idx="1"/>
          </p:nvPr>
        </p:nvSpPr>
        <p:spPr/>
        <p:txBody>
          <a:bodyPr/>
          <a:lstStyle/>
          <a:p>
            <a:r>
              <a:rPr lang="en-US" dirty="0"/>
              <a:t>To improve the popularity of women’s football, they should wear tighter shorts</a:t>
            </a:r>
          </a:p>
          <a:p>
            <a:r>
              <a:rPr lang="en-US" dirty="0"/>
              <a:t>John Terry’s extramarital affair, he would be applauded in Latin country</a:t>
            </a:r>
          </a:p>
          <a:p>
            <a:r>
              <a:rPr lang="en-US" dirty="0"/>
              <a:t>Gay men should not go to Qatar in 2022</a:t>
            </a:r>
          </a:p>
        </p:txBody>
      </p:sp>
    </p:spTree>
    <p:extLst>
      <p:ext uri="{BB962C8B-B14F-4D97-AF65-F5344CB8AC3E}">
        <p14:creationId xmlns:p14="http://schemas.microsoft.com/office/powerpoint/2010/main" val="313828645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Bin </a:t>
            </a:r>
            <a:r>
              <a:rPr lang="en-US" dirty="0" err="1"/>
              <a:t>Hammam</a:t>
            </a:r>
            <a:endParaRPr lang="en-US" dirty="0"/>
          </a:p>
        </p:txBody>
      </p:sp>
      <p:sp>
        <p:nvSpPr>
          <p:cNvPr id="3" name="Content Placeholder 2"/>
          <p:cNvSpPr>
            <a:spLocks noGrp="1"/>
          </p:cNvSpPr>
          <p:nvPr>
            <p:ph idx="1"/>
          </p:nvPr>
        </p:nvSpPr>
        <p:spPr/>
        <p:txBody>
          <a:bodyPr>
            <a:normAutofit lnSpcReduction="10000"/>
          </a:bodyPr>
          <a:lstStyle/>
          <a:p>
            <a:pPr>
              <a:spcBef>
                <a:spcPts val="0"/>
              </a:spcBef>
            </a:pPr>
            <a:r>
              <a:rPr lang="en-US" sz="2400" dirty="0"/>
              <a:t>Accused of bribery, paid members of other nations' Football Associations in the run up to his FIFA presidential election campaign and prior to the 2018 and 2022 FIFA World Cup bids</a:t>
            </a:r>
          </a:p>
          <a:p>
            <a:pPr>
              <a:spcBef>
                <a:spcPts val="0"/>
              </a:spcBef>
            </a:pPr>
            <a:r>
              <a:rPr lang="en-US" sz="2400" dirty="0"/>
              <a:t>Suspended by FIFA in July, 2011</a:t>
            </a:r>
          </a:p>
          <a:p>
            <a:pPr>
              <a:spcBef>
                <a:spcPts val="0"/>
              </a:spcBef>
            </a:pPr>
            <a:r>
              <a:rPr lang="en-US" sz="2400" dirty="0"/>
              <a:t>Withdrew from the presidential race, leaving Blatter to run unopposed</a:t>
            </a:r>
          </a:p>
          <a:p>
            <a:pPr>
              <a:spcBef>
                <a:spcPts val="0"/>
              </a:spcBef>
            </a:pPr>
            <a:r>
              <a:rPr lang="en-US" sz="2400" dirty="0"/>
              <a:t>Banned for life by FIFA</a:t>
            </a:r>
          </a:p>
          <a:p>
            <a:endParaRPr lang="en-US"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35000" y="971550"/>
            <a:ext cx="7874000" cy="4914900"/>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Continued</a:t>
            </a:r>
          </a:p>
        </p:txBody>
      </p:sp>
      <p:sp>
        <p:nvSpPr>
          <p:cNvPr id="3" name="Content Placeholder 2"/>
          <p:cNvSpPr>
            <a:spLocks noGrp="1"/>
          </p:cNvSpPr>
          <p:nvPr>
            <p:ph idx="1"/>
          </p:nvPr>
        </p:nvSpPr>
        <p:spPr/>
        <p:txBody>
          <a:bodyPr/>
          <a:lstStyle/>
          <a:p>
            <a:r>
              <a:rPr lang="en-US" sz="2400" dirty="0"/>
              <a:t>Between 1998-2002 </a:t>
            </a:r>
            <a:r>
              <a:rPr lang="en-US" sz="2400" dirty="0" err="1"/>
              <a:t>Platini</a:t>
            </a:r>
            <a:r>
              <a:rPr lang="en-US" sz="2400" dirty="0"/>
              <a:t>, </a:t>
            </a:r>
            <a:r>
              <a:rPr lang="en-US" sz="2400" dirty="0" err="1"/>
              <a:t>Uefa</a:t>
            </a:r>
            <a:r>
              <a:rPr lang="en-US" sz="2400" dirty="0"/>
              <a:t> president £1.3m for his work as “a special advisor to president </a:t>
            </a:r>
            <a:r>
              <a:rPr lang="en-US" sz="2400" dirty="0" err="1"/>
              <a:t>Sepp</a:t>
            </a:r>
            <a:r>
              <a:rPr lang="en-US" sz="2400" dirty="0"/>
              <a:t> Blatter”</a:t>
            </a:r>
          </a:p>
          <a:p>
            <a:r>
              <a:rPr lang="en-US" sz="2400" dirty="0"/>
              <a:t>Salary £123,000 per year</a:t>
            </a:r>
          </a:p>
          <a:p>
            <a:r>
              <a:rPr lang="en-US" sz="2400" dirty="0"/>
              <a:t>Increased to £327,000 per year</a:t>
            </a:r>
          </a:p>
          <a:p>
            <a:endParaRPr lang="en-US" dirty="0"/>
          </a:p>
          <a:p>
            <a:endParaRPr lang="en-US"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Is salary relevant ?</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Blatter </a:t>
            </a:r>
            <a:r>
              <a:rPr lang="en-US" dirty="0" err="1"/>
              <a:t>fifa</a:t>
            </a:r>
            <a:r>
              <a:rPr lang="en-US" dirty="0"/>
              <a:t> president 1998</a:t>
            </a:r>
          </a:p>
        </p:txBody>
      </p:sp>
      <p:sp>
        <p:nvSpPr>
          <p:cNvPr id="4" name="Content Placeholder 3"/>
          <p:cNvSpPr>
            <a:spLocks noGrp="1"/>
          </p:cNvSpPr>
          <p:nvPr>
            <p:ph idx="1"/>
          </p:nvPr>
        </p:nvSpPr>
        <p:spPr>
          <a:xfrm>
            <a:off x="1334815" y="2638045"/>
            <a:ext cx="6208986" cy="3101983"/>
          </a:xfrm>
        </p:spPr>
        <p:txBody>
          <a:bodyPr>
            <a:noAutofit/>
          </a:bodyPr>
          <a:lstStyle/>
          <a:p>
            <a:pPr>
              <a:spcBef>
                <a:spcPts val="0"/>
              </a:spcBef>
            </a:pPr>
            <a:r>
              <a:rPr lang="en-US" sz="2400" dirty="0"/>
              <a:t>Football has increased in global popularity and become financially successful </a:t>
            </a:r>
          </a:p>
          <a:p>
            <a:pPr>
              <a:spcBef>
                <a:spcPts val="0"/>
              </a:spcBef>
            </a:pPr>
            <a:r>
              <a:rPr lang="en-US" sz="2400" dirty="0"/>
              <a:t>Blatter says FIFA is a humble nonprofit doing humanitarian work to bring sport to the world</a:t>
            </a:r>
          </a:p>
          <a:p>
            <a:pPr>
              <a:spcBef>
                <a:spcPts val="0"/>
              </a:spcBef>
            </a:pPr>
            <a:r>
              <a:rPr lang="en-US" sz="2400" dirty="0"/>
              <a:t>But is Blatter head of a shadow nation-state that doesn’t “govern” world soccer so much as it plunders countries that want to host the World Cup?</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Blatter 1998 </a:t>
            </a:r>
            <a:r>
              <a:rPr lang="en-US" dirty="0" err="1"/>
              <a:t>til</a:t>
            </a:r>
            <a:r>
              <a:rPr lang="en-US" dirty="0"/>
              <a:t> ….</a:t>
            </a:r>
          </a:p>
        </p:txBody>
      </p:sp>
      <p:sp>
        <p:nvSpPr>
          <p:cNvPr id="3" name="Content Placeholder 2"/>
          <p:cNvSpPr>
            <a:spLocks noGrp="1"/>
          </p:cNvSpPr>
          <p:nvPr>
            <p:ph idx="1"/>
          </p:nvPr>
        </p:nvSpPr>
        <p:spPr/>
        <p:txBody>
          <a:bodyPr>
            <a:normAutofit fontScale="85000" lnSpcReduction="20000"/>
          </a:bodyPr>
          <a:lstStyle/>
          <a:p>
            <a:pPr>
              <a:spcBef>
                <a:spcPts val="0"/>
              </a:spcBef>
            </a:pPr>
            <a:r>
              <a:rPr lang="en-US" sz="2400" dirty="0"/>
              <a:t>Ran on a platform of ‘‘to reform FIFA based on principles of democracy and transparency” (WSC, 1998)</a:t>
            </a:r>
          </a:p>
          <a:p>
            <a:pPr>
              <a:spcBef>
                <a:spcPts val="0"/>
              </a:spcBef>
            </a:pPr>
            <a:r>
              <a:rPr lang="en-US" sz="2400" dirty="0"/>
              <a:t>Allegations of corruption date to that time and even before</a:t>
            </a:r>
          </a:p>
          <a:p>
            <a:pPr>
              <a:spcBef>
                <a:spcPts val="0"/>
              </a:spcBef>
            </a:pPr>
            <a:r>
              <a:rPr lang="en-US" sz="2400" dirty="0"/>
              <a:t>Allegations over the awarding of the 2018 and 2022 World Cups</a:t>
            </a:r>
          </a:p>
          <a:p>
            <a:pPr>
              <a:spcBef>
                <a:spcPts val="0"/>
              </a:spcBef>
            </a:pPr>
            <a:r>
              <a:rPr lang="en-US" sz="2400" dirty="0"/>
              <a:t>Evidence of corruption in the contest prior to the vote and after FIFA spurned the English bid for 2012, the English Football Association revealed further information before parliament (The Guardian, 2011)</a:t>
            </a:r>
          </a:p>
          <a:p>
            <a:endParaRPr lang="en-US"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is FIFA corrupt ?</a:t>
            </a:r>
          </a:p>
        </p:txBody>
      </p:sp>
      <p:sp>
        <p:nvSpPr>
          <p:cNvPr id="3" name="Content Placeholder 2"/>
          <p:cNvSpPr>
            <a:spLocks noGrp="1"/>
          </p:cNvSpPr>
          <p:nvPr>
            <p:ph idx="1"/>
          </p:nvPr>
        </p:nvSpPr>
        <p:spPr>
          <a:xfrm>
            <a:off x="945931" y="2638045"/>
            <a:ext cx="7346731" cy="3101983"/>
          </a:xfrm>
        </p:spPr>
        <p:txBody>
          <a:bodyPr>
            <a:noAutofit/>
          </a:bodyPr>
          <a:lstStyle/>
          <a:p>
            <a:pPr>
              <a:spcBef>
                <a:spcPts val="0"/>
              </a:spcBef>
            </a:pPr>
            <a:r>
              <a:rPr lang="en-US" sz="2400" dirty="0"/>
              <a:t>Because of the way it is organized/ its governance</a:t>
            </a:r>
          </a:p>
          <a:p>
            <a:pPr>
              <a:spcBef>
                <a:spcPts val="0"/>
              </a:spcBef>
            </a:pPr>
            <a:r>
              <a:rPr lang="en-US" sz="2400" dirty="0"/>
              <a:t>Each of the 209 member nations gets a single vote when it comes to electing a federation president and executive committee</a:t>
            </a:r>
          </a:p>
          <a:p>
            <a:pPr>
              <a:spcBef>
                <a:spcPts val="0"/>
              </a:spcBef>
            </a:pPr>
            <a:r>
              <a:rPr lang="en-US" sz="2400" dirty="0"/>
              <a:t>So Maldives, Trinidad &amp; Tobago, Bahrain, Curacao or Andorra have the same say in federation decisions as Brazil, Germany, or England</a:t>
            </a:r>
          </a:p>
          <a:p>
            <a:pPr>
              <a:spcBef>
                <a:spcPts val="0"/>
              </a:spcBef>
            </a:pPr>
            <a:r>
              <a:rPr lang="en-US" sz="2400" dirty="0"/>
              <a:t>Smaller countries, and the (mostly) men who run their countries’ federations, also receive an equal cut of FIFA’s revenues—no incentive for them to change any of the structure to the voting process</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2800" dirty="0"/>
              <a:t>Accountability - </a:t>
            </a:r>
            <a:br>
              <a:rPr lang="en-US" sz="2800" dirty="0"/>
            </a:br>
            <a:r>
              <a:rPr lang="en-US" dirty="0"/>
              <a:t>Ethics </a:t>
            </a:r>
          </a:p>
        </p:txBody>
      </p:sp>
      <p:sp>
        <p:nvSpPr>
          <p:cNvPr id="4" name="Content Placeholder 3"/>
          <p:cNvSpPr>
            <a:spLocks noGrp="1"/>
          </p:cNvSpPr>
          <p:nvPr>
            <p:ph idx="1"/>
          </p:nvPr>
        </p:nvSpPr>
        <p:spPr/>
        <p:txBody>
          <a:bodyPr>
            <a:normAutofit/>
          </a:bodyPr>
          <a:lstStyle/>
          <a:p>
            <a:pPr>
              <a:spcBef>
                <a:spcPts val="0"/>
              </a:spcBef>
            </a:pPr>
            <a:r>
              <a:rPr lang="en-US" sz="2400" dirty="0"/>
              <a:t>Accountability of FIFA matters for the governance of sport, the business of football and also the larger issue of the accountability of international </a:t>
            </a:r>
            <a:r>
              <a:rPr lang="en-US" sz="2400" dirty="0" err="1"/>
              <a:t>organisations</a:t>
            </a:r>
            <a:endParaRPr lang="en-US" sz="2400" dirty="0"/>
          </a:p>
          <a:p>
            <a:pPr>
              <a:spcBef>
                <a:spcPts val="0"/>
              </a:spcBef>
            </a:pPr>
            <a:r>
              <a:rPr lang="en-US" sz="2400" dirty="0"/>
              <a:t>Sports particularly football brings people together arguably not seen in any other area of global society</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7"/>
            <a:ext cx="8229600" cy="3320949"/>
          </a:xfrm>
        </p:spPr>
        <p:txBody>
          <a:bodyPr>
            <a:normAutofit/>
          </a:bodyPr>
          <a:lstStyle/>
          <a:p>
            <a:r>
              <a:rPr lang="en-US" dirty="0"/>
              <a:t>http://whatculture.com/gallery/10-most-watched-sporting-events-in-tv-history</a:t>
            </a:r>
            <a:r>
              <a:rPr lang="en-US"/>
              <a:t>/11</a:t>
            </a:r>
            <a:br>
              <a:rPr lang="en-US"/>
            </a:br>
            <a:r>
              <a:rPr lang="en-US"/>
              <a:t>2015</a:t>
            </a:r>
            <a:endParaRPr lang="en-US" dirty="0"/>
          </a:p>
        </p:txBody>
      </p:sp>
    </p:spTree>
    <p:extLst>
      <p:ext uri="{BB962C8B-B14F-4D97-AF65-F5344CB8AC3E}">
        <p14:creationId xmlns:p14="http://schemas.microsoft.com/office/powerpoint/2010/main" val="377226665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6" name="Content Placeholder 5" descr="s1"/>
          <p:cNvPicPr>
            <a:picLocks noGrp="1" noChangeAspect="1"/>
          </p:cNvPicPr>
          <p:nvPr>
            <p:ph idx="1"/>
          </p:nvPr>
        </p:nvPicPr>
        <p:blipFill rotWithShape="1">
          <a:blip r:embed="rId2"/>
          <a:srcRect l="15416" t="9091" r="3675"/>
          <a:stretch/>
        </p:blipFill>
        <p:spPr>
          <a:xfrm>
            <a:off x="20" y="10"/>
            <a:ext cx="9143980" cy="6857990"/>
          </a:xfrm>
          <a:prstGeom prst="rect">
            <a:avLst/>
          </a:prstGeom>
        </p:spPr>
      </p:pic>
      <p:sp>
        <p:nvSpPr>
          <p:cNvPr id="15" name="Rounded Rectangle 7">
            <a:extLst>
              <a:ext uri="{FF2B5EF4-FFF2-40B4-BE49-F238E27FC236}">
                <a16:creationId xmlns:a16="http://schemas.microsoft.com/office/drawing/2014/main" id="{FB5068B5-1FFD-4F57-A282-CAA68F32F29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9915" y="646819"/>
            <a:ext cx="1961388" cy="2615184"/>
          </a:xfrm>
          <a:prstGeom prst="roundRect">
            <a:avLst/>
          </a:prstGeom>
          <a:noFill/>
          <a:ln w="317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p:cNvSpPr>
            <a:spLocks noGrp="1"/>
          </p:cNvSpPr>
          <p:nvPr>
            <p:ph type="title"/>
          </p:nvPr>
        </p:nvSpPr>
        <p:spPr>
          <a:xfrm>
            <a:off x="593359" y="811411"/>
            <a:ext cx="1714500" cy="2286000"/>
          </a:xfrm>
          <a:prstGeom prst="roundRect">
            <a:avLst>
              <a:gd name="adj" fmla="val 14141"/>
            </a:avLst>
          </a:prstGeom>
          <a:solidFill>
            <a:srgbClr val="000000">
              <a:alpha val="75000"/>
            </a:srgbClr>
          </a:solidFill>
          <a:ln>
            <a:noFill/>
          </a:ln>
        </p:spPr>
        <p:txBody>
          <a:bodyPr vert="horz" lIns="182880" tIns="182880" rIns="182880" bIns="182880" rtlCol="0" anchor="ctr">
            <a:normAutofit/>
          </a:bodyPr>
          <a:lstStyle/>
          <a:p>
            <a:r>
              <a:rPr lang="en-US" sz="1900" kern="1200" cap="all" spc="200" baseline="0" dirty="0">
                <a:solidFill>
                  <a:srgbClr val="FFFFFF"/>
                </a:solidFill>
                <a:latin typeface="+mj-lt"/>
                <a:ea typeface="+mj-ea"/>
                <a:cs typeface="+mj-cs"/>
              </a:rPr>
              <a:t>10. Cricket World Cup 400m</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Content Placeholder 3" descr="s1"/>
          <p:cNvPicPr>
            <a:picLocks noGrp="1" noChangeAspect="1"/>
          </p:cNvPicPr>
          <p:nvPr>
            <p:ph idx="1"/>
          </p:nvPr>
        </p:nvPicPr>
        <p:blipFill rotWithShape="1">
          <a:blip r:embed="rId2"/>
          <a:srcRect l="5562" r="11392" b="6340"/>
          <a:stretch/>
        </p:blipFill>
        <p:spPr>
          <a:xfrm>
            <a:off x="20" y="10"/>
            <a:ext cx="9143980" cy="6857990"/>
          </a:xfrm>
          <a:prstGeom prst="rect">
            <a:avLst/>
          </a:prstGeom>
        </p:spPr>
      </p:pic>
      <p:sp>
        <p:nvSpPr>
          <p:cNvPr id="9" name="Rounded Rectangle 7">
            <a:extLst>
              <a:ext uri="{FF2B5EF4-FFF2-40B4-BE49-F238E27FC236}">
                <a16:creationId xmlns:a16="http://schemas.microsoft.com/office/drawing/2014/main" id="{FB5068B5-1FFD-4F57-A282-CAA68F32F29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9915" y="646819"/>
            <a:ext cx="1961388" cy="2615184"/>
          </a:xfrm>
          <a:prstGeom prst="roundRect">
            <a:avLst/>
          </a:prstGeom>
          <a:noFill/>
          <a:ln w="317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93359" y="811411"/>
            <a:ext cx="1714500" cy="2286000"/>
          </a:xfrm>
          <a:prstGeom prst="roundRect">
            <a:avLst>
              <a:gd name="adj" fmla="val 14141"/>
            </a:avLst>
          </a:prstGeom>
          <a:solidFill>
            <a:srgbClr val="000000">
              <a:alpha val="75000"/>
            </a:srgbClr>
          </a:solidFill>
          <a:ln>
            <a:noFill/>
          </a:ln>
        </p:spPr>
        <p:txBody>
          <a:bodyPr vert="horz" lIns="182880" tIns="182880" rIns="182880" bIns="182880" rtlCol="0" anchor="ctr">
            <a:normAutofit/>
          </a:bodyPr>
          <a:lstStyle/>
          <a:p>
            <a:r>
              <a:rPr lang="en-US" sz="1600" kern="1200" cap="all" spc="200" baseline="0" dirty="0">
                <a:solidFill>
                  <a:srgbClr val="FFFFFF"/>
                </a:solidFill>
                <a:latin typeface="+mj-lt"/>
                <a:ea typeface="+mj-ea"/>
                <a:cs typeface="+mj-cs"/>
              </a:rPr>
              <a:t>9. Winter Olympics 478m</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Content Placeholder 3" descr="s1"/>
          <p:cNvPicPr>
            <a:picLocks noGrp="1" noChangeAspect="1"/>
          </p:cNvPicPr>
          <p:nvPr>
            <p:ph idx="1"/>
          </p:nvPr>
        </p:nvPicPr>
        <p:blipFill rotWithShape="1">
          <a:blip r:embed="rId2"/>
          <a:srcRect l="19091" t="9091"/>
          <a:stretch/>
        </p:blipFill>
        <p:spPr>
          <a:xfrm>
            <a:off x="20" y="10"/>
            <a:ext cx="9143980" cy="6857990"/>
          </a:xfrm>
          <a:prstGeom prst="rect">
            <a:avLst/>
          </a:prstGeom>
        </p:spPr>
      </p:pic>
      <p:sp>
        <p:nvSpPr>
          <p:cNvPr id="9" name="Oval 8">
            <a:extLst>
              <a:ext uri="{FF2B5EF4-FFF2-40B4-BE49-F238E27FC236}">
                <a16:creationId xmlns:a16="http://schemas.microsoft.com/office/drawing/2014/main" id="{08BB1C48-A06D-4315-9809-A60A6F41CBF5}"/>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3562" y="627567"/>
            <a:ext cx="1961388" cy="2615184"/>
          </a:xfrm>
          <a:prstGeom prst="ellipse">
            <a:avLst/>
          </a:prstGeom>
          <a:noFill/>
          <a:ln w="317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97006" y="792159"/>
            <a:ext cx="1714500" cy="2286000"/>
          </a:xfrm>
          <a:prstGeom prst="ellipse">
            <a:avLst/>
          </a:prstGeom>
          <a:solidFill>
            <a:srgbClr val="000000">
              <a:alpha val="75000"/>
            </a:srgbClr>
          </a:solidFill>
          <a:ln>
            <a:noFill/>
          </a:ln>
        </p:spPr>
        <p:txBody>
          <a:bodyPr vert="horz" lIns="182880" tIns="182880" rIns="182880" bIns="182880" rtlCol="0" anchor="ctr">
            <a:normAutofit/>
          </a:bodyPr>
          <a:lstStyle/>
          <a:p>
            <a:r>
              <a:rPr lang="en-US" sz="1300" kern="1200" cap="all" spc="200" baseline="0" dirty="0">
                <a:solidFill>
                  <a:srgbClr val="FFFFFF"/>
                </a:solidFill>
                <a:latin typeface="+mj-lt"/>
                <a:ea typeface="+mj-ea"/>
                <a:cs typeface="+mj-cs"/>
              </a:rPr>
              <a:t>8. Giro </a:t>
            </a:r>
            <a:r>
              <a:rPr lang="en-US" sz="1300" kern="1200" cap="all" spc="200" baseline="0" dirty="0" err="1">
                <a:solidFill>
                  <a:srgbClr val="FFFFFF"/>
                </a:solidFill>
                <a:latin typeface="+mj-lt"/>
                <a:ea typeface="+mj-ea"/>
                <a:cs typeface="+mj-cs"/>
              </a:rPr>
              <a:t>d’Italia</a:t>
            </a:r>
            <a:r>
              <a:rPr lang="en-US" sz="1300" kern="1200" cap="all" spc="200" baseline="0" dirty="0">
                <a:solidFill>
                  <a:srgbClr val="FFFFFF"/>
                </a:solidFill>
                <a:latin typeface="+mj-lt"/>
                <a:ea typeface="+mj-ea"/>
                <a:cs typeface="+mj-cs"/>
              </a:rPr>
              <a:t> 775m</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Content Placeholder 3" descr="s1"/>
          <p:cNvPicPr>
            <a:picLocks noGrp="1" noChangeAspect="1"/>
          </p:cNvPicPr>
          <p:nvPr>
            <p:ph idx="1"/>
          </p:nvPr>
        </p:nvPicPr>
        <p:blipFill rotWithShape="1">
          <a:blip r:embed="rId2"/>
          <a:srcRect l="5569" t="9091" r="13824"/>
          <a:stretch/>
        </p:blipFill>
        <p:spPr>
          <a:xfrm>
            <a:off x="20" y="10"/>
            <a:ext cx="9143980" cy="6857990"/>
          </a:xfrm>
          <a:prstGeom prst="rect">
            <a:avLst/>
          </a:prstGeom>
        </p:spPr>
      </p:pic>
      <p:sp>
        <p:nvSpPr>
          <p:cNvPr id="9" name="Rounded Rectangle 7">
            <a:extLst>
              <a:ext uri="{FF2B5EF4-FFF2-40B4-BE49-F238E27FC236}">
                <a16:creationId xmlns:a16="http://schemas.microsoft.com/office/drawing/2014/main" id="{FB5068B5-1FFD-4F57-A282-CAA68F32F29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9915" y="646819"/>
            <a:ext cx="1961388" cy="2615184"/>
          </a:xfrm>
          <a:prstGeom prst="roundRect">
            <a:avLst/>
          </a:prstGeom>
          <a:noFill/>
          <a:ln w="317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93359" y="811411"/>
            <a:ext cx="1714500" cy="2286000"/>
          </a:xfrm>
          <a:prstGeom prst="roundRect">
            <a:avLst>
              <a:gd name="adj" fmla="val 14141"/>
            </a:avLst>
          </a:prstGeom>
          <a:solidFill>
            <a:srgbClr val="000000">
              <a:alpha val="75000"/>
            </a:srgbClr>
          </a:solidFill>
          <a:ln>
            <a:noFill/>
          </a:ln>
        </p:spPr>
        <p:txBody>
          <a:bodyPr vert="horz" lIns="182880" tIns="182880" rIns="182880" bIns="182880" rtlCol="0" anchor="ctr">
            <a:normAutofit/>
          </a:bodyPr>
          <a:lstStyle/>
          <a:p>
            <a:r>
              <a:rPr lang="en-US" sz="2100" kern="1200" cap="all" spc="200" baseline="0" dirty="0">
                <a:solidFill>
                  <a:srgbClr val="FFFFFF"/>
                </a:solidFill>
                <a:latin typeface="+mj-lt"/>
                <a:ea typeface="+mj-ea"/>
                <a:cs typeface="+mj-cs"/>
              </a:rPr>
              <a:t>7. Rugby Union World Cup 789m</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Content Placeholder 3" descr="s1"/>
          <p:cNvPicPr>
            <a:picLocks noGrp="1" noChangeAspect="1"/>
          </p:cNvPicPr>
          <p:nvPr>
            <p:ph idx="1"/>
          </p:nvPr>
        </p:nvPicPr>
        <p:blipFill rotWithShape="1">
          <a:blip r:embed="rId2"/>
          <a:srcRect l="4289" r="8619" b="1776"/>
          <a:stretch/>
        </p:blipFill>
        <p:spPr>
          <a:xfrm>
            <a:off x="20" y="10"/>
            <a:ext cx="9143980" cy="6857990"/>
          </a:xfrm>
          <a:prstGeom prst="rect">
            <a:avLst/>
          </a:prstGeom>
        </p:spPr>
      </p:pic>
      <p:sp>
        <p:nvSpPr>
          <p:cNvPr id="9" name="Rounded Rectangle 7">
            <a:extLst>
              <a:ext uri="{FF2B5EF4-FFF2-40B4-BE49-F238E27FC236}">
                <a16:creationId xmlns:a16="http://schemas.microsoft.com/office/drawing/2014/main" id="{FB5068B5-1FFD-4F57-A282-CAA68F32F29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9915" y="646819"/>
            <a:ext cx="1961388" cy="2615184"/>
          </a:xfrm>
          <a:prstGeom prst="roundRect">
            <a:avLst/>
          </a:prstGeom>
          <a:noFill/>
          <a:ln w="317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93359" y="811411"/>
            <a:ext cx="1714500" cy="2286000"/>
          </a:xfrm>
          <a:prstGeom prst="roundRect">
            <a:avLst>
              <a:gd name="adj" fmla="val 14141"/>
            </a:avLst>
          </a:prstGeom>
          <a:solidFill>
            <a:srgbClr val="000000">
              <a:alpha val="75000"/>
            </a:srgbClr>
          </a:solidFill>
          <a:ln>
            <a:noFill/>
          </a:ln>
        </p:spPr>
        <p:txBody>
          <a:bodyPr vert="horz" lIns="182880" tIns="182880" rIns="182880" bIns="182880" rtlCol="0" anchor="ctr">
            <a:normAutofit/>
          </a:bodyPr>
          <a:lstStyle/>
          <a:p>
            <a:r>
              <a:rPr lang="en-US" sz="2100" kern="1200" cap="all" spc="200" baseline="0" dirty="0">
                <a:solidFill>
                  <a:srgbClr val="FFFFFF"/>
                </a:solidFill>
                <a:latin typeface="+mj-lt"/>
                <a:ea typeface="+mj-ea"/>
                <a:cs typeface="+mj-cs"/>
              </a:rPr>
              <a:t>6. Asian Games 986m</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Content Placeholder 3" descr="s1"/>
          <p:cNvPicPr>
            <a:picLocks noGrp="1" noChangeAspect="1"/>
          </p:cNvPicPr>
          <p:nvPr>
            <p:ph idx="1"/>
          </p:nvPr>
        </p:nvPicPr>
        <p:blipFill rotWithShape="1">
          <a:blip r:embed="rId2"/>
          <a:srcRect l="7537" r="4769" b="1097"/>
          <a:stretch/>
        </p:blipFill>
        <p:spPr>
          <a:xfrm>
            <a:off x="20" y="10"/>
            <a:ext cx="9143980" cy="6857990"/>
          </a:xfrm>
          <a:prstGeom prst="rect">
            <a:avLst/>
          </a:prstGeom>
        </p:spPr>
      </p:pic>
      <p:sp>
        <p:nvSpPr>
          <p:cNvPr id="16" name="Rectangle 15">
            <a:extLst>
              <a:ext uri="{FF2B5EF4-FFF2-40B4-BE49-F238E27FC236}">
                <a16:creationId xmlns:a16="http://schemas.microsoft.com/office/drawing/2014/main" id="{A70E44F7-1AE7-45C1-BB2F-447BC47EA0F3}"/>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51051" y="4880568"/>
            <a:ext cx="6041898" cy="1060704"/>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673352" y="5045160"/>
            <a:ext cx="5797296" cy="731520"/>
          </a:xfrm>
          <a:prstGeom prst="ellipse">
            <a:avLst/>
          </a:prstGeom>
          <a:solidFill>
            <a:srgbClr val="000000">
              <a:alpha val="70000"/>
            </a:srgbClr>
          </a:solidFill>
          <a:ln>
            <a:noFill/>
          </a:ln>
        </p:spPr>
        <p:txBody>
          <a:bodyPr vert="horz" lIns="182880" tIns="182880" rIns="182880" bIns="182880" rtlCol="0" anchor="ctr">
            <a:normAutofit/>
          </a:bodyPr>
          <a:lstStyle/>
          <a:p>
            <a:r>
              <a:rPr lang="en-US" sz="1000" kern="1200" cap="all" spc="200" baseline="0" dirty="0">
                <a:solidFill>
                  <a:srgbClr val="FFFFFF"/>
                </a:solidFill>
                <a:latin typeface="+mj-lt"/>
                <a:ea typeface="+mj-ea"/>
                <a:cs typeface="+mj-cs"/>
              </a:rPr>
              <a:t>5. FIFA Confederations Cup 1b</a:t>
            </a:r>
          </a:p>
        </p:txBody>
      </p:sp>
    </p:spTree>
    <p:extLst>
      <p:ext uri="{BB962C8B-B14F-4D97-AF65-F5344CB8AC3E}">
        <p14:creationId xmlns:p14="http://schemas.microsoft.com/office/powerpoint/2010/main" val="199454713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Content Placeholder 3" descr="s1"/>
          <p:cNvPicPr>
            <a:picLocks noGrp="1" noChangeAspect="1"/>
          </p:cNvPicPr>
          <p:nvPr>
            <p:ph idx="1"/>
          </p:nvPr>
        </p:nvPicPr>
        <p:blipFill rotWithShape="1">
          <a:blip r:embed="rId2"/>
          <a:srcRect l="19394" t="9091"/>
          <a:stretch/>
        </p:blipFill>
        <p:spPr>
          <a:xfrm>
            <a:off x="20" y="10"/>
            <a:ext cx="9143980" cy="6857990"/>
          </a:xfrm>
          <a:prstGeom prst="rect">
            <a:avLst/>
          </a:prstGeom>
        </p:spPr>
      </p:pic>
      <p:sp>
        <p:nvSpPr>
          <p:cNvPr id="9" name="Rounded Rectangle 7">
            <a:extLst>
              <a:ext uri="{FF2B5EF4-FFF2-40B4-BE49-F238E27FC236}">
                <a16:creationId xmlns:a16="http://schemas.microsoft.com/office/drawing/2014/main" id="{FB5068B5-1FFD-4F57-A282-CAA68F32F29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9915" y="646819"/>
            <a:ext cx="1961388" cy="2615184"/>
          </a:xfrm>
          <a:prstGeom prst="roundRect">
            <a:avLst/>
          </a:prstGeom>
          <a:noFill/>
          <a:ln w="317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93359" y="811411"/>
            <a:ext cx="1714500" cy="2286000"/>
          </a:xfrm>
          <a:prstGeom prst="roundRect">
            <a:avLst>
              <a:gd name="adj" fmla="val 14141"/>
            </a:avLst>
          </a:prstGeom>
          <a:solidFill>
            <a:srgbClr val="000000">
              <a:alpha val="75000"/>
            </a:srgbClr>
          </a:solidFill>
          <a:ln>
            <a:noFill/>
          </a:ln>
        </p:spPr>
        <p:txBody>
          <a:bodyPr vert="horz" lIns="182880" tIns="182880" rIns="182880" bIns="182880" rtlCol="0" anchor="ctr">
            <a:normAutofit/>
          </a:bodyPr>
          <a:lstStyle/>
          <a:p>
            <a:r>
              <a:rPr lang="en-US" sz="1300" kern="1200" cap="all" spc="200" baseline="0" dirty="0">
                <a:solidFill>
                  <a:srgbClr val="FFFFFF"/>
                </a:solidFill>
                <a:latin typeface="+mj-lt"/>
                <a:ea typeface="+mj-ea"/>
                <a:cs typeface="+mj-cs"/>
              </a:rPr>
              <a:t>4. EUFA Champions League 1.7b</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Content Placeholder 3" descr="s1"/>
          <p:cNvPicPr>
            <a:picLocks noGrp="1" noChangeAspect="1"/>
          </p:cNvPicPr>
          <p:nvPr>
            <p:ph idx="1"/>
          </p:nvPr>
        </p:nvPicPr>
        <p:blipFill rotWithShape="1">
          <a:blip r:embed="rId2"/>
          <a:srcRect l="7585" r="11507" b="9091"/>
          <a:stretch/>
        </p:blipFill>
        <p:spPr>
          <a:xfrm>
            <a:off x="20" y="10"/>
            <a:ext cx="9143980" cy="6857990"/>
          </a:xfrm>
          <a:prstGeom prst="rect">
            <a:avLst/>
          </a:prstGeom>
        </p:spPr>
      </p:pic>
      <p:sp>
        <p:nvSpPr>
          <p:cNvPr id="9" name="Rounded Rectangle 7">
            <a:extLst>
              <a:ext uri="{FF2B5EF4-FFF2-40B4-BE49-F238E27FC236}">
                <a16:creationId xmlns:a16="http://schemas.microsoft.com/office/drawing/2014/main" id="{FB5068B5-1FFD-4F57-A282-CAA68F32F29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9915" y="646819"/>
            <a:ext cx="1961388" cy="2615184"/>
          </a:xfrm>
          <a:prstGeom prst="roundRect">
            <a:avLst/>
          </a:prstGeom>
          <a:noFill/>
          <a:ln w="317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93359" y="811411"/>
            <a:ext cx="1714500" cy="2286000"/>
          </a:xfrm>
          <a:prstGeom prst="roundRect">
            <a:avLst>
              <a:gd name="adj" fmla="val 14141"/>
            </a:avLst>
          </a:prstGeom>
          <a:solidFill>
            <a:srgbClr val="000000">
              <a:alpha val="75000"/>
            </a:srgbClr>
          </a:solidFill>
          <a:ln>
            <a:noFill/>
          </a:ln>
        </p:spPr>
        <p:txBody>
          <a:bodyPr vert="horz" lIns="182880" tIns="182880" rIns="182880" bIns="182880" rtlCol="0" anchor="ctr">
            <a:normAutofit/>
          </a:bodyPr>
          <a:lstStyle/>
          <a:p>
            <a:r>
              <a:rPr lang="en-US" sz="1900" kern="1200" cap="all" spc="200" baseline="0" dirty="0">
                <a:solidFill>
                  <a:srgbClr val="FFFFFF"/>
                </a:solidFill>
                <a:latin typeface="+mj-lt"/>
                <a:ea typeface="+mj-ea"/>
                <a:cs typeface="+mj-cs"/>
              </a:rPr>
              <a:t>3. Summer Olympic Games 2b</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Content Placeholder 3" descr="s1"/>
          <p:cNvPicPr>
            <a:picLocks noGrp="1" noChangeAspect="1"/>
          </p:cNvPicPr>
          <p:nvPr>
            <p:ph idx="1"/>
          </p:nvPr>
        </p:nvPicPr>
        <p:blipFill rotWithShape="1">
          <a:blip r:embed="rId2"/>
          <a:srcRect l="3339" r="15752" b="9091"/>
          <a:stretch/>
        </p:blipFill>
        <p:spPr>
          <a:xfrm>
            <a:off x="20" y="10"/>
            <a:ext cx="9143980" cy="6857990"/>
          </a:xfrm>
          <a:prstGeom prst="rect">
            <a:avLst/>
          </a:prstGeom>
        </p:spPr>
      </p:pic>
      <p:sp>
        <p:nvSpPr>
          <p:cNvPr id="9" name="Rounded Rectangle 7">
            <a:extLst>
              <a:ext uri="{FF2B5EF4-FFF2-40B4-BE49-F238E27FC236}">
                <a16:creationId xmlns:a16="http://schemas.microsoft.com/office/drawing/2014/main" id="{FB5068B5-1FFD-4F57-A282-CAA68F32F29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9915" y="646819"/>
            <a:ext cx="1961388" cy="2615184"/>
          </a:xfrm>
          <a:prstGeom prst="roundRect">
            <a:avLst/>
          </a:prstGeom>
          <a:noFill/>
          <a:ln w="317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93359" y="811411"/>
            <a:ext cx="1714500" cy="2286000"/>
          </a:xfrm>
          <a:prstGeom prst="roundRect">
            <a:avLst>
              <a:gd name="adj" fmla="val 14141"/>
            </a:avLst>
          </a:prstGeom>
          <a:solidFill>
            <a:srgbClr val="000000">
              <a:alpha val="75000"/>
            </a:srgbClr>
          </a:solidFill>
          <a:ln>
            <a:noFill/>
          </a:ln>
        </p:spPr>
        <p:txBody>
          <a:bodyPr vert="horz" lIns="182880" tIns="182880" rIns="182880" bIns="182880" rtlCol="0" anchor="ctr">
            <a:normAutofit/>
          </a:bodyPr>
          <a:lstStyle/>
          <a:p>
            <a:r>
              <a:rPr lang="en-US" sz="2100" kern="1200" cap="all" spc="200" baseline="0" dirty="0">
                <a:solidFill>
                  <a:srgbClr val="FFFFFF"/>
                </a:solidFill>
                <a:latin typeface="+mj-lt"/>
                <a:ea typeface="+mj-ea"/>
                <a:cs typeface="+mj-cs"/>
              </a:rPr>
              <a:t>2. Tour de France 2.6b</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Content Placeholder 3" descr="s1"/>
          <p:cNvPicPr>
            <a:picLocks noGrp="1" noChangeAspect="1"/>
          </p:cNvPicPr>
          <p:nvPr>
            <p:ph idx="1"/>
          </p:nvPr>
        </p:nvPicPr>
        <p:blipFill rotWithShape="1">
          <a:blip r:embed="rId2"/>
          <a:srcRect l="12524" r="6568" b="9091"/>
          <a:stretch/>
        </p:blipFill>
        <p:spPr>
          <a:xfrm>
            <a:off x="20" y="10"/>
            <a:ext cx="9143980" cy="6857990"/>
          </a:xfrm>
          <a:prstGeom prst="rect">
            <a:avLst/>
          </a:prstGeom>
        </p:spPr>
      </p:pic>
      <p:sp>
        <p:nvSpPr>
          <p:cNvPr id="9" name="Rounded Rectangle 7">
            <a:extLst>
              <a:ext uri="{FF2B5EF4-FFF2-40B4-BE49-F238E27FC236}">
                <a16:creationId xmlns:a16="http://schemas.microsoft.com/office/drawing/2014/main" id="{FB5068B5-1FFD-4F57-A282-CAA68F32F29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9915" y="646819"/>
            <a:ext cx="1961388" cy="2615184"/>
          </a:xfrm>
          <a:prstGeom prst="roundRect">
            <a:avLst/>
          </a:prstGeom>
          <a:noFill/>
          <a:ln w="317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93359" y="811411"/>
            <a:ext cx="1714500" cy="2286000"/>
          </a:xfrm>
          <a:prstGeom prst="roundRect">
            <a:avLst>
              <a:gd name="adj" fmla="val 14141"/>
            </a:avLst>
          </a:prstGeom>
          <a:solidFill>
            <a:srgbClr val="000000">
              <a:alpha val="75000"/>
            </a:srgbClr>
          </a:solidFill>
          <a:ln>
            <a:noFill/>
          </a:ln>
        </p:spPr>
        <p:txBody>
          <a:bodyPr vert="horz" lIns="182880" tIns="182880" rIns="182880" bIns="182880" rtlCol="0" anchor="ctr">
            <a:normAutofit/>
          </a:bodyPr>
          <a:lstStyle/>
          <a:p>
            <a:r>
              <a:rPr lang="en-US" sz="2100" kern="1200" cap="all" spc="200" baseline="0" dirty="0">
                <a:solidFill>
                  <a:srgbClr val="FFFFFF"/>
                </a:solidFill>
                <a:latin typeface="+mj-lt"/>
                <a:ea typeface="+mj-ea"/>
                <a:cs typeface="+mj-cs"/>
              </a:rPr>
              <a:t>1. FIFA World Cup 3.5b</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73352" y="964692"/>
            <a:ext cx="5797296" cy="1188720"/>
          </a:xfrm>
          <a:solidFill>
            <a:srgbClr val="FFFFFF">
              <a:alpha val="10000"/>
            </a:srgbClr>
          </a:solidFill>
          <a:ln>
            <a:solidFill>
              <a:schemeClr val="tx1"/>
            </a:solidFill>
          </a:ln>
        </p:spPr>
        <p:txBody>
          <a:bodyPr>
            <a:normAutofit/>
          </a:bodyPr>
          <a:lstStyle/>
          <a:p>
            <a:pPr eaLnBrk="1" fontAlgn="auto" hangingPunct="1">
              <a:spcAft>
                <a:spcPts val="0"/>
              </a:spcAft>
              <a:defRPr/>
            </a:pPr>
            <a:r>
              <a:rPr lang="en-GB">
                <a:solidFill>
                  <a:schemeClr val="tx1"/>
                </a:solidFill>
              </a:rPr>
              <a:t>What is accountability?</a:t>
            </a:r>
          </a:p>
        </p:txBody>
      </p:sp>
      <p:sp>
        <p:nvSpPr>
          <p:cNvPr id="9219" name="Content Placeholder 2"/>
          <p:cNvSpPr>
            <a:spLocks noGrp="1"/>
          </p:cNvSpPr>
          <p:nvPr>
            <p:ph idx="1"/>
          </p:nvPr>
        </p:nvSpPr>
        <p:spPr>
          <a:xfrm>
            <a:off x="1673352" y="2638044"/>
            <a:ext cx="5797296" cy="3101983"/>
          </a:xfrm>
        </p:spPr>
        <p:txBody>
          <a:bodyPr>
            <a:normAutofit/>
          </a:bodyPr>
          <a:lstStyle/>
          <a:p>
            <a:pPr eaLnBrk="1" hangingPunct="1"/>
            <a:r>
              <a:rPr lang="en-GB" sz="2400" dirty="0"/>
              <a:t>Accountability means that individuals are responsible for their actions and maybe asked to justify them.</a:t>
            </a:r>
          </a:p>
          <a:p>
            <a:pPr eaLnBrk="1" hangingPunct="1"/>
            <a:r>
              <a:rPr lang="en-GB" sz="2400" dirty="0"/>
              <a:t>Responsibility  means being answerable for ones own actions.</a:t>
            </a:r>
          </a:p>
        </p:txBody>
      </p:sp>
    </p:spTree>
  </p:cSld>
  <p:clrMapOvr>
    <a:overrideClrMapping bg1="dk1" tx1="lt1" bg2="dk2" tx2="lt2" accent1="accent1" accent2="accent2" accent3="accent3" accent4="accent4" accent5="accent5" accent6="accent6" hlink="hlink" folHlink="folHlink"/>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Accountability and international </a:t>
            </a:r>
            <a:r>
              <a:rPr lang="en-US" dirty="0" err="1"/>
              <a:t>organisations</a:t>
            </a:r>
            <a:endParaRPr lang="en-US" dirty="0"/>
          </a:p>
        </p:txBody>
      </p:sp>
      <p:sp>
        <p:nvSpPr>
          <p:cNvPr id="3" name="Content Placeholder 2"/>
          <p:cNvSpPr>
            <a:spLocks noGrp="1"/>
          </p:cNvSpPr>
          <p:nvPr>
            <p:ph idx="1"/>
          </p:nvPr>
        </p:nvSpPr>
        <p:spPr/>
        <p:txBody>
          <a:bodyPr>
            <a:normAutofit/>
          </a:bodyPr>
          <a:lstStyle/>
          <a:p>
            <a:r>
              <a:rPr lang="en-US" dirty="0"/>
              <a:t>Accountability is a central feature of global governance and has increasingly come to be viewed as an issue much broader than nation states working together to include non-governmental </a:t>
            </a:r>
            <a:r>
              <a:rPr lang="en-US" dirty="0" err="1"/>
              <a:t>organisations</a:t>
            </a:r>
            <a:r>
              <a:rPr lang="en-US" dirty="0"/>
              <a:t> and multinational corporations.</a:t>
            </a:r>
          </a:p>
          <a:p>
            <a:r>
              <a:rPr lang="en-US" dirty="0"/>
              <a:t>“Governance can be defined as the making and implementation of rules, and the exercise of power, within a given domain of activity” </a:t>
            </a:r>
            <a:r>
              <a:rPr lang="en-US" dirty="0" err="1"/>
              <a:t>Keohane</a:t>
            </a:r>
            <a:r>
              <a:rPr lang="en-US" dirty="0"/>
              <a:t> (2006)</a:t>
            </a:r>
          </a:p>
          <a:p>
            <a:r>
              <a:rPr lang="en-US" dirty="0"/>
              <a:t>http://</a:t>
            </a:r>
            <a:r>
              <a:rPr lang="en-US" dirty="0" err="1"/>
              <a:t>citeseerx.ist.psu.edu</a:t>
            </a:r>
            <a:r>
              <a:rPr lang="en-US" dirty="0"/>
              <a:t>/</a:t>
            </a:r>
            <a:r>
              <a:rPr lang="en-US" dirty="0" err="1"/>
              <a:t>viewdoc</a:t>
            </a:r>
            <a:r>
              <a:rPr lang="en-US" dirty="0"/>
              <a:t>/</a:t>
            </a:r>
            <a:r>
              <a:rPr lang="en-US" dirty="0" err="1"/>
              <a:t>download?doi</a:t>
            </a:r>
            <a:r>
              <a:rPr lang="en-US" dirty="0"/>
              <a:t>=10.1.1.610.6432&amp;rep=rep1&amp;type=pdf</a:t>
            </a:r>
          </a:p>
          <a:p>
            <a:endParaRPr lang="en-US"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Global governance</a:t>
            </a:r>
          </a:p>
        </p:txBody>
      </p:sp>
      <p:sp>
        <p:nvSpPr>
          <p:cNvPr id="3" name="Content Placeholder 2"/>
          <p:cNvSpPr>
            <a:spLocks noGrp="1"/>
          </p:cNvSpPr>
          <p:nvPr>
            <p:ph idx="1"/>
          </p:nvPr>
        </p:nvSpPr>
        <p:spPr/>
        <p:txBody>
          <a:bodyPr>
            <a:normAutofit fontScale="92500" lnSpcReduction="20000"/>
          </a:bodyPr>
          <a:lstStyle/>
          <a:p>
            <a:pPr>
              <a:spcBef>
                <a:spcPts val="0"/>
              </a:spcBef>
            </a:pPr>
            <a:r>
              <a:rPr lang="en-US" sz="2400" dirty="0"/>
              <a:t>Refers to rule-making and power-exercise at a global scale, but not necessarily by entities </a:t>
            </a:r>
            <a:r>
              <a:rPr lang="en-US" sz="2400" dirty="0" err="1"/>
              <a:t>authorised</a:t>
            </a:r>
            <a:r>
              <a:rPr lang="en-US" sz="2400" dirty="0"/>
              <a:t> by general agreement to act. </a:t>
            </a:r>
          </a:p>
          <a:p>
            <a:pPr>
              <a:spcBef>
                <a:spcPts val="0"/>
              </a:spcBef>
            </a:pPr>
            <a:r>
              <a:rPr lang="en-US" sz="2400" dirty="0"/>
              <a:t>It can be exercised by states, religious </a:t>
            </a:r>
            <a:r>
              <a:rPr lang="en-US" sz="2400" dirty="0" err="1"/>
              <a:t>organisations</a:t>
            </a:r>
            <a:r>
              <a:rPr lang="en-US" sz="2400" dirty="0"/>
              <a:t>, and business corporations, as well as by intergovernmental and nongovernmental </a:t>
            </a:r>
            <a:r>
              <a:rPr lang="en-US" sz="2400" dirty="0" err="1"/>
              <a:t>organisations</a:t>
            </a:r>
            <a:r>
              <a:rPr lang="en-US" sz="2400" dirty="0"/>
              <a:t>.</a:t>
            </a:r>
          </a:p>
          <a:p>
            <a:pPr>
              <a:spcBef>
                <a:spcPts val="0"/>
              </a:spcBef>
            </a:pPr>
            <a:r>
              <a:rPr lang="en-US" sz="2400" dirty="0">
                <a:highlight>
                  <a:srgbClr val="FFFF00"/>
                </a:highlight>
              </a:rPr>
              <a:t>Since there is no global government, global governance involves strategic interactions among entities that are not arranged in formal hierarchies. </a:t>
            </a:r>
          </a:p>
          <a:p>
            <a:endParaRPr lang="en-US"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Continued</a:t>
            </a:r>
          </a:p>
        </p:txBody>
      </p:sp>
      <p:sp>
        <p:nvSpPr>
          <p:cNvPr id="3" name="Content Placeholder 2"/>
          <p:cNvSpPr>
            <a:spLocks noGrp="1"/>
          </p:cNvSpPr>
          <p:nvPr>
            <p:ph idx="1"/>
          </p:nvPr>
        </p:nvSpPr>
        <p:spPr/>
        <p:txBody>
          <a:bodyPr>
            <a:normAutofit/>
          </a:bodyPr>
          <a:lstStyle/>
          <a:p>
            <a:r>
              <a:rPr lang="en-US" dirty="0"/>
              <a:t>According to Grant and </a:t>
            </a:r>
            <a:r>
              <a:rPr lang="en-US" dirty="0" err="1"/>
              <a:t>Keohane</a:t>
            </a:r>
            <a:r>
              <a:rPr lang="en-US" dirty="0"/>
              <a:t> (2005)</a:t>
            </a:r>
          </a:p>
          <a:p>
            <a:r>
              <a:rPr lang="en-US" dirty="0"/>
              <a:t>Accountability, implies that some actors have the right to hold other actors to a set of standards, to judge whether they have fulfilled their responsibilities in light of those standards, and to impose sanctions if they determine that those responsibilities have not been met.</a:t>
            </a:r>
          </a:p>
          <a:p>
            <a:endParaRPr lang="en-US" dirty="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Stiglitz (2003) offers a similar definition</a:t>
            </a:r>
          </a:p>
        </p:txBody>
      </p:sp>
      <p:sp>
        <p:nvSpPr>
          <p:cNvPr id="3" name="Content Placeholder 2"/>
          <p:cNvSpPr>
            <a:spLocks noGrp="1"/>
          </p:cNvSpPr>
          <p:nvPr>
            <p:ph idx="1"/>
          </p:nvPr>
        </p:nvSpPr>
        <p:spPr/>
        <p:txBody>
          <a:bodyPr>
            <a:normAutofit/>
          </a:bodyPr>
          <a:lstStyle/>
          <a:p>
            <a:r>
              <a:rPr lang="en-US" dirty="0"/>
              <a:t>Accountability requires that: </a:t>
            </a:r>
          </a:p>
          <a:p>
            <a:pPr marL="342900" indent="-342900">
              <a:spcBef>
                <a:spcPts val="0"/>
              </a:spcBef>
              <a:buFont typeface="+mj-lt"/>
              <a:buAutoNum type="arabicPeriod"/>
            </a:pPr>
            <a:r>
              <a:rPr lang="en-US" dirty="0"/>
              <a:t>people are given certain objectives; </a:t>
            </a:r>
          </a:p>
          <a:p>
            <a:pPr marL="342900" indent="-342900">
              <a:spcBef>
                <a:spcPts val="0"/>
              </a:spcBef>
              <a:buFont typeface="+mj-lt"/>
              <a:buAutoNum type="arabicPeriod"/>
            </a:pPr>
            <a:r>
              <a:rPr lang="en-US" dirty="0"/>
              <a:t>there is a reliable way of assessing whether they have met those objectives;</a:t>
            </a:r>
          </a:p>
          <a:p>
            <a:pPr marL="342900" indent="-342900">
              <a:spcBef>
                <a:spcPts val="0"/>
              </a:spcBef>
              <a:buFont typeface="+mj-lt"/>
              <a:buAutoNum type="arabicPeriod"/>
            </a:pPr>
            <a:r>
              <a:rPr lang="en-US" dirty="0"/>
              <a:t>consequences exist for both the case in which they have done what they were supposed to do and the case in which they have not done so.</a:t>
            </a:r>
          </a:p>
          <a:p>
            <a:endParaRPr lang="en-US"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Enforcing accountability</a:t>
            </a:r>
          </a:p>
        </p:txBody>
      </p:sp>
      <p:sp>
        <p:nvSpPr>
          <p:cNvPr id="3" name="Content Placeholder 2"/>
          <p:cNvSpPr>
            <a:spLocks noGrp="1"/>
          </p:cNvSpPr>
          <p:nvPr>
            <p:ph idx="1"/>
          </p:nvPr>
        </p:nvSpPr>
        <p:spPr/>
        <p:txBody>
          <a:bodyPr>
            <a:normAutofit/>
          </a:bodyPr>
          <a:lstStyle/>
          <a:p>
            <a:r>
              <a:rPr lang="en-US" dirty="0"/>
              <a:t>Challenging in the context of globalization but can exercised through international </a:t>
            </a:r>
            <a:r>
              <a:rPr lang="en-US" dirty="0" err="1"/>
              <a:t>organisations</a:t>
            </a:r>
            <a:r>
              <a:rPr lang="en-US" dirty="0"/>
              <a:t> </a:t>
            </a:r>
          </a:p>
          <a:p>
            <a:r>
              <a:rPr lang="en-US" dirty="0">
                <a:solidFill>
                  <a:schemeClr val="accent6"/>
                </a:solidFill>
              </a:rPr>
              <a:t>Governmental and non-governmental </a:t>
            </a:r>
            <a:r>
              <a:rPr lang="en-US" dirty="0" err="1"/>
              <a:t>organisations</a:t>
            </a:r>
            <a:r>
              <a:rPr lang="en-US" dirty="0"/>
              <a:t> around the world practice a very wide range of incompatible systems of domestic governance, making it difficult to reach agreement on formal and informal norms, standards, responsibilities and sanctions associated with decision making.</a:t>
            </a:r>
          </a:p>
          <a:p>
            <a:endParaRPr lang="en-US" dirty="0"/>
          </a:p>
          <a:p>
            <a:endParaRPr lang="en-US"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953000" y="-9906000"/>
            <a:ext cx="19050000" cy="26670000"/>
          </a:xfrm>
          <a:prstGeom prst="rect">
            <a:avLst/>
          </a:prstGeom>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Dominique Strauss-Kahn</a:t>
            </a:r>
          </a:p>
        </p:txBody>
      </p:sp>
      <p:sp>
        <p:nvSpPr>
          <p:cNvPr id="3" name="Content Placeholder 2"/>
          <p:cNvSpPr>
            <a:spLocks noGrp="1"/>
          </p:cNvSpPr>
          <p:nvPr>
            <p:ph idx="1"/>
          </p:nvPr>
        </p:nvSpPr>
        <p:spPr/>
        <p:txBody>
          <a:bodyPr>
            <a:normAutofit fontScale="92500" lnSpcReduction="20000"/>
          </a:bodyPr>
          <a:lstStyle/>
          <a:p>
            <a:pPr>
              <a:spcBef>
                <a:spcPts val="0"/>
              </a:spcBef>
            </a:pPr>
            <a:r>
              <a:rPr lang="en-US" dirty="0"/>
              <a:t>Challenges of accountability in international </a:t>
            </a:r>
            <a:r>
              <a:rPr lang="en-US" dirty="0" err="1"/>
              <a:t>organisations</a:t>
            </a:r>
            <a:r>
              <a:rPr lang="en-US" dirty="0"/>
              <a:t>.</a:t>
            </a:r>
          </a:p>
          <a:p>
            <a:pPr>
              <a:spcBef>
                <a:spcPts val="0"/>
              </a:spcBef>
            </a:pPr>
            <a:r>
              <a:rPr lang="en-US" dirty="0"/>
              <a:t>2011 IMF found itself in a crisis situation when its president, DSK was arrested in New York after allegedly sexually assaulting a hotel maid. </a:t>
            </a:r>
          </a:p>
          <a:p>
            <a:pPr>
              <a:spcBef>
                <a:spcPts val="0"/>
              </a:spcBef>
            </a:pPr>
            <a:r>
              <a:rPr lang="en-US" dirty="0"/>
              <a:t>Criminal charges were eventually dropped (a civil suit was settled) brought to light the different standards of </a:t>
            </a:r>
            <a:r>
              <a:rPr lang="en-US" dirty="0" err="1"/>
              <a:t>behaviour</a:t>
            </a:r>
            <a:r>
              <a:rPr lang="en-US" dirty="0"/>
              <a:t> that IMF senior officials were held to as compared to staff at other international </a:t>
            </a:r>
            <a:r>
              <a:rPr lang="en-US" dirty="0" err="1"/>
              <a:t>organisations</a:t>
            </a:r>
            <a:r>
              <a:rPr lang="en-US" dirty="0"/>
              <a:t>. </a:t>
            </a:r>
          </a:p>
          <a:p>
            <a:pPr>
              <a:spcBef>
                <a:spcPts val="0"/>
              </a:spcBef>
            </a:pPr>
            <a:r>
              <a:rPr lang="en-US" b="1" dirty="0">
                <a:solidFill>
                  <a:srgbClr val="FF0000"/>
                </a:solidFill>
              </a:rPr>
              <a:t>IMF officials had less stringent rules and requirements related to sexual harassment than other </a:t>
            </a:r>
            <a:r>
              <a:rPr lang="en-US" b="1" dirty="0" err="1">
                <a:solidFill>
                  <a:srgbClr val="FF0000"/>
                </a:solidFill>
              </a:rPr>
              <a:t>organisations</a:t>
            </a:r>
            <a:r>
              <a:rPr lang="en-US" b="1" dirty="0">
                <a:solidFill>
                  <a:srgbClr val="FF0000"/>
                </a:solidFill>
              </a:rPr>
              <a:t> (</a:t>
            </a:r>
            <a:r>
              <a:rPr lang="en-US" b="1" dirty="0" err="1">
                <a:solidFill>
                  <a:srgbClr val="FF0000"/>
                </a:solidFill>
              </a:rPr>
              <a:t>Bandel</a:t>
            </a:r>
            <a:r>
              <a:rPr lang="en-US" b="1" dirty="0">
                <a:solidFill>
                  <a:srgbClr val="FF0000"/>
                </a:solidFill>
              </a:rPr>
              <a:t>, 2011).</a:t>
            </a:r>
          </a:p>
          <a:p>
            <a:pPr>
              <a:spcBef>
                <a:spcPts val="0"/>
              </a:spcBef>
            </a:pPr>
            <a:r>
              <a:rPr lang="en-US" dirty="0"/>
              <a:t>The scandal and its consequences brought broader issues of accountability of the IMF to the fore.</a:t>
            </a:r>
          </a:p>
          <a:p>
            <a:endParaRPr lang="en-US" dirty="0"/>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0211BE-A6FE-A243-AD27-9666372AA198}"/>
              </a:ext>
            </a:extLst>
          </p:cNvPr>
          <p:cNvSpPr>
            <a:spLocks noGrp="1"/>
          </p:cNvSpPr>
          <p:nvPr>
            <p:ph type="title"/>
          </p:nvPr>
        </p:nvSpPr>
        <p:spPr/>
        <p:txBody>
          <a:bodyPr>
            <a:normAutofit fontScale="90000"/>
          </a:bodyPr>
          <a:lstStyle/>
          <a:p>
            <a:r>
              <a:rPr lang="en-US" dirty="0"/>
              <a:t>How can </a:t>
            </a:r>
            <a:r>
              <a:rPr lang="en-US" dirty="0" err="1"/>
              <a:t>fifa</a:t>
            </a:r>
            <a:r>
              <a:rPr lang="en-US" dirty="0"/>
              <a:t> be held accountable ?</a:t>
            </a:r>
            <a:br>
              <a:rPr lang="en-US" dirty="0"/>
            </a:br>
            <a:r>
              <a:rPr lang="en-US" dirty="0" err="1"/>
              <a:t>Pielke</a:t>
            </a:r>
            <a:r>
              <a:rPr lang="en-US" dirty="0"/>
              <a:t> (2012)</a:t>
            </a:r>
          </a:p>
        </p:txBody>
      </p:sp>
      <p:sp>
        <p:nvSpPr>
          <p:cNvPr id="3" name="Content Placeholder 2">
            <a:extLst>
              <a:ext uri="{FF2B5EF4-FFF2-40B4-BE49-F238E27FC236}">
                <a16:creationId xmlns:a16="http://schemas.microsoft.com/office/drawing/2014/main" id="{D5B746C8-051C-ED46-80A7-2F1C450E6A7C}"/>
              </a:ext>
            </a:extLst>
          </p:cNvPr>
          <p:cNvSpPr>
            <a:spLocks noGrp="1"/>
          </p:cNvSpPr>
          <p:nvPr>
            <p:ph idx="1"/>
          </p:nvPr>
        </p:nvSpPr>
        <p:spPr/>
        <p:txBody>
          <a:bodyPr/>
          <a:lstStyle/>
          <a:p>
            <a:r>
              <a:rPr lang="en-US" dirty="0"/>
              <a:t>http://</a:t>
            </a:r>
            <a:r>
              <a:rPr lang="en-US" dirty="0" err="1"/>
              <a:t>www.soccernomics-agency.com</a:t>
            </a:r>
            <a:r>
              <a:rPr lang="en-US" dirty="0"/>
              <a:t>/</a:t>
            </a:r>
            <a:r>
              <a:rPr lang="en-US" dirty="0" err="1"/>
              <a:t>wordpress</a:t>
            </a:r>
            <a:r>
              <a:rPr lang="en-US" dirty="0"/>
              <a:t>/</a:t>
            </a:r>
            <a:r>
              <a:rPr lang="en-US" dirty="0" err="1"/>
              <a:t>wp</a:t>
            </a:r>
            <a:r>
              <a:rPr lang="en-US" dirty="0"/>
              <a:t>-content/uploads/2012/12/HowCanFIFAbeHeldAccountable_11Dec2012_accepted1.pdf</a:t>
            </a:r>
          </a:p>
        </p:txBody>
      </p:sp>
    </p:spTree>
    <p:extLst>
      <p:ext uri="{BB962C8B-B14F-4D97-AF65-F5344CB8AC3E}">
        <p14:creationId xmlns:p14="http://schemas.microsoft.com/office/powerpoint/2010/main" val="44108575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Strauss-Kahn continued</a:t>
            </a:r>
          </a:p>
        </p:txBody>
      </p:sp>
      <p:sp>
        <p:nvSpPr>
          <p:cNvPr id="3" name="Content Placeholder 2"/>
          <p:cNvSpPr>
            <a:spLocks noGrp="1"/>
          </p:cNvSpPr>
          <p:nvPr>
            <p:ph idx="1"/>
          </p:nvPr>
        </p:nvSpPr>
        <p:spPr>
          <a:xfrm>
            <a:off x="1606045" y="2638045"/>
            <a:ext cx="6077017" cy="3101983"/>
          </a:xfrm>
        </p:spPr>
        <p:txBody>
          <a:bodyPr>
            <a:normAutofit/>
          </a:bodyPr>
          <a:lstStyle/>
          <a:p>
            <a:r>
              <a:rPr lang="en-US" dirty="0"/>
              <a:t>Pravin </a:t>
            </a:r>
            <a:r>
              <a:rPr lang="en-US" dirty="0" err="1"/>
              <a:t>Gordhan</a:t>
            </a:r>
            <a:r>
              <a:rPr lang="en-US" dirty="0"/>
              <a:t>, South Africa’s Finance Minister, complained - </a:t>
            </a:r>
          </a:p>
          <a:p>
            <a:r>
              <a:rPr lang="en-US" dirty="0"/>
              <a:t>It’s a great pity that we preach and talk about democracy and transparency and accountability and good governance but when we are put to the test of </a:t>
            </a:r>
            <a:r>
              <a:rPr lang="en-US" dirty="0" err="1"/>
              <a:t>practising</a:t>
            </a:r>
            <a:r>
              <a:rPr lang="en-US" dirty="0"/>
              <a:t> this principle in the important process of choosing the IMF managing director, we forget them and look for backroom deals. .. Africa is lectured all the time on being accountable but those who lecture to us find it difficult to </a:t>
            </a:r>
            <a:r>
              <a:rPr lang="en-US" dirty="0" err="1"/>
              <a:t>practise</a:t>
            </a:r>
            <a:r>
              <a:rPr lang="en-US" dirty="0"/>
              <a:t> what they preach (</a:t>
            </a:r>
            <a:r>
              <a:rPr lang="en-US" dirty="0" err="1"/>
              <a:t>Hazelhurst</a:t>
            </a:r>
            <a:r>
              <a:rPr lang="en-US" dirty="0"/>
              <a:t>, 2011)</a:t>
            </a:r>
          </a:p>
          <a:p>
            <a:endParaRPr lang="en-US" dirty="0"/>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Personal Values</a:t>
            </a:r>
          </a:p>
        </p:txBody>
      </p:sp>
      <p:sp>
        <p:nvSpPr>
          <p:cNvPr id="3" name="Content Placeholder 2"/>
          <p:cNvSpPr>
            <a:spLocks noGrp="1"/>
          </p:cNvSpPr>
          <p:nvPr>
            <p:ph idx="1"/>
          </p:nvPr>
        </p:nvSpPr>
        <p:spPr/>
        <p:txBody>
          <a:bodyPr>
            <a:normAutofit/>
          </a:bodyPr>
          <a:lstStyle/>
          <a:p>
            <a:r>
              <a:rPr lang="en-US" dirty="0"/>
              <a:t>At stake are power, influence and a large amount of money for an institution that is increasingly called upon to play a role in various financial crises around the world.</a:t>
            </a:r>
          </a:p>
          <a:p>
            <a:r>
              <a:rPr lang="en-US" dirty="0"/>
              <a:t>For the IMF it took the bizarre events in a Manhattan hotel room to re-invigorate a long-simmering debate over the leadership of the </a:t>
            </a:r>
            <a:r>
              <a:rPr lang="en-US" dirty="0" err="1"/>
              <a:t>organisation</a:t>
            </a:r>
            <a:r>
              <a:rPr lang="en-US" dirty="0"/>
              <a:t> and the standards its staff were expected to meet.</a:t>
            </a:r>
          </a:p>
          <a:p>
            <a:r>
              <a:rPr lang="en-US" dirty="0"/>
              <a:t>Or were they expected to meet?</a:t>
            </a:r>
          </a:p>
          <a:p>
            <a:endParaRPr lang="en-US" dirty="0"/>
          </a:p>
          <a:p>
            <a:endParaRPr lang="en-US" dirty="0"/>
          </a:p>
          <a:p>
            <a:endParaRPr lang="en-US" dirty="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EAA2528-824A-9D48-AFC1-DBF597EFC6AA}"/>
              </a:ext>
            </a:extLst>
          </p:cNvPr>
          <p:cNvPicPr>
            <a:picLocks noChangeAspect="1"/>
          </p:cNvPicPr>
          <p:nvPr/>
        </p:nvPicPr>
        <p:blipFill>
          <a:blip r:embed="rId2"/>
          <a:stretch>
            <a:fillRect/>
          </a:stretch>
        </p:blipFill>
        <p:spPr>
          <a:xfrm>
            <a:off x="762000" y="1270000"/>
            <a:ext cx="7620000" cy="4318000"/>
          </a:xfrm>
          <a:prstGeom prst="rect">
            <a:avLst/>
          </a:prstGeom>
        </p:spPr>
      </p:pic>
    </p:spTree>
    <p:extLst>
      <p:ext uri="{BB962C8B-B14F-4D97-AF65-F5344CB8AC3E}">
        <p14:creationId xmlns:p14="http://schemas.microsoft.com/office/powerpoint/2010/main" val="44958838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2009/10 Intergovernmental Panel on Climate Change (UN)</a:t>
            </a:r>
          </a:p>
        </p:txBody>
      </p:sp>
      <p:sp>
        <p:nvSpPr>
          <p:cNvPr id="3" name="Content Placeholder 2"/>
          <p:cNvSpPr>
            <a:spLocks noGrp="1"/>
          </p:cNvSpPr>
          <p:nvPr>
            <p:ph idx="1"/>
          </p:nvPr>
        </p:nvSpPr>
        <p:spPr>
          <a:xfrm>
            <a:off x="1135117" y="2638045"/>
            <a:ext cx="6863255" cy="3101983"/>
          </a:xfrm>
        </p:spPr>
        <p:txBody>
          <a:bodyPr>
            <a:noAutofit/>
          </a:bodyPr>
          <a:lstStyle/>
          <a:p>
            <a:pPr>
              <a:spcBef>
                <a:spcPts val="0"/>
              </a:spcBef>
            </a:pPr>
            <a:r>
              <a:rPr lang="en-US" sz="2400" dirty="0"/>
              <a:t>Assesses climate - accused of ‘errors’ in its reports.</a:t>
            </a:r>
          </a:p>
          <a:p>
            <a:pPr>
              <a:spcBef>
                <a:spcPts val="0"/>
              </a:spcBef>
            </a:pPr>
            <a:r>
              <a:rPr lang="en-US" sz="2400" dirty="0"/>
              <a:t>IPCC denied the allegations, which led to greater media scrutiny of reports and accountability in the organization.</a:t>
            </a:r>
          </a:p>
          <a:p>
            <a:pPr>
              <a:spcBef>
                <a:spcPts val="0"/>
              </a:spcBef>
            </a:pPr>
            <a:r>
              <a:rPr lang="en-US" sz="2400" dirty="0"/>
              <a:t>Allegations led to a review which recommended major reforms to the IPCC that went well beyond the issues associated with the various errors in the report (IAC, 2010).</a:t>
            </a: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542628-0E37-644C-98F5-FFC792B82884}"/>
              </a:ext>
            </a:extLst>
          </p:cNvPr>
          <p:cNvSpPr>
            <a:spLocks noGrp="1"/>
          </p:cNvSpPr>
          <p:nvPr>
            <p:ph type="title"/>
          </p:nvPr>
        </p:nvSpPr>
        <p:spPr/>
        <p:txBody>
          <a:bodyPr/>
          <a:lstStyle/>
          <a:p>
            <a:r>
              <a:rPr lang="en-US" dirty="0"/>
              <a:t>Errors ? Lies ?</a:t>
            </a:r>
          </a:p>
        </p:txBody>
      </p:sp>
      <p:sp>
        <p:nvSpPr>
          <p:cNvPr id="3" name="Content Placeholder 2">
            <a:extLst>
              <a:ext uri="{FF2B5EF4-FFF2-40B4-BE49-F238E27FC236}">
                <a16:creationId xmlns:a16="http://schemas.microsoft.com/office/drawing/2014/main" id="{CE3C68BB-EFA2-2249-B3FA-82625E6EF37E}"/>
              </a:ext>
            </a:extLst>
          </p:cNvPr>
          <p:cNvSpPr>
            <a:spLocks noGrp="1"/>
          </p:cNvSpPr>
          <p:nvPr>
            <p:ph idx="1"/>
          </p:nvPr>
        </p:nvSpPr>
        <p:spPr/>
        <p:txBody>
          <a:bodyPr/>
          <a:lstStyle/>
          <a:p>
            <a:r>
              <a:rPr lang="en-US" dirty="0"/>
              <a:t>By 2035 the Himalayan glaciers would be gone.</a:t>
            </a:r>
          </a:p>
          <a:p>
            <a:r>
              <a:rPr lang="en-US" dirty="0"/>
              <a:t>Other  IPCC ‘errors’ and </a:t>
            </a:r>
            <a:r>
              <a:rPr lang="en-GB" dirty="0"/>
              <a:t>accused of “dishonesty and deceit” as it focuses on “exploiting the masses and extracting more money” in a climate crusade.</a:t>
            </a:r>
          </a:p>
          <a:p>
            <a:r>
              <a:rPr lang="en-US" dirty="0"/>
              <a:t>https://</a:t>
            </a:r>
            <a:r>
              <a:rPr lang="en-US" dirty="0" err="1"/>
              <a:t>www.theguardian.com</a:t>
            </a:r>
            <a:r>
              <a:rPr lang="en-US" dirty="0"/>
              <a:t>/environment/2013/</a:t>
            </a:r>
            <a:r>
              <a:rPr lang="en-US" dirty="0" err="1"/>
              <a:t>dec</a:t>
            </a:r>
            <a:r>
              <a:rPr lang="en-US" dirty="0"/>
              <a:t>/31/tony-abbotts-top-business-adviser-accuses-ipcc-of-dishonesty-and-deceit</a:t>
            </a:r>
          </a:p>
        </p:txBody>
      </p:sp>
    </p:spTree>
    <p:extLst>
      <p:ext uri="{BB962C8B-B14F-4D97-AF65-F5344CB8AC3E}">
        <p14:creationId xmlns:p14="http://schemas.microsoft.com/office/powerpoint/2010/main" val="311796136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73352" y="964692"/>
            <a:ext cx="5797296" cy="1188720"/>
          </a:xfrm>
          <a:solidFill>
            <a:srgbClr val="FFFFFF">
              <a:alpha val="10000"/>
            </a:srgbClr>
          </a:solidFill>
          <a:ln>
            <a:solidFill>
              <a:schemeClr val="tx1"/>
            </a:solidFill>
          </a:ln>
        </p:spPr>
        <p:txBody>
          <a:bodyPr>
            <a:normAutofit/>
          </a:bodyPr>
          <a:lstStyle/>
          <a:p>
            <a:r>
              <a:rPr lang="en-US" sz="2000">
                <a:solidFill>
                  <a:schemeClr val="tx1"/>
                </a:solidFill>
              </a:rPr>
              <a:t>Academic literature on the Accountability of international organisations</a:t>
            </a:r>
          </a:p>
        </p:txBody>
      </p:sp>
      <p:sp>
        <p:nvSpPr>
          <p:cNvPr id="3" name="Content Placeholder 2"/>
          <p:cNvSpPr>
            <a:spLocks noGrp="1"/>
          </p:cNvSpPr>
          <p:nvPr>
            <p:ph idx="1"/>
          </p:nvPr>
        </p:nvSpPr>
        <p:spPr>
          <a:xfrm>
            <a:off x="1673352" y="2638044"/>
            <a:ext cx="5797296" cy="3101983"/>
          </a:xfrm>
        </p:spPr>
        <p:txBody>
          <a:bodyPr>
            <a:normAutofit/>
          </a:bodyPr>
          <a:lstStyle/>
          <a:p>
            <a:r>
              <a:rPr lang="en-US" dirty="0"/>
              <a:t>Limited study on FIFA</a:t>
            </a:r>
          </a:p>
          <a:p>
            <a:r>
              <a:rPr lang="en-US" dirty="0"/>
              <a:t>IMF,  World Bank,  IPCC,  IOC</a:t>
            </a:r>
          </a:p>
          <a:p>
            <a:r>
              <a:rPr lang="en-US" dirty="0"/>
              <a:t>FIFA - domestic governments have no immediate formal authority or control over its practices</a:t>
            </a:r>
          </a:p>
          <a:p>
            <a:r>
              <a:rPr lang="en-US" dirty="0"/>
              <a:t>FIFA has few obvious peer </a:t>
            </a:r>
            <a:r>
              <a:rPr lang="en-US" dirty="0" err="1"/>
              <a:t>organisations</a:t>
            </a:r>
            <a:r>
              <a:rPr lang="en-US" dirty="0"/>
              <a:t> of similar stature and global significance (other than IOC)</a:t>
            </a:r>
          </a:p>
          <a:p>
            <a:endParaRPr lang="en-US" dirty="0"/>
          </a:p>
        </p:txBody>
      </p:sp>
    </p:spTree>
  </p:cSld>
  <p:clrMapOvr>
    <a:overrideClrMapping bg1="dk1" tx1="lt1" bg2="dk2" tx2="lt2" accent1="accent1" accent2="accent2" accent3="accent3" accent4="accent4" accent5="accent5" accent6="accent6" hlink="hlink" folHlink="folHlink"/>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73352" y="964692"/>
            <a:ext cx="5797296" cy="1188720"/>
          </a:xfrm>
          <a:solidFill>
            <a:srgbClr val="FFFFFF">
              <a:alpha val="10000"/>
            </a:srgbClr>
          </a:solidFill>
          <a:ln>
            <a:solidFill>
              <a:schemeClr val="tx1"/>
            </a:solidFill>
          </a:ln>
        </p:spPr>
        <p:txBody>
          <a:bodyPr>
            <a:normAutofit/>
          </a:bodyPr>
          <a:lstStyle/>
          <a:p>
            <a:r>
              <a:rPr lang="en-US">
                <a:solidFill>
                  <a:schemeClr val="tx1"/>
                </a:solidFill>
              </a:rPr>
              <a:t>FIFA Objectives (2010)</a:t>
            </a:r>
          </a:p>
        </p:txBody>
      </p:sp>
      <p:sp>
        <p:nvSpPr>
          <p:cNvPr id="3" name="Content Placeholder 2"/>
          <p:cNvSpPr>
            <a:spLocks noGrp="1"/>
          </p:cNvSpPr>
          <p:nvPr>
            <p:ph idx="1"/>
          </p:nvPr>
        </p:nvSpPr>
        <p:spPr>
          <a:xfrm>
            <a:off x="1282262" y="2638044"/>
            <a:ext cx="6188386" cy="3101983"/>
          </a:xfrm>
        </p:spPr>
        <p:txBody>
          <a:bodyPr>
            <a:normAutofit fontScale="70000" lnSpcReduction="20000"/>
          </a:bodyPr>
          <a:lstStyle/>
          <a:p>
            <a:pPr>
              <a:lnSpc>
                <a:spcPct val="90000"/>
              </a:lnSpc>
            </a:pPr>
            <a:r>
              <a:rPr lang="en-US" sz="2400" dirty="0"/>
              <a:t>to improve the game of football constantly and promote it globally in the light of its unifying, educational, cultural and humanitarian values, particularly through youth and development </a:t>
            </a:r>
            <a:r>
              <a:rPr lang="en-US" sz="2400" dirty="0" err="1"/>
              <a:t>programmes</a:t>
            </a:r>
            <a:r>
              <a:rPr lang="en-US" sz="2400" dirty="0"/>
              <a:t>;</a:t>
            </a:r>
          </a:p>
          <a:p>
            <a:pPr>
              <a:lnSpc>
                <a:spcPct val="90000"/>
              </a:lnSpc>
            </a:pPr>
            <a:r>
              <a:rPr lang="en-US" sz="2400" dirty="0"/>
              <a:t>to </a:t>
            </a:r>
            <a:r>
              <a:rPr lang="en-US" sz="2400" dirty="0" err="1"/>
              <a:t>organise</a:t>
            </a:r>
            <a:r>
              <a:rPr lang="en-US" sz="2400" dirty="0"/>
              <a:t> its own international competitions;</a:t>
            </a:r>
          </a:p>
          <a:p>
            <a:pPr>
              <a:lnSpc>
                <a:spcPct val="90000"/>
              </a:lnSpc>
            </a:pPr>
            <a:r>
              <a:rPr lang="en-US" sz="2400" dirty="0"/>
              <a:t>to draw up regulations and provisions and ensure their enforcement;</a:t>
            </a:r>
          </a:p>
          <a:p>
            <a:pPr>
              <a:lnSpc>
                <a:spcPct val="90000"/>
              </a:lnSpc>
            </a:pPr>
            <a:r>
              <a:rPr lang="en-US" sz="2400" dirty="0"/>
              <a:t>to control every type of Association Football by taking appropriate steps to prevent infringements of the Statutes, regulations or decisions of FIFA or of the Laws of the Game;</a:t>
            </a:r>
          </a:p>
          <a:p>
            <a:pPr>
              <a:lnSpc>
                <a:spcPct val="90000"/>
              </a:lnSpc>
            </a:pPr>
            <a:r>
              <a:rPr lang="en-US" sz="2400" dirty="0"/>
              <a:t>to prevent all methods or practices which might jeopardize the integrity of matches or competitions or give rise to abuse of Association Football.</a:t>
            </a:r>
          </a:p>
          <a:p>
            <a:pPr>
              <a:lnSpc>
                <a:spcPct val="90000"/>
              </a:lnSpc>
            </a:pPr>
            <a:endParaRPr lang="en-US" sz="1500" dirty="0"/>
          </a:p>
        </p:txBody>
      </p:sp>
    </p:spTree>
  </p:cSld>
  <p:clrMapOvr>
    <a:overrideClrMapping bg1="dk1" tx1="lt1" bg2="dk2" tx2="lt2" accent1="accent1" accent2="accent2" accent3="accent3" accent4="accent4" accent5="accent5" accent6="accent6" hlink="hlink" folHlink="folHlink"/>
  </p:clrMapOvr>
</p:sld>
</file>

<file path=ppt/slides/slide7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73352" y="964692"/>
            <a:ext cx="5797296" cy="1188720"/>
          </a:xfrm>
          <a:solidFill>
            <a:srgbClr val="FFFFFF">
              <a:alpha val="10000"/>
            </a:srgbClr>
          </a:solidFill>
          <a:ln>
            <a:solidFill>
              <a:schemeClr val="tx1"/>
            </a:solidFill>
          </a:ln>
        </p:spPr>
        <p:txBody>
          <a:bodyPr>
            <a:normAutofit/>
          </a:bodyPr>
          <a:lstStyle/>
          <a:p>
            <a:r>
              <a:rPr lang="en-US">
                <a:solidFill>
                  <a:schemeClr val="tx1"/>
                </a:solidFill>
              </a:rPr>
              <a:t>FIFA’s Code of Ethics</a:t>
            </a:r>
          </a:p>
        </p:txBody>
      </p:sp>
      <p:sp>
        <p:nvSpPr>
          <p:cNvPr id="3" name="Content Placeholder 2"/>
          <p:cNvSpPr>
            <a:spLocks noGrp="1"/>
          </p:cNvSpPr>
          <p:nvPr>
            <p:ph idx="1"/>
          </p:nvPr>
        </p:nvSpPr>
        <p:spPr>
          <a:xfrm>
            <a:off x="1673352" y="2638044"/>
            <a:ext cx="5797296" cy="3101983"/>
          </a:xfrm>
        </p:spPr>
        <p:txBody>
          <a:bodyPr>
            <a:normAutofit/>
          </a:bodyPr>
          <a:lstStyle/>
          <a:p>
            <a:r>
              <a:rPr lang="en-US" dirty="0"/>
              <a:t>To govern its actions.</a:t>
            </a:r>
          </a:p>
          <a:p>
            <a:r>
              <a:rPr lang="en-US" dirty="0"/>
              <a:t>Covers issues such as conflicts of interest, political bias, bribery, gifts, discrimination, confidentiality and gambling (FIFA, 2009). </a:t>
            </a:r>
          </a:p>
          <a:p>
            <a:r>
              <a:rPr lang="en-US" dirty="0"/>
              <a:t>‘‘</a:t>
            </a:r>
            <a:r>
              <a:rPr lang="en-US" b="1" dirty="0"/>
              <a:t>Officials may not accept bribes</a:t>
            </a:r>
            <a:r>
              <a:rPr lang="en-US" dirty="0"/>
              <a:t>; in other words, any gifts or other advantages that are offered, promised or sent to them to incite breach of duty or dishonest conduct for the benefit of a third party shall be refused.  </a:t>
            </a:r>
            <a:r>
              <a:rPr lang="en-US" b="1" dirty="0"/>
              <a:t>Accepting gifts of cash in any amount or form is prohibited</a:t>
            </a:r>
            <a:r>
              <a:rPr lang="en-US" dirty="0"/>
              <a:t>” (FIFA, 2009)</a:t>
            </a:r>
          </a:p>
          <a:p>
            <a:endParaRPr lang="en-US" dirty="0"/>
          </a:p>
        </p:txBody>
      </p:sp>
    </p:spTree>
  </p:cSld>
  <p:clrMapOvr>
    <a:overrideClrMapping bg1="dk1" tx1="lt1" bg2="dk2" tx2="lt2" accent1="accent1" accent2="accent2" accent3="accent3" accent4="accent4" accent5="accent5" accent6="accent6" hlink="hlink" folHlink="folHlink"/>
  </p:clrMapOvr>
</p:sld>
</file>

<file path=ppt/slides/slide7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73352" y="964692"/>
            <a:ext cx="5797296" cy="1188720"/>
          </a:xfrm>
          <a:solidFill>
            <a:srgbClr val="FFFFFF">
              <a:alpha val="10000"/>
            </a:srgbClr>
          </a:solidFill>
          <a:ln>
            <a:solidFill>
              <a:schemeClr val="tx1"/>
            </a:solidFill>
          </a:ln>
        </p:spPr>
        <p:txBody>
          <a:bodyPr>
            <a:normAutofit/>
          </a:bodyPr>
          <a:lstStyle/>
          <a:p>
            <a:r>
              <a:rPr lang="en-US" dirty="0">
                <a:solidFill>
                  <a:schemeClr val="tx1"/>
                </a:solidFill>
              </a:rPr>
              <a:t>Continued</a:t>
            </a:r>
          </a:p>
        </p:txBody>
      </p:sp>
      <p:sp>
        <p:nvSpPr>
          <p:cNvPr id="3" name="Content Placeholder 2"/>
          <p:cNvSpPr>
            <a:spLocks noGrp="1"/>
          </p:cNvSpPr>
          <p:nvPr>
            <p:ph idx="1"/>
          </p:nvPr>
        </p:nvSpPr>
        <p:spPr>
          <a:xfrm>
            <a:off x="1334814" y="2638044"/>
            <a:ext cx="6135834" cy="3426425"/>
          </a:xfrm>
        </p:spPr>
        <p:txBody>
          <a:bodyPr>
            <a:normAutofit fontScale="92500" lnSpcReduction="20000"/>
          </a:bodyPr>
          <a:lstStyle/>
          <a:p>
            <a:pPr>
              <a:lnSpc>
                <a:spcPct val="90000"/>
              </a:lnSpc>
            </a:pPr>
            <a:r>
              <a:rPr lang="en-US" sz="2400" dirty="0"/>
              <a:t>The Code of Ethics  governed by an internally - has two independent chairs, one for investigations one for adjudication.</a:t>
            </a:r>
          </a:p>
          <a:p>
            <a:pPr>
              <a:lnSpc>
                <a:spcPct val="90000"/>
              </a:lnSpc>
            </a:pPr>
            <a:r>
              <a:rPr lang="en-US" sz="2400" dirty="0"/>
              <a:t>Allegations of corruption suggest that FIFA may not have held itself to its own self-professed standards and beyond.</a:t>
            </a:r>
          </a:p>
          <a:p>
            <a:pPr>
              <a:lnSpc>
                <a:spcPct val="90000"/>
              </a:lnSpc>
            </a:pPr>
            <a:r>
              <a:rPr lang="en-US" sz="2400" dirty="0"/>
              <a:t>Repeated failures of FIFA led to crisis of accountability. </a:t>
            </a:r>
          </a:p>
          <a:p>
            <a:pPr>
              <a:lnSpc>
                <a:spcPct val="90000"/>
              </a:lnSpc>
            </a:pPr>
            <a:r>
              <a:rPr lang="en-US" sz="2400" dirty="0"/>
              <a:t>FIFA announced an ‘‘Independent Good Governance’’ committee in October 2011 to propose reforms ‘‘to improve FIFA’s governance and transparency (FIFA, 2011).”</a:t>
            </a:r>
          </a:p>
          <a:p>
            <a:pPr>
              <a:lnSpc>
                <a:spcPct val="90000"/>
              </a:lnSpc>
            </a:pPr>
            <a:endParaRPr lang="en-US" dirty="0"/>
          </a:p>
        </p:txBody>
      </p:sp>
    </p:spTree>
  </p:cSld>
  <p:clrMapOvr>
    <a:overrideClrMapping bg1="dk1" tx1="lt1" bg2="dk2" tx2="lt2" accent1="accent1" accent2="accent2" accent3="accent3" accent4="accent4" accent5="accent5" accent6="accent6" hlink="hlink" folHlink="folHlink"/>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Why does governance of international football matter?</a:t>
            </a:r>
          </a:p>
        </p:txBody>
      </p:sp>
      <p:sp>
        <p:nvSpPr>
          <p:cNvPr id="3" name="Content Placeholder 2"/>
          <p:cNvSpPr>
            <a:spLocks noGrp="1"/>
          </p:cNvSpPr>
          <p:nvPr>
            <p:ph idx="1"/>
          </p:nvPr>
        </p:nvSpPr>
        <p:spPr/>
        <p:txBody>
          <a:bodyPr>
            <a:normAutofit fontScale="85000" lnSpcReduction="20000"/>
          </a:bodyPr>
          <a:lstStyle/>
          <a:p>
            <a:pPr>
              <a:spcBef>
                <a:spcPts val="0"/>
              </a:spcBef>
            </a:pPr>
            <a:r>
              <a:rPr lang="en-US" sz="2400" dirty="0">
                <a:highlight>
                  <a:srgbClr val="FF00FF"/>
                </a:highlight>
              </a:rPr>
              <a:t>First</a:t>
            </a:r>
            <a:r>
              <a:rPr lang="en-US" sz="2400" dirty="0"/>
              <a:t> -  sport matters – especially international football. </a:t>
            </a:r>
            <a:r>
              <a:rPr lang="en-US" sz="2400" dirty="0" err="1"/>
              <a:t>Shankly</a:t>
            </a:r>
            <a:r>
              <a:rPr lang="en-US" sz="2400" dirty="0"/>
              <a:t> …..</a:t>
            </a:r>
          </a:p>
          <a:p>
            <a:pPr>
              <a:spcBef>
                <a:spcPts val="0"/>
              </a:spcBef>
            </a:pPr>
            <a:r>
              <a:rPr lang="en-US" sz="2400" dirty="0"/>
              <a:t>Soccer has is a global sport that connects the world in a unique manner. </a:t>
            </a:r>
          </a:p>
          <a:p>
            <a:pPr>
              <a:spcBef>
                <a:spcPts val="0"/>
              </a:spcBef>
            </a:pPr>
            <a:r>
              <a:rPr lang="en-US" sz="2400" dirty="0"/>
              <a:t>‘‘FIFA encompasses a wide spectrum of stakeholders ranging from its Member Associations to players, referees, player agents, clubs, marketing professionals, the fan community and the public at large. </a:t>
            </a:r>
            <a:r>
              <a:rPr lang="en-US" sz="2400" dirty="0">
                <a:highlight>
                  <a:srgbClr val="FFFF00"/>
                </a:highlight>
              </a:rPr>
              <a:t>If this general interest does not imply legal accountability to the general public, </a:t>
            </a:r>
            <a:r>
              <a:rPr lang="en-US" sz="2400" dirty="0"/>
              <a:t>FIFA owes it to its reputation to act as a quasi-public body’’ (</a:t>
            </a:r>
            <a:r>
              <a:rPr lang="en-US" sz="2400" dirty="0" err="1"/>
              <a:t>Pieth</a:t>
            </a:r>
            <a:r>
              <a:rPr lang="en-US" sz="2400" dirty="0"/>
              <a:t>, 2011).</a:t>
            </a:r>
          </a:p>
          <a:p>
            <a:pPr>
              <a:spcBef>
                <a:spcPts val="0"/>
              </a:spcBef>
            </a:pPr>
            <a:r>
              <a:rPr lang="en-US" sz="2400" dirty="0"/>
              <a:t>But FIFA was unchallenged – until recently.</a:t>
            </a:r>
          </a:p>
          <a:p>
            <a:endParaRPr lang="en-US" dirty="0"/>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73352" y="964692"/>
            <a:ext cx="5797296" cy="1188720"/>
          </a:xfrm>
          <a:solidFill>
            <a:srgbClr val="FFFFFF">
              <a:alpha val="10000"/>
            </a:srgbClr>
          </a:solidFill>
          <a:ln>
            <a:solidFill>
              <a:schemeClr val="tx1"/>
            </a:solidFill>
          </a:ln>
        </p:spPr>
        <p:txBody>
          <a:bodyPr>
            <a:normAutofit/>
          </a:bodyPr>
          <a:lstStyle/>
          <a:p>
            <a:r>
              <a:rPr lang="en-US" dirty="0">
                <a:solidFill>
                  <a:schemeClr val="tx1"/>
                </a:solidFill>
                <a:highlight>
                  <a:srgbClr val="FF00FF"/>
                </a:highlight>
              </a:rPr>
              <a:t>Second</a:t>
            </a:r>
            <a:r>
              <a:rPr lang="en-US" dirty="0">
                <a:solidFill>
                  <a:schemeClr val="tx1"/>
                </a:solidFill>
              </a:rPr>
              <a:t> Big business</a:t>
            </a:r>
          </a:p>
        </p:txBody>
      </p:sp>
      <p:sp>
        <p:nvSpPr>
          <p:cNvPr id="3" name="Content Placeholder 2"/>
          <p:cNvSpPr>
            <a:spLocks noGrp="1"/>
          </p:cNvSpPr>
          <p:nvPr>
            <p:ph idx="1"/>
          </p:nvPr>
        </p:nvSpPr>
        <p:spPr>
          <a:xfrm>
            <a:off x="1271752" y="2638044"/>
            <a:ext cx="6198896" cy="3101983"/>
          </a:xfrm>
        </p:spPr>
        <p:txBody>
          <a:bodyPr>
            <a:normAutofit fontScale="92500" lnSpcReduction="20000"/>
          </a:bodyPr>
          <a:lstStyle/>
          <a:p>
            <a:r>
              <a:rPr lang="en-US" sz="2400" dirty="0"/>
              <a:t>Its not just that football is big business (Szymanski &amp; </a:t>
            </a:r>
            <a:r>
              <a:rPr lang="en-US" sz="2400" dirty="0" err="1"/>
              <a:t>Kuper</a:t>
            </a:r>
            <a:r>
              <a:rPr lang="en-US" sz="2400" dirty="0"/>
              <a:t>, 2009) but has implications for big business.</a:t>
            </a:r>
          </a:p>
          <a:p>
            <a:r>
              <a:rPr lang="en-US" sz="2400" dirty="0" err="1"/>
              <a:t>eg</a:t>
            </a:r>
            <a:r>
              <a:rPr lang="en-US" sz="2400" dirty="0"/>
              <a:t> as part of it winning bid for the 2022 World Cup, Qatar promised to invest more than $10 billion in local infrastructure investments (</a:t>
            </a:r>
            <a:r>
              <a:rPr lang="en-US" sz="2400" dirty="0" err="1"/>
              <a:t>Galani</a:t>
            </a:r>
            <a:r>
              <a:rPr lang="en-US" sz="2400" dirty="0"/>
              <a:t>, 2011).</a:t>
            </a:r>
          </a:p>
          <a:p>
            <a:r>
              <a:rPr lang="en-US" sz="2400" dirty="0"/>
              <a:t>TV rights fetch billions of dollars - </a:t>
            </a:r>
            <a:r>
              <a:rPr lang="en-US" sz="2400" dirty="0" err="1"/>
              <a:t>Pieth</a:t>
            </a:r>
            <a:r>
              <a:rPr lang="en-US" sz="2400" dirty="0"/>
              <a:t> (2011) argues, FIFA is a potent corporate entity and this calls for corporate governance measures.</a:t>
            </a:r>
          </a:p>
          <a:p>
            <a:endParaRPr lang="en-US" dirty="0"/>
          </a:p>
        </p:txBody>
      </p:sp>
    </p:spTree>
  </p:cSld>
  <p:clrMapOvr>
    <a:overrideClrMapping bg1="dk1" tx1="lt1" bg2="dk2" tx2="lt2" accent1="accent1" accent2="accent2" accent3="accent3" accent4="accent4" accent5="accent5" accent6="accent6" hlink="hlink" folHlink="folHlink"/>
  </p:clrMapOvr>
</p:sld>
</file>

<file path=ppt/slides/slide8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73352" y="964692"/>
            <a:ext cx="5797296" cy="1188720"/>
          </a:xfrm>
          <a:solidFill>
            <a:srgbClr val="FFFFFF">
              <a:alpha val="10000"/>
            </a:srgbClr>
          </a:solidFill>
          <a:ln>
            <a:solidFill>
              <a:schemeClr val="tx1"/>
            </a:solidFill>
          </a:ln>
        </p:spPr>
        <p:txBody>
          <a:bodyPr>
            <a:normAutofit/>
          </a:bodyPr>
          <a:lstStyle/>
          <a:p>
            <a:r>
              <a:rPr lang="en-US">
                <a:solidFill>
                  <a:schemeClr val="tx1"/>
                </a:solidFill>
                <a:highlight>
                  <a:srgbClr val="FF00FF"/>
                </a:highlight>
              </a:rPr>
              <a:t>Third</a:t>
            </a:r>
          </a:p>
        </p:txBody>
      </p:sp>
      <p:sp>
        <p:nvSpPr>
          <p:cNvPr id="3" name="Content Placeholder 2"/>
          <p:cNvSpPr>
            <a:spLocks noGrp="1"/>
          </p:cNvSpPr>
          <p:nvPr>
            <p:ph idx="1"/>
          </p:nvPr>
        </p:nvSpPr>
        <p:spPr>
          <a:xfrm>
            <a:off x="1673352" y="2638044"/>
            <a:ext cx="5797296" cy="3101983"/>
          </a:xfrm>
        </p:spPr>
        <p:txBody>
          <a:bodyPr>
            <a:normAutofit/>
          </a:bodyPr>
          <a:lstStyle/>
          <a:p>
            <a:r>
              <a:rPr lang="en-US" sz="2400" dirty="0"/>
              <a:t>Legitimacy of FIFA is a case of accountability (</a:t>
            </a:r>
            <a:r>
              <a:rPr lang="en-US" sz="2400" dirty="0" err="1"/>
              <a:t>Chappelet</a:t>
            </a:r>
            <a:r>
              <a:rPr lang="en-US" sz="2400" dirty="0"/>
              <a:t>, 2011).</a:t>
            </a:r>
          </a:p>
          <a:p>
            <a:r>
              <a:rPr lang="en-US" sz="2400" dirty="0"/>
              <a:t>FIFA has relevance to a larger class of </a:t>
            </a:r>
            <a:r>
              <a:rPr lang="en-US" sz="2400" dirty="0" err="1"/>
              <a:t>organisations</a:t>
            </a:r>
            <a:r>
              <a:rPr lang="en-US" sz="2400" dirty="0"/>
              <a:t> and their accountability to their publics.</a:t>
            </a:r>
          </a:p>
          <a:p>
            <a:pPr>
              <a:buNone/>
            </a:pPr>
            <a:endParaRPr lang="en-US" dirty="0"/>
          </a:p>
        </p:txBody>
      </p:sp>
    </p:spTree>
  </p:cSld>
  <p:clrMapOvr>
    <a:overrideClrMapping bg1="dk1" tx1="lt1" bg2="dk2" tx2="lt2" accent1="accent1" accent2="accent2" accent3="accent3" accent4="accent4" accent5="accent5" accent6="accent6" hlink="hlink" folHlink="folHlink"/>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highlight>
                  <a:srgbClr val="FFFF00"/>
                </a:highlight>
              </a:rPr>
              <a:t>To whom is FIFA accountable </a:t>
            </a:r>
            <a:r>
              <a:rPr lang="en-US" dirty="0"/>
              <a:t>?</a:t>
            </a:r>
            <a:br>
              <a:rPr lang="en-US" dirty="0"/>
            </a:br>
            <a:endParaRPr lang="en-US" dirty="0"/>
          </a:p>
        </p:txBody>
      </p:sp>
      <p:sp>
        <p:nvSpPr>
          <p:cNvPr id="3" name="Content Placeholder 2"/>
          <p:cNvSpPr>
            <a:spLocks noGrp="1"/>
          </p:cNvSpPr>
          <p:nvPr>
            <p:ph idx="1"/>
          </p:nvPr>
        </p:nvSpPr>
        <p:spPr/>
        <p:txBody>
          <a:bodyPr>
            <a:normAutofit/>
          </a:bodyPr>
          <a:lstStyle/>
          <a:p>
            <a:pPr>
              <a:spcBef>
                <a:spcPts val="0"/>
              </a:spcBef>
            </a:pPr>
            <a:r>
              <a:rPr lang="en-US" dirty="0"/>
              <a:t>To those who are affected by its decisions, a group that has grown enormously with the growth of global football including. </a:t>
            </a:r>
          </a:p>
          <a:p>
            <a:pPr>
              <a:spcBef>
                <a:spcPts val="0"/>
              </a:spcBef>
            </a:pPr>
            <a:r>
              <a:rPr lang="en-US" dirty="0"/>
              <a:t>Fans.</a:t>
            </a:r>
          </a:p>
          <a:p>
            <a:pPr>
              <a:spcBef>
                <a:spcPts val="0"/>
              </a:spcBef>
            </a:pPr>
            <a:r>
              <a:rPr lang="en-US" dirty="0"/>
              <a:t>Most nations and their citizens. </a:t>
            </a:r>
          </a:p>
          <a:p>
            <a:pPr>
              <a:spcBef>
                <a:spcPts val="0"/>
              </a:spcBef>
            </a:pPr>
            <a:r>
              <a:rPr lang="en-US" dirty="0"/>
              <a:t>Business interests - advertisers and companies involved with multi-tens-of-billions-of-dollar domestic infrastructure projects associated with hosting the World Cup.</a:t>
            </a:r>
          </a:p>
          <a:p>
            <a:pPr>
              <a:spcBef>
                <a:spcPts val="0"/>
              </a:spcBef>
            </a:pPr>
            <a:r>
              <a:rPr lang="en-US" dirty="0"/>
              <a:t>FIFA is larger than Olympic Games (cf. </a:t>
            </a:r>
            <a:r>
              <a:rPr lang="en-US" dirty="0" err="1"/>
              <a:t>Chappelet</a:t>
            </a:r>
            <a:r>
              <a:rPr lang="en-US" dirty="0"/>
              <a:t>, 2011).</a:t>
            </a:r>
          </a:p>
          <a:p>
            <a:endParaRPr lang="en-US" dirty="0"/>
          </a:p>
          <a:p>
            <a:endParaRPr lang="en-US" dirty="0"/>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Mechanisms of Accountability</a:t>
            </a:r>
          </a:p>
        </p:txBody>
      </p:sp>
      <p:sp>
        <p:nvSpPr>
          <p:cNvPr id="3" name="Content Placeholder 2"/>
          <p:cNvSpPr>
            <a:spLocks noGrp="1"/>
          </p:cNvSpPr>
          <p:nvPr>
            <p:ph idx="1"/>
          </p:nvPr>
        </p:nvSpPr>
        <p:spPr/>
        <p:txBody>
          <a:bodyPr>
            <a:noAutofit/>
          </a:bodyPr>
          <a:lstStyle/>
          <a:p>
            <a:pPr>
              <a:spcBef>
                <a:spcPts val="0"/>
              </a:spcBef>
            </a:pPr>
            <a:r>
              <a:rPr lang="en-US" sz="2400" dirty="0"/>
              <a:t>When Blatter was re-elected in 2011 FIFA’s corruption had been discussed for at least a decade.</a:t>
            </a:r>
          </a:p>
          <a:p>
            <a:pPr>
              <a:spcBef>
                <a:spcPts val="0"/>
              </a:spcBef>
            </a:pPr>
            <a:r>
              <a:rPr lang="en-US" sz="2400" dirty="0"/>
              <a:t>And yet Blatter has sailed on regardless.</a:t>
            </a:r>
          </a:p>
          <a:p>
            <a:pPr>
              <a:spcBef>
                <a:spcPts val="0"/>
              </a:spcBef>
            </a:pPr>
            <a:r>
              <a:rPr lang="en-US" sz="2400" dirty="0"/>
              <a:t>Maybe reforming is an idealistic dream ??</a:t>
            </a:r>
          </a:p>
          <a:p>
            <a:pPr>
              <a:spcBef>
                <a:spcPts val="0"/>
              </a:spcBef>
            </a:pPr>
            <a:r>
              <a:rPr lang="en-US" sz="2400" dirty="0"/>
              <a:t>Grant and </a:t>
            </a:r>
            <a:r>
              <a:rPr lang="en-US" sz="2400" dirty="0" err="1"/>
              <a:t>Keohane</a:t>
            </a:r>
            <a:r>
              <a:rPr lang="en-US" sz="2400" dirty="0"/>
              <a:t> (2005, </a:t>
            </a:r>
            <a:r>
              <a:rPr lang="en-US" sz="2400" dirty="0" err="1"/>
              <a:t>p</a:t>
            </a:r>
            <a:r>
              <a:rPr lang="en-US" sz="2400" dirty="0"/>
              <a:t>. 35) provide a useful and comprehensive framework for the evaluation of accountability and identify 7 accountability mechanisms.</a:t>
            </a: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1. Hierarchical accountability </a:t>
            </a:r>
          </a:p>
        </p:txBody>
      </p:sp>
      <p:sp>
        <p:nvSpPr>
          <p:cNvPr id="3" name="Content Placeholder 2"/>
          <p:cNvSpPr>
            <a:spLocks noGrp="1"/>
          </p:cNvSpPr>
          <p:nvPr>
            <p:ph idx="1"/>
          </p:nvPr>
        </p:nvSpPr>
        <p:spPr/>
        <p:txBody>
          <a:bodyPr>
            <a:normAutofit/>
          </a:bodyPr>
          <a:lstStyle/>
          <a:p>
            <a:r>
              <a:rPr lang="en-US" dirty="0"/>
              <a:t>The power that superiors have over subordinates within an organization.</a:t>
            </a:r>
          </a:p>
          <a:p>
            <a:r>
              <a:rPr lang="en-US" dirty="0"/>
              <a:t>For instance, a secretary general, president or director typically has the authority to hire and fire employees.</a:t>
            </a: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2. Supervisory accountability </a:t>
            </a:r>
          </a:p>
        </p:txBody>
      </p:sp>
      <p:sp>
        <p:nvSpPr>
          <p:cNvPr id="3" name="Content Placeholder 2"/>
          <p:cNvSpPr>
            <a:spLocks noGrp="1"/>
          </p:cNvSpPr>
          <p:nvPr>
            <p:ph idx="1"/>
          </p:nvPr>
        </p:nvSpPr>
        <p:spPr/>
        <p:txBody>
          <a:bodyPr/>
          <a:lstStyle/>
          <a:p>
            <a:r>
              <a:rPr lang="en-US" dirty="0"/>
              <a:t>Relationships between </a:t>
            </a:r>
            <a:r>
              <a:rPr lang="en-US" dirty="0" err="1"/>
              <a:t>organisations</a:t>
            </a:r>
            <a:r>
              <a:rPr lang="en-US" dirty="0"/>
              <a:t>.</a:t>
            </a:r>
          </a:p>
          <a:p>
            <a:r>
              <a:rPr lang="en-US" dirty="0"/>
              <a:t>For instance, World Bank decisions are subject to approval by member states.</a:t>
            </a: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3. Fiscal accountability </a:t>
            </a:r>
          </a:p>
        </p:txBody>
      </p:sp>
      <p:sp>
        <p:nvSpPr>
          <p:cNvPr id="3" name="Content Placeholder 2"/>
          <p:cNvSpPr>
            <a:spLocks noGrp="1"/>
          </p:cNvSpPr>
          <p:nvPr>
            <p:ph idx="1"/>
          </p:nvPr>
        </p:nvSpPr>
        <p:spPr/>
        <p:txBody>
          <a:bodyPr/>
          <a:lstStyle/>
          <a:p>
            <a:r>
              <a:rPr lang="en-US" dirty="0"/>
              <a:t>Mechanisms of control over funding.</a:t>
            </a:r>
          </a:p>
          <a:p>
            <a:r>
              <a:rPr lang="en-US" dirty="0"/>
              <a:t>The United Nations depends upon contributions from member states to support its activities.</a:t>
            </a:r>
          </a:p>
          <a:p>
            <a:endParaRPr lang="en-US" dirty="0"/>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4. Legal accountability </a:t>
            </a:r>
          </a:p>
        </p:txBody>
      </p:sp>
      <p:sp>
        <p:nvSpPr>
          <p:cNvPr id="3" name="Content Placeholder 2"/>
          <p:cNvSpPr>
            <a:spLocks noGrp="1"/>
          </p:cNvSpPr>
          <p:nvPr>
            <p:ph idx="1"/>
          </p:nvPr>
        </p:nvSpPr>
        <p:spPr/>
        <p:txBody>
          <a:bodyPr>
            <a:normAutofit/>
          </a:bodyPr>
          <a:lstStyle/>
          <a:p>
            <a:r>
              <a:rPr lang="en-US" dirty="0"/>
              <a:t>Requirement that international bodies and their employees must abide by the laws of relevant jurisdictions in which those laws are applicable.</a:t>
            </a:r>
          </a:p>
          <a:p>
            <a:r>
              <a:rPr lang="en-US" dirty="0"/>
              <a:t>For instance, 25 international </a:t>
            </a:r>
            <a:r>
              <a:rPr lang="en-US" dirty="0" err="1"/>
              <a:t>organisations</a:t>
            </a:r>
            <a:r>
              <a:rPr lang="en-US" dirty="0"/>
              <a:t> associated with the UN are formally located in Switzerland, as well as about 250 other international </a:t>
            </a:r>
            <a:r>
              <a:rPr lang="en-US" dirty="0" err="1"/>
              <a:t>organisations</a:t>
            </a:r>
            <a:r>
              <a:rPr lang="en-US" dirty="0"/>
              <a:t>, and subject to Swiss law (Swiss FDFA, 2009; for background see Gunter, 1976)</a:t>
            </a:r>
          </a:p>
          <a:p>
            <a:endParaRPr lang="en-US" dirty="0"/>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5. Market accountability </a:t>
            </a:r>
          </a:p>
        </p:txBody>
      </p:sp>
      <p:sp>
        <p:nvSpPr>
          <p:cNvPr id="3" name="Content Placeholder 2"/>
          <p:cNvSpPr>
            <a:spLocks noGrp="1"/>
          </p:cNvSpPr>
          <p:nvPr>
            <p:ph idx="1"/>
          </p:nvPr>
        </p:nvSpPr>
        <p:spPr/>
        <p:txBody>
          <a:bodyPr>
            <a:normAutofit/>
          </a:bodyPr>
          <a:lstStyle/>
          <a:p>
            <a:r>
              <a:rPr lang="en-US" dirty="0"/>
              <a:t>The influence that is exercised by investors or consumers through market mechanisms.</a:t>
            </a:r>
          </a:p>
          <a:p>
            <a:r>
              <a:rPr lang="en-US" dirty="0"/>
              <a:t>For instance, when athletes find themselves subject to scandals that call into question their ethics, such occurred when the extra-marital activities of Tiger Woods became public, sponsors have often decided to terminate their contracts.</a:t>
            </a:r>
          </a:p>
          <a:p>
            <a:r>
              <a:rPr lang="en-US" dirty="0"/>
              <a:t>Other examples ?</a:t>
            </a:r>
          </a:p>
          <a:p>
            <a:endParaRPr lang="en-US" dirty="0"/>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6. Peer accountability </a:t>
            </a:r>
          </a:p>
        </p:txBody>
      </p:sp>
      <p:sp>
        <p:nvSpPr>
          <p:cNvPr id="3" name="Content Placeholder 2"/>
          <p:cNvSpPr>
            <a:spLocks noGrp="1"/>
          </p:cNvSpPr>
          <p:nvPr>
            <p:ph idx="1"/>
          </p:nvPr>
        </p:nvSpPr>
        <p:spPr/>
        <p:txBody>
          <a:bodyPr>
            <a:normAutofit/>
          </a:bodyPr>
          <a:lstStyle/>
          <a:p>
            <a:r>
              <a:rPr lang="en-US" dirty="0"/>
              <a:t>The evaluation of </a:t>
            </a:r>
            <a:r>
              <a:rPr lang="en-US" dirty="0" err="1"/>
              <a:t>organisations</a:t>
            </a:r>
            <a:r>
              <a:rPr lang="en-US" dirty="0"/>
              <a:t> by their peer institutions.</a:t>
            </a:r>
          </a:p>
          <a:p>
            <a:r>
              <a:rPr lang="en-US" dirty="0"/>
              <a:t>For instance, a number of governmental and non-governmental </a:t>
            </a:r>
            <a:r>
              <a:rPr lang="en-US" dirty="0" err="1"/>
              <a:t>organisations</a:t>
            </a:r>
            <a:r>
              <a:rPr lang="en-US" dirty="0"/>
              <a:t> created a ‘‘dolphin-safe’’ label for tuna fish to put pressure on companies, governments and international </a:t>
            </a:r>
            <a:r>
              <a:rPr lang="en-US" dirty="0" err="1"/>
              <a:t>organisations</a:t>
            </a:r>
            <a:r>
              <a:rPr lang="en-US" dirty="0"/>
              <a:t> to harvest tuna using environmentally responsible methods.</a:t>
            </a:r>
          </a:p>
          <a:p>
            <a:endParaRPr lang="en-US" dirty="0"/>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7. Public reputational accountability </a:t>
            </a:r>
          </a:p>
        </p:txBody>
      </p:sp>
      <p:sp>
        <p:nvSpPr>
          <p:cNvPr id="3" name="Content Placeholder 2"/>
          <p:cNvSpPr>
            <a:spLocks noGrp="1"/>
          </p:cNvSpPr>
          <p:nvPr>
            <p:ph idx="1"/>
          </p:nvPr>
        </p:nvSpPr>
        <p:spPr/>
        <p:txBody>
          <a:bodyPr/>
          <a:lstStyle/>
          <a:p>
            <a:r>
              <a:rPr lang="en-US" dirty="0"/>
              <a:t>The reputation of an </a:t>
            </a:r>
            <a:r>
              <a:rPr lang="en-US" dirty="0" err="1"/>
              <a:t>organisation</a:t>
            </a:r>
            <a:r>
              <a:rPr lang="en-US" dirty="0"/>
              <a:t> among ‘‘superiors, supervisory boards, courts, fiscal watchdogs, markets and peers’’ and this is related to each of the other six forms of accountability listed above.</a:t>
            </a:r>
          </a:p>
          <a:p>
            <a:endParaRPr lang="en-US" dirty="0"/>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D23AE6C-EF0E-4E92-B420-6BC009F84B47}"/>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87116" y="4724399"/>
            <a:ext cx="5561075" cy="21304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DB41EAE-B976-473D-ABF2-3EB4E0BFC58E}"/>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362325" cy="2159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67C0D81E-42E0-394B-B051-D8D6EA4CE1C9}"/>
              </a:ext>
            </a:extLst>
          </p:cNvPr>
          <p:cNvPicPr>
            <a:picLocks noChangeAspect="1"/>
          </p:cNvPicPr>
          <p:nvPr/>
        </p:nvPicPr>
        <p:blipFill>
          <a:blip r:embed="rId2"/>
          <a:stretch>
            <a:fillRect/>
          </a:stretch>
        </p:blipFill>
        <p:spPr>
          <a:xfrm>
            <a:off x="776962" y="2480733"/>
            <a:ext cx="2579332" cy="3456837"/>
          </a:xfrm>
          <a:prstGeom prst="rect">
            <a:avLst/>
          </a:prstGeom>
        </p:spPr>
      </p:pic>
      <p:pic>
        <p:nvPicPr>
          <p:cNvPr id="4" name="Content Placeholder 3">
            <a:extLst>
              <a:ext uri="{FF2B5EF4-FFF2-40B4-BE49-F238E27FC236}">
                <a16:creationId xmlns:a16="http://schemas.microsoft.com/office/drawing/2014/main" id="{BF09234D-36FF-184B-9328-4B6DD441B53E}"/>
              </a:ext>
            </a:extLst>
          </p:cNvPr>
          <p:cNvPicPr>
            <a:picLocks noGrp="1" noChangeAspect="1"/>
          </p:cNvPicPr>
          <p:nvPr>
            <p:ph idx="1"/>
          </p:nvPr>
        </p:nvPicPr>
        <p:blipFill>
          <a:blip r:embed="rId3"/>
          <a:stretch>
            <a:fillRect/>
          </a:stretch>
        </p:blipFill>
        <p:spPr>
          <a:xfrm>
            <a:off x="3603624" y="1028963"/>
            <a:ext cx="5299076" cy="2649538"/>
          </a:xfrm>
          <a:prstGeom prst="rect">
            <a:avLst/>
          </a:prstGeom>
        </p:spPr>
      </p:pic>
    </p:spTree>
    <p:extLst>
      <p:ext uri="{BB962C8B-B14F-4D97-AF65-F5344CB8AC3E}">
        <p14:creationId xmlns:p14="http://schemas.microsoft.com/office/powerpoint/2010/main" val="924445799"/>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Bribery scandal 1998 </a:t>
            </a:r>
            <a:br>
              <a:rPr lang="en-US" dirty="0"/>
            </a:br>
            <a:r>
              <a:rPr lang="en-US" dirty="0"/>
              <a:t>the Olympics</a:t>
            </a:r>
          </a:p>
        </p:txBody>
      </p:sp>
      <p:sp>
        <p:nvSpPr>
          <p:cNvPr id="3" name="Content Placeholder 2"/>
          <p:cNvSpPr>
            <a:spLocks noGrp="1"/>
          </p:cNvSpPr>
          <p:nvPr>
            <p:ph idx="1"/>
          </p:nvPr>
        </p:nvSpPr>
        <p:spPr/>
        <p:txBody>
          <a:bodyPr>
            <a:normAutofit lnSpcReduction="10000"/>
          </a:bodyPr>
          <a:lstStyle/>
          <a:p>
            <a:pPr>
              <a:spcBef>
                <a:spcPts val="0"/>
              </a:spcBef>
            </a:pPr>
            <a:r>
              <a:rPr lang="en-US" dirty="0"/>
              <a:t>Led to reforms of IOC.</a:t>
            </a:r>
          </a:p>
          <a:p>
            <a:pPr>
              <a:spcBef>
                <a:spcPts val="0"/>
              </a:spcBef>
            </a:pPr>
            <a:r>
              <a:rPr lang="en-US" dirty="0"/>
              <a:t>Scandal involved university scholarships provided by the Salt Lake </a:t>
            </a:r>
            <a:r>
              <a:rPr lang="en-US" dirty="0" err="1"/>
              <a:t>organising</a:t>
            </a:r>
            <a:r>
              <a:rPr lang="en-US" dirty="0"/>
              <a:t> Committee which was seeking to bring the 2002 winter games to Salt Lake City (Mallon (2000), cf. </a:t>
            </a:r>
            <a:r>
              <a:rPr lang="en-US" dirty="0" err="1"/>
              <a:t>Chappelet</a:t>
            </a:r>
            <a:r>
              <a:rPr lang="en-US" dirty="0"/>
              <a:t> (2011) and Pound (2011).</a:t>
            </a:r>
          </a:p>
          <a:p>
            <a:pPr>
              <a:spcBef>
                <a:spcPts val="0"/>
              </a:spcBef>
            </a:pPr>
            <a:r>
              <a:rPr lang="en-US" dirty="0"/>
              <a:t>Domino - other bid efforts, including Nagano and Sydney, that included favors granted to sway votes, including medical care, cosmetic surgery, jobs, and bribes.</a:t>
            </a:r>
          </a:p>
          <a:p>
            <a:pPr>
              <a:spcBef>
                <a:spcPts val="0"/>
              </a:spcBef>
            </a:pPr>
            <a:r>
              <a:rPr lang="en-US" dirty="0"/>
              <a:t>A Swiss member of the IOC suggested that as many as 7% of IOC members had taken bribes from potential host cities.</a:t>
            </a:r>
          </a:p>
          <a:p>
            <a:endParaRPr lang="en-US" dirty="0"/>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Continued</a:t>
            </a:r>
          </a:p>
        </p:txBody>
      </p:sp>
      <p:sp>
        <p:nvSpPr>
          <p:cNvPr id="3" name="Content Placeholder 2"/>
          <p:cNvSpPr>
            <a:spLocks noGrp="1"/>
          </p:cNvSpPr>
          <p:nvPr>
            <p:ph idx="1"/>
          </p:nvPr>
        </p:nvSpPr>
        <p:spPr/>
        <p:txBody>
          <a:bodyPr>
            <a:normAutofit fontScale="92500" lnSpcReduction="10000"/>
          </a:bodyPr>
          <a:lstStyle/>
          <a:p>
            <a:pPr>
              <a:spcBef>
                <a:spcPts val="0"/>
              </a:spcBef>
            </a:pPr>
            <a:r>
              <a:rPr lang="en-US" sz="2400" dirty="0"/>
              <a:t>Investigative committees documented extensive instances of corrupt practices in efforts by bidding cities to influence the IOC.</a:t>
            </a:r>
          </a:p>
          <a:p>
            <a:pPr>
              <a:spcBef>
                <a:spcPts val="0"/>
              </a:spcBef>
            </a:pPr>
            <a:r>
              <a:rPr lang="en-US" sz="2400" dirty="0"/>
              <a:t>FBI opened an investigation to ascertain if relevant US corruption laws had been violated.</a:t>
            </a:r>
          </a:p>
          <a:p>
            <a:pPr>
              <a:spcBef>
                <a:spcPts val="0"/>
              </a:spcBef>
            </a:pPr>
            <a:r>
              <a:rPr lang="en-US" sz="2400" dirty="0"/>
              <a:t>The IOC set up its own commission (IOC, 1999) to recommend reforms, and included a number of prominent outsiders on the committee.</a:t>
            </a:r>
          </a:p>
          <a:p>
            <a:endParaRPr lang="en-US" dirty="0"/>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Continued</a:t>
            </a:r>
          </a:p>
        </p:txBody>
      </p:sp>
      <p:sp>
        <p:nvSpPr>
          <p:cNvPr id="3" name="Content Placeholder 2"/>
          <p:cNvSpPr>
            <a:spLocks noGrp="1"/>
          </p:cNvSpPr>
          <p:nvPr>
            <p:ph idx="1"/>
          </p:nvPr>
        </p:nvSpPr>
        <p:spPr/>
        <p:txBody>
          <a:bodyPr>
            <a:normAutofit/>
          </a:bodyPr>
          <a:lstStyle/>
          <a:p>
            <a:r>
              <a:rPr lang="en-US" sz="2400" dirty="0"/>
              <a:t>Legislation under the US Foreign Corrupt Practices Act made it illegal for US corporations to contribute to the IOC unless IOC adopted the reforms recommended. </a:t>
            </a:r>
          </a:p>
          <a:p>
            <a:r>
              <a:rPr lang="en-US" sz="2400" dirty="0"/>
              <a:t>Led to IOC 2000 reform committee.</a:t>
            </a:r>
          </a:p>
          <a:p>
            <a:endParaRPr lang="en-US" dirty="0"/>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73352" y="964692"/>
            <a:ext cx="5797296" cy="1188720"/>
          </a:xfrm>
          <a:solidFill>
            <a:srgbClr val="FFFFFF">
              <a:alpha val="10000"/>
            </a:srgbClr>
          </a:solidFill>
          <a:ln>
            <a:solidFill>
              <a:schemeClr val="tx1"/>
            </a:solidFill>
          </a:ln>
        </p:spPr>
        <p:txBody>
          <a:bodyPr>
            <a:normAutofit/>
          </a:bodyPr>
          <a:lstStyle/>
          <a:p>
            <a:r>
              <a:rPr lang="en-US" sz="1400">
                <a:solidFill>
                  <a:schemeClr val="tx1"/>
                </a:solidFill>
              </a:rPr>
              <a:t>How was it that the IOC was held accountable and significant reforms were introduced?</a:t>
            </a:r>
            <a:br>
              <a:rPr lang="en-US" sz="1400">
                <a:solidFill>
                  <a:schemeClr val="tx1"/>
                </a:solidFill>
              </a:rPr>
            </a:br>
            <a:endParaRPr lang="en-US" sz="1400">
              <a:solidFill>
                <a:schemeClr val="tx1"/>
              </a:solidFill>
            </a:endParaRPr>
          </a:p>
        </p:txBody>
      </p:sp>
      <p:sp>
        <p:nvSpPr>
          <p:cNvPr id="3" name="Content Placeholder 2"/>
          <p:cNvSpPr>
            <a:spLocks noGrp="1"/>
          </p:cNvSpPr>
          <p:nvPr>
            <p:ph idx="1"/>
          </p:nvPr>
        </p:nvSpPr>
        <p:spPr>
          <a:xfrm>
            <a:off x="1673352" y="2638044"/>
            <a:ext cx="5797296" cy="3101983"/>
          </a:xfrm>
        </p:spPr>
        <p:txBody>
          <a:bodyPr>
            <a:normAutofit fontScale="85000" lnSpcReduction="20000"/>
          </a:bodyPr>
          <a:lstStyle/>
          <a:p>
            <a:pPr>
              <a:lnSpc>
                <a:spcPct val="90000"/>
              </a:lnSpc>
            </a:pPr>
            <a:r>
              <a:rPr lang="en-US" sz="2400" dirty="0"/>
              <a:t>Of the seven mechanisms of accountability, the interactions of legal and fiscal accountability were arguably the most important.</a:t>
            </a:r>
          </a:p>
          <a:p>
            <a:pPr>
              <a:lnSpc>
                <a:spcPct val="90000"/>
              </a:lnSpc>
            </a:pPr>
            <a:r>
              <a:rPr lang="en-US" sz="2400" dirty="0"/>
              <a:t>Scandal erupted in US meant that the US Congress had the authority to sanction sponsors of the IOC under US anti-corruption legislation.</a:t>
            </a:r>
          </a:p>
          <a:p>
            <a:pPr>
              <a:lnSpc>
                <a:spcPct val="90000"/>
              </a:lnSpc>
            </a:pPr>
            <a:r>
              <a:rPr lang="en-US" sz="2400" dirty="0"/>
              <a:t>US - the issue was a political winner as the victims of the scandal were the notion of fairness that is emblematic of the Olympics and the bad guys were (often) bribe-seeking foreigners.</a:t>
            </a:r>
          </a:p>
          <a:p>
            <a:pPr>
              <a:lnSpc>
                <a:spcPct val="90000"/>
              </a:lnSpc>
            </a:pPr>
            <a:r>
              <a:rPr lang="en-US" sz="2400" dirty="0"/>
              <a:t>US Congress attacked IOC members – great political theatre.</a:t>
            </a:r>
          </a:p>
          <a:p>
            <a:pPr>
              <a:lnSpc>
                <a:spcPct val="90000"/>
              </a:lnSpc>
            </a:pPr>
            <a:endParaRPr lang="en-US" sz="1500" dirty="0"/>
          </a:p>
        </p:txBody>
      </p:sp>
    </p:spTree>
  </p:cSld>
  <p:clrMapOvr>
    <a:overrideClrMapping bg1="dk1" tx1="lt1" bg2="dk2" tx2="lt2" accent1="accent1" accent2="accent2" accent3="accent3" accent4="accent4" accent5="accent5" accent6="accent6" hlink="hlink" folHlink="folHlink"/>
  </p:clrMapOvr>
</p:sld>
</file>

<file path=ppt/slides/slide9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73352" y="964692"/>
            <a:ext cx="5797296" cy="1188720"/>
          </a:xfrm>
          <a:solidFill>
            <a:srgbClr val="FFFFFF">
              <a:alpha val="10000"/>
            </a:srgbClr>
          </a:solidFill>
          <a:ln>
            <a:solidFill>
              <a:schemeClr val="tx1"/>
            </a:solidFill>
          </a:ln>
        </p:spPr>
        <p:txBody>
          <a:bodyPr>
            <a:normAutofit/>
          </a:bodyPr>
          <a:lstStyle/>
          <a:p>
            <a:r>
              <a:rPr lang="en-US">
                <a:solidFill>
                  <a:schemeClr val="tx1"/>
                </a:solidFill>
              </a:rPr>
              <a:t>Continued</a:t>
            </a:r>
          </a:p>
        </p:txBody>
      </p:sp>
      <p:sp>
        <p:nvSpPr>
          <p:cNvPr id="3" name="Content Placeholder 2"/>
          <p:cNvSpPr>
            <a:spLocks noGrp="1"/>
          </p:cNvSpPr>
          <p:nvPr>
            <p:ph idx="1"/>
          </p:nvPr>
        </p:nvSpPr>
        <p:spPr>
          <a:xfrm>
            <a:off x="1673352" y="2638044"/>
            <a:ext cx="5797296" cy="3101983"/>
          </a:xfrm>
        </p:spPr>
        <p:txBody>
          <a:bodyPr>
            <a:normAutofit/>
          </a:bodyPr>
          <a:lstStyle/>
          <a:p>
            <a:r>
              <a:rPr lang="en-US" dirty="0"/>
              <a:t>Indirect legal authority exercised by the US over the IOC. </a:t>
            </a:r>
          </a:p>
          <a:p>
            <a:pPr>
              <a:buNone/>
            </a:pPr>
            <a:endParaRPr lang="en-US" dirty="0"/>
          </a:p>
        </p:txBody>
      </p:sp>
    </p:spTree>
  </p:cSld>
  <p:clrMapOvr>
    <a:overrideClrMapping bg1="dk1" tx1="lt1" bg2="dk2" tx2="lt2" accent1="accent1" accent2="accent2" accent3="accent3" accent4="accent4" accent5="accent5" accent6="accent6" hlink="hlink" folHlink="folHlink"/>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IOC Lessons for FIFA</a:t>
            </a:r>
          </a:p>
        </p:txBody>
      </p:sp>
      <p:sp>
        <p:nvSpPr>
          <p:cNvPr id="3" name="Content Placeholder 2"/>
          <p:cNvSpPr>
            <a:spLocks noGrp="1"/>
          </p:cNvSpPr>
          <p:nvPr>
            <p:ph idx="1"/>
          </p:nvPr>
        </p:nvSpPr>
        <p:spPr/>
        <p:txBody>
          <a:bodyPr>
            <a:normAutofit/>
          </a:bodyPr>
          <a:lstStyle/>
          <a:p>
            <a:r>
              <a:rPr lang="en-US" dirty="0"/>
              <a:t>The absence of direct mechanisms of accountability does not mean that accountability is not possible.</a:t>
            </a:r>
          </a:p>
          <a:p>
            <a:r>
              <a:rPr lang="en-US" dirty="0"/>
              <a:t>Because FIFA, like the IOC, operates in countries around the world, with its members and sponsors subject to the laws of those participating nations, FIFA has a significant exposure to relevant national legislation.</a:t>
            </a:r>
          </a:p>
          <a:p>
            <a:r>
              <a:rPr lang="en-US" dirty="0"/>
              <a:t>The exposure - under Swiss law where FIFA is incorporated and the exposure of FIFA’s sponsors to relevant legal accountability in jurisdictions where they operate.</a:t>
            </a:r>
          </a:p>
          <a:p>
            <a:endParaRPr lang="en-US" dirty="0"/>
          </a:p>
          <a:p>
            <a:endParaRPr lang="en-US" dirty="0"/>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Continued</a:t>
            </a:r>
          </a:p>
        </p:txBody>
      </p:sp>
      <p:sp>
        <p:nvSpPr>
          <p:cNvPr id="3" name="Content Placeholder 2"/>
          <p:cNvSpPr>
            <a:spLocks noGrp="1"/>
          </p:cNvSpPr>
          <p:nvPr>
            <p:ph idx="1"/>
          </p:nvPr>
        </p:nvSpPr>
        <p:spPr/>
        <p:txBody>
          <a:bodyPr>
            <a:normAutofit/>
          </a:bodyPr>
          <a:lstStyle/>
          <a:p>
            <a:r>
              <a:rPr lang="en-US" dirty="0"/>
              <a:t>Because FIFA’s sponsors are multi-national corporations, such an indirect exposure is vast.</a:t>
            </a:r>
          </a:p>
          <a:p>
            <a:pPr>
              <a:buNone/>
            </a:pPr>
            <a:endParaRPr lang="en-US" dirty="0"/>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B79A60C-6D46-2D4C-9AF2-F45FE4F52D19}"/>
              </a:ext>
            </a:extLst>
          </p:cNvPr>
          <p:cNvPicPr>
            <a:picLocks noChangeAspect="1"/>
          </p:cNvPicPr>
          <p:nvPr/>
        </p:nvPicPr>
        <p:blipFill>
          <a:blip r:embed="rId2"/>
          <a:stretch>
            <a:fillRect/>
          </a:stretch>
        </p:blipFill>
        <p:spPr>
          <a:xfrm>
            <a:off x="431800" y="1104900"/>
            <a:ext cx="8280400" cy="4648200"/>
          </a:xfrm>
          <a:prstGeom prst="rect">
            <a:avLst/>
          </a:prstGeom>
        </p:spPr>
      </p:pic>
    </p:spTree>
    <p:extLst>
      <p:ext uri="{BB962C8B-B14F-4D97-AF65-F5344CB8AC3E}">
        <p14:creationId xmlns:p14="http://schemas.microsoft.com/office/powerpoint/2010/main" val="1962497527"/>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Continued</a:t>
            </a:r>
          </a:p>
        </p:txBody>
      </p:sp>
      <p:sp>
        <p:nvSpPr>
          <p:cNvPr id="3" name="Content Placeholder 2"/>
          <p:cNvSpPr>
            <a:spLocks noGrp="1"/>
          </p:cNvSpPr>
          <p:nvPr>
            <p:ph idx="1"/>
          </p:nvPr>
        </p:nvSpPr>
        <p:spPr/>
        <p:txBody>
          <a:bodyPr>
            <a:normAutofit/>
          </a:bodyPr>
          <a:lstStyle/>
          <a:p>
            <a:r>
              <a:rPr lang="en-US" dirty="0"/>
              <a:t>Anti-corruption legislation was big factor in IOC reform. </a:t>
            </a:r>
          </a:p>
          <a:p>
            <a:r>
              <a:rPr lang="en-US" dirty="0"/>
              <a:t>Similar strategy in the case of FIFA ?? </a:t>
            </a:r>
          </a:p>
          <a:p>
            <a:r>
              <a:rPr lang="en-US" dirty="0"/>
              <a:t>Issue of corruption in FIFA and its relation to corporate sponsors who do business has the same elements of compelling political theater that were present in the case of the IOC.</a:t>
            </a:r>
          </a:p>
          <a:p>
            <a:r>
              <a:rPr lang="en-US" dirty="0">
                <a:highlight>
                  <a:srgbClr val="FFFF00"/>
                </a:highlight>
              </a:rPr>
              <a:t>It is probably a pity that football is not so popular in the US ….</a:t>
            </a: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Continued</a:t>
            </a:r>
          </a:p>
        </p:txBody>
      </p:sp>
      <p:sp>
        <p:nvSpPr>
          <p:cNvPr id="3" name="Content Placeholder 2"/>
          <p:cNvSpPr>
            <a:spLocks noGrp="1"/>
          </p:cNvSpPr>
          <p:nvPr>
            <p:ph idx="1"/>
          </p:nvPr>
        </p:nvSpPr>
        <p:spPr>
          <a:xfrm>
            <a:off x="1702676" y="2638045"/>
            <a:ext cx="5841124" cy="3899389"/>
          </a:xfrm>
        </p:spPr>
        <p:txBody>
          <a:bodyPr>
            <a:normAutofit/>
          </a:bodyPr>
          <a:lstStyle/>
          <a:p>
            <a:pPr>
              <a:spcBef>
                <a:spcPts val="0"/>
              </a:spcBef>
            </a:pPr>
            <a:r>
              <a:rPr lang="en-US" dirty="0"/>
              <a:t>In the UK, there is no lack of attention or visibility to football.</a:t>
            </a:r>
          </a:p>
          <a:p>
            <a:pPr>
              <a:spcBef>
                <a:spcPts val="0"/>
              </a:spcBef>
            </a:pPr>
            <a:r>
              <a:rPr lang="en-US" dirty="0"/>
              <a:t>The UK media and politicians have been the most outspoken voices calling for reform of FIFA.</a:t>
            </a:r>
          </a:p>
          <a:p>
            <a:pPr>
              <a:spcBef>
                <a:spcPts val="0"/>
              </a:spcBef>
            </a:pPr>
            <a:r>
              <a:rPr lang="en-US" dirty="0"/>
              <a:t>UK lacked legislation comparable to the US anti-corruption laws, making it difficult to invoke domestic laws as a basis for holding FIFA indirectly accountable.</a:t>
            </a:r>
          </a:p>
          <a:p>
            <a:pPr>
              <a:spcBef>
                <a:spcPts val="0"/>
              </a:spcBef>
            </a:pPr>
            <a:r>
              <a:rPr lang="en-US" dirty="0"/>
              <a:t>Changed with the implementation of the UK Bribery Act of 2010 in July 2011 (Summers, 2011).</a:t>
            </a:r>
          </a:p>
          <a:p>
            <a:pPr>
              <a:spcBef>
                <a:spcPts val="0"/>
              </a:spcBef>
            </a:pPr>
            <a:r>
              <a:rPr lang="en-US" dirty="0"/>
              <a:t>But Act is not retrospective, so the act is irrelevant to all of the allegations levied at FIFA prior to its implementation.</a:t>
            </a:r>
          </a:p>
          <a:p>
            <a:endParaRPr lang="en-US" dirty="0"/>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Continued</a:t>
            </a:r>
          </a:p>
        </p:txBody>
      </p:sp>
      <p:sp>
        <p:nvSpPr>
          <p:cNvPr id="3" name="Content Placeholder 2"/>
          <p:cNvSpPr>
            <a:spLocks noGrp="1"/>
          </p:cNvSpPr>
          <p:nvPr>
            <p:ph idx="1"/>
          </p:nvPr>
        </p:nvSpPr>
        <p:spPr/>
        <p:txBody>
          <a:bodyPr>
            <a:normAutofit/>
          </a:bodyPr>
          <a:lstStyle/>
          <a:p>
            <a:r>
              <a:rPr lang="en-US" dirty="0"/>
              <a:t>Future FIFA actions may however fall under the provisions of the Act.</a:t>
            </a:r>
          </a:p>
          <a:p>
            <a:r>
              <a:rPr lang="en-US" dirty="0"/>
              <a:t>Act may be considered a mechanism for holding FIFA accountable.</a:t>
            </a:r>
          </a:p>
          <a:p>
            <a:r>
              <a:rPr lang="en-US" dirty="0"/>
              <a:t>Calls for change in the governance of FIFA coming from the - privileged role in the game’s governance.</a:t>
            </a:r>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Nobel Prize, World Bank Chief Economist</a:t>
            </a:r>
          </a:p>
        </p:txBody>
      </p:sp>
      <p:sp>
        <p:nvSpPr>
          <p:cNvPr id="3" name="Content Placeholder 2"/>
          <p:cNvSpPr>
            <a:spLocks noGrp="1"/>
          </p:cNvSpPr>
          <p:nvPr>
            <p:ph idx="1"/>
          </p:nvPr>
        </p:nvSpPr>
        <p:spPr/>
        <p:txBody>
          <a:bodyPr>
            <a:normAutofit/>
          </a:bodyPr>
          <a:lstStyle/>
          <a:p>
            <a:pPr>
              <a:spcBef>
                <a:spcPts val="0"/>
              </a:spcBef>
            </a:pPr>
            <a:r>
              <a:rPr lang="en-US" dirty="0"/>
              <a:t>Stiglitz (2003) observed that, ‘‘changing a large </a:t>
            </a:r>
            <a:r>
              <a:rPr lang="en-US" dirty="0" err="1"/>
              <a:t>organisation</a:t>
            </a:r>
            <a:r>
              <a:rPr lang="en-US" dirty="0"/>
              <a:t> entails redefining both its mission and culture and is not easy to achieve.”</a:t>
            </a:r>
          </a:p>
          <a:p>
            <a:pPr>
              <a:spcBef>
                <a:spcPts val="0"/>
              </a:spcBef>
            </a:pPr>
            <a:r>
              <a:rPr lang="en-US" dirty="0"/>
              <a:t>All the more difficult when a large </a:t>
            </a:r>
            <a:r>
              <a:rPr lang="en-US" dirty="0" err="1"/>
              <a:t>organisation</a:t>
            </a:r>
            <a:r>
              <a:rPr lang="en-US" dirty="0"/>
              <a:t> is free from formal mechanisms of accountability like. </a:t>
            </a:r>
          </a:p>
          <a:p>
            <a:pPr>
              <a:spcBef>
                <a:spcPts val="0"/>
              </a:spcBef>
            </a:pPr>
            <a:r>
              <a:rPr lang="en-US" dirty="0"/>
              <a:t>Can hardly be called large as it directly employs only a few hundred employees.</a:t>
            </a:r>
          </a:p>
          <a:p>
            <a:pPr>
              <a:spcBef>
                <a:spcPts val="0"/>
              </a:spcBef>
            </a:pPr>
            <a:r>
              <a:rPr lang="en-US" dirty="0"/>
              <a:t>But membership includes people from almost every corner of the world and has an impact on the lives of billions of people.</a:t>
            </a:r>
          </a:p>
          <a:p>
            <a:endParaRPr lang="en-US" dirty="0"/>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9" name="Content Placeholder 3">
            <a:extLst>
              <a:ext uri="{FF2B5EF4-FFF2-40B4-BE49-F238E27FC236}">
                <a16:creationId xmlns:a16="http://schemas.microsoft.com/office/drawing/2014/main" id="{64CA7D64-53B3-744A-83AC-54E49D4267A0}"/>
              </a:ext>
            </a:extLst>
          </p:cNvPr>
          <p:cNvPicPr>
            <a:picLocks noGrp="1" noChangeAspect="1"/>
          </p:cNvPicPr>
          <p:nvPr>
            <p:ph idx="1"/>
          </p:nvPr>
        </p:nvPicPr>
        <p:blipFill rotWithShape="1">
          <a:blip r:embed="rId2"/>
          <a:srcRect l="10551" r="8055" b="8498"/>
          <a:stretch/>
        </p:blipFill>
        <p:spPr>
          <a:xfrm>
            <a:off x="20" y="10"/>
            <a:ext cx="9143980" cy="6857990"/>
          </a:xfrm>
          <a:prstGeom prst="rect">
            <a:avLst/>
          </a:prstGeom>
        </p:spPr>
      </p:pic>
      <p:sp>
        <p:nvSpPr>
          <p:cNvPr id="12" name="Rounded Rectangle 7">
            <a:extLst>
              <a:ext uri="{FF2B5EF4-FFF2-40B4-BE49-F238E27FC236}">
                <a16:creationId xmlns:a16="http://schemas.microsoft.com/office/drawing/2014/main" id="{FB5068B5-1FFD-4F57-A282-CAA68F32F29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9915" y="646819"/>
            <a:ext cx="1961388" cy="2615184"/>
          </a:xfrm>
          <a:prstGeom prst="roundRect">
            <a:avLst/>
          </a:prstGeom>
          <a:noFill/>
          <a:ln w="317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9FE8EF6F-3D19-2447-BE82-373E1AC873C0}"/>
              </a:ext>
            </a:extLst>
          </p:cNvPr>
          <p:cNvSpPr>
            <a:spLocks noGrp="1"/>
          </p:cNvSpPr>
          <p:nvPr>
            <p:ph type="title"/>
          </p:nvPr>
        </p:nvSpPr>
        <p:spPr>
          <a:xfrm>
            <a:off x="378372" y="811411"/>
            <a:ext cx="2154621" cy="2286000"/>
          </a:xfrm>
          <a:prstGeom prst="roundRect">
            <a:avLst>
              <a:gd name="adj" fmla="val 14141"/>
            </a:avLst>
          </a:prstGeom>
          <a:solidFill>
            <a:srgbClr val="000000">
              <a:alpha val="75000"/>
            </a:srgbClr>
          </a:solidFill>
          <a:ln>
            <a:noFill/>
          </a:ln>
        </p:spPr>
        <p:txBody>
          <a:bodyPr vert="horz" lIns="182880" tIns="182880" rIns="182880" bIns="182880" rtlCol="0" anchor="ctr">
            <a:normAutofit/>
          </a:bodyPr>
          <a:lstStyle/>
          <a:p>
            <a:r>
              <a:rPr lang="en-US" sz="2000" kern="1200" cap="all" spc="200" baseline="0" dirty="0">
                <a:solidFill>
                  <a:srgbClr val="FFFFFF"/>
                </a:solidFill>
                <a:latin typeface="+mj-lt"/>
                <a:ea typeface="+mj-ea"/>
                <a:cs typeface="+mj-cs"/>
              </a:rPr>
              <a:t>Gianni </a:t>
            </a:r>
            <a:r>
              <a:rPr lang="en-US" sz="2000" kern="1200" cap="all" spc="200" baseline="0" dirty="0" err="1">
                <a:solidFill>
                  <a:srgbClr val="FFFFFF"/>
                </a:solidFill>
                <a:latin typeface="+mj-lt"/>
                <a:ea typeface="+mj-ea"/>
                <a:cs typeface="+mj-cs"/>
              </a:rPr>
              <a:t>infantino</a:t>
            </a:r>
            <a:endParaRPr lang="en-US" sz="2000" kern="1200" cap="all" spc="200" baseline="0" dirty="0">
              <a:solidFill>
                <a:srgbClr val="FFFFFF"/>
              </a:solidFill>
              <a:latin typeface="+mj-lt"/>
              <a:ea typeface="+mj-ea"/>
              <a:cs typeface="+mj-cs"/>
            </a:endParaRPr>
          </a:p>
        </p:txBody>
      </p:sp>
    </p:spTree>
    <p:extLst>
      <p:ext uri="{BB962C8B-B14F-4D97-AF65-F5344CB8AC3E}">
        <p14:creationId xmlns:p14="http://schemas.microsoft.com/office/powerpoint/2010/main" val="633602745"/>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Continued</a:t>
            </a:r>
          </a:p>
        </p:txBody>
      </p:sp>
      <p:sp>
        <p:nvSpPr>
          <p:cNvPr id="3" name="Content Placeholder 2"/>
          <p:cNvSpPr>
            <a:spLocks noGrp="1"/>
          </p:cNvSpPr>
          <p:nvPr>
            <p:ph idx="1"/>
          </p:nvPr>
        </p:nvSpPr>
        <p:spPr/>
        <p:txBody>
          <a:bodyPr>
            <a:normAutofit/>
          </a:bodyPr>
          <a:lstStyle/>
          <a:p>
            <a:r>
              <a:rPr lang="en-US" dirty="0"/>
              <a:t>FIFA free from the formal mechanisms of accountability that are employed to hold international </a:t>
            </a:r>
            <a:r>
              <a:rPr lang="en-US" dirty="0" err="1"/>
              <a:t>organisations</a:t>
            </a:r>
            <a:r>
              <a:rPr lang="en-US" dirty="0"/>
              <a:t> to accountability to their own stated goals.</a:t>
            </a:r>
          </a:p>
          <a:p>
            <a:r>
              <a:rPr lang="en-US" dirty="0"/>
              <a:t>Self-regulation is the only realistic option we have, in the case of FIFA certainly (</a:t>
            </a:r>
            <a:r>
              <a:rPr lang="en-US" dirty="0" err="1"/>
              <a:t>Alvad</a:t>
            </a:r>
            <a:r>
              <a:rPr lang="en-US" dirty="0"/>
              <a:t> &amp; Bang, 2012)</a:t>
            </a:r>
          </a:p>
          <a:p>
            <a:r>
              <a:rPr lang="en-US" dirty="0"/>
              <a:t>Exceptions are FIFA’s formal accountability to Swiss law under its articles of incorporation and FIFA’s accountability to its sponsors, who benefit significantly from their relationship.</a:t>
            </a:r>
          </a:p>
          <a:p>
            <a:endParaRPr lang="en-US" dirty="0"/>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N D</a:t>
            </a:r>
          </a:p>
        </p:txBody>
      </p:sp>
      <p:sp>
        <p:nvSpPr>
          <p:cNvPr id="3" name="Content Placeholder 2"/>
          <p:cNvSpPr>
            <a:spLocks noGrp="1"/>
          </p:cNvSpPr>
          <p:nvPr>
            <p:ph idx="1"/>
          </p:nvPr>
        </p:nvSpPr>
        <p:spPr/>
        <p:txBody>
          <a:bodyPr>
            <a:normAutofit/>
          </a:bodyPr>
          <a:lstStyle/>
          <a:p>
            <a:r>
              <a:rPr lang="en-US" dirty="0"/>
              <a:t>However, to date neither the Swiss government nor FIFA sponsors have shown much ability or interest in shaping the governance of FIFA in a direction of reform (</a:t>
            </a:r>
            <a:r>
              <a:rPr lang="en-US" dirty="0" err="1"/>
              <a:t>Pielte</a:t>
            </a:r>
            <a:r>
              <a:rPr lang="en-US" dirty="0"/>
              <a:t>, 2013).</a:t>
            </a:r>
          </a:p>
          <a:p>
            <a:endParaRPr lang="en-US" dirty="0"/>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Continued</a:t>
            </a:r>
          </a:p>
        </p:txBody>
      </p:sp>
      <p:sp>
        <p:nvSpPr>
          <p:cNvPr id="3" name="Content Placeholder 2"/>
          <p:cNvSpPr>
            <a:spLocks noGrp="1"/>
          </p:cNvSpPr>
          <p:nvPr>
            <p:ph idx="1"/>
          </p:nvPr>
        </p:nvSpPr>
        <p:spPr/>
        <p:txBody>
          <a:bodyPr>
            <a:normAutofit/>
          </a:bodyPr>
          <a:lstStyle/>
          <a:p>
            <a:r>
              <a:rPr lang="en-US" dirty="0"/>
              <a:t>FIFA has no hierarchical, supervisory, peer or public reputational accountability, and minimal fiscal accountability.</a:t>
            </a:r>
          </a:p>
          <a:p>
            <a:r>
              <a:rPr lang="en-US" dirty="0"/>
              <a:t>Efforts to reform FIFA from within or as a consequence of pressure from governments, the public, the media or watchdog </a:t>
            </a:r>
            <a:r>
              <a:rPr lang="en-US" dirty="0" err="1"/>
              <a:t>organisations</a:t>
            </a:r>
            <a:r>
              <a:rPr lang="en-US" dirty="0"/>
              <a:t> are unlikely to result directly in any significant change.</a:t>
            </a:r>
          </a:p>
          <a:p>
            <a:r>
              <a:rPr lang="en-US" dirty="0"/>
              <a:t>Media has the potential to keep FIFA reform on the public and political agenda and in the process give perceived benefit to politicians who decide to take up FIFA reform as a cause.</a:t>
            </a:r>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Continued</a:t>
            </a:r>
          </a:p>
        </p:txBody>
      </p:sp>
      <p:sp>
        <p:nvSpPr>
          <p:cNvPr id="3" name="Content Placeholder 2"/>
          <p:cNvSpPr>
            <a:spLocks noGrp="1"/>
          </p:cNvSpPr>
          <p:nvPr>
            <p:ph idx="1"/>
          </p:nvPr>
        </p:nvSpPr>
        <p:spPr/>
        <p:txBody>
          <a:bodyPr>
            <a:normAutofit/>
          </a:bodyPr>
          <a:lstStyle/>
          <a:p>
            <a:r>
              <a:rPr lang="en-US" dirty="0"/>
              <a:t>FIFA does not fall under the most relevant jurisdictions for the </a:t>
            </a:r>
            <a:r>
              <a:rPr lang="en-US" dirty="0">
                <a:highlight>
                  <a:srgbClr val="FFFF00"/>
                </a:highlight>
              </a:rPr>
              <a:t>policing of corruption and accountability </a:t>
            </a:r>
            <a:r>
              <a:rPr lang="en-US" dirty="0"/>
              <a:t>would have to be applied indirectly by national or international (such as the European Union or European Council) governments.</a:t>
            </a:r>
          </a:p>
          <a:p>
            <a:r>
              <a:rPr lang="en-US" dirty="0"/>
              <a:t>Or through its member </a:t>
            </a:r>
            <a:r>
              <a:rPr lang="en-US" dirty="0" err="1"/>
              <a:t>organisations</a:t>
            </a:r>
            <a:r>
              <a:rPr lang="en-US" dirty="0"/>
              <a:t> or confederations.</a:t>
            </a:r>
          </a:p>
          <a:p>
            <a:r>
              <a:rPr lang="en-US" dirty="0"/>
              <a:t>Or through regulation and enforcement of relevant national legislation on FIFA’s marketing partners/</a:t>
            </a:r>
          </a:p>
          <a:p>
            <a:endParaRPr lang="en-US" dirty="0"/>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Continued</a:t>
            </a:r>
          </a:p>
        </p:txBody>
      </p:sp>
      <p:sp>
        <p:nvSpPr>
          <p:cNvPr id="3" name="Content Placeholder 2"/>
          <p:cNvSpPr>
            <a:spLocks noGrp="1"/>
          </p:cNvSpPr>
          <p:nvPr>
            <p:ph idx="1"/>
          </p:nvPr>
        </p:nvSpPr>
        <p:spPr/>
        <p:txBody>
          <a:bodyPr>
            <a:normAutofit/>
          </a:bodyPr>
          <a:lstStyle/>
          <a:p>
            <a:r>
              <a:rPr lang="en-US" dirty="0"/>
              <a:t>The reform of IOC provides a relevant precedent, and indicates the importance of multiple mechanisms of accountability working in harmony to secure institutional change.</a:t>
            </a:r>
          </a:p>
          <a:p>
            <a:r>
              <a:rPr lang="en-US" dirty="0"/>
              <a:t>Effecting change requires leadership under a more formal, direct set of accountability mechanism.</a:t>
            </a:r>
          </a:p>
          <a:p>
            <a:r>
              <a:rPr lang="en-US" dirty="0">
                <a:highlight>
                  <a:srgbClr val="FFFF00"/>
                </a:highlight>
              </a:rPr>
              <a:t>International football has no such a leadership.</a:t>
            </a:r>
          </a:p>
          <a:p>
            <a:r>
              <a:rPr lang="en-US" dirty="0"/>
              <a:t>Generational change in leadership and perspective ??</a:t>
            </a:r>
          </a:p>
          <a:p>
            <a:endParaRPr lang="en-US" dirty="0"/>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57A82F3-F6C4-4325-8C9C-7DF1AD06B2B5}"/>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7404" y="0"/>
            <a:ext cx="3046596" cy="685800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22B825-98A6-944A-80DB-B1F09AEA4B95}"/>
              </a:ext>
            </a:extLst>
          </p:cNvPr>
          <p:cNvSpPr>
            <a:spLocks noGrp="1"/>
          </p:cNvSpPr>
          <p:nvPr>
            <p:ph type="title"/>
          </p:nvPr>
        </p:nvSpPr>
        <p:spPr>
          <a:xfrm>
            <a:off x="723898" y="2474895"/>
            <a:ext cx="4659573" cy="1908215"/>
          </a:xfrm>
          <a:noFill/>
          <a:ln>
            <a:solidFill>
              <a:schemeClr val="tx1"/>
            </a:solidFill>
          </a:ln>
        </p:spPr>
        <p:txBody>
          <a:bodyPr vert="horz" wrap="square" lIns="274320" tIns="182880" rIns="274320" bIns="182880" rtlCol="0" anchor="ctr" anchorCtr="1">
            <a:normAutofit/>
          </a:bodyPr>
          <a:lstStyle/>
          <a:p>
            <a:r>
              <a:rPr lang="en-US" sz="3500" dirty="0">
                <a:solidFill>
                  <a:schemeClr val="tx1"/>
                </a:solidFill>
              </a:rPr>
              <a:t>theory</a:t>
            </a:r>
          </a:p>
        </p:txBody>
      </p:sp>
    </p:spTree>
    <p:extLst>
      <p:ext uri="{BB962C8B-B14F-4D97-AF65-F5344CB8AC3E}">
        <p14:creationId xmlns:p14="http://schemas.microsoft.com/office/powerpoint/2010/main" val="3343359811"/>
      </p:ext>
    </p:extLst>
  </p:cSld>
  <p:clrMapOvr>
    <a:overrideClrMapping bg1="dk1" tx1="lt1" bg2="dk2" tx2="lt2" accent1="accent1" accent2="accent2" accent3="accent3" accent4="accent4" accent5="accent5" accent6="accent6" hlink="hlink" folHlink="folHlink"/>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34AADC-8A77-1C40-91E8-1630B7E93565}"/>
              </a:ext>
            </a:extLst>
          </p:cNvPr>
          <p:cNvSpPr>
            <a:spLocks noGrp="1"/>
          </p:cNvSpPr>
          <p:nvPr>
            <p:ph type="title"/>
          </p:nvPr>
        </p:nvSpPr>
        <p:spPr/>
        <p:txBody>
          <a:bodyPr/>
          <a:lstStyle/>
          <a:p>
            <a:r>
              <a:rPr lang="en-US" dirty="0"/>
              <a:t>Corporate governance</a:t>
            </a:r>
          </a:p>
        </p:txBody>
      </p:sp>
      <p:sp>
        <p:nvSpPr>
          <p:cNvPr id="3" name="Content Placeholder 2">
            <a:extLst>
              <a:ext uri="{FF2B5EF4-FFF2-40B4-BE49-F238E27FC236}">
                <a16:creationId xmlns:a16="http://schemas.microsoft.com/office/drawing/2014/main" id="{3AA9CF26-871C-434F-92AB-AA244BF99229}"/>
              </a:ext>
            </a:extLst>
          </p:cNvPr>
          <p:cNvSpPr>
            <a:spLocks noGrp="1"/>
          </p:cNvSpPr>
          <p:nvPr>
            <p:ph idx="1"/>
          </p:nvPr>
        </p:nvSpPr>
        <p:spPr>
          <a:xfrm>
            <a:off x="1450429" y="2638045"/>
            <a:ext cx="6093372" cy="3710203"/>
          </a:xfrm>
        </p:spPr>
        <p:txBody>
          <a:bodyPr>
            <a:normAutofit fontScale="92500" lnSpcReduction="20000"/>
          </a:bodyPr>
          <a:lstStyle/>
          <a:p>
            <a:r>
              <a:rPr lang="en-GB" sz="2400" dirty="0"/>
              <a:t>History has revealed that there is a never-ending evolution of theories or models of corporate governance. </a:t>
            </a:r>
          </a:p>
          <a:p>
            <a:r>
              <a:rPr lang="en-GB" sz="2400" dirty="0"/>
              <a:t>One of the reasons is due to the very essence of social consciences that is minimal and profit making took centre stage.  </a:t>
            </a:r>
          </a:p>
          <a:p>
            <a:r>
              <a:rPr lang="en-GB" sz="2400" dirty="0"/>
              <a:t>Organisations need to instil the sense of governance into their corporate structure. </a:t>
            </a:r>
          </a:p>
          <a:p>
            <a:r>
              <a:rPr lang="en-GB" sz="2400" dirty="0"/>
              <a:t>Surge of capitalism and globalisation, corporation is stronger while governments all over the world had to succumb to its manipulations and dominance. </a:t>
            </a:r>
          </a:p>
          <a:p>
            <a:endParaRPr lang="en-US" dirty="0"/>
          </a:p>
        </p:txBody>
      </p:sp>
    </p:spTree>
    <p:extLst>
      <p:ext uri="{BB962C8B-B14F-4D97-AF65-F5344CB8AC3E}">
        <p14:creationId xmlns:p14="http://schemas.microsoft.com/office/powerpoint/2010/main" val="6518931"/>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F3F07-C25D-E849-93E9-B888AE8E0841}"/>
              </a:ext>
            </a:extLst>
          </p:cNvPr>
          <p:cNvSpPr>
            <a:spLocks noGrp="1"/>
          </p:cNvSpPr>
          <p:nvPr>
            <p:ph type="title"/>
          </p:nvPr>
        </p:nvSpPr>
        <p:spPr/>
        <p:txBody>
          <a:bodyPr/>
          <a:lstStyle/>
          <a:p>
            <a:r>
              <a:rPr lang="en-US" dirty="0"/>
              <a:t>Fundamental theories of corporate governance</a:t>
            </a:r>
          </a:p>
        </p:txBody>
      </p:sp>
      <p:sp>
        <p:nvSpPr>
          <p:cNvPr id="3" name="Content Placeholder 2">
            <a:extLst>
              <a:ext uri="{FF2B5EF4-FFF2-40B4-BE49-F238E27FC236}">
                <a16:creationId xmlns:a16="http://schemas.microsoft.com/office/drawing/2014/main" id="{BA9E087B-E3C5-994B-BE80-44CC01CE6D9B}"/>
              </a:ext>
            </a:extLst>
          </p:cNvPr>
          <p:cNvSpPr>
            <a:spLocks noGrp="1"/>
          </p:cNvSpPr>
          <p:nvPr>
            <p:ph idx="1"/>
          </p:nvPr>
        </p:nvSpPr>
        <p:spPr/>
        <p:txBody>
          <a:bodyPr/>
          <a:lstStyle/>
          <a:p>
            <a:r>
              <a:rPr lang="en-GB" dirty="0"/>
              <a:t>Began with agency theory, expanded into stewardship theory and stakeholder theory and evolved to resource dependency theory, transaction cost theory, political theory and ethics related theories such as business ethics theory, virtue ethics theory, feminists ethics theory, discourse theory and postmodernism ethics theory. </a:t>
            </a:r>
          </a:p>
          <a:p>
            <a:endParaRPr lang="en-US" dirty="0"/>
          </a:p>
        </p:txBody>
      </p:sp>
    </p:spTree>
    <p:extLst>
      <p:ext uri="{BB962C8B-B14F-4D97-AF65-F5344CB8AC3E}">
        <p14:creationId xmlns:p14="http://schemas.microsoft.com/office/powerpoint/2010/main" val="57375874"/>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2F4CD-354C-8743-98DA-C9F700D26C83}"/>
              </a:ext>
            </a:extLst>
          </p:cNvPr>
          <p:cNvSpPr>
            <a:spLocks noGrp="1"/>
          </p:cNvSpPr>
          <p:nvPr>
            <p:ph type="title"/>
          </p:nvPr>
        </p:nvSpPr>
        <p:spPr/>
        <p:txBody>
          <a:bodyPr/>
          <a:lstStyle/>
          <a:p>
            <a:r>
              <a:rPr lang="en-US" dirty="0"/>
              <a:t>Continued (recommendations)</a:t>
            </a:r>
          </a:p>
        </p:txBody>
      </p:sp>
      <p:sp>
        <p:nvSpPr>
          <p:cNvPr id="3" name="Content Placeholder 2">
            <a:extLst>
              <a:ext uri="{FF2B5EF4-FFF2-40B4-BE49-F238E27FC236}">
                <a16:creationId xmlns:a16="http://schemas.microsoft.com/office/drawing/2014/main" id="{8488ED97-DCC0-5C42-B7AA-C4EFCF47CC2E}"/>
              </a:ext>
            </a:extLst>
          </p:cNvPr>
          <p:cNvSpPr>
            <a:spLocks noGrp="1"/>
          </p:cNvSpPr>
          <p:nvPr>
            <p:ph idx="1"/>
          </p:nvPr>
        </p:nvSpPr>
        <p:spPr/>
        <p:txBody>
          <a:bodyPr/>
          <a:lstStyle/>
          <a:p>
            <a:r>
              <a:rPr lang="en-GB" dirty="0"/>
              <a:t>Theories address the cause and effect of variables, such as the configuration of board members, audit committee, independent directors and the role of top management and their social relationships rather than its regulatory frameworks. </a:t>
            </a:r>
          </a:p>
          <a:p>
            <a:r>
              <a:rPr lang="en-GB" dirty="0"/>
              <a:t>A combination of various theories is best to describe an effective and good governance practice rather than theorising corporate governance based on a single theory. </a:t>
            </a:r>
          </a:p>
          <a:p>
            <a:endParaRPr lang="en-US" dirty="0"/>
          </a:p>
        </p:txBody>
      </p:sp>
    </p:spTree>
    <p:extLst>
      <p:ext uri="{BB962C8B-B14F-4D97-AF65-F5344CB8AC3E}">
        <p14:creationId xmlns:p14="http://schemas.microsoft.com/office/powerpoint/2010/main" val="1065467227"/>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629979-1B87-8446-BC45-6DD8C1A55B00}"/>
              </a:ext>
            </a:extLst>
          </p:cNvPr>
          <p:cNvSpPr>
            <a:spLocks noGrp="1"/>
          </p:cNvSpPr>
          <p:nvPr>
            <p:ph type="title"/>
          </p:nvPr>
        </p:nvSpPr>
        <p:spPr/>
        <p:txBody>
          <a:bodyPr/>
          <a:lstStyle/>
          <a:p>
            <a:r>
              <a:rPr lang="en-US" dirty="0"/>
              <a:t>link</a:t>
            </a:r>
          </a:p>
        </p:txBody>
      </p:sp>
      <p:sp>
        <p:nvSpPr>
          <p:cNvPr id="3" name="Content Placeholder 2">
            <a:extLst>
              <a:ext uri="{FF2B5EF4-FFF2-40B4-BE49-F238E27FC236}">
                <a16:creationId xmlns:a16="http://schemas.microsoft.com/office/drawing/2014/main" id="{375685D8-5C73-284B-9A56-25F18BA75F94}"/>
              </a:ext>
            </a:extLst>
          </p:cNvPr>
          <p:cNvSpPr>
            <a:spLocks noGrp="1"/>
          </p:cNvSpPr>
          <p:nvPr>
            <p:ph idx="1"/>
          </p:nvPr>
        </p:nvSpPr>
        <p:spPr/>
        <p:txBody>
          <a:bodyPr/>
          <a:lstStyle/>
          <a:p>
            <a:r>
              <a:rPr lang="en-US" dirty="0"/>
              <a:t>Abdullah and Valentine (2009).  ‘</a:t>
            </a:r>
            <a:r>
              <a:rPr lang="en-GB" dirty="0">
                <a:latin typeface="Calibri" panose="020F0502020204030204" pitchFamily="34" charset="0"/>
                <a:cs typeface="Calibri" panose="020F0502020204030204" pitchFamily="34" charset="0"/>
              </a:rPr>
              <a:t>Fundamental and ethics theories of corporate governance.’ </a:t>
            </a:r>
          </a:p>
          <a:p>
            <a:r>
              <a:rPr lang="en-US" dirty="0"/>
              <a:t>https://</a:t>
            </a:r>
            <a:r>
              <a:rPr lang="en-US" dirty="0" err="1"/>
              <a:t>pdfs.semanticscholar.org</a:t>
            </a:r>
            <a:r>
              <a:rPr lang="en-US" dirty="0"/>
              <a:t>/886d/c63d287375c54f5143225243a5edecddbf59.pdf</a:t>
            </a:r>
          </a:p>
        </p:txBody>
      </p:sp>
    </p:spTree>
    <p:extLst>
      <p:ext uri="{BB962C8B-B14F-4D97-AF65-F5344CB8AC3E}">
        <p14:creationId xmlns:p14="http://schemas.microsoft.com/office/powerpoint/2010/main" val="3134028101"/>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9C51BB-A82C-C241-86F7-A45D720DC156}"/>
              </a:ext>
            </a:extLst>
          </p:cNvPr>
          <p:cNvSpPr>
            <a:spLocks noGrp="1"/>
          </p:cNvSpPr>
          <p:nvPr>
            <p:ph type="title"/>
          </p:nvPr>
        </p:nvSpPr>
        <p:spPr/>
        <p:txBody>
          <a:bodyPr/>
          <a:lstStyle/>
          <a:p>
            <a:r>
              <a:rPr lang="en-US" dirty="0" err="1"/>
              <a:t>Gorporate</a:t>
            </a:r>
            <a:r>
              <a:rPr lang="en-US" dirty="0"/>
              <a:t> governance</a:t>
            </a:r>
          </a:p>
        </p:txBody>
      </p:sp>
      <p:sp>
        <p:nvSpPr>
          <p:cNvPr id="3" name="Content Placeholder 2">
            <a:extLst>
              <a:ext uri="{FF2B5EF4-FFF2-40B4-BE49-F238E27FC236}">
                <a16:creationId xmlns:a16="http://schemas.microsoft.com/office/drawing/2014/main" id="{AB5D3E96-3C4C-824C-8695-7DBD1049679C}"/>
              </a:ext>
            </a:extLst>
          </p:cNvPr>
          <p:cNvSpPr>
            <a:spLocks noGrp="1"/>
          </p:cNvSpPr>
          <p:nvPr>
            <p:ph idx="1"/>
          </p:nvPr>
        </p:nvSpPr>
        <p:spPr/>
        <p:txBody>
          <a:bodyPr/>
          <a:lstStyle/>
          <a:p>
            <a:r>
              <a:rPr lang="en-GB" dirty="0"/>
              <a:t>Emergence of globalization, there is greater </a:t>
            </a:r>
            <a:r>
              <a:rPr lang="en-GB" dirty="0" err="1"/>
              <a:t>deterritorialization</a:t>
            </a:r>
            <a:r>
              <a:rPr lang="en-GB" dirty="0"/>
              <a:t> and less of governmental control, which results is a greater need for accountability (Crane and Matten, 2007).</a:t>
            </a:r>
          </a:p>
          <a:p>
            <a:r>
              <a:rPr lang="en-GB" dirty="0"/>
              <a:t>No single accepted definition of corporate governance but it can be defined as a set of processes and structures for controlling and directing an organization. </a:t>
            </a:r>
          </a:p>
          <a:p>
            <a:endParaRPr lang="en-GB" dirty="0"/>
          </a:p>
          <a:p>
            <a:endParaRPr lang="en-US" dirty="0"/>
          </a:p>
        </p:txBody>
      </p:sp>
    </p:spTree>
    <p:extLst>
      <p:ext uri="{BB962C8B-B14F-4D97-AF65-F5344CB8AC3E}">
        <p14:creationId xmlns:p14="http://schemas.microsoft.com/office/powerpoint/2010/main" val="3150961469"/>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5"/>
          <p:cNvSpPr>
            <a:spLocks noGrp="1"/>
          </p:cNvSpPr>
          <p:nvPr>
            <p:ph type="title"/>
          </p:nvPr>
        </p:nvSpPr>
        <p:spPr/>
        <p:txBody>
          <a:bodyPr>
            <a:normAutofit/>
          </a:bodyPr>
          <a:lstStyle/>
          <a:p>
            <a:r>
              <a:rPr lang="en-US" dirty="0"/>
              <a:t>Ethical Governance</a:t>
            </a:r>
          </a:p>
        </p:txBody>
      </p:sp>
      <p:sp>
        <p:nvSpPr>
          <p:cNvPr id="2051" name="Content Placeholder 6"/>
          <p:cNvSpPr>
            <a:spLocks noGrp="1"/>
          </p:cNvSpPr>
          <p:nvPr>
            <p:ph idx="1"/>
          </p:nvPr>
        </p:nvSpPr>
        <p:spPr/>
        <p:txBody>
          <a:bodyPr>
            <a:normAutofit/>
          </a:bodyPr>
          <a:lstStyle/>
          <a:p>
            <a:r>
              <a:rPr lang="en-US" dirty="0"/>
              <a:t>Codes of Conduct should encourage employees to behave at higher levels of Kohlberg’s stages of moral development.</a:t>
            </a:r>
          </a:p>
          <a:p>
            <a:r>
              <a:rPr lang="en-US" dirty="0"/>
              <a:t>http://ww3.haverford.edu/psychology/ddavis/p109g/kohlberg.stages.html</a:t>
            </a:r>
          </a:p>
          <a:p>
            <a:r>
              <a:rPr lang="en-US" dirty="0" err="1"/>
              <a:t>Organisational</a:t>
            </a:r>
            <a:r>
              <a:rPr lang="en-US" dirty="0"/>
              <a:t> structures should be established to encourage and facilitate individuals moving to higher levels of moral reasoning.  </a:t>
            </a:r>
          </a:p>
          <a:p>
            <a:pPr>
              <a:buNone/>
            </a:pPr>
            <a:r>
              <a:rPr lang="en-US" dirty="0"/>
              <a:t> </a:t>
            </a:r>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Continued</a:t>
            </a:r>
          </a:p>
        </p:txBody>
      </p:sp>
      <p:sp>
        <p:nvSpPr>
          <p:cNvPr id="3" name="Content Placeholder 2"/>
          <p:cNvSpPr>
            <a:spLocks noGrp="1"/>
          </p:cNvSpPr>
          <p:nvPr>
            <p:ph idx="1"/>
          </p:nvPr>
        </p:nvSpPr>
        <p:spPr/>
        <p:txBody>
          <a:bodyPr>
            <a:normAutofit/>
          </a:bodyPr>
          <a:lstStyle/>
          <a:p>
            <a:r>
              <a:rPr lang="en-US" dirty="0"/>
              <a:t>Each stage has a broader perspective than the one before regarding the duties role, and obligations of the individual to society. </a:t>
            </a:r>
          </a:p>
          <a:p>
            <a:r>
              <a:rPr lang="en-US" dirty="0"/>
              <a:t>The final stage of Kohlberg’s moral development hierarchy is where the individual develops a principled conscience that adheres to moral and social codes because the codes are guided by the same moral principals that guide society.</a:t>
            </a:r>
          </a:p>
          <a:p>
            <a:endParaRPr lang="en-US" dirty="0"/>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F3EAB4-C388-044D-83A9-4683888D221C}"/>
              </a:ext>
            </a:extLst>
          </p:cNvPr>
          <p:cNvSpPr>
            <a:spLocks noGrp="1"/>
          </p:cNvSpPr>
          <p:nvPr>
            <p:ph type="title"/>
          </p:nvPr>
        </p:nvSpPr>
        <p:spPr/>
        <p:txBody>
          <a:bodyPr/>
          <a:lstStyle/>
          <a:p>
            <a:r>
              <a:rPr lang="en-US" dirty="0" err="1"/>
              <a:t>kohlberg</a:t>
            </a:r>
            <a:endParaRPr lang="en-US" dirty="0"/>
          </a:p>
        </p:txBody>
      </p:sp>
      <p:sp>
        <p:nvSpPr>
          <p:cNvPr id="3" name="Content Placeholder 2">
            <a:extLst>
              <a:ext uri="{FF2B5EF4-FFF2-40B4-BE49-F238E27FC236}">
                <a16:creationId xmlns:a16="http://schemas.microsoft.com/office/drawing/2014/main" id="{0496AE38-528F-0D47-9DF1-9E94CCA72DD7}"/>
              </a:ext>
            </a:extLst>
          </p:cNvPr>
          <p:cNvSpPr>
            <a:spLocks noGrp="1"/>
          </p:cNvSpPr>
          <p:nvPr>
            <p:ph idx="1"/>
          </p:nvPr>
        </p:nvSpPr>
        <p:spPr/>
        <p:txBody>
          <a:bodyPr/>
          <a:lstStyle/>
          <a:p>
            <a:r>
              <a:rPr lang="en-AU" b="1" dirty="0"/>
              <a:t>Ethical decision-making </a:t>
            </a:r>
            <a:endParaRPr lang="en-GB" dirty="0"/>
          </a:p>
          <a:p>
            <a:r>
              <a:rPr lang="en-GB" dirty="0"/>
              <a:t>Kohlberg’s (1969; 1981) moral development theory, based on Piaget’s stages of moral development is that individuals progress in their moral reasoning through stages. Kohlberg’s theory has three levels each with two stages. </a:t>
            </a:r>
            <a:endParaRPr lang="en-US" dirty="0"/>
          </a:p>
        </p:txBody>
      </p:sp>
    </p:spTree>
    <p:extLst>
      <p:ext uri="{BB962C8B-B14F-4D97-AF65-F5344CB8AC3E}">
        <p14:creationId xmlns:p14="http://schemas.microsoft.com/office/powerpoint/2010/main" val="2596773644"/>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Kohlberg’s 6 stages of moral development in 3 levels</a:t>
            </a:r>
          </a:p>
        </p:txBody>
      </p:sp>
      <p:sp>
        <p:nvSpPr>
          <p:cNvPr id="3" name="Content Placeholder 2"/>
          <p:cNvSpPr>
            <a:spLocks noGrp="1"/>
          </p:cNvSpPr>
          <p:nvPr>
            <p:ph idx="1"/>
          </p:nvPr>
        </p:nvSpPr>
        <p:spPr/>
        <p:txBody>
          <a:bodyPr>
            <a:normAutofit/>
          </a:bodyPr>
          <a:lstStyle/>
          <a:p>
            <a:r>
              <a:rPr lang="en-US" b="1" dirty="0"/>
              <a:t>Level I: </a:t>
            </a:r>
            <a:r>
              <a:rPr lang="en-US" b="1" dirty="0" err="1"/>
              <a:t>Preconventional/Premoral</a:t>
            </a:r>
            <a:endParaRPr lang="en-US" b="1" dirty="0"/>
          </a:p>
          <a:p>
            <a:r>
              <a:rPr lang="en-US" dirty="0"/>
              <a:t>Moral values reside in external, quasi-physical events, or in bad acts. The child is responsive to rules and evaluative labels, but views them in terms of pleasant or unpleasant consequences of actions, or in terms of the physical power of those who impose the rules.</a:t>
            </a:r>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Stage 1: Obedience and punishment orientation</a:t>
            </a:r>
            <a:br>
              <a:rPr lang="en-US" b="1" dirty="0"/>
            </a:br>
            <a:endParaRPr lang="en-US" dirty="0"/>
          </a:p>
        </p:txBody>
      </p:sp>
      <p:sp>
        <p:nvSpPr>
          <p:cNvPr id="3" name="Content Placeholder 2"/>
          <p:cNvSpPr>
            <a:spLocks noGrp="1"/>
          </p:cNvSpPr>
          <p:nvPr>
            <p:ph idx="1"/>
          </p:nvPr>
        </p:nvSpPr>
        <p:spPr/>
        <p:txBody>
          <a:bodyPr/>
          <a:lstStyle/>
          <a:p>
            <a:r>
              <a:rPr lang="en-US" dirty="0"/>
              <a:t>Egocentric deference to superior power or prestige, or a trouble-avoiding set.</a:t>
            </a:r>
          </a:p>
          <a:p>
            <a:r>
              <a:rPr lang="en-US" dirty="0"/>
              <a:t>Objective responsibility.</a:t>
            </a:r>
          </a:p>
          <a:p>
            <a:endParaRPr lang="en-US" dirty="0"/>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1811D5-139C-4B48-8169-59B74381E3C3}"/>
              </a:ext>
            </a:extLst>
          </p:cNvPr>
          <p:cNvSpPr>
            <a:spLocks noGrp="1"/>
          </p:cNvSpPr>
          <p:nvPr>
            <p:ph type="title"/>
          </p:nvPr>
        </p:nvSpPr>
        <p:spPr/>
        <p:txBody>
          <a:bodyPr/>
          <a:lstStyle/>
          <a:p>
            <a:r>
              <a:rPr lang="en-US" dirty="0"/>
              <a:t>applied</a:t>
            </a:r>
          </a:p>
        </p:txBody>
      </p:sp>
      <p:sp>
        <p:nvSpPr>
          <p:cNvPr id="3" name="Content Placeholder 2">
            <a:extLst>
              <a:ext uri="{FF2B5EF4-FFF2-40B4-BE49-F238E27FC236}">
                <a16:creationId xmlns:a16="http://schemas.microsoft.com/office/drawing/2014/main" id="{E671169B-CBDB-9B44-AAD1-867A7A8D9789}"/>
              </a:ext>
            </a:extLst>
          </p:cNvPr>
          <p:cNvSpPr>
            <a:spLocks noGrp="1"/>
          </p:cNvSpPr>
          <p:nvPr>
            <p:ph idx="1"/>
          </p:nvPr>
        </p:nvSpPr>
        <p:spPr/>
        <p:txBody>
          <a:bodyPr/>
          <a:lstStyle/>
          <a:p>
            <a:r>
              <a:rPr lang="en-GB" dirty="0"/>
              <a:t>The first level is pre-conventional morality; stage one is the obedience and punishment orientation where moral reasoning consists of good behaviour to avoid punishment. </a:t>
            </a:r>
            <a:r>
              <a:rPr lang="en-GB" dirty="0" err="1"/>
              <a:t>McCown</a:t>
            </a:r>
            <a:r>
              <a:rPr lang="en-GB" dirty="0"/>
              <a:t> and </a:t>
            </a:r>
            <a:r>
              <a:rPr lang="en-GB" dirty="0" err="1"/>
              <a:t>Howatt</a:t>
            </a:r>
            <a:r>
              <a:rPr lang="en-GB" dirty="0"/>
              <a:t> (2007) says that ‘PGs’ are usually stuck on the pre-conventional morality level. </a:t>
            </a:r>
            <a:endParaRPr lang="en-US" dirty="0"/>
          </a:p>
        </p:txBody>
      </p:sp>
    </p:spTree>
    <p:extLst>
      <p:ext uri="{BB962C8B-B14F-4D97-AF65-F5344CB8AC3E}">
        <p14:creationId xmlns:p14="http://schemas.microsoft.com/office/powerpoint/2010/main" val="3397805945"/>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Stage 2: Naively egoistic orientation</a:t>
            </a:r>
            <a:br>
              <a:rPr lang="en-US" b="1" dirty="0"/>
            </a:br>
            <a:endParaRPr lang="en-US" dirty="0"/>
          </a:p>
        </p:txBody>
      </p:sp>
      <p:sp>
        <p:nvSpPr>
          <p:cNvPr id="3" name="Content Placeholder 2"/>
          <p:cNvSpPr>
            <a:spLocks noGrp="1"/>
          </p:cNvSpPr>
          <p:nvPr>
            <p:ph idx="1"/>
          </p:nvPr>
        </p:nvSpPr>
        <p:spPr/>
        <p:txBody>
          <a:bodyPr/>
          <a:lstStyle/>
          <a:p>
            <a:r>
              <a:rPr lang="en-US" dirty="0"/>
              <a:t>Right action is that which is instrumental in satisfying the self's needs and occasionally others’ needs.</a:t>
            </a:r>
          </a:p>
          <a:p>
            <a:r>
              <a:rPr lang="en-US" dirty="0"/>
              <a:t>Relativism of values to each actor's needs and perspectives.</a:t>
            </a:r>
          </a:p>
          <a:p>
            <a:r>
              <a:rPr lang="en-US" dirty="0"/>
              <a:t>Naive egalitarianism, orientation to exchange and reciprocity.</a:t>
            </a:r>
          </a:p>
        </p:txBody>
      </p:sp>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CEAF5E-6396-AF44-A775-D49EBA423483}"/>
              </a:ext>
            </a:extLst>
          </p:cNvPr>
          <p:cNvSpPr>
            <a:spLocks noGrp="1"/>
          </p:cNvSpPr>
          <p:nvPr>
            <p:ph type="title"/>
          </p:nvPr>
        </p:nvSpPr>
        <p:spPr/>
        <p:txBody>
          <a:bodyPr/>
          <a:lstStyle/>
          <a:p>
            <a:r>
              <a:rPr lang="en-US" dirty="0"/>
              <a:t>applied</a:t>
            </a:r>
          </a:p>
        </p:txBody>
      </p:sp>
      <p:sp>
        <p:nvSpPr>
          <p:cNvPr id="3" name="Content Placeholder 2">
            <a:extLst>
              <a:ext uri="{FF2B5EF4-FFF2-40B4-BE49-F238E27FC236}">
                <a16:creationId xmlns:a16="http://schemas.microsoft.com/office/drawing/2014/main" id="{4C53E5B6-812F-5348-8D80-3EA391975E61}"/>
              </a:ext>
            </a:extLst>
          </p:cNvPr>
          <p:cNvSpPr>
            <a:spLocks noGrp="1"/>
          </p:cNvSpPr>
          <p:nvPr>
            <p:ph idx="1"/>
          </p:nvPr>
        </p:nvSpPr>
        <p:spPr/>
        <p:txBody>
          <a:bodyPr/>
          <a:lstStyle/>
          <a:p>
            <a:r>
              <a:rPr lang="en-GB" dirty="0"/>
              <a:t>The second stage is self-interest orientation and moral reasoning is based on ‘what’s in it for me?’ </a:t>
            </a:r>
            <a:endParaRPr lang="en-US" dirty="0"/>
          </a:p>
        </p:txBody>
      </p:sp>
    </p:spTree>
    <p:extLst>
      <p:ext uri="{BB962C8B-B14F-4D97-AF65-F5344CB8AC3E}">
        <p14:creationId xmlns:p14="http://schemas.microsoft.com/office/powerpoint/2010/main" val="3106155314"/>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bg>
      <p:bgPr>
        <a:solidFill>
          <a:schemeClr val="bg2">
            <a:tint val="95000"/>
            <a:satMod val="170000"/>
          </a:schemeClr>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2D2ED89-5AE9-4E9E-B74C-07803A862DB0}"/>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000" y="0"/>
            <a:ext cx="457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661532" y="964692"/>
            <a:ext cx="5820936" cy="1188720"/>
          </a:xfrm>
        </p:spPr>
        <p:txBody>
          <a:bodyPr>
            <a:normAutofit/>
          </a:bodyPr>
          <a:lstStyle/>
          <a:p>
            <a:r>
              <a:rPr lang="en-US" sz="2000" b="1"/>
              <a:t>Level II: Conventional/Role Conformity</a:t>
            </a:r>
            <a:br>
              <a:rPr lang="en-US" sz="2000" b="1"/>
            </a:br>
            <a:endParaRPr lang="en-US" sz="2000"/>
          </a:p>
        </p:txBody>
      </p:sp>
      <p:sp>
        <p:nvSpPr>
          <p:cNvPr id="3" name="Content Placeholder 2"/>
          <p:cNvSpPr>
            <a:spLocks noGrp="1"/>
          </p:cNvSpPr>
          <p:nvPr>
            <p:ph idx="1"/>
          </p:nvPr>
        </p:nvSpPr>
        <p:spPr>
          <a:xfrm>
            <a:off x="2647950" y="2638044"/>
            <a:ext cx="3848100" cy="3101983"/>
          </a:xfrm>
        </p:spPr>
        <p:txBody>
          <a:bodyPr>
            <a:normAutofit/>
          </a:bodyPr>
          <a:lstStyle/>
          <a:p>
            <a:r>
              <a:rPr lang="en-US" dirty="0"/>
              <a:t>Moral values reside in performing the right role, in maintaining the conventional order and expectancies of others as a value in its own right </a:t>
            </a:r>
          </a:p>
          <a:p>
            <a:endParaRPr lang="en-US" dirty="0"/>
          </a:p>
        </p:txBody>
      </p:sp>
    </p:spTree>
  </p:cSld>
  <p:clrMapOvr>
    <a:overrideClrMapping bg1="dk1" tx1="lt1" bg2="dk2" tx2="lt2" accent1="accent1" accent2="accent2" accent3="accent3" accent4="accent4" accent5="accent5" accent6="accent6" hlink="hlink" folHlink="folHlink"/>
  </p:clrMapOvr>
</p:sld>
</file>

<file path=ppt/slides/slide1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73352" y="964692"/>
            <a:ext cx="5797296" cy="1188720"/>
          </a:xfrm>
          <a:solidFill>
            <a:srgbClr val="FFFFFF">
              <a:alpha val="10000"/>
            </a:srgbClr>
          </a:solidFill>
          <a:ln>
            <a:solidFill>
              <a:schemeClr val="tx1"/>
            </a:solidFill>
          </a:ln>
        </p:spPr>
        <p:txBody>
          <a:bodyPr>
            <a:normAutofit/>
          </a:bodyPr>
          <a:lstStyle/>
          <a:p>
            <a:r>
              <a:rPr lang="en-US" sz="2000" b="1">
                <a:solidFill>
                  <a:schemeClr val="tx1"/>
                </a:solidFill>
              </a:rPr>
              <a:t>Stage 3: Good-boy/good-girl orientation</a:t>
            </a:r>
            <a:br>
              <a:rPr lang="en-US" sz="2000" b="1">
                <a:solidFill>
                  <a:schemeClr val="tx1"/>
                </a:solidFill>
              </a:rPr>
            </a:br>
            <a:endParaRPr lang="en-US" sz="2000">
              <a:solidFill>
                <a:schemeClr val="tx1"/>
              </a:solidFill>
            </a:endParaRPr>
          </a:p>
        </p:txBody>
      </p:sp>
      <p:sp>
        <p:nvSpPr>
          <p:cNvPr id="3" name="Content Placeholder 2"/>
          <p:cNvSpPr>
            <a:spLocks noGrp="1"/>
          </p:cNvSpPr>
          <p:nvPr>
            <p:ph idx="1"/>
          </p:nvPr>
        </p:nvSpPr>
        <p:spPr>
          <a:xfrm>
            <a:off x="1673352" y="2638044"/>
            <a:ext cx="5797296" cy="3101983"/>
          </a:xfrm>
        </p:spPr>
        <p:txBody>
          <a:bodyPr>
            <a:normAutofit/>
          </a:bodyPr>
          <a:lstStyle/>
          <a:p>
            <a:r>
              <a:rPr lang="en-US" dirty="0"/>
              <a:t>Orientation to approval, to pleasing and helping others.</a:t>
            </a:r>
          </a:p>
          <a:p>
            <a:r>
              <a:rPr lang="en-US" dirty="0"/>
              <a:t>Conformity to stereotypical images of majority or natural role behavior.</a:t>
            </a:r>
          </a:p>
          <a:p>
            <a:r>
              <a:rPr lang="en-US" dirty="0"/>
              <a:t>Action is evaluated in terms of intentions.</a:t>
            </a:r>
          </a:p>
          <a:p>
            <a:endParaRPr lang="en-US" dirty="0"/>
          </a:p>
        </p:txBody>
      </p:sp>
    </p:spTree>
  </p:cSld>
  <p:clrMapOvr>
    <a:overrideClrMapping bg1="dk1" tx1="lt1" bg2="dk2" tx2="lt2" accent1="accent1" accent2="accent2" accent3="accent3" accent4="accent4" accent5="accent5" accent6="accent6" hlink="hlink" folHlink="folHlink"/>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79EAA4-5205-0D4B-A9F6-CD8E43EDEBAC}"/>
              </a:ext>
            </a:extLst>
          </p:cNvPr>
          <p:cNvSpPr>
            <a:spLocks noGrp="1"/>
          </p:cNvSpPr>
          <p:nvPr>
            <p:ph type="title"/>
          </p:nvPr>
        </p:nvSpPr>
        <p:spPr/>
        <p:txBody>
          <a:bodyPr/>
          <a:lstStyle/>
          <a:p>
            <a:r>
              <a:rPr lang="en-US" dirty="0"/>
              <a:t>applied</a:t>
            </a:r>
          </a:p>
        </p:txBody>
      </p:sp>
      <p:sp>
        <p:nvSpPr>
          <p:cNvPr id="3" name="Content Placeholder 2">
            <a:extLst>
              <a:ext uri="{FF2B5EF4-FFF2-40B4-BE49-F238E27FC236}">
                <a16:creationId xmlns:a16="http://schemas.microsoft.com/office/drawing/2014/main" id="{D93EF4C3-A5A5-B747-8285-326C25220BC4}"/>
              </a:ext>
            </a:extLst>
          </p:cNvPr>
          <p:cNvSpPr>
            <a:spLocks noGrp="1"/>
          </p:cNvSpPr>
          <p:nvPr>
            <p:ph idx="1"/>
          </p:nvPr>
        </p:nvSpPr>
        <p:spPr/>
        <p:txBody>
          <a:bodyPr/>
          <a:lstStyle/>
          <a:p>
            <a:r>
              <a:rPr lang="en-GB" dirty="0"/>
              <a:t>The second level is conventional morality.</a:t>
            </a:r>
            <a:endParaRPr lang="en-US" dirty="0"/>
          </a:p>
        </p:txBody>
      </p:sp>
    </p:spTree>
    <p:extLst>
      <p:ext uri="{BB962C8B-B14F-4D97-AF65-F5344CB8AC3E}">
        <p14:creationId xmlns:p14="http://schemas.microsoft.com/office/powerpoint/2010/main" val="2691724943"/>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73352" y="964692"/>
            <a:ext cx="5797296" cy="1188720"/>
          </a:xfrm>
          <a:solidFill>
            <a:srgbClr val="FFFFFF">
              <a:alpha val="10000"/>
            </a:srgbClr>
          </a:solidFill>
          <a:ln>
            <a:solidFill>
              <a:schemeClr val="tx1"/>
            </a:solidFill>
          </a:ln>
        </p:spPr>
        <p:txBody>
          <a:bodyPr>
            <a:normAutofit/>
          </a:bodyPr>
          <a:lstStyle/>
          <a:p>
            <a:r>
              <a:rPr lang="en-US" sz="1800" b="1">
                <a:solidFill>
                  <a:schemeClr val="tx1"/>
                </a:solidFill>
              </a:rPr>
              <a:t>Stage 4: Authority and social-order-maintaining orientation</a:t>
            </a:r>
            <a:br>
              <a:rPr lang="en-US" sz="1800" b="1">
                <a:solidFill>
                  <a:schemeClr val="tx1"/>
                </a:solidFill>
              </a:rPr>
            </a:br>
            <a:endParaRPr lang="en-US" sz="1800">
              <a:solidFill>
                <a:schemeClr val="tx1"/>
              </a:solidFill>
            </a:endParaRPr>
          </a:p>
        </p:txBody>
      </p:sp>
      <p:sp>
        <p:nvSpPr>
          <p:cNvPr id="3" name="Content Placeholder 2"/>
          <p:cNvSpPr>
            <a:spLocks noGrp="1"/>
          </p:cNvSpPr>
          <p:nvPr>
            <p:ph idx="1"/>
          </p:nvPr>
        </p:nvSpPr>
        <p:spPr>
          <a:xfrm>
            <a:off x="1673352" y="2638044"/>
            <a:ext cx="5797296" cy="3101983"/>
          </a:xfrm>
        </p:spPr>
        <p:txBody>
          <a:bodyPr>
            <a:normAutofit/>
          </a:bodyPr>
          <a:lstStyle/>
          <a:p>
            <a:r>
              <a:rPr lang="en-US" dirty="0"/>
              <a:t>Orientation to "doing duty" and to showing respect for authority and maintaining the given social order or its own sake.</a:t>
            </a:r>
          </a:p>
          <a:p>
            <a:r>
              <a:rPr lang="en-US" dirty="0"/>
              <a:t>Regard for earned expectations of others.</a:t>
            </a:r>
          </a:p>
          <a:p>
            <a:r>
              <a:rPr lang="en-US" dirty="0"/>
              <a:t>Differentiates actions out of a sense of obligation to rules from actions for generally "nice" or natural motives.</a:t>
            </a:r>
          </a:p>
          <a:p>
            <a:endParaRPr lang="en-US" dirty="0"/>
          </a:p>
        </p:txBody>
      </p:sp>
    </p:spTree>
  </p:cSld>
  <p:clrMapOvr>
    <a:overrideClrMapping bg1="dk1" tx1="lt1" bg2="dk2" tx2="lt2" accent1="accent1" accent2="accent2" accent3="accent3" accent4="accent4" accent5="accent5" accent6="accent6" hlink="hlink" folHlink="folHlink"/>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7F5C6D-F755-514F-A714-318225D29152}"/>
              </a:ext>
            </a:extLst>
          </p:cNvPr>
          <p:cNvSpPr>
            <a:spLocks noGrp="1"/>
          </p:cNvSpPr>
          <p:nvPr>
            <p:ph type="title"/>
          </p:nvPr>
        </p:nvSpPr>
        <p:spPr/>
        <p:txBody>
          <a:bodyPr/>
          <a:lstStyle/>
          <a:p>
            <a:r>
              <a:rPr lang="en-US" dirty="0"/>
              <a:t>applied</a:t>
            </a:r>
          </a:p>
        </p:txBody>
      </p:sp>
      <p:sp>
        <p:nvSpPr>
          <p:cNvPr id="3" name="Content Placeholder 2">
            <a:extLst>
              <a:ext uri="{FF2B5EF4-FFF2-40B4-BE49-F238E27FC236}">
                <a16:creationId xmlns:a16="http://schemas.microsoft.com/office/drawing/2014/main" id="{0F42DE82-7601-504C-AB0D-0F9A86448C7A}"/>
              </a:ext>
            </a:extLst>
          </p:cNvPr>
          <p:cNvSpPr>
            <a:spLocks noGrp="1"/>
          </p:cNvSpPr>
          <p:nvPr>
            <p:ph idx="1"/>
          </p:nvPr>
        </p:nvSpPr>
        <p:spPr/>
        <p:txBody>
          <a:bodyPr/>
          <a:lstStyle/>
          <a:p>
            <a:r>
              <a:rPr lang="en-GB" dirty="0"/>
              <a:t>Stage four is law and order orientation where moral reasoning is based on obeying laws and social conventions taking into consideration society when making judgements. </a:t>
            </a:r>
            <a:endParaRPr lang="en-US" dirty="0"/>
          </a:p>
        </p:txBody>
      </p:sp>
    </p:spTree>
    <p:extLst>
      <p:ext uri="{BB962C8B-B14F-4D97-AF65-F5344CB8AC3E}">
        <p14:creationId xmlns:p14="http://schemas.microsoft.com/office/powerpoint/2010/main" val="3077370912"/>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73352" y="964692"/>
            <a:ext cx="5797296" cy="1188720"/>
          </a:xfrm>
          <a:solidFill>
            <a:srgbClr val="FFFFFF">
              <a:alpha val="10000"/>
            </a:srgbClr>
          </a:solidFill>
          <a:ln>
            <a:solidFill>
              <a:schemeClr val="tx1"/>
            </a:solidFill>
          </a:ln>
        </p:spPr>
        <p:txBody>
          <a:bodyPr>
            <a:normAutofit/>
          </a:bodyPr>
          <a:lstStyle/>
          <a:p>
            <a:r>
              <a:rPr lang="en-US" sz="1800" b="1">
                <a:solidFill>
                  <a:schemeClr val="tx1"/>
                </a:solidFill>
              </a:rPr>
              <a:t>Level III: Postconventional/Self-Accepted Moral Principles</a:t>
            </a:r>
            <a:br>
              <a:rPr lang="en-US" sz="1800" b="1">
                <a:solidFill>
                  <a:schemeClr val="tx1"/>
                </a:solidFill>
              </a:rPr>
            </a:br>
            <a:endParaRPr lang="en-US" sz="1800">
              <a:solidFill>
                <a:schemeClr val="tx1"/>
              </a:solidFill>
            </a:endParaRPr>
          </a:p>
        </p:txBody>
      </p:sp>
      <p:sp>
        <p:nvSpPr>
          <p:cNvPr id="3" name="Content Placeholder 2"/>
          <p:cNvSpPr>
            <a:spLocks noGrp="1"/>
          </p:cNvSpPr>
          <p:nvPr>
            <p:ph idx="1"/>
          </p:nvPr>
        </p:nvSpPr>
        <p:spPr>
          <a:xfrm>
            <a:off x="1673352" y="2638044"/>
            <a:ext cx="5797296" cy="3101983"/>
          </a:xfrm>
        </p:spPr>
        <p:txBody>
          <a:bodyPr>
            <a:normAutofit/>
          </a:bodyPr>
          <a:lstStyle/>
          <a:p>
            <a:r>
              <a:rPr lang="en-US" dirty="0"/>
              <a:t>Morality is defined in terms of conformity to shared standards, rights, or duties apart from supporting authority.</a:t>
            </a:r>
          </a:p>
          <a:p>
            <a:r>
              <a:rPr lang="en-US" dirty="0"/>
              <a:t>The standards conformed to are internal, and action-decisions are based on an inner process of thought and judgement concerning right and wrong.</a:t>
            </a:r>
          </a:p>
        </p:txBody>
      </p:sp>
    </p:spTree>
  </p:cSld>
  <p:clrMapOvr>
    <a:overrideClrMapping bg1="dk1" tx1="lt1" bg2="dk2" tx2="lt2" accent1="accent1" accent2="accent2" accent3="accent3" accent4="accent4" accent5="accent5" accent6="accent6" hlink="hlink" folHlink="folHlink"/>
  </p:clrMapOvr>
</p:sld>
</file>

<file path=ppt/slides/slide13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73352" y="964692"/>
            <a:ext cx="5797296" cy="1188720"/>
          </a:xfrm>
          <a:solidFill>
            <a:srgbClr val="FFFFFF">
              <a:alpha val="10000"/>
            </a:srgbClr>
          </a:solidFill>
          <a:ln>
            <a:solidFill>
              <a:schemeClr val="tx1"/>
            </a:solidFill>
          </a:ln>
        </p:spPr>
        <p:txBody>
          <a:bodyPr>
            <a:normAutofit/>
          </a:bodyPr>
          <a:lstStyle/>
          <a:p>
            <a:r>
              <a:rPr lang="en-US" sz="1800" b="1">
                <a:solidFill>
                  <a:schemeClr val="tx1"/>
                </a:solidFill>
              </a:rPr>
              <a:t>Stage 5: Contractual/legalistic orientation</a:t>
            </a:r>
            <a:br>
              <a:rPr lang="en-US" sz="1800" b="1">
                <a:solidFill>
                  <a:schemeClr val="tx1"/>
                </a:solidFill>
              </a:rPr>
            </a:br>
            <a:endParaRPr lang="en-US" sz="1800">
              <a:solidFill>
                <a:schemeClr val="tx1"/>
              </a:solidFill>
            </a:endParaRPr>
          </a:p>
        </p:txBody>
      </p:sp>
      <p:sp>
        <p:nvSpPr>
          <p:cNvPr id="3" name="Content Placeholder 2"/>
          <p:cNvSpPr>
            <a:spLocks noGrp="1"/>
          </p:cNvSpPr>
          <p:nvPr>
            <p:ph idx="1"/>
          </p:nvPr>
        </p:nvSpPr>
        <p:spPr>
          <a:xfrm>
            <a:off x="1673352" y="2638044"/>
            <a:ext cx="5797296" cy="3101983"/>
          </a:xfrm>
        </p:spPr>
        <p:txBody>
          <a:bodyPr>
            <a:normAutofit/>
          </a:bodyPr>
          <a:lstStyle/>
          <a:p>
            <a:r>
              <a:rPr lang="en-US" dirty="0"/>
              <a:t>Norms of right and wrong are defined in terms of laws or institutionalized rules which seem to have a rational basis. </a:t>
            </a:r>
          </a:p>
          <a:p>
            <a:r>
              <a:rPr lang="en-US" dirty="0"/>
              <a:t>When conflict arises between individual needs and law or contract, though sympathetic to the former, the individual believes the latter must prevail because of its greater functional rationality for society, the majority will and welfare.</a:t>
            </a:r>
          </a:p>
          <a:p>
            <a:endParaRPr lang="en-US" dirty="0"/>
          </a:p>
        </p:txBody>
      </p:sp>
    </p:spTree>
  </p:cSld>
  <p:clrMapOvr>
    <a:overrideClrMapping bg1="dk1" tx1="lt1" bg2="dk2" tx2="lt2" accent1="accent1" accent2="accent2" accent3="accent3" accent4="accent4" accent5="accent5" accent6="accent6" hlink="hlink" folHlink="folHlink"/>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A33FCD-48DB-4240-8ACF-E6A7262DE749}"/>
              </a:ext>
            </a:extLst>
          </p:cNvPr>
          <p:cNvSpPr>
            <a:spLocks noGrp="1"/>
          </p:cNvSpPr>
          <p:nvPr>
            <p:ph type="title"/>
          </p:nvPr>
        </p:nvSpPr>
        <p:spPr/>
        <p:txBody>
          <a:bodyPr/>
          <a:lstStyle/>
          <a:p>
            <a:r>
              <a:rPr lang="en-US" dirty="0"/>
              <a:t>applied</a:t>
            </a:r>
          </a:p>
        </p:txBody>
      </p:sp>
      <p:sp>
        <p:nvSpPr>
          <p:cNvPr id="3" name="Content Placeholder 2">
            <a:extLst>
              <a:ext uri="{FF2B5EF4-FFF2-40B4-BE49-F238E27FC236}">
                <a16:creationId xmlns:a16="http://schemas.microsoft.com/office/drawing/2014/main" id="{39EE8DF0-7913-9849-AD2A-C4C60A74B8A7}"/>
              </a:ext>
            </a:extLst>
          </p:cNvPr>
          <p:cNvSpPr>
            <a:spLocks noGrp="1"/>
          </p:cNvSpPr>
          <p:nvPr>
            <p:ph idx="1"/>
          </p:nvPr>
        </p:nvSpPr>
        <p:spPr/>
        <p:txBody>
          <a:bodyPr/>
          <a:lstStyle/>
          <a:p>
            <a:r>
              <a:rPr lang="en-GB" dirty="0"/>
              <a:t>The third level is post-conventional morality; stage five is social contract orientation where moral reasoning is based on general and democratic principles that promote both individual and community welfare.</a:t>
            </a:r>
            <a:endParaRPr lang="en-US" dirty="0"/>
          </a:p>
        </p:txBody>
      </p:sp>
    </p:spTree>
    <p:extLst>
      <p:ext uri="{BB962C8B-B14F-4D97-AF65-F5344CB8AC3E}">
        <p14:creationId xmlns:p14="http://schemas.microsoft.com/office/powerpoint/2010/main" val="1176665806"/>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73352" y="964692"/>
            <a:ext cx="5797296" cy="1188720"/>
          </a:xfrm>
          <a:solidFill>
            <a:srgbClr val="FFFFFF">
              <a:alpha val="10000"/>
            </a:srgbClr>
          </a:solidFill>
          <a:ln>
            <a:solidFill>
              <a:schemeClr val="tx1"/>
            </a:solidFill>
          </a:ln>
        </p:spPr>
        <p:txBody>
          <a:bodyPr>
            <a:normAutofit/>
          </a:bodyPr>
          <a:lstStyle/>
          <a:p>
            <a:r>
              <a:rPr lang="en-US" sz="1600" b="1">
                <a:solidFill>
                  <a:schemeClr val="tx1"/>
                </a:solidFill>
              </a:rPr>
              <a:t>Stage 6: The morality of individual principles of conscience</a:t>
            </a:r>
            <a:br>
              <a:rPr lang="en-US" sz="1600" b="1">
                <a:solidFill>
                  <a:schemeClr val="tx1"/>
                </a:solidFill>
              </a:rPr>
            </a:br>
            <a:endParaRPr lang="en-US" sz="1600">
              <a:solidFill>
                <a:schemeClr val="tx1"/>
              </a:solidFill>
            </a:endParaRPr>
          </a:p>
        </p:txBody>
      </p:sp>
      <p:sp>
        <p:nvSpPr>
          <p:cNvPr id="3" name="Content Placeholder 2"/>
          <p:cNvSpPr>
            <a:spLocks noGrp="1"/>
          </p:cNvSpPr>
          <p:nvPr>
            <p:ph idx="1"/>
          </p:nvPr>
        </p:nvSpPr>
        <p:spPr>
          <a:xfrm>
            <a:off x="1673352" y="2638044"/>
            <a:ext cx="5797296" cy="3101983"/>
          </a:xfrm>
        </p:spPr>
        <p:txBody>
          <a:bodyPr>
            <a:normAutofit/>
          </a:bodyPr>
          <a:lstStyle/>
          <a:p>
            <a:r>
              <a:rPr lang="en-US" dirty="0"/>
              <a:t>Orientation not only toward existing social rules, but also toward the conscience as a directing agent, mutual trust and respect, and principles of moral choice involving logical universalities and consistency.</a:t>
            </a:r>
          </a:p>
          <a:p>
            <a:r>
              <a:rPr lang="en-US" dirty="0"/>
              <a:t>Action is controlled by internalized ideals that exert a pressure to act accordingly regardless of the reactions of others in the immediate environment.</a:t>
            </a:r>
          </a:p>
          <a:p>
            <a:r>
              <a:rPr lang="en-US" dirty="0"/>
              <a:t>If one acts otherwise, self-condemnation and guilt result.</a:t>
            </a:r>
          </a:p>
          <a:p>
            <a:endParaRPr lang="en-US" dirty="0"/>
          </a:p>
        </p:txBody>
      </p:sp>
    </p:spTree>
  </p:cSld>
  <p:clrMapOvr>
    <a:overrideClrMapping bg1="dk1" tx1="lt1" bg2="dk2" tx2="lt2" accent1="accent1" accent2="accent2" accent3="accent3" accent4="accent4" accent5="accent5" accent6="accent6" hlink="hlink" folHlink="folHlink"/>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EE8CA-42D3-8640-9BA2-0BC9AFFEDFA0}"/>
              </a:ext>
            </a:extLst>
          </p:cNvPr>
          <p:cNvSpPr>
            <a:spLocks noGrp="1"/>
          </p:cNvSpPr>
          <p:nvPr>
            <p:ph type="title"/>
          </p:nvPr>
        </p:nvSpPr>
        <p:spPr/>
        <p:txBody>
          <a:bodyPr/>
          <a:lstStyle/>
          <a:p>
            <a:r>
              <a:rPr lang="en-US" dirty="0"/>
              <a:t>applied</a:t>
            </a:r>
          </a:p>
        </p:txBody>
      </p:sp>
      <p:sp>
        <p:nvSpPr>
          <p:cNvPr id="3" name="Content Placeholder 2">
            <a:extLst>
              <a:ext uri="{FF2B5EF4-FFF2-40B4-BE49-F238E27FC236}">
                <a16:creationId xmlns:a16="http://schemas.microsoft.com/office/drawing/2014/main" id="{BC664580-0324-4549-B1D1-DED5F1652F09}"/>
              </a:ext>
            </a:extLst>
          </p:cNvPr>
          <p:cNvSpPr>
            <a:spLocks noGrp="1"/>
          </p:cNvSpPr>
          <p:nvPr>
            <p:ph idx="1"/>
          </p:nvPr>
        </p:nvSpPr>
        <p:spPr/>
        <p:txBody>
          <a:bodyPr/>
          <a:lstStyle/>
          <a:p>
            <a:r>
              <a:rPr lang="en-GB" dirty="0"/>
              <a:t>Stage six is universal ethical principles where moral reasoning is based on abstract reasoning and the ability to put oneself in other people’s shoes and linking itself to Kantianism. </a:t>
            </a:r>
            <a:endParaRPr lang="en-US" dirty="0"/>
          </a:p>
        </p:txBody>
      </p:sp>
    </p:spTree>
    <p:extLst>
      <p:ext uri="{BB962C8B-B14F-4D97-AF65-F5344CB8AC3E}">
        <p14:creationId xmlns:p14="http://schemas.microsoft.com/office/powerpoint/2010/main" val="1338122783"/>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2FB30F-E895-754C-9954-75479D446587}"/>
              </a:ext>
            </a:extLst>
          </p:cNvPr>
          <p:cNvSpPr>
            <a:spLocks noGrp="1"/>
          </p:cNvSpPr>
          <p:nvPr>
            <p:ph type="title"/>
          </p:nvPr>
        </p:nvSpPr>
        <p:spPr/>
        <p:txBody>
          <a:bodyPr/>
          <a:lstStyle/>
          <a:p>
            <a:r>
              <a:rPr lang="en-US" dirty="0" err="1"/>
              <a:t>kohlberg</a:t>
            </a:r>
            <a:endParaRPr lang="en-US" dirty="0"/>
          </a:p>
        </p:txBody>
      </p:sp>
      <p:sp>
        <p:nvSpPr>
          <p:cNvPr id="3" name="Content Placeholder 2">
            <a:extLst>
              <a:ext uri="{FF2B5EF4-FFF2-40B4-BE49-F238E27FC236}">
                <a16:creationId xmlns:a16="http://schemas.microsoft.com/office/drawing/2014/main" id="{C7A72935-6D35-B040-B35A-5C76A8672C82}"/>
              </a:ext>
            </a:extLst>
          </p:cNvPr>
          <p:cNvSpPr>
            <a:spLocks noGrp="1"/>
          </p:cNvSpPr>
          <p:nvPr>
            <p:ph idx="1"/>
          </p:nvPr>
        </p:nvSpPr>
        <p:spPr/>
        <p:txBody>
          <a:bodyPr/>
          <a:lstStyle/>
          <a:p>
            <a:r>
              <a:rPr lang="en-GB" dirty="0"/>
              <a:t>Kohlberg argued that everyone begins at stage one and moves through the stages as they age until stopping at a certain stage, some conservatives will reason at post-conventional stages and some liberals at pre-conventional ones. </a:t>
            </a:r>
          </a:p>
          <a:p>
            <a:r>
              <a:rPr lang="en-GB" dirty="0"/>
              <a:t>An individual can stop at any stage and at any age. He believed that moral reasoning development depended on maturation and opportunities to control ethical issues and there is no research that has investigated Kohlberg’s moral development and ‘PG.’</a:t>
            </a:r>
          </a:p>
          <a:p>
            <a:endParaRPr lang="en-US" dirty="0"/>
          </a:p>
        </p:txBody>
      </p:sp>
    </p:spTree>
    <p:extLst>
      <p:ext uri="{BB962C8B-B14F-4D97-AF65-F5344CB8AC3E}">
        <p14:creationId xmlns:p14="http://schemas.microsoft.com/office/powerpoint/2010/main" val="3410820305"/>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EF080-A614-4C4A-88C7-70F8135FEF12}"/>
              </a:ext>
            </a:extLst>
          </p:cNvPr>
          <p:cNvSpPr>
            <a:spLocks noGrp="1"/>
          </p:cNvSpPr>
          <p:nvPr>
            <p:ph type="title"/>
          </p:nvPr>
        </p:nvSpPr>
        <p:spPr/>
        <p:txBody>
          <a:bodyPr/>
          <a:lstStyle/>
          <a:p>
            <a:r>
              <a:rPr lang="en-US" dirty="0"/>
              <a:t>Kohlberg and </a:t>
            </a:r>
            <a:r>
              <a:rPr lang="en-US" dirty="0" err="1"/>
              <a:t>csr</a:t>
            </a:r>
            <a:endParaRPr lang="en-US" dirty="0"/>
          </a:p>
        </p:txBody>
      </p:sp>
      <p:sp>
        <p:nvSpPr>
          <p:cNvPr id="3" name="Content Placeholder 2">
            <a:extLst>
              <a:ext uri="{FF2B5EF4-FFF2-40B4-BE49-F238E27FC236}">
                <a16:creationId xmlns:a16="http://schemas.microsoft.com/office/drawing/2014/main" id="{B4D30DB1-9647-1D48-A6A0-4F0DC7231AD1}"/>
              </a:ext>
            </a:extLst>
          </p:cNvPr>
          <p:cNvSpPr>
            <a:spLocks noGrp="1"/>
          </p:cNvSpPr>
          <p:nvPr>
            <p:ph idx="1"/>
          </p:nvPr>
        </p:nvSpPr>
        <p:spPr/>
        <p:txBody>
          <a:bodyPr>
            <a:noAutofit/>
          </a:bodyPr>
          <a:lstStyle/>
          <a:p>
            <a:r>
              <a:rPr lang="en-GB" sz="2400" dirty="0"/>
              <a:t>Kohlberg’s theory can be applied to how organisations develop CSR. Models developed in an organisational context expand on Kohlberg and assert that organisations like individuals respond to ethical problems differently, vary in their reactions to ethical problems and show various levels and stages of moral development (</a:t>
            </a:r>
            <a:r>
              <a:rPr lang="en-GB" sz="2400" dirty="0" err="1"/>
              <a:t>Maon</a:t>
            </a:r>
            <a:r>
              <a:rPr lang="en-GB" sz="2400" dirty="0"/>
              <a:t> et al, 2010). </a:t>
            </a:r>
            <a:endParaRPr lang="en-US" sz="2400" dirty="0"/>
          </a:p>
        </p:txBody>
      </p:sp>
    </p:spTree>
    <p:extLst>
      <p:ext uri="{BB962C8B-B14F-4D97-AF65-F5344CB8AC3E}">
        <p14:creationId xmlns:p14="http://schemas.microsoft.com/office/powerpoint/2010/main" val="2468609946"/>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C7D290-C555-0641-8BDD-35EE008E6F36}"/>
              </a:ext>
            </a:extLst>
          </p:cNvPr>
          <p:cNvSpPr>
            <a:spLocks noGrp="1"/>
          </p:cNvSpPr>
          <p:nvPr>
            <p:ph type="title"/>
          </p:nvPr>
        </p:nvSpPr>
        <p:spPr/>
        <p:txBody>
          <a:bodyPr/>
          <a:lstStyle/>
          <a:p>
            <a:r>
              <a:rPr lang="en-US" dirty="0"/>
              <a:t>continued</a:t>
            </a:r>
          </a:p>
        </p:txBody>
      </p:sp>
      <p:sp>
        <p:nvSpPr>
          <p:cNvPr id="3" name="Content Placeholder 2">
            <a:extLst>
              <a:ext uri="{FF2B5EF4-FFF2-40B4-BE49-F238E27FC236}">
                <a16:creationId xmlns:a16="http://schemas.microsoft.com/office/drawing/2014/main" id="{FF998686-BC7F-134A-84AF-1673FF154DEF}"/>
              </a:ext>
            </a:extLst>
          </p:cNvPr>
          <p:cNvSpPr>
            <a:spLocks noGrp="1"/>
          </p:cNvSpPr>
          <p:nvPr>
            <p:ph idx="1"/>
          </p:nvPr>
        </p:nvSpPr>
        <p:spPr/>
        <p:txBody>
          <a:bodyPr>
            <a:normAutofit/>
          </a:bodyPr>
          <a:lstStyle/>
          <a:p>
            <a:r>
              <a:rPr lang="en-GB" dirty="0"/>
              <a:t>Kohlberg’s theory was developed looking at children not managers but his theory can be applied to the moral development of managers. When applied to business the first level (</a:t>
            </a:r>
            <a:r>
              <a:rPr lang="en-GB" dirty="0" err="1"/>
              <a:t>preconventional</a:t>
            </a:r>
            <a:r>
              <a:rPr lang="en-GB" dirty="0"/>
              <a:t>/</a:t>
            </a:r>
            <a:r>
              <a:rPr lang="en-GB" dirty="0" err="1"/>
              <a:t>premoral</a:t>
            </a:r>
            <a:r>
              <a:rPr lang="en-GB" dirty="0"/>
              <a:t>) can explain how managers may act when they join an organisation and will try to avoid upsetting employees or superiors and seek to meet their own goals in their new environment. </a:t>
            </a:r>
            <a:endParaRPr lang="en-US" dirty="0"/>
          </a:p>
        </p:txBody>
      </p:sp>
    </p:spTree>
    <p:extLst>
      <p:ext uri="{BB962C8B-B14F-4D97-AF65-F5344CB8AC3E}">
        <p14:creationId xmlns:p14="http://schemas.microsoft.com/office/powerpoint/2010/main" val="2307358991"/>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A23DEB-7E44-9449-A3F7-736600F8C159}"/>
              </a:ext>
            </a:extLst>
          </p:cNvPr>
          <p:cNvSpPr>
            <a:spLocks noGrp="1"/>
          </p:cNvSpPr>
          <p:nvPr>
            <p:ph type="title"/>
          </p:nvPr>
        </p:nvSpPr>
        <p:spPr/>
        <p:txBody>
          <a:bodyPr/>
          <a:lstStyle/>
          <a:p>
            <a:r>
              <a:rPr lang="en-US" dirty="0"/>
              <a:t>Second level</a:t>
            </a:r>
          </a:p>
        </p:txBody>
      </p:sp>
      <p:sp>
        <p:nvSpPr>
          <p:cNvPr id="3" name="Content Placeholder 2">
            <a:extLst>
              <a:ext uri="{FF2B5EF4-FFF2-40B4-BE49-F238E27FC236}">
                <a16:creationId xmlns:a16="http://schemas.microsoft.com/office/drawing/2014/main" id="{98CD827D-6FC6-FE41-B053-FB1859BE2B32}"/>
              </a:ext>
            </a:extLst>
          </p:cNvPr>
          <p:cNvSpPr>
            <a:spLocks noGrp="1"/>
          </p:cNvSpPr>
          <p:nvPr>
            <p:ph idx="1"/>
          </p:nvPr>
        </p:nvSpPr>
        <p:spPr/>
        <p:txBody>
          <a:bodyPr/>
          <a:lstStyle/>
          <a:p>
            <a:r>
              <a:rPr lang="en-GB" dirty="0"/>
              <a:t>The second level (conventional) as managers become more comfortable in this environment they still want to meet their own goals but begin to think about the good of the organisation, how they fit in to the organisations and they their actions can best help the company. </a:t>
            </a:r>
            <a:endParaRPr lang="en-US" dirty="0"/>
          </a:p>
        </p:txBody>
      </p:sp>
    </p:spTree>
    <p:extLst>
      <p:ext uri="{BB962C8B-B14F-4D97-AF65-F5344CB8AC3E}">
        <p14:creationId xmlns:p14="http://schemas.microsoft.com/office/powerpoint/2010/main" val="1680224327"/>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9D56E5-AAA8-BA47-AC62-075230593862}"/>
              </a:ext>
            </a:extLst>
          </p:cNvPr>
          <p:cNvSpPr>
            <a:spLocks noGrp="1"/>
          </p:cNvSpPr>
          <p:nvPr>
            <p:ph type="title"/>
          </p:nvPr>
        </p:nvSpPr>
        <p:spPr/>
        <p:txBody>
          <a:bodyPr/>
          <a:lstStyle/>
          <a:p>
            <a:r>
              <a:rPr lang="en-US" dirty="0"/>
              <a:t>Third level</a:t>
            </a:r>
          </a:p>
        </p:txBody>
      </p:sp>
      <p:sp>
        <p:nvSpPr>
          <p:cNvPr id="3" name="Content Placeholder 2">
            <a:extLst>
              <a:ext uri="{FF2B5EF4-FFF2-40B4-BE49-F238E27FC236}">
                <a16:creationId xmlns:a16="http://schemas.microsoft.com/office/drawing/2014/main" id="{FA910618-0885-954E-A2FC-9C5616711BE9}"/>
              </a:ext>
            </a:extLst>
          </p:cNvPr>
          <p:cNvSpPr>
            <a:spLocks noGrp="1"/>
          </p:cNvSpPr>
          <p:nvPr>
            <p:ph idx="1"/>
          </p:nvPr>
        </p:nvSpPr>
        <p:spPr/>
        <p:txBody>
          <a:bodyPr/>
          <a:lstStyle/>
          <a:p>
            <a:r>
              <a:rPr lang="en-GB" dirty="0"/>
              <a:t>In the third level (</a:t>
            </a:r>
            <a:r>
              <a:rPr lang="en-GB" dirty="0" err="1"/>
              <a:t>postconventional</a:t>
            </a:r>
            <a:r>
              <a:rPr lang="en-GB" dirty="0"/>
              <a:t>) managers help secure their rights and responsibilities within the organisation. An operators’ ability to deal with ethical problems is only as good as the ability of managers to deal with problems.</a:t>
            </a:r>
          </a:p>
          <a:p>
            <a:endParaRPr lang="en-US" dirty="0"/>
          </a:p>
        </p:txBody>
      </p:sp>
    </p:spTree>
    <p:extLst>
      <p:ext uri="{BB962C8B-B14F-4D97-AF65-F5344CB8AC3E}">
        <p14:creationId xmlns:p14="http://schemas.microsoft.com/office/powerpoint/2010/main" val="2029518375"/>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73352" y="964692"/>
            <a:ext cx="5797296" cy="1188720"/>
          </a:xfrm>
          <a:solidFill>
            <a:srgbClr val="FFFFFF">
              <a:alpha val="10000"/>
            </a:srgbClr>
          </a:solidFill>
          <a:ln>
            <a:solidFill>
              <a:schemeClr val="tx1"/>
            </a:solidFill>
          </a:ln>
        </p:spPr>
        <p:txBody>
          <a:bodyPr>
            <a:normAutofit/>
          </a:bodyPr>
          <a:lstStyle/>
          <a:p>
            <a:r>
              <a:rPr lang="en-US" sz="2400">
                <a:solidFill>
                  <a:schemeClr val="tx1"/>
                </a:solidFill>
              </a:rPr>
              <a:t>Ethical Culture – Important Aspects Trevino et al, 1999</a:t>
            </a:r>
          </a:p>
        </p:txBody>
      </p:sp>
      <p:sp>
        <p:nvSpPr>
          <p:cNvPr id="3" name="Content Placeholder 2"/>
          <p:cNvSpPr>
            <a:spLocks noGrp="1"/>
          </p:cNvSpPr>
          <p:nvPr>
            <p:ph idx="1"/>
          </p:nvPr>
        </p:nvSpPr>
        <p:spPr>
          <a:xfrm>
            <a:off x="1673352" y="2638044"/>
            <a:ext cx="5797296" cy="3101983"/>
          </a:xfrm>
        </p:spPr>
        <p:txBody>
          <a:bodyPr>
            <a:normAutofit/>
          </a:bodyPr>
          <a:lstStyle/>
          <a:p>
            <a:pPr eaLnBrk="0" fontAlgn="base" hangingPunct="0"/>
            <a:endParaRPr lang="en-US" dirty="0"/>
          </a:p>
          <a:p>
            <a:pPr eaLnBrk="0" fontAlgn="base" hangingPunct="0"/>
            <a:r>
              <a:rPr lang="en-US" dirty="0"/>
              <a:t>An ethical culture combines formal and informal elements to guide employee thought and action, including:</a:t>
            </a:r>
          </a:p>
          <a:p>
            <a:pPr lvl="1" eaLnBrk="0" fontAlgn="base" hangingPunct="0"/>
            <a:r>
              <a:rPr lang="en-US" dirty="0"/>
              <a:t>Ethical leadership by executives and supervisors</a:t>
            </a:r>
          </a:p>
          <a:p>
            <a:pPr lvl="1" eaLnBrk="0" fontAlgn="base" hangingPunct="0"/>
            <a:r>
              <a:rPr lang="en-US" dirty="0"/>
              <a:t>Reward systems incorporate ethical considerations</a:t>
            </a:r>
          </a:p>
          <a:p>
            <a:pPr lvl="1" eaLnBrk="0" fontAlgn="base" hangingPunct="0"/>
            <a:r>
              <a:rPr lang="en-US" dirty="0"/>
              <a:t>Perceived fairness, fair treatment of employees</a:t>
            </a:r>
          </a:p>
          <a:p>
            <a:pPr lvl="1" eaLnBrk="0" fontAlgn="base" hangingPunct="0"/>
            <a:r>
              <a:rPr lang="en-US" dirty="0"/>
              <a:t>Open discussion of ethics in the </a:t>
            </a:r>
            <a:r>
              <a:rPr lang="en-US" dirty="0" err="1"/>
              <a:t>organisation</a:t>
            </a:r>
            <a:endParaRPr lang="en-US" dirty="0"/>
          </a:p>
          <a:p>
            <a:endParaRPr lang="en-US" dirty="0"/>
          </a:p>
        </p:txBody>
      </p:sp>
    </p:spTree>
  </p:cSld>
  <p:clrMapOvr>
    <a:overrideClrMapping bg1="dk1" tx1="lt1" bg2="dk2" tx2="lt2" accent1="accent1" accent2="accent2" accent3="accent3" accent4="accent4" accent5="accent5" accent6="accent6" hlink="hlink" folHlink="folHlink"/>
  </p:clrMapOvr>
</p:sld>
</file>

<file path=ppt/slides/slide14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73352" y="964692"/>
            <a:ext cx="5797296" cy="1188720"/>
          </a:xfrm>
          <a:solidFill>
            <a:srgbClr val="FFFFFF">
              <a:alpha val="10000"/>
            </a:srgbClr>
          </a:solidFill>
          <a:ln>
            <a:solidFill>
              <a:schemeClr val="tx1"/>
            </a:solidFill>
          </a:ln>
        </p:spPr>
        <p:txBody>
          <a:bodyPr>
            <a:normAutofit/>
          </a:bodyPr>
          <a:lstStyle/>
          <a:p>
            <a:r>
              <a:rPr lang="en-US">
                <a:solidFill>
                  <a:schemeClr val="tx1"/>
                </a:solidFill>
              </a:rPr>
              <a:t>Continued</a:t>
            </a:r>
          </a:p>
        </p:txBody>
      </p:sp>
      <p:sp>
        <p:nvSpPr>
          <p:cNvPr id="3" name="Content Placeholder 2"/>
          <p:cNvSpPr>
            <a:spLocks noGrp="1"/>
          </p:cNvSpPr>
          <p:nvPr>
            <p:ph idx="1"/>
          </p:nvPr>
        </p:nvSpPr>
        <p:spPr>
          <a:xfrm>
            <a:off x="1673352" y="2638044"/>
            <a:ext cx="5797296" cy="3101983"/>
          </a:xfrm>
        </p:spPr>
        <p:txBody>
          <a:bodyPr>
            <a:normAutofit fontScale="92500" lnSpcReduction="20000"/>
          </a:bodyPr>
          <a:lstStyle/>
          <a:p>
            <a:pPr eaLnBrk="0" fontAlgn="base" hangingPunct="0">
              <a:lnSpc>
                <a:spcPct val="90000"/>
              </a:lnSpc>
            </a:pPr>
            <a:r>
              <a:rPr lang="en-US" sz="2000" dirty="0"/>
              <a:t>Authority structure that emphasizes an employee’s accountability and responsibility to question his or her own actions, and an obligation to question authority when something seems wrong</a:t>
            </a:r>
          </a:p>
          <a:p>
            <a:pPr eaLnBrk="0" fontAlgn="base" hangingPunct="0">
              <a:lnSpc>
                <a:spcPct val="90000"/>
              </a:lnSpc>
            </a:pPr>
            <a:r>
              <a:rPr lang="en-US" sz="2000" dirty="0" err="1"/>
              <a:t>Organisational</a:t>
            </a:r>
            <a:r>
              <a:rPr lang="en-US" sz="2000" dirty="0"/>
              <a:t> focus that communicates care for employees and the community, rather than self interest</a:t>
            </a:r>
          </a:p>
          <a:p>
            <a:pPr eaLnBrk="0" fontAlgn="base" hangingPunct="0">
              <a:lnSpc>
                <a:spcPct val="90000"/>
              </a:lnSpc>
            </a:pPr>
            <a:r>
              <a:rPr lang="en-US" sz="2000" dirty="0"/>
              <a:t>Official policies and procedures (code of ethics, practice, conduct)</a:t>
            </a:r>
          </a:p>
          <a:p>
            <a:pPr eaLnBrk="0" fontAlgn="base" hangingPunct="0">
              <a:lnSpc>
                <a:spcPct val="90000"/>
              </a:lnSpc>
            </a:pPr>
            <a:r>
              <a:rPr lang="en-US" sz="2000" dirty="0"/>
              <a:t>Supporting offices (e.g. Ethics officer, ombudsperson)</a:t>
            </a:r>
          </a:p>
          <a:p>
            <a:pPr eaLnBrk="0" fontAlgn="base" hangingPunct="0">
              <a:lnSpc>
                <a:spcPct val="90000"/>
              </a:lnSpc>
            </a:pPr>
            <a:r>
              <a:rPr lang="en-US" sz="2000" dirty="0"/>
              <a:t>Supporting structures (e.g. telephone hotline, whistleblower protection, code sign-off, training, etc.)</a:t>
            </a:r>
          </a:p>
          <a:p>
            <a:pPr eaLnBrk="0" fontAlgn="base" hangingPunct="0">
              <a:lnSpc>
                <a:spcPct val="90000"/>
              </a:lnSpc>
              <a:buNone/>
            </a:pPr>
            <a:endParaRPr lang="en-US" sz="1500" dirty="0"/>
          </a:p>
        </p:txBody>
      </p:sp>
    </p:spTree>
  </p:cSld>
  <p:clrMapOvr>
    <a:overrideClrMapping bg1="dk1" tx1="lt1" bg2="dk2" tx2="lt2" accent1="accent1" accent2="accent2" accent3="accent3" accent4="accent4" accent5="accent5" accent6="accent6" hlink="hlink" folHlink="folHlink"/>
  </p:clrMapOvr>
</p:sld>
</file>

<file path=ppt/slides/slide14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00150" y="2669557"/>
            <a:ext cx="6743700" cy="1080296"/>
          </a:xfrm>
        </p:spPr>
        <p:txBody>
          <a:bodyPr vert="horz" lIns="274320" tIns="182880" rIns="274320" bIns="182880" rtlCol="0" anchor="ctr" anchorCtr="1">
            <a:normAutofit/>
          </a:bodyPr>
          <a:lstStyle/>
          <a:p>
            <a:r>
              <a:rPr lang="en-US" sz="2400"/>
              <a:t>Development and Maintenance of an Ethical Corporate Culture</a:t>
            </a:r>
          </a:p>
        </p:txBody>
      </p:sp>
    </p:spTree>
  </p:cSld>
  <p:clrMapOvr>
    <a:overrideClrMapping bg1="dk1" tx1="lt1" bg2="dk2" tx2="lt2" accent1="accent1" accent2="accent2" accent3="accent3" accent4="accent4" accent5="accent5" accent6="accent6" hlink="hlink" folHlink="folHlink"/>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Line 3"/>
          <p:cNvSpPr>
            <a:spLocks noChangeShapeType="1"/>
          </p:cNvSpPr>
          <p:nvPr/>
        </p:nvSpPr>
        <p:spPr bwMode="auto">
          <a:xfrm>
            <a:off x="112713" y="457200"/>
            <a:ext cx="8726487" cy="0"/>
          </a:xfrm>
          <a:prstGeom prst="line">
            <a:avLst/>
          </a:prstGeom>
          <a:noFill/>
          <a:ln w="25400">
            <a:solidFill>
              <a:schemeClr val="tx1"/>
            </a:solidFill>
            <a:round/>
            <a:headEnd/>
            <a:tailEnd/>
          </a:ln>
        </p:spPr>
        <p:txBody>
          <a:bodyPr wrap="none" anchor="ctr">
            <a:prstTxWarp prst="textNoShape">
              <a:avLst/>
            </a:prstTxWarp>
          </a:bodyPr>
          <a:lstStyle/>
          <a:p>
            <a:endParaRPr lang="en-US"/>
          </a:p>
        </p:txBody>
      </p:sp>
      <p:graphicFrame>
        <p:nvGraphicFramePr>
          <p:cNvPr id="76805" name="Group 5"/>
          <p:cNvGraphicFramePr>
            <a:graphicFrameLocks noGrp="1"/>
          </p:cNvGraphicFramePr>
          <p:nvPr/>
        </p:nvGraphicFramePr>
        <p:xfrm>
          <a:off x="87313" y="457198"/>
          <a:ext cx="9006199" cy="6098567"/>
        </p:xfrm>
        <a:graphic>
          <a:graphicData uri="http://schemas.openxmlformats.org/drawingml/2006/table">
            <a:tbl>
              <a:tblPr/>
              <a:tblGrid>
                <a:gridCol w="208274">
                  <a:extLst>
                    <a:ext uri="{9D8B030D-6E8A-4147-A177-3AD203B41FA5}">
                      <a16:colId xmlns:a16="http://schemas.microsoft.com/office/drawing/2014/main" val="20000"/>
                    </a:ext>
                  </a:extLst>
                </a:gridCol>
                <a:gridCol w="4389438">
                  <a:extLst>
                    <a:ext uri="{9D8B030D-6E8A-4147-A177-3AD203B41FA5}">
                      <a16:colId xmlns:a16="http://schemas.microsoft.com/office/drawing/2014/main" val="20001"/>
                    </a:ext>
                  </a:extLst>
                </a:gridCol>
                <a:gridCol w="4408487">
                  <a:extLst>
                    <a:ext uri="{9D8B030D-6E8A-4147-A177-3AD203B41FA5}">
                      <a16:colId xmlns:a16="http://schemas.microsoft.com/office/drawing/2014/main" val="20002"/>
                    </a:ext>
                  </a:extLst>
                </a:gridCol>
              </a:tblGrid>
              <a:tr h="296229">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sz="12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endParaRPr>
                    </a:p>
                  </a:txBody>
                  <a:tcPr marL="91437" marR="91437" marT="45723" marB="45723" horzOverflow="overflow">
                    <a:lnL w="190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1"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STEP</a:t>
                      </a:r>
                    </a:p>
                  </a:txBody>
                  <a:tcPr marL="91437" marR="91437" marT="45723" marB="45723" horzOverflow="overflow">
                    <a:lnL>
                      <a:noFill/>
                    </a:lnL>
                    <a:lnR>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1"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PURPOSE</a:t>
                      </a: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a:t>
                      </a:r>
                    </a:p>
                  </a:txBody>
                  <a:tcPr marL="91437" marR="91437" marT="45723" marB="45723" horzOverflow="overflow">
                    <a:lnL>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solidFill>
                      <a:srgbClr val="E3E2DF"/>
                    </a:solidFill>
                  </a:tcPr>
                </a:tc>
                <a:extLst>
                  <a:ext uri="{0D108BD9-81ED-4DB2-BD59-A6C34878D82A}">
                    <a16:rowId xmlns:a16="http://schemas.microsoft.com/office/drawing/2014/main" val="10000"/>
                  </a:ext>
                </a:extLst>
              </a:tr>
              <a:tr h="887664">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7" marR="91437" marT="45723" marB="45723" horzOverflow="overflow">
                    <a:lnL w="190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Assign responsibility:</a:t>
                      </a:r>
                      <a:b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Chairman or CEO</a:t>
                      </a:r>
                      <a:b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Ethics officer</a:t>
                      </a:r>
                      <a:b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Ethics committee </a:t>
                      </a:r>
                      <a:endParaRPr kumimoji="0" lang="en-US" sz="1200" b="0" i="1"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7" marR="91437" marT="45723" marB="45723" horzOverflow="overflow">
                    <a:lnL>
                      <a:noFill/>
                    </a:lnL>
                    <a:lnR>
                      <a:noFill/>
                    </a:lnR>
                    <a:lnT w="19050" cap="flat" cmpd="sng" algn="ctr">
                      <a:solidFill>
                        <a:schemeClr val="tx1"/>
                      </a:solidFill>
                      <a:prstDash val="solid"/>
                      <a:round/>
                      <a:headEnd type="none" w="med" len="med"/>
                      <a:tailEnd type="none" w="med" len="med"/>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 typeface="Wingdings" pitchFamily="-108" charset="2"/>
                        <a:buNone/>
                        <a:tabLst/>
                      </a:pP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Successful initiatives usually involve:</a:t>
                      </a:r>
                    </a:p>
                    <a:p>
                      <a:pPr marL="0" marR="0" lvl="0" indent="0" algn="l" defTabSz="914400" rtl="0" eaLnBrk="0" fontAlgn="base" latinLnBrk="0" hangingPunct="0">
                        <a:lnSpc>
                          <a:spcPct val="100000"/>
                        </a:lnSpc>
                        <a:spcBef>
                          <a:spcPct val="0"/>
                        </a:spcBef>
                        <a:spcAft>
                          <a:spcPct val="0"/>
                        </a:spcAft>
                        <a:buClrTx/>
                        <a:buSzTx/>
                        <a:buFont typeface="Wingdings" pitchFamily="-108" charset="2"/>
                        <a:buChar char="§"/>
                        <a:tabLst/>
                      </a:pP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top level accountability and adequate </a:t>
                      </a:r>
                      <a:r>
                        <a:rPr kumimoji="0" lang="en-US" sz="1200" b="0" i="1"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budget</a:t>
                      </a:r>
                    </a:p>
                    <a:p>
                      <a:pPr marL="0" marR="0" lvl="0" indent="0" algn="l" defTabSz="914400" rtl="0" eaLnBrk="0" fontAlgn="base" latinLnBrk="0" hangingPunct="0">
                        <a:lnSpc>
                          <a:spcPct val="100000"/>
                        </a:lnSpc>
                        <a:spcBef>
                          <a:spcPct val="0"/>
                        </a:spcBef>
                        <a:spcAft>
                          <a:spcPct val="0"/>
                        </a:spcAft>
                        <a:buClrTx/>
                        <a:buSzTx/>
                        <a:buFont typeface="Wingdings" pitchFamily="-108" charset="2"/>
                        <a:buChar char="§"/>
                        <a:tabLst/>
                      </a:pP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champions, arbiters</a:t>
                      </a:r>
                    </a:p>
                    <a:p>
                      <a:pPr marL="0" marR="0" lvl="0" indent="0" algn="l" defTabSz="914400" rtl="0" eaLnBrk="0" fontAlgn="base" latinLnBrk="0" hangingPunct="0">
                        <a:lnSpc>
                          <a:spcPct val="100000"/>
                        </a:lnSpc>
                        <a:spcBef>
                          <a:spcPct val="0"/>
                        </a:spcBef>
                        <a:spcAft>
                          <a:spcPct val="0"/>
                        </a:spcAft>
                        <a:buClrTx/>
                        <a:buSzTx/>
                        <a:buFont typeface="Wingdings" pitchFamily="-108" charset="2"/>
                        <a:buChar char="§"/>
                        <a:tabLst/>
                      </a:pP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monitoring, feedback, advice and cheerleading</a:t>
                      </a:r>
                    </a:p>
                  </a:txBody>
                  <a:tcPr marL="91437" marR="91437" marT="45723" marB="45723" horzOverflow="overflow">
                    <a:lnL>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a:noFill/>
                    </a:lnB>
                    <a:lnTlToBr>
                      <a:noFill/>
                    </a:lnTlToBr>
                    <a:lnBlToTr>
                      <a:noFill/>
                    </a:lnBlToTr>
                    <a:solidFill>
                      <a:srgbClr val="E3E2DF"/>
                    </a:solidFill>
                  </a:tcPr>
                </a:tc>
                <a:extLst>
                  <a:ext uri="{0D108BD9-81ED-4DB2-BD59-A6C34878D82A}">
                    <a16:rowId xmlns:a16="http://schemas.microsoft.com/office/drawing/2014/main" val="10001"/>
                  </a:ext>
                </a:extLst>
              </a:tr>
              <a:tr h="493150">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7" marR="91437" marT="45723" marB="45723"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Ethics Audit</a:t>
                      </a:r>
                    </a:p>
                  </a:txBody>
                  <a:tcPr marL="91437" marR="91437" marT="45723" marB="45723" horzOverflow="overflow">
                    <a:lnL>
                      <a:noFill/>
                    </a:lnL>
                    <a:lnR>
                      <a:noFill/>
                    </a:lnR>
                    <a:lnT>
                      <a:noFill/>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t>To understand the </a:t>
                      </a:r>
                      <a:r>
                        <a:rPr kumimoji="0" lang="en-US" sz="1200" b="0" i="0" u="none" strike="noStrike" cap="none" normalizeH="0" baseline="0" dirty="0" err="1">
                          <a:ln>
                            <a:noFill/>
                          </a:ln>
                          <a:solidFill>
                            <a:schemeClr val="tx1"/>
                          </a:solidFill>
                          <a:effectLst/>
                          <a:latin typeface="Arial" pitchFamily="-108" charset="0"/>
                          <a:ea typeface="ＭＳ Ｐゴシック" pitchFamily="-108" charset="-128"/>
                          <a:cs typeface="ＭＳ Ｐゴシック" pitchFamily="-108" charset="-128"/>
                        </a:rPr>
                        <a:t>organisation’s</a:t>
                      </a:r>
                      <a:r>
                        <a:rPr kumimoji="0" lang="en-US" sz="12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t> ethical practices, and its </a:t>
                      </a:r>
                      <a:br>
                        <a:rPr kumimoji="0" lang="en-US" sz="12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br>
                      <a:r>
                        <a:rPr kumimoji="0" lang="en-US" sz="12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t>    network of stakeholders and interests</a:t>
                      </a:r>
                    </a:p>
                  </a:txBody>
                  <a:tcPr marL="91437" marR="91437" marT="45723" marB="45723"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02"/>
                  </a:ext>
                </a:extLst>
              </a:tr>
              <a:tr h="296229">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7" marR="91437" marT="45723" marB="45723"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Ethics risk assessment</a:t>
                      </a:r>
                    </a:p>
                  </a:txBody>
                  <a:tcPr marL="91437" marR="91437" marT="45723" marB="45723" horzOverflow="overflow">
                    <a:lnL>
                      <a:noFill/>
                    </a:lnL>
                    <a:lnR>
                      <a:noFill/>
                    </a:lnR>
                    <a:lnT>
                      <a:noFill/>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To identify important ethics problems that could arise (Ch6)</a:t>
                      </a:r>
                    </a:p>
                  </a:txBody>
                  <a:tcPr marL="91437" marR="91437" marT="45723" marB="45723"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03"/>
                  </a:ext>
                </a:extLst>
              </a:tr>
              <a:tr h="296229">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7" marR="91437" marT="45723" marB="45723"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Top management support</a:t>
                      </a:r>
                    </a:p>
                  </a:txBody>
                  <a:tcPr marL="91437" marR="91437" marT="45723" marB="45723" horzOverflow="overflow">
                    <a:lnL>
                      <a:noFill/>
                    </a:lnL>
                    <a:lnR>
                      <a:noFill/>
                    </a:lnR>
                    <a:lnT>
                      <a:noFill/>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Absolutely vital to successful adherence</a:t>
                      </a:r>
                    </a:p>
                  </a:txBody>
                  <a:tcPr marL="91437" marR="91437" marT="45723" marB="45723"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04"/>
                  </a:ext>
                </a:extLst>
              </a:tr>
              <a:tr h="296229">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7" marR="91437" marT="45723" marB="45723"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Develop consensus on key ethical values</a:t>
                      </a:r>
                    </a:p>
                  </a:txBody>
                  <a:tcPr marL="91437" marR="91437" marT="45723" marB="45723" horzOverflow="overflow">
                    <a:lnL>
                      <a:noFill/>
                    </a:lnL>
                    <a:lnR>
                      <a:noFill/>
                    </a:lnR>
                    <a:lnT>
                      <a:noFill/>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Necessary to frame policies and procedures</a:t>
                      </a:r>
                    </a:p>
                  </a:txBody>
                  <a:tcPr marL="91437" marR="91437" marT="45723" marB="45723"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05"/>
                  </a:ext>
                </a:extLst>
              </a:tr>
              <a:tr h="493150">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7" marR="91437" marT="45723" marB="45723"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Develop code of conduct, ethical decision-making </a:t>
                      </a:r>
                      <a:b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criteria and protocols incl. sniff tests </a:t>
                      </a:r>
                    </a:p>
                  </a:txBody>
                  <a:tcPr marL="91437" marR="91437" marT="45723" marB="45723" horzOverflow="overflow">
                    <a:lnL>
                      <a:noFill/>
                    </a:lnL>
                    <a:lnR>
                      <a:noFill/>
                    </a:lnR>
                    <a:lnT>
                      <a:noFill/>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Provide guidance for employees and all other stakeholders</a:t>
                      </a:r>
                    </a:p>
                  </a:txBody>
                  <a:tcPr marL="91437" marR="91437" marT="45723" marB="45723"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06"/>
                  </a:ext>
                </a:extLst>
              </a:tr>
              <a:tr h="2662980">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7" marR="91437" marT="45723" marB="45723"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Develop ethics program:</a:t>
                      </a:r>
                      <a:b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Leaders involvement</a:t>
                      </a:r>
                      <a:b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Launch</a:t>
                      </a:r>
                      <a:b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Training</a:t>
                      </a:r>
                      <a:b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Reinforcement policies:</a:t>
                      </a:r>
                      <a:b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Compliance Sign-off</a:t>
                      </a:r>
                      <a:b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Measurements of performance</a:t>
                      </a:r>
                      <a:b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Include in strategic objectives and managers objectives</a:t>
                      </a:r>
                      <a:b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Include in monitoring and reward structures</a:t>
                      </a:r>
                      <a:b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Communications programs</a:t>
                      </a:r>
                      <a:b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Exemplar award system</a:t>
                      </a:r>
                      <a:b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Ethics inquiry service</a:t>
                      </a:r>
                      <a:b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Crisis management</a:t>
                      </a:r>
                    </a:p>
                  </a:txBody>
                  <a:tcPr marL="91437" marR="91437" marT="45723" marB="45723" horzOverflow="overflow">
                    <a:lnL>
                      <a:noFill/>
                    </a:lnL>
                    <a:lnR>
                      <a:noFill/>
                    </a:lnR>
                    <a:lnT>
                      <a:noFill/>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To successfully present and provide supporting </a:t>
                      </a:r>
                      <a:b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mechanisms for the guidance process</a:t>
                      </a:r>
                      <a:b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b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b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b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b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b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b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b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b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b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Information, investigation and whistle-blower protection </a:t>
                      </a:r>
                      <a:b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r>
                        <a:rPr kumimoji="0" lang="en-US"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To ensure that ethics are part of survival reactions</a:t>
                      </a:r>
                    </a:p>
                  </a:txBody>
                  <a:tcPr marL="91437" marR="91437" marT="45723" marB="45723"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07"/>
                  </a:ext>
                </a:extLst>
              </a:tr>
              <a:tr h="376707">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sz="12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7" marR="91437" marT="45723" marB="45723" horzOverflow="overflow">
                    <a:lnL w="19050" cap="flat" cmpd="sng" algn="ctr">
                      <a:solidFill>
                        <a:schemeClr val="tx1"/>
                      </a:solidFill>
                      <a:prstDash val="solid"/>
                      <a:round/>
                      <a:headEnd type="none" w="med" len="med"/>
                      <a:tailEnd type="none" w="med" len="med"/>
                    </a:lnL>
                    <a:lnR>
                      <a:noFill/>
                    </a:lnR>
                    <a:lnT>
                      <a:noFill/>
                    </a:lnT>
                    <a:lnB w="19050" cap="flat" cmpd="sng" algn="ctr">
                      <a:solidFill>
                        <a:schemeClr val="tx1"/>
                      </a:solidFill>
                      <a:prstDash val="solid"/>
                      <a:round/>
                      <a:headEnd type="none" w="med" len="med"/>
                      <a:tailEnd type="none" w="med" len="med"/>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t>Establish a review mechanism</a:t>
                      </a:r>
                    </a:p>
                  </a:txBody>
                  <a:tcPr marL="91437" marR="91437" marT="45723" marB="45723" horzOverflow="overflow">
                    <a:lnL>
                      <a:noFill/>
                    </a:lnL>
                    <a:lnR>
                      <a:noFill/>
                    </a:lnR>
                    <a:lnT>
                      <a:noFill/>
                    </a:lnT>
                    <a:lnB w="19050" cap="flat" cmpd="sng" algn="ctr">
                      <a:solidFill>
                        <a:schemeClr val="tx1"/>
                      </a:solidFill>
                      <a:prstDash val="solid"/>
                      <a:round/>
                      <a:headEnd type="none" w="med" len="med"/>
                      <a:tailEnd type="none" w="med" len="med"/>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sz="12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endParaRPr>
                    </a:p>
                  </a:txBody>
                  <a:tcPr marL="91437" marR="91437" marT="45723" marB="45723" horzOverflow="overflow">
                    <a:lnL>
                      <a:noFill/>
                    </a:lnL>
                    <a:lnR w="19050" cap="flat" cmpd="sng" algn="ctr">
                      <a:solidFill>
                        <a:schemeClr val="tx1"/>
                      </a:solidFill>
                      <a:prstDash val="solid"/>
                      <a:round/>
                      <a:headEnd type="none" w="med" len="med"/>
                      <a:tailEnd type="none" w="med" len="med"/>
                    </a:lnR>
                    <a:lnT>
                      <a:noFill/>
                    </a:lnT>
                    <a:lnB w="19050" cap="flat" cmpd="sng" algn="ctr">
                      <a:solidFill>
                        <a:schemeClr val="tx1"/>
                      </a:solidFill>
                      <a:prstDash val="solid"/>
                      <a:round/>
                      <a:headEnd type="none" w="med" len="med"/>
                      <a:tailEnd type="none" w="med" len="med"/>
                    </a:lnB>
                    <a:lnTlToBr>
                      <a:noFill/>
                    </a:lnTlToBr>
                    <a:lnBlToTr>
                      <a:noFill/>
                    </a:lnBlToTr>
                    <a:solidFill>
                      <a:srgbClr val="E3E2DF"/>
                    </a:solidFill>
                  </a:tcPr>
                </a:tc>
                <a:extLst>
                  <a:ext uri="{0D108BD9-81ED-4DB2-BD59-A6C34878D82A}">
                    <a16:rowId xmlns:a16="http://schemas.microsoft.com/office/drawing/2014/main" val="10008"/>
                  </a:ext>
                </a:extLst>
              </a:tr>
            </a:tbl>
          </a:graphicData>
        </a:graphic>
      </p:graphicFrame>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254DD-E214-D349-B082-5810E37AE935}"/>
              </a:ext>
            </a:extLst>
          </p:cNvPr>
          <p:cNvSpPr>
            <a:spLocks noGrp="1"/>
          </p:cNvSpPr>
          <p:nvPr>
            <p:ph type="title"/>
          </p:nvPr>
        </p:nvSpPr>
        <p:spPr/>
        <p:txBody>
          <a:bodyPr/>
          <a:lstStyle/>
          <a:p>
            <a:r>
              <a:rPr lang="en-US" dirty="0"/>
              <a:t>Agency theory</a:t>
            </a:r>
          </a:p>
        </p:txBody>
      </p:sp>
      <p:sp>
        <p:nvSpPr>
          <p:cNvPr id="3" name="Content Placeholder 2">
            <a:extLst>
              <a:ext uri="{FF2B5EF4-FFF2-40B4-BE49-F238E27FC236}">
                <a16:creationId xmlns:a16="http://schemas.microsoft.com/office/drawing/2014/main" id="{086AE2D5-70EF-FF42-B37E-772A69A7C457}"/>
              </a:ext>
            </a:extLst>
          </p:cNvPr>
          <p:cNvSpPr>
            <a:spLocks noGrp="1"/>
          </p:cNvSpPr>
          <p:nvPr>
            <p:ph idx="1"/>
          </p:nvPr>
        </p:nvSpPr>
        <p:spPr>
          <a:xfrm>
            <a:off x="1287379" y="2638045"/>
            <a:ext cx="6256421" cy="3883071"/>
          </a:xfrm>
        </p:spPr>
        <p:txBody>
          <a:bodyPr>
            <a:normAutofit fontScale="92500" lnSpcReduction="20000"/>
          </a:bodyPr>
          <a:lstStyle/>
          <a:p>
            <a:pPr>
              <a:spcBef>
                <a:spcPts val="0"/>
              </a:spcBef>
            </a:pPr>
            <a:r>
              <a:rPr lang="en-GB" sz="2400" dirty="0"/>
              <a:t>Roots in economic theory was exposited by </a:t>
            </a:r>
            <a:r>
              <a:rPr lang="en-GB" sz="2400" dirty="0" err="1"/>
              <a:t>Alchian</a:t>
            </a:r>
            <a:r>
              <a:rPr lang="en-GB" sz="2400" dirty="0"/>
              <a:t> and </a:t>
            </a:r>
            <a:r>
              <a:rPr lang="en-GB" sz="2400" dirty="0" err="1"/>
              <a:t>Demsetz</a:t>
            </a:r>
            <a:r>
              <a:rPr lang="en-GB" sz="2400" dirty="0"/>
              <a:t> (1972) and further developed by Jensen and </a:t>
            </a:r>
            <a:r>
              <a:rPr lang="en-GB" sz="2400" dirty="0" err="1"/>
              <a:t>Meckling</a:t>
            </a:r>
            <a:r>
              <a:rPr lang="en-GB" sz="2400" dirty="0"/>
              <a:t> (1976). </a:t>
            </a:r>
          </a:p>
          <a:p>
            <a:pPr>
              <a:spcBef>
                <a:spcPts val="0"/>
              </a:spcBef>
            </a:pPr>
            <a:r>
              <a:rPr lang="en-GB" sz="2400" dirty="0"/>
              <a:t>Agency theory is defined as “</a:t>
            </a:r>
            <a:r>
              <a:rPr lang="en-GB" sz="2400" i="1" dirty="0"/>
              <a:t>the relationship between the principals, such as shareholders and agents such as the company executives and managers</a:t>
            </a:r>
            <a:r>
              <a:rPr lang="en-GB" sz="2400" dirty="0"/>
              <a:t>”.</a:t>
            </a:r>
          </a:p>
          <a:p>
            <a:pPr>
              <a:spcBef>
                <a:spcPts val="0"/>
              </a:spcBef>
            </a:pPr>
            <a:r>
              <a:rPr lang="en-GB" sz="2400" dirty="0"/>
              <a:t>In this theory, shareholders who are the owners or principals of the company, hires the gents to perform work. </a:t>
            </a:r>
          </a:p>
          <a:p>
            <a:pPr>
              <a:spcBef>
                <a:spcPts val="0"/>
              </a:spcBef>
            </a:pPr>
            <a:r>
              <a:rPr lang="en-GB" sz="2400" dirty="0"/>
              <a:t>Principals delegate the running of business to the directors or managers, who are the shareholder’s agents (Clarke, 2004). </a:t>
            </a:r>
          </a:p>
          <a:p>
            <a:endParaRPr lang="en-US" dirty="0"/>
          </a:p>
        </p:txBody>
      </p:sp>
    </p:spTree>
    <p:extLst>
      <p:ext uri="{BB962C8B-B14F-4D97-AF65-F5344CB8AC3E}">
        <p14:creationId xmlns:p14="http://schemas.microsoft.com/office/powerpoint/2010/main" val="1518636395"/>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D871B2-E97A-C44E-8633-0ABCA79AC4EF}"/>
              </a:ext>
            </a:extLst>
          </p:cNvPr>
          <p:cNvSpPr>
            <a:spLocks noGrp="1"/>
          </p:cNvSpPr>
          <p:nvPr>
            <p:ph type="title"/>
          </p:nvPr>
        </p:nvSpPr>
        <p:spPr/>
        <p:txBody>
          <a:bodyPr/>
          <a:lstStyle/>
          <a:p>
            <a:r>
              <a:rPr lang="en-US" dirty="0"/>
              <a:t>Agency theory</a:t>
            </a:r>
          </a:p>
        </p:txBody>
      </p:sp>
      <p:sp>
        <p:nvSpPr>
          <p:cNvPr id="3" name="Content Placeholder 2">
            <a:extLst>
              <a:ext uri="{FF2B5EF4-FFF2-40B4-BE49-F238E27FC236}">
                <a16:creationId xmlns:a16="http://schemas.microsoft.com/office/drawing/2014/main" id="{14F9E2CA-967E-1C45-997E-C285BA4BABFC}"/>
              </a:ext>
            </a:extLst>
          </p:cNvPr>
          <p:cNvSpPr>
            <a:spLocks noGrp="1"/>
          </p:cNvSpPr>
          <p:nvPr>
            <p:ph idx="1"/>
          </p:nvPr>
        </p:nvSpPr>
        <p:spPr/>
        <p:txBody>
          <a:bodyPr>
            <a:normAutofit fontScale="92500"/>
          </a:bodyPr>
          <a:lstStyle/>
          <a:p>
            <a:r>
              <a:rPr lang="en-GB" sz="2400" dirty="0"/>
              <a:t>Daily et al (2003) argued that two factors can influence the prominence of agency theory. </a:t>
            </a:r>
          </a:p>
          <a:p>
            <a:r>
              <a:rPr lang="en-GB" sz="2400" dirty="0"/>
              <a:t>First, the theory is conceptually and simple theory that reduces the corporation to two participants of managers and shareholders. </a:t>
            </a:r>
          </a:p>
          <a:p>
            <a:r>
              <a:rPr lang="en-GB" sz="2400" dirty="0"/>
              <a:t>Second, agency theory suggests that employees or managers in organizations can be self-interested</a:t>
            </a:r>
            <a:r>
              <a:rPr lang="en-GB" dirty="0"/>
              <a:t>.</a:t>
            </a:r>
            <a:endParaRPr lang="en-US" dirty="0"/>
          </a:p>
        </p:txBody>
      </p:sp>
    </p:spTree>
    <p:extLst>
      <p:ext uri="{BB962C8B-B14F-4D97-AF65-F5344CB8AC3E}">
        <p14:creationId xmlns:p14="http://schemas.microsoft.com/office/powerpoint/2010/main" val="2277013422"/>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4">
            <a:extLst>
              <a:ext uri="{FF2B5EF4-FFF2-40B4-BE49-F238E27FC236}">
                <a16:creationId xmlns:a16="http://schemas.microsoft.com/office/drawing/2014/main" id="{FC142442-7B1C-FC47-A0D3-6161D24EF23B}"/>
              </a:ext>
            </a:extLst>
          </p:cNvPr>
          <p:cNvSpPr>
            <a:spLocks noGrp="1" noChangeArrowheads="1"/>
          </p:cNvSpPr>
          <p:nvPr>
            <p:ph type="title"/>
          </p:nvPr>
        </p:nvSpPr>
        <p:spPr/>
        <p:txBody>
          <a:bodyPr/>
          <a:lstStyle/>
          <a:p>
            <a:r>
              <a:rPr lang="en-US" altLang="en-US" dirty="0">
                <a:ea typeface="ヒラギノ明朝 ProN W3" panose="02020300000000000000" pitchFamily="18" charset="-128"/>
              </a:rPr>
              <a:t>Agency Model</a:t>
            </a:r>
          </a:p>
        </p:txBody>
      </p:sp>
      <p:sp>
        <p:nvSpPr>
          <p:cNvPr id="15362" name="AutoShape 5">
            <a:extLst>
              <a:ext uri="{FF2B5EF4-FFF2-40B4-BE49-F238E27FC236}">
                <a16:creationId xmlns:a16="http://schemas.microsoft.com/office/drawing/2014/main" id="{8EA4EACB-6EFE-D640-B6CC-397F0743CFC4}"/>
              </a:ext>
            </a:extLst>
          </p:cNvPr>
          <p:cNvSpPr>
            <a:spLocks/>
          </p:cNvSpPr>
          <p:nvPr/>
        </p:nvSpPr>
        <p:spPr bwMode="auto">
          <a:xfrm>
            <a:off x="2393950" y="2822575"/>
            <a:ext cx="4202113" cy="2176463"/>
          </a:xfrm>
          <a:prstGeom prst="triangle">
            <a:avLst>
              <a:gd name="adj" fmla="val 50000"/>
            </a:avLst>
          </a:prstGeom>
          <a:solidFill>
            <a:schemeClr val="accent1"/>
          </a:solidFill>
          <a:ln>
            <a:noFill/>
          </a:ln>
          <a:extLst>
            <a:ext uri="{91240B29-F687-4F45-9708-019B960494DF}">
              <a14:hiddenLine xmlns:a14="http://schemas.microsoft.com/office/drawing/2010/main" w="25400">
                <a:solidFill>
                  <a:srgbClr val="000000"/>
                </a:solidFill>
                <a:round/>
                <a:headEnd/>
                <a:tailEnd/>
              </a14:hiddenLine>
            </a:ext>
          </a:extLst>
        </p:spPr>
        <p:txBody>
          <a:bodyPr lIns="0" tIns="0" rIns="0" bIns="0"/>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endParaRPr lang="en-US" altLang="en-US"/>
          </a:p>
        </p:txBody>
      </p:sp>
      <p:sp>
        <p:nvSpPr>
          <p:cNvPr id="15363" name="Rectangle 6">
            <a:extLst>
              <a:ext uri="{FF2B5EF4-FFF2-40B4-BE49-F238E27FC236}">
                <a16:creationId xmlns:a16="http://schemas.microsoft.com/office/drawing/2014/main" id="{6DEE2A6F-DF97-3F4A-A57C-2D74C164BCDB}"/>
              </a:ext>
            </a:extLst>
          </p:cNvPr>
          <p:cNvSpPr>
            <a:spLocks/>
          </p:cNvSpPr>
          <p:nvPr/>
        </p:nvSpPr>
        <p:spPr bwMode="auto">
          <a:xfrm>
            <a:off x="1784350" y="5048250"/>
            <a:ext cx="1179513"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28573" bIns="0"/>
          <a:lstStyle>
            <a:lvl1pPr marL="26988">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r>
              <a:rPr lang="en-US" altLang="en-US" sz="1300"/>
              <a:t>Shareholders</a:t>
            </a:r>
          </a:p>
        </p:txBody>
      </p:sp>
      <p:sp>
        <p:nvSpPr>
          <p:cNvPr id="15364" name="Rectangle 7">
            <a:extLst>
              <a:ext uri="{FF2B5EF4-FFF2-40B4-BE49-F238E27FC236}">
                <a16:creationId xmlns:a16="http://schemas.microsoft.com/office/drawing/2014/main" id="{07110DE0-617A-0B4A-9C74-E21B47DC15EC}"/>
              </a:ext>
            </a:extLst>
          </p:cNvPr>
          <p:cNvSpPr>
            <a:spLocks/>
          </p:cNvSpPr>
          <p:nvPr/>
        </p:nvSpPr>
        <p:spPr bwMode="auto">
          <a:xfrm>
            <a:off x="3852863" y="2386013"/>
            <a:ext cx="1277937" cy="50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28573" bIns="0"/>
          <a:lstStyle>
            <a:lvl1pPr marL="26988">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r>
              <a:rPr lang="en-US" altLang="en-US" sz="1300"/>
              <a:t>Board of Directors</a:t>
            </a:r>
          </a:p>
        </p:txBody>
      </p:sp>
      <p:sp>
        <p:nvSpPr>
          <p:cNvPr id="15365" name="Rectangle 8">
            <a:extLst>
              <a:ext uri="{FF2B5EF4-FFF2-40B4-BE49-F238E27FC236}">
                <a16:creationId xmlns:a16="http://schemas.microsoft.com/office/drawing/2014/main" id="{4F6329C8-8904-6540-B15C-4BD34A592070}"/>
              </a:ext>
            </a:extLst>
          </p:cNvPr>
          <p:cNvSpPr>
            <a:spLocks/>
          </p:cNvSpPr>
          <p:nvPr/>
        </p:nvSpPr>
        <p:spPr bwMode="auto">
          <a:xfrm>
            <a:off x="6084888" y="5084763"/>
            <a:ext cx="132080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28573" bIns="0"/>
          <a:lstStyle>
            <a:lvl1pPr marL="26988">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r>
              <a:rPr lang="en-US" altLang="en-US" sz="1300"/>
              <a:t>Managers</a:t>
            </a:r>
          </a:p>
        </p:txBody>
      </p:sp>
      <p:sp>
        <p:nvSpPr>
          <p:cNvPr id="15366" name="TextBox 1">
            <a:extLst>
              <a:ext uri="{FF2B5EF4-FFF2-40B4-BE49-F238E27FC236}">
                <a16:creationId xmlns:a16="http://schemas.microsoft.com/office/drawing/2014/main" id="{561E457D-FBF0-C842-A444-CBC8E05FBEAB}"/>
              </a:ext>
            </a:extLst>
          </p:cNvPr>
          <p:cNvSpPr txBox="1">
            <a:spLocks noChangeArrowheads="1"/>
          </p:cNvSpPr>
          <p:nvPr/>
        </p:nvSpPr>
        <p:spPr bwMode="auto">
          <a:xfrm>
            <a:off x="508000" y="5392738"/>
            <a:ext cx="765651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indent="0"/>
            <a:r>
              <a:rPr lang="en-US" altLang="en-US" dirty="0"/>
              <a:t>Agent theory, assumes that the owners of the </a:t>
            </a:r>
            <a:r>
              <a:rPr lang="en-US" altLang="en-US" dirty="0" err="1"/>
              <a:t>organisation</a:t>
            </a:r>
            <a:r>
              <a:rPr lang="en-US" altLang="en-US" dirty="0"/>
              <a:t> (the principal) and those that manage it (the agents) will have different interests </a:t>
            </a:r>
            <a:r>
              <a:rPr lang="en-GB" altLang="en-US" dirty="0"/>
              <a:t>(Clarke, 2007, P5). </a:t>
            </a:r>
            <a:r>
              <a:rPr lang="en-US" altLang="en-US" dirty="0"/>
              <a:t> </a:t>
            </a:r>
          </a:p>
        </p:txBody>
      </p:sp>
      <p:sp>
        <p:nvSpPr>
          <p:cNvPr id="8" name="Lightning Bolt 7">
            <a:extLst>
              <a:ext uri="{FF2B5EF4-FFF2-40B4-BE49-F238E27FC236}">
                <a16:creationId xmlns:a16="http://schemas.microsoft.com/office/drawing/2014/main" id="{90F6F1B5-B9EE-B144-AF4B-A9075121CC4D}"/>
              </a:ext>
            </a:extLst>
          </p:cNvPr>
          <p:cNvSpPr>
            <a:spLocks noChangeArrowheads="1"/>
          </p:cNvSpPr>
          <p:nvPr/>
        </p:nvSpPr>
        <p:spPr bwMode="auto">
          <a:xfrm>
            <a:off x="4017963" y="3644900"/>
            <a:ext cx="1006475" cy="1050925"/>
          </a:xfrm>
          <a:prstGeom prst="lightningBolt">
            <a:avLst/>
          </a:prstGeom>
          <a:gradFill rotWithShape="1">
            <a:gsLst>
              <a:gs pos="0">
                <a:srgbClr val="9BC1FF"/>
              </a:gs>
              <a:gs pos="100000">
                <a:srgbClr val="FAC090"/>
              </a:gs>
            </a:gsLst>
            <a:lin ang="5400000"/>
          </a:gradFill>
          <a:ln w="9525">
            <a:solidFill>
              <a:srgbClr val="4A7EBB"/>
            </a:solidFill>
            <a:miter lim="800000"/>
            <a:headEnd/>
            <a:tailEnd/>
          </a:ln>
          <a:effectLst>
            <a:outerShdw blurRad="40000" dist="23000" dir="5400000" rotWithShape="0">
              <a:srgbClr val="808080">
                <a:alpha val="34999"/>
              </a:srgbClr>
            </a:outerShdw>
          </a:effectLst>
        </p:spPr>
        <p:txBody>
          <a:bodyPr/>
          <a:lstStyle/>
          <a:p>
            <a:pPr fontAlgn="auto">
              <a:spcBef>
                <a:spcPts val="0"/>
              </a:spcBef>
              <a:spcAft>
                <a:spcPts val="0"/>
              </a:spcAft>
              <a:defRPr/>
            </a:pPr>
            <a:endParaRPr lang="en-US" dirty="0">
              <a:solidFill>
                <a:schemeClr val="lt1"/>
              </a:solidFill>
              <a:latin typeface="+mn-lt"/>
              <a:ea typeface="+mn-ea"/>
            </a:endParaRPr>
          </a:p>
        </p:txBody>
      </p:sp>
    </p:spTree>
    <p:extLst>
      <p:ext uri="{BB962C8B-B14F-4D97-AF65-F5344CB8AC3E}">
        <p14:creationId xmlns:p14="http://schemas.microsoft.com/office/powerpoint/2010/main" val="3987818440"/>
      </p:ext>
    </p:extLst>
  </p:cSld>
  <p:clrMapOvr>
    <a:masterClrMapping/>
  </p:clrMapOvr>
  <p:transition spd="slow"/>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933C0C-AAE7-4B4E-9F3A-812CA10943B4}"/>
              </a:ext>
            </a:extLst>
          </p:cNvPr>
          <p:cNvSpPr>
            <a:spLocks noGrp="1"/>
          </p:cNvSpPr>
          <p:nvPr>
            <p:ph type="title"/>
          </p:nvPr>
        </p:nvSpPr>
        <p:spPr/>
        <p:txBody>
          <a:bodyPr/>
          <a:lstStyle/>
          <a:p>
            <a:r>
              <a:rPr lang="en-US" dirty="0"/>
              <a:t>Stewardship theory</a:t>
            </a:r>
          </a:p>
        </p:txBody>
      </p:sp>
      <p:sp>
        <p:nvSpPr>
          <p:cNvPr id="3" name="Content Placeholder 2">
            <a:extLst>
              <a:ext uri="{FF2B5EF4-FFF2-40B4-BE49-F238E27FC236}">
                <a16:creationId xmlns:a16="http://schemas.microsoft.com/office/drawing/2014/main" id="{BB954A0C-F724-2F42-918F-DA75E86B90F9}"/>
              </a:ext>
            </a:extLst>
          </p:cNvPr>
          <p:cNvSpPr>
            <a:spLocks noGrp="1"/>
          </p:cNvSpPr>
          <p:nvPr>
            <p:ph idx="1"/>
          </p:nvPr>
        </p:nvSpPr>
        <p:spPr/>
        <p:txBody>
          <a:bodyPr>
            <a:normAutofit/>
          </a:bodyPr>
          <a:lstStyle/>
          <a:p>
            <a:r>
              <a:rPr lang="en-GB" dirty="0"/>
              <a:t>Stewardship theory has its roots from psychology and sociology and is defined by Davis, </a:t>
            </a:r>
            <a:r>
              <a:rPr lang="en-GB" dirty="0" err="1"/>
              <a:t>Schoorman</a:t>
            </a:r>
            <a:r>
              <a:rPr lang="en-GB" dirty="0"/>
              <a:t> &amp; Donaldson (1997) as </a:t>
            </a:r>
            <a:r>
              <a:rPr lang="en-GB" i="1" dirty="0"/>
              <a:t>“a steward protects and maximises shareholders wealth through firm performance, because by so doing, the steward’s utility functions are maximised</a:t>
            </a:r>
            <a:r>
              <a:rPr lang="en-GB" dirty="0"/>
              <a:t>”. </a:t>
            </a:r>
          </a:p>
          <a:p>
            <a:r>
              <a:rPr lang="en-GB" dirty="0"/>
              <a:t>In this perspective, stewards are company executives and managers working for the shareholders, protects and make profits for the shareholders. </a:t>
            </a:r>
            <a:endParaRPr lang="en-US" dirty="0"/>
          </a:p>
        </p:txBody>
      </p:sp>
    </p:spTree>
    <p:extLst>
      <p:ext uri="{BB962C8B-B14F-4D97-AF65-F5344CB8AC3E}">
        <p14:creationId xmlns:p14="http://schemas.microsoft.com/office/powerpoint/2010/main" val="629812037"/>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D042EE-9A3E-E14F-A24C-64EFD493F94A}"/>
              </a:ext>
            </a:extLst>
          </p:cNvPr>
          <p:cNvSpPr>
            <a:spLocks noGrp="1"/>
          </p:cNvSpPr>
          <p:nvPr>
            <p:ph type="title"/>
          </p:nvPr>
        </p:nvSpPr>
        <p:spPr/>
        <p:txBody>
          <a:bodyPr/>
          <a:lstStyle/>
          <a:p>
            <a:r>
              <a:rPr lang="en-US" dirty="0"/>
              <a:t>Stewardship theory</a:t>
            </a:r>
          </a:p>
        </p:txBody>
      </p:sp>
      <p:sp>
        <p:nvSpPr>
          <p:cNvPr id="3" name="Content Placeholder 2">
            <a:extLst>
              <a:ext uri="{FF2B5EF4-FFF2-40B4-BE49-F238E27FC236}">
                <a16:creationId xmlns:a16="http://schemas.microsoft.com/office/drawing/2014/main" id="{E51BE770-42EE-2F4B-A75C-AF9B9CAD794F}"/>
              </a:ext>
            </a:extLst>
          </p:cNvPr>
          <p:cNvSpPr>
            <a:spLocks noGrp="1"/>
          </p:cNvSpPr>
          <p:nvPr>
            <p:ph idx="1"/>
          </p:nvPr>
        </p:nvSpPr>
        <p:spPr/>
        <p:txBody>
          <a:bodyPr/>
          <a:lstStyle/>
          <a:p>
            <a:r>
              <a:rPr lang="en-GB" dirty="0"/>
              <a:t>Unlike agency theory, stewardship theory stresses not on the perspective of individualism (Donaldson &amp; Davis, 1991), but rather on the role of top management being as stewards, integrating their goals as part of the organization.</a:t>
            </a:r>
          </a:p>
          <a:p>
            <a:r>
              <a:rPr lang="en-GB" dirty="0"/>
              <a:t>The stewardship perspective suggests that stewards are satisfied and motivated when organizational success is attained. </a:t>
            </a:r>
          </a:p>
          <a:p>
            <a:endParaRPr lang="en-US" dirty="0"/>
          </a:p>
        </p:txBody>
      </p:sp>
    </p:spTree>
    <p:extLst>
      <p:ext uri="{BB962C8B-B14F-4D97-AF65-F5344CB8AC3E}">
        <p14:creationId xmlns:p14="http://schemas.microsoft.com/office/powerpoint/2010/main" val="3089807442"/>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4">
            <a:extLst>
              <a:ext uri="{FF2B5EF4-FFF2-40B4-BE49-F238E27FC236}">
                <a16:creationId xmlns:a16="http://schemas.microsoft.com/office/drawing/2014/main" id="{481AB824-B311-A84E-A214-AC0859040715}"/>
              </a:ext>
            </a:extLst>
          </p:cNvPr>
          <p:cNvSpPr>
            <a:spLocks noGrp="1" noChangeArrowheads="1"/>
          </p:cNvSpPr>
          <p:nvPr>
            <p:ph type="title"/>
          </p:nvPr>
        </p:nvSpPr>
        <p:spPr/>
        <p:txBody>
          <a:bodyPr/>
          <a:lstStyle/>
          <a:p>
            <a:r>
              <a:rPr lang="en-US" altLang="en-US" dirty="0">
                <a:ea typeface="ヒラギノ明朝 ProN W3" panose="02020300000000000000" pitchFamily="18" charset="-128"/>
              </a:rPr>
              <a:t>Stewardship theory</a:t>
            </a:r>
          </a:p>
        </p:txBody>
      </p:sp>
      <p:sp>
        <p:nvSpPr>
          <p:cNvPr id="16386" name="AutoShape 5">
            <a:extLst>
              <a:ext uri="{FF2B5EF4-FFF2-40B4-BE49-F238E27FC236}">
                <a16:creationId xmlns:a16="http://schemas.microsoft.com/office/drawing/2014/main" id="{2093DEE5-50D6-7D46-9BE4-93D553873FE5}"/>
              </a:ext>
            </a:extLst>
          </p:cNvPr>
          <p:cNvSpPr>
            <a:spLocks/>
          </p:cNvSpPr>
          <p:nvPr/>
        </p:nvSpPr>
        <p:spPr bwMode="auto">
          <a:xfrm>
            <a:off x="2393950" y="2822575"/>
            <a:ext cx="4202113" cy="2176463"/>
          </a:xfrm>
          <a:prstGeom prst="triangle">
            <a:avLst>
              <a:gd name="adj" fmla="val 50000"/>
            </a:avLst>
          </a:prstGeom>
          <a:solidFill>
            <a:schemeClr val="accent1"/>
          </a:solidFill>
          <a:ln>
            <a:noFill/>
          </a:ln>
          <a:extLst>
            <a:ext uri="{91240B29-F687-4F45-9708-019B960494DF}">
              <a14:hiddenLine xmlns:a14="http://schemas.microsoft.com/office/drawing/2010/main" w="25400">
                <a:solidFill>
                  <a:srgbClr val="000000"/>
                </a:solidFill>
                <a:round/>
                <a:headEnd/>
                <a:tailEnd/>
              </a14:hiddenLine>
            </a:ext>
          </a:extLst>
        </p:spPr>
        <p:txBody>
          <a:bodyPr lIns="0" tIns="0" rIns="0" bIns="0"/>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endParaRPr lang="en-US" altLang="en-US"/>
          </a:p>
        </p:txBody>
      </p:sp>
      <p:sp>
        <p:nvSpPr>
          <p:cNvPr id="16387" name="Rectangle 6">
            <a:extLst>
              <a:ext uri="{FF2B5EF4-FFF2-40B4-BE49-F238E27FC236}">
                <a16:creationId xmlns:a16="http://schemas.microsoft.com/office/drawing/2014/main" id="{7C145EE4-C0A1-F84D-B512-80473C8DAD55}"/>
              </a:ext>
            </a:extLst>
          </p:cNvPr>
          <p:cNvSpPr>
            <a:spLocks/>
          </p:cNvSpPr>
          <p:nvPr/>
        </p:nvSpPr>
        <p:spPr bwMode="auto">
          <a:xfrm>
            <a:off x="1784350" y="5048250"/>
            <a:ext cx="1179513"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28573" bIns="0"/>
          <a:lstStyle>
            <a:lvl1pPr marL="26988">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r>
              <a:rPr lang="en-US" altLang="en-US" sz="1300"/>
              <a:t>Shareholders</a:t>
            </a:r>
          </a:p>
        </p:txBody>
      </p:sp>
      <p:sp>
        <p:nvSpPr>
          <p:cNvPr id="16388" name="Rectangle 7">
            <a:extLst>
              <a:ext uri="{FF2B5EF4-FFF2-40B4-BE49-F238E27FC236}">
                <a16:creationId xmlns:a16="http://schemas.microsoft.com/office/drawing/2014/main" id="{CF86AE40-F768-904D-A75E-3B77F67DD4FF}"/>
              </a:ext>
            </a:extLst>
          </p:cNvPr>
          <p:cNvSpPr>
            <a:spLocks/>
          </p:cNvSpPr>
          <p:nvPr/>
        </p:nvSpPr>
        <p:spPr bwMode="auto">
          <a:xfrm>
            <a:off x="3852863" y="2386013"/>
            <a:ext cx="1277937" cy="50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28573" bIns="0"/>
          <a:lstStyle>
            <a:lvl1pPr marL="26988">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r>
              <a:rPr lang="en-US" altLang="en-US" sz="1300"/>
              <a:t>Board of Directors</a:t>
            </a:r>
          </a:p>
        </p:txBody>
      </p:sp>
      <p:sp>
        <p:nvSpPr>
          <p:cNvPr id="16389" name="Rectangle 8">
            <a:extLst>
              <a:ext uri="{FF2B5EF4-FFF2-40B4-BE49-F238E27FC236}">
                <a16:creationId xmlns:a16="http://schemas.microsoft.com/office/drawing/2014/main" id="{83BE9097-315B-154A-B7A2-0C7EDE039366}"/>
              </a:ext>
            </a:extLst>
          </p:cNvPr>
          <p:cNvSpPr>
            <a:spLocks/>
          </p:cNvSpPr>
          <p:nvPr/>
        </p:nvSpPr>
        <p:spPr bwMode="auto">
          <a:xfrm>
            <a:off x="6084888" y="5084763"/>
            <a:ext cx="132080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28573" bIns="0"/>
          <a:lstStyle>
            <a:lvl1pPr marL="26988">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r>
              <a:rPr lang="en-US" altLang="en-US" sz="1300"/>
              <a:t>Managers</a:t>
            </a:r>
          </a:p>
        </p:txBody>
      </p:sp>
      <p:sp>
        <p:nvSpPr>
          <p:cNvPr id="2" name="TextBox 1">
            <a:extLst>
              <a:ext uri="{FF2B5EF4-FFF2-40B4-BE49-F238E27FC236}">
                <a16:creationId xmlns:a16="http://schemas.microsoft.com/office/drawing/2014/main" id="{75B618A3-A935-704B-9C0D-15F0E86C4617}"/>
              </a:ext>
            </a:extLst>
          </p:cNvPr>
          <p:cNvSpPr txBox="1"/>
          <p:nvPr/>
        </p:nvSpPr>
        <p:spPr>
          <a:xfrm>
            <a:off x="508000" y="5392738"/>
            <a:ext cx="7656513" cy="1200150"/>
          </a:xfrm>
          <a:prstGeom prst="rect">
            <a:avLst/>
          </a:prstGeom>
          <a:noFill/>
        </p:spPr>
        <p:txBody>
          <a:bodyPr>
            <a:spAutoFit/>
          </a:bodyPr>
          <a:lstStyle/>
          <a:p>
            <a:pPr fontAlgn="auto">
              <a:spcBef>
                <a:spcPts val="0"/>
              </a:spcBef>
              <a:spcAft>
                <a:spcPts val="0"/>
              </a:spcAft>
              <a:defRPr/>
            </a:pPr>
            <a:r>
              <a:rPr lang="en-US" dirty="0">
                <a:latin typeface="+mn-lt"/>
                <a:ea typeface="+mn-ea"/>
              </a:rPr>
              <a:t> </a:t>
            </a:r>
          </a:p>
          <a:p>
            <a:pPr fontAlgn="auto">
              <a:spcBef>
                <a:spcPts val="0"/>
              </a:spcBef>
              <a:spcAft>
                <a:spcPts val="0"/>
              </a:spcAft>
              <a:defRPr/>
            </a:pPr>
            <a:r>
              <a:rPr lang="en-GB" dirty="0">
                <a:latin typeface="+mn-lt"/>
                <a:ea typeface="+mn-ea"/>
              </a:rPr>
              <a:t>Stewardship theory holds there is no conflict of interest between managers and owners. Managers are incentivised to act, not as opportunistic agents, but as stewards who act in the best interest of owners.(Clarke, 2007, P9). </a:t>
            </a:r>
            <a:endParaRPr lang="en-US" dirty="0">
              <a:latin typeface="+mn-lt"/>
              <a:ea typeface="+mn-ea"/>
            </a:endParaRPr>
          </a:p>
        </p:txBody>
      </p:sp>
      <p:sp>
        <p:nvSpPr>
          <p:cNvPr id="8" name="Heart 7">
            <a:extLst>
              <a:ext uri="{FF2B5EF4-FFF2-40B4-BE49-F238E27FC236}">
                <a16:creationId xmlns:a16="http://schemas.microsoft.com/office/drawing/2014/main" id="{E9296D4B-0AEE-BD4B-8F76-1AC5257B2F22}"/>
              </a:ext>
            </a:extLst>
          </p:cNvPr>
          <p:cNvSpPr>
            <a:spLocks/>
          </p:cNvSpPr>
          <p:nvPr/>
        </p:nvSpPr>
        <p:spPr bwMode="auto">
          <a:xfrm>
            <a:off x="4033838" y="3805238"/>
            <a:ext cx="822325" cy="822325"/>
          </a:xfrm>
          <a:custGeom>
            <a:avLst/>
            <a:gdLst>
              <a:gd name="T0" fmla="*/ 411480 w 822960"/>
              <a:gd name="T1" fmla="*/ 205740 h 822960"/>
              <a:gd name="T2" fmla="*/ 411480 w 822960"/>
              <a:gd name="T3" fmla="*/ 822960 h 822960"/>
              <a:gd name="T4" fmla="*/ 411480 w 822960"/>
              <a:gd name="T5" fmla="*/ 205740 h 822960"/>
              <a:gd name="T6" fmla="*/ 0 60000 65536"/>
              <a:gd name="T7" fmla="*/ 0 60000 65536"/>
              <a:gd name="T8" fmla="*/ 0 60000 65536"/>
            </a:gdLst>
            <a:ahLst/>
            <a:cxnLst>
              <a:cxn ang="T6">
                <a:pos x="T0" y="T1"/>
              </a:cxn>
              <a:cxn ang="T7">
                <a:pos x="T2" y="T3"/>
              </a:cxn>
              <a:cxn ang="T8">
                <a:pos x="T4" y="T5"/>
              </a:cxn>
            </a:cxnLst>
            <a:rect l="0" t="0" r="r" b="b"/>
            <a:pathLst>
              <a:path w="822960" h="822960">
                <a:moveTo>
                  <a:pt x="411480" y="205740"/>
                </a:moveTo>
                <a:cubicBezTo>
                  <a:pt x="582930" y="-274320"/>
                  <a:pt x="1251585" y="205740"/>
                  <a:pt x="411480" y="822960"/>
                </a:cubicBezTo>
                <a:cubicBezTo>
                  <a:pt x="-428625" y="205740"/>
                  <a:pt x="240030" y="-274320"/>
                  <a:pt x="411480" y="205740"/>
                </a:cubicBezTo>
                <a:close/>
              </a:path>
            </a:pathLst>
          </a:custGeom>
          <a:gradFill rotWithShape="1">
            <a:gsLst>
              <a:gs pos="0">
                <a:srgbClr val="9BC1FF"/>
              </a:gs>
              <a:gs pos="100000">
                <a:schemeClr val="accent2"/>
              </a:gs>
            </a:gsLst>
            <a:lin ang="5400000"/>
          </a:gradFill>
          <a:ln w="9525" cap="flat" cmpd="sng">
            <a:solidFill>
              <a:srgbClr val="4A7EBB"/>
            </a:solidFill>
            <a:prstDash val="solid"/>
            <a:round/>
            <a:headEnd/>
            <a:tailEnd/>
          </a:ln>
          <a:effectLst>
            <a:outerShdw blurRad="40000" dist="23000" dir="5400000" rotWithShape="0">
              <a:srgbClr val="000000">
                <a:alpha val="34999"/>
              </a:srgbClr>
            </a:outerShdw>
          </a:effectLst>
        </p:spPr>
        <p:txBody>
          <a:bodyPr/>
          <a:lstStyle/>
          <a:p>
            <a:endParaRPr lang="en-US"/>
          </a:p>
        </p:txBody>
      </p:sp>
    </p:spTree>
    <p:extLst>
      <p:ext uri="{BB962C8B-B14F-4D97-AF65-F5344CB8AC3E}">
        <p14:creationId xmlns:p14="http://schemas.microsoft.com/office/powerpoint/2010/main" val="444670925"/>
      </p:ext>
    </p:extLst>
  </p:cSld>
  <p:clrMapOvr>
    <a:masterClrMapping/>
  </p:clrMapOvr>
  <p:transition spd="slow"/>
</p:sld>
</file>

<file path=ppt/slides/slide14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57A82F3-F6C4-4325-8C9C-7DF1AD06B2B5}"/>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7404" y="0"/>
            <a:ext cx="3046596" cy="685800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23898" y="2474895"/>
            <a:ext cx="4659573" cy="1908215"/>
          </a:xfrm>
          <a:noFill/>
          <a:ln>
            <a:solidFill>
              <a:schemeClr val="tx1"/>
            </a:solidFill>
          </a:ln>
        </p:spPr>
        <p:txBody>
          <a:bodyPr vert="horz" wrap="square" lIns="274320" tIns="182880" rIns="274320" bIns="182880" rtlCol="0" anchor="ctr" anchorCtr="1">
            <a:normAutofit/>
          </a:bodyPr>
          <a:lstStyle/>
          <a:p>
            <a:r>
              <a:rPr lang="en-US" sz="2700">
                <a:solidFill>
                  <a:schemeClr val="tx1"/>
                </a:solidFill>
              </a:rPr>
              <a:t>Comparison of Agency and Stewardship Theory</a:t>
            </a:r>
          </a:p>
        </p:txBody>
      </p:sp>
    </p:spTree>
  </p:cSld>
  <p:clrMapOvr>
    <a:overrideClrMapping bg1="dk1" tx1="lt1" bg2="dk2" tx2="lt2" accent1="accent1" accent2="accent2" accent3="accent3" accent4="accent4" accent5="accent5" accent6="accent6" hlink="hlink" folHlink="folHlink"/>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9194" name="Group 106"/>
          <p:cNvGraphicFramePr>
            <a:graphicFrameLocks noGrp="1"/>
          </p:cNvGraphicFramePr>
          <p:nvPr>
            <p:ph idx="4294967295"/>
            <p:extLst>
              <p:ext uri="{D42A27DB-BD31-4B8C-83A1-F6EECF244321}">
                <p14:modId xmlns:p14="http://schemas.microsoft.com/office/powerpoint/2010/main" val="1794245440"/>
              </p:ext>
            </p:extLst>
          </p:nvPr>
        </p:nvGraphicFramePr>
        <p:xfrm>
          <a:off x="0" y="255588"/>
          <a:ext cx="9144000" cy="6602416"/>
        </p:xfrm>
        <a:graphic>
          <a:graphicData uri="http://schemas.openxmlformats.org/drawingml/2006/table">
            <a:tbl>
              <a:tblPr/>
              <a:tblGrid>
                <a:gridCol w="3048584">
                  <a:extLst>
                    <a:ext uri="{9D8B030D-6E8A-4147-A177-3AD203B41FA5}">
                      <a16:colId xmlns:a16="http://schemas.microsoft.com/office/drawing/2014/main" val="20000"/>
                    </a:ext>
                  </a:extLst>
                </a:gridCol>
                <a:gridCol w="3046831">
                  <a:extLst>
                    <a:ext uri="{9D8B030D-6E8A-4147-A177-3AD203B41FA5}">
                      <a16:colId xmlns:a16="http://schemas.microsoft.com/office/drawing/2014/main" val="20001"/>
                    </a:ext>
                  </a:extLst>
                </a:gridCol>
                <a:gridCol w="3048585">
                  <a:extLst>
                    <a:ext uri="{9D8B030D-6E8A-4147-A177-3AD203B41FA5}">
                      <a16:colId xmlns:a16="http://schemas.microsoft.com/office/drawing/2014/main" val="20002"/>
                    </a:ext>
                  </a:extLst>
                </a:gridCol>
              </a:tblGrid>
              <a:tr h="36834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0" i="0" u="none" strike="noStrike" cap="none" normalizeH="0" baseline="0" dirty="0">
                        <a:ln>
                          <a:noFill/>
                        </a:ln>
                        <a:solidFill>
                          <a:srgbClr val="000000"/>
                        </a:solidFill>
                        <a:effectLst/>
                        <a:latin typeface="Arial" pitchFamily="-108" charset="0"/>
                        <a:ea typeface="Times New Roman" pitchFamily="-108" charset="0"/>
                        <a:cs typeface="Times New Roman" pitchFamily="-108" charset="0"/>
                      </a:endParaRPr>
                    </a:p>
                  </a:txBody>
                  <a:tcPr marT="45712" marB="45712"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a:ln>
                            <a:noFill/>
                          </a:ln>
                          <a:solidFill>
                            <a:srgbClr val="000000"/>
                          </a:solidFill>
                          <a:effectLst/>
                          <a:latin typeface="Arial" pitchFamily="-108" charset="0"/>
                          <a:ea typeface="Times New Roman" pitchFamily="-108" charset="0"/>
                          <a:cs typeface="Times New Roman" pitchFamily="-108" charset="0"/>
                        </a:rPr>
                        <a:t>Agency Theory</a:t>
                      </a:r>
                    </a:p>
                  </a:txBody>
                  <a:tcPr marT="45712" marB="45712"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a:ln>
                            <a:noFill/>
                          </a:ln>
                          <a:solidFill>
                            <a:srgbClr val="000000"/>
                          </a:solidFill>
                          <a:effectLst/>
                          <a:latin typeface="Arial" pitchFamily="-108" charset="0"/>
                          <a:ea typeface="Times New Roman" pitchFamily="-108" charset="0"/>
                          <a:cs typeface="Times New Roman" pitchFamily="-108" charset="0"/>
                        </a:rPr>
                        <a:t>Stewardship Theory</a:t>
                      </a:r>
                    </a:p>
                  </a:txBody>
                  <a:tcPr marT="45712" marB="45712"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6836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a:ln>
                            <a:noFill/>
                          </a:ln>
                          <a:solidFill>
                            <a:srgbClr val="000000"/>
                          </a:solidFill>
                          <a:effectLst/>
                          <a:latin typeface="Arial" pitchFamily="-108" charset="0"/>
                          <a:ea typeface="Times New Roman" pitchFamily="-108" charset="0"/>
                          <a:cs typeface="Times New Roman" pitchFamily="-108" charset="0"/>
                        </a:rPr>
                        <a:t>View of the individual</a:t>
                      </a:r>
                    </a:p>
                  </a:txBody>
                  <a:tcPr marT="45712" marB="45712"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Economic agent</a:t>
                      </a:r>
                    </a:p>
                  </a:txBody>
                  <a:tcPr marT="45712" marB="45712"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Complex &amp; modern</a:t>
                      </a:r>
                    </a:p>
                  </a:txBody>
                  <a:tcPr marT="45712" marB="45712"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1"/>
                  </a:ext>
                </a:extLst>
              </a:tr>
              <a:tr h="62620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a:ln>
                            <a:noFill/>
                          </a:ln>
                          <a:solidFill>
                            <a:srgbClr val="000000"/>
                          </a:solidFill>
                          <a:effectLst/>
                          <a:latin typeface="Arial" pitchFamily="-108" charset="0"/>
                          <a:ea typeface="Times New Roman" pitchFamily="-108" charset="0"/>
                          <a:cs typeface="Times New Roman" pitchFamily="-108" charset="0"/>
                        </a:rPr>
                        <a:t>Behavioral assumptions</a:t>
                      </a:r>
                    </a:p>
                  </a:txBody>
                  <a:tcPr marT="45712" marB="45712"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Opportunistic wealth maximizer</a:t>
                      </a:r>
                    </a:p>
                  </a:txBody>
                  <a:tcPr marT="45712" marB="45712"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Holistic &amp; rounded view of human nature</a:t>
                      </a:r>
                    </a:p>
                  </a:txBody>
                  <a:tcPr marT="45712" marB="45712"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201863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a:ln>
                            <a:noFill/>
                          </a:ln>
                          <a:solidFill>
                            <a:srgbClr val="000000"/>
                          </a:solidFill>
                          <a:effectLst/>
                          <a:latin typeface="Arial" pitchFamily="-108" charset="0"/>
                          <a:ea typeface="Times New Roman" pitchFamily="-108" charset="0"/>
                          <a:cs typeface="Times New Roman" pitchFamily="-108" charset="0"/>
                        </a:rPr>
                        <a:t>Behavioral characteristics</a:t>
                      </a:r>
                    </a:p>
                  </a:txBody>
                  <a:tcPr marT="45712" marB="45712"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self-serving – employees will choose the options that are in their own best interests</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risk-averse – there is an increasing disutility for wealth</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effort-averse – employees will shirk</a:t>
                      </a:r>
                    </a:p>
                  </a:txBody>
                  <a:tcPr marT="45712" marB="45712"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want to contribute </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will choose to do right</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strive to achieve</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like to innovate</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want to do competent work</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interested in a work-life balance </a:t>
                      </a:r>
                    </a:p>
                  </a:txBody>
                  <a:tcPr marT="45712" marB="45712"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r h="36836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a:ln>
                            <a:noFill/>
                          </a:ln>
                          <a:solidFill>
                            <a:srgbClr val="000000"/>
                          </a:solidFill>
                          <a:effectLst/>
                          <a:latin typeface="Arial" pitchFamily="-108" charset="0"/>
                          <a:ea typeface="Times New Roman" pitchFamily="-108" charset="0"/>
                          <a:cs typeface="Times New Roman" pitchFamily="-108" charset="0"/>
                        </a:rPr>
                        <a:t>Management philosophy</a:t>
                      </a:r>
                    </a:p>
                  </a:txBody>
                  <a:tcPr marT="45712" marB="45712"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Control-oriented</a:t>
                      </a:r>
                    </a:p>
                  </a:txBody>
                  <a:tcPr marT="45712" marB="45712"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Involvement-oriented</a:t>
                      </a:r>
                    </a:p>
                  </a:txBody>
                  <a:tcPr marT="45712" marB="45712"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4"/>
                  </a:ext>
                </a:extLst>
              </a:tr>
              <a:tr h="62620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a:ln>
                            <a:noFill/>
                          </a:ln>
                          <a:solidFill>
                            <a:srgbClr val="000000"/>
                          </a:solidFill>
                          <a:effectLst/>
                          <a:latin typeface="Arial" pitchFamily="-108" charset="0"/>
                          <a:ea typeface="Times New Roman" pitchFamily="-108" charset="0"/>
                          <a:cs typeface="Times New Roman" pitchFamily="-108" charset="0"/>
                        </a:rPr>
                        <a:t>Motivation</a:t>
                      </a:r>
                    </a:p>
                  </a:txBody>
                  <a:tcPr marT="45712" marB="45712"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Extrinsic rewards</a:t>
                      </a:r>
                    </a:p>
                  </a:txBody>
                  <a:tcPr marT="45712" marB="45712"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More intrinsic than extrinsic rewards</a:t>
                      </a:r>
                    </a:p>
                  </a:txBody>
                  <a:tcPr marT="45712" marB="45712"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5"/>
                  </a:ext>
                </a:extLst>
              </a:tr>
              <a:tr h="36836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err="1">
                          <a:ln>
                            <a:noFill/>
                          </a:ln>
                          <a:solidFill>
                            <a:srgbClr val="000000"/>
                          </a:solidFill>
                          <a:effectLst/>
                          <a:latin typeface="Arial" pitchFamily="-108" charset="0"/>
                          <a:ea typeface="Times New Roman" pitchFamily="-108" charset="0"/>
                          <a:cs typeface="Times New Roman" pitchFamily="-108" charset="0"/>
                        </a:rPr>
                        <a:t>Organisational</a:t>
                      </a:r>
                      <a:r>
                        <a:rPr kumimoji="0" lang="en-US" sz="1400" b="0" i="0" u="none" strike="noStrike" cap="none" normalizeH="0" baseline="0" dirty="0">
                          <a:ln>
                            <a:noFill/>
                          </a:ln>
                          <a:solidFill>
                            <a:srgbClr val="000000"/>
                          </a:solidFill>
                          <a:effectLst/>
                          <a:latin typeface="Arial" pitchFamily="-108" charset="0"/>
                          <a:ea typeface="Times New Roman" pitchFamily="-108" charset="0"/>
                          <a:cs typeface="Times New Roman" pitchFamily="-108" charset="0"/>
                        </a:rPr>
                        <a:t> identification</a:t>
                      </a:r>
                    </a:p>
                  </a:txBody>
                  <a:tcPr marT="45712" marB="45712"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Low value commitment</a:t>
                      </a:r>
                    </a:p>
                  </a:txBody>
                  <a:tcPr marT="45712" marB="45712"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High Commitment</a:t>
                      </a:r>
                    </a:p>
                  </a:txBody>
                  <a:tcPr marT="45712" marB="45712"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6"/>
                  </a:ext>
                </a:extLst>
              </a:tr>
              <a:tr h="62620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a:ln>
                            <a:noFill/>
                          </a:ln>
                          <a:solidFill>
                            <a:srgbClr val="000000"/>
                          </a:solidFill>
                          <a:effectLst/>
                          <a:latin typeface="Arial" pitchFamily="-108" charset="0"/>
                          <a:ea typeface="Times New Roman" pitchFamily="-108" charset="0"/>
                          <a:cs typeface="Times New Roman" pitchFamily="-108" charset="0"/>
                        </a:rPr>
                        <a:t>Trust</a:t>
                      </a:r>
                    </a:p>
                  </a:txBody>
                  <a:tcPr marT="45712" marB="45712"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Low – employees are work averse and so they will shirk </a:t>
                      </a:r>
                    </a:p>
                  </a:txBody>
                  <a:tcPr marT="45712" marB="45712"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High – stewards have an inherent preference for honesty</a:t>
                      </a:r>
                    </a:p>
                  </a:txBody>
                  <a:tcPr marT="45712" marB="45712"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7"/>
                  </a:ext>
                </a:extLst>
              </a:tr>
              <a:tr h="1231726">
                <a:tc gridSpan="3">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dirty="0">
                        <a:ln>
                          <a:noFill/>
                        </a:ln>
                        <a:solidFill>
                          <a:srgbClr val="000000"/>
                        </a:solidFill>
                        <a:effectLst/>
                        <a:latin typeface="Arial" pitchFamily="-108" charset="0"/>
                        <a:ea typeface="Times New Roman" pitchFamily="-108" charset="0"/>
                        <a:cs typeface="Times New Roman" pitchFamily="-108" charset="0"/>
                      </a:endParaRPr>
                    </a:p>
                  </a:txBody>
                  <a:tcPr marT="45712" marB="45712" horzOverflow="overflow">
                    <a:lnL>
                      <a:noFill/>
                    </a:lnL>
                    <a:lnR>
                      <a:noFill/>
                    </a:lnR>
                    <a:lnT>
                      <a:noFill/>
                    </a:lnT>
                    <a:lnB>
                      <a:noFill/>
                    </a:lnB>
                    <a:lnTlToBr>
                      <a:noFill/>
                    </a:lnTlToBr>
                    <a:lnBlToTr>
                      <a:noFill/>
                    </a:lnBlToTr>
                    <a:no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bl>
          </a:graphicData>
        </a:graphic>
      </p:graphicFrame>
      <p:sp>
        <p:nvSpPr>
          <p:cNvPr id="6173" name="Text Box 107"/>
          <p:cNvSpPr txBox="1">
            <a:spLocks noChangeArrowheads="1"/>
          </p:cNvSpPr>
          <p:nvPr/>
        </p:nvSpPr>
        <p:spPr bwMode="auto">
          <a:xfrm>
            <a:off x="592138" y="255588"/>
            <a:ext cx="184150" cy="396875"/>
          </a:xfrm>
          <a:prstGeom prst="rect">
            <a:avLst/>
          </a:prstGeom>
          <a:noFill/>
          <a:ln w="9525">
            <a:noFill/>
            <a:miter lim="800000"/>
            <a:headEnd/>
            <a:tailEnd/>
          </a:ln>
        </p:spPr>
        <p:txBody>
          <a:bodyPr wrap="none">
            <a:prstTxWarp prst="textNoShape">
              <a:avLst/>
            </a:prstTxWarp>
            <a:spAutoFit/>
          </a:bodyPr>
          <a:lstStyle/>
          <a:p>
            <a:endParaRPr lang="en-US"/>
          </a:p>
        </p:txBody>
      </p:sp>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57A82F3-F6C4-4325-8C9C-7DF1AD06B2B5}"/>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7404" y="0"/>
            <a:ext cx="3046596" cy="685800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p:cNvSpPr>
            <a:spLocks noGrp="1"/>
          </p:cNvSpPr>
          <p:nvPr>
            <p:ph type="title"/>
          </p:nvPr>
        </p:nvSpPr>
        <p:spPr>
          <a:xfrm>
            <a:off x="723898" y="2474895"/>
            <a:ext cx="4659573" cy="1908215"/>
          </a:xfrm>
          <a:noFill/>
          <a:ln>
            <a:solidFill>
              <a:schemeClr val="tx1"/>
            </a:solidFill>
          </a:ln>
        </p:spPr>
        <p:txBody>
          <a:bodyPr vert="horz" wrap="square" lIns="274320" tIns="182880" rIns="274320" bIns="182880" rtlCol="0" anchor="ctr" anchorCtr="1">
            <a:normAutofit/>
          </a:bodyPr>
          <a:lstStyle/>
          <a:p>
            <a:r>
              <a:rPr lang="en-US" sz="2700">
                <a:solidFill>
                  <a:schemeClr val="tx1"/>
                </a:solidFill>
              </a:rPr>
              <a:t>Aligning Values for Ethical Motivation and Action</a:t>
            </a:r>
          </a:p>
        </p:txBody>
      </p:sp>
    </p:spTree>
  </p:cSld>
  <p:clrMapOvr>
    <a:overrideClrMapping bg1="dk1" tx1="lt1" bg2="dk2" tx2="lt2" accent1="accent1" accent2="accent2" accent3="accent3" accent4="accent4" accent5="accent5" accent6="accent6" hlink="hlink" folHlink="folHlink"/>
  </p:clrMapOvr>
</p:sld>
</file>

<file path=ppt/slides/slide15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57A82F3-F6C4-4325-8C9C-7DF1AD06B2B5}"/>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7404" y="0"/>
            <a:ext cx="3046596" cy="685800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23898" y="2474895"/>
            <a:ext cx="4659573" cy="1908215"/>
          </a:xfrm>
          <a:noFill/>
          <a:ln>
            <a:solidFill>
              <a:schemeClr val="tx1"/>
            </a:solidFill>
          </a:ln>
        </p:spPr>
        <p:txBody>
          <a:bodyPr vert="horz" wrap="square" lIns="274320" tIns="182880" rIns="274320" bIns="182880" rtlCol="0" anchor="ctr" anchorCtr="1">
            <a:normAutofit/>
          </a:bodyPr>
          <a:lstStyle/>
          <a:p>
            <a:r>
              <a:rPr lang="en-US" sz="2200">
                <a:solidFill>
                  <a:schemeClr val="tx1"/>
                </a:solidFill>
              </a:rPr>
              <a:t>Mechanisms for compliance encouragement, monitoring and  reporting wrongdoing</a:t>
            </a:r>
          </a:p>
        </p:txBody>
      </p:sp>
    </p:spTree>
  </p:cSld>
  <p:clrMapOvr>
    <a:overrideClrMapping bg1="dk1" tx1="lt1" bg2="dk2" tx2="lt2" accent1="accent1" accent2="accent2" accent3="accent3" accent4="accent4" accent5="accent5" accent6="accent6" hlink="hlink" folHlink="folHlink"/>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Line 3"/>
          <p:cNvSpPr>
            <a:spLocks noChangeShapeType="1"/>
          </p:cNvSpPr>
          <p:nvPr/>
        </p:nvSpPr>
        <p:spPr bwMode="auto">
          <a:xfrm>
            <a:off x="569913" y="1066800"/>
            <a:ext cx="7964487" cy="0"/>
          </a:xfrm>
          <a:prstGeom prst="line">
            <a:avLst/>
          </a:prstGeom>
          <a:noFill/>
          <a:ln w="25400">
            <a:solidFill>
              <a:schemeClr val="tx1"/>
            </a:solidFill>
            <a:round/>
            <a:headEnd/>
            <a:tailEnd/>
          </a:ln>
        </p:spPr>
        <p:txBody>
          <a:bodyPr wrap="none" anchor="ctr">
            <a:prstTxWarp prst="textNoShape">
              <a:avLst/>
            </a:prstTxWarp>
          </a:bodyPr>
          <a:lstStyle/>
          <a:p>
            <a:endParaRPr lang="en-US"/>
          </a:p>
        </p:txBody>
      </p:sp>
      <p:graphicFrame>
        <p:nvGraphicFramePr>
          <p:cNvPr id="48196" name="Group 68"/>
          <p:cNvGraphicFramePr>
            <a:graphicFrameLocks noGrp="1"/>
          </p:cNvGraphicFramePr>
          <p:nvPr/>
        </p:nvGraphicFramePr>
        <p:xfrm>
          <a:off x="533400" y="578892"/>
          <a:ext cx="8026709" cy="5732896"/>
        </p:xfrm>
        <a:graphic>
          <a:graphicData uri="http://schemas.openxmlformats.org/drawingml/2006/table">
            <a:tbl>
              <a:tblPr/>
              <a:tblGrid>
                <a:gridCol w="208272">
                  <a:extLst>
                    <a:ext uri="{9D8B030D-6E8A-4147-A177-3AD203B41FA5}">
                      <a16:colId xmlns:a16="http://schemas.microsoft.com/office/drawing/2014/main" val="20000"/>
                    </a:ext>
                  </a:extLst>
                </a:gridCol>
                <a:gridCol w="7818437">
                  <a:extLst>
                    <a:ext uri="{9D8B030D-6E8A-4147-A177-3AD203B41FA5}">
                      <a16:colId xmlns:a16="http://schemas.microsoft.com/office/drawing/2014/main" val="20001"/>
                    </a:ext>
                  </a:extLst>
                </a:gridCol>
              </a:tblGrid>
              <a:tr h="1732608">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27" marB="45727" anchor="b" horzOverflow="overflow">
                    <a:lnL w="190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sz="16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t>Compliance encouragement</a:t>
                      </a:r>
                      <a:br>
                        <a:rPr kumimoji="0" lang="en-GB" sz="16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br>
                      <a:r>
                        <a:rPr kumimoji="0" lang="en-GB" sz="16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t>    Awards, bonuses</a:t>
                      </a:r>
                      <a:br>
                        <a:rPr kumimoji="0" lang="en-GB" sz="16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br>
                      <a:r>
                        <a:rPr kumimoji="0" lang="en-GB" sz="16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t>    Inclusion in performance reviews, remuneration decisions, and promotion</a:t>
                      </a:r>
                      <a:br>
                        <a:rPr kumimoji="0" lang="en-GB" sz="16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br>
                      <a:r>
                        <a:rPr kumimoji="0" lang="en-GB" sz="16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t>    Reprimands, suspension, demotion, fines, dismissal</a:t>
                      </a:r>
                      <a:endParaRPr kumimoji="0" lang="en-US" sz="16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27" marB="45727" anchor="b" horzOverflow="overflow">
                    <a:lnL>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a:noFill/>
                    </a:lnB>
                    <a:lnTlToBr>
                      <a:noFill/>
                    </a:lnTlToBr>
                    <a:lnBlToTr>
                      <a:noFill/>
                    </a:lnBlToTr>
                    <a:solidFill>
                      <a:srgbClr val="E3E2DF"/>
                    </a:solidFill>
                  </a:tcPr>
                </a:tc>
                <a:extLst>
                  <a:ext uri="{0D108BD9-81ED-4DB2-BD59-A6C34878D82A}">
                    <a16:rowId xmlns:a16="http://schemas.microsoft.com/office/drawing/2014/main" val="10000"/>
                  </a:ext>
                </a:extLst>
              </a:tr>
              <a:tr h="1913281">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27" marB="45727"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Monitoring</a:t>
                      </a:r>
                      <a:br>
                        <a:rPr kumimoji="0" lang="en-GB"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r>
                        <a:rPr kumimoji="0" lang="en-GB"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Ethics audit or internal audit procedures</a:t>
                      </a:r>
                      <a:br>
                        <a:rPr kumimoji="0" lang="en-GB"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r>
                        <a:rPr kumimoji="0" lang="en-GB"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Reviews by legal department</a:t>
                      </a:r>
                      <a:br>
                        <a:rPr kumimoji="0" lang="en-GB"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r>
                        <a:rPr kumimoji="0" lang="en-GB"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Annual sign-off by all or some employees</a:t>
                      </a:r>
                      <a:br>
                        <a:rPr kumimoji="0" lang="en-GB"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r>
                        <a:rPr kumimoji="0" lang="en-GB"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Employee surveys</a:t>
                      </a:r>
                      <a:endParaRPr kumimoji="0" lang="en-US"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27" marB="45727" anchor="ctr"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01"/>
                  </a:ext>
                </a:extLst>
              </a:tr>
              <a:tr h="2087007">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27" marB="45727" horzOverflow="overflow">
                    <a:lnL w="19050" cap="flat" cmpd="sng" algn="ctr">
                      <a:solidFill>
                        <a:schemeClr val="tx1"/>
                      </a:solidFill>
                      <a:prstDash val="solid"/>
                      <a:round/>
                      <a:headEnd type="none" w="med" len="med"/>
                      <a:tailEnd type="none" w="med" len="med"/>
                    </a:lnL>
                    <a:lnR>
                      <a:noFill/>
                    </a:lnR>
                    <a:lnT>
                      <a:noFill/>
                    </a:lnT>
                    <a:lnB w="19050" cap="flat" cmpd="sng" algn="ctr">
                      <a:solidFill>
                        <a:schemeClr val="tx1"/>
                      </a:solidFill>
                      <a:prstDash val="solid"/>
                      <a:round/>
                      <a:headEnd type="none" w="med" len="med"/>
                      <a:tailEnd type="none" w="med" len="med"/>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sz="16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t>Facilitation of reporting of wrongdoing</a:t>
                      </a:r>
                      <a:br>
                        <a:rPr kumimoji="0" lang="en-GB" sz="16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br>
                      <a:r>
                        <a:rPr kumimoji="0" lang="en-GB" sz="16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t>    Assurance of a fair hearing process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6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t>    Protection: absolute confidentiality, whistle-blower protection plan</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6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t>    Counselling/information: ombudsperson program, hotline, human resources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6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t>    Committee oversight assured: ethics committee of board, Audit Committee </a:t>
                      </a:r>
                      <a:endParaRPr kumimoji="0" lang="en-US" sz="16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27" marB="45727" horzOverflow="overflow">
                    <a:lnL>
                      <a:noFill/>
                    </a:lnL>
                    <a:lnR w="19050" cap="flat" cmpd="sng" algn="ctr">
                      <a:solidFill>
                        <a:schemeClr val="tx1"/>
                      </a:solidFill>
                      <a:prstDash val="solid"/>
                      <a:round/>
                      <a:headEnd type="none" w="med" len="med"/>
                      <a:tailEnd type="none" w="med" len="med"/>
                    </a:lnR>
                    <a:lnT>
                      <a:noFill/>
                    </a:lnT>
                    <a:lnB w="19050" cap="flat" cmpd="sng" algn="ctr">
                      <a:solidFill>
                        <a:schemeClr val="tx1"/>
                      </a:solidFill>
                      <a:prstDash val="solid"/>
                      <a:round/>
                      <a:headEnd type="none" w="med" len="med"/>
                      <a:tailEnd type="none" w="med" len="med"/>
                    </a:lnB>
                    <a:lnTlToBr>
                      <a:noFill/>
                    </a:lnTlToBr>
                    <a:lnBlToTr>
                      <a:noFill/>
                    </a:lnBlToTr>
                    <a:solidFill>
                      <a:srgbClr val="E3E2DF"/>
                    </a:solidFill>
                  </a:tcPr>
                </a:tc>
                <a:extLst>
                  <a:ext uri="{0D108BD9-81ED-4DB2-BD59-A6C34878D82A}">
                    <a16:rowId xmlns:a16="http://schemas.microsoft.com/office/drawing/2014/main" val="10002"/>
                  </a:ext>
                </a:extLst>
              </a:tr>
            </a:tbl>
          </a:graphicData>
        </a:graphic>
      </p:graphicFrame>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57A82F3-F6C4-4325-8C9C-7DF1AD06B2B5}"/>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7404" y="0"/>
            <a:ext cx="3046596" cy="685800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23898" y="2474895"/>
            <a:ext cx="4659573" cy="1908215"/>
          </a:xfrm>
          <a:noFill/>
          <a:ln>
            <a:solidFill>
              <a:schemeClr val="tx1"/>
            </a:solidFill>
          </a:ln>
        </p:spPr>
        <p:txBody>
          <a:bodyPr vert="horz" wrap="square" lIns="274320" tIns="182880" rIns="274320" bIns="182880" rtlCol="0" anchor="ctr" anchorCtr="1">
            <a:normAutofit/>
          </a:bodyPr>
          <a:lstStyle/>
          <a:p>
            <a:r>
              <a:rPr lang="en-US" sz="3000">
                <a:solidFill>
                  <a:schemeClr val="tx1"/>
                </a:solidFill>
              </a:rPr>
              <a:t>Ethical programs’ normal dimensions</a:t>
            </a:r>
          </a:p>
        </p:txBody>
      </p:sp>
    </p:spTree>
  </p:cSld>
  <p:clrMapOvr>
    <a:overrideClrMapping bg1="dk1" tx1="lt1" bg2="dk2" tx2="lt2" accent1="accent1" accent2="accent2" accent3="accent3" accent4="accent4" accent5="accent5" accent6="accent6" hlink="hlink" folHlink="folHlink"/>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Line 3"/>
          <p:cNvSpPr>
            <a:spLocks noChangeShapeType="1"/>
          </p:cNvSpPr>
          <p:nvPr/>
        </p:nvSpPr>
        <p:spPr bwMode="auto">
          <a:xfrm>
            <a:off x="298450" y="1600200"/>
            <a:ext cx="4883150" cy="0"/>
          </a:xfrm>
          <a:prstGeom prst="line">
            <a:avLst/>
          </a:prstGeom>
          <a:noFill/>
          <a:ln w="25400">
            <a:solidFill>
              <a:schemeClr val="tx1"/>
            </a:solidFill>
            <a:round/>
            <a:headEnd/>
            <a:tailEnd/>
          </a:ln>
        </p:spPr>
        <p:txBody>
          <a:bodyPr wrap="none" anchor="ctr">
            <a:prstTxWarp prst="textNoShape">
              <a:avLst/>
            </a:prstTxWarp>
          </a:bodyPr>
          <a:lstStyle/>
          <a:p>
            <a:endParaRPr lang="en-US"/>
          </a:p>
        </p:txBody>
      </p:sp>
      <p:graphicFrame>
        <p:nvGraphicFramePr>
          <p:cNvPr id="79877" name="Group 5"/>
          <p:cNvGraphicFramePr>
            <a:graphicFrameLocks noGrp="1"/>
          </p:cNvGraphicFramePr>
          <p:nvPr/>
        </p:nvGraphicFramePr>
        <p:xfrm>
          <a:off x="304800" y="840326"/>
          <a:ext cx="8559800" cy="5060634"/>
        </p:xfrm>
        <a:graphic>
          <a:graphicData uri="http://schemas.openxmlformats.org/drawingml/2006/table">
            <a:tbl>
              <a:tblPr/>
              <a:tblGrid>
                <a:gridCol w="208274">
                  <a:extLst>
                    <a:ext uri="{9D8B030D-6E8A-4147-A177-3AD203B41FA5}">
                      <a16:colId xmlns:a16="http://schemas.microsoft.com/office/drawing/2014/main" val="20000"/>
                    </a:ext>
                  </a:extLst>
                </a:gridCol>
                <a:gridCol w="8351526">
                  <a:extLst>
                    <a:ext uri="{9D8B030D-6E8A-4147-A177-3AD203B41FA5}">
                      <a16:colId xmlns:a16="http://schemas.microsoft.com/office/drawing/2014/main" val="20001"/>
                    </a:ext>
                  </a:extLst>
                </a:gridCol>
              </a:tblGrid>
              <a:tr h="683597">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sz="1400" b="0" i="0" u="none" strike="noStrike" cap="none" normalizeH="0" baseline="0">
                        <a:ln>
                          <a:noFill/>
                        </a:ln>
                        <a:solidFill>
                          <a:schemeClr val="tx1"/>
                        </a:solidFill>
                        <a:effectLst/>
                        <a:latin typeface="Arial" charset="0"/>
                        <a:ea typeface="ＭＳ Ｐゴシック" pitchFamily="1" charset="-128"/>
                      </a:endParaRPr>
                    </a:p>
                  </a:txBody>
                  <a:tcPr marL="91437" marR="91437" marT="45725" marB="45725" horzOverflow="overflow">
                    <a:lnL w="190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a:ln>
                            <a:noFill/>
                          </a:ln>
                          <a:solidFill>
                            <a:schemeClr val="tx1"/>
                          </a:solidFill>
                          <a:effectLst/>
                          <a:latin typeface="Arial" charset="0"/>
                          <a:ea typeface="ＭＳ Ｐゴシック" pitchFamily="1" charset="-128"/>
                        </a:rPr>
                        <a:t>1.</a:t>
                      </a:r>
                      <a:r>
                        <a:rPr kumimoji="0" lang="en-US" sz="1800" b="0" i="0" u="none" strike="noStrike" cap="none" normalizeH="0" baseline="0">
                          <a:ln>
                            <a:noFill/>
                          </a:ln>
                          <a:solidFill>
                            <a:schemeClr val="tx1"/>
                          </a:solidFill>
                          <a:effectLst/>
                          <a:latin typeface="Arial" charset="0"/>
                          <a:ea typeface="ＭＳ Ｐゴシック" pitchFamily="1" charset="-128"/>
                        </a:rPr>
                        <a:t> Formal ethics codes</a:t>
                      </a:r>
                    </a:p>
                  </a:txBody>
                  <a:tcPr marL="91437" marR="91437" marT="45725" marB="45725" anchor="b" horzOverflow="overflow">
                    <a:lnL>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a:noFill/>
                    </a:lnB>
                    <a:lnTlToBr>
                      <a:noFill/>
                    </a:lnTlToBr>
                    <a:lnBlToTr>
                      <a:noFill/>
                    </a:lnBlToTr>
                    <a:solidFill>
                      <a:srgbClr val="E3E2DF"/>
                    </a:solidFill>
                  </a:tcPr>
                </a:tc>
                <a:extLst>
                  <a:ext uri="{0D108BD9-81ED-4DB2-BD59-A6C34878D82A}">
                    <a16:rowId xmlns:a16="http://schemas.microsoft.com/office/drawing/2014/main" val="10000"/>
                  </a:ext>
                </a:extLst>
              </a:tr>
              <a:tr h="1027925">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sz="1400" b="0" i="0" u="none" strike="noStrike" cap="none" normalizeH="0" baseline="0">
                        <a:ln>
                          <a:noFill/>
                        </a:ln>
                        <a:solidFill>
                          <a:schemeClr val="tx1"/>
                        </a:solidFill>
                        <a:effectLst/>
                        <a:latin typeface="Arial" charset="0"/>
                        <a:ea typeface="ＭＳ Ｐゴシック" pitchFamily="1" charset="-128"/>
                      </a:endParaRPr>
                    </a:p>
                  </a:txBody>
                  <a:tcPr marL="91437" marR="91437" marT="45725" marB="45725"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a:ln>
                            <a:noFill/>
                          </a:ln>
                          <a:solidFill>
                            <a:schemeClr val="tx1"/>
                          </a:solidFill>
                          <a:effectLst/>
                          <a:latin typeface="Arial" charset="0"/>
                          <a:ea typeface="ＭＳ Ｐゴシック" pitchFamily="1" charset="-128"/>
                        </a:rPr>
                        <a:t>2.</a:t>
                      </a:r>
                      <a:r>
                        <a:rPr kumimoji="0" lang="en-US" sz="1800" b="0" i="0" u="none" strike="noStrike" cap="none" normalizeH="0" baseline="0">
                          <a:ln>
                            <a:noFill/>
                          </a:ln>
                          <a:solidFill>
                            <a:schemeClr val="tx1"/>
                          </a:solidFill>
                          <a:effectLst/>
                          <a:latin typeface="Arial" charset="0"/>
                          <a:ea typeface="ＭＳ Ｐゴシック" pitchFamily="1" charset="-128"/>
                        </a:rPr>
                        <a:t> Ethics committees developing policies, evaluating actions, investigating and</a:t>
                      </a:r>
                      <a:br>
                        <a:rPr kumimoji="0" lang="en-US" sz="1800" b="0" i="0" u="none" strike="noStrike" cap="none" normalizeH="0" baseline="0">
                          <a:ln>
                            <a:noFill/>
                          </a:ln>
                          <a:solidFill>
                            <a:schemeClr val="tx1"/>
                          </a:solidFill>
                          <a:effectLst/>
                          <a:latin typeface="Arial" charset="0"/>
                          <a:ea typeface="ＭＳ Ｐゴシック" pitchFamily="1" charset="-128"/>
                        </a:rPr>
                      </a:br>
                      <a:r>
                        <a:rPr kumimoji="0" lang="en-US" sz="1800" b="0" i="0" u="none" strike="noStrike" cap="none" normalizeH="0" baseline="0">
                          <a:ln>
                            <a:noFill/>
                          </a:ln>
                          <a:solidFill>
                            <a:schemeClr val="tx1"/>
                          </a:solidFill>
                          <a:effectLst/>
                          <a:latin typeface="Arial" charset="0"/>
                          <a:ea typeface="ＭＳ Ｐゴシック" pitchFamily="1" charset="-128"/>
                        </a:rPr>
                        <a:t>    adjudicating policy violations</a:t>
                      </a:r>
                    </a:p>
                  </a:txBody>
                  <a:tcPr marL="91437" marR="91437" marT="45725" marB="45725"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01"/>
                  </a:ext>
                </a:extLst>
              </a:tr>
              <a:tr h="583336">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sz="1400" b="0" i="0" u="none" strike="noStrike" cap="none" normalizeH="0" baseline="0">
                        <a:ln>
                          <a:noFill/>
                        </a:ln>
                        <a:solidFill>
                          <a:schemeClr val="tx1"/>
                        </a:solidFill>
                        <a:effectLst/>
                        <a:latin typeface="Arial" charset="0"/>
                        <a:ea typeface="ＭＳ Ｐゴシック" pitchFamily="1" charset="-128"/>
                      </a:endParaRPr>
                    </a:p>
                  </a:txBody>
                  <a:tcPr marL="91437" marR="91437" marT="45725" marB="45725"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a:ln>
                            <a:noFill/>
                          </a:ln>
                          <a:solidFill>
                            <a:schemeClr val="tx1"/>
                          </a:solidFill>
                          <a:effectLst/>
                          <a:latin typeface="Arial" charset="0"/>
                          <a:ea typeface="ＭＳ Ｐゴシック" pitchFamily="1" charset="-128"/>
                        </a:rPr>
                        <a:t>3.</a:t>
                      </a:r>
                      <a:r>
                        <a:rPr kumimoji="0" lang="en-US" sz="1800" b="0" i="0" u="none" strike="noStrike" cap="none" normalizeH="0" baseline="0">
                          <a:ln>
                            <a:noFill/>
                          </a:ln>
                          <a:solidFill>
                            <a:schemeClr val="tx1"/>
                          </a:solidFill>
                          <a:effectLst/>
                          <a:latin typeface="Arial" charset="0"/>
                          <a:ea typeface="ＭＳ Ｐゴシック" pitchFamily="1" charset="-128"/>
                        </a:rPr>
                        <a:t> Ethics communications systems</a:t>
                      </a:r>
                    </a:p>
                  </a:txBody>
                  <a:tcPr marL="91437" marR="91437" marT="45725" marB="45725"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02"/>
                  </a:ext>
                </a:extLst>
              </a:tr>
              <a:tr h="1020836">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sz="1400" b="0" i="0" u="none" strike="noStrike" cap="none" normalizeH="0" baseline="0">
                        <a:ln>
                          <a:noFill/>
                        </a:ln>
                        <a:solidFill>
                          <a:schemeClr val="tx1"/>
                        </a:solidFill>
                        <a:effectLst/>
                        <a:latin typeface="Arial" charset="0"/>
                        <a:ea typeface="ＭＳ Ｐゴシック" pitchFamily="1" charset="-128"/>
                      </a:endParaRPr>
                    </a:p>
                  </a:txBody>
                  <a:tcPr marL="91437" marR="91437" marT="45725" marB="45725"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a:ln>
                            <a:noFill/>
                          </a:ln>
                          <a:solidFill>
                            <a:schemeClr val="tx1"/>
                          </a:solidFill>
                          <a:effectLst/>
                          <a:latin typeface="Arial" charset="0"/>
                          <a:ea typeface="ＭＳ Ｐゴシック" pitchFamily="1" charset="-128"/>
                        </a:rPr>
                        <a:t>4.</a:t>
                      </a:r>
                      <a:r>
                        <a:rPr kumimoji="0" lang="en-US" sz="1800" b="0" i="0" u="none" strike="noStrike" cap="none" normalizeH="0" baseline="0">
                          <a:ln>
                            <a:noFill/>
                          </a:ln>
                          <a:solidFill>
                            <a:schemeClr val="tx1"/>
                          </a:solidFill>
                          <a:effectLst/>
                          <a:latin typeface="Arial" charset="0"/>
                          <a:ea typeface="ＭＳ Ｐゴシック" pitchFamily="1" charset="-128"/>
                        </a:rPr>
                        <a:t> Ethics officers or ombudspersons coordinating policies, providing </a:t>
                      </a:r>
                      <a:br>
                        <a:rPr kumimoji="0" lang="en-US" sz="1800" b="0" i="0" u="none" strike="noStrike" cap="none" normalizeH="0" baseline="0">
                          <a:ln>
                            <a:noFill/>
                          </a:ln>
                          <a:solidFill>
                            <a:schemeClr val="tx1"/>
                          </a:solidFill>
                          <a:effectLst/>
                          <a:latin typeface="Arial" charset="0"/>
                          <a:ea typeface="ＭＳ Ｐゴシック" pitchFamily="1" charset="-128"/>
                        </a:rPr>
                      </a:br>
                      <a:r>
                        <a:rPr kumimoji="0" lang="en-US" sz="1800" b="0" i="0" u="none" strike="noStrike" cap="none" normalizeH="0" baseline="0">
                          <a:ln>
                            <a:noFill/>
                          </a:ln>
                          <a:solidFill>
                            <a:schemeClr val="tx1"/>
                          </a:solidFill>
                          <a:effectLst/>
                          <a:latin typeface="Arial" charset="0"/>
                          <a:ea typeface="ＭＳ Ｐゴシック" pitchFamily="1" charset="-128"/>
                        </a:rPr>
                        <a:t>    education or investigating allegations</a:t>
                      </a:r>
                    </a:p>
                  </a:txBody>
                  <a:tcPr marL="91437" marR="91437" marT="45725" marB="45725"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03"/>
                  </a:ext>
                </a:extLst>
              </a:tr>
              <a:tr h="1020836">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sz="1400" b="0" i="0" u="none" strike="noStrike" cap="none" normalizeH="0" baseline="0">
                        <a:ln>
                          <a:noFill/>
                        </a:ln>
                        <a:solidFill>
                          <a:schemeClr val="tx1"/>
                        </a:solidFill>
                        <a:effectLst/>
                        <a:latin typeface="Arial" charset="0"/>
                        <a:ea typeface="ＭＳ Ｐゴシック" pitchFamily="1" charset="-128"/>
                      </a:endParaRPr>
                    </a:p>
                  </a:txBody>
                  <a:tcPr marL="91437" marR="91437" marT="45725" marB="45725"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a:ln>
                            <a:noFill/>
                          </a:ln>
                          <a:solidFill>
                            <a:schemeClr val="tx1"/>
                          </a:solidFill>
                          <a:effectLst/>
                          <a:latin typeface="Arial" charset="0"/>
                          <a:ea typeface="ＭＳ Ｐゴシック" pitchFamily="1" charset="-128"/>
                        </a:rPr>
                        <a:t>5.</a:t>
                      </a:r>
                      <a:r>
                        <a:rPr kumimoji="0" lang="en-US" sz="1800" b="0" i="0" u="none" strike="noStrike" cap="none" normalizeH="0" baseline="0">
                          <a:ln>
                            <a:noFill/>
                          </a:ln>
                          <a:solidFill>
                            <a:schemeClr val="tx1"/>
                          </a:solidFill>
                          <a:effectLst/>
                          <a:latin typeface="Arial" charset="0"/>
                          <a:ea typeface="ＭＳ Ｐゴシック" pitchFamily="1" charset="-128"/>
                        </a:rPr>
                        <a:t> Ethics training programs to raise awareness and help employees respond to </a:t>
                      </a:r>
                      <a:br>
                        <a:rPr kumimoji="0" lang="en-US" sz="1800" b="0" i="0" u="none" strike="noStrike" cap="none" normalizeH="0" baseline="0">
                          <a:ln>
                            <a:noFill/>
                          </a:ln>
                          <a:solidFill>
                            <a:schemeClr val="tx1"/>
                          </a:solidFill>
                          <a:effectLst/>
                          <a:latin typeface="Arial" charset="0"/>
                          <a:ea typeface="ＭＳ Ｐゴシック" pitchFamily="1" charset="-128"/>
                        </a:rPr>
                      </a:br>
                      <a:r>
                        <a:rPr kumimoji="0" lang="en-US" sz="1800" b="0" i="0" u="none" strike="noStrike" cap="none" normalizeH="0" baseline="0">
                          <a:ln>
                            <a:noFill/>
                          </a:ln>
                          <a:solidFill>
                            <a:schemeClr val="tx1"/>
                          </a:solidFill>
                          <a:effectLst/>
                          <a:latin typeface="Arial" charset="0"/>
                          <a:ea typeface="ＭＳ Ｐゴシック" pitchFamily="1" charset="-128"/>
                        </a:rPr>
                        <a:t>    ethical problems</a:t>
                      </a:r>
                    </a:p>
                  </a:txBody>
                  <a:tcPr marL="91437" marR="91437" marT="45725" marB="45725"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04"/>
                  </a:ext>
                </a:extLst>
              </a:tr>
              <a:tr h="724104">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sz="1400" b="0" i="0" u="none" strike="noStrike" cap="none" normalizeH="0" baseline="0">
                        <a:ln>
                          <a:noFill/>
                        </a:ln>
                        <a:solidFill>
                          <a:schemeClr val="tx1"/>
                        </a:solidFill>
                        <a:effectLst/>
                        <a:latin typeface="Arial" charset="0"/>
                        <a:ea typeface="ＭＳ Ｐゴシック" pitchFamily="1" charset="-128"/>
                      </a:endParaRPr>
                    </a:p>
                  </a:txBody>
                  <a:tcPr marL="91437" marR="91437" marT="45725" marB="45725" horzOverflow="overflow">
                    <a:lnL w="19050" cap="flat" cmpd="sng" algn="ctr">
                      <a:solidFill>
                        <a:schemeClr val="tx1"/>
                      </a:solidFill>
                      <a:prstDash val="solid"/>
                      <a:round/>
                      <a:headEnd type="none" w="med" len="med"/>
                      <a:tailEnd type="none" w="med" len="med"/>
                    </a:lnL>
                    <a:lnR>
                      <a:noFill/>
                    </a:lnR>
                    <a:lnT>
                      <a:noFill/>
                    </a:lnT>
                    <a:lnB w="19050" cap="flat" cmpd="sng" algn="ctr">
                      <a:solidFill>
                        <a:schemeClr val="tx1"/>
                      </a:solidFill>
                      <a:prstDash val="solid"/>
                      <a:round/>
                      <a:headEnd type="none" w="med" len="med"/>
                      <a:tailEnd type="none" w="med" len="med"/>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Arial" charset="0"/>
                          <a:ea typeface="ＭＳ Ｐゴシック" pitchFamily="1" charset="-128"/>
                        </a:rPr>
                        <a:t>6.</a:t>
                      </a:r>
                      <a:r>
                        <a:rPr kumimoji="0" lang="en-US" sz="1800" b="0" i="0" u="none" strike="noStrike" cap="none" normalizeH="0" baseline="0" dirty="0">
                          <a:ln>
                            <a:noFill/>
                          </a:ln>
                          <a:solidFill>
                            <a:schemeClr val="tx1"/>
                          </a:solidFill>
                          <a:effectLst/>
                          <a:latin typeface="Arial" charset="0"/>
                          <a:ea typeface="ＭＳ Ｐゴシック" pitchFamily="1" charset="-128"/>
                        </a:rPr>
                        <a:t> Disciplinary processes for unethical behavior</a:t>
                      </a:r>
                    </a:p>
                  </a:txBody>
                  <a:tcPr marL="91437" marR="91437" marT="45725" marB="45725" horzOverflow="overflow">
                    <a:lnL>
                      <a:noFill/>
                    </a:lnL>
                    <a:lnR w="19050" cap="flat" cmpd="sng" algn="ctr">
                      <a:solidFill>
                        <a:schemeClr val="tx1"/>
                      </a:solidFill>
                      <a:prstDash val="solid"/>
                      <a:round/>
                      <a:headEnd type="none" w="med" len="med"/>
                      <a:tailEnd type="none" w="med" len="med"/>
                    </a:lnR>
                    <a:lnT>
                      <a:noFill/>
                    </a:lnT>
                    <a:lnB w="19050" cap="flat" cmpd="sng" algn="ctr">
                      <a:solidFill>
                        <a:schemeClr val="tx1"/>
                      </a:solidFill>
                      <a:prstDash val="solid"/>
                      <a:round/>
                      <a:headEnd type="none" w="med" len="med"/>
                      <a:tailEnd type="none" w="med" len="med"/>
                    </a:lnB>
                    <a:lnTlToBr>
                      <a:noFill/>
                    </a:lnTlToBr>
                    <a:lnBlToTr>
                      <a:noFill/>
                    </a:lnBlToTr>
                    <a:solidFill>
                      <a:srgbClr val="E3E2DF"/>
                    </a:solidFill>
                  </a:tcPr>
                </a:tc>
                <a:extLst>
                  <a:ext uri="{0D108BD9-81ED-4DB2-BD59-A6C34878D82A}">
                    <a16:rowId xmlns:a16="http://schemas.microsoft.com/office/drawing/2014/main" val="10005"/>
                  </a:ext>
                </a:extLst>
              </a:tr>
            </a:tbl>
          </a:graphicData>
        </a:graphic>
      </p:graphicFrame>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99" name="Group 187"/>
          <p:cNvGraphicFramePr>
            <a:graphicFrameLocks noGrp="1"/>
          </p:cNvGraphicFramePr>
          <p:nvPr>
            <p:extLst>
              <p:ext uri="{D42A27DB-BD31-4B8C-83A1-F6EECF244321}">
                <p14:modId xmlns:p14="http://schemas.microsoft.com/office/powerpoint/2010/main" val="2714422442"/>
              </p:ext>
            </p:extLst>
          </p:nvPr>
        </p:nvGraphicFramePr>
        <p:xfrm>
          <a:off x="667735" y="3385575"/>
          <a:ext cx="7978775" cy="2300632"/>
        </p:xfrm>
        <a:graphic>
          <a:graphicData uri="http://schemas.openxmlformats.org/drawingml/2006/table">
            <a:tbl>
              <a:tblPr/>
              <a:tblGrid>
                <a:gridCol w="208272">
                  <a:extLst>
                    <a:ext uri="{9D8B030D-6E8A-4147-A177-3AD203B41FA5}">
                      <a16:colId xmlns:a16="http://schemas.microsoft.com/office/drawing/2014/main" val="20000"/>
                    </a:ext>
                  </a:extLst>
                </a:gridCol>
                <a:gridCol w="2360518">
                  <a:extLst>
                    <a:ext uri="{9D8B030D-6E8A-4147-A177-3AD203B41FA5}">
                      <a16:colId xmlns:a16="http://schemas.microsoft.com/office/drawing/2014/main" val="20001"/>
                    </a:ext>
                  </a:extLst>
                </a:gridCol>
                <a:gridCol w="5409985">
                  <a:extLst>
                    <a:ext uri="{9D8B030D-6E8A-4147-A177-3AD203B41FA5}">
                      <a16:colId xmlns:a16="http://schemas.microsoft.com/office/drawing/2014/main" val="20002"/>
                    </a:ext>
                  </a:extLst>
                </a:gridCol>
              </a:tblGrid>
              <a:tr h="575158">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sz="1800" b="0" i="0" u="none" strike="noStrike" cap="none" normalizeH="0" baseline="0">
                        <a:ln>
                          <a:noFill/>
                        </a:ln>
                        <a:solidFill>
                          <a:schemeClr val="tx1"/>
                        </a:solidFill>
                        <a:effectLst/>
                        <a:latin typeface="Arial" charset="0"/>
                        <a:ea typeface="ＭＳ Ｐゴシック" pitchFamily="1" charset="-128"/>
                      </a:endParaRPr>
                    </a:p>
                  </a:txBody>
                  <a:tcPr marL="91436" marR="91436" marT="45740" marB="45740" horzOverflow="overflow">
                    <a:lnL w="190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pitchFamily="1" charset="-128"/>
                        </a:rPr>
                        <a:t>Credo</a:t>
                      </a:r>
                    </a:p>
                  </a:txBody>
                  <a:tcPr marL="91436" marR="91436" marT="45740" marB="45740" horzOverflow="overflow">
                    <a:lnL>
                      <a:noFill/>
                    </a:lnL>
                    <a:lnR>
                      <a:noFill/>
                    </a:lnR>
                    <a:lnT w="19050" cap="flat" cmpd="sng" algn="ctr">
                      <a:solidFill>
                        <a:schemeClr val="tx1"/>
                      </a:solidFill>
                      <a:prstDash val="solid"/>
                      <a:round/>
                      <a:headEnd type="none" w="med" len="med"/>
                      <a:tailEnd type="none" w="med" len="med"/>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pitchFamily="1" charset="-128"/>
                        </a:rPr>
                        <a:t>Inspirational short statement on key values</a:t>
                      </a:r>
                    </a:p>
                  </a:txBody>
                  <a:tcPr marL="91436" marR="91436" marT="45740" marB="45740" horzOverflow="overflow">
                    <a:lnL>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a:noFill/>
                    </a:lnB>
                    <a:lnTlToBr>
                      <a:noFill/>
                    </a:lnTlToBr>
                    <a:lnBlToTr>
                      <a:noFill/>
                    </a:lnBlToTr>
                    <a:solidFill>
                      <a:srgbClr val="E3E2DF"/>
                    </a:solidFill>
                  </a:tcPr>
                </a:tc>
                <a:extLst>
                  <a:ext uri="{0D108BD9-81ED-4DB2-BD59-A6C34878D82A}">
                    <a16:rowId xmlns:a16="http://schemas.microsoft.com/office/drawing/2014/main" val="10000"/>
                  </a:ext>
                </a:extLst>
              </a:tr>
              <a:tr h="575158">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sz="1800" b="0" i="0" u="none" strike="noStrike" cap="none" normalizeH="0" baseline="0">
                        <a:ln>
                          <a:noFill/>
                        </a:ln>
                        <a:solidFill>
                          <a:schemeClr val="tx1"/>
                        </a:solidFill>
                        <a:effectLst/>
                        <a:latin typeface="Arial" charset="0"/>
                        <a:ea typeface="ＭＳ Ｐゴシック" pitchFamily="1" charset="-128"/>
                      </a:endParaRPr>
                    </a:p>
                  </a:txBody>
                  <a:tcPr marL="91436" marR="91436" marT="45740" marB="45740"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pitchFamily="1" charset="-128"/>
                        </a:rPr>
                        <a:t>Code of Ethics</a:t>
                      </a:r>
                    </a:p>
                  </a:txBody>
                  <a:tcPr marL="91436" marR="91436" marT="45740" marB="45740" horzOverflow="overflow">
                    <a:lnL>
                      <a:noFill/>
                    </a:lnL>
                    <a:lnR>
                      <a:noFill/>
                    </a:lnR>
                    <a:lnT>
                      <a:noFill/>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pitchFamily="1" charset="-128"/>
                        </a:rPr>
                        <a:t>Deals with ethics principles (short)</a:t>
                      </a:r>
                    </a:p>
                  </a:txBody>
                  <a:tcPr marL="91436" marR="91436" marT="45740" marB="45740"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01"/>
                  </a:ext>
                </a:extLst>
              </a:tr>
              <a:tr h="575158">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sz="1800" b="0" i="0" u="none" strike="noStrike" cap="none" normalizeH="0" baseline="0">
                        <a:ln>
                          <a:noFill/>
                        </a:ln>
                        <a:solidFill>
                          <a:schemeClr val="tx1"/>
                        </a:solidFill>
                        <a:effectLst/>
                        <a:latin typeface="Arial" charset="0"/>
                        <a:ea typeface="ＭＳ Ｐゴシック" pitchFamily="1" charset="-128"/>
                      </a:endParaRPr>
                    </a:p>
                  </a:txBody>
                  <a:tcPr marL="91436" marR="91436" marT="45740" marB="45740"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pitchFamily="1" charset="-128"/>
                        </a:rPr>
                        <a:t>Code of Conduct</a:t>
                      </a:r>
                    </a:p>
                  </a:txBody>
                  <a:tcPr marL="91436" marR="91436" marT="45740" marB="45740" horzOverflow="overflow">
                    <a:lnL>
                      <a:noFill/>
                    </a:lnL>
                    <a:lnR>
                      <a:noFill/>
                    </a:lnR>
                    <a:lnT>
                      <a:noFill/>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pitchFamily="1" charset="-128"/>
                        </a:rPr>
                        <a:t>Deals with principles plus additional examples, etc</a:t>
                      </a:r>
                    </a:p>
                  </a:txBody>
                  <a:tcPr marL="91436" marR="91436" marT="45740" marB="45740"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02"/>
                  </a:ext>
                </a:extLst>
              </a:tr>
              <a:tr h="575158">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sz="1800" b="0" i="0" u="none" strike="noStrike" cap="none" normalizeH="0" baseline="0">
                        <a:ln>
                          <a:noFill/>
                        </a:ln>
                        <a:solidFill>
                          <a:schemeClr val="tx1"/>
                        </a:solidFill>
                        <a:effectLst/>
                        <a:latin typeface="Arial" charset="0"/>
                        <a:ea typeface="ＭＳ Ｐゴシック" pitchFamily="1" charset="-128"/>
                      </a:endParaRPr>
                    </a:p>
                  </a:txBody>
                  <a:tcPr marL="91436" marR="91436" marT="45740" marB="45740" horzOverflow="overflow">
                    <a:lnL w="19050" cap="flat" cmpd="sng" algn="ctr">
                      <a:solidFill>
                        <a:schemeClr val="tx1"/>
                      </a:solidFill>
                      <a:prstDash val="solid"/>
                      <a:round/>
                      <a:headEnd type="none" w="med" len="med"/>
                      <a:tailEnd type="none" w="med" len="med"/>
                    </a:lnL>
                    <a:lnR>
                      <a:noFill/>
                    </a:lnR>
                    <a:lnT>
                      <a:noFill/>
                    </a:lnT>
                    <a:lnB w="19050" cap="flat" cmpd="sng" algn="ctr">
                      <a:solidFill>
                        <a:schemeClr val="tx1"/>
                      </a:solidFill>
                      <a:prstDash val="solid"/>
                      <a:round/>
                      <a:headEnd type="none" w="med" len="med"/>
                      <a:tailEnd type="none" w="med" len="med"/>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pitchFamily="1" charset="-128"/>
                        </a:rPr>
                        <a:t>Code of Practice</a:t>
                      </a:r>
                    </a:p>
                  </a:txBody>
                  <a:tcPr marL="91436" marR="91436" marT="45740" marB="45740" horzOverflow="overflow">
                    <a:lnL>
                      <a:noFill/>
                    </a:lnL>
                    <a:lnR>
                      <a:noFill/>
                    </a:lnR>
                    <a:lnT>
                      <a:noFill/>
                    </a:lnT>
                    <a:lnB w="19050" cap="flat" cmpd="sng" algn="ctr">
                      <a:solidFill>
                        <a:schemeClr val="tx1"/>
                      </a:solidFill>
                      <a:prstDash val="solid"/>
                      <a:round/>
                      <a:headEnd type="none" w="med" len="med"/>
                      <a:tailEnd type="none" w="med" len="med"/>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pitchFamily="1" charset="-128"/>
                        </a:rPr>
                        <a:t>Detailed rules of practice</a:t>
                      </a:r>
                    </a:p>
                  </a:txBody>
                  <a:tcPr marL="91436" marR="91436" marT="45740" marB="45740" horzOverflow="overflow">
                    <a:lnL>
                      <a:noFill/>
                    </a:lnL>
                    <a:lnR w="19050" cap="flat" cmpd="sng" algn="ctr">
                      <a:solidFill>
                        <a:schemeClr val="tx1"/>
                      </a:solidFill>
                      <a:prstDash val="solid"/>
                      <a:round/>
                      <a:headEnd type="none" w="med" len="med"/>
                      <a:tailEnd type="none" w="med" len="med"/>
                    </a:lnR>
                    <a:lnT>
                      <a:noFill/>
                    </a:lnT>
                    <a:lnB w="19050" cap="flat" cmpd="sng" algn="ctr">
                      <a:solidFill>
                        <a:schemeClr val="tx1"/>
                      </a:solidFill>
                      <a:prstDash val="solid"/>
                      <a:round/>
                      <a:headEnd type="none" w="med" len="med"/>
                      <a:tailEnd type="none" w="med" len="med"/>
                    </a:lnB>
                    <a:lnTlToBr>
                      <a:noFill/>
                    </a:lnTlToBr>
                    <a:lnBlToTr>
                      <a:noFill/>
                    </a:lnBlToTr>
                    <a:solidFill>
                      <a:srgbClr val="E3E2DF"/>
                    </a:solidFill>
                  </a:tcPr>
                </a:tc>
                <a:extLst>
                  <a:ext uri="{0D108BD9-81ED-4DB2-BD59-A6C34878D82A}">
                    <a16:rowId xmlns:a16="http://schemas.microsoft.com/office/drawing/2014/main" val="10003"/>
                  </a:ext>
                </a:extLst>
              </a:tr>
            </a:tbl>
          </a:graphicData>
        </a:graphic>
      </p:graphicFrame>
      <p:sp>
        <p:nvSpPr>
          <p:cNvPr id="6" name="Title 5"/>
          <p:cNvSpPr>
            <a:spLocks noGrp="1"/>
          </p:cNvSpPr>
          <p:nvPr>
            <p:ph type="title"/>
          </p:nvPr>
        </p:nvSpPr>
        <p:spPr/>
        <p:txBody>
          <a:bodyPr/>
          <a:lstStyle/>
          <a:p>
            <a:r>
              <a:rPr lang="en-US" dirty="0"/>
              <a:t>Depths of Code Coverage</a:t>
            </a:r>
          </a:p>
        </p:txBody>
      </p:sp>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57A82F3-F6C4-4325-8C9C-7DF1AD06B2B5}"/>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7404" y="0"/>
            <a:ext cx="3046596" cy="685800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23898" y="2474895"/>
            <a:ext cx="4659573" cy="1908215"/>
          </a:xfrm>
          <a:noFill/>
          <a:ln>
            <a:solidFill>
              <a:schemeClr val="tx1"/>
            </a:solidFill>
          </a:ln>
        </p:spPr>
        <p:txBody>
          <a:bodyPr vert="horz" wrap="square" lIns="274320" tIns="182880" rIns="274320" bIns="182880" rtlCol="0" anchor="ctr" anchorCtr="1">
            <a:normAutofit/>
          </a:bodyPr>
          <a:lstStyle/>
          <a:p>
            <a:r>
              <a:rPr lang="en-US" sz="3500">
                <a:solidFill>
                  <a:schemeClr val="tx1"/>
                </a:solidFill>
              </a:rPr>
              <a:t>Areas of Corporate Risk Assessments</a:t>
            </a:r>
          </a:p>
        </p:txBody>
      </p:sp>
    </p:spTree>
  </p:cSld>
  <p:clrMapOvr>
    <a:overrideClrMapping bg1="dk1" tx1="lt1" bg2="dk2" tx2="lt2" accent1="accent1" accent2="accent2" accent3="accent3" accent4="accent4" accent5="accent5" accent6="accent6" hlink="hlink" folHlink="folHlink"/>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1530350" y="612775"/>
            <a:ext cx="1455738" cy="396875"/>
          </a:xfrm>
          <a:prstGeom prst="rect">
            <a:avLst/>
          </a:prstGeom>
          <a:noFill/>
          <a:ln w="9525">
            <a:noFill/>
            <a:miter lim="800000"/>
            <a:headEnd/>
            <a:tailEnd/>
          </a:ln>
        </p:spPr>
        <p:txBody>
          <a:bodyPr wrap="none">
            <a:prstTxWarp prst="textNoShape">
              <a:avLst/>
            </a:prstTxWarp>
            <a:spAutoFit/>
          </a:bodyPr>
          <a:lstStyle/>
          <a:p>
            <a:r>
              <a:rPr lang="en-US" b="1"/>
              <a:t>TABLE 5.2</a:t>
            </a:r>
            <a:endParaRPr lang="en-US" sz="2400" b="1"/>
          </a:p>
        </p:txBody>
      </p:sp>
      <p:sp>
        <p:nvSpPr>
          <p:cNvPr id="11267" name="Line 3"/>
          <p:cNvSpPr>
            <a:spLocks noChangeShapeType="1"/>
          </p:cNvSpPr>
          <p:nvPr/>
        </p:nvSpPr>
        <p:spPr bwMode="auto">
          <a:xfrm>
            <a:off x="1636713" y="998538"/>
            <a:ext cx="4840287" cy="0"/>
          </a:xfrm>
          <a:prstGeom prst="line">
            <a:avLst/>
          </a:prstGeom>
          <a:noFill/>
          <a:ln w="25400">
            <a:solidFill>
              <a:schemeClr val="tx1"/>
            </a:solidFill>
            <a:round/>
            <a:headEnd/>
            <a:tailEnd/>
          </a:ln>
        </p:spPr>
        <p:txBody>
          <a:bodyPr wrap="none" anchor="ctr">
            <a:prstTxWarp prst="textNoShape">
              <a:avLst/>
            </a:prstTxWarp>
          </a:bodyPr>
          <a:lstStyle/>
          <a:p>
            <a:endParaRPr lang="en-US"/>
          </a:p>
        </p:txBody>
      </p:sp>
      <p:sp>
        <p:nvSpPr>
          <p:cNvPr id="11268" name="Rectangle 4"/>
          <p:cNvSpPr>
            <a:spLocks noChangeArrowheads="1"/>
          </p:cNvSpPr>
          <p:nvPr/>
        </p:nvSpPr>
        <p:spPr bwMode="auto">
          <a:xfrm>
            <a:off x="1524000" y="976313"/>
            <a:ext cx="5037138" cy="366712"/>
          </a:xfrm>
          <a:prstGeom prst="rect">
            <a:avLst/>
          </a:prstGeom>
          <a:noFill/>
          <a:ln w="9525">
            <a:noFill/>
            <a:miter lim="800000"/>
            <a:headEnd/>
            <a:tailEnd/>
          </a:ln>
        </p:spPr>
        <p:txBody>
          <a:bodyPr wrap="none">
            <a:prstTxWarp prst="textNoShape">
              <a:avLst/>
            </a:prstTxWarp>
            <a:spAutoFit/>
          </a:bodyPr>
          <a:lstStyle/>
          <a:p>
            <a:r>
              <a:rPr lang="en-US" sz="1800" b="1">
                <a:latin typeface="Times New Roman" pitchFamily="-108" charset="0"/>
              </a:rPr>
              <a:t>AREAS OF CORPORATE RISK ASSESSMENT</a:t>
            </a:r>
          </a:p>
        </p:txBody>
      </p:sp>
      <p:graphicFrame>
        <p:nvGraphicFramePr>
          <p:cNvPr id="7356" name="Group 188"/>
          <p:cNvGraphicFramePr>
            <a:graphicFrameLocks noGrp="1"/>
          </p:cNvGraphicFramePr>
          <p:nvPr/>
        </p:nvGraphicFramePr>
        <p:xfrm>
          <a:off x="672319" y="612773"/>
          <a:ext cx="7899743" cy="5406345"/>
        </p:xfrm>
        <a:graphic>
          <a:graphicData uri="http://schemas.openxmlformats.org/drawingml/2006/table">
            <a:tbl>
              <a:tblPr/>
              <a:tblGrid>
                <a:gridCol w="277840">
                  <a:extLst>
                    <a:ext uri="{9D8B030D-6E8A-4147-A177-3AD203B41FA5}">
                      <a16:colId xmlns:a16="http://schemas.microsoft.com/office/drawing/2014/main" val="20000"/>
                    </a:ext>
                  </a:extLst>
                </a:gridCol>
                <a:gridCol w="7621903">
                  <a:extLst>
                    <a:ext uri="{9D8B030D-6E8A-4147-A177-3AD203B41FA5}">
                      <a16:colId xmlns:a16="http://schemas.microsoft.com/office/drawing/2014/main" val="20001"/>
                    </a:ext>
                  </a:extLst>
                </a:gridCol>
              </a:tblGrid>
              <a:tr h="43020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5" marR="91435" marT="45728" marB="45728" horzOverflow="overflow">
                    <a:lnL w="190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a:noFill/>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Governance and objectives</a:t>
                      </a:r>
                    </a:p>
                  </a:txBody>
                  <a:tcPr marL="91435" marR="91435" marT="45728" marB="45728" anchor="b" horzOverflow="overflow">
                    <a:lnL>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a:noFill/>
                    </a:lnB>
                    <a:lnTlToBr>
                      <a:noFill/>
                    </a:lnTlToBr>
                    <a:lnBlToTr>
                      <a:noFill/>
                    </a:lnBlToTr>
                    <a:solidFill>
                      <a:srgbClr val="E3E2DF"/>
                    </a:solidFill>
                  </a:tcPr>
                </a:tc>
                <a:extLst>
                  <a:ext uri="{0D108BD9-81ED-4DB2-BD59-A6C34878D82A}">
                    <a16:rowId xmlns:a16="http://schemas.microsoft.com/office/drawing/2014/main" val="10000"/>
                  </a:ext>
                </a:extLst>
              </a:tr>
              <a:tr h="178527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5" marR="91435" marT="45728" marB="45728"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Areas of impact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Reputation</a:t>
                      </a:r>
                      <a:br>
                        <a:rPr kumimoji="0" lang="en-US"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r>
                        <a:rPr kumimoji="0" lang="en-US"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Assets, revenues, costs</a:t>
                      </a:r>
                      <a:br>
                        <a:rPr kumimoji="0" lang="en-US"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r>
                        <a:rPr kumimoji="0" lang="en-US"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Performance</a:t>
                      </a:r>
                      <a:br>
                        <a:rPr kumimoji="0" lang="en-US"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r>
                        <a:rPr kumimoji="0" lang="en-US"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Stakeholders</a:t>
                      </a:r>
                    </a:p>
                  </a:txBody>
                  <a:tcPr marL="91435" marR="91435" marT="45728" marB="45728"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01"/>
                  </a:ext>
                </a:extLst>
              </a:tr>
              <a:tr h="178527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5" marR="91435" marT="45728" marB="45728"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t>Sources of risk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t>     Environmental</a:t>
                      </a:r>
                      <a:br>
                        <a:rPr kumimoji="0" lang="en-US" sz="18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br>
                      <a:r>
                        <a:rPr kumimoji="0" lang="en-US" sz="18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t>     Strategic</a:t>
                      </a:r>
                      <a:br>
                        <a:rPr kumimoji="0" lang="en-US" sz="18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br>
                      <a:r>
                        <a:rPr kumimoji="0" lang="en-US" sz="18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t>     Operational</a:t>
                      </a:r>
                      <a:br>
                        <a:rPr kumimoji="0" lang="en-US" sz="18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br>
                      <a:r>
                        <a:rPr kumimoji="0" lang="en-US" sz="18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t>     Informational</a:t>
                      </a:r>
                    </a:p>
                  </a:txBody>
                  <a:tcPr marL="91435" marR="91435" marT="45728" marB="45728"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02"/>
                  </a:ext>
                </a:extLst>
              </a:tr>
              <a:tr h="43020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5" marR="91435" marT="45728" marB="45728"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Specific hazards</a:t>
                      </a:r>
                    </a:p>
                  </a:txBody>
                  <a:tcPr marL="91435" marR="91435" marT="45728" marB="45728"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03"/>
                  </a:ext>
                </a:extLst>
              </a:tr>
              <a:tr h="43020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5" marR="91435" marT="45728" marB="45728"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Degree of control over risk–little, some, great deal</a:t>
                      </a:r>
                    </a:p>
                  </a:txBody>
                  <a:tcPr marL="91435" marR="91435" marT="45728" marB="45728"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04"/>
                  </a:ext>
                </a:extLst>
              </a:tr>
              <a:tr h="54519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5" marR="91435" marT="45728" marB="45728" horzOverflow="overflow">
                    <a:lnL w="19050" cap="flat" cmpd="sng" algn="ctr">
                      <a:solidFill>
                        <a:schemeClr val="tx1"/>
                      </a:solidFill>
                      <a:prstDash val="solid"/>
                      <a:round/>
                      <a:headEnd type="none" w="med" len="med"/>
                      <a:tailEnd type="none" w="med" len="med"/>
                    </a:lnL>
                    <a:lnR>
                      <a:noFill/>
                    </a:lnR>
                    <a:lnT>
                      <a:noFill/>
                    </a:lnT>
                    <a:lnB w="19050" cap="flat" cmpd="sng" algn="ctr">
                      <a:solidFill>
                        <a:schemeClr val="tx1"/>
                      </a:solidFill>
                      <a:prstDash val="solid"/>
                      <a:round/>
                      <a:headEnd type="none" w="med" len="med"/>
                      <a:tailEnd type="none" w="med" len="med"/>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t>Documentation</a:t>
                      </a:r>
                    </a:p>
                  </a:txBody>
                  <a:tcPr marL="91435" marR="91435" marT="45728" marB="45728" horzOverflow="overflow">
                    <a:lnL>
                      <a:noFill/>
                    </a:lnL>
                    <a:lnR w="19050" cap="flat" cmpd="sng" algn="ctr">
                      <a:solidFill>
                        <a:schemeClr val="tx1"/>
                      </a:solidFill>
                      <a:prstDash val="solid"/>
                      <a:round/>
                      <a:headEnd type="none" w="med" len="med"/>
                      <a:tailEnd type="none" w="med" len="med"/>
                    </a:lnR>
                    <a:lnT>
                      <a:noFill/>
                    </a:lnT>
                    <a:lnB w="19050" cap="flat" cmpd="sng" algn="ctr">
                      <a:solidFill>
                        <a:schemeClr val="tx1"/>
                      </a:solidFill>
                      <a:prstDash val="solid"/>
                      <a:round/>
                      <a:headEnd type="none" w="med" len="med"/>
                      <a:tailEnd type="none" w="med" len="med"/>
                    </a:lnB>
                    <a:lnTlToBr>
                      <a:noFill/>
                    </a:lnTlToBr>
                    <a:lnBlToTr>
                      <a:noFill/>
                    </a:lnBlToTr>
                    <a:solidFill>
                      <a:srgbClr val="E3E2DF"/>
                    </a:solidFill>
                  </a:tcPr>
                </a:tc>
                <a:extLst>
                  <a:ext uri="{0D108BD9-81ED-4DB2-BD59-A6C34878D82A}">
                    <a16:rowId xmlns:a16="http://schemas.microsoft.com/office/drawing/2014/main" val="10005"/>
                  </a:ext>
                </a:extLst>
              </a:tr>
            </a:tbl>
          </a:graphicData>
        </a:graphic>
      </p:graphicFrame>
    </p:spTree>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57A82F3-F6C4-4325-8C9C-7DF1AD06B2B5}"/>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7404" y="0"/>
            <a:ext cx="3046596" cy="685800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23898" y="2474895"/>
            <a:ext cx="4659573" cy="1908215"/>
          </a:xfrm>
          <a:noFill/>
          <a:ln>
            <a:solidFill>
              <a:schemeClr val="tx1"/>
            </a:solidFill>
          </a:ln>
        </p:spPr>
        <p:txBody>
          <a:bodyPr vert="horz" wrap="square" lIns="274320" tIns="182880" rIns="274320" bIns="182880" rtlCol="0" anchor="ctr" anchorCtr="1">
            <a:normAutofit/>
          </a:bodyPr>
          <a:lstStyle/>
          <a:p>
            <a:r>
              <a:rPr lang="en-US" sz="3200">
                <a:solidFill>
                  <a:schemeClr val="tx1"/>
                </a:solidFill>
              </a:rPr>
              <a:t>Ethics Programs Orientation Types</a:t>
            </a:r>
          </a:p>
        </p:txBody>
      </p:sp>
    </p:spTree>
  </p:cSld>
  <p:clrMapOvr>
    <a:overrideClrMapping bg1="dk1" tx1="lt1" bg2="dk2" tx2="lt2" accent1="accent1" accent2="accent2" accent3="accent3" accent4="accent4" accent5="accent5" accent6="accent6" hlink="hlink" folHlink="folHlink"/>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ChangeArrowheads="1"/>
          </p:cNvSpPr>
          <p:nvPr/>
        </p:nvSpPr>
        <p:spPr bwMode="auto">
          <a:xfrm>
            <a:off x="311150" y="923925"/>
            <a:ext cx="1455738" cy="396875"/>
          </a:xfrm>
          <a:prstGeom prst="rect">
            <a:avLst/>
          </a:prstGeom>
          <a:noFill/>
          <a:ln w="9525">
            <a:noFill/>
            <a:miter lim="800000"/>
            <a:headEnd/>
            <a:tailEnd/>
          </a:ln>
        </p:spPr>
        <p:txBody>
          <a:bodyPr wrap="none">
            <a:prstTxWarp prst="textNoShape">
              <a:avLst/>
            </a:prstTxWarp>
            <a:spAutoFit/>
          </a:bodyPr>
          <a:lstStyle/>
          <a:p>
            <a:r>
              <a:rPr lang="en-US" b="1"/>
              <a:t>TABLE 5.7</a:t>
            </a:r>
            <a:endParaRPr lang="en-US" sz="2400" b="1"/>
          </a:p>
        </p:txBody>
      </p:sp>
      <p:sp>
        <p:nvSpPr>
          <p:cNvPr id="12291" name="Line 3"/>
          <p:cNvSpPr>
            <a:spLocks noChangeShapeType="1"/>
          </p:cNvSpPr>
          <p:nvPr/>
        </p:nvSpPr>
        <p:spPr bwMode="auto">
          <a:xfrm>
            <a:off x="417513" y="1309688"/>
            <a:ext cx="4611687" cy="0"/>
          </a:xfrm>
          <a:prstGeom prst="line">
            <a:avLst/>
          </a:prstGeom>
          <a:noFill/>
          <a:ln w="25400">
            <a:solidFill>
              <a:schemeClr val="tx1"/>
            </a:solidFill>
            <a:round/>
            <a:headEnd/>
            <a:tailEnd/>
          </a:ln>
        </p:spPr>
        <p:txBody>
          <a:bodyPr wrap="none" anchor="ctr">
            <a:prstTxWarp prst="textNoShape">
              <a:avLst/>
            </a:prstTxWarp>
          </a:bodyPr>
          <a:lstStyle/>
          <a:p>
            <a:endParaRPr lang="en-US"/>
          </a:p>
        </p:txBody>
      </p:sp>
      <p:sp>
        <p:nvSpPr>
          <p:cNvPr id="12292" name="Rectangle 4"/>
          <p:cNvSpPr>
            <a:spLocks noChangeArrowheads="1"/>
          </p:cNvSpPr>
          <p:nvPr/>
        </p:nvSpPr>
        <p:spPr bwMode="auto">
          <a:xfrm>
            <a:off x="304800" y="1287463"/>
            <a:ext cx="4813300" cy="366712"/>
          </a:xfrm>
          <a:prstGeom prst="rect">
            <a:avLst/>
          </a:prstGeom>
          <a:noFill/>
          <a:ln w="9525">
            <a:noFill/>
            <a:miter lim="800000"/>
            <a:headEnd/>
            <a:tailEnd/>
          </a:ln>
        </p:spPr>
        <p:txBody>
          <a:bodyPr wrap="none">
            <a:prstTxWarp prst="textNoShape">
              <a:avLst/>
            </a:prstTxWarp>
            <a:spAutoFit/>
          </a:bodyPr>
          <a:lstStyle/>
          <a:p>
            <a:r>
              <a:rPr lang="en-US" sz="1800" b="1">
                <a:latin typeface="Times New Roman" pitchFamily="-108" charset="0"/>
              </a:rPr>
              <a:t>ETHICS PROGRAM ORIENTATION TYPES</a:t>
            </a:r>
          </a:p>
        </p:txBody>
      </p:sp>
      <p:graphicFrame>
        <p:nvGraphicFramePr>
          <p:cNvPr id="16579" name="Group 195"/>
          <p:cNvGraphicFramePr>
            <a:graphicFrameLocks noGrp="1"/>
          </p:cNvGraphicFramePr>
          <p:nvPr/>
        </p:nvGraphicFramePr>
        <p:xfrm>
          <a:off x="381000" y="578891"/>
          <a:ext cx="8331511" cy="5994333"/>
        </p:xfrm>
        <a:graphic>
          <a:graphicData uri="http://schemas.openxmlformats.org/drawingml/2006/table">
            <a:tbl>
              <a:tblPr/>
              <a:tblGrid>
                <a:gridCol w="208274">
                  <a:extLst>
                    <a:ext uri="{9D8B030D-6E8A-4147-A177-3AD203B41FA5}">
                      <a16:colId xmlns:a16="http://schemas.microsoft.com/office/drawing/2014/main" val="20000"/>
                    </a:ext>
                  </a:extLst>
                </a:gridCol>
                <a:gridCol w="3170237">
                  <a:extLst>
                    <a:ext uri="{9D8B030D-6E8A-4147-A177-3AD203B41FA5}">
                      <a16:colId xmlns:a16="http://schemas.microsoft.com/office/drawing/2014/main" val="20001"/>
                    </a:ext>
                  </a:extLst>
                </a:gridCol>
                <a:gridCol w="4953000">
                  <a:extLst>
                    <a:ext uri="{9D8B030D-6E8A-4147-A177-3AD203B41FA5}">
                      <a16:colId xmlns:a16="http://schemas.microsoft.com/office/drawing/2014/main" val="20002"/>
                    </a:ext>
                  </a:extLst>
                </a:gridCol>
              </a:tblGrid>
              <a:tr h="653770">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sz="18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endParaRPr>
                    </a:p>
                  </a:txBody>
                  <a:tcPr marL="91437" marR="91437" marT="45727" marB="45727" anchor="b" horzOverflow="overflow">
                    <a:lnL w="190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ORIENTATION</a:t>
                      </a:r>
                    </a:p>
                  </a:txBody>
                  <a:tcPr marL="91437" marR="91437" marT="45727" marB="45727" anchor="b" horzOverflow="overflow">
                    <a:lnL>
                      <a:noFill/>
                    </a:lnL>
                    <a:lnR>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PRIMARY FOCUS</a:t>
                      </a:r>
                    </a:p>
                  </a:txBody>
                  <a:tcPr marL="91437" marR="91437" marT="45727" marB="45727" anchor="b" horzOverflow="overflow">
                    <a:lnL>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solidFill>
                      <a:srgbClr val="E3E2DF"/>
                    </a:solidFill>
                  </a:tcPr>
                </a:tc>
                <a:extLst>
                  <a:ext uri="{0D108BD9-81ED-4DB2-BD59-A6C34878D82A}">
                    <a16:rowId xmlns:a16="http://schemas.microsoft.com/office/drawing/2014/main" val="10000"/>
                  </a:ext>
                </a:extLst>
              </a:tr>
              <a:tr h="915298">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7" marR="91437" marT="45727" marB="45727" horzOverflow="overflow">
                    <a:lnL w="190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Compliance-based</a:t>
                      </a:r>
                    </a:p>
                  </a:txBody>
                  <a:tcPr marL="91437" marR="91437" marT="45727" marB="45727" horzOverflow="overflow">
                    <a:lnL>
                      <a:noFill/>
                    </a:lnL>
                    <a:lnR>
                      <a:noFill/>
                    </a:lnR>
                    <a:lnT w="19050" cap="flat" cmpd="sng" algn="ctr">
                      <a:solidFill>
                        <a:schemeClr val="tx1"/>
                      </a:solidFill>
                      <a:prstDash val="solid"/>
                      <a:round/>
                      <a:headEnd type="none" w="med" len="med"/>
                      <a:tailEnd type="none" w="med" len="med"/>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Preventing, detecting, and punishing</a:t>
                      </a:r>
                      <a:br>
                        <a:rPr kumimoji="0" lang="en-US"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r>
                        <a:rPr kumimoji="0" lang="en-US"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violations of the law</a:t>
                      </a:r>
                    </a:p>
                  </a:txBody>
                  <a:tcPr marL="91437" marR="91437" marT="45727" marB="45727" horzOverflow="overflow">
                    <a:lnL>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a:noFill/>
                    </a:lnB>
                    <a:lnTlToBr>
                      <a:noFill/>
                    </a:lnTlToBr>
                    <a:lnBlToTr>
                      <a:noFill/>
                    </a:lnBlToTr>
                    <a:solidFill>
                      <a:srgbClr val="E3E2DF"/>
                    </a:solidFill>
                  </a:tcPr>
                </a:tc>
                <a:extLst>
                  <a:ext uri="{0D108BD9-81ED-4DB2-BD59-A6C34878D82A}">
                    <a16:rowId xmlns:a16="http://schemas.microsoft.com/office/drawing/2014/main" val="10001"/>
                  </a:ext>
                </a:extLst>
              </a:tr>
              <a:tr h="915298">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7" marR="91437" marT="45727" marB="45727"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CA"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Integrity or Values-based</a:t>
                      </a:r>
                      <a:endParaRPr kumimoji="0" lang="en-US"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7" marR="91437" marT="45727" marB="45727" horzOverflow="overflow">
                    <a:lnL>
                      <a:noFill/>
                    </a:lnL>
                    <a:lnR>
                      <a:noFill/>
                    </a:lnR>
                    <a:lnT>
                      <a:noFill/>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CA" sz="18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t>Defines </a:t>
                      </a:r>
                      <a:r>
                        <a:rPr kumimoji="0" lang="en-US" sz="1800" b="0" i="0" u="none" strike="noStrike" cap="none" normalizeH="0" baseline="0" dirty="0" err="1">
                          <a:ln>
                            <a:noFill/>
                          </a:ln>
                          <a:solidFill>
                            <a:schemeClr val="tx1"/>
                          </a:solidFill>
                          <a:effectLst/>
                          <a:latin typeface="Arial" pitchFamily="-108" charset="0"/>
                          <a:ea typeface="ＭＳ Ｐゴシック" pitchFamily="-108" charset="-128"/>
                          <a:cs typeface="ＭＳ Ｐゴシック" pitchFamily="-108" charset="-128"/>
                        </a:rPr>
                        <a:t>organisa</a:t>
                      </a:r>
                      <a:r>
                        <a:rPr kumimoji="0" lang="en-CA" sz="1800" b="0" i="0" u="none" strike="noStrike" cap="none" normalizeH="0" baseline="0" dirty="0" err="1">
                          <a:ln>
                            <a:noFill/>
                          </a:ln>
                          <a:solidFill>
                            <a:schemeClr val="tx1"/>
                          </a:solidFill>
                          <a:effectLst/>
                          <a:latin typeface="Arial" pitchFamily="-108" charset="0"/>
                          <a:ea typeface="ＭＳ Ｐゴシック" pitchFamily="-108" charset="-128"/>
                          <a:cs typeface="ＭＳ Ｐゴシック" pitchFamily="-108" charset="-128"/>
                        </a:rPr>
                        <a:t>tional</a:t>
                      </a:r>
                      <a:r>
                        <a:rPr kumimoji="0" lang="en-CA" sz="18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t> values and</a:t>
                      </a:r>
                      <a:br>
                        <a:rPr kumimoji="0" lang="en-CA" sz="18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br>
                      <a:r>
                        <a:rPr kumimoji="0" lang="en-CA" sz="18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t>    encourages employee commitment</a:t>
                      </a:r>
                      <a:endParaRPr kumimoji="0" lang="en-US" sz="18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endParaRPr>
                    </a:p>
                  </a:txBody>
                  <a:tcPr marL="91437" marR="91437" marT="45727" marB="45727"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02"/>
                  </a:ext>
                </a:extLst>
              </a:tr>
              <a:tr h="1307559">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7" marR="91437" marT="45727" marB="45727"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CA" sz="18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t>Satisfaction of external</a:t>
                      </a:r>
                      <a:br>
                        <a:rPr kumimoji="0" lang="en-CA" sz="18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br>
                      <a:r>
                        <a:rPr kumimoji="0" lang="en-CA" sz="18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t>    stakeholders</a:t>
                      </a:r>
                      <a:endParaRPr kumimoji="0" lang="en-US" sz="18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endParaRPr>
                    </a:p>
                  </a:txBody>
                  <a:tcPr marL="91437" marR="91437" marT="45727" marB="45727" horzOverflow="overflow">
                    <a:lnL>
                      <a:noFill/>
                    </a:lnL>
                    <a:lnR>
                      <a:noFill/>
                    </a:lnR>
                    <a:lnT>
                      <a:noFill/>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CA"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Improvement of image with and</a:t>
                      </a:r>
                      <a:br>
                        <a:rPr kumimoji="0" lang="en-CA"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r>
                        <a:rPr kumimoji="0" lang="en-CA"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relationships with external stakeholders</a:t>
                      </a:r>
                      <a:br>
                        <a:rPr kumimoji="0" lang="en-CA"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r>
                        <a:rPr kumimoji="0" lang="en-CA"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(customers, the community, suppliers)</a:t>
                      </a:r>
                      <a:endParaRPr kumimoji="0" lang="en-US"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7" marR="91437" marT="45727" marB="45727"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03"/>
                  </a:ext>
                </a:extLst>
              </a:tr>
              <a:tr h="915298">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7" marR="91437" marT="45727" marB="45727"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CA"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Protect top management</a:t>
                      </a:r>
                      <a:br>
                        <a:rPr kumimoji="0" lang="en-CA"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r>
                        <a:rPr kumimoji="0" lang="en-CA"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from blame</a:t>
                      </a:r>
                      <a:endParaRPr kumimoji="0" lang="en-US"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7" marR="91437" marT="45727" marB="45727" horzOverflow="overflow">
                    <a:lnL>
                      <a:noFill/>
                    </a:lnL>
                    <a:lnR>
                      <a:noFill/>
                    </a:lnR>
                    <a:lnT>
                      <a:noFill/>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CA"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Defensive “CYA” or cover your ___</a:t>
                      </a:r>
                      <a:endParaRPr kumimoji="0" lang="en-US"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7" marR="91437" marT="45727" marB="45727"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04"/>
                  </a:ext>
                </a:extLst>
              </a:tr>
              <a:tr h="742302">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7" marR="91437" marT="45727" marB="45727" horzOverflow="overflow">
                    <a:lnL w="19050" cap="flat" cmpd="sng" algn="ctr">
                      <a:solidFill>
                        <a:schemeClr val="tx1"/>
                      </a:solidFill>
                      <a:prstDash val="solid"/>
                      <a:round/>
                      <a:headEnd type="none" w="med" len="med"/>
                      <a:tailEnd type="none" w="med" len="med"/>
                    </a:lnL>
                    <a:lnR>
                      <a:noFill/>
                    </a:lnR>
                    <a:lnT>
                      <a:noFill/>
                    </a:lnT>
                    <a:lnB w="19050" cap="flat" cmpd="sng" algn="ctr">
                      <a:solidFill>
                        <a:schemeClr val="tx1"/>
                      </a:solidFill>
                      <a:prstDash val="solid"/>
                      <a:round/>
                      <a:headEnd type="none" w="med" len="med"/>
                      <a:tailEnd type="none" w="med" len="med"/>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CA"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Combinations of the above</a:t>
                      </a:r>
                      <a:endParaRPr kumimoji="0" lang="en-US"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7" marR="91437" marT="45727" marB="45727" horzOverflow="overflow">
                    <a:lnL>
                      <a:noFill/>
                    </a:lnL>
                    <a:lnR>
                      <a:noFill/>
                    </a:lnR>
                    <a:lnT>
                      <a:noFill/>
                    </a:lnT>
                    <a:lnB w="19050" cap="flat" cmpd="sng" algn="ctr">
                      <a:solidFill>
                        <a:schemeClr val="tx1"/>
                      </a:solidFill>
                      <a:prstDash val="solid"/>
                      <a:round/>
                      <a:headEnd type="none" w="med" len="med"/>
                      <a:tailEnd type="none" w="med" len="med"/>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CA"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Values- and compliance-based, for example</a:t>
                      </a:r>
                      <a:endParaRPr kumimoji="0" lang="en-US" sz="18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7" marR="91437" marT="45727" marB="45727" horzOverflow="overflow">
                    <a:lnL>
                      <a:noFill/>
                    </a:lnL>
                    <a:lnR w="19050" cap="flat" cmpd="sng" algn="ctr">
                      <a:solidFill>
                        <a:schemeClr val="tx1"/>
                      </a:solidFill>
                      <a:prstDash val="solid"/>
                      <a:round/>
                      <a:headEnd type="none" w="med" len="med"/>
                      <a:tailEnd type="none" w="med" len="med"/>
                    </a:lnR>
                    <a:lnT>
                      <a:noFill/>
                    </a:lnT>
                    <a:lnB w="19050" cap="flat" cmpd="sng" algn="ctr">
                      <a:solidFill>
                        <a:schemeClr val="tx1"/>
                      </a:solidFill>
                      <a:prstDash val="solid"/>
                      <a:round/>
                      <a:headEnd type="none" w="med" len="med"/>
                      <a:tailEnd type="none" w="med" len="med"/>
                    </a:lnB>
                    <a:lnTlToBr>
                      <a:noFill/>
                    </a:lnTlToBr>
                    <a:lnBlToTr>
                      <a:noFill/>
                    </a:lnBlToTr>
                    <a:solidFill>
                      <a:srgbClr val="E3E2DF"/>
                    </a:solidFill>
                  </a:tcPr>
                </a:tc>
                <a:extLst>
                  <a:ext uri="{0D108BD9-81ED-4DB2-BD59-A6C34878D82A}">
                    <a16:rowId xmlns:a16="http://schemas.microsoft.com/office/drawing/2014/main" val="10005"/>
                  </a:ext>
                </a:extLst>
              </a:tr>
              <a:tr h="544808">
                <a:tc gridSpan="3">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Times New Roman" pitchFamily="-108" charset="0"/>
                          <a:ea typeface="ＭＳ Ｐゴシック" pitchFamily="-108" charset="-128"/>
                          <a:cs typeface="ＭＳ Ｐゴシック" pitchFamily="-108" charset="-128"/>
                        </a:rPr>
                        <a:t>SOURCES: </a:t>
                      </a:r>
                      <a:r>
                        <a:rPr kumimoji="0" lang="en-US" sz="1400" b="0" i="0" u="none" strike="noStrike" cap="none" normalizeH="0" baseline="0" dirty="0" err="1">
                          <a:ln>
                            <a:noFill/>
                          </a:ln>
                          <a:solidFill>
                            <a:schemeClr val="tx1"/>
                          </a:solidFill>
                          <a:effectLst/>
                          <a:latin typeface="Times New Roman" pitchFamily="-108" charset="0"/>
                          <a:ea typeface="ＭＳ Ｐゴシック" pitchFamily="-108" charset="-128"/>
                          <a:cs typeface="ＭＳ Ｐゴシック" pitchFamily="-108" charset="-128"/>
                        </a:rPr>
                        <a:t>Treviño</a:t>
                      </a:r>
                      <a:r>
                        <a:rPr kumimoji="0" lang="en-US" sz="1400" b="0" i="0" u="none" strike="noStrike" cap="none" normalizeH="0" baseline="0" dirty="0">
                          <a:ln>
                            <a:noFill/>
                          </a:ln>
                          <a:solidFill>
                            <a:schemeClr val="tx1"/>
                          </a:solidFill>
                          <a:effectLst/>
                          <a:latin typeface="Times New Roman" pitchFamily="-108" charset="0"/>
                          <a:ea typeface="ＭＳ Ｐゴシック" pitchFamily="-108" charset="-128"/>
                          <a:cs typeface="ＭＳ Ｐゴシック" pitchFamily="-108" charset="-128"/>
                        </a:rPr>
                        <a:t>, Weaver, Gibson and Toffler, 1999, 135-139; Paine, 1994, 111; </a:t>
                      </a:r>
                      <a:r>
                        <a:rPr kumimoji="0" lang="en-US" sz="1400" b="0" i="0" u="none" strike="noStrike" cap="none" normalizeH="0" baseline="0" dirty="0" err="1">
                          <a:ln>
                            <a:noFill/>
                          </a:ln>
                          <a:solidFill>
                            <a:schemeClr val="tx1"/>
                          </a:solidFill>
                          <a:effectLst/>
                          <a:latin typeface="Times New Roman" pitchFamily="-108" charset="0"/>
                          <a:ea typeface="ＭＳ Ｐゴシック" pitchFamily="-108" charset="-128"/>
                          <a:cs typeface="ＭＳ Ｐゴシック" pitchFamily="-108" charset="-128"/>
                        </a:rPr>
                        <a:t>Badaracco</a:t>
                      </a:r>
                      <a:r>
                        <a:rPr kumimoji="0" lang="en-US" sz="1400" b="0" i="0" u="none" strike="noStrike" cap="none" normalizeH="0" baseline="0" dirty="0">
                          <a:ln>
                            <a:noFill/>
                          </a:ln>
                          <a:solidFill>
                            <a:schemeClr val="tx1"/>
                          </a:solidFill>
                          <a:effectLst/>
                          <a:latin typeface="Times New Roman" pitchFamily="-108" charset="0"/>
                          <a:ea typeface="ＭＳ Ｐゴシック" pitchFamily="-108" charset="-128"/>
                          <a:cs typeface="ＭＳ Ｐゴシック" pitchFamily="-108" charset="-128"/>
                        </a:rPr>
                        <a:t> &amp; Webb, 1995, 15.</a:t>
                      </a:r>
                      <a:endParaRPr kumimoji="0" lang="en-US" sz="1000" b="0" i="0" u="none" strike="noStrike" cap="none" normalizeH="0" baseline="0" dirty="0">
                        <a:ln>
                          <a:noFill/>
                        </a:ln>
                        <a:solidFill>
                          <a:schemeClr val="tx1"/>
                        </a:solidFill>
                        <a:effectLst/>
                        <a:latin typeface="Times New Roman" pitchFamily="-108" charset="0"/>
                        <a:ea typeface="ＭＳ Ｐゴシック" pitchFamily="-108" charset="-128"/>
                        <a:cs typeface="ＭＳ Ｐゴシック" pitchFamily="-108" charset="-128"/>
                      </a:endParaRPr>
                    </a:p>
                  </a:txBody>
                  <a:tcPr marL="91437" marR="91437" marT="45727" marB="45727" horzOverflow="overflow">
                    <a:lnL>
                      <a:noFill/>
                    </a:lnL>
                    <a:lnR>
                      <a:noFill/>
                    </a:lnR>
                    <a:lnT w="19050"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6"/>
                  </a:ext>
                </a:extLst>
              </a:tr>
            </a:tbl>
          </a:graphicData>
        </a:graphic>
      </p:graphicFrame>
    </p:spTree>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57A82F3-F6C4-4325-8C9C-7DF1AD06B2B5}"/>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7404" y="0"/>
            <a:ext cx="3046596" cy="685800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23898" y="2474895"/>
            <a:ext cx="4659573" cy="1908215"/>
          </a:xfrm>
          <a:noFill/>
          <a:ln>
            <a:solidFill>
              <a:schemeClr val="tx1"/>
            </a:solidFill>
          </a:ln>
        </p:spPr>
        <p:txBody>
          <a:bodyPr vert="horz" wrap="square" lIns="274320" tIns="182880" rIns="274320" bIns="182880" rtlCol="0" anchor="ctr" anchorCtr="1">
            <a:normAutofit/>
          </a:bodyPr>
          <a:lstStyle/>
          <a:p>
            <a:r>
              <a:rPr lang="en-US" sz="3500">
                <a:solidFill>
                  <a:schemeClr val="tx1"/>
                </a:solidFill>
              </a:rPr>
              <a:t>Cultural Values and Norms</a:t>
            </a:r>
          </a:p>
        </p:txBody>
      </p:sp>
    </p:spTree>
  </p:cSld>
  <p:clrMapOvr>
    <a:overrideClrMapping bg1="dk1" tx1="lt1" bg2="dk2" tx2="lt2" accent1="accent1" accent2="accent2" accent3="accent3" accent4="accent4" accent5="accent5" accent6="accent6" hlink="hlink" folHlink="folHlink"/>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768350" y="261938"/>
            <a:ext cx="1455738" cy="396875"/>
          </a:xfrm>
          <a:prstGeom prst="rect">
            <a:avLst/>
          </a:prstGeom>
          <a:noFill/>
          <a:ln w="9525">
            <a:noFill/>
            <a:miter lim="800000"/>
            <a:headEnd/>
            <a:tailEnd/>
          </a:ln>
        </p:spPr>
        <p:txBody>
          <a:bodyPr wrap="none">
            <a:prstTxWarp prst="textNoShape">
              <a:avLst/>
            </a:prstTxWarp>
            <a:spAutoFit/>
          </a:bodyPr>
          <a:lstStyle/>
          <a:p>
            <a:r>
              <a:rPr lang="en-US" b="1"/>
              <a:t>TABLE 5.1</a:t>
            </a:r>
            <a:endParaRPr lang="en-US" sz="2400" b="1"/>
          </a:p>
        </p:txBody>
      </p:sp>
      <p:sp>
        <p:nvSpPr>
          <p:cNvPr id="13315" name="Line 3"/>
          <p:cNvSpPr>
            <a:spLocks noChangeShapeType="1"/>
          </p:cNvSpPr>
          <p:nvPr/>
        </p:nvSpPr>
        <p:spPr bwMode="auto">
          <a:xfrm>
            <a:off x="874713" y="647700"/>
            <a:ext cx="4535487" cy="0"/>
          </a:xfrm>
          <a:prstGeom prst="line">
            <a:avLst/>
          </a:prstGeom>
          <a:noFill/>
          <a:ln w="25400">
            <a:solidFill>
              <a:schemeClr val="tx1"/>
            </a:solidFill>
            <a:round/>
            <a:headEnd/>
            <a:tailEnd/>
          </a:ln>
        </p:spPr>
        <p:txBody>
          <a:bodyPr wrap="none" anchor="ctr">
            <a:prstTxWarp prst="textNoShape">
              <a:avLst/>
            </a:prstTxWarp>
          </a:bodyPr>
          <a:lstStyle/>
          <a:p>
            <a:endParaRPr lang="en-US"/>
          </a:p>
        </p:txBody>
      </p:sp>
      <p:sp>
        <p:nvSpPr>
          <p:cNvPr id="13316" name="Rectangle 4"/>
          <p:cNvSpPr>
            <a:spLocks noChangeArrowheads="1"/>
          </p:cNvSpPr>
          <p:nvPr/>
        </p:nvSpPr>
        <p:spPr bwMode="auto">
          <a:xfrm>
            <a:off x="762000" y="625475"/>
            <a:ext cx="4711700" cy="366713"/>
          </a:xfrm>
          <a:prstGeom prst="rect">
            <a:avLst/>
          </a:prstGeom>
          <a:noFill/>
          <a:ln w="9525">
            <a:noFill/>
            <a:miter lim="800000"/>
            <a:headEnd/>
            <a:tailEnd/>
          </a:ln>
        </p:spPr>
        <p:txBody>
          <a:bodyPr wrap="none">
            <a:prstTxWarp prst="textNoShape">
              <a:avLst/>
            </a:prstTxWarp>
            <a:spAutoFit/>
          </a:bodyPr>
          <a:lstStyle/>
          <a:p>
            <a:r>
              <a:rPr lang="en-US" sz="1800" b="1">
                <a:latin typeface="Times New Roman" pitchFamily="-108" charset="0"/>
              </a:rPr>
              <a:t>CULTURAL VALUES AND HYPERNORMS</a:t>
            </a:r>
          </a:p>
        </p:txBody>
      </p:sp>
      <p:graphicFrame>
        <p:nvGraphicFramePr>
          <p:cNvPr id="6503" name="Group 359"/>
          <p:cNvGraphicFramePr>
            <a:graphicFrameLocks noGrp="1"/>
          </p:cNvGraphicFramePr>
          <p:nvPr/>
        </p:nvGraphicFramePr>
        <p:xfrm>
          <a:off x="261457" y="261944"/>
          <a:ext cx="8628089" cy="5990740"/>
        </p:xfrm>
        <a:graphic>
          <a:graphicData uri="http://schemas.openxmlformats.org/drawingml/2006/table">
            <a:tbl>
              <a:tblPr/>
              <a:tblGrid>
                <a:gridCol w="241398">
                  <a:extLst>
                    <a:ext uri="{9D8B030D-6E8A-4147-A177-3AD203B41FA5}">
                      <a16:colId xmlns:a16="http://schemas.microsoft.com/office/drawing/2014/main" val="20000"/>
                    </a:ext>
                  </a:extLst>
                </a:gridCol>
                <a:gridCol w="2910870">
                  <a:extLst>
                    <a:ext uri="{9D8B030D-6E8A-4147-A177-3AD203B41FA5}">
                      <a16:colId xmlns:a16="http://schemas.microsoft.com/office/drawing/2014/main" val="20001"/>
                    </a:ext>
                  </a:extLst>
                </a:gridCol>
                <a:gridCol w="5475821">
                  <a:extLst>
                    <a:ext uri="{9D8B030D-6E8A-4147-A177-3AD203B41FA5}">
                      <a16:colId xmlns:a16="http://schemas.microsoft.com/office/drawing/2014/main" val="20002"/>
                    </a:ext>
                  </a:extLst>
                </a:gridCol>
              </a:tblGrid>
              <a:tr h="49088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1600" b="1" i="1"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26" marB="45726" horzOverflow="overflow">
                    <a:lnL w="190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a:noFill/>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1"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Sphere/Culture</a:t>
                      </a:r>
                    </a:p>
                  </a:txBody>
                  <a:tcPr marL="91436" marR="91436" marT="45726" marB="45726" anchor="b" horzOverflow="overflow">
                    <a:lnL>
                      <a:noFill/>
                    </a:lnL>
                    <a:lnR>
                      <a:noFill/>
                    </a:lnR>
                    <a:lnT w="19050" cap="flat" cmpd="sng" algn="ctr">
                      <a:solidFill>
                        <a:schemeClr val="tx1"/>
                      </a:solidFill>
                      <a:prstDash val="solid"/>
                      <a:round/>
                      <a:headEnd type="none" w="med" len="med"/>
                      <a:tailEnd type="none" w="med" len="med"/>
                    </a:lnT>
                    <a:lnB>
                      <a:noFill/>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1"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Basis of Value-system</a:t>
                      </a:r>
                    </a:p>
                  </a:txBody>
                  <a:tcPr marL="91436" marR="91436" marT="45726" marB="45726" anchor="b" horzOverflow="overflow">
                    <a:lnL>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a:noFill/>
                    </a:lnB>
                    <a:lnTlToBr>
                      <a:noFill/>
                    </a:lnTlToBr>
                    <a:lnBlToTr>
                      <a:noFill/>
                    </a:lnBlToTr>
                    <a:solidFill>
                      <a:srgbClr val="E3E2DF"/>
                    </a:solidFill>
                  </a:tcPr>
                </a:tc>
                <a:extLst>
                  <a:ext uri="{0D108BD9-81ED-4DB2-BD59-A6C34878D82A}">
                    <a16:rowId xmlns:a16="http://schemas.microsoft.com/office/drawing/2014/main" val="10000"/>
                  </a:ext>
                </a:extLst>
              </a:tr>
              <a:tr h="38685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26" marB="45726"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N. American</a:t>
                      </a:r>
                    </a:p>
                  </a:txBody>
                  <a:tcPr marL="91436" marR="91436" marT="45726" marB="45726" horzOverflow="overflow">
                    <a:lnL>
                      <a:noFill/>
                    </a:lnL>
                    <a:lnR>
                      <a:noFill/>
                    </a:lnR>
                    <a:lnT>
                      <a:noFill/>
                    </a:lnT>
                    <a:lnB>
                      <a:noFill/>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Rights-based:  rights, justice, utility</a:t>
                      </a:r>
                    </a:p>
                  </a:txBody>
                  <a:tcPr marL="91436" marR="91436" marT="45726" marB="45726"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01"/>
                  </a:ext>
                </a:extLst>
              </a:tr>
              <a:tr h="38685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26" marB="45726"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Sino-Confucian</a:t>
                      </a:r>
                    </a:p>
                  </a:txBody>
                  <a:tcPr marL="91436" marR="91436" marT="45726" marB="45726" horzOverflow="overflow">
                    <a:lnL>
                      <a:noFill/>
                    </a:lnL>
                    <a:lnR>
                      <a:noFill/>
                    </a:lnR>
                    <a:lnT>
                      <a:noFill/>
                    </a:lnT>
                    <a:lnB>
                      <a:noFill/>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Duty-based:  obligation to family</a:t>
                      </a:r>
                    </a:p>
                  </a:txBody>
                  <a:tcPr marL="91436" marR="91436" marT="45726" marB="45726"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02"/>
                  </a:ext>
                </a:extLst>
              </a:tr>
              <a:tr h="38685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26" marB="45726"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Japan</a:t>
                      </a:r>
                    </a:p>
                  </a:txBody>
                  <a:tcPr marL="91436" marR="91436" marT="45726" marB="45726" horzOverflow="overflow">
                    <a:lnL>
                      <a:noFill/>
                    </a:lnL>
                    <a:lnR>
                      <a:noFill/>
                    </a:lnR>
                    <a:lnT>
                      <a:noFill/>
                    </a:lnT>
                    <a:lnB>
                      <a:noFill/>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Duty-based:  obligation to company</a:t>
                      </a:r>
                    </a:p>
                  </a:txBody>
                  <a:tcPr marL="91436" marR="91436" marT="45726" marB="45726"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03"/>
                  </a:ext>
                </a:extLst>
              </a:tr>
              <a:tr h="38685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26" marB="45726"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Middle East</a:t>
                      </a:r>
                    </a:p>
                  </a:txBody>
                  <a:tcPr marL="91436" marR="91436" marT="45726" marB="45726" horzOverflow="overflow">
                    <a:lnL>
                      <a:noFill/>
                    </a:lnL>
                    <a:lnR>
                      <a:noFill/>
                    </a:lnR>
                    <a:lnT>
                      <a:noFill/>
                    </a:lnT>
                    <a:lnB>
                      <a:noFill/>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Duty-based:  obligation to savior</a:t>
                      </a:r>
                    </a:p>
                  </a:txBody>
                  <a:tcPr marL="91436" marR="91436" marT="45726" marB="45726"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04"/>
                  </a:ext>
                </a:extLst>
              </a:tr>
              <a:tr h="38685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26" marB="45726"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Europe</a:t>
                      </a:r>
                    </a:p>
                  </a:txBody>
                  <a:tcPr marL="91436" marR="91436" marT="45726" marB="45726" horzOverflow="overflow">
                    <a:lnL>
                      <a:noFill/>
                    </a:lnL>
                    <a:lnR>
                      <a:noFill/>
                    </a:lnR>
                    <a:lnT>
                      <a:noFill/>
                    </a:lnT>
                    <a:lnB>
                      <a:noFill/>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Personal rights</a:t>
                      </a:r>
                    </a:p>
                  </a:txBody>
                  <a:tcPr marL="91436" marR="91436" marT="45726" marB="45726"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05"/>
                  </a:ext>
                </a:extLst>
              </a:tr>
              <a:tr h="38685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26" marB="45726"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South America</a:t>
                      </a:r>
                    </a:p>
                  </a:txBody>
                  <a:tcPr marL="91436" marR="91436" marT="45726" marB="45726" horzOverflow="overflow">
                    <a:lnL>
                      <a:noFill/>
                    </a:lnL>
                    <a:lnR>
                      <a:noFill/>
                    </a:lnR>
                    <a:lnT>
                      <a:noFill/>
                    </a:lnT>
                    <a:lnB>
                      <a:noFill/>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Duty-based:  obligation to family, religious values</a:t>
                      </a:r>
                    </a:p>
                  </a:txBody>
                  <a:tcPr marL="91436" marR="91436" marT="45726" marB="45726"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06"/>
                  </a:ext>
                </a:extLst>
              </a:tr>
              <a:tr h="38685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1600" b="1" i="1"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26" marB="45726"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1"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Impact Exident On:</a:t>
                      </a:r>
                    </a:p>
                  </a:txBody>
                  <a:tcPr marL="91436" marR="91436" marT="45726" marB="45726" horzOverflow="overflow">
                    <a:lnL>
                      <a:noFill/>
                    </a:lnL>
                    <a:lnR>
                      <a:noFill/>
                    </a:lnR>
                    <a:lnT>
                      <a:noFill/>
                    </a:lnT>
                    <a:lnB>
                      <a:noFill/>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26" marB="45726"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07"/>
                  </a:ext>
                </a:extLst>
              </a:tr>
              <a:tr h="38685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26" marB="45726"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26" marB="45726" horzOverflow="overflow">
                    <a:lnL>
                      <a:noFill/>
                    </a:lnL>
                    <a:lnR>
                      <a:noFill/>
                    </a:lnR>
                    <a:lnT>
                      <a:noFill/>
                    </a:lnT>
                    <a:lnB>
                      <a:noFill/>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Dealing with people: hiring, gender;</a:t>
                      </a:r>
                    </a:p>
                  </a:txBody>
                  <a:tcPr marL="91436" marR="91436" marT="45726" marB="45726"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08"/>
                  </a:ext>
                </a:extLst>
              </a:tr>
              <a:tr h="38685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26" marB="45726"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26" marB="45726" horzOverflow="overflow">
                    <a:lnL>
                      <a:noFill/>
                    </a:lnL>
                    <a:lnR>
                      <a:noFill/>
                    </a:lnR>
                    <a:lnT>
                      <a:noFill/>
                    </a:lnT>
                    <a:lnB>
                      <a:noFill/>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Bribery;</a:t>
                      </a:r>
                    </a:p>
                  </a:txBody>
                  <a:tcPr marL="91436" marR="91436" marT="45726" marB="45726"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09"/>
                  </a:ext>
                </a:extLst>
              </a:tr>
              <a:tr h="38685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26" marB="45726"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26" marB="45726" horzOverflow="overflow">
                    <a:lnL>
                      <a:noFill/>
                    </a:lnL>
                    <a:lnR>
                      <a:noFill/>
                    </a:lnR>
                    <a:lnT>
                      <a:noFill/>
                    </a:lnT>
                    <a:lnB>
                      <a:noFill/>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Motivation for doing business;</a:t>
                      </a:r>
                    </a:p>
                  </a:txBody>
                  <a:tcPr marL="91436" marR="91436" marT="45726" marB="45726"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10"/>
                  </a:ext>
                </a:extLst>
              </a:tr>
              <a:tr h="38685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26" marB="45726"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26" marB="45726" horzOverflow="overflow">
                    <a:lnL>
                      <a:noFill/>
                    </a:lnL>
                    <a:lnR>
                      <a:noFill/>
                    </a:lnR>
                    <a:lnT>
                      <a:noFill/>
                    </a:lnT>
                    <a:lnB>
                      <a:noFill/>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Short- or long-term time horizons;</a:t>
                      </a:r>
                    </a:p>
                  </a:txBody>
                  <a:tcPr marL="91436" marR="91436" marT="45726" marB="45726"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11"/>
                  </a:ext>
                </a:extLst>
              </a:tr>
              <a:tr h="38685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1600" b="0" i="1"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26" marB="45726"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1600" b="0" i="1"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26" marB="45726" horzOverflow="overflow">
                    <a:lnL>
                      <a:noFill/>
                    </a:lnL>
                    <a:lnR>
                      <a:noFill/>
                    </a:lnR>
                    <a:lnT>
                      <a:noFill/>
                    </a:lnT>
                    <a:lnB>
                      <a:noFill/>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Importance of quality-of-life issues</a:t>
                      </a:r>
                    </a:p>
                  </a:txBody>
                  <a:tcPr marL="91436" marR="91436" marT="45726" marB="45726"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12"/>
                  </a:ext>
                </a:extLst>
              </a:tr>
              <a:tr h="38685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1600" b="0" i="1"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26" marB="45726"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1"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Hypernorm Values:</a:t>
                      </a:r>
                      <a:endParaRPr kumimoji="0" lang="en-US" sz="1600" b="0" i="1"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26" marB="45726" horzOverflow="overflow">
                    <a:lnL>
                      <a:noFill/>
                    </a:lnL>
                    <a:lnR>
                      <a:noFill/>
                    </a:lnR>
                    <a:lnT>
                      <a:noFill/>
                    </a:lnT>
                    <a:lnB>
                      <a:noFill/>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16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26" marB="45726"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13"/>
                  </a:ext>
                </a:extLst>
              </a:tr>
              <a:tr h="47073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1600" b="0" i="0" u="none" strike="noStrike" cap="none" normalizeH="0" baseline="0">
                        <a:ln>
                          <a:noFill/>
                        </a:ln>
                        <a:solidFill>
                          <a:schemeClr val="tx1"/>
                        </a:solidFill>
                        <a:effectLst>
                          <a:outerShdw blurRad="38100" dist="38100" dir="2700000" algn="tl">
                            <a:srgbClr val="FFFFFF"/>
                          </a:outerShdw>
                        </a:effectLst>
                        <a:latin typeface="Arial" pitchFamily="-108" charset="0"/>
                        <a:ea typeface="ＭＳ Ｐゴシック" pitchFamily="-108" charset="-128"/>
                        <a:cs typeface="ＭＳ Ｐゴシック" pitchFamily="-108" charset="-128"/>
                      </a:endParaRPr>
                    </a:p>
                  </a:txBody>
                  <a:tcPr marL="91436" marR="91436" marT="45726" marB="45726" horzOverflow="overflow">
                    <a:lnL w="19050" cap="flat" cmpd="sng" algn="ctr">
                      <a:solidFill>
                        <a:schemeClr val="tx1"/>
                      </a:solidFill>
                      <a:prstDash val="solid"/>
                      <a:round/>
                      <a:headEnd type="none" w="med" len="med"/>
                      <a:tailEnd type="none" w="med" len="med"/>
                    </a:lnL>
                    <a:lnR>
                      <a:noFill/>
                    </a:lnR>
                    <a:lnT>
                      <a:noFill/>
                    </a:lnT>
                    <a:lnB w="19050" cap="flat" cmpd="sng" algn="ctr">
                      <a:solidFill>
                        <a:schemeClr val="tx1"/>
                      </a:solidFill>
                      <a:prstDash val="solid"/>
                      <a:round/>
                      <a:headEnd type="none" w="med" len="med"/>
                      <a:tailEnd type="none" w="med" len="med"/>
                    </a:lnB>
                    <a:lnTlToBr>
                      <a:noFill/>
                    </a:lnTlToBr>
                    <a:lnBlToTr>
                      <a:noFill/>
                    </a:lnBlToTr>
                    <a:solidFill>
                      <a:srgbClr val="E3E2DF"/>
                    </a:solidFill>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t>Honesty, </a:t>
                      </a:r>
                      <a:r>
                        <a:rPr kumimoji="0" lang="en-US" sz="1600" b="0" i="0" u="none" strike="noStrike" cap="none" normalizeH="0" baseline="0" dirty="0">
                          <a:ln>
                            <a:noFill/>
                          </a:ln>
                          <a:solidFill>
                            <a:schemeClr val="tx1"/>
                          </a:solidFill>
                          <a:effectLst>
                            <a:outerShdw blurRad="38100" dist="38100" dir="2700000" algn="tl">
                              <a:srgbClr val="FFFFFF"/>
                            </a:outerShdw>
                          </a:effectLst>
                          <a:latin typeface="Arial" pitchFamily="-108" charset="0"/>
                          <a:ea typeface="ＭＳ Ｐゴシック" pitchFamily="-108" charset="-128"/>
                          <a:cs typeface="ＭＳ Ｐゴシック" pitchFamily="-108" charset="-128"/>
                        </a:rPr>
                        <a:t>Fairness, Compassion, Integrity, Predictability, Responsibility</a:t>
                      </a:r>
                    </a:p>
                  </a:txBody>
                  <a:tcPr marL="91436" marR="91436" marT="45726" marB="45726" horzOverflow="overflow">
                    <a:lnL>
                      <a:noFill/>
                    </a:lnL>
                    <a:lnR w="19050" cap="flat" cmpd="sng" algn="ctr">
                      <a:solidFill>
                        <a:schemeClr val="tx1"/>
                      </a:solidFill>
                      <a:prstDash val="solid"/>
                      <a:round/>
                      <a:headEnd type="none" w="med" len="med"/>
                      <a:tailEnd type="none" w="med" len="med"/>
                    </a:lnR>
                    <a:lnT>
                      <a:noFill/>
                    </a:lnT>
                    <a:lnB w="19050" cap="flat" cmpd="sng" algn="ctr">
                      <a:solidFill>
                        <a:schemeClr val="tx1"/>
                      </a:solidFill>
                      <a:prstDash val="solid"/>
                      <a:round/>
                      <a:headEnd type="none" w="med" len="med"/>
                      <a:tailEnd type="none" w="med" len="med"/>
                    </a:lnB>
                    <a:lnTlToBr>
                      <a:noFill/>
                    </a:lnTlToBr>
                    <a:lnBlToTr>
                      <a:noFill/>
                    </a:lnBlToTr>
                    <a:solidFill>
                      <a:srgbClr val="E3E2DF"/>
                    </a:solidFill>
                  </a:tcPr>
                </a:tc>
                <a:tc hMerge="1">
                  <a:txBody>
                    <a:bodyPr/>
                    <a:lstStyle/>
                    <a:p>
                      <a:endParaRPr lang="en-US"/>
                    </a:p>
                  </a:txBody>
                  <a:tcPr/>
                </a:tc>
                <a:extLst>
                  <a:ext uri="{0D108BD9-81ED-4DB2-BD59-A6C34878D82A}">
                    <a16:rowId xmlns:a16="http://schemas.microsoft.com/office/drawing/2014/main" val="10014"/>
                  </a:ext>
                </a:extLst>
              </a:tr>
            </a:tbl>
          </a:graphicData>
        </a:graphic>
      </p:graphicFrame>
    </p:spTree>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57A82F3-F6C4-4325-8C9C-7DF1AD06B2B5}"/>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7404" y="0"/>
            <a:ext cx="3046596" cy="685800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23898" y="2474895"/>
            <a:ext cx="4659573" cy="1908215"/>
          </a:xfrm>
          <a:noFill/>
          <a:ln>
            <a:solidFill>
              <a:schemeClr val="tx1"/>
            </a:solidFill>
          </a:ln>
        </p:spPr>
        <p:txBody>
          <a:bodyPr vert="horz" wrap="square" lIns="274320" tIns="182880" rIns="274320" bIns="182880" rtlCol="0" anchor="ctr" anchorCtr="1">
            <a:normAutofit/>
          </a:bodyPr>
          <a:lstStyle/>
          <a:p>
            <a:r>
              <a:rPr lang="en-US" sz="3500">
                <a:solidFill>
                  <a:schemeClr val="tx1"/>
                </a:solidFill>
              </a:rPr>
              <a:t>Topics covered by Codes</a:t>
            </a:r>
          </a:p>
        </p:txBody>
      </p:sp>
    </p:spTree>
  </p:cSld>
  <p:clrMapOvr>
    <a:overrideClrMapping bg1="dk1" tx1="lt1" bg2="dk2" tx2="lt2" accent1="accent1" accent2="accent2" accent3="accent3" accent4="accent4" accent5="accent5" accent6="accent6" hlink="hlink" folHlink="folHlink"/>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
          <p:cNvSpPr>
            <a:spLocks noChangeArrowheads="1"/>
          </p:cNvSpPr>
          <p:nvPr/>
        </p:nvSpPr>
        <p:spPr bwMode="auto">
          <a:xfrm>
            <a:off x="692150" y="381000"/>
            <a:ext cx="1554163" cy="396875"/>
          </a:xfrm>
          <a:prstGeom prst="rect">
            <a:avLst/>
          </a:prstGeom>
          <a:noFill/>
          <a:ln w="9525">
            <a:noFill/>
            <a:miter lim="800000"/>
            <a:headEnd/>
            <a:tailEnd/>
          </a:ln>
        </p:spPr>
        <p:txBody>
          <a:bodyPr wrap="none">
            <a:prstTxWarp prst="textNoShape">
              <a:avLst/>
            </a:prstTxWarp>
            <a:spAutoFit/>
          </a:bodyPr>
          <a:lstStyle/>
          <a:p>
            <a:r>
              <a:rPr lang="en-US"/>
              <a:t>TABLE 5.16</a:t>
            </a:r>
            <a:endParaRPr lang="en-US" sz="2400"/>
          </a:p>
        </p:txBody>
      </p:sp>
      <p:sp>
        <p:nvSpPr>
          <p:cNvPr id="14339" name="Line 5"/>
          <p:cNvSpPr>
            <a:spLocks noChangeShapeType="1"/>
          </p:cNvSpPr>
          <p:nvPr/>
        </p:nvSpPr>
        <p:spPr bwMode="auto">
          <a:xfrm>
            <a:off x="798513" y="766763"/>
            <a:ext cx="3163887" cy="0"/>
          </a:xfrm>
          <a:prstGeom prst="line">
            <a:avLst/>
          </a:prstGeom>
          <a:noFill/>
          <a:ln w="25400">
            <a:solidFill>
              <a:schemeClr val="tx1"/>
            </a:solidFill>
            <a:round/>
            <a:headEnd/>
            <a:tailEnd/>
          </a:ln>
        </p:spPr>
        <p:txBody>
          <a:bodyPr wrap="none" anchor="ctr">
            <a:prstTxWarp prst="textNoShape">
              <a:avLst/>
            </a:prstTxWarp>
          </a:bodyPr>
          <a:lstStyle/>
          <a:p>
            <a:endParaRPr lang="en-US"/>
          </a:p>
        </p:txBody>
      </p:sp>
      <p:sp>
        <p:nvSpPr>
          <p:cNvPr id="14340" name="Rectangle 6"/>
          <p:cNvSpPr>
            <a:spLocks noChangeArrowheads="1"/>
          </p:cNvSpPr>
          <p:nvPr/>
        </p:nvSpPr>
        <p:spPr bwMode="auto">
          <a:xfrm>
            <a:off x="685800" y="744538"/>
            <a:ext cx="3365500" cy="366712"/>
          </a:xfrm>
          <a:prstGeom prst="rect">
            <a:avLst/>
          </a:prstGeom>
          <a:noFill/>
          <a:ln w="9525">
            <a:noFill/>
            <a:miter lim="800000"/>
            <a:headEnd/>
            <a:tailEnd/>
          </a:ln>
        </p:spPr>
        <p:txBody>
          <a:bodyPr wrap="none">
            <a:prstTxWarp prst="textNoShape">
              <a:avLst/>
            </a:prstTxWarp>
            <a:spAutoFit/>
          </a:bodyPr>
          <a:lstStyle/>
          <a:p>
            <a:r>
              <a:rPr lang="en-US" sz="1800" b="1">
                <a:latin typeface="Times New Roman" pitchFamily="-108" charset="0"/>
              </a:rPr>
              <a:t>SUBJECTS FOUND IN CODES</a:t>
            </a:r>
          </a:p>
        </p:txBody>
      </p:sp>
      <p:graphicFrame>
        <p:nvGraphicFramePr>
          <p:cNvPr id="44061" name="Group 29"/>
          <p:cNvGraphicFramePr>
            <a:graphicFrameLocks noGrp="1"/>
          </p:cNvGraphicFramePr>
          <p:nvPr/>
        </p:nvGraphicFramePr>
        <p:xfrm>
          <a:off x="781050" y="381000"/>
          <a:ext cx="7617134" cy="5951710"/>
        </p:xfrm>
        <a:graphic>
          <a:graphicData uri="http://schemas.openxmlformats.org/drawingml/2006/table">
            <a:tbl>
              <a:tblPr/>
              <a:tblGrid>
                <a:gridCol w="208272">
                  <a:extLst>
                    <a:ext uri="{9D8B030D-6E8A-4147-A177-3AD203B41FA5}">
                      <a16:colId xmlns:a16="http://schemas.microsoft.com/office/drawing/2014/main" val="20000"/>
                    </a:ext>
                  </a:extLst>
                </a:gridCol>
                <a:gridCol w="3592512">
                  <a:extLst>
                    <a:ext uri="{9D8B030D-6E8A-4147-A177-3AD203B41FA5}">
                      <a16:colId xmlns:a16="http://schemas.microsoft.com/office/drawing/2014/main" val="20001"/>
                    </a:ext>
                  </a:extLst>
                </a:gridCol>
                <a:gridCol w="3816350">
                  <a:extLst>
                    <a:ext uri="{9D8B030D-6E8A-4147-A177-3AD203B41FA5}">
                      <a16:colId xmlns:a16="http://schemas.microsoft.com/office/drawing/2014/main" val="20002"/>
                    </a:ext>
                  </a:extLst>
                </a:gridCol>
              </a:tblGrid>
              <a:tr h="529513">
                <a:tc gridSpan="3">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Ethical principles – honesty, </a:t>
                      </a:r>
                      <a:r>
                        <a:rPr kumimoji="0" lang="en-GB"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fairness, compassion, integrity, predictability, </a:t>
                      </a:r>
                      <a:r>
                        <a:rPr kumimoji="0" lang="en-CA"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responsibility</a:t>
                      </a:r>
                      <a:endParaRPr kumimoji="0" lang="en-US"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17" marB="45717" anchor="b"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a:noFill/>
                    </a:lnB>
                    <a:lnTlToBr>
                      <a:noFill/>
                    </a:lnTlToBr>
                    <a:lnBlToTr>
                      <a:noFill/>
                    </a:lnBlToTr>
                    <a:solidFill>
                      <a:srgbClr val="E1E3E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53009">
                <a:tc gridSpan="3">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Respect for stakeholder rights, and duties owed to each stakeholder</a:t>
                      </a:r>
                      <a:endParaRPr kumimoji="0" lang="en-US"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17" marB="45717"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1E3E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353009">
                <a:tc gridSpan="3">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Vision, mission, and key policies tied into the above</a:t>
                      </a:r>
                      <a:endParaRPr kumimoji="0" lang="en-US"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17" marB="45717"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1E3E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2"/>
                  </a:ext>
                </a:extLst>
              </a:tr>
              <a:tr h="600108">
                <a:tc gridSpan="3">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Ethical decision making frameworks, sniff tests, rules of thumb, and guidance on making</a:t>
                      </a:r>
                      <a:br>
                        <a:rPr kumimoji="0" lang="en-CA"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br>
                      <a:r>
                        <a:rPr kumimoji="0" lang="en-CA"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tradeoffs between competing objectives</a:t>
                      </a:r>
                      <a:endParaRPr kumimoji="0" lang="en-US"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17" marB="45717"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1E3E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3"/>
                  </a:ext>
                </a:extLst>
              </a:tr>
              <a:tr h="353009">
                <a:tc gridSpan="3">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When to seek counsel, and whom to seek it from</a:t>
                      </a:r>
                      <a:endParaRPr kumimoji="0" lang="en-US"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17" marB="45717"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1E3E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4"/>
                  </a:ext>
                </a:extLst>
              </a:tr>
              <a:tr h="353009">
                <a:tc gridSpan="3">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Specific topics found in over 5% of employee, supplier and joint venture codes:</a:t>
                      </a:r>
                      <a:endParaRPr kumimoji="0" lang="en-US"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17" marB="45717"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1E3E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5"/>
                  </a:ext>
                </a:extLst>
              </a:tr>
              <a:tr h="30217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17" marB="45717" horzOverflow="overflow">
                    <a:lnL w="19050" cap="flat" cmpd="sng" algn="ctr">
                      <a:solidFill>
                        <a:schemeClr val="tx1"/>
                      </a:solidFill>
                      <a:prstDash val="solid"/>
                      <a:round/>
                      <a:headEnd type="none" w="med" len="med"/>
                      <a:tailEnd type="none" w="med" len="med"/>
                    </a:lnL>
                    <a:lnR>
                      <a:noFill/>
                    </a:lnR>
                    <a:lnT>
                      <a:noFill/>
                    </a:lnT>
                    <a:lnB w="19050" cap="flat" cmpd="sng" algn="ctr">
                      <a:solidFill>
                        <a:schemeClr val="tx1"/>
                      </a:solidFill>
                      <a:prstDash val="solid"/>
                      <a:round/>
                      <a:headEnd type="none" w="med" len="med"/>
                      <a:tailEnd type="none" w="med" len="med"/>
                    </a:lnB>
                    <a:lnTlToBr>
                      <a:noFill/>
                    </a:lnTlToBr>
                    <a:lnBlToTr>
                      <a:noFill/>
                    </a:lnBlToTr>
                    <a:solidFill>
                      <a:srgbClr val="E1E3E0"/>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108" charset="2"/>
                        <a:buChar char="§"/>
                        <a:tabLst/>
                      </a:pPr>
                      <a:r>
                        <a:rPr kumimoji="0" lang="en-CA"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Bribery/improper payments or influences</a:t>
                      </a:r>
                    </a:p>
                    <a:p>
                      <a:pPr marL="0" marR="0" lvl="0" indent="0" algn="l" defTabSz="914400" rtl="0" eaLnBrk="1" fontAlgn="base" latinLnBrk="0" hangingPunct="1">
                        <a:lnSpc>
                          <a:spcPct val="100000"/>
                        </a:lnSpc>
                        <a:spcBef>
                          <a:spcPct val="20000"/>
                        </a:spcBef>
                        <a:spcAft>
                          <a:spcPct val="0"/>
                        </a:spcAft>
                        <a:buClrTx/>
                        <a:buSzTx/>
                        <a:buFont typeface="Wingdings" pitchFamily="-108" charset="2"/>
                        <a:buChar char="§"/>
                        <a:tabLst/>
                      </a:pPr>
                      <a:r>
                        <a:rPr kumimoji="0" lang="en-CA"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Conflict of interest</a:t>
                      </a:r>
                    </a:p>
                    <a:p>
                      <a:pPr marL="0" marR="0" lvl="0" indent="0" algn="l" defTabSz="914400" rtl="0" eaLnBrk="1" fontAlgn="base" latinLnBrk="0" hangingPunct="1">
                        <a:lnSpc>
                          <a:spcPct val="100000"/>
                        </a:lnSpc>
                        <a:spcBef>
                          <a:spcPct val="20000"/>
                        </a:spcBef>
                        <a:spcAft>
                          <a:spcPct val="0"/>
                        </a:spcAft>
                        <a:buClrTx/>
                        <a:buSzTx/>
                        <a:buFont typeface="Wingdings" pitchFamily="-108" charset="2"/>
                        <a:buChar char="§"/>
                        <a:tabLst/>
                      </a:pPr>
                      <a:r>
                        <a:rPr kumimoji="0" lang="en-CA"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Security of proprietary information</a:t>
                      </a:r>
                    </a:p>
                    <a:p>
                      <a:pPr marL="0" marR="0" lvl="0" indent="0" algn="l" defTabSz="914400" rtl="0" eaLnBrk="1" fontAlgn="base" latinLnBrk="0" hangingPunct="1">
                        <a:lnSpc>
                          <a:spcPct val="100000"/>
                        </a:lnSpc>
                        <a:spcBef>
                          <a:spcPct val="20000"/>
                        </a:spcBef>
                        <a:spcAft>
                          <a:spcPct val="0"/>
                        </a:spcAft>
                        <a:buClrTx/>
                        <a:buSzTx/>
                        <a:buFont typeface="Wingdings" pitchFamily="-108" charset="2"/>
                        <a:buChar char="§"/>
                        <a:tabLst/>
                      </a:pPr>
                      <a:r>
                        <a:rPr kumimoji="0" lang="en-CA"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Receiving gifts</a:t>
                      </a:r>
                    </a:p>
                    <a:p>
                      <a:pPr marL="0" marR="0" lvl="0" indent="0" algn="l" defTabSz="914400" rtl="0" eaLnBrk="1" fontAlgn="base" latinLnBrk="0" hangingPunct="1">
                        <a:lnSpc>
                          <a:spcPct val="100000"/>
                        </a:lnSpc>
                        <a:spcBef>
                          <a:spcPct val="20000"/>
                        </a:spcBef>
                        <a:spcAft>
                          <a:spcPct val="0"/>
                        </a:spcAft>
                        <a:buClrTx/>
                        <a:buSzTx/>
                        <a:buFont typeface="Wingdings" pitchFamily="-108" charset="2"/>
                        <a:buChar char="§"/>
                        <a:tabLst/>
                      </a:pPr>
                      <a:r>
                        <a:rPr kumimoji="0" lang="en-CA"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Discrimination/equal opportunity</a:t>
                      </a:r>
                    </a:p>
                    <a:p>
                      <a:pPr marL="0" marR="0" lvl="0" indent="0" algn="l" defTabSz="914400" rtl="0" eaLnBrk="1" fontAlgn="base" latinLnBrk="0" hangingPunct="1">
                        <a:lnSpc>
                          <a:spcPct val="100000"/>
                        </a:lnSpc>
                        <a:spcBef>
                          <a:spcPct val="20000"/>
                        </a:spcBef>
                        <a:spcAft>
                          <a:spcPct val="0"/>
                        </a:spcAft>
                        <a:buClrTx/>
                        <a:buSzTx/>
                        <a:buFont typeface="Wingdings" pitchFamily="-108" charset="2"/>
                        <a:buChar char="§"/>
                        <a:tabLst/>
                      </a:pPr>
                      <a:r>
                        <a:rPr kumimoji="0" lang="en-CA"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Giving gifts</a:t>
                      </a:r>
                    </a:p>
                    <a:p>
                      <a:pPr marL="0" marR="0" lvl="0" indent="0" algn="l" defTabSz="914400" rtl="0" eaLnBrk="1" fontAlgn="base" latinLnBrk="0" hangingPunct="1">
                        <a:lnSpc>
                          <a:spcPct val="100000"/>
                        </a:lnSpc>
                        <a:spcBef>
                          <a:spcPct val="20000"/>
                        </a:spcBef>
                        <a:spcAft>
                          <a:spcPct val="0"/>
                        </a:spcAft>
                        <a:buClrTx/>
                        <a:buSzTx/>
                        <a:buFont typeface="Wingdings" pitchFamily="-108" charset="2"/>
                        <a:buChar char="§"/>
                        <a:tabLst/>
                      </a:pPr>
                      <a:r>
                        <a:rPr kumimoji="0" lang="en-CA"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Environmental protection</a:t>
                      </a:r>
                    </a:p>
                    <a:p>
                      <a:pPr marL="0" marR="0" lvl="0" indent="0" algn="l" defTabSz="914400" rtl="0" eaLnBrk="1" fontAlgn="base" latinLnBrk="0" hangingPunct="1">
                        <a:lnSpc>
                          <a:spcPct val="100000"/>
                        </a:lnSpc>
                        <a:spcBef>
                          <a:spcPct val="20000"/>
                        </a:spcBef>
                        <a:spcAft>
                          <a:spcPct val="0"/>
                        </a:spcAft>
                        <a:buClrTx/>
                        <a:buSzTx/>
                        <a:buFont typeface="Wingdings" pitchFamily="-108" charset="2"/>
                        <a:buChar char="§"/>
                        <a:tabLst/>
                      </a:pPr>
                      <a:r>
                        <a:rPr kumimoji="0" lang="en-CA"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Sexual harassment</a:t>
                      </a:r>
                    </a:p>
                    <a:p>
                      <a:pPr marL="0" marR="0" lvl="0" indent="0" algn="l" defTabSz="914400" rtl="0" eaLnBrk="1" fontAlgn="base" latinLnBrk="0" hangingPunct="1">
                        <a:lnSpc>
                          <a:spcPct val="100000"/>
                        </a:lnSpc>
                        <a:spcBef>
                          <a:spcPct val="20000"/>
                        </a:spcBef>
                        <a:spcAft>
                          <a:spcPct val="0"/>
                        </a:spcAft>
                        <a:buClrTx/>
                        <a:buSzTx/>
                        <a:buFont typeface="Wingdings" pitchFamily="-108" charset="2"/>
                        <a:buChar char="§"/>
                        <a:tabLst/>
                      </a:pPr>
                      <a:r>
                        <a:rPr kumimoji="0" lang="en-CA"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Antitrust</a:t>
                      </a:r>
                    </a:p>
                    <a:p>
                      <a:pPr marL="0" marR="0" lvl="0" indent="0" algn="l" defTabSz="914400" rtl="0" eaLnBrk="1" fontAlgn="base" latinLnBrk="0" hangingPunct="1">
                        <a:lnSpc>
                          <a:spcPct val="100000"/>
                        </a:lnSpc>
                        <a:spcBef>
                          <a:spcPct val="20000"/>
                        </a:spcBef>
                        <a:spcAft>
                          <a:spcPct val="0"/>
                        </a:spcAft>
                        <a:buClrTx/>
                        <a:buSzTx/>
                        <a:buFont typeface="Wingdings" pitchFamily="-108" charset="2"/>
                        <a:buChar char="§"/>
                        <a:tabLst/>
                      </a:pPr>
                      <a:r>
                        <a:rPr kumimoji="0" lang="en-CA"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rPr>
                        <a:t> Workplace safety</a:t>
                      </a:r>
                      <a:endParaRPr kumimoji="0" lang="en-US" sz="1400" b="0" i="0" u="none" strike="noStrike" cap="none" normalizeH="0" baseline="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17" marB="45717" horzOverflow="overflow">
                    <a:lnL>
                      <a:noFill/>
                    </a:lnL>
                    <a:lnR>
                      <a:noFill/>
                    </a:lnR>
                    <a:lnT>
                      <a:noFill/>
                    </a:lnT>
                    <a:lnB w="19050" cap="flat" cmpd="sng" algn="ctr">
                      <a:solidFill>
                        <a:schemeClr val="tx1"/>
                      </a:solidFill>
                      <a:prstDash val="solid"/>
                      <a:round/>
                      <a:headEnd type="none" w="med" len="med"/>
                      <a:tailEnd type="none" w="med" len="med"/>
                    </a:lnB>
                    <a:lnTlToBr>
                      <a:noFill/>
                    </a:lnTlToBr>
                    <a:lnBlToTr>
                      <a:noFill/>
                    </a:lnBlToTr>
                    <a:solidFill>
                      <a:srgbClr val="E1E3E0"/>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108" charset="2"/>
                        <a:buChar char="§"/>
                        <a:tabLst/>
                      </a:pPr>
                      <a:r>
                        <a:rPr kumimoji="0" lang="en-CA" sz="14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t> Political activities</a:t>
                      </a:r>
                    </a:p>
                    <a:p>
                      <a:pPr marL="0" marR="0" lvl="0" indent="0" algn="l" defTabSz="914400" rtl="0" eaLnBrk="1" fontAlgn="base" latinLnBrk="0" hangingPunct="1">
                        <a:lnSpc>
                          <a:spcPct val="100000"/>
                        </a:lnSpc>
                        <a:spcBef>
                          <a:spcPct val="20000"/>
                        </a:spcBef>
                        <a:spcAft>
                          <a:spcPct val="0"/>
                        </a:spcAft>
                        <a:buClrTx/>
                        <a:buSzTx/>
                        <a:buFont typeface="Wingdings" pitchFamily="-108" charset="2"/>
                        <a:buChar char="§"/>
                        <a:tabLst/>
                      </a:pPr>
                      <a:r>
                        <a:rPr kumimoji="0" lang="en-CA" sz="14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t> Community relations</a:t>
                      </a:r>
                    </a:p>
                    <a:p>
                      <a:pPr marL="0" marR="0" lvl="0" indent="0" algn="l" defTabSz="914400" rtl="0" eaLnBrk="1" fontAlgn="base" latinLnBrk="0" hangingPunct="1">
                        <a:lnSpc>
                          <a:spcPct val="100000"/>
                        </a:lnSpc>
                        <a:spcBef>
                          <a:spcPct val="20000"/>
                        </a:spcBef>
                        <a:spcAft>
                          <a:spcPct val="0"/>
                        </a:spcAft>
                        <a:buClrTx/>
                        <a:buSzTx/>
                        <a:buFont typeface="Wingdings" pitchFamily="-108" charset="2"/>
                        <a:buChar char="§"/>
                        <a:tabLst/>
                      </a:pPr>
                      <a:r>
                        <a:rPr kumimoji="0" lang="en-CA" sz="14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t> Confidentiality of personal information</a:t>
                      </a:r>
                    </a:p>
                    <a:p>
                      <a:pPr marL="0" marR="0" lvl="0" indent="0" algn="l" defTabSz="914400" rtl="0" eaLnBrk="1" fontAlgn="base" latinLnBrk="0" hangingPunct="1">
                        <a:lnSpc>
                          <a:spcPct val="100000"/>
                        </a:lnSpc>
                        <a:spcBef>
                          <a:spcPct val="20000"/>
                        </a:spcBef>
                        <a:spcAft>
                          <a:spcPct val="0"/>
                        </a:spcAft>
                        <a:buClrTx/>
                        <a:buSzTx/>
                        <a:buFont typeface="Wingdings" pitchFamily="-108" charset="2"/>
                        <a:buChar char="§"/>
                        <a:tabLst/>
                      </a:pPr>
                      <a:r>
                        <a:rPr kumimoji="0" lang="en-CA" sz="14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t> Human rights</a:t>
                      </a:r>
                    </a:p>
                    <a:p>
                      <a:pPr marL="0" marR="0" lvl="0" indent="0" algn="l" defTabSz="914400" rtl="0" eaLnBrk="1" fontAlgn="base" latinLnBrk="0" hangingPunct="1">
                        <a:lnSpc>
                          <a:spcPct val="100000"/>
                        </a:lnSpc>
                        <a:spcBef>
                          <a:spcPct val="20000"/>
                        </a:spcBef>
                        <a:spcAft>
                          <a:spcPct val="0"/>
                        </a:spcAft>
                        <a:buClrTx/>
                        <a:buSzTx/>
                        <a:buFont typeface="Wingdings" pitchFamily="-108" charset="2"/>
                        <a:buChar char="§"/>
                        <a:tabLst/>
                      </a:pPr>
                      <a:r>
                        <a:rPr kumimoji="0" lang="en-CA" sz="14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t> Employee privacy</a:t>
                      </a:r>
                    </a:p>
                    <a:p>
                      <a:pPr marL="0" marR="0" lvl="0" indent="0" algn="l" defTabSz="914400" rtl="0" eaLnBrk="1" fontAlgn="base" latinLnBrk="0" hangingPunct="1">
                        <a:lnSpc>
                          <a:spcPct val="100000"/>
                        </a:lnSpc>
                        <a:spcBef>
                          <a:spcPct val="20000"/>
                        </a:spcBef>
                        <a:spcAft>
                          <a:spcPct val="0"/>
                        </a:spcAft>
                        <a:buClrTx/>
                        <a:buSzTx/>
                        <a:buFont typeface="Wingdings" pitchFamily="-108" charset="2"/>
                        <a:buChar char="§"/>
                        <a:tabLst/>
                      </a:pPr>
                      <a:r>
                        <a:rPr kumimoji="0" lang="en-CA" sz="14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t> Whistle-blowing and protection programs</a:t>
                      </a:r>
                    </a:p>
                    <a:p>
                      <a:pPr marL="0" marR="0" lvl="0" indent="0" algn="l" defTabSz="914400" rtl="0" eaLnBrk="1" fontAlgn="base" latinLnBrk="0" hangingPunct="1">
                        <a:lnSpc>
                          <a:spcPct val="100000"/>
                        </a:lnSpc>
                        <a:spcBef>
                          <a:spcPct val="20000"/>
                        </a:spcBef>
                        <a:spcAft>
                          <a:spcPct val="0"/>
                        </a:spcAft>
                        <a:buClrTx/>
                        <a:buSzTx/>
                        <a:buFont typeface="Wingdings" pitchFamily="-108" charset="2"/>
                        <a:buChar char="§"/>
                        <a:tabLst/>
                      </a:pPr>
                      <a:r>
                        <a:rPr kumimoji="0" lang="en-CA" sz="14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t> Substance abuse</a:t>
                      </a:r>
                    </a:p>
                    <a:p>
                      <a:pPr marL="0" marR="0" lvl="0" indent="0" algn="l" defTabSz="914400" rtl="0" eaLnBrk="1" fontAlgn="base" latinLnBrk="0" hangingPunct="1">
                        <a:lnSpc>
                          <a:spcPct val="100000"/>
                        </a:lnSpc>
                        <a:spcBef>
                          <a:spcPct val="20000"/>
                        </a:spcBef>
                        <a:spcAft>
                          <a:spcPct val="0"/>
                        </a:spcAft>
                        <a:buClrTx/>
                        <a:buSzTx/>
                        <a:buFont typeface="Wingdings" pitchFamily="-108" charset="2"/>
                        <a:buChar char="§"/>
                        <a:tabLst/>
                      </a:pPr>
                      <a:r>
                        <a:rPr kumimoji="0" lang="en-CA" sz="14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t> Nepotism</a:t>
                      </a:r>
                    </a:p>
                    <a:p>
                      <a:pPr marL="0" marR="0" lvl="0" indent="0" algn="l" defTabSz="914400" rtl="0" eaLnBrk="1" fontAlgn="base" latinLnBrk="0" hangingPunct="1">
                        <a:lnSpc>
                          <a:spcPct val="100000"/>
                        </a:lnSpc>
                        <a:spcBef>
                          <a:spcPct val="20000"/>
                        </a:spcBef>
                        <a:spcAft>
                          <a:spcPct val="0"/>
                        </a:spcAft>
                        <a:buClrTx/>
                        <a:buSzTx/>
                        <a:buFont typeface="Wingdings" pitchFamily="-108" charset="2"/>
                        <a:buChar char="§"/>
                        <a:tabLst/>
                      </a:pPr>
                      <a:r>
                        <a:rPr kumimoji="0" lang="en-CA" sz="14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rPr>
                        <a:t> Child labour</a:t>
                      </a:r>
                      <a:endParaRPr kumimoji="0" lang="en-US" sz="14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endParaRPr>
                    </a:p>
                    <a:p>
                      <a:pPr marL="0" marR="0" lvl="0" indent="0" algn="l" defTabSz="914400" rtl="0" eaLnBrk="1" fontAlgn="base" latinLnBrk="0" hangingPunct="1">
                        <a:lnSpc>
                          <a:spcPct val="100000"/>
                        </a:lnSpc>
                        <a:spcBef>
                          <a:spcPct val="20000"/>
                        </a:spcBef>
                        <a:spcAft>
                          <a:spcPct val="0"/>
                        </a:spcAft>
                        <a:buClrTx/>
                        <a:buSzTx/>
                        <a:buFont typeface="Wingdings" pitchFamily="-108" charset="2"/>
                        <a:buChar char="§"/>
                        <a:tabLst/>
                      </a:pPr>
                      <a:endParaRPr kumimoji="0" lang="en-US" sz="14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endParaRPr>
                    </a:p>
                  </a:txBody>
                  <a:tcPr marL="91436" marR="91436" marT="45717" marB="45717" horzOverflow="overflow">
                    <a:lnL>
                      <a:noFill/>
                    </a:lnL>
                    <a:lnR w="19050" cap="flat" cmpd="sng" algn="ctr">
                      <a:solidFill>
                        <a:schemeClr val="tx1"/>
                      </a:solidFill>
                      <a:prstDash val="solid"/>
                      <a:round/>
                      <a:headEnd type="none" w="med" len="med"/>
                      <a:tailEnd type="none" w="med" len="med"/>
                    </a:lnR>
                    <a:lnT>
                      <a:noFill/>
                    </a:lnT>
                    <a:lnB w="19050" cap="flat" cmpd="sng" algn="ctr">
                      <a:solidFill>
                        <a:schemeClr val="tx1"/>
                      </a:solidFill>
                      <a:prstDash val="solid"/>
                      <a:round/>
                      <a:headEnd type="none" w="med" len="med"/>
                      <a:tailEnd type="none" w="med" len="med"/>
                    </a:lnB>
                    <a:lnTlToBr>
                      <a:noFill/>
                    </a:lnTlToBr>
                    <a:lnBlToTr>
                      <a:noFill/>
                    </a:lnBlToTr>
                    <a:solidFill>
                      <a:srgbClr val="E1E3E0"/>
                    </a:solidFill>
                  </a:tcPr>
                </a:tc>
                <a:extLst>
                  <a:ext uri="{0D108BD9-81ED-4DB2-BD59-A6C34878D82A}">
                    <a16:rowId xmlns:a16="http://schemas.microsoft.com/office/drawing/2014/main" val="10006"/>
                  </a:ext>
                </a:extLst>
              </a:tr>
              <a:tr h="388303">
                <a:tc gridSpan="3">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000" b="0" i="0" u="none" strike="noStrike" cap="none" normalizeH="0" baseline="0" dirty="0">
                          <a:ln>
                            <a:noFill/>
                          </a:ln>
                          <a:solidFill>
                            <a:schemeClr val="tx1"/>
                          </a:solidFill>
                          <a:effectLst/>
                          <a:latin typeface="Times New Roman" pitchFamily="-108" charset="0"/>
                          <a:ea typeface="ＭＳ Ｐゴシック" pitchFamily="-108" charset="-128"/>
                          <a:cs typeface="ＭＳ Ｐゴシック" pitchFamily="-108" charset="-128"/>
                        </a:rPr>
                        <a:t>SOURCE</a:t>
                      </a:r>
                      <a:r>
                        <a:rPr kumimoji="0" lang="en-US" sz="1600" b="0" i="0" u="none" strike="noStrike" cap="none" normalizeH="0" baseline="0" dirty="0">
                          <a:ln>
                            <a:noFill/>
                          </a:ln>
                          <a:solidFill>
                            <a:schemeClr val="tx1"/>
                          </a:solidFill>
                          <a:effectLst/>
                          <a:latin typeface="Times New Roman" pitchFamily="-108" charset="0"/>
                          <a:ea typeface="ＭＳ Ｐゴシック" pitchFamily="-108" charset="-128"/>
                          <a:cs typeface="ＭＳ Ｐゴシック" pitchFamily="-108" charset="-128"/>
                        </a:rPr>
                        <a:t>:  </a:t>
                      </a:r>
                      <a:r>
                        <a:rPr kumimoji="0" lang="en-US" sz="1300" b="0" i="0" u="none" strike="noStrike" cap="none" normalizeH="0" baseline="0" dirty="0">
                          <a:ln>
                            <a:noFill/>
                          </a:ln>
                          <a:solidFill>
                            <a:schemeClr val="tx1"/>
                          </a:solidFill>
                          <a:effectLst/>
                          <a:latin typeface="Times New Roman" pitchFamily="-108" charset="0"/>
                          <a:ea typeface="ＭＳ Ｐゴシック" pitchFamily="-108" charset="-128"/>
                          <a:cs typeface="ＭＳ Ｐゴシック" pitchFamily="-108" charset="-128"/>
                        </a:rPr>
                        <a:t>The Conference Board Research Report, </a:t>
                      </a:r>
                      <a:r>
                        <a:rPr kumimoji="0" lang="en-US" sz="1300" b="0" i="1" u="none" strike="noStrike" cap="none" normalizeH="0" baseline="0" dirty="0">
                          <a:ln>
                            <a:noFill/>
                          </a:ln>
                          <a:solidFill>
                            <a:schemeClr val="tx1"/>
                          </a:solidFill>
                          <a:effectLst/>
                          <a:latin typeface="Times New Roman" pitchFamily="-108" charset="0"/>
                          <a:ea typeface="ＭＳ Ｐゴシック" pitchFamily="-108" charset="-128"/>
                          <a:cs typeface="ＭＳ Ｐゴシック" pitchFamily="-108" charset="-128"/>
                        </a:rPr>
                        <a:t>Global Corporate Ethics Practices,</a:t>
                      </a:r>
                      <a:r>
                        <a:rPr kumimoji="0" lang="en-US" sz="1300" b="0" i="0" u="none" strike="noStrike" cap="none" normalizeH="0" baseline="0" dirty="0">
                          <a:ln>
                            <a:noFill/>
                          </a:ln>
                          <a:solidFill>
                            <a:schemeClr val="tx1"/>
                          </a:solidFill>
                          <a:effectLst/>
                          <a:latin typeface="Times New Roman" pitchFamily="-108" charset="0"/>
                          <a:ea typeface="ＭＳ Ｐゴシック" pitchFamily="-108" charset="-128"/>
                          <a:cs typeface="ＭＳ Ｐゴシック" pitchFamily="-108" charset="-128"/>
                        </a:rPr>
                        <a:t> 1999, 29.</a:t>
                      </a:r>
                      <a:endParaRPr kumimoji="0" lang="en-US" sz="1300" b="0" i="0" u="none" strike="noStrike" cap="none" normalizeH="0" baseline="0" dirty="0">
                        <a:ln>
                          <a:noFill/>
                        </a:ln>
                        <a:solidFill>
                          <a:schemeClr val="tx1"/>
                        </a:solidFill>
                        <a:effectLst/>
                        <a:latin typeface="Adobe Garamond Pro" pitchFamily="1" charset="0"/>
                        <a:ea typeface="ＭＳ Ｐゴシック" pitchFamily="-108" charset="-128"/>
                        <a:cs typeface="ＭＳ Ｐゴシック" pitchFamily="-108" charset="-128"/>
                      </a:endParaRPr>
                    </a:p>
                  </a:txBody>
                  <a:tcPr marL="91436" marR="91436" marT="45717" marB="45717" horzOverflow="overflow">
                    <a:lnL>
                      <a:noFill/>
                    </a:lnL>
                    <a:lnR>
                      <a:noFill/>
                    </a:lnR>
                    <a:lnT w="19050"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bl>
          </a:graphicData>
        </a:graphic>
      </p:graphicFrame>
    </p:spTree>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00150" y="2669557"/>
            <a:ext cx="6743700" cy="1080296"/>
          </a:xfrm>
        </p:spPr>
        <p:txBody>
          <a:bodyPr vert="horz" lIns="274320" tIns="182880" rIns="274320" bIns="182880" rtlCol="0" anchor="ctr" anchorCtr="1">
            <a:normAutofit/>
          </a:bodyPr>
          <a:lstStyle/>
          <a:p>
            <a:r>
              <a:rPr lang="en-US" sz="2400"/>
              <a:t>Stakeholder Accountability Oriented Governance Process </a:t>
            </a:r>
          </a:p>
        </p:txBody>
      </p:sp>
    </p:spTree>
  </p:cSld>
  <p:clrMapOvr>
    <a:overrideClrMapping bg1="dk1" tx1="lt1" bg2="dk2" tx2="lt2" accent1="accent1" accent2="accent2" accent3="accent3" accent4="accent4" accent5="accent5" accent6="accent6" hlink="hlink" folHlink="folHlink"/>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Oval 2"/>
          <p:cNvSpPr>
            <a:spLocks noChangeArrowheads="1"/>
          </p:cNvSpPr>
          <p:nvPr/>
        </p:nvSpPr>
        <p:spPr bwMode="auto">
          <a:xfrm>
            <a:off x="5426075" y="3200400"/>
            <a:ext cx="685800" cy="685800"/>
          </a:xfrm>
          <a:prstGeom prst="ellipse">
            <a:avLst/>
          </a:prstGeom>
          <a:solidFill>
            <a:srgbClr val="006699"/>
          </a:solidFill>
          <a:ln w="9525">
            <a:solidFill>
              <a:srgbClr val="006699"/>
            </a:solidFill>
            <a:round/>
            <a:headEnd/>
            <a:tailEnd/>
          </a:ln>
        </p:spPr>
        <p:txBody>
          <a:bodyPr wrap="none" anchor="ctr">
            <a:prstTxWarp prst="textNoShape">
              <a:avLst/>
            </a:prstTxWarp>
          </a:bodyPr>
          <a:lstStyle/>
          <a:p>
            <a:endParaRPr lang="en-CA"/>
          </a:p>
        </p:txBody>
      </p:sp>
      <p:sp>
        <p:nvSpPr>
          <p:cNvPr id="15363" name="Oval 3"/>
          <p:cNvSpPr>
            <a:spLocks noChangeArrowheads="1"/>
          </p:cNvSpPr>
          <p:nvPr/>
        </p:nvSpPr>
        <p:spPr bwMode="auto">
          <a:xfrm>
            <a:off x="6172200" y="2590800"/>
            <a:ext cx="838200" cy="838200"/>
          </a:xfrm>
          <a:prstGeom prst="ellipse">
            <a:avLst/>
          </a:prstGeom>
          <a:solidFill>
            <a:srgbClr val="006699"/>
          </a:solidFill>
          <a:ln w="9525">
            <a:solidFill>
              <a:srgbClr val="006699"/>
            </a:solidFill>
            <a:round/>
            <a:headEnd/>
            <a:tailEnd/>
          </a:ln>
        </p:spPr>
        <p:txBody>
          <a:bodyPr wrap="none" anchor="ctr">
            <a:prstTxWarp prst="textNoShape">
              <a:avLst/>
            </a:prstTxWarp>
          </a:bodyPr>
          <a:lstStyle/>
          <a:p>
            <a:endParaRPr lang="en-CA"/>
          </a:p>
        </p:txBody>
      </p:sp>
      <p:sp>
        <p:nvSpPr>
          <p:cNvPr id="15364" name="Rectangle 4"/>
          <p:cNvSpPr>
            <a:spLocks noChangeArrowheads="1"/>
          </p:cNvSpPr>
          <p:nvPr/>
        </p:nvSpPr>
        <p:spPr bwMode="auto">
          <a:xfrm>
            <a:off x="1612900" y="2590800"/>
            <a:ext cx="2057400" cy="1600200"/>
          </a:xfrm>
          <a:prstGeom prst="rect">
            <a:avLst/>
          </a:prstGeom>
          <a:solidFill>
            <a:srgbClr val="006699"/>
          </a:solidFill>
          <a:ln w="9525">
            <a:solidFill>
              <a:srgbClr val="006699"/>
            </a:solidFill>
            <a:miter lim="800000"/>
            <a:headEnd/>
            <a:tailEnd/>
          </a:ln>
        </p:spPr>
        <p:txBody>
          <a:bodyPr wrap="none" anchor="ctr">
            <a:prstTxWarp prst="textNoShape">
              <a:avLst/>
            </a:prstTxWarp>
          </a:bodyPr>
          <a:lstStyle/>
          <a:p>
            <a:endParaRPr lang="en-CA"/>
          </a:p>
        </p:txBody>
      </p:sp>
      <p:sp>
        <p:nvSpPr>
          <p:cNvPr id="15366" name="Rectangle 6"/>
          <p:cNvSpPr>
            <a:spLocks noChangeArrowheads="1"/>
          </p:cNvSpPr>
          <p:nvPr/>
        </p:nvSpPr>
        <p:spPr bwMode="auto">
          <a:xfrm>
            <a:off x="1600200" y="914400"/>
            <a:ext cx="6032500" cy="1152525"/>
          </a:xfrm>
          <a:prstGeom prst="rect">
            <a:avLst/>
          </a:prstGeom>
          <a:solidFill>
            <a:srgbClr val="006699"/>
          </a:solidFill>
          <a:ln w="9525">
            <a:solidFill>
              <a:srgbClr val="006699"/>
            </a:solidFill>
            <a:miter lim="800000"/>
            <a:headEnd/>
            <a:tailEnd/>
          </a:ln>
        </p:spPr>
        <p:txBody>
          <a:bodyPr wrap="none" anchor="ctr">
            <a:prstTxWarp prst="textNoShape">
              <a:avLst/>
            </a:prstTxWarp>
          </a:bodyPr>
          <a:lstStyle/>
          <a:p>
            <a:endParaRPr lang="en-CA"/>
          </a:p>
        </p:txBody>
      </p:sp>
      <p:sp>
        <p:nvSpPr>
          <p:cNvPr id="15367" name="Text Box 7"/>
          <p:cNvSpPr txBox="1">
            <a:spLocks noChangeArrowheads="1"/>
          </p:cNvSpPr>
          <p:nvPr/>
        </p:nvSpPr>
        <p:spPr bwMode="auto">
          <a:xfrm>
            <a:off x="3900488" y="1600200"/>
            <a:ext cx="1433512" cy="260350"/>
          </a:xfrm>
          <a:prstGeom prst="rect">
            <a:avLst/>
          </a:prstGeom>
          <a:noFill/>
          <a:ln w="9525">
            <a:noFill/>
            <a:miter lim="800000"/>
            <a:headEnd/>
            <a:tailEnd/>
          </a:ln>
        </p:spPr>
        <p:txBody>
          <a:bodyPr wrap="none">
            <a:prstTxWarp prst="textNoShape">
              <a:avLst/>
            </a:prstTxWarp>
            <a:spAutoFit/>
          </a:bodyPr>
          <a:lstStyle/>
          <a:p>
            <a:r>
              <a:rPr lang="en-US" sz="1100" b="1" dirty="0">
                <a:solidFill>
                  <a:schemeClr val="bg1"/>
                </a:solidFill>
              </a:rPr>
              <a:t>PUBLIC</a:t>
            </a:r>
            <a:r>
              <a:rPr lang="en-US" sz="1100" b="1" dirty="0"/>
              <a:t> </a:t>
            </a:r>
            <a:r>
              <a:rPr lang="en-US" sz="1100" b="1" dirty="0">
                <a:solidFill>
                  <a:schemeClr val="bg1"/>
                </a:solidFill>
              </a:rPr>
              <a:t>INTEREST</a:t>
            </a:r>
          </a:p>
        </p:txBody>
      </p:sp>
      <p:sp>
        <p:nvSpPr>
          <p:cNvPr id="15368" name="Text Box 8"/>
          <p:cNvSpPr txBox="1">
            <a:spLocks noChangeArrowheads="1"/>
          </p:cNvSpPr>
          <p:nvPr/>
        </p:nvSpPr>
        <p:spPr bwMode="auto">
          <a:xfrm>
            <a:off x="3016250" y="1190625"/>
            <a:ext cx="3200400" cy="260350"/>
          </a:xfrm>
          <a:prstGeom prst="rect">
            <a:avLst/>
          </a:prstGeom>
          <a:noFill/>
          <a:ln w="9525">
            <a:noFill/>
            <a:miter lim="800000"/>
            <a:headEnd/>
            <a:tailEnd/>
          </a:ln>
        </p:spPr>
        <p:txBody>
          <a:bodyPr wrap="none">
            <a:prstTxWarp prst="textNoShape">
              <a:avLst/>
            </a:prstTxWarp>
            <a:spAutoFit/>
          </a:bodyPr>
          <a:lstStyle/>
          <a:p>
            <a:pPr eaLnBrk="1" hangingPunct="1"/>
            <a:r>
              <a:rPr lang="en-US" sz="1100" b="1">
                <a:solidFill>
                  <a:schemeClr val="bg1"/>
                </a:solidFill>
              </a:rPr>
              <a:t>SHAREHOLDERS + OTHER STAKEHOLDERS</a:t>
            </a:r>
          </a:p>
        </p:txBody>
      </p:sp>
      <p:sp>
        <p:nvSpPr>
          <p:cNvPr id="15369" name="AutoShape 9"/>
          <p:cNvSpPr>
            <a:spLocks/>
          </p:cNvSpPr>
          <p:nvPr/>
        </p:nvSpPr>
        <p:spPr bwMode="auto">
          <a:xfrm rot="-5400000">
            <a:off x="4580732" y="230981"/>
            <a:ext cx="71438" cy="2593975"/>
          </a:xfrm>
          <a:prstGeom prst="leftBrace">
            <a:avLst>
              <a:gd name="adj1" fmla="val 302590"/>
              <a:gd name="adj2" fmla="val 50000"/>
            </a:avLst>
          </a:prstGeom>
          <a:noFill/>
          <a:ln w="28575">
            <a:solidFill>
              <a:schemeClr val="bg1"/>
            </a:solidFill>
            <a:round/>
            <a:headEnd/>
            <a:tailEnd/>
          </a:ln>
        </p:spPr>
        <p:txBody>
          <a:bodyPr vert="eaVert" wrap="none" anchor="ctr">
            <a:prstTxWarp prst="textNoShape">
              <a:avLst/>
            </a:prstTxWarp>
          </a:bodyPr>
          <a:lstStyle/>
          <a:p>
            <a:pPr algn="ctr" eaLnBrk="1" hangingPunct="1"/>
            <a:endParaRPr lang="en-CA" sz="1800">
              <a:solidFill>
                <a:schemeClr val="bg1"/>
              </a:solidFill>
            </a:endParaRPr>
          </a:p>
        </p:txBody>
      </p:sp>
      <p:sp>
        <p:nvSpPr>
          <p:cNvPr id="15370" name="Rectangle 10"/>
          <p:cNvSpPr>
            <a:spLocks noChangeArrowheads="1"/>
          </p:cNvSpPr>
          <p:nvPr/>
        </p:nvSpPr>
        <p:spPr bwMode="auto">
          <a:xfrm>
            <a:off x="1295400" y="4724400"/>
            <a:ext cx="6781800" cy="1828800"/>
          </a:xfrm>
          <a:prstGeom prst="rect">
            <a:avLst/>
          </a:prstGeom>
          <a:noFill/>
          <a:ln w="22225">
            <a:solidFill>
              <a:srgbClr val="006699"/>
            </a:solidFill>
            <a:miter lim="800000"/>
            <a:headEnd/>
            <a:tailEnd/>
          </a:ln>
        </p:spPr>
        <p:txBody>
          <a:bodyPr wrap="none" anchor="ctr">
            <a:prstTxWarp prst="textNoShape">
              <a:avLst/>
            </a:prstTxWarp>
          </a:bodyPr>
          <a:lstStyle/>
          <a:p>
            <a:endParaRPr lang="en-CA"/>
          </a:p>
        </p:txBody>
      </p:sp>
      <p:sp>
        <p:nvSpPr>
          <p:cNvPr id="15371" name="Text Box 11"/>
          <p:cNvSpPr txBox="1">
            <a:spLocks noChangeArrowheads="1"/>
          </p:cNvSpPr>
          <p:nvPr/>
        </p:nvSpPr>
        <p:spPr bwMode="auto">
          <a:xfrm>
            <a:off x="1384300" y="4803775"/>
            <a:ext cx="1849438" cy="565150"/>
          </a:xfrm>
          <a:prstGeom prst="rect">
            <a:avLst/>
          </a:prstGeom>
          <a:noFill/>
          <a:ln w="9525">
            <a:noFill/>
            <a:miter lim="800000"/>
            <a:headEnd/>
            <a:tailEnd/>
          </a:ln>
        </p:spPr>
        <p:txBody>
          <a:bodyPr wrap="none">
            <a:prstTxWarp prst="textNoShape">
              <a:avLst/>
            </a:prstTxWarp>
            <a:spAutoFit/>
          </a:bodyPr>
          <a:lstStyle/>
          <a:p>
            <a:pPr eaLnBrk="1" hangingPunct="1"/>
            <a:r>
              <a:rPr lang="en-US" sz="1100" b="1">
                <a:solidFill>
                  <a:srgbClr val="006699"/>
                </a:solidFill>
              </a:rPr>
              <a:t>CORPORATE CULTURE</a:t>
            </a:r>
          </a:p>
          <a:p>
            <a:pPr eaLnBrk="1" hangingPunct="1"/>
            <a:r>
              <a:rPr lang="en-US" sz="1000" b="1">
                <a:solidFill>
                  <a:srgbClr val="006699"/>
                </a:solidFill>
              </a:rPr>
              <a:t>Created by Management</a:t>
            </a:r>
          </a:p>
          <a:p>
            <a:pPr eaLnBrk="1" hangingPunct="1"/>
            <a:r>
              <a:rPr lang="en-US" sz="1000" b="1">
                <a:solidFill>
                  <a:srgbClr val="006699"/>
                </a:solidFill>
              </a:rPr>
              <a:t>Leads to Corporate Actions</a:t>
            </a:r>
          </a:p>
        </p:txBody>
      </p:sp>
      <p:sp>
        <p:nvSpPr>
          <p:cNvPr id="15372" name="Line 12"/>
          <p:cNvSpPr>
            <a:spLocks noChangeShapeType="1"/>
          </p:cNvSpPr>
          <p:nvPr/>
        </p:nvSpPr>
        <p:spPr bwMode="auto">
          <a:xfrm>
            <a:off x="2471738" y="4267200"/>
            <a:ext cx="0" cy="425450"/>
          </a:xfrm>
          <a:prstGeom prst="line">
            <a:avLst/>
          </a:prstGeom>
          <a:noFill/>
          <a:ln w="28575">
            <a:solidFill>
              <a:srgbClr val="006699"/>
            </a:solidFill>
            <a:round/>
            <a:headEnd/>
            <a:tailEnd type="triangle" w="med" len="med"/>
          </a:ln>
        </p:spPr>
        <p:txBody>
          <a:bodyPr>
            <a:prstTxWarp prst="textNoShape">
              <a:avLst/>
            </a:prstTxWarp>
          </a:bodyPr>
          <a:lstStyle/>
          <a:p>
            <a:endParaRPr lang="en-US"/>
          </a:p>
        </p:txBody>
      </p:sp>
      <p:sp>
        <p:nvSpPr>
          <p:cNvPr id="15373" name="Line 13"/>
          <p:cNvSpPr>
            <a:spLocks noChangeShapeType="1"/>
          </p:cNvSpPr>
          <p:nvPr/>
        </p:nvSpPr>
        <p:spPr bwMode="auto">
          <a:xfrm>
            <a:off x="2568575" y="2135188"/>
            <a:ext cx="0" cy="361950"/>
          </a:xfrm>
          <a:prstGeom prst="line">
            <a:avLst/>
          </a:prstGeom>
          <a:noFill/>
          <a:ln w="28575">
            <a:solidFill>
              <a:srgbClr val="006699"/>
            </a:solidFill>
            <a:round/>
            <a:headEnd/>
            <a:tailEnd type="triangle" w="med" len="med"/>
          </a:ln>
        </p:spPr>
        <p:txBody>
          <a:bodyPr>
            <a:prstTxWarp prst="textNoShape">
              <a:avLst/>
            </a:prstTxWarp>
          </a:bodyPr>
          <a:lstStyle/>
          <a:p>
            <a:endParaRPr lang="en-US"/>
          </a:p>
        </p:txBody>
      </p:sp>
      <p:sp>
        <p:nvSpPr>
          <p:cNvPr id="15374" name="Line 14"/>
          <p:cNvSpPr>
            <a:spLocks noChangeShapeType="1"/>
          </p:cNvSpPr>
          <p:nvPr/>
        </p:nvSpPr>
        <p:spPr bwMode="auto">
          <a:xfrm flipV="1">
            <a:off x="2830513" y="4267200"/>
            <a:ext cx="0" cy="425450"/>
          </a:xfrm>
          <a:prstGeom prst="line">
            <a:avLst/>
          </a:prstGeom>
          <a:noFill/>
          <a:ln w="28575">
            <a:solidFill>
              <a:srgbClr val="006699"/>
            </a:solidFill>
            <a:round/>
            <a:headEnd/>
            <a:tailEnd type="triangle" w="med" len="med"/>
          </a:ln>
        </p:spPr>
        <p:txBody>
          <a:bodyPr>
            <a:prstTxWarp prst="textNoShape">
              <a:avLst/>
            </a:prstTxWarp>
          </a:bodyPr>
          <a:lstStyle/>
          <a:p>
            <a:endParaRPr lang="en-US"/>
          </a:p>
        </p:txBody>
      </p:sp>
      <p:sp>
        <p:nvSpPr>
          <p:cNvPr id="15375" name="Line 15"/>
          <p:cNvSpPr>
            <a:spLocks noChangeShapeType="1"/>
          </p:cNvSpPr>
          <p:nvPr/>
        </p:nvSpPr>
        <p:spPr bwMode="auto">
          <a:xfrm flipV="1">
            <a:off x="2927350" y="2135188"/>
            <a:ext cx="0" cy="361950"/>
          </a:xfrm>
          <a:prstGeom prst="line">
            <a:avLst/>
          </a:prstGeom>
          <a:noFill/>
          <a:ln w="28575">
            <a:solidFill>
              <a:srgbClr val="006699"/>
            </a:solidFill>
            <a:round/>
            <a:headEnd/>
            <a:tailEnd type="triangle" w="med" len="med"/>
          </a:ln>
        </p:spPr>
        <p:txBody>
          <a:bodyPr>
            <a:prstTxWarp prst="textNoShape">
              <a:avLst/>
            </a:prstTxWarp>
          </a:bodyPr>
          <a:lstStyle/>
          <a:p>
            <a:endParaRPr lang="en-US"/>
          </a:p>
        </p:txBody>
      </p:sp>
      <p:sp>
        <p:nvSpPr>
          <p:cNvPr id="15376" name="Text Box 16"/>
          <p:cNvSpPr txBox="1">
            <a:spLocks noChangeArrowheads="1"/>
          </p:cNvSpPr>
          <p:nvPr/>
        </p:nvSpPr>
        <p:spPr bwMode="auto">
          <a:xfrm>
            <a:off x="2903538" y="4357688"/>
            <a:ext cx="830262" cy="244475"/>
          </a:xfrm>
          <a:prstGeom prst="rect">
            <a:avLst/>
          </a:prstGeom>
          <a:noFill/>
          <a:ln w="9525">
            <a:noFill/>
            <a:miter lim="800000"/>
            <a:headEnd/>
            <a:tailEnd/>
          </a:ln>
        </p:spPr>
        <p:txBody>
          <a:bodyPr>
            <a:prstTxWarp prst="textNoShape">
              <a:avLst/>
            </a:prstTxWarp>
            <a:spAutoFit/>
          </a:bodyPr>
          <a:lstStyle/>
          <a:p>
            <a:r>
              <a:rPr lang="en-US" sz="1000" b="1">
                <a:solidFill>
                  <a:srgbClr val="006699"/>
                </a:solidFill>
              </a:rPr>
              <a:t>Feedback</a:t>
            </a:r>
            <a:endParaRPr lang="en-CA" sz="2400">
              <a:solidFill>
                <a:srgbClr val="006699"/>
              </a:solidFill>
              <a:latin typeface="Times New Roman" pitchFamily="-108" charset="0"/>
            </a:endParaRPr>
          </a:p>
        </p:txBody>
      </p:sp>
      <p:sp>
        <p:nvSpPr>
          <p:cNvPr id="15377" name="Text Box 17"/>
          <p:cNvSpPr txBox="1">
            <a:spLocks noChangeArrowheads="1"/>
          </p:cNvSpPr>
          <p:nvPr/>
        </p:nvSpPr>
        <p:spPr bwMode="auto">
          <a:xfrm>
            <a:off x="1606550" y="4357688"/>
            <a:ext cx="763588" cy="244475"/>
          </a:xfrm>
          <a:prstGeom prst="rect">
            <a:avLst/>
          </a:prstGeom>
          <a:noFill/>
          <a:ln w="9525">
            <a:noFill/>
            <a:miter lim="800000"/>
            <a:headEnd/>
            <a:tailEnd/>
          </a:ln>
        </p:spPr>
        <p:txBody>
          <a:bodyPr wrap="none">
            <a:prstTxWarp prst="textNoShape">
              <a:avLst/>
            </a:prstTxWarp>
            <a:spAutoFit/>
          </a:bodyPr>
          <a:lstStyle/>
          <a:p>
            <a:pPr eaLnBrk="1" hangingPunct="1"/>
            <a:r>
              <a:rPr lang="en-US" sz="1000" b="1">
                <a:solidFill>
                  <a:srgbClr val="006699"/>
                </a:solidFill>
              </a:rPr>
              <a:t>Guidance</a:t>
            </a:r>
            <a:endParaRPr lang="en-CA" sz="1000" b="1">
              <a:solidFill>
                <a:srgbClr val="006699"/>
              </a:solidFill>
            </a:endParaRPr>
          </a:p>
        </p:txBody>
      </p:sp>
      <p:sp>
        <p:nvSpPr>
          <p:cNvPr id="15378" name="Text Box 18"/>
          <p:cNvSpPr txBox="1">
            <a:spLocks noChangeArrowheads="1"/>
          </p:cNvSpPr>
          <p:nvPr/>
        </p:nvSpPr>
        <p:spPr bwMode="auto">
          <a:xfrm>
            <a:off x="1560513" y="2193925"/>
            <a:ext cx="911225" cy="244475"/>
          </a:xfrm>
          <a:prstGeom prst="rect">
            <a:avLst/>
          </a:prstGeom>
          <a:noFill/>
          <a:ln w="9525">
            <a:noFill/>
            <a:miter lim="800000"/>
            <a:headEnd/>
            <a:tailEnd/>
          </a:ln>
        </p:spPr>
        <p:txBody>
          <a:bodyPr wrap="none">
            <a:prstTxWarp prst="textNoShape">
              <a:avLst/>
            </a:prstTxWarp>
            <a:spAutoFit/>
          </a:bodyPr>
          <a:lstStyle/>
          <a:p>
            <a:pPr eaLnBrk="1" hangingPunct="1"/>
            <a:r>
              <a:rPr lang="en-US" sz="1000" b="1">
                <a:solidFill>
                  <a:srgbClr val="006699"/>
                </a:solidFill>
              </a:rPr>
              <a:t>All Interests</a:t>
            </a:r>
            <a:endParaRPr lang="en-CA" sz="1000" b="1">
              <a:solidFill>
                <a:srgbClr val="006699"/>
              </a:solidFill>
            </a:endParaRPr>
          </a:p>
        </p:txBody>
      </p:sp>
      <p:sp>
        <p:nvSpPr>
          <p:cNvPr id="15379" name="Line 19"/>
          <p:cNvSpPr>
            <a:spLocks noChangeShapeType="1"/>
          </p:cNvSpPr>
          <p:nvPr/>
        </p:nvSpPr>
        <p:spPr bwMode="auto">
          <a:xfrm flipH="1">
            <a:off x="5410200" y="5562600"/>
            <a:ext cx="228600" cy="228600"/>
          </a:xfrm>
          <a:prstGeom prst="line">
            <a:avLst/>
          </a:prstGeom>
          <a:noFill/>
          <a:ln w="28575">
            <a:solidFill>
              <a:srgbClr val="006699"/>
            </a:solidFill>
            <a:round/>
            <a:headEnd/>
            <a:tailEnd type="triangle" w="med" len="med"/>
          </a:ln>
        </p:spPr>
        <p:txBody>
          <a:bodyPr>
            <a:prstTxWarp prst="textNoShape">
              <a:avLst/>
            </a:prstTxWarp>
          </a:bodyPr>
          <a:lstStyle/>
          <a:p>
            <a:endParaRPr lang="en-US"/>
          </a:p>
        </p:txBody>
      </p:sp>
      <p:sp>
        <p:nvSpPr>
          <p:cNvPr id="15380" name="Line 20"/>
          <p:cNvSpPr>
            <a:spLocks noChangeShapeType="1"/>
          </p:cNvSpPr>
          <p:nvPr/>
        </p:nvSpPr>
        <p:spPr bwMode="auto">
          <a:xfrm flipV="1">
            <a:off x="7202488" y="2066925"/>
            <a:ext cx="0" cy="3419475"/>
          </a:xfrm>
          <a:prstGeom prst="line">
            <a:avLst/>
          </a:prstGeom>
          <a:noFill/>
          <a:ln w="28575">
            <a:solidFill>
              <a:srgbClr val="006699"/>
            </a:solidFill>
            <a:prstDash val="sysDot"/>
            <a:round/>
            <a:headEnd/>
            <a:tailEnd type="triangle" w="med" len="med"/>
          </a:ln>
        </p:spPr>
        <p:txBody>
          <a:bodyPr>
            <a:prstTxWarp prst="textNoShape">
              <a:avLst/>
            </a:prstTxWarp>
          </a:bodyPr>
          <a:lstStyle/>
          <a:p>
            <a:endParaRPr lang="en-US"/>
          </a:p>
        </p:txBody>
      </p:sp>
      <p:sp>
        <p:nvSpPr>
          <p:cNvPr id="15381" name="Line 21"/>
          <p:cNvSpPr>
            <a:spLocks noChangeShapeType="1"/>
          </p:cNvSpPr>
          <p:nvPr/>
        </p:nvSpPr>
        <p:spPr bwMode="auto">
          <a:xfrm flipH="1" flipV="1">
            <a:off x="5486400" y="5943600"/>
            <a:ext cx="990600" cy="0"/>
          </a:xfrm>
          <a:prstGeom prst="line">
            <a:avLst/>
          </a:prstGeom>
          <a:noFill/>
          <a:ln w="38100">
            <a:solidFill>
              <a:srgbClr val="006699"/>
            </a:solidFill>
            <a:round/>
            <a:headEnd/>
            <a:tailEnd type="triangle" w="med" len="med"/>
          </a:ln>
        </p:spPr>
        <p:txBody>
          <a:bodyPr>
            <a:prstTxWarp prst="textNoShape">
              <a:avLst/>
            </a:prstTxWarp>
          </a:bodyPr>
          <a:lstStyle/>
          <a:p>
            <a:endParaRPr lang="en-US"/>
          </a:p>
        </p:txBody>
      </p:sp>
      <p:sp>
        <p:nvSpPr>
          <p:cNvPr id="15382" name="Line 22"/>
          <p:cNvSpPr>
            <a:spLocks noChangeShapeType="1"/>
          </p:cNvSpPr>
          <p:nvPr/>
        </p:nvSpPr>
        <p:spPr bwMode="auto">
          <a:xfrm flipH="1">
            <a:off x="3670300" y="3543300"/>
            <a:ext cx="1739900" cy="0"/>
          </a:xfrm>
          <a:prstGeom prst="line">
            <a:avLst/>
          </a:prstGeom>
          <a:noFill/>
          <a:ln w="28575">
            <a:solidFill>
              <a:srgbClr val="006699"/>
            </a:solidFill>
            <a:round/>
            <a:headEnd/>
            <a:tailEnd type="triangle" w="med" len="med"/>
          </a:ln>
        </p:spPr>
        <p:txBody>
          <a:bodyPr>
            <a:prstTxWarp prst="textNoShape">
              <a:avLst/>
            </a:prstTxWarp>
          </a:bodyPr>
          <a:lstStyle/>
          <a:p>
            <a:endParaRPr lang="en-US"/>
          </a:p>
        </p:txBody>
      </p:sp>
      <p:sp>
        <p:nvSpPr>
          <p:cNvPr id="15383" name="Line 23"/>
          <p:cNvSpPr>
            <a:spLocks noChangeShapeType="1"/>
          </p:cNvSpPr>
          <p:nvPr/>
        </p:nvSpPr>
        <p:spPr bwMode="auto">
          <a:xfrm flipV="1">
            <a:off x="5768975" y="3886200"/>
            <a:ext cx="0" cy="838200"/>
          </a:xfrm>
          <a:prstGeom prst="line">
            <a:avLst/>
          </a:prstGeom>
          <a:noFill/>
          <a:ln w="28575">
            <a:solidFill>
              <a:srgbClr val="006699"/>
            </a:solidFill>
            <a:prstDash val="sysDot"/>
            <a:round/>
            <a:headEnd/>
            <a:tailEnd type="triangle" w="med" len="med"/>
          </a:ln>
        </p:spPr>
        <p:txBody>
          <a:bodyPr>
            <a:prstTxWarp prst="textNoShape">
              <a:avLst/>
            </a:prstTxWarp>
          </a:bodyPr>
          <a:lstStyle/>
          <a:p>
            <a:endParaRPr lang="en-US"/>
          </a:p>
        </p:txBody>
      </p:sp>
      <p:sp>
        <p:nvSpPr>
          <p:cNvPr id="15384" name="Line 24"/>
          <p:cNvSpPr>
            <a:spLocks noChangeShapeType="1"/>
          </p:cNvSpPr>
          <p:nvPr/>
        </p:nvSpPr>
        <p:spPr bwMode="auto">
          <a:xfrm flipV="1">
            <a:off x="6591300" y="3429000"/>
            <a:ext cx="0" cy="1295400"/>
          </a:xfrm>
          <a:prstGeom prst="line">
            <a:avLst/>
          </a:prstGeom>
          <a:noFill/>
          <a:ln w="28575">
            <a:solidFill>
              <a:srgbClr val="006699"/>
            </a:solidFill>
            <a:prstDash val="sysDot"/>
            <a:round/>
            <a:headEnd/>
            <a:tailEnd type="triangle" w="med" len="med"/>
          </a:ln>
        </p:spPr>
        <p:txBody>
          <a:bodyPr>
            <a:prstTxWarp prst="textNoShape">
              <a:avLst/>
            </a:prstTxWarp>
          </a:bodyPr>
          <a:lstStyle/>
          <a:p>
            <a:endParaRPr lang="en-US"/>
          </a:p>
        </p:txBody>
      </p:sp>
      <p:sp>
        <p:nvSpPr>
          <p:cNvPr id="15385" name="Line 25"/>
          <p:cNvSpPr>
            <a:spLocks noChangeShapeType="1"/>
          </p:cNvSpPr>
          <p:nvPr/>
        </p:nvSpPr>
        <p:spPr bwMode="auto">
          <a:xfrm flipH="1">
            <a:off x="3670300" y="3008313"/>
            <a:ext cx="2501900" cy="0"/>
          </a:xfrm>
          <a:prstGeom prst="line">
            <a:avLst/>
          </a:prstGeom>
          <a:noFill/>
          <a:ln w="28575">
            <a:solidFill>
              <a:srgbClr val="006699"/>
            </a:solidFill>
            <a:round/>
            <a:headEnd/>
            <a:tailEnd type="triangle" w="med" len="med"/>
          </a:ln>
        </p:spPr>
        <p:txBody>
          <a:bodyPr>
            <a:prstTxWarp prst="textNoShape">
              <a:avLst/>
            </a:prstTxWarp>
          </a:bodyPr>
          <a:lstStyle/>
          <a:p>
            <a:endParaRPr lang="en-US"/>
          </a:p>
        </p:txBody>
      </p:sp>
      <p:sp>
        <p:nvSpPr>
          <p:cNvPr id="15386" name="Line 26"/>
          <p:cNvSpPr>
            <a:spLocks noChangeShapeType="1"/>
          </p:cNvSpPr>
          <p:nvPr/>
        </p:nvSpPr>
        <p:spPr bwMode="auto">
          <a:xfrm flipV="1">
            <a:off x="6591300" y="2066925"/>
            <a:ext cx="0" cy="828675"/>
          </a:xfrm>
          <a:prstGeom prst="line">
            <a:avLst/>
          </a:prstGeom>
          <a:noFill/>
          <a:ln w="28575">
            <a:solidFill>
              <a:srgbClr val="006699"/>
            </a:solidFill>
            <a:round/>
            <a:headEnd/>
            <a:tailEnd type="triangle" w="med" len="med"/>
          </a:ln>
        </p:spPr>
        <p:txBody>
          <a:bodyPr>
            <a:prstTxWarp prst="textNoShape">
              <a:avLst/>
            </a:prstTxWarp>
          </a:bodyPr>
          <a:lstStyle/>
          <a:p>
            <a:endParaRPr lang="en-US"/>
          </a:p>
        </p:txBody>
      </p:sp>
      <p:grpSp>
        <p:nvGrpSpPr>
          <p:cNvPr id="2" name="Group 27"/>
          <p:cNvGrpSpPr>
            <a:grpSpLocks/>
          </p:cNvGrpSpPr>
          <p:nvPr/>
        </p:nvGrpSpPr>
        <p:grpSpPr bwMode="auto">
          <a:xfrm>
            <a:off x="3000375" y="2193925"/>
            <a:ext cx="2498725" cy="549275"/>
            <a:chOff x="1842" y="1391"/>
            <a:chExt cx="1574" cy="346"/>
          </a:xfrm>
        </p:grpSpPr>
        <p:sp>
          <p:nvSpPr>
            <p:cNvPr id="15407" name="Rectangle 28"/>
            <p:cNvSpPr>
              <a:spLocks noChangeArrowheads="1"/>
            </p:cNvSpPr>
            <p:nvPr/>
          </p:nvSpPr>
          <p:spPr bwMode="auto">
            <a:xfrm>
              <a:off x="1842" y="1391"/>
              <a:ext cx="736" cy="154"/>
            </a:xfrm>
            <a:prstGeom prst="rect">
              <a:avLst/>
            </a:prstGeom>
            <a:noFill/>
            <a:ln w="9525">
              <a:noFill/>
              <a:miter lim="800000"/>
              <a:headEnd/>
              <a:tailEnd/>
            </a:ln>
          </p:spPr>
          <p:txBody>
            <a:bodyPr wrap="none">
              <a:prstTxWarp prst="textNoShape">
                <a:avLst/>
              </a:prstTxWarp>
              <a:spAutoFit/>
            </a:bodyPr>
            <a:lstStyle/>
            <a:p>
              <a:pPr eaLnBrk="1" hangingPunct="1"/>
              <a:r>
                <a:rPr lang="en-US" sz="1000" b="1">
                  <a:solidFill>
                    <a:srgbClr val="006699"/>
                  </a:solidFill>
                </a:rPr>
                <a:t>Accountability =</a:t>
              </a:r>
              <a:endParaRPr lang="en-CA" sz="1000" b="1">
                <a:solidFill>
                  <a:srgbClr val="006699"/>
                </a:solidFill>
              </a:endParaRPr>
            </a:p>
          </p:txBody>
        </p:sp>
        <p:sp>
          <p:nvSpPr>
            <p:cNvPr id="15408" name="Rectangle 29"/>
            <p:cNvSpPr>
              <a:spLocks noChangeArrowheads="1"/>
            </p:cNvSpPr>
            <p:nvPr/>
          </p:nvSpPr>
          <p:spPr bwMode="auto">
            <a:xfrm>
              <a:off x="2509" y="1391"/>
              <a:ext cx="907" cy="346"/>
            </a:xfrm>
            <a:prstGeom prst="rect">
              <a:avLst/>
            </a:prstGeom>
            <a:noFill/>
            <a:ln w="9525">
              <a:noFill/>
              <a:miter lim="800000"/>
              <a:headEnd/>
              <a:tailEnd/>
            </a:ln>
          </p:spPr>
          <p:txBody>
            <a:bodyPr wrap="none">
              <a:prstTxWarp prst="textNoShape">
                <a:avLst/>
              </a:prstTxWarp>
              <a:spAutoFit/>
            </a:bodyPr>
            <a:lstStyle/>
            <a:p>
              <a:pPr algn="ctr" eaLnBrk="1" hangingPunct="1"/>
              <a:r>
                <a:rPr lang="en-US" sz="1000" b="1">
                  <a:solidFill>
                    <a:srgbClr val="006699"/>
                  </a:solidFill>
                </a:rPr>
                <a:t>Financial &amp; Strategic</a:t>
              </a:r>
              <a:br>
                <a:rPr lang="en-US" sz="1000" b="1">
                  <a:solidFill>
                    <a:srgbClr val="006699"/>
                  </a:solidFill>
                </a:rPr>
              </a:br>
              <a:r>
                <a:rPr lang="en-US" sz="1000" b="1">
                  <a:solidFill>
                    <a:srgbClr val="006699"/>
                  </a:solidFill>
                </a:rPr>
                <a:t>including</a:t>
              </a:r>
              <a:br>
                <a:rPr lang="en-US" sz="1000" b="1">
                  <a:solidFill>
                    <a:srgbClr val="006699"/>
                  </a:solidFill>
                </a:rPr>
              </a:br>
              <a:r>
                <a:rPr lang="en-US" sz="1000" b="1">
                  <a:solidFill>
                    <a:srgbClr val="006699"/>
                  </a:solidFill>
                </a:rPr>
                <a:t>Ethical &amp; Legal</a:t>
              </a:r>
            </a:p>
          </p:txBody>
        </p:sp>
      </p:grpSp>
      <p:sp>
        <p:nvSpPr>
          <p:cNvPr id="15388" name="Rectangle 30"/>
          <p:cNvSpPr>
            <a:spLocks noChangeArrowheads="1"/>
          </p:cNvSpPr>
          <p:nvPr/>
        </p:nvSpPr>
        <p:spPr bwMode="auto">
          <a:xfrm>
            <a:off x="1627188" y="2609850"/>
            <a:ext cx="2043112" cy="1504950"/>
          </a:xfrm>
          <a:prstGeom prst="rect">
            <a:avLst/>
          </a:prstGeom>
          <a:solidFill>
            <a:srgbClr val="006699"/>
          </a:solidFill>
          <a:ln w="9525">
            <a:solidFill>
              <a:srgbClr val="006699"/>
            </a:solidFill>
            <a:miter lim="800000"/>
            <a:headEnd/>
            <a:tailEnd/>
          </a:ln>
        </p:spPr>
        <p:txBody>
          <a:bodyPr wrap="none" anchor="ctr">
            <a:prstTxWarp prst="textNoShape">
              <a:avLst/>
            </a:prstTxWarp>
            <a:spAutoFit/>
          </a:bodyPr>
          <a:lstStyle/>
          <a:p>
            <a:pPr eaLnBrk="1" hangingPunct="1">
              <a:tabLst>
                <a:tab pos="635000" algn="l"/>
              </a:tabLst>
            </a:pPr>
            <a:endParaRPr lang="en-US" sz="1100" b="1">
              <a:solidFill>
                <a:schemeClr val="bg1"/>
              </a:solidFill>
            </a:endParaRPr>
          </a:p>
          <a:p>
            <a:pPr eaLnBrk="1" hangingPunct="1">
              <a:tabLst>
                <a:tab pos="635000" algn="l"/>
              </a:tabLst>
            </a:pPr>
            <a:endParaRPr lang="en-US" sz="1100" b="1">
              <a:solidFill>
                <a:schemeClr val="bg1"/>
              </a:solidFill>
            </a:endParaRPr>
          </a:p>
          <a:p>
            <a:pPr eaLnBrk="1" hangingPunct="1">
              <a:tabLst>
                <a:tab pos="635000" algn="l"/>
              </a:tabLst>
            </a:pPr>
            <a:r>
              <a:rPr lang="en-US" sz="1000" b="1">
                <a:solidFill>
                  <a:schemeClr val="bg1"/>
                </a:solidFill>
              </a:rPr>
              <a:t>Sets	Vision, Mission,</a:t>
            </a:r>
          </a:p>
          <a:p>
            <a:pPr eaLnBrk="1" hangingPunct="1">
              <a:tabLst>
                <a:tab pos="635000" algn="l"/>
              </a:tabLst>
            </a:pPr>
            <a:r>
              <a:rPr lang="en-US" sz="1000" b="1">
                <a:solidFill>
                  <a:schemeClr val="bg1"/>
                </a:solidFill>
              </a:rPr>
              <a:t>	Strategy, Policies,</a:t>
            </a:r>
          </a:p>
          <a:p>
            <a:pPr eaLnBrk="1" hangingPunct="1">
              <a:tabLst>
                <a:tab pos="635000" algn="l"/>
              </a:tabLst>
            </a:pPr>
            <a:r>
              <a:rPr lang="en-US" sz="1000" b="1">
                <a:solidFill>
                  <a:schemeClr val="bg1"/>
                </a:solidFill>
              </a:rPr>
              <a:t>	Codes, Compliance,</a:t>
            </a:r>
          </a:p>
          <a:p>
            <a:pPr eaLnBrk="1" hangingPunct="1">
              <a:tabLst>
                <a:tab pos="635000" algn="l"/>
              </a:tabLst>
            </a:pPr>
            <a:r>
              <a:rPr lang="en-US" sz="1000" b="1">
                <a:solidFill>
                  <a:schemeClr val="bg1"/>
                </a:solidFill>
              </a:rPr>
              <a:t>	Feedback,</a:t>
            </a:r>
            <a:br>
              <a:rPr lang="en-US" sz="1000" b="1">
                <a:solidFill>
                  <a:schemeClr val="bg1"/>
                </a:solidFill>
              </a:rPr>
            </a:br>
            <a:r>
              <a:rPr lang="en-US" sz="1000" b="1">
                <a:solidFill>
                  <a:schemeClr val="bg1"/>
                </a:solidFill>
              </a:rPr>
              <a:t>	Compensation</a:t>
            </a:r>
          </a:p>
          <a:p>
            <a:pPr eaLnBrk="1" hangingPunct="1">
              <a:tabLst>
                <a:tab pos="635000" algn="l"/>
              </a:tabLst>
            </a:pPr>
            <a:endParaRPr lang="en-US" sz="1000" b="1">
              <a:solidFill>
                <a:schemeClr val="bg1"/>
              </a:solidFill>
            </a:endParaRPr>
          </a:p>
          <a:p>
            <a:pPr eaLnBrk="1" hangingPunct="1">
              <a:tabLst>
                <a:tab pos="635000" algn="l"/>
              </a:tabLst>
            </a:pPr>
            <a:r>
              <a:rPr lang="en-US" sz="1000" b="1">
                <a:solidFill>
                  <a:schemeClr val="bg1"/>
                </a:solidFill>
              </a:rPr>
              <a:t>Appoints	CEO, CFO</a:t>
            </a:r>
            <a:endParaRPr lang="en-US" sz="1000"/>
          </a:p>
        </p:txBody>
      </p:sp>
      <p:sp>
        <p:nvSpPr>
          <p:cNvPr id="15389" name="Rectangle 31"/>
          <p:cNvSpPr>
            <a:spLocks noChangeArrowheads="1"/>
          </p:cNvSpPr>
          <p:nvPr/>
        </p:nvSpPr>
        <p:spPr bwMode="auto">
          <a:xfrm>
            <a:off x="1752600" y="2662238"/>
            <a:ext cx="1790700" cy="260350"/>
          </a:xfrm>
          <a:prstGeom prst="rect">
            <a:avLst/>
          </a:prstGeom>
          <a:noFill/>
          <a:ln w="9525">
            <a:noFill/>
            <a:miter lim="800000"/>
            <a:headEnd/>
            <a:tailEnd/>
          </a:ln>
        </p:spPr>
        <p:txBody>
          <a:bodyPr wrap="none">
            <a:prstTxWarp prst="textNoShape">
              <a:avLst/>
            </a:prstTxWarp>
            <a:spAutoFit/>
          </a:bodyPr>
          <a:lstStyle/>
          <a:p>
            <a:pPr eaLnBrk="1" hangingPunct="1"/>
            <a:r>
              <a:rPr lang="en-US" sz="1100" b="1">
                <a:solidFill>
                  <a:schemeClr val="bg1"/>
                </a:solidFill>
              </a:rPr>
              <a:t>BOARD OF DIRECTORS</a:t>
            </a:r>
          </a:p>
        </p:txBody>
      </p:sp>
      <p:cxnSp>
        <p:nvCxnSpPr>
          <p:cNvPr id="15390" name="AutoShape 32"/>
          <p:cNvCxnSpPr>
            <a:cxnSpLocks noChangeShapeType="1"/>
          </p:cNvCxnSpPr>
          <p:nvPr/>
        </p:nvCxnSpPr>
        <p:spPr bwMode="auto">
          <a:xfrm rot="5400000" flipH="1">
            <a:off x="3224212" y="4256088"/>
            <a:ext cx="2365375" cy="1473200"/>
          </a:xfrm>
          <a:prstGeom prst="bentConnector2">
            <a:avLst/>
          </a:prstGeom>
          <a:noFill/>
          <a:ln w="28575">
            <a:solidFill>
              <a:srgbClr val="006699"/>
            </a:solidFill>
            <a:miter lim="800000"/>
            <a:headEnd/>
            <a:tailEnd type="triangle" w="med" len="med"/>
          </a:ln>
        </p:spPr>
      </p:cxnSp>
      <p:cxnSp>
        <p:nvCxnSpPr>
          <p:cNvPr id="15391" name="AutoShape 34"/>
          <p:cNvCxnSpPr>
            <a:cxnSpLocks noChangeShapeType="1"/>
            <a:stCxn id="15405" idx="2"/>
            <a:endCxn id="15371" idx="2"/>
          </p:cNvCxnSpPr>
          <p:nvPr/>
        </p:nvCxnSpPr>
        <p:spPr bwMode="auto">
          <a:xfrm rot="10800000">
            <a:off x="2309813" y="5368925"/>
            <a:ext cx="2490787" cy="688975"/>
          </a:xfrm>
          <a:prstGeom prst="bentConnector2">
            <a:avLst/>
          </a:prstGeom>
          <a:noFill/>
          <a:ln w="22225" cap="rnd">
            <a:solidFill>
              <a:srgbClr val="006699"/>
            </a:solidFill>
            <a:prstDash val="sysDot"/>
            <a:miter lim="800000"/>
            <a:headEnd/>
            <a:tailEnd type="triangle" w="med" len="med"/>
          </a:ln>
        </p:spPr>
      </p:cxnSp>
      <p:sp>
        <p:nvSpPr>
          <p:cNvPr id="15392" name="Rectangle 35"/>
          <p:cNvSpPr>
            <a:spLocks noChangeArrowheads="1"/>
          </p:cNvSpPr>
          <p:nvPr/>
        </p:nvSpPr>
        <p:spPr bwMode="auto">
          <a:xfrm>
            <a:off x="6238875" y="2809875"/>
            <a:ext cx="706438" cy="396875"/>
          </a:xfrm>
          <a:prstGeom prst="rect">
            <a:avLst/>
          </a:prstGeom>
          <a:noFill/>
          <a:ln w="9525">
            <a:noFill/>
            <a:miter lim="800000"/>
            <a:headEnd/>
            <a:tailEnd/>
          </a:ln>
        </p:spPr>
        <p:txBody>
          <a:bodyPr wrap="none" anchor="ctr">
            <a:prstTxWarp prst="textNoShape">
              <a:avLst/>
            </a:prstTxWarp>
            <a:spAutoFit/>
          </a:bodyPr>
          <a:lstStyle/>
          <a:p>
            <a:pPr algn="ctr" eaLnBrk="1" hangingPunct="1"/>
            <a:r>
              <a:rPr lang="en-US" sz="1000" b="1">
                <a:solidFill>
                  <a:schemeClr val="bg1"/>
                </a:solidFill>
              </a:rPr>
              <a:t>External</a:t>
            </a:r>
          </a:p>
          <a:p>
            <a:pPr algn="ctr" eaLnBrk="1" hangingPunct="1"/>
            <a:r>
              <a:rPr lang="en-US" sz="1000" b="1">
                <a:solidFill>
                  <a:schemeClr val="bg1"/>
                </a:solidFill>
              </a:rPr>
              <a:t>Auditors</a:t>
            </a:r>
            <a:endParaRPr lang="en-US" sz="1800"/>
          </a:p>
        </p:txBody>
      </p:sp>
      <p:sp>
        <p:nvSpPr>
          <p:cNvPr id="15393" name="Rectangle 36"/>
          <p:cNvSpPr>
            <a:spLocks noChangeArrowheads="1"/>
          </p:cNvSpPr>
          <p:nvPr/>
        </p:nvSpPr>
        <p:spPr bwMode="auto">
          <a:xfrm>
            <a:off x="5422900" y="3421063"/>
            <a:ext cx="692150" cy="244475"/>
          </a:xfrm>
          <a:prstGeom prst="rect">
            <a:avLst/>
          </a:prstGeom>
          <a:noFill/>
          <a:ln w="9525">
            <a:noFill/>
            <a:miter lim="800000"/>
            <a:headEnd/>
            <a:tailEnd/>
          </a:ln>
        </p:spPr>
        <p:txBody>
          <a:bodyPr wrap="none">
            <a:prstTxWarp prst="textNoShape">
              <a:avLst/>
            </a:prstTxWarp>
            <a:spAutoFit/>
          </a:bodyPr>
          <a:lstStyle/>
          <a:p>
            <a:pPr eaLnBrk="1" hangingPunct="1"/>
            <a:r>
              <a:rPr lang="en-US" sz="1000" b="1">
                <a:solidFill>
                  <a:schemeClr val="bg1"/>
                </a:solidFill>
              </a:rPr>
              <a:t>Lawyers</a:t>
            </a:r>
            <a:endParaRPr lang="en-US" sz="1800"/>
          </a:p>
        </p:txBody>
      </p:sp>
      <p:sp>
        <p:nvSpPr>
          <p:cNvPr id="15394" name="Rectangle 37"/>
          <p:cNvSpPr>
            <a:spLocks noChangeArrowheads="1"/>
          </p:cNvSpPr>
          <p:nvPr/>
        </p:nvSpPr>
        <p:spPr bwMode="auto">
          <a:xfrm>
            <a:off x="3492500" y="5084763"/>
            <a:ext cx="1066800" cy="762000"/>
          </a:xfrm>
          <a:prstGeom prst="rect">
            <a:avLst/>
          </a:prstGeom>
          <a:solidFill>
            <a:srgbClr val="006699"/>
          </a:solidFill>
          <a:ln w="9525">
            <a:solidFill>
              <a:srgbClr val="006699"/>
            </a:solidFill>
            <a:miter lim="800000"/>
            <a:headEnd/>
            <a:tailEnd/>
          </a:ln>
        </p:spPr>
        <p:txBody>
          <a:bodyPr wrap="none" anchor="ctr">
            <a:prstTxWarp prst="textNoShape">
              <a:avLst/>
            </a:prstTxWarp>
          </a:bodyPr>
          <a:lstStyle/>
          <a:p>
            <a:endParaRPr lang="en-CA"/>
          </a:p>
        </p:txBody>
      </p:sp>
      <p:sp>
        <p:nvSpPr>
          <p:cNvPr id="15395" name="Rectangle 38"/>
          <p:cNvSpPr>
            <a:spLocks noChangeArrowheads="1"/>
          </p:cNvSpPr>
          <p:nvPr/>
        </p:nvSpPr>
        <p:spPr bwMode="auto">
          <a:xfrm>
            <a:off x="3635375" y="5229225"/>
            <a:ext cx="808038" cy="396875"/>
          </a:xfrm>
          <a:prstGeom prst="rect">
            <a:avLst/>
          </a:prstGeom>
          <a:noFill/>
          <a:ln w="9525">
            <a:noFill/>
            <a:miter lim="800000"/>
            <a:headEnd/>
            <a:tailEnd/>
          </a:ln>
        </p:spPr>
        <p:txBody>
          <a:bodyPr>
            <a:prstTxWarp prst="textNoShape">
              <a:avLst/>
            </a:prstTxWarp>
            <a:spAutoFit/>
          </a:bodyPr>
          <a:lstStyle/>
          <a:p>
            <a:pPr algn="ctr" eaLnBrk="1" hangingPunct="1"/>
            <a:r>
              <a:rPr lang="en-US" sz="1000" b="1">
                <a:solidFill>
                  <a:schemeClr val="bg1"/>
                </a:solidFill>
              </a:rPr>
              <a:t>Financial</a:t>
            </a:r>
          </a:p>
          <a:p>
            <a:pPr algn="ctr" eaLnBrk="1" hangingPunct="1"/>
            <a:r>
              <a:rPr lang="en-US" sz="1000" b="1">
                <a:solidFill>
                  <a:schemeClr val="bg1"/>
                </a:solidFill>
              </a:rPr>
              <a:t>Reports</a:t>
            </a:r>
            <a:endParaRPr lang="en-US" sz="1800"/>
          </a:p>
        </p:txBody>
      </p:sp>
      <p:grpSp>
        <p:nvGrpSpPr>
          <p:cNvPr id="3" name="Group 39"/>
          <p:cNvGrpSpPr>
            <a:grpSpLocks/>
          </p:cNvGrpSpPr>
          <p:nvPr/>
        </p:nvGrpSpPr>
        <p:grpSpPr bwMode="auto">
          <a:xfrm>
            <a:off x="4800600" y="5715000"/>
            <a:ext cx="685800" cy="685800"/>
            <a:chOff x="2936" y="3754"/>
            <a:chExt cx="432" cy="432"/>
          </a:xfrm>
        </p:grpSpPr>
        <p:sp>
          <p:nvSpPr>
            <p:cNvPr id="15405" name="Oval 40"/>
            <p:cNvSpPr>
              <a:spLocks noChangeArrowheads="1"/>
            </p:cNvSpPr>
            <p:nvPr/>
          </p:nvSpPr>
          <p:spPr bwMode="auto">
            <a:xfrm>
              <a:off x="2936" y="3754"/>
              <a:ext cx="432" cy="432"/>
            </a:xfrm>
            <a:prstGeom prst="ellipse">
              <a:avLst/>
            </a:prstGeom>
            <a:solidFill>
              <a:srgbClr val="006699"/>
            </a:solidFill>
            <a:ln w="9525">
              <a:solidFill>
                <a:srgbClr val="006699"/>
              </a:solidFill>
              <a:round/>
              <a:headEnd/>
              <a:tailEnd/>
            </a:ln>
          </p:spPr>
          <p:txBody>
            <a:bodyPr wrap="none" anchor="ctr">
              <a:prstTxWarp prst="textNoShape">
                <a:avLst/>
              </a:prstTxWarp>
            </a:bodyPr>
            <a:lstStyle/>
            <a:p>
              <a:endParaRPr lang="en-CA"/>
            </a:p>
          </p:txBody>
        </p:sp>
        <p:sp>
          <p:nvSpPr>
            <p:cNvPr id="15406" name="Rectangle 41"/>
            <p:cNvSpPr>
              <a:spLocks noChangeArrowheads="1"/>
            </p:cNvSpPr>
            <p:nvPr/>
          </p:nvSpPr>
          <p:spPr bwMode="auto">
            <a:xfrm>
              <a:off x="2965" y="3845"/>
              <a:ext cx="374" cy="250"/>
            </a:xfrm>
            <a:prstGeom prst="rect">
              <a:avLst/>
            </a:prstGeom>
            <a:noFill/>
            <a:ln w="9525">
              <a:noFill/>
              <a:miter lim="800000"/>
              <a:headEnd/>
              <a:tailEnd/>
            </a:ln>
          </p:spPr>
          <p:txBody>
            <a:bodyPr wrap="none" anchor="ctr">
              <a:prstTxWarp prst="textNoShape">
                <a:avLst/>
              </a:prstTxWarp>
              <a:spAutoFit/>
            </a:bodyPr>
            <a:lstStyle/>
            <a:p>
              <a:pPr algn="ctr" eaLnBrk="1" hangingPunct="1"/>
              <a:r>
                <a:rPr lang="en-US" sz="1000" b="1">
                  <a:solidFill>
                    <a:schemeClr val="bg1"/>
                  </a:solidFill>
                </a:rPr>
                <a:t>Ethics</a:t>
              </a:r>
            </a:p>
            <a:p>
              <a:pPr algn="ctr" eaLnBrk="1" hangingPunct="1"/>
              <a:r>
                <a:rPr lang="en-US" sz="1000" b="1">
                  <a:solidFill>
                    <a:schemeClr val="bg1"/>
                  </a:solidFill>
                </a:rPr>
                <a:t>Officer</a:t>
              </a:r>
              <a:endParaRPr lang="en-US" sz="1800"/>
            </a:p>
          </p:txBody>
        </p:sp>
      </p:grpSp>
      <p:grpSp>
        <p:nvGrpSpPr>
          <p:cNvPr id="4" name="Group 42"/>
          <p:cNvGrpSpPr>
            <a:grpSpLocks/>
          </p:cNvGrpSpPr>
          <p:nvPr/>
        </p:nvGrpSpPr>
        <p:grpSpPr bwMode="auto">
          <a:xfrm>
            <a:off x="5638800" y="4953000"/>
            <a:ext cx="685800" cy="685800"/>
            <a:chOff x="3412" y="3039"/>
            <a:chExt cx="432" cy="432"/>
          </a:xfrm>
        </p:grpSpPr>
        <p:sp>
          <p:nvSpPr>
            <p:cNvPr id="15403" name="Oval 43"/>
            <p:cNvSpPr>
              <a:spLocks noChangeArrowheads="1"/>
            </p:cNvSpPr>
            <p:nvPr/>
          </p:nvSpPr>
          <p:spPr bwMode="auto">
            <a:xfrm>
              <a:off x="3412" y="3039"/>
              <a:ext cx="432" cy="432"/>
            </a:xfrm>
            <a:prstGeom prst="ellipse">
              <a:avLst/>
            </a:prstGeom>
            <a:solidFill>
              <a:srgbClr val="006699"/>
            </a:solidFill>
            <a:ln w="9525">
              <a:solidFill>
                <a:srgbClr val="006699"/>
              </a:solidFill>
              <a:round/>
              <a:headEnd/>
              <a:tailEnd/>
            </a:ln>
          </p:spPr>
          <p:txBody>
            <a:bodyPr wrap="none" anchor="ctr">
              <a:prstTxWarp prst="textNoShape">
                <a:avLst/>
              </a:prstTxWarp>
            </a:bodyPr>
            <a:lstStyle/>
            <a:p>
              <a:endParaRPr lang="en-CA"/>
            </a:p>
          </p:txBody>
        </p:sp>
        <p:sp>
          <p:nvSpPr>
            <p:cNvPr id="15404" name="Rectangle 44"/>
            <p:cNvSpPr>
              <a:spLocks noChangeArrowheads="1"/>
            </p:cNvSpPr>
            <p:nvPr/>
          </p:nvSpPr>
          <p:spPr bwMode="auto">
            <a:xfrm>
              <a:off x="3416" y="3130"/>
              <a:ext cx="427" cy="250"/>
            </a:xfrm>
            <a:prstGeom prst="rect">
              <a:avLst/>
            </a:prstGeom>
            <a:noFill/>
            <a:ln w="9525">
              <a:noFill/>
              <a:miter lim="800000"/>
              <a:headEnd/>
              <a:tailEnd/>
            </a:ln>
          </p:spPr>
          <p:txBody>
            <a:bodyPr wrap="none" anchor="ctr">
              <a:prstTxWarp prst="textNoShape">
                <a:avLst/>
              </a:prstTxWarp>
              <a:spAutoFit/>
            </a:bodyPr>
            <a:lstStyle/>
            <a:p>
              <a:pPr algn="ctr" eaLnBrk="1" hangingPunct="1"/>
              <a:r>
                <a:rPr lang="en-US" sz="1000" b="1">
                  <a:solidFill>
                    <a:schemeClr val="bg1"/>
                  </a:solidFill>
                </a:rPr>
                <a:t>Whistle-</a:t>
              </a:r>
            </a:p>
            <a:p>
              <a:pPr algn="ctr" eaLnBrk="1" hangingPunct="1"/>
              <a:r>
                <a:rPr lang="en-US" sz="1000" b="1">
                  <a:solidFill>
                    <a:schemeClr val="bg1"/>
                  </a:solidFill>
                </a:rPr>
                <a:t>Blowers</a:t>
              </a:r>
              <a:endParaRPr lang="en-US" sz="1800"/>
            </a:p>
          </p:txBody>
        </p:sp>
      </p:grpSp>
      <p:grpSp>
        <p:nvGrpSpPr>
          <p:cNvPr id="5" name="Group 45"/>
          <p:cNvGrpSpPr>
            <a:grpSpLocks/>
          </p:cNvGrpSpPr>
          <p:nvPr/>
        </p:nvGrpSpPr>
        <p:grpSpPr bwMode="auto">
          <a:xfrm>
            <a:off x="6556375" y="5029200"/>
            <a:ext cx="1292225" cy="1292225"/>
            <a:chOff x="3848" y="3322"/>
            <a:chExt cx="814" cy="814"/>
          </a:xfrm>
        </p:grpSpPr>
        <p:sp>
          <p:nvSpPr>
            <p:cNvPr id="15401" name="Oval 46"/>
            <p:cNvSpPr>
              <a:spLocks noChangeArrowheads="1"/>
            </p:cNvSpPr>
            <p:nvPr/>
          </p:nvSpPr>
          <p:spPr bwMode="auto">
            <a:xfrm>
              <a:off x="3848" y="3322"/>
              <a:ext cx="814" cy="814"/>
            </a:xfrm>
            <a:prstGeom prst="ellipse">
              <a:avLst/>
            </a:prstGeom>
            <a:solidFill>
              <a:srgbClr val="006699"/>
            </a:solidFill>
            <a:ln w="9525">
              <a:solidFill>
                <a:srgbClr val="006699"/>
              </a:solidFill>
              <a:round/>
              <a:headEnd/>
              <a:tailEnd/>
            </a:ln>
          </p:spPr>
          <p:txBody>
            <a:bodyPr wrap="none" anchor="ctr">
              <a:prstTxWarp prst="textNoShape">
                <a:avLst/>
              </a:prstTxWarp>
            </a:bodyPr>
            <a:lstStyle/>
            <a:p>
              <a:endParaRPr lang="en-CA"/>
            </a:p>
          </p:txBody>
        </p:sp>
        <p:sp>
          <p:nvSpPr>
            <p:cNvPr id="15402" name="Rectangle 47"/>
            <p:cNvSpPr>
              <a:spLocks noChangeArrowheads="1"/>
            </p:cNvSpPr>
            <p:nvPr/>
          </p:nvSpPr>
          <p:spPr bwMode="auto">
            <a:xfrm>
              <a:off x="3877" y="3508"/>
              <a:ext cx="756" cy="442"/>
            </a:xfrm>
            <a:prstGeom prst="rect">
              <a:avLst/>
            </a:prstGeom>
            <a:noFill/>
            <a:ln w="9525">
              <a:noFill/>
              <a:miter lim="800000"/>
              <a:headEnd/>
              <a:tailEnd/>
            </a:ln>
          </p:spPr>
          <p:txBody>
            <a:bodyPr wrap="none" anchor="ctr">
              <a:prstTxWarp prst="textNoShape">
                <a:avLst/>
              </a:prstTxWarp>
              <a:spAutoFit/>
            </a:bodyPr>
            <a:lstStyle/>
            <a:p>
              <a:pPr algn="ctr" eaLnBrk="1" hangingPunct="1"/>
              <a:r>
                <a:rPr lang="en-US" sz="1000" b="1">
                  <a:solidFill>
                    <a:schemeClr val="bg1"/>
                  </a:solidFill>
                </a:rPr>
                <a:t>Professional</a:t>
              </a:r>
            </a:p>
            <a:p>
              <a:pPr algn="ctr" eaLnBrk="1" hangingPunct="1"/>
              <a:r>
                <a:rPr lang="en-US" sz="1000" b="1">
                  <a:solidFill>
                    <a:schemeClr val="bg1"/>
                  </a:solidFill>
                </a:rPr>
                <a:t>Accountants</a:t>
              </a:r>
            </a:p>
            <a:p>
              <a:pPr algn="ctr" eaLnBrk="1" hangingPunct="1"/>
              <a:r>
                <a:rPr lang="en-US" sz="1000" b="1">
                  <a:solidFill>
                    <a:schemeClr val="bg1"/>
                  </a:solidFill>
                </a:rPr>
                <a:t>Including</a:t>
              </a:r>
            </a:p>
            <a:p>
              <a:pPr algn="ctr" eaLnBrk="1" hangingPunct="1"/>
              <a:r>
                <a:rPr lang="en-US" sz="1000" b="1">
                  <a:solidFill>
                    <a:schemeClr val="bg1"/>
                  </a:solidFill>
                </a:rPr>
                <a:t>Internal Auditors</a:t>
              </a:r>
            </a:p>
          </p:txBody>
        </p:sp>
      </p:grpSp>
      <p:sp>
        <p:nvSpPr>
          <p:cNvPr id="15399" name="Line 50"/>
          <p:cNvSpPr>
            <a:spLocks noChangeShapeType="1"/>
          </p:cNvSpPr>
          <p:nvPr/>
        </p:nvSpPr>
        <p:spPr bwMode="auto">
          <a:xfrm flipV="1">
            <a:off x="4067175" y="4076700"/>
            <a:ext cx="0" cy="1008063"/>
          </a:xfrm>
          <a:prstGeom prst="line">
            <a:avLst/>
          </a:prstGeom>
          <a:noFill/>
          <a:ln w="25400">
            <a:solidFill>
              <a:schemeClr val="accent2"/>
            </a:solidFill>
            <a:round/>
            <a:headEnd/>
            <a:tailEnd/>
          </a:ln>
        </p:spPr>
        <p:txBody>
          <a:bodyPr>
            <a:prstTxWarp prst="textNoShape">
              <a:avLst/>
            </a:prstTxWarp>
          </a:bodyPr>
          <a:lstStyle/>
          <a:p>
            <a:endParaRPr lang="en-US"/>
          </a:p>
        </p:txBody>
      </p:sp>
      <p:sp>
        <p:nvSpPr>
          <p:cNvPr id="15400" name="Line 51"/>
          <p:cNvSpPr>
            <a:spLocks noChangeShapeType="1"/>
          </p:cNvSpPr>
          <p:nvPr/>
        </p:nvSpPr>
        <p:spPr bwMode="auto">
          <a:xfrm flipH="1">
            <a:off x="3708400" y="4076700"/>
            <a:ext cx="360363" cy="0"/>
          </a:xfrm>
          <a:prstGeom prst="line">
            <a:avLst/>
          </a:prstGeom>
          <a:noFill/>
          <a:ln w="25400">
            <a:solidFill>
              <a:schemeClr val="accent2"/>
            </a:solidFill>
            <a:round/>
            <a:headEnd/>
            <a:tailEnd type="triangle" w="med" len="med"/>
          </a:ln>
        </p:spPr>
        <p:txBody>
          <a:bodyPr>
            <a:prstTxWarp prst="textNoShape">
              <a:avLst/>
            </a:prstTxWarp>
          </a:bodyPr>
          <a:lstStyle/>
          <a:p>
            <a:endParaRPr lang="en-US"/>
          </a:p>
        </p:txBody>
      </p:sp>
    </p:spTree>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57A82F3-F6C4-4325-8C9C-7DF1AD06B2B5}"/>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7404" y="0"/>
            <a:ext cx="3046596" cy="685800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23898" y="2474895"/>
            <a:ext cx="4659573" cy="1908215"/>
          </a:xfrm>
          <a:noFill/>
          <a:ln>
            <a:solidFill>
              <a:schemeClr val="tx1"/>
            </a:solidFill>
          </a:ln>
        </p:spPr>
        <p:txBody>
          <a:bodyPr vert="horz" wrap="square" lIns="274320" tIns="182880" rIns="274320" bIns="182880" rtlCol="0" anchor="ctr" anchorCtr="1">
            <a:normAutofit/>
          </a:bodyPr>
          <a:lstStyle/>
          <a:p>
            <a:r>
              <a:rPr lang="en-US" sz="3000">
                <a:solidFill>
                  <a:schemeClr val="tx1"/>
                </a:solidFill>
              </a:rPr>
              <a:t>Map of Corporate Stakeholder Accountability</a:t>
            </a:r>
          </a:p>
        </p:txBody>
      </p:sp>
    </p:spTree>
  </p:cSld>
  <p:clrMapOvr>
    <a:overrideClrMapping bg1="dk1" tx1="lt1" bg2="dk2" tx2="lt2" accent1="accent1" accent2="accent2" accent3="accent3" accent4="accent4" accent5="accent5" accent6="accent6" hlink="hlink" folHlink="folHlink"/>
  </p:clrMapOvr>
</p:sld>
</file>

<file path=ppt/slides/slide16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57A82F3-F6C4-4325-8C9C-7DF1AD06B2B5}"/>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7404" y="0"/>
            <a:ext cx="3046596" cy="685800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23898" y="2474895"/>
            <a:ext cx="4659573" cy="1908215"/>
          </a:xfrm>
          <a:noFill/>
          <a:ln>
            <a:solidFill>
              <a:schemeClr val="tx1"/>
            </a:solidFill>
          </a:ln>
        </p:spPr>
        <p:txBody>
          <a:bodyPr vert="horz" wrap="square" lIns="274320" tIns="182880" rIns="274320" bIns="182880" rtlCol="0" anchor="ctr" anchorCtr="1">
            <a:normAutofit/>
          </a:bodyPr>
          <a:lstStyle/>
          <a:p>
            <a:r>
              <a:rPr lang="en-US" sz="2700">
                <a:solidFill>
                  <a:schemeClr val="tx1"/>
                </a:solidFill>
              </a:rPr>
              <a:t>Stakeholder Interest, Ranking, Risk Assessment and Usage</a:t>
            </a:r>
          </a:p>
        </p:txBody>
      </p:sp>
    </p:spTree>
  </p:cSld>
  <p:clrMapOvr>
    <a:overrideClrMapping bg1="dk1" tx1="lt1" bg2="dk2" tx2="lt2" accent1="accent1" accent2="accent2" accent3="accent3" accent4="accent4" accent5="accent5" accent6="accent6" hlink="hlink" folHlink="folHlink"/>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268" name="Group 52"/>
          <p:cNvGraphicFramePr>
            <a:graphicFrameLocks noGrp="1"/>
          </p:cNvGraphicFramePr>
          <p:nvPr/>
        </p:nvGraphicFramePr>
        <p:xfrm>
          <a:off x="1143000" y="1417640"/>
          <a:ext cx="6731000" cy="4091170"/>
        </p:xfrm>
        <a:graphic>
          <a:graphicData uri="http://schemas.openxmlformats.org/drawingml/2006/table">
            <a:tbl>
              <a:tblPr/>
              <a:tblGrid>
                <a:gridCol w="208272">
                  <a:extLst>
                    <a:ext uri="{9D8B030D-6E8A-4147-A177-3AD203B41FA5}">
                      <a16:colId xmlns:a16="http://schemas.microsoft.com/office/drawing/2014/main" val="20000"/>
                    </a:ext>
                  </a:extLst>
                </a:gridCol>
                <a:gridCol w="6522728">
                  <a:extLst>
                    <a:ext uri="{9D8B030D-6E8A-4147-A177-3AD203B41FA5}">
                      <a16:colId xmlns:a16="http://schemas.microsoft.com/office/drawing/2014/main" val="20001"/>
                    </a:ext>
                  </a:extLst>
                </a:gridCol>
              </a:tblGrid>
              <a:tr h="1086780">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sz="1600" b="0" i="0" u="none" strike="noStrike" cap="none" normalizeH="0" baseline="0">
                        <a:ln>
                          <a:noFill/>
                        </a:ln>
                        <a:solidFill>
                          <a:schemeClr val="tx1"/>
                        </a:solidFill>
                        <a:effectLst/>
                        <a:latin typeface="Arial" charset="0"/>
                        <a:ea typeface="ＭＳ Ｐゴシック" pitchFamily="1" charset="-128"/>
                      </a:endParaRPr>
                    </a:p>
                  </a:txBody>
                  <a:tcPr marL="91436" marR="91436" marT="45698" marB="45698" horzOverflow="overflow">
                    <a:lnL w="190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1" u="none" strike="noStrike" cap="none" normalizeH="0" baseline="0">
                          <a:ln>
                            <a:noFill/>
                          </a:ln>
                          <a:solidFill>
                            <a:schemeClr val="tx1"/>
                          </a:solidFill>
                          <a:effectLst/>
                          <a:latin typeface="Arial" charset="0"/>
                          <a:ea typeface="ＭＳ Ｐゴシック" pitchFamily="1" charset="-128"/>
                        </a:rPr>
                        <a:t>Normal definitions of risk are too narrow </a:t>
                      </a:r>
                      <a:r>
                        <a:rPr kumimoji="0" lang="en-US" sz="1600" b="0" i="0" u="none" strike="noStrike" cap="none" normalizeH="0" baseline="0">
                          <a:ln>
                            <a:noFill/>
                          </a:ln>
                          <a:solidFill>
                            <a:schemeClr val="tx1"/>
                          </a:solidFill>
                          <a:effectLst/>
                          <a:latin typeface="Arial" charset="0"/>
                          <a:ea typeface="ＭＳ Ｐゴシック" pitchFamily="1" charset="-128"/>
                        </a:rPr>
                        <a:t>for</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ea typeface="ＭＳ Ｐゴシック" pitchFamily="1" charset="-128"/>
                        </a:rPr>
                        <a:t>	Stakeholder-oriented accountability and governance</a:t>
                      </a:r>
                    </a:p>
                  </a:txBody>
                  <a:tcPr marL="91436" marR="91436" marT="45698" marB="45698" anchor="b" horzOverflow="overflow">
                    <a:lnL>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a:noFill/>
                    </a:lnB>
                    <a:lnTlToBr>
                      <a:noFill/>
                    </a:lnTlToBr>
                    <a:lnBlToTr>
                      <a:noFill/>
                    </a:lnBlToTr>
                    <a:solidFill>
                      <a:srgbClr val="E3E2DF"/>
                    </a:solidFill>
                  </a:tcPr>
                </a:tc>
                <a:extLst>
                  <a:ext uri="{0D108BD9-81ED-4DB2-BD59-A6C34878D82A}">
                    <a16:rowId xmlns:a16="http://schemas.microsoft.com/office/drawing/2014/main" val="10000"/>
                  </a:ext>
                </a:extLst>
              </a:tr>
              <a:tr h="1086780">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sz="1600" b="0" i="0" u="none" strike="noStrike" cap="none" normalizeH="0" baseline="0">
                        <a:ln>
                          <a:noFill/>
                        </a:ln>
                        <a:solidFill>
                          <a:schemeClr val="tx1"/>
                        </a:solidFill>
                        <a:effectLst/>
                        <a:latin typeface="Arial" charset="0"/>
                        <a:ea typeface="ＭＳ Ｐゴシック" pitchFamily="1" charset="-128"/>
                      </a:endParaRPr>
                    </a:p>
                  </a:txBody>
                  <a:tcPr marL="91436" marR="91436" marT="45698" marB="45698"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1" u="none" strike="noStrike" cap="none" normalizeH="0" baseline="0" dirty="0">
                          <a:ln>
                            <a:noFill/>
                          </a:ln>
                          <a:solidFill>
                            <a:schemeClr val="tx1"/>
                          </a:solidFill>
                          <a:effectLst/>
                          <a:latin typeface="Arial" charset="0"/>
                          <a:ea typeface="ＭＳ Ｐゴシック" pitchFamily="1" charset="-128"/>
                        </a:rPr>
                        <a:t>An ethics risk</a:t>
                      </a:r>
                      <a:r>
                        <a:rPr kumimoji="0" lang="en-US" sz="1600" b="0" i="0" u="none" strike="noStrike" cap="none" normalizeH="0" baseline="0" dirty="0">
                          <a:ln>
                            <a:noFill/>
                          </a:ln>
                          <a:solidFill>
                            <a:schemeClr val="tx1"/>
                          </a:solidFill>
                          <a:effectLst/>
                          <a:latin typeface="Arial" charset="0"/>
                          <a:ea typeface="ＭＳ Ｐゴシック" pitchFamily="1" charset="-128"/>
                        </a:rPr>
                        <a:t> exists where</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pitchFamily="1" charset="-128"/>
                        </a:rPr>
                        <a:t>	the expectations of a stakeholder may not be met.</a:t>
                      </a:r>
                    </a:p>
                  </a:txBody>
                  <a:tcPr marL="91436" marR="91436" marT="45698" marB="45698"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01"/>
                  </a:ext>
                </a:extLst>
              </a:tr>
              <a:tr h="1086780">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sz="1600" b="0" i="0" u="none" strike="noStrike" cap="none" normalizeH="0" baseline="0">
                        <a:ln>
                          <a:noFill/>
                        </a:ln>
                        <a:solidFill>
                          <a:schemeClr val="tx1"/>
                        </a:solidFill>
                        <a:effectLst/>
                        <a:latin typeface="Arial" charset="0"/>
                        <a:ea typeface="ＭＳ Ｐゴシック" pitchFamily="1" charset="-128"/>
                      </a:endParaRPr>
                    </a:p>
                  </a:txBody>
                  <a:tcPr marL="91436" marR="91436" marT="45698" marB="45698"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E3E2D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1" u="none" strike="noStrike" cap="none" normalizeH="0" baseline="0">
                          <a:ln>
                            <a:noFill/>
                          </a:ln>
                          <a:solidFill>
                            <a:schemeClr val="tx1"/>
                          </a:solidFill>
                          <a:effectLst/>
                          <a:latin typeface="Arial" charset="0"/>
                          <a:ea typeface="ＭＳ Ｐゴシック" pitchFamily="1" charset="-128"/>
                        </a:rPr>
                        <a:t>Discovery and remediation</a:t>
                      </a:r>
                      <a:r>
                        <a:rPr kumimoji="0" lang="en-US" sz="1600" b="0" i="0" u="none" strike="noStrike" cap="none" normalizeH="0" baseline="0">
                          <a:ln>
                            <a:noFill/>
                          </a:ln>
                          <a:solidFill>
                            <a:schemeClr val="tx1"/>
                          </a:solidFill>
                          <a:effectLst/>
                          <a:latin typeface="Arial" charset="0"/>
                          <a:ea typeface="ＭＳ Ｐゴシック" pitchFamily="1" charset="-128"/>
                        </a:rPr>
                        <a:t> are essential in order to</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Arial" charset="0"/>
                          <a:ea typeface="ＭＳ Ｐゴシック" pitchFamily="1" charset="-128"/>
                        </a:rPr>
                        <a:t>	avoid a crisis, or lose the support of stakeholders.</a:t>
                      </a:r>
                    </a:p>
                  </a:txBody>
                  <a:tcPr marL="91436" marR="91436" marT="45698" marB="45698"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solidFill>
                      <a:srgbClr val="E3E2DF"/>
                    </a:solidFill>
                  </a:tcPr>
                </a:tc>
                <a:extLst>
                  <a:ext uri="{0D108BD9-81ED-4DB2-BD59-A6C34878D82A}">
                    <a16:rowId xmlns:a16="http://schemas.microsoft.com/office/drawing/2014/main" val="10002"/>
                  </a:ext>
                </a:extLst>
              </a:tr>
              <a:tr h="83083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1600" b="0" i="1" u="none" strike="noStrike" cap="none" normalizeH="0" baseline="0">
                        <a:ln>
                          <a:noFill/>
                        </a:ln>
                        <a:solidFill>
                          <a:schemeClr val="tx1"/>
                        </a:solidFill>
                        <a:effectLst/>
                        <a:latin typeface="Arial" charset="0"/>
                        <a:ea typeface="ＭＳ Ｐゴシック" pitchFamily="1" charset="-128"/>
                      </a:endParaRPr>
                    </a:p>
                  </a:txBody>
                  <a:tcPr marL="91436" marR="91436" marT="45698" marB="45698" horzOverflow="overflow">
                    <a:lnL w="19050" cap="flat" cmpd="sng" algn="ctr">
                      <a:solidFill>
                        <a:schemeClr val="tx1"/>
                      </a:solidFill>
                      <a:prstDash val="solid"/>
                      <a:round/>
                      <a:headEnd type="none" w="med" len="med"/>
                      <a:tailEnd type="none" w="med" len="med"/>
                    </a:lnL>
                    <a:lnR>
                      <a:noFill/>
                    </a:lnR>
                    <a:lnT>
                      <a:noFill/>
                    </a:lnT>
                    <a:lnB w="19050" cap="flat" cmpd="sng" algn="ctr">
                      <a:solidFill>
                        <a:schemeClr val="tx1"/>
                      </a:solidFill>
                      <a:prstDash val="solid"/>
                      <a:round/>
                      <a:headEnd type="none" w="med" len="med"/>
                      <a:tailEnd type="none" w="med" len="med"/>
                    </a:lnB>
                    <a:lnTlToBr>
                      <a:noFill/>
                    </a:lnTlToBr>
                    <a:lnBlToTr>
                      <a:noFill/>
                    </a:lnBlToTr>
                    <a:solidFill>
                      <a:srgbClr val="E3E2D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1" u="none" strike="noStrike" cap="none" normalizeH="0" baseline="0" dirty="0">
                          <a:ln>
                            <a:noFill/>
                          </a:ln>
                          <a:solidFill>
                            <a:schemeClr val="tx1"/>
                          </a:solidFill>
                          <a:effectLst/>
                          <a:latin typeface="Arial" charset="0"/>
                          <a:ea typeface="ＭＳ Ｐゴシック" pitchFamily="1" charset="-128"/>
                        </a:rPr>
                        <a:t>Assign responsibility, develop annual processes, board review</a:t>
                      </a:r>
                    </a:p>
                  </a:txBody>
                  <a:tcPr marL="91436" marR="91436" marT="45698" marB="45698" horzOverflow="overflow">
                    <a:lnL>
                      <a:noFill/>
                    </a:lnL>
                    <a:lnR w="19050" cap="flat" cmpd="sng" algn="ctr">
                      <a:solidFill>
                        <a:schemeClr val="tx1"/>
                      </a:solidFill>
                      <a:prstDash val="solid"/>
                      <a:round/>
                      <a:headEnd type="none" w="med" len="med"/>
                      <a:tailEnd type="none" w="med" len="med"/>
                    </a:lnR>
                    <a:lnT>
                      <a:noFill/>
                    </a:lnT>
                    <a:lnB w="19050" cap="flat" cmpd="sng" algn="ctr">
                      <a:solidFill>
                        <a:schemeClr val="tx1"/>
                      </a:solidFill>
                      <a:prstDash val="solid"/>
                      <a:round/>
                      <a:headEnd type="none" w="med" len="med"/>
                      <a:tailEnd type="none" w="med" len="med"/>
                    </a:lnB>
                    <a:lnTlToBr>
                      <a:noFill/>
                    </a:lnTlToBr>
                    <a:lnBlToTr>
                      <a:noFill/>
                    </a:lnBlToTr>
                    <a:solidFill>
                      <a:srgbClr val="E3E2DF"/>
                    </a:solidFill>
                  </a:tcPr>
                </a:tc>
                <a:extLst>
                  <a:ext uri="{0D108BD9-81ED-4DB2-BD59-A6C34878D82A}">
                    <a16:rowId xmlns:a16="http://schemas.microsoft.com/office/drawing/2014/main" val="10003"/>
                  </a:ext>
                </a:extLst>
              </a:tr>
            </a:tbl>
          </a:graphicData>
        </a:graphic>
      </p:graphicFrame>
      <p:sp>
        <p:nvSpPr>
          <p:cNvPr id="8" name="Title 7"/>
          <p:cNvSpPr>
            <a:spLocks noGrp="1"/>
          </p:cNvSpPr>
          <p:nvPr>
            <p:ph type="title"/>
          </p:nvPr>
        </p:nvSpPr>
        <p:spPr>
          <a:xfrm>
            <a:off x="1539622" y="302540"/>
            <a:ext cx="5937755" cy="1188720"/>
          </a:xfrm>
        </p:spPr>
        <p:txBody>
          <a:bodyPr/>
          <a:lstStyle/>
          <a:p>
            <a:r>
              <a:rPr lang="en-US" dirty="0"/>
              <a:t>Ethics Risk Management</a:t>
            </a:r>
          </a:p>
        </p:txBody>
      </p:sp>
    </p:spTree>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5"/>
          <p:cNvSpPr>
            <a:spLocks noChangeArrowheads="1"/>
          </p:cNvSpPr>
          <p:nvPr/>
        </p:nvSpPr>
        <p:spPr bwMode="auto">
          <a:xfrm rot="-5400000">
            <a:off x="-718344" y="3994944"/>
            <a:ext cx="2960688" cy="457200"/>
          </a:xfrm>
          <a:prstGeom prst="rect">
            <a:avLst/>
          </a:prstGeom>
          <a:noFill/>
          <a:ln w="9525">
            <a:noFill/>
            <a:miter lim="800000"/>
            <a:headEnd/>
            <a:tailEnd/>
          </a:ln>
        </p:spPr>
        <p:txBody>
          <a:bodyPr wrap="none">
            <a:prstTxWarp prst="textNoShape">
              <a:avLst/>
            </a:prstTxWarp>
            <a:spAutoFit/>
          </a:bodyPr>
          <a:lstStyle/>
          <a:p>
            <a:pPr algn="r"/>
            <a:r>
              <a:rPr lang="en-US" sz="2400" b="1"/>
              <a:t>MORAL MANAGER</a:t>
            </a:r>
            <a:endParaRPr lang="en-US" sz="1600" b="1"/>
          </a:p>
        </p:txBody>
      </p:sp>
      <p:graphicFrame>
        <p:nvGraphicFramePr>
          <p:cNvPr id="33874" name="Group 82"/>
          <p:cNvGraphicFramePr>
            <a:graphicFrameLocks noGrp="1"/>
          </p:cNvGraphicFramePr>
          <p:nvPr/>
        </p:nvGraphicFramePr>
        <p:xfrm>
          <a:off x="1981200" y="1600199"/>
          <a:ext cx="6324600" cy="3886201"/>
        </p:xfrm>
        <a:graphic>
          <a:graphicData uri="http://schemas.openxmlformats.org/drawingml/2006/table">
            <a:tbl>
              <a:tblPr/>
              <a:tblGrid>
                <a:gridCol w="1430338">
                  <a:extLst>
                    <a:ext uri="{9D8B030D-6E8A-4147-A177-3AD203B41FA5}">
                      <a16:colId xmlns:a16="http://schemas.microsoft.com/office/drawing/2014/main" val="20000"/>
                    </a:ext>
                  </a:extLst>
                </a:gridCol>
                <a:gridCol w="2303462">
                  <a:extLst>
                    <a:ext uri="{9D8B030D-6E8A-4147-A177-3AD203B41FA5}">
                      <a16:colId xmlns:a16="http://schemas.microsoft.com/office/drawing/2014/main" val="20001"/>
                    </a:ext>
                  </a:extLst>
                </a:gridCol>
                <a:gridCol w="2590800">
                  <a:extLst>
                    <a:ext uri="{9D8B030D-6E8A-4147-A177-3AD203B41FA5}">
                      <a16:colId xmlns:a16="http://schemas.microsoft.com/office/drawing/2014/main" val="20002"/>
                    </a:ext>
                  </a:extLst>
                </a:gridCol>
              </a:tblGrid>
              <a:tr h="695325">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endParaRPr kumimoji="0" lang="en-CA" sz="2200" b="0" i="0" u="none" strike="noStrike" cap="none" normalizeH="0" baseline="0" dirty="0">
                        <a:ln>
                          <a:noFill/>
                        </a:ln>
                        <a:solidFill>
                          <a:srgbClr val="006699"/>
                        </a:solidFill>
                        <a:effectLst/>
                        <a:latin typeface="Calibri" pitchFamily="34" charset="0"/>
                      </a:endParaRPr>
                    </a:p>
                  </a:txBody>
                  <a:tcPr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2200" b="0" i="0" u="none" strike="noStrike" cap="none" normalizeH="0" baseline="0">
                          <a:ln>
                            <a:noFill/>
                          </a:ln>
                          <a:solidFill>
                            <a:schemeClr val="tx1"/>
                          </a:solidFill>
                          <a:effectLst/>
                          <a:latin typeface="Calibri" pitchFamily="34" charset="0"/>
                        </a:rPr>
                        <a:t>Weak</a:t>
                      </a:r>
                    </a:p>
                  </a:txBody>
                  <a:tcPr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2200" b="0" i="0" u="none" strike="noStrike" cap="none" normalizeH="0" baseline="0">
                          <a:ln>
                            <a:noFill/>
                          </a:ln>
                          <a:solidFill>
                            <a:schemeClr val="tx1"/>
                          </a:solidFill>
                          <a:effectLst/>
                          <a:latin typeface="Calibri" pitchFamily="34" charset="0"/>
                        </a:rPr>
                        <a:t>Strong</a:t>
                      </a:r>
                    </a:p>
                  </a:txBody>
                  <a:tcPr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223963">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2200" b="0" i="0" u="none" strike="noStrike" cap="none" normalizeH="0" baseline="0">
                          <a:ln>
                            <a:noFill/>
                          </a:ln>
                          <a:solidFill>
                            <a:schemeClr val="tx1"/>
                          </a:solidFill>
                          <a:effectLst/>
                          <a:latin typeface="Calibri" pitchFamily="34" charset="0"/>
                        </a:rPr>
                        <a:t>Strong</a:t>
                      </a:r>
                    </a:p>
                  </a:txBody>
                  <a:tcPr anchor="ctr"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2200" b="0" i="0" u="none" strike="noStrike" cap="none" normalizeH="0" baseline="0" dirty="0">
                          <a:ln>
                            <a:noFill/>
                          </a:ln>
                          <a:solidFill>
                            <a:schemeClr val="bg1"/>
                          </a:solidFill>
                          <a:effectLst/>
                          <a:latin typeface="Calibri" pitchFamily="34" charset="0"/>
                        </a:rPr>
                        <a:t>Hypocritical</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2">
                        <a:lumMod val="75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2200" b="0" i="0" u="none" strike="noStrike" cap="none" normalizeH="0" baseline="0" dirty="0">
                          <a:ln>
                            <a:noFill/>
                          </a:ln>
                          <a:solidFill>
                            <a:schemeClr val="bg1"/>
                          </a:solidFill>
                          <a:effectLst/>
                          <a:latin typeface="Calibri" pitchFamily="34" charset="0"/>
                        </a:rPr>
                        <a:t>Ethical Leader</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2">
                        <a:lumMod val="75000"/>
                      </a:schemeClr>
                    </a:solidFill>
                  </a:tcPr>
                </a:tc>
                <a:extLst>
                  <a:ext uri="{0D108BD9-81ED-4DB2-BD59-A6C34878D82A}">
                    <a16:rowId xmlns:a16="http://schemas.microsoft.com/office/drawing/2014/main" val="10001"/>
                  </a:ext>
                </a:extLst>
              </a:tr>
              <a:tr h="1128713">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2200" b="0" i="0" u="none" strike="noStrike" cap="none" normalizeH="0" baseline="0">
                          <a:ln>
                            <a:noFill/>
                          </a:ln>
                          <a:solidFill>
                            <a:schemeClr val="tx1"/>
                          </a:solidFill>
                          <a:effectLst/>
                          <a:latin typeface="Calibri" pitchFamily="34" charset="0"/>
                        </a:rPr>
                        <a:t>Weak</a:t>
                      </a:r>
                    </a:p>
                  </a:txBody>
                  <a:tcPr anchor="ctr"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2200" b="0" i="0" u="none" strike="noStrike" cap="none" normalizeH="0" baseline="0" dirty="0">
                          <a:ln>
                            <a:noFill/>
                          </a:ln>
                          <a:solidFill>
                            <a:schemeClr val="bg1"/>
                          </a:solidFill>
                          <a:effectLst/>
                          <a:latin typeface="Calibri" pitchFamily="34" charset="0"/>
                        </a:rPr>
                        <a:t>Unethical Leader</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2">
                        <a:lumMod val="75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endParaRPr kumimoji="0" lang="en-CA" sz="2200" b="0" i="0" u="none" strike="noStrike" cap="none" normalizeH="0" baseline="0" dirty="0">
                        <a:ln>
                          <a:noFill/>
                        </a:ln>
                        <a:solidFill>
                          <a:schemeClr val="bg1"/>
                        </a:solidFill>
                        <a:effectLst/>
                        <a:latin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2">
                        <a:lumMod val="75000"/>
                      </a:schemeClr>
                    </a:solidFill>
                  </a:tcPr>
                </a:tc>
                <a:extLst>
                  <a:ext uri="{0D108BD9-81ED-4DB2-BD59-A6C34878D82A}">
                    <a16:rowId xmlns:a16="http://schemas.microsoft.com/office/drawing/2014/main" val="10002"/>
                  </a:ext>
                </a:extLst>
              </a:tr>
              <a:tr h="838200">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endParaRPr kumimoji="0" lang="en-US" sz="2200" b="0" i="0" u="none" strike="noStrike" cap="none" normalizeH="0" baseline="0">
                        <a:ln>
                          <a:noFill/>
                        </a:ln>
                        <a:solidFill>
                          <a:schemeClr val="tx1"/>
                        </a:solidFill>
                        <a:effectLst/>
                        <a:latin typeface="Calibri" pitchFamily="34" charset="0"/>
                      </a:endParaRPr>
                    </a:p>
                  </a:txBody>
                  <a:tcPr anchor="ctr"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2000" b="0" i="0" u="none" strike="noStrike" cap="none" normalizeH="0" baseline="0" dirty="0">
                          <a:ln>
                            <a:noFill/>
                          </a:ln>
                          <a:solidFill>
                            <a:schemeClr val="bg1"/>
                          </a:solidFill>
                          <a:effectLst/>
                          <a:latin typeface="Calibri" pitchFamily="34" charset="0"/>
                        </a:rPr>
                        <a:t>   Ethically Neutral Leader         </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75000"/>
                      </a:schemeClr>
                    </a:solidFill>
                  </a:tcPr>
                </a:tc>
                <a:tc hMerge="1">
                  <a:txBody>
                    <a:bodyPr/>
                    <a:lstStyle/>
                    <a:p>
                      <a:endParaRPr lang="en-CA"/>
                    </a:p>
                  </a:txBody>
                  <a:tcPr/>
                </a:tc>
                <a:extLst>
                  <a:ext uri="{0D108BD9-81ED-4DB2-BD59-A6C34878D82A}">
                    <a16:rowId xmlns:a16="http://schemas.microsoft.com/office/drawing/2014/main" val="10003"/>
                  </a:ext>
                </a:extLst>
              </a:tr>
            </a:tbl>
          </a:graphicData>
        </a:graphic>
      </p:graphicFrame>
      <p:sp>
        <p:nvSpPr>
          <p:cNvPr id="26647" name="Rectangle 31"/>
          <p:cNvSpPr>
            <a:spLocks noChangeArrowheads="1"/>
          </p:cNvSpPr>
          <p:nvPr/>
        </p:nvSpPr>
        <p:spPr bwMode="auto">
          <a:xfrm>
            <a:off x="3651250" y="373479"/>
            <a:ext cx="2673350" cy="457200"/>
          </a:xfrm>
          <a:prstGeom prst="rect">
            <a:avLst/>
          </a:prstGeom>
          <a:noFill/>
          <a:ln w="9525">
            <a:noFill/>
            <a:miter lim="800000"/>
            <a:headEnd/>
            <a:tailEnd/>
          </a:ln>
        </p:spPr>
        <p:txBody>
          <a:bodyPr wrap="none">
            <a:prstTxWarp prst="textNoShape">
              <a:avLst/>
            </a:prstTxWarp>
            <a:spAutoFit/>
          </a:bodyPr>
          <a:lstStyle/>
          <a:p>
            <a:r>
              <a:rPr lang="en-US" sz="2400" b="1" dirty="0"/>
              <a:t>MORAL PERSON</a:t>
            </a:r>
            <a:endParaRPr lang="en-US" sz="1600" b="1" dirty="0"/>
          </a:p>
        </p:txBody>
      </p:sp>
      <p:sp>
        <p:nvSpPr>
          <p:cNvPr id="26648" name="Line 32"/>
          <p:cNvSpPr>
            <a:spLocks noChangeShapeType="1"/>
          </p:cNvSpPr>
          <p:nvPr/>
        </p:nvSpPr>
        <p:spPr bwMode="auto">
          <a:xfrm>
            <a:off x="6324600" y="5486400"/>
            <a:ext cx="533400" cy="0"/>
          </a:xfrm>
          <a:prstGeom prst="line">
            <a:avLst/>
          </a:prstGeom>
          <a:noFill/>
          <a:ln w="28575">
            <a:solidFill>
              <a:schemeClr val="bg1"/>
            </a:solidFill>
            <a:round/>
            <a:headEnd/>
            <a:tailEnd type="triangle" w="med" len="med"/>
          </a:ln>
        </p:spPr>
        <p:txBody>
          <a:bodyPr wrap="none" anchor="ctr">
            <a:prstTxWarp prst="textNoShape">
              <a:avLst/>
            </a:prstTxWarp>
          </a:bodyPr>
          <a:lstStyle/>
          <a:p>
            <a:endParaRPr lang="en-US"/>
          </a:p>
        </p:txBody>
      </p:sp>
      <p:sp>
        <p:nvSpPr>
          <p:cNvPr id="26649" name="Line 33"/>
          <p:cNvSpPr>
            <a:spLocks noChangeShapeType="1"/>
          </p:cNvSpPr>
          <p:nvPr/>
        </p:nvSpPr>
        <p:spPr bwMode="auto">
          <a:xfrm flipH="1">
            <a:off x="2895600" y="5486400"/>
            <a:ext cx="533400" cy="0"/>
          </a:xfrm>
          <a:prstGeom prst="line">
            <a:avLst/>
          </a:prstGeom>
          <a:noFill/>
          <a:ln w="28575">
            <a:solidFill>
              <a:schemeClr val="bg1"/>
            </a:solidFill>
            <a:round/>
            <a:headEnd/>
            <a:tailEnd type="triangle" w="med" len="med"/>
          </a:ln>
        </p:spPr>
        <p:txBody>
          <a:bodyPr wrap="none" anchor="ctr">
            <a:prstTxWarp prst="textNoShape">
              <a:avLst/>
            </a:prstTxWarp>
          </a:bodyPr>
          <a:lstStyle/>
          <a:p>
            <a:endParaRPr lang="en-US"/>
          </a:p>
        </p:txBody>
      </p:sp>
      <p:sp>
        <p:nvSpPr>
          <p:cNvPr id="26650" name="Text Box 34"/>
          <p:cNvSpPr txBox="1">
            <a:spLocks noChangeArrowheads="1"/>
          </p:cNvSpPr>
          <p:nvPr/>
        </p:nvSpPr>
        <p:spPr bwMode="auto">
          <a:xfrm>
            <a:off x="1981200" y="5943600"/>
            <a:ext cx="6337300" cy="396875"/>
          </a:xfrm>
          <a:prstGeom prst="rect">
            <a:avLst/>
          </a:prstGeom>
          <a:noFill/>
          <a:ln w="9525">
            <a:noFill/>
            <a:miter lim="800000"/>
            <a:headEnd/>
            <a:tailEnd/>
          </a:ln>
        </p:spPr>
        <p:txBody>
          <a:bodyPr>
            <a:prstTxWarp prst="textNoShape">
              <a:avLst/>
            </a:prstTxWarp>
            <a:spAutoFit/>
          </a:bodyPr>
          <a:lstStyle/>
          <a:p>
            <a:r>
              <a:rPr lang="en-US" sz="1000">
                <a:latin typeface="Times New Roman" pitchFamily="-108" charset="0"/>
              </a:rPr>
              <a:t>Source: “Moral Person and Moral Manager: How Executives Develop a Reputation for Ethical Leadership”, </a:t>
            </a:r>
          </a:p>
          <a:p>
            <a:r>
              <a:rPr lang="en-US" sz="1000">
                <a:latin typeface="Times New Roman" pitchFamily="-108" charset="0"/>
              </a:rPr>
              <a:t>L.K. Trevi</a:t>
            </a:r>
            <a:r>
              <a:rPr lang="en-US" sz="1000">
                <a:latin typeface="Times New Roman" pitchFamily="-108" charset="0"/>
                <a:ea typeface="Times New Roman" pitchFamily="-108" charset="0"/>
                <a:cs typeface="Times New Roman" pitchFamily="-108" charset="0"/>
              </a:rPr>
              <a:t>ñ</a:t>
            </a:r>
            <a:r>
              <a:rPr lang="en-US" sz="1000">
                <a:latin typeface="Times New Roman" pitchFamily="-108" charset="0"/>
              </a:rPr>
              <a:t>o et al, </a:t>
            </a:r>
            <a:r>
              <a:rPr lang="en-US" sz="1000" i="1">
                <a:latin typeface="Times New Roman" pitchFamily="-108" charset="0"/>
              </a:rPr>
              <a:t>California Management Review</a:t>
            </a:r>
            <a:r>
              <a:rPr lang="en-US" sz="1000">
                <a:latin typeface="Times New Roman" pitchFamily="-108" charset="0"/>
              </a:rPr>
              <a:t>, Vol. 42, No. 4, Summer  2000.  Reprinted with permission.</a:t>
            </a:r>
          </a:p>
        </p:txBody>
      </p:sp>
    </p:spTree>
  </p:cSld>
  <p:clrMapOvr>
    <a:masterClrMapping/>
  </p:clrMapOvr>
  <p:transition/>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{083A4713-F7EF-9B43-B8DD-AE049C8743D9}tf10001120</Template>
  <TotalTime>3442</TotalTime>
  <Words>7063</Words>
  <Application>Microsoft Macintosh PowerPoint</Application>
  <PresentationFormat>On-screen Show (4:3)</PresentationFormat>
  <Paragraphs>667</Paragraphs>
  <Slides>170</Slides>
  <Notes>15</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170</vt:i4>
      </vt:variant>
    </vt:vector>
  </HeadingPairs>
  <TitlesOfParts>
    <vt:vector size="181" baseType="lpstr">
      <vt:lpstr>ＭＳ Ｐゴシック</vt:lpstr>
      <vt:lpstr>ヒラギノ明朝 ProN W3</vt:lpstr>
      <vt:lpstr>Adobe Garamond Pro</vt:lpstr>
      <vt:lpstr>Arial</vt:lpstr>
      <vt:lpstr>Calibri</vt:lpstr>
      <vt:lpstr>Gill Sans MT</vt:lpstr>
      <vt:lpstr>Palatino</vt:lpstr>
      <vt:lpstr>Times</vt:lpstr>
      <vt:lpstr>Times New Roman</vt:lpstr>
      <vt:lpstr>Wingdings</vt:lpstr>
      <vt:lpstr>Parcel</vt:lpstr>
      <vt:lpstr>Management ethics </vt:lpstr>
      <vt:lpstr>PowerPoint Presentation</vt:lpstr>
      <vt:lpstr>https://en.wikipedia.org/wiki/2015_FIFA_corruption_case</vt:lpstr>
      <vt:lpstr>Ethics</vt:lpstr>
      <vt:lpstr>PowerPoint Presentation</vt:lpstr>
      <vt:lpstr>FIFA</vt:lpstr>
      <vt:lpstr>PowerPoint Presentation</vt:lpstr>
      <vt:lpstr>https://www.youtube.com/watch?v=BqLfdmPvYhg REPUBLIC OF IRELAND V FRANCE 2009</vt:lpstr>
      <vt:lpstr>FIFA Scandals</vt:lpstr>
      <vt:lpstr>World Cup 2006</vt:lpstr>
      <vt:lpstr>Egypt Bid</vt:lpstr>
      <vt:lpstr>Blatter said … Knew nothing. FIFA “will continue to work with the relevant authorities…to root out any misconduct”  </vt:lpstr>
      <vt:lpstr>FIFA SCANDAL</vt:lpstr>
      <vt:lpstr> Copa America Centenario Scheme Bribes </vt:lpstr>
      <vt:lpstr>Continued</vt:lpstr>
      <vt:lpstr>Continued</vt:lpstr>
      <vt:lpstr>Why the US ?</vt:lpstr>
      <vt:lpstr>The Ethics</vt:lpstr>
      <vt:lpstr>‘The Enterprise’</vt:lpstr>
      <vt:lpstr>PowerPoint Presentation</vt:lpstr>
      <vt:lpstr>Figures</vt:lpstr>
      <vt:lpstr>Some ethical points</vt:lpstr>
      <vt:lpstr>PowerPoint Presentation</vt:lpstr>
      <vt:lpstr>PowerPoint Presentation</vt:lpstr>
      <vt:lpstr>PowerPoint Presentation</vt:lpstr>
      <vt:lpstr>PowerPoint Presentation</vt:lpstr>
      <vt:lpstr>PowerPoint Presentation</vt:lpstr>
      <vt:lpstr>Biggest hearners in the premier league 2017 10. Alexandre Lacazette £170,000 </vt:lpstr>
      <vt:lpstr>9. The little magician £180,000 per week</vt:lpstr>
      <vt:lpstr>8. Eden hazard £200,000</vt:lpstr>
      <vt:lpstr>7. De gea £200,000 </vt:lpstr>
      <vt:lpstr>6. De bruyne £200,000</vt:lpstr>
      <vt:lpstr>5. Zlatan £220.000</vt:lpstr>
      <vt:lpstr>4. Yaya toure £220,000</vt:lpstr>
      <vt:lpstr>3. Sergio aguero £220,000</vt:lpstr>
      <vt:lpstr>2. Lukaku £250,000</vt:lpstr>
      <vt:lpstr>1. Pogba £290.000</vt:lpstr>
      <vt:lpstr>More figures</vt:lpstr>
      <vt:lpstr>PowerPoint Presentation</vt:lpstr>
      <vt:lpstr>Continued</vt:lpstr>
      <vt:lpstr>continued</vt:lpstr>
      <vt:lpstr>Bin Hammam</vt:lpstr>
      <vt:lpstr>PowerPoint Presentation</vt:lpstr>
      <vt:lpstr>Continued</vt:lpstr>
      <vt:lpstr>Is salary relevant ?</vt:lpstr>
      <vt:lpstr>Blatter fifa president 1998</vt:lpstr>
      <vt:lpstr>Blatter 1998 til ….</vt:lpstr>
      <vt:lpstr>Why is FIFA corrupt ?</vt:lpstr>
      <vt:lpstr>Accountability -  Ethics </vt:lpstr>
      <vt:lpstr>http://whatculture.com/gallery/10-most-watched-sporting-events-in-tv-history/11 2015</vt:lpstr>
      <vt:lpstr>10. Cricket World Cup 400m</vt:lpstr>
      <vt:lpstr>9. Winter Olympics 478m</vt:lpstr>
      <vt:lpstr>8. Giro d’Italia 775m</vt:lpstr>
      <vt:lpstr>7. Rugby Union World Cup 789m</vt:lpstr>
      <vt:lpstr>6. Asian Games 986m</vt:lpstr>
      <vt:lpstr>5. FIFA Confederations Cup 1b</vt:lpstr>
      <vt:lpstr>4. EUFA Champions League 1.7b</vt:lpstr>
      <vt:lpstr>3. Summer Olympic Games 2b</vt:lpstr>
      <vt:lpstr>2. Tour de France 2.6b</vt:lpstr>
      <vt:lpstr>1. FIFA World Cup 3.5b</vt:lpstr>
      <vt:lpstr>What is accountability?</vt:lpstr>
      <vt:lpstr>Accountability and international organisations</vt:lpstr>
      <vt:lpstr>Global governance</vt:lpstr>
      <vt:lpstr>Continued</vt:lpstr>
      <vt:lpstr>Stiglitz (2003) offers a similar definition</vt:lpstr>
      <vt:lpstr>Enforcing accountability</vt:lpstr>
      <vt:lpstr>PowerPoint Presentation</vt:lpstr>
      <vt:lpstr>Dominique Strauss-Kahn</vt:lpstr>
      <vt:lpstr>How can fifa be held accountable ? Pielke (2012)</vt:lpstr>
      <vt:lpstr>Strauss-Kahn continued</vt:lpstr>
      <vt:lpstr>Personal Values</vt:lpstr>
      <vt:lpstr>PowerPoint Presentation</vt:lpstr>
      <vt:lpstr>2009/10 Intergovernmental Panel on Climate Change (UN)</vt:lpstr>
      <vt:lpstr>Errors ? Lies ?</vt:lpstr>
      <vt:lpstr>Academic literature on the Accountability of international organisations</vt:lpstr>
      <vt:lpstr>FIFA Objectives (2010)</vt:lpstr>
      <vt:lpstr>FIFA’s Code of Ethics</vt:lpstr>
      <vt:lpstr>Continued</vt:lpstr>
      <vt:lpstr>Why does governance of international football matter?</vt:lpstr>
      <vt:lpstr>Second Big business</vt:lpstr>
      <vt:lpstr>Third</vt:lpstr>
      <vt:lpstr>To whom is FIFA accountable ? </vt:lpstr>
      <vt:lpstr>Mechanisms of Accountability</vt:lpstr>
      <vt:lpstr>1. Hierarchical accountability </vt:lpstr>
      <vt:lpstr>2. Supervisory accountability </vt:lpstr>
      <vt:lpstr>3. Fiscal accountability </vt:lpstr>
      <vt:lpstr>4. Legal accountability </vt:lpstr>
      <vt:lpstr>5. Market accountability </vt:lpstr>
      <vt:lpstr>6. Peer accountability </vt:lpstr>
      <vt:lpstr>7. Public reputational accountability </vt:lpstr>
      <vt:lpstr>PowerPoint Presentation</vt:lpstr>
      <vt:lpstr>Bribery scandal 1998  the Olympics</vt:lpstr>
      <vt:lpstr>Continued</vt:lpstr>
      <vt:lpstr>Continued</vt:lpstr>
      <vt:lpstr>How was it that the IOC was held accountable and significant reforms were introduced? </vt:lpstr>
      <vt:lpstr>Continued</vt:lpstr>
      <vt:lpstr>IOC Lessons for FIFA</vt:lpstr>
      <vt:lpstr>Continued</vt:lpstr>
      <vt:lpstr>PowerPoint Presentation</vt:lpstr>
      <vt:lpstr>Continued</vt:lpstr>
      <vt:lpstr>Continued</vt:lpstr>
      <vt:lpstr>Continued</vt:lpstr>
      <vt:lpstr>Nobel Prize, World Bank Chief Economist</vt:lpstr>
      <vt:lpstr>Gianni infantino</vt:lpstr>
      <vt:lpstr>Continued</vt:lpstr>
      <vt:lpstr>A N D</vt:lpstr>
      <vt:lpstr>Continued</vt:lpstr>
      <vt:lpstr>Continued</vt:lpstr>
      <vt:lpstr>Continued</vt:lpstr>
      <vt:lpstr>theory</vt:lpstr>
      <vt:lpstr>Corporate governance</vt:lpstr>
      <vt:lpstr>Fundamental theories of corporate governance</vt:lpstr>
      <vt:lpstr>Continued (recommendations)</vt:lpstr>
      <vt:lpstr>link</vt:lpstr>
      <vt:lpstr>Gorporate governance</vt:lpstr>
      <vt:lpstr>Ethical Governance</vt:lpstr>
      <vt:lpstr>Continued</vt:lpstr>
      <vt:lpstr>kohlberg</vt:lpstr>
      <vt:lpstr>Kohlberg’s 6 stages of moral development in 3 levels</vt:lpstr>
      <vt:lpstr>Stage 1: Obedience and punishment orientation </vt:lpstr>
      <vt:lpstr>applied</vt:lpstr>
      <vt:lpstr>Stage 2: Naively egoistic orientation </vt:lpstr>
      <vt:lpstr>applied</vt:lpstr>
      <vt:lpstr>Level II: Conventional/Role Conformity </vt:lpstr>
      <vt:lpstr>Stage 3: Good-boy/good-girl orientation </vt:lpstr>
      <vt:lpstr>applied</vt:lpstr>
      <vt:lpstr>Stage 4: Authority and social-order-maintaining orientation </vt:lpstr>
      <vt:lpstr>applied</vt:lpstr>
      <vt:lpstr>Level III: Postconventional/Self-Accepted Moral Principles </vt:lpstr>
      <vt:lpstr>Stage 5: Contractual/legalistic orientation </vt:lpstr>
      <vt:lpstr>applied</vt:lpstr>
      <vt:lpstr>Stage 6: The morality of individual principles of conscience </vt:lpstr>
      <vt:lpstr>applied</vt:lpstr>
      <vt:lpstr>kohlberg</vt:lpstr>
      <vt:lpstr>Kohlberg and csr</vt:lpstr>
      <vt:lpstr>continued</vt:lpstr>
      <vt:lpstr>Second level</vt:lpstr>
      <vt:lpstr>Third level</vt:lpstr>
      <vt:lpstr>Ethical Culture – Important Aspects Trevino et al, 1999</vt:lpstr>
      <vt:lpstr>Continued</vt:lpstr>
      <vt:lpstr>Development and Maintenance of an Ethical Corporate Culture</vt:lpstr>
      <vt:lpstr>PowerPoint Presentation</vt:lpstr>
      <vt:lpstr>Agency theory</vt:lpstr>
      <vt:lpstr>Agency theory</vt:lpstr>
      <vt:lpstr>Agency Model</vt:lpstr>
      <vt:lpstr>Stewardship theory</vt:lpstr>
      <vt:lpstr>Stewardship theory</vt:lpstr>
      <vt:lpstr>Stewardship theory</vt:lpstr>
      <vt:lpstr>Comparison of Agency and Stewardship Theory</vt:lpstr>
      <vt:lpstr>PowerPoint Presentation</vt:lpstr>
      <vt:lpstr>Aligning Values for Ethical Motivation and Action</vt:lpstr>
      <vt:lpstr>Mechanisms for compliance encouragement, monitoring and  reporting wrongdoing</vt:lpstr>
      <vt:lpstr>PowerPoint Presentation</vt:lpstr>
      <vt:lpstr>Ethical programs’ normal dimensions</vt:lpstr>
      <vt:lpstr>PowerPoint Presentation</vt:lpstr>
      <vt:lpstr>Depths of Code Coverage</vt:lpstr>
      <vt:lpstr>Areas of Corporate Risk Assessments</vt:lpstr>
      <vt:lpstr>PowerPoint Presentation</vt:lpstr>
      <vt:lpstr>Ethics Programs Orientation Types</vt:lpstr>
      <vt:lpstr>PowerPoint Presentation</vt:lpstr>
      <vt:lpstr>Cultural Values and Norms</vt:lpstr>
      <vt:lpstr>PowerPoint Presentation</vt:lpstr>
      <vt:lpstr>Topics covered by Codes</vt:lpstr>
      <vt:lpstr>PowerPoint Presentation</vt:lpstr>
      <vt:lpstr>Stakeholder Accountability Oriented Governance Process </vt:lpstr>
      <vt:lpstr>PowerPoint Presentation</vt:lpstr>
      <vt:lpstr>Map of Corporate Stakeholder Accountability</vt:lpstr>
      <vt:lpstr>Stakeholder Interest, Ranking, Risk Assessment and Usage</vt:lpstr>
      <vt:lpstr>Ethics Risk Management</vt:lpstr>
      <vt:lpstr>PowerPoint Presentation</vt:lpstr>
    </vt:vector>
  </TitlesOfParts>
  <Company/>
  <LinksUpToDate>false</LinksUpToDate>
  <SharedDoc>false</SharedDoc>
  <HyperlinksChanged>false</HyperlinksChanged>
  <AppVersion>16.0010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Caroline Jawad</dc:title>
  <dc:creator>Caroline Jawad</dc:creator>
  <cp:lastModifiedBy>caroline jawad</cp:lastModifiedBy>
  <cp:revision>30</cp:revision>
  <cp:lastPrinted>2015-11-03T10:07:48Z</cp:lastPrinted>
  <dcterms:created xsi:type="dcterms:W3CDTF">2015-11-02T09:42:23Z</dcterms:created>
  <dcterms:modified xsi:type="dcterms:W3CDTF">2018-03-04T15:25:17Z</dcterms:modified>
</cp:coreProperties>
</file>