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841" r:id="rId1"/>
  </p:sldMasterIdLst>
  <p:notesMasterIdLst>
    <p:notesMasterId r:id="rId12"/>
  </p:notesMasterIdLst>
  <p:handoutMasterIdLst>
    <p:handoutMasterId r:id="rId13"/>
  </p:handoutMasterIdLst>
  <p:sldIdLst>
    <p:sldId id="256" r:id="rId2"/>
    <p:sldId id="280" r:id="rId3"/>
    <p:sldId id="281" r:id="rId4"/>
    <p:sldId id="282" r:id="rId5"/>
    <p:sldId id="286" r:id="rId6"/>
    <p:sldId id="285" r:id="rId7"/>
    <p:sldId id="287" r:id="rId8"/>
    <p:sldId id="284" r:id="rId9"/>
    <p:sldId id="288" r:id="rId10"/>
    <p:sldId id="289" r:id="rId11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14"/>
      <p:bold r:id="rId15"/>
      <p:italic r:id="rId16"/>
      <p:boldItalic r:id="rId17"/>
    </p:embeddedFont>
    <p:embeddedFont>
      <p:font typeface="MS PGothic" panose="020B0600070205080204" pitchFamily="34" charset="-128"/>
      <p:regular r:id="rId18"/>
    </p:embeddedFont>
    <p:embeddedFont>
      <p:font typeface="Calibri" panose="020F0502020204030204" pitchFamily="34" charset="0"/>
      <p:regular r:id="rId19"/>
      <p:bold r:id="rId20"/>
      <p:italic r:id="rId21"/>
      <p:boldItalic r:id="rId22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5" autoAdjust="0"/>
    <p:restoredTop sz="94660"/>
  </p:normalViewPr>
  <p:slideViewPr>
    <p:cSldViewPr>
      <p:cViewPr varScale="1">
        <p:scale>
          <a:sx n="108" d="100"/>
          <a:sy n="108" d="100"/>
        </p:scale>
        <p:origin x="171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font" Target="fonts/font5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4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0CA3C6C2-7195-440A-8A16-B1169F92FD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11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28BF29-7C4A-40DF-990E-2B126E01DCBA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1AE13-D18F-4E10-A2E7-C90AEBDDD273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63A32-6D15-439E-B7E5-061EE14DD3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704741-104B-42B0-BBD1-3D7564D053AC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6DD1F7-50CC-46A9-BF7F-FE96BA6799C3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B4935-EB28-42A4-83E3-04102CB0A9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02BE6D-47E6-4A23-A9CE-C14D8DA40A81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1EEE27-76A4-4ADA-9EA4-692758175B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38CE6C-8C02-49C3-A922-CAF30C290AE5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190F0-17B6-4ADD-90AC-33DA49B335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9D14AA-EF1C-4CA4-AE31-5412742DE5CA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02CC6D-04FC-4D1C-A977-99E0316ABCC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041A45-C189-4666-AE6D-3F741EFEC662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3DD87C-E17A-4FBF-9199-FEC22BA00E9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CC1B0B-5E8D-4BB3-9756-78F292C05283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43A960-0564-43DC-B58F-876480B2A7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C0AEB0-7C1D-4A0C-8404-D252F02A59FD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CDED6D-05DF-45B8-8764-B845EEC3598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4A80BD-E266-41E7-BB34-71A62C3DCC8A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FC44C3-B745-42F2-90C4-8EAD691DD2C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846E36-EFC4-44D4-8057-05AD641C1966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28078-932C-44FC-8158-C9505182BC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81D369-BE8B-430B-9C46-31180413BE47}" type="datetime1">
              <a:rPr lang="en-US" smtClean="0"/>
              <a:pPr>
                <a:defRPr/>
              </a:pPr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B3E9249-0606-4056-A9D5-31FA590FD6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knowledge-base.supersurvey.com/glossary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504C6E2-6BFD-46C2-AD3B-EA7983042F85}" type="slidenum">
              <a:rPr lang="en-GB"/>
              <a:pPr/>
              <a:t>1</a:t>
            </a:fld>
            <a:endParaRPr lang="en-GB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Primary Data </a:t>
            </a:r>
          </a:p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Collection Methods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53650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tx2"/>
                </a:solidFill>
                <a:latin typeface="+mj-lt"/>
              </a:rPr>
              <a:t>May be delivered in different ways:</a:t>
            </a:r>
          </a:p>
          <a:p>
            <a:pPr>
              <a:lnSpc>
                <a:spcPct val="90000"/>
              </a:lnSpc>
            </a:pPr>
            <a:r>
              <a:rPr lang="en-GB" dirty="0"/>
              <a:t>self completion (e.g. online or postal)</a:t>
            </a:r>
          </a:p>
          <a:p>
            <a:pPr>
              <a:lnSpc>
                <a:spcPct val="90000"/>
              </a:lnSpc>
            </a:pPr>
            <a:r>
              <a:rPr lang="en-GB" dirty="0"/>
              <a:t>telephone survey</a:t>
            </a:r>
          </a:p>
          <a:p>
            <a:pPr>
              <a:lnSpc>
                <a:spcPct val="90000"/>
              </a:lnSpc>
            </a:pPr>
            <a:r>
              <a:rPr lang="en-GB" dirty="0"/>
              <a:t>face to face interview</a:t>
            </a:r>
            <a:br>
              <a:rPr lang="en-GB" dirty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2"/>
                </a:solidFill>
                <a:latin typeface="+mj-lt"/>
              </a:rPr>
              <a:t>May seek to discover any of the following types of information:</a:t>
            </a:r>
          </a:p>
          <a:p>
            <a:pPr marL="533400" indent="-533400">
              <a:spcBef>
                <a:spcPct val="50000"/>
              </a:spcBef>
            </a:pPr>
            <a:r>
              <a:rPr lang="en-GB" dirty="0">
                <a:cs typeface="Times New Roman" charset="0"/>
              </a:rPr>
              <a:t>factual</a:t>
            </a:r>
          </a:p>
          <a:p>
            <a:pPr marL="533400" indent="-533400">
              <a:spcBef>
                <a:spcPct val="50000"/>
              </a:spcBef>
            </a:pPr>
            <a:r>
              <a:rPr lang="en-GB" dirty="0">
                <a:cs typeface="Times New Roman" charset="0"/>
              </a:rPr>
              <a:t>behavioural</a:t>
            </a:r>
          </a:p>
          <a:p>
            <a:pPr marL="533400" indent="-533400">
              <a:spcBef>
                <a:spcPct val="50000"/>
              </a:spcBef>
            </a:pPr>
            <a:r>
              <a:rPr lang="en-GB" dirty="0">
                <a:cs typeface="Times New Roman" charset="0"/>
              </a:rPr>
              <a:t>opinion based</a:t>
            </a:r>
          </a:p>
          <a:p>
            <a:pPr marL="533400" indent="-533400">
              <a:spcBef>
                <a:spcPct val="50000"/>
              </a:spcBef>
            </a:pPr>
            <a:r>
              <a:rPr lang="en-GB" dirty="0">
                <a:cs typeface="Times New Roman" charset="0"/>
              </a:rPr>
              <a:t>attitudes</a:t>
            </a:r>
          </a:p>
          <a:p>
            <a:pPr marL="533400" indent="-533400">
              <a:spcBef>
                <a:spcPct val="50000"/>
              </a:spcBef>
            </a:pPr>
            <a:r>
              <a:rPr lang="en-GB" dirty="0">
                <a:cs typeface="Times New Roman" charset="0"/>
              </a:rPr>
              <a:t>beliefs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11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Good Design:</a:t>
            </a:r>
          </a:p>
          <a:p>
            <a:pPr lvl="1"/>
            <a:r>
              <a:rPr lang="en-GB" sz="2400" dirty="0"/>
              <a:t>Respondent knows exactly what to do</a:t>
            </a:r>
          </a:p>
          <a:p>
            <a:pPr lvl="1"/>
            <a:r>
              <a:rPr lang="en-GB" sz="2400" dirty="0"/>
              <a:t>Clear, neat, attractive layout</a:t>
            </a:r>
          </a:p>
          <a:p>
            <a:pPr lvl="1"/>
            <a:r>
              <a:rPr lang="en-GB" sz="2400" dirty="0"/>
              <a:t>Polite and professional tone</a:t>
            </a:r>
          </a:p>
          <a:p>
            <a:pPr lvl="1"/>
            <a:r>
              <a:rPr lang="en-GB" sz="2400" dirty="0"/>
              <a:t>Questions ask what you need to know – no more, no less</a:t>
            </a:r>
            <a:br>
              <a:rPr lang="en-GB" dirty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Poor  Design:</a:t>
            </a:r>
          </a:p>
          <a:p>
            <a:pPr lvl="1"/>
            <a:r>
              <a:rPr lang="en-GB" sz="2400" dirty="0"/>
              <a:t>Too long</a:t>
            </a:r>
          </a:p>
          <a:p>
            <a:pPr lvl="1"/>
            <a:r>
              <a:rPr lang="en-GB" sz="2400" dirty="0"/>
              <a:t>Inappropriate design or language</a:t>
            </a:r>
          </a:p>
          <a:p>
            <a:pPr lvl="1"/>
            <a:r>
              <a:rPr lang="en-GB" sz="2400" dirty="0"/>
              <a:t>Poor questions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1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>
            <a:normAutofit fontScale="925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negatives or double negatives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ambiguous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with the words ‘usually’ or ‘recently’ etc.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leading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that don’t itemise alternatives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Inconsistent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potentially embarrassing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direct classification questions (how old are you)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11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7924800" cy="50405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3200" dirty="0">
                <a:solidFill>
                  <a:schemeClr val="tx2"/>
                </a:solidFill>
              </a:rPr>
              <a:t>Avoid double-barrelled questions</a:t>
            </a:r>
          </a:p>
          <a:p>
            <a:pPr marL="0" indent="0">
              <a:lnSpc>
                <a:spcPct val="160000"/>
              </a:lnSpc>
              <a:buNone/>
              <a:defRPr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A double-barrelled question combines two or more issues or </a:t>
            </a:r>
            <a:r>
              <a:rPr lang="en-GB" sz="2400" dirty="0">
                <a:hlinkClick r:id="rId2"/>
              </a:rPr>
              <a:t>attitudinal objects</a:t>
            </a:r>
            <a:r>
              <a:rPr lang="en-GB" sz="2400" dirty="0"/>
              <a:t> (the person place or thing (</a:t>
            </a:r>
            <a:r>
              <a:rPr lang="en-GB" sz="2400" dirty="0">
                <a:solidFill>
                  <a:schemeClr val="tx2"/>
                </a:solidFill>
              </a:rPr>
              <a:t>object</a:t>
            </a:r>
            <a:r>
              <a:rPr lang="en-GB" sz="2400" dirty="0"/>
              <a:t>) that one has feelings opinions about (</a:t>
            </a:r>
            <a:r>
              <a:rPr lang="en-GB" sz="2400" dirty="0">
                <a:solidFill>
                  <a:schemeClr val="tx2"/>
                </a:solidFill>
              </a:rPr>
              <a:t>attitudes</a:t>
            </a:r>
            <a:r>
              <a:rPr lang="en-GB" sz="2400" dirty="0"/>
              <a:t>) in a single question.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78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764704"/>
            <a:ext cx="7924800" cy="5040560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60000"/>
              </a:lnSpc>
              <a:buNone/>
              <a:defRPr/>
            </a:pPr>
            <a:r>
              <a:rPr lang="en-GB" sz="2400" i="1" dirty="0"/>
              <a:t>Example</a:t>
            </a:r>
            <a:br>
              <a:rPr lang="en-GB" sz="2400" dirty="0"/>
            </a:br>
            <a:r>
              <a:rPr lang="en-GB" sz="2400" dirty="0">
                <a:solidFill>
                  <a:schemeClr val="tx2"/>
                </a:solidFill>
              </a:rPr>
              <a:t>Do you think professors should have more contact with university staff and university administrators? </a:t>
            </a:r>
            <a:br>
              <a:rPr lang="en-GB" sz="2400" dirty="0">
                <a:solidFill>
                  <a:schemeClr val="tx2"/>
                </a:solidFill>
              </a:rPr>
            </a:br>
            <a:endParaRPr lang="en-GB" sz="2400" dirty="0">
              <a:solidFill>
                <a:schemeClr val="tx2"/>
              </a:solidFill>
            </a:endParaRPr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sz="2600" dirty="0"/>
              <a:t>Clearly, this question asks about two different issues: </a:t>
            </a:r>
            <a:br>
              <a:rPr lang="en-GB" sz="2600" dirty="0"/>
            </a:br>
            <a:endParaRPr lang="en-GB" sz="2600" dirty="0"/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sz="2600" dirty="0"/>
              <a:t>1. Do you think professors should have more contact with university staff? 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2. Do you think that professors should have more contact with university administrators? </a:t>
            </a:r>
            <a:br>
              <a:rPr lang="en-GB" sz="2600" dirty="0"/>
            </a:br>
            <a:endParaRPr lang="en-GB" sz="2600" dirty="0"/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74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836712"/>
            <a:ext cx="7924800" cy="50405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2400" dirty="0"/>
              <a:t>Combining the two questions into one question makes it unclear which attitude is being measured, as each question may elicit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Tip: if the word </a:t>
            </a:r>
            <a:r>
              <a:rPr lang="en-GB" sz="2400" dirty="0">
                <a:solidFill>
                  <a:schemeClr val="tx2"/>
                </a:solidFill>
              </a:rPr>
              <a:t>“and” </a:t>
            </a:r>
            <a:r>
              <a:rPr lang="en-GB" sz="2400" dirty="0"/>
              <a:t>appears in a question, check to verify whether it is a double-barrelled question.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10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Which method to use?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>
            <a:normAutofit fontScale="925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a little information, in the same format, from a large number of staff.  </a:t>
            </a:r>
            <a:r>
              <a:rPr lang="en-GB" sz="1800" dirty="0">
                <a:solidFill>
                  <a:schemeClr val="tx2"/>
                </a:solidFill>
              </a:rPr>
              <a:t>Use questionnaires</a:t>
            </a:r>
            <a:r>
              <a:rPr lang="en-GB" sz="1800" dirty="0"/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detailed information on personal views.  </a:t>
            </a:r>
            <a:r>
              <a:rPr lang="en-GB" sz="1800" dirty="0">
                <a:solidFill>
                  <a:schemeClr val="tx2"/>
                </a:solidFill>
              </a:rPr>
              <a:t>Use interviews </a:t>
            </a:r>
            <a:r>
              <a:rPr lang="en-GB" sz="1800" dirty="0"/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information about consumer behaviour, most easily obtained by counting events. </a:t>
            </a:r>
            <a:r>
              <a:rPr lang="en-GB" sz="1800" dirty="0">
                <a:solidFill>
                  <a:schemeClr val="tx2"/>
                </a:solidFill>
              </a:rPr>
              <a:t>Use observation</a:t>
            </a:r>
            <a:r>
              <a:rPr lang="en-GB" sz="1800" dirty="0"/>
              <a:t>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58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Who do you include in your survey?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7924800" cy="504056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Census</a:t>
            </a:r>
            <a:r>
              <a:rPr lang="en-GB" sz="2800" dirty="0"/>
              <a:t> – include 100% of the relevant group (population)</a:t>
            </a:r>
          </a:p>
          <a:p>
            <a:pPr lvl="1"/>
            <a:r>
              <a:rPr lang="en-GB" sz="2800" dirty="0"/>
              <a:t>Rarely used for research, unless the population is very small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>
                <a:solidFill>
                  <a:schemeClr val="tx2"/>
                </a:solidFill>
              </a:rPr>
              <a:t>Sampling</a:t>
            </a:r>
            <a:r>
              <a:rPr lang="en-GB" sz="2800" dirty="0"/>
              <a:t> – include a specially selected subset of the population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74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Sampling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Virtually all statistical results are based on the measurements of a sample drawn from a population. 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E.g., Nielson ratings gather information on a small sample of homes for TV ratings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Measuring the entire population could be very expensive or even impossible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We can get very accurate information from samples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43090"/>
      </p:ext>
    </p:extLst>
  </p:cSld>
  <p:clrMapOvr>
    <a:masterClrMapping/>
  </p:clrMapOvr>
</p:sld>
</file>

<file path=ppt/theme/theme1.xml><?xml version="1.0" encoding="utf-8"?>
<a:theme xmlns:a="http://schemas.openxmlformats.org/drawingml/2006/main" name="ja_certhetheme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ja_certhetheme</Template>
  <TotalTime>1306</TotalTime>
  <Words>317</Words>
  <Application>Microsoft Office PowerPoint</Application>
  <PresentationFormat>On-screen Show (4:3)</PresentationFormat>
  <Paragraphs>79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Century Gothic</vt:lpstr>
      <vt:lpstr>MS PGothic</vt:lpstr>
      <vt:lpstr>Calibri</vt:lpstr>
      <vt:lpstr>Times New Roman</vt:lpstr>
      <vt:lpstr>ja_certhetheme</vt:lpstr>
      <vt:lpstr>EMPL4012   Researching and analysing Data</vt:lpstr>
      <vt:lpstr>Questionnaires</vt:lpstr>
      <vt:lpstr>Questionnaire Design </vt:lpstr>
      <vt:lpstr>Questionnaire Design </vt:lpstr>
      <vt:lpstr>Questionnaire Design </vt:lpstr>
      <vt:lpstr>Questionnaire Design </vt:lpstr>
      <vt:lpstr>Questionnaire Design </vt:lpstr>
      <vt:lpstr>Which method to use?</vt:lpstr>
      <vt:lpstr>Who do you include in your survey?</vt:lpstr>
      <vt:lpstr>Sampling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Data collection Methods</dc:title>
  <dc:creator>Julia Ault</dc:creator>
  <cp:lastModifiedBy>user</cp:lastModifiedBy>
  <cp:revision>68</cp:revision>
  <dcterms:created xsi:type="dcterms:W3CDTF">2011-10-16T17:13:51Z</dcterms:created>
  <dcterms:modified xsi:type="dcterms:W3CDTF">2017-11-02T20:51:02Z</dcterms:modified>
</cp:coreProperties>
</file>