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7"/>
  </p:notesMasterIdLst>
  <p:sldIdLst>
    <p:sldId id="273"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 id="303" r:id="rId47"/>
    <p:sldId id="304" r:id="rId48"/>
    <p:sldId id="305" r:id="rId49"/>
    <p:sldId id="306" r:id="rId50"/>
    <p:sldId id="307" r:id="rId51"/>
    <p:sldId id="308" r:id="rId52"/>
    <p:sldId id="309" r:id="rId53"/>
    <p:sldId id="310" r:id="rId54"/>
    <p:sldId id="311" r:id="rId55"/>
    <p:sldId id="312" r:id="rId5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3" d="100"/>
          <a:sy n="83" d="100"/>
        </p:scale>
        <p:origin x="-629" y="-77"/>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9" Type="http://schemas.openxmlformats.org/officeDocument/2006/relationships/slide" Target="slides/slide38.xml" /><Relationship Id="rId21" Type="http://schemas.openxmlformats.org/officeDocument/2006/relationships/slide" Target="slides/slide20.xml" /><Relationship Id="rId34" Type="http://schemas.openxmlformats.org/officeDocument/2006/relationships/slide" Target="slides/slide33.xml" /><Relationship Id="rId42" Type="http://schemas.openxmlformats.org/officeDocument/2006/relationships/slide" Target="slides/slide41.xml" /><Relationship Id="rId47" Type="http://schemas.openxmlformats.org/officeDocument/2006/relationships/slide" Target="slides/slide46.xml" /><Relationship Id="rId50" Type="http://schemas.openxmlformats.org/officeDocument/2006/relationships/slide" Target="slides/slide49.xml" /><Relationship Id="rId55" Type="http://schemas.openxmlformats.org/officeDocument/2006/relationships/slide" Target="slides/slide54.xml" /><Relationship Id="rId7" Type="http://schemas.openxmlformats.org/officeDocument/2006/relationships/slide" Target="slides/slide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slide" Target="slides/slide28.xml" /><Relationship Id="rId41" Type="http://schemas.openxmlformats.org/officeDocument/2006/relationships/slide" Target="slides/slide40.xml" /><Relationship Id="rId54" Type="http://schemas.openxmlformats.org/officeDocument/2006/relationships/slide" Target="slides/slide53.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slide" Target="slides/slide31.xml" /><Relationship Id="rId37" Type="http://schemas.openxmlformats.org/officeDocument/2006/relationships/slide" Target="slides/slide36.xml" /><Relationship Id="rId40" Type="http://schemas.openxmlformats.org/officeDocument/2006/relationships/slide" Target="slides/slide39.xml" /><Relationship Id="rId45" Type="http://schemas.openxmlformats.org/officeDocument/2006/relationships/slide" Target="slides/slide44.xml" /><Relationship Id="rId53" Type="http://schemas.openxmlformats.org/officeDocument/2006/relationships/slide" Target="slides/slide52.xml" /><Relationship Id="rId58" Type="http://schemas.openxmlformats.org/officeDocument/2006/relationships/presProps" Target="pres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slide" Target="slides/slide27.xml" /><Relationship Id="rId36" Type="http://schemas.openxmlformats.org/officeDocument/2006/relationships/slide" Target="slides/slide35.xml" /><Relationship Id="rId49" Type="http://schemas.openxmlformats.org/officeDocument/2006/relationships/slide" Target="slides/slide48.xml" /><Relationship Id="rId57" Type="http://schemas.openxmlformats.org/officeDocument/2006/relationships/notesMaster" Target="notesMasters/notesMaster1.xml" /><Relationship Id="rId61"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slide" Target="slides/slide30.xml" /><Relationship Id="rId44" Type="http://schemas.openxmlformats.org/officeDocument/2006/relationships/slide" Target="slides/slide43.xml" /><Relationship Id="rId52" Type="http://schemas.openxmlformats.org/officeDocument/2006/relationships/slide" Target="slides/slide51.xml" /><Relationship Id="rId60"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slide" Target="slides/slide29.xml" /><Relationship Id="rId35" Type="http://schemas.openxmlformats.org/officeDocument/2006/relationships/slide" Target="slides/slide34.xml" /><Relationship Id="rId43" Type="http://schemas.openxmlformats.org/officeDocument/2006/relationships/slide" Target="slides/slide42.xml" /><Relationship Id="rId48" Type="http://schemas.openxmlformats.org/officeDocument/2006/relationships/slide" Target="slides/slide47.xml" /><Relationship Id="rId56" Type="http://schemas.openxmlformats.org/officeDocument/2006/relationships/slide" Target="slides/slide55.xml" /><Relationship Id="rId8" Type="http://schemas.openxmlformats.org/officeDocument/2006/relationships/slide" Target="slides/slide7.xml" /><Relationship Id="rId51" Type="http://schemas.openxmlformats.org/officeDocument/2006/relationships/slide" Target="slides/slide50.xml" /><Relationship Id="rId3" Type="http://schemas.openxmlformats.org/officeDocument/2006/relationships/slide" Target="slides/slide2.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3" Type="http://schemas.openxmlformats.org/officeDocument/2006/relationships/slide" Target="slides/slide32.xml" /><Relationship Id="rId38" Type="http://schemas.openxmlformats.org/officeDocument/2006/relationships/slide" Target="slides/slide37.xml" /><Relationship Id="rId46" Type="http://schemas.openxmlformats.org/officeDocument/2006/relationships/slide" Target="slides/slide45.xml" /><Relationship Id="rId59" Type="http://schemas.openxmlformats.org/officeDocument/2006/relationships/viewProps" Target="viewProps.xml" /></Relationships>
</file>

<file path=ppt/diagrams/_rels/data2.xml.rels><?xml version="1.0" encoding="UTF-8" standalone="yes"?>
<Relationships xmlns="http://schemas.openxmlformats.org/package/2006/relationships"><Relationship Id="rId3" Type="http://schemas.openxmlformats.org/officeDocument/2006/relationships/image" Target="../media/image9.svg" /><Relationship Id="rId2" Type="http://schemas.openxmlformats.org/officeDocument/2006/relationships/image" Target="../media/image8.svg" /><Relationship Id="rId1" Type="http://schemas.openxmlformats.org/officeDocument/2006/relationships/image" Target="../media/image7.svg" /><Relationship Id="rId5" Type="http://schemas.openxmlformats.org/officeDocument/2006/relationships/image" Target="../media/image11.svg" /><Relationship Id="rId4" Type="http://schemas.openxmlformats.org/officeDocument/2006/relationships/image" Target="../media/image10.svg" /></Relationships>
</file>

<file path=ppt/diagrams/_rels/data7.xml.rels><?xml version="1.0" encoding="UTF-8" standalone="yes"?>
<Relationships xmlns="http://schemas.openxmlformats.org/package/2006/relationships"><Relationship Id="rId3" Type="http://schemas.openxmlformats.org/officeDocument/2006/relationships/image" Target="../media/image17.svg" /><Relationship Id="rId2" Type="http://schemas.openxmlformats.org/officeDocument/2006/relationships/image" Target="../media/image16.svg" /><Relationship Id="rId1" Type="http://schemas.openxmlformats.org/officeDocument/2006/relationships/image" Target="../media/image15.svg" /><Relationship Id="rId5" Type="http://schemas.openxmlformats.org/officeDocument/2006/relationships/image" Target="../media/image19.svg" /><Relationship Id="rId4" Type="http://schemas.openxmlformats.org/officeDocument/2006/relationships/image" Target="../media/image18.svg" /></Relationships>
</file>

<file path=ppt/diagrams/_rels/data8.xml.rels><?xml version="1.0" encoding="UTF-8" standalone="yes"?>
<Relationships xmlns="http://schemas.openxmlformats.org/package/2006/relationships"><Relationship Id="rId3" Type="http://schemas.openxmlformats.org/officeDocument/2006/relationships/image" Target="../media/image22.svg" /><Relationship Id="rId2" Type="http://schemas.openxmlformats.org/officeDocument/2006/relationships/image" Target="../media/image21.svg" /><Relationship Id="rId1" Type="http://schemas.openxmlformats.org/officeDocument/2006/relationships/image" Target="../media/image20.svg" /><Relationship Id="rId6" Type="http://schemas.openxmlformats.org/officeDocument/2006/relationships/image" Target="../media/image25.svg" /><Relationship Id="rId5" Type="http://schemas.openxmlformats.org/officeDocument/2006/relationships/image" Target="../media/image24.svg" /><Relationship Id="rId4" Type="http://schemas.openxmlformats.org/officeDocument/2006/relationships/image" Target="../media/image23.svg" /></Relationships>
</file>

<file path=ppt/diagrams/_rels/drawing2.xml.rels><?xml version="1.0" encoding="UTF-8" standalone="yes"?>
<Relationships xmlns="http://schemas.openxmlformats.org/package/2006/relationships"><Relationship Id="rId3" Type="http://schemas.openxmlformats.org/officeDocument/2006/relationships/image" Target="../media/image9.svg" /><Relationship Id="rId2" Type="http://schemas.openxmlformats.org/officeDocument/2006/relationships/image" Target="../media/image8.svg" /><Relationship Id="rId1" Type="http://schemas.openxmlformats.org/officeDocument/2006/relationships/image" Target="../media/image7.svg" /><Relationship Id="rId5" Type="http://schemas.openxmlformats.org/officeDocument/2006/relationships/image" Target="../media/image11.svg" /><Relationship Id="rId4" Type="http://schemas.openxmlformats.org/officeDocument/2006/relationships/image" Target="../media/image10.svg" /></Relationships>
</file>

<file path=ppt/diagrams/_rels/drawing7.xml.rels><?xml version="1.0" encoding="UTF-8" standalone="yes"?>
<Relationships xmlns="http://schemas.openxmlformats.org/package/2006/relationships"><Relationship Id="rId3" Type="http://schemas.openxmlformats.org/officeDocument/2006/relationships/image" Target="../media/image17.svg" /><Relationship Id="rId2" Type="http://schemas.openxmlformats.org/officeDocument/2006/relationships/image" Target="../media/image16.svg" /><Relationship Id="rId1" Type="http://schemas.openxmlformats.org/officeDocument/2006/relationships/image" Target="../media/image15.svg" /><Relationship Id="rId5" Type="http://schemas.openxmlformats.org/officeDocument/2006/relationships/image" Target="../media/image19.svg" /><Relationship Id="rId4" Type="http://schemas.openxmlformats.org/officeDocument/2006/relationships/image" Target="../media/image18.svg" /></Relationships>
</file>

<file path=ppt/diagrams/_rels/drawing8.xml.rels><?xml version="1.0" encoding="UTF-8" standalone="yes"?>
<Relationships xmlns="http://schemas.openxmlformats.org/package/2006/relationships"><Relationship Id="rId3" Type="http://schemas.openxmlformats.org/officeDocument/2006/relationships/image" Target="../media/image22.svg" /><Relationship Id="rId2" Type="http://schemas.openxmlformats.org/officeDocument/2006/relationships/image" Target="../media/image21.svg" /><Relationship Id="rId1" Type="http://schemas.openxmlformats.org/officeDocument/2006/relationships/image" Target="../media/image20.svg" /><Relationship Id="rId6" Type="http://schemas.openxmlformats.org/officeDocument/2006/relationships/image" Target="../media/image25.svg" /><Relationship Id="rId5" Type="http://schemas.openxmlformats.org/officeDocument/2006/relationships/image" Target="../media/image24.svg" /><Relationship Id="rId4" Type="http://schemas.openxmlformats.org/officeDocument/2006/relationships/image" Target="../media/image23.svg" /></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62C5B6B8-2D48-4C0E-8C7E-BEBD1E45E11F}" type="doc">
      <dgm:prSet loTypeId="urn:microsoft.com/office/officeart/2005/8/layout/vList2" loCatId="list" qsTypeId="urn:microsoft.com/office/officeart/2005/8/quickstyle/simple1" qsCatId="simple" csTypeId="urn:microsoft.com/office/officeart/2005/8/colors/colorful1#1" csCatId="colorful" phldr="1"/>
      <dgm:spPr/>
      <dgm:t>
        <a:bodyPr/>
        <a:lstStyle/>
        <a:p>
          <a:endParaRPr lang="en-US"/>
        </a:p>
      </dgm:t>
    </dgm:pt>
    <dgm:pt modelId="{5EF95D9D-C51B-4177-8BC1-DE6CC6EE630C}">
      <dgm:prSet/>
      <dgm:spPr/>
      <dgm:t>
        <a:bodyPr/>
        <a:lstStyle/>
        <a:p>
          <a:r>
            <a:rPr lang="en-US" dirty="0"/>
            <a:t>Target public health issue: Hypertension control among adults aged 40–65 in deprived urban communities</a:t>
          </a:r>
        </a:p>
      </dgm:t>
    </dgm:pt>
    <dgm:pt modelId="{7B5CE57B-E6B3-4713-9CFA-1D4F57D81F5C}" type="parTrans" cxnId="{A75C2E24-9B6A-4571-98BA-F362E57E7231}">
      <dgm:prSet/>
      <dgm:spPr/>
      <dgm:t>
        <a:bodyPr/>
        <a:lstStyle/>
        <a:p>
          <a:endParaRPr lang="en-US"/>
        </a:p>
      </dgm:t>
    </dgm:pt>
    <dgm:pt modelId="{38E839C2-8D88-464D-A819-520D409FC92D}" type="sibTrans" cxnId="{A75C2E24-9B6A-4571-98BA-F362E57E7231}">
      <dgm:prSet/>
      <dgm:spPr/>
      <dgm:t>
        <a:bodyPr/>
        <a:lstStyle/>
        <a:p>
          <a:endParaRPr lang="en-US"/>
        </a:p>
      </dgm:t>
    </dgm:pt>
    <dgm:pt modelId="{FA381006-41AC-41B8-805A-326F4D63D6DA}">
      <dgm:prSet/>
      <dgm:spPr/>
      <dgm:t>
        <a:bodyPr/>
        <a:lstStyle/>
        <a:p>
          <a:r>
            <a:rPr lang="en-US"/>
            <a:t>Intervention approach: WhatsApp-based support programme + home blood pressure (BP) monitoring + community pharmacy follow-up</a:t>
          </a:r>
        </a:p>
      </dgm:t>
    </dgm:pt>
    <dgm:pt modelId="{81ECBFBA-262A-4E0B-B698-BEEB482CCB1B}" type="parTrans" cxnId="{B05F5727-7B01-493E-B0FC-033A26524450}">
      <dgm:prSet/>
      <dgm:spPr/>
      <dgm:t>
        <a:bodyPr/>
        <a:lstStyle/>
        <a:p>
          <a:endParaRPr lang="en-US"/>
        </a:p>
      </dgm:t>
    </dgm:pt>
    <dgm:pt modelId="{D641BF0A-B29B-46C7-A520-689D8621DB7E}" type="sibTrans" cxnId="{B05F5727-7B01-493E-B0FC-033A26524450}">
      <dgm:prSet/>
      <dgm:spPr/>
      <dgm:t>
        <a:bodyPr/>
        <a:lstStyle/>
        <a:p>
          <a:endParaRPr lang="en-US"/>
        </a:p>
      </dgm:t>
    </dgm:pt>
    <dgm:pt modelId="{E9B131C0-4E0A-4FA3-8BC0-A64274593ED2}">
      <dgm:prSet/>
      <dgm:spPr/>
      <dgm:t>
        <a:bodyPr/>
        <a:lstStyle/>
        <a:p>
          <a:r>
            <a:rPr lang="en-US"/>
            <a:t>Digital platforms increasingly used to support self-management and behaviour change in chronic disease care (Thai et al., 2023)</a:t>
          </a:r>
        </a:p>
      </dgm:t>
    </dgm:pt>
    <dgm:pt modelId="{C496D761-2157-482E-9E08-796F53B427ED}" type="parTrans" cxnId="{68F4400A-0E8D-4D08-A8FD-BF3879154656}">
      <dgm:prSet/>
      <dgm:spPr/>
      <dgm:t>
        <a:bodyPr/>
        <a:lstStyle/>
        <a:p>
          <a:endParaRPr lang="en-US"/>
        </a:p>
      </dgm:t>
    </dgm:pt>
    <dgm:pt modelId="{F788A6E3-9DA7-48A7-A931-7A88F938B606}" type="sibTrans" cxnId="{68F4400A-0E8D-4D08-A8FD-BF3879154656}">
      <dgm:prSet/>
      <dgm:spPr/>
      <dgm:t>
        <a:bodyPr/>
        <a:lstStyle/>
        <a:p>
          <a:endParaRPr lang="en-US"/>
        </a:p>
      </dgm:t>
    </dgm:pt>
    <dgm:pt modelId="{71682035-B0E4-49B1-BC67-BA8B4FEA80DE}">
      <dgm:prSet/>
      <dgm:spPr/>
      <dgm:t>
        <a:bodyPr/>
        <a:lstStyle/>
        <a:p>
          <a:r>
            <a:rPr lang="en-US"/>
            <a:t>Evidence indicates mobile messaging interventions improve engagement and health monitoring in chronic conditions (Favaretti et al., 2024)</a:t>
          </a:r>
        </a:p>
      </dgm:t>
    </dgm:pt>
    <dgm:pt modelId="{FAF58433-9B4F-4E1F-875F-45F024A763DA}" type="parTrans" cxnId="{0BF91E74-8FFF-4F80-A6EB-ADD59A66D8EE}">
      <dgm:prSet/>
      <dgm:spPr/>
      <dgm:t>
        <a:bodyPr/>
        <a:lstStyle/>
        <a:p>
          <a:endParaRPr lang="en-US"/>
        </a:p>
      </dgm:t>
    </dgm:pt>
    <dgm:pt modelId="{B4925073-ACFF-496E-8911-2384FBAEBA40}" type="sibTrans" cxnId="{0BF91E74-8FFF-4F80-A6EB-ADD59A66D8EE}">
      <dgm:prSet/>
      <dgm:spPr/>
      <dgm:t>
        <a:bodyPr/>
        <a:lstStyle/>
        <a:p>
          <a:endParaRPr lang="en-US"/>
        </a:p>
      </dgm:t>
    </dgm:pt>
    <dgm:pt modelId="{B38C229F-C995-49E9-A8F8-DEF794889A03}">
      <dgm:prSet/>
      <dgm:spPr/>
      <dgm:t>
        <a:bodyPr/>
        <a:lstStyle/>
        <a:p>
          <a:r>
            <a:rPr lang="en-US"/>
            <a:t>Planning and implementation structured using the PRECEDE–PROCEED health promotion planning model</a:t>
          </a:r>
        </a:p>
      </dgm:t>
    </dgm:pt>
    <dgm:pt modelId="{64EC154E-B7F0-442A-9DB0-A2E0662C9C5A}" type="parTrans" cxnId="{BF81F0EF-103A-440F-98CB-9DC3BCA023B0}">
      <dgm:prSet/>
      <dgm:spPr/>
      <dgm:t>
        <a:bodyPr/>
        <a:lstStyle/>
        <a:p>
          <a:endParaRPr lang="en-US"/>
        </a:p>
      </dgm:t>
    </dgm:pt>
    <dgm:pt modelId="{14CF0137-A06A-49BC-AC04-178D77B9018B}" type="sibTrans" cxnId="{BF81F0EF-103A-440F-98CB-9DC3BCA023B0}">
      <dgm:prSet/>
      <dgm:spPr/>
      <dgm:t>
        <a:bodyPr/>
        <a:lstStyle/>
        <a:p>
          <a:endParaRPr lang="en-US"/>
        </a:p>
      </dgm:t>
    </dgm:pt>
    <dgm:pt modelId="{D0329E2C-86CD-43D1-9C30-EC9B877A257E}" type="pres">
      <dgm:prSet presAssocID="{62C5B6B8-2D48-4C0E-8C7E-BEBD1E45E11F}" presName="linear" presStyleCnt="0">
        <dgm:presLayoutVars>
          <dgm:animLvl val="lvl"/>
          <dgm:resizeHandles val="exact"/>
        </dgm:presLayoutVars>
      </dgm:prSet>
      <dgm:spPr/>
    </dgm:pt>
    <dgm:pt modelId="{6AFD1100-F578-4647-8841-9BC06F52B7D8}" type="pres">
      <dgm:prSet presAssocID="{5EF95D9D-C51B-4177-8BC1-DE6CC6EE630C}" presName="parentText" presStyleLbl="node1" presStyleIdx="0" presStyleCnt="5">
        <dgm:presLayoutVars>
          <dgm:chMax val="0"/>
          <dgm:bulletEnabled val="1"/>
        </dgm:presLayoutVars>
      </dgm:prSet>
      <dgm:spPr/>
    </dgm:pt>
    <dgm:pt modelId="{1455DEEB-225C-462D-96F3-ABBF94CB78AD}" type="pres">
      <dgm:prSet presAssocID="{38E839C2-8D88-464D-A819-520D409FC92D}" presName="spacer" presStyleCnt="0"/>
      <dgm:spPr/>
    </dgm:pt>
    <dgm:pt modelId="{7B77F71F-38BD-4F5E-97A2-35E2BBDAF1F1}" type="pres">
      <dgm:prSet presAssocID="{FA381006-41AC-41B8-805A-326F4D63D6DA}" presName="parentText" presStyleLbl="node1" presStyleIdx="1" presStyleCnt="5">
        <dgm:presLayoutVars>
          <dgm:chMax val="0"/>
          <dgm:bulletEnabled val="1"/>
        </dgm:presLayoutVars>
      </dgm:prSet>
      <dgm:spPr/>
    </dgm:pt>
    <dgm:pt modelId="{E01615E6-344F-4BE3-87B9-0E0DF85BE61D}" type="pres">
      <dgm:prSet presAssocID="{D641BF0A-B29B-46C7-A520-689D8621DB7E}" presName="spacer" presStyleCnt="0"/>
      <dgm:spPr/>
    </dgm:pt>
    <dgm:pt modelId="{BC985280-3248-405B-A51C-C1942D6838DC}" type="pres">
      <dgm:prSet presAssocID="{E9B131C0-4E0A-4FA3-8BC0-A64274593ED2}" presName="parentText" presStyleLbl="node1" presStyleIdx="2" presStyleCnt="5">
        <dgm:presLayoutVars>
          <dgm:chMax val="0"/>
          <dgm:bulletEnabled val="1"/>
        </dgm:presLayoutVars>
      </dgm:prSet>
      <dgm:spPr/>
    </dgm:pt>
    <dgm:pt modelId="{669179E2-77AD-477D-88E8-223B862C2531}" type="pres">
      <dgm:prSet presAssocID="{F788A6E3-9DA7-48A7-A931-7A88F938B606}" presName="spacer" presStyleCnt="0"/>
      <dgm:spPr/>
    </dgm:pt>
    <dgm:pt modelId="{5843E414-C43E-453B-ABCD-41711AEE0F5C}" type="pres">
      <dgm:prSet presAssocID="{71682035-B0E4-49B1-BC67-BA8B4FEA80DE}" presName="parentText" presStyleLbl="node1" presStyleIdx="3" presStyleCnt="5">
        <dgm:presLayoutVars>
          <dgm:chMax val="0"/>
          <dgm:bulletEnabled val="1"/>
        </dgm:presLayoutVars>
      </dgm:prSet>
      <dgm:spPr/>
    </dgm:pt>
    <dgm:pt modelId="{BE6A6EFF-4479-4077-827B-BAD1C62FEF35}" type="pres">
      <dgm:prSet presAssocID="{B4925073-ACFF-496E-8911-2384FBAEBA40}" presName="spacer" presStyleCnt="0"/>
      <dgm:spPr/>
    </dgm:pt>
    <dgm:pt modelId="{F297FD5F-B9C8-465D-B8AC-AE0B5436A393}" type="pres">
      <dgm:prSet presAssocID="{B38C229F-C995-49E9-A8F8-DEF794889A03}" presName="parentText" presStyleLbl="node1" presStyleIdx="4" presStyleCnt="5">
        <dgm:presLayoutVars>
          <dgm:chMax val="0"/>
          <dgm:bulletEnabled val="1"/>
        </dgm:presLayoutVars>
      </dgm:prSet>
      <dgm:spPr/>
    </dgm:pt>
  </dgm:ptLst>
  <dgm:cxnLst>
    <dgm:cxn modelId="{68F4400A-0E8D-4D08-A8FD-BF3879154656}" srcId="{62C5B6B8-2D48-4C0E-8C7E-BEBD1E45E11F}" destId="{E9B131C0-4E0A-4FA3-8BC0-A64274593ED2}" srcOrd="2" destOrd="0" parTransId="{C496D761-2157-482E-9E08-796F53B427ED}" sibTransId="{F788A6E3-9DA7-48A7-A931-7A88F938B606}"/>
    <dgm:cxn modelId="{A75C2E24-9B6A-4571-98BA-F362E57E7231}" srcId="{62C5B6B8-2D48-4C0E-8C7E-BEBD1E45E11F}" destId="{5EF95D9D-C51B-4177-8BC1-DE6CC6EE630C}" srcOrd="0" destOrd="0" parTransId="{7B5CE57B-E6B3-4713-9CFA-1D4F57D81F5C}" sibTransId="{38E839C2-8D88-464D-A819-520D409FC92D}"/>
    <dgm:cxn modelId="{B05F5727-7B01-493E-B0FC-033A26524450}" srcId="{62C5B6B8-2D48-4C0E-8C7E-BEBD1E45E11F}" destId="{FA381006-41AC-41B8-805A-326F4D63D6DA}" srcOrd="1" destOrd="0" parTransId="{81ECBFBA-262A-4E0B-B698-BEEB482CCB1B}" sibTransId="{D641BF0A-B29B-46C7-A520-689D8621DB7E}"/>
    <dgm:cxn modelId="{27477F2D-5A78-4413-BDFE-CEC1C69F9B8C}" type="presOf" srcId="{FA381006-41AC-41B8-805A-326F4D63D6DA}" destId="{7B77F71F-38BD-4F5E-97A2-35E2BBDAF1F1}" srcOrd="0" destOrd="0" presId="urn:microsoft.com/office/officeart/2005/8/layout/vList2"/>
    <dgm:cxn modelId="{5D00912F-0F1C-4F65-9EEE-894A4A36076C}" type="presOf" srcId="{B38C229F-C995-49E9-A8F8-DEF794889A03}" destId="{F297FD5F-B9C8-465D-B8AC-AE0B5436A393}" srcOrd="0" destOrd="0" presId="urn:microsoft.com/office/officeart/2005/8/layout/vList2"/>
    <dgm:cxn modelId="{DA39C12F-2417-49C7-8CE5-9CD84519E4B8}" type="presOf" srcId="{71682035-B0E4-49B1-BC67-BA8B4FEA80DE}" destId="{5843E414-C43E-453B-ABCD-41711AEE0F5C}" srcOrd="0" destOrd="0" presId="urn:microsoft.com/office/officeart/2005/8/layout/vList2"/>
    <dgm:cxn modelId="{9AAA3851-56FC-48E2-A53A-C3F2FD23D074}" type="presOf" srcId="{62C5B6B8-2D48-4C0E-8C7E-BEBD1E45E11F}" destId="{D0329E2C-86CD-43D1-9C30-EC9B877A257E}" srcOrd="0" destOrd="0" presId="urn:microsoft.com/office/officeart/2005/8/layout/vList2"/>
    <dgm:cxn modelId="{0BF91E74-8FFF-4F80-A6EB-ADD59A66D8EE}" srcId="{62C5B6B8-2D48-4C0E-8C7E-BEBD1E45E11F}" destId="{71682035-B0E4-49B1-BC67-BA8B4FEA80DE}" srcOrd="3" destOrd="0" parTransId="{FAF58433-9B4F-4E1F-875F-45F024A763DA}" sibTransId="{B4925073-ACFF-496E-8911-2384FBAEBA40}"/>
    <dgm:cxn modelId="{FADF92DA-1C45-48D3-863F-2CE40E35F6E0}" type="presOf" srcId="{E9B131C0-4E0A-4FA3-8BC0-A64274593ED2}" destId="{BC985280-3248-405B-A51C-C1942D6838DC}" srcOrd="0" destOrd="0" presId="urn:microsoft.com/office/officeart/2005/8/layout/vList2"/>
    <dgm:cxn modelId="{04C26AEE-6762-4FA7-BAAD-0577BAE918B9}" type="presOf" srcId="{5EF95D9D-C51B-4177-8BC1-DE6CC6EE630C}" destId="{6AFD1100-F578-4647-8841-9BC06F52B7D8}" srcOrd="0" destOrd="0" presId="urn:microsoft.com/office/officeart/2005/8/layout/vList2"/>
    <dgm:cxn modelId="{BF81F0EF-103A-440F-98CB-9DC3BCA023B0}" srcId="{62C5B6B8-2D48-4C0E-8C7E-BEBD1E45E11F}" destId="{B38C229F-C995-49E9-A8F8-DEF794889A03}" srcOrd="4" destOrd="0" parTransId="{64EC154E-B7F0-442A-9DB0-A2E0662C9C5A}" sibTransId="{14CF0137-A06A-49BC-AC04-178D77B9018B}"/>
    <dgm:cxn modelId="{D2EDF6EF-A67E-428C-9527-107849F20612}" type="presParOf" srcId="{D0329E2C-86CD-43D1-9C30-EC9B877A257E}" destId="{6AFD1100-F578-4647-8841-9BC06F52B7D8}" srcOrd="0" destOrd="0" presId="urn:microsoft.com/office/officeart/2005/8/layout/vList2"/>
    <dgm:cxn modelId="{C18A9816-2ABE-41B7-89AE-B4B14F0EBFEB}" type="presParOf" srcId="{D0329E2C-86CD-43D1-9C30-EC9B877A257E}" destId="{1455DEEB-225C-462D-96F3-ABBF94CB78AD}" srcOrd="1" destOrd="0" presId="urn:microsoft.com/office/officeart/2005/8/layout/vList2"/>
    <dgm:cxn modelId="{94197580-7966-4B23-A470-FE64517B2E56}" type="presParOf" srcId="{D0329E2C-86CD-43D1-9C30-EC9B877A257E}" destId="{7B77F71F-38BD-4F5E-97A2-35E2BBDAF1F1}" srcOrd="2" destOrd="0" presId="urn:microsoft.com/office/officeart/2005/8/layout/vList2"/>
    <dgm:cxn modelId="{123569FD-A971-4088-9C57-C79BDEAAC7A8}" type="presParOf" srcId="{D0329E2C-86CD-43D1-9C30-EC9B877A257E}" destId="{E01615E6-344F-4BE3-87B9-0E0DF85BE61D}" srcOrd="3" destOrd="0" presId="urn:microsoft.com/office/officeart/2005/8/layout/vList2"/>
    <dgm:cxn modelId="{D353C730-6B63-4CD9-9013-2A6922C93131}" type="presParOf" srcId="{D0329E2C-86CD-43D1-9C30-EC9B877A257E}" destId="{BC985280-3248-405B-A51C-C1942D6838DC}" srcOrd="4" destOrd="0" presId="urn:microsoft.com/office/officeart/2005/8/layout/vList2"/>
    <dgm:cxn modelId="{5D1E1AF0-DD4B-4EC9-8D12-5CA2D9240733}" type="presParOf" srcId="{D0329E2C-86CD-43D1-9C30-EC9B877A257E}" destId="{669179E2-77AD-477D-88E8-223B862C2531}" srcOrd="5" destOrd="0" presId="urn:microsoft.com/office/officeart/2005/8/layout/vList2"/>
    <dgm:cxn modelId="{54E83996-4DA9-4895-8F59-654E8FADB857}" type="presParOf" srcId="{D0329E2C-86CD-43D1-9C30-EC9B877A257E}" destId="{5843E414-C43E-453B-ABCD-41711AEE0F5C}" srcOrd="6" destOrd="0" presId="urn:microsoft.com/office/officeart/2005/8/layout/vList2"/>
    <dgm:cxn modelId="{677ABF9A-42E6-4523-95D4-8CCF077EF7D7}" type="presParOf" srcId="{D0329E2C-86CD-43D1-9C30-EC9B877A257E}" destId="{BE6A6EFF-4479-4077-827B-BAD1C62FEF35}" srcOrd="7" destOrd="0" presId="urn:microsoft.com/office/officeart/2005/8/layout/vList2"/>
    <dgm:cxn modelId="{837B693C-007B-4320-A764-887CDFC8C309}" type="presParOf" srcId="{D0329E2C-86CD-43D1-9C30-EC9B877A257E}" destId="{F297FD5F-B9C8-465D-B8AC-AE0B5436A393}"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8230F5A-A4DC-452F-8AC7-7948BD6D90B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72BF21F-C902-4EE6-81C3-37EB3C9BC343}">
      <dgm:prSet/>
      <dgm:spPr/>
      <dgm:t>
        <a:bodyPr/>
        <a:lstStyle/>
        <a:p>
          <a:r>
            <a:rPr lang="en-US"/>
            <a:t>Health promotion planning models provide systematic frameworks for designing, implementing and evaluating interventions</a:t>
          </a:r>
        </a:p>
      </dgm:t>
    </dgm:pt>
    <dgm:pt modelId="{328FA8A5-214D-40C5-B700-FD1E04DF0024}" type="parTrans" cxnId="{61106E39-8035-4990-8D53-5B1AC5C1923D}">
      <dgm:prSet/>
      <dgm:spPr/>
      <dgm:t>
        <a:bodyPr/>
        <a:lstStyle/>
        <a:p>
          <a:endParaRPr lang="en-US"/>
        </a:p>
      </dgm:t>
    </dgm:pt>
    <dgm:pt modelId="{8F805DF7-7116-480C-B6A8-11E5457708B7}" type="sibTrans" cxnId="{61106E39-8035-4990-8D53-5B1AC5C1923D}">
      <dgm:prSet/>
      <dgm:spPr/>
      <dgm:t>
        <a:bodyPr/>
        <a:lstStyle/>
        <a:p>
          <a:endParaRPr lang="en-US"/>
        </a:p>
      </dgm:t>
    </dgm:pt>
    <dgm:pt modelId="{1FEFC13E-CE21-4B93-91CD-CCC56F0E9B7F}">
      <dgm:prSet/>
      <dgm:spPr/>
      <dgm:t>
        <a:bodyPr/>
        <a:lstStyle/>
        <a:p>
          <a:r>
            <a:rPr lang="en-US"/>
            <a:t>Support identification of behavioural, environmental and social determinants of health</a:t>
          </a:r>
        </a:p>
      </dgm:t>
    </dgm:pt>
    <dgm:pt modelId="{995B7366-BC23-4939-8ED3-8043AB181D60}" type="parTrans" cxnId="{518591B5-95B0-4ADE-843E-31D1ECA99D3D}">
      <dgm:prSet/>
      <dgm:spPr/>
      <dgm:t>
        <a:bodyPr/>
        <a:lstStyle/>
        <a:p>
          <a:endParaRPr lang="en-US"/>
        </a:p>
      </dgm:t>
    </dgm:pt>
    <dgm:pt modelId="{CCC294B2-E46F-4D32-85D7-6E1E9C22B7FF}" type="sibTrans" cxnId="{518591B5-95B0-4ADE-843E-31D1ECA99D3D}">
      <dgm:prSet/>
      <dgm:spPr/>
      <dgm:t>
        <a:bodyPr/>
        <a:lstStyle/>
        <a:p>
          <a:endParaRPr lang="en-US"/>
        </a:p>
      </dgm:t>
    </dgm:pt>
    <dgm:pt modelId="{CE381D8C-4764-499D-966B-7065D2198F2B}">
      <dgm:prSet/>
      <dgm:spPr/>
      <dgm:t>
        <a:bodyPr/>
        <a:lstStyle/>
        <a:p>
          <a:r>
            <a:rPr lang="en-US"/>
            <a:t>Facilitate development of evidence-based and context-specific health programmes</a:t>
          </a:r>
        </a:p>
      </dgm:t>
    </dgm:pt>
    <dgm:pt modelId="{43121296-FE07-4EC0-A7C9-2FF8FF71CFD1}" type="parTrans" cxnId="{49DE3436-DCB0-4F76-BC65-AD192CA45D30}">
      <dgm:prSet/>
      <dgm:spPr/>
      <dgm:t>
        <a:bodyPr/>
        <a:lstStyle/>
        <a:p>
          <a:endParaRPr lang="en-US"/>
        </a:p>
      </dgm:t>
    </dgm:pt>
    <dgm:pt modelId="{A1872C03-1B5E-45D3-B6A5-84BD23A67F1E}" type="sibTrans" cxnId="{49DE3436-DCB0-4F76-BC65-AD192CA45D30}">
      <dgm:prSet/>
      <dgm:spPr/>
      <dgm:t>
        <a:bodyPr/>
        <a:lstStyle/>
        <a:p>
          <a:endParaRPr lang="en-US"/>
        </a:p>
      </dgm:t>
    </dgm:pt>
    <dgm:pt modelId="{C3DD629A-66E8-4C94-B037-F220D81EBC05}">
      <dgm:prSet/>
      <dgm:spPr/>
      <dgm:t>
        <a:bodyPr/>
        <a:lstStyle/>
        <a:p>
          <a:r>
            <a:rPr lang="en-US"/>
            <a:t>Enable structured planning of digital health interventions and community health initiatives (Thai et al., 2023)</a:t>
          </a:r>
        </a:p>
      </dgm:t>
    </dgm:pt>
    <dgm:pt modelId="{465BBB84-DFBA-4FB5-8522-726351D795FA}" type="parTrans" cxnId="{BC5F52B8-CD8D-4102-B3D0-ECB9213FAB67}">
      <dgm:prSet/>
      <dgm:spPr/>
      <dgm:t>
        <a:bodyPr/>
        <a:lstStyle/>
        <a:p>
          <a:endParaRPr lang="en-US"/>
        </a:p>
      </dgm:t>
    </dgm:pt>
    <dgm:pt modelId="{2A3CB203-B37A-473D-AB13-D73B6E50B178}" type="sibTrans" cxnId="{BC5F52B8-CD8D-4102-B3D0-ECB9213FAB67}">
      <dgm:prSet/>
      <dgm:spPr/>
      <dgm:t>
        <a:bodyPr/>
        <a:lstStyle/>
        <a:p>
          <a:endParaRPr lang="en-US"/>
        </a:p>
      </dgm:t>
    </dgm:pt>
    <dgm:pt modelId="{5D62F239-85A0-418E-ACDC-CE08CFC65D44}">
      <dgm:prSet/>
      <dgm:spPr/>
      <dgm:t>
        <a:bodyPr/>
        <a:lstStyle/>
        <a:p>
          <a:r>
            <a:rPr lang="en-US"/>
            <a:t>Planning models strengthen programme effectiveness, evaluation capacity and sustainability</a:t>
          </a:r>
        </a:p>
      </dgm:t>
    </dgm:pt>
    <dgm:pt modelId="{03A39648-6183-49C2-9B79-60A5C639A3F2}" type="parTrans" cxnId="{202AB612-C325-406E-9237-707051DBBBF7}">
      <dgm:prSet/>
      <dgm:spPr/>
      <dgm:t>
        <a:bodyPr/>
        <a:lstStyle/>
        <a:p>
          <a:endParaRPr lang="en-US"/>
        </a:p>
      </dgm:t>
    </dgm:pt>
    <dgm:pt modelId="{0B669788-2FE3-4270-ACD2-246DA5420716}" type="sibTrans" cxnId="{202AB612-C325-406E-9237-707051DBBBF7}">
      <dgm:prSet/>
      <dgm:spPr/>
      <dgm:t>
        <a:bodyPr/>
        <a:lstStyle/>
        <a:p>
          <a:endParaRPr lang="en-US"/>
        </a:p>
      </dgm:t>
    </dgm:pt>
    <dgm:pt modelId="{58A482D3-764B-4CE2-8A47-62250279F6BC}" type="pres">
      <dgm:prSet presAssocID="{D8230F5A-A4DC-452F-8AC7-7948BD6D90B4}" presName="root" presStyleCnt="0">
        <dgm:presLayoutVars>
          <dgm:dir/>
          <dgm:resizeHandles val="exact"/>
        </dgm:presLayoutVars>
      </dgm:prSet>
      <dgm:spPr/>
    </dgm:pt>
    <dgm:pt modelId="{B6027422-88A8-4A4F-934A-F42F2C18AC20}" type="pres">
      <dgm:prSet presAssocID="{E72BF21F-C902-4EE6-81C3-37EB3C9BC343}" presName="compNode" presStyleCnt="0"/>
      <dgm:spPr/>
    </dgm:pt>
    <dgm:pt modelId="{DB73DB79-18FB-4FCE-A960-51D1B3002801}" type="pres">
      <dgm:prSet presAssocID="{E72BF21F-C902-4EE6-81C3-37EB3C9BC343}" presName="bgRect" presStyleLbl="bgShp" presStyleIdx="0" presStyleCnt="5"/>
      <dgm:spPr/>
    </dgm:pt>
    <dgm:pt modelId="{356C7D38-878E-47B1-AAC6-F8B51C057213}" type="pres">
      <dgm:prSet presAssocID="{E72BF21F-C902-4EE6-81C3-37EB3C9BC343}"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4EE58B27-D699-4C7F-B1A8-697D1778ABE9}" type="pres">
      <dgm:prSet presAssocID="{E72BF21F-C902-4EE6-81C3-37EB3C9BC343}" presName="spaceRect" presStyleCnt="0"/>
      <dgm:spPr/>
    </dgm:pt>
    <dgm:pt modelId="{E1031D14-6715-4907-BED6-389AD3AB0355}" type="pres">
      <dgm:prSet presAssocID="{E72BF21F-C902-4EE6-81C3-37EB3C9BC343}" presName="parTx" presStyleLbl="revTx" presStyleIdx="0" presStyleCnt="5">
        <dgm:presLayoutVars>
          <dgm:chMax val="0"/>
          <dgm:chPref val="0"/>
        </dgm:presLayoutVars>
      </dgm:prSet>
      <dgm:spPr/>
    </dgm:pt>
    <dgm:pt modelId="{D2CE3A8E-C323-49A8-BD77-FBA89BC25AC0}" type="pres">
      <dgm:prSet presAssocID="{8F805DF7-7116-480C-B6A8-11E5457708B7}" presName="sibTrans" presStyleCnt="0"/>
      <dgm:spPr/>
    </dgm:pt>
    <dgm:pt modelId="{09A77EF2-34EE-4DBE-B6D3-CD2E3A83AFDF}" type="pres">
      <dgm:prSet presAssocID="{1FEFC13E-CE21-4B93-91CD-CCC56F0E9B7F}" presName="compNode" presStyleCnt="0"/>
      <dgm:spPr/>
    </dgm:pt>
    <dgm:pt modelId="{97A2F48D-3887-4ED2-BB8C-CB3A6F424A21}" type="pres">
      <dgm:prSet presAssocID="{1FEFC13E-CE21-4B93-91CD-CCC56F0E9B7F}" presName="bgRect" presStyleLbl="bgShp" presStyleIdx="1" presStyleCnt="5"/>
      <dgm:spPr/>
    </dgm:pt>
    <dgm:pt modelId="{3860E393-280B-4748-B070-E19771B0F9F7}" type="pres">
      <dgm:prSet presAssocID="{1FEFC13E-CE21-4B93-91CD-CCC56F0E9B7F}"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NA"/>
        </a:ext>
      </dgm:extLst>
    </dgm:pt>
    <dgm:pt modelId="{C72A46BD-0ABA-49B9-9D29-6E7C24C78E83}" type="pres">
      <dgm:prSet presAssocID="{1FEFC13E-CE21-4B93-91CD-CCC56F0E9B7F}" presName="spaceRect" presStyleCnt="0"/>
      <dgm:spPr/>
    </dgm:pt>
    <dgm:pt modelId="{80B8564F-EC48-4F53-8E53-D538683A593B}" type="pres">
      <dgm:prSet presAssocID="{1FEFC13E-CE21-4B93-91CD-CCC56F0E9B7F}" presName="parTx" presStyleLbl="revTx" presStyleIdx="1" presStyleCnt="5">
        <dgm:presLayoutVars>
          <dgm:chMax val="0"/>
          <dgm:chPref val="0"/>
        </dgm:presLayoutVars>
      </dgm:prSet>
      <dgm:spPr/>
    </dgm:pt>
    <dgm:pt modelId="{A19ED069-5CD6-4E63-B818-0EF06838A2FA}" type="pres">
      <dgm:prSet presAssocID="{CCC294B2-E46F-4D32-85D7-6E1E9C22B7FF}" presName="sibTrans" presStyleCnt="0"/>
      <dgm:spPr/>
    </dgm:pt>
    <dgm:pt modelId="{25224F25-C6B0-49F2-BF9C-8EB72B31E428}" type="pres">
      <dgm:prSet presAssocID="{CE381D8C-4764-499D-966B-7065D2198F2B}" presName="compNode" presStyleCnt="0"/>
      <dgm:spPr/>
    </dgm:pt>
    <dgm:pt modelId="{16D87145-00EB-438A-8591-134C1D927ACE}" type="pres">
      <dgm:prSet presAssocID="{CE381D8C-4764-499D-966B-7065D2198F2B}" presName="bgRect" presStyleLbl="bgShp" presStyleIdx="2" presStyleCnt="5"/>
      <dgm:spPr/>
    </dgm:pt>
    <dgm:pt modelId="{41244B93-9573-4B2F-88FE-0221F48A9930}" type="pres">
      <dgm:prSet presAssocID="{CE381D8C-4764-499D-966B-7065D2198F2B}"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ooks"/>
        </a:ext>
      </dgm:extLst>
    </dgm:pt>
    <dgm:pt modelId="{87961A21-2396-4A1F-8DC2-BA083C7988A2}" type="pres">
      <dgm:prSet presAssocID="{CE381D8C-4764-499D-966B-7065D2198F2B}" presName="spaceRect" presStyleCnt="0"/>
      <dgm:spPr/>
    </dgm:pt>
    <dgm:pt modelId="{A19D2437-B756-45D8-8A04-EACD6398207A}" type="pres">
      <dgm:prSet presAssocID="{CE381D8C-4764-499D-966B-7065D2198F2B}" presName="parTx" presStyleLbl="revTx" presStyleIdx="2" presStyleCnt="5">
        <dgm:presLayoutVars>
          <dgm:chMax val="0"/>
          <dgm:chPref val="0"/>
        </dgm:presLayoutVars>
      </dgm:prSet>
      <dgm:spPr/>
    </dgm:pt>
    <dgm:pt modelId="{2924D9E7-5DC7-400C-9B70-5A9A0A7E039C}" type="pres">
      <dgm:prSet presAssocID="{A1872C03-1B5E-45D3-B6A5-84BD23A67F1E}" presName="sibTrans" presStyleCnt="0"/>
      <dgm:spPr/>
    </dgm:pt>
    <dgm:pt modelId="{AD5B10CF-AFBF-45C3-88C4-24D87A9419E5}" type="pres">
      <dgm:prSet presAssocID="{C3DD629A-66E8-4C94-B037-F220D81EBC05}" presName="compNode" presStyleCnt="0"/>
      <dgm:spPr/>
    </dgm:pt>
    <dgm:pt modelId="{41767DD4-3944-4A7B-80BB-0FC643172D50}" type="pres">
      <dgm:prSet presAssocID="{C3DD629A-66E8-4C94-B037-F220D81EBC05}" presName="bgRect" presStyleLbl="bgShp" presStyleIdx="3" presStyleCnt="5"/>
      <dgm:spPr/>
    </dgm:pt>
    <dgm:pt modelId="{02F68B21-A916-42E1-8F10-BA4A60A671D0}" type="pres">
      <dgm:prSet presAssocID="{C3DD629A-66E8-4C94-B037-F220D81EBC05}"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spital"/>
        </a:ext>
      </dgm:extLst>
    </dgm:pt>
    <dgm:pt modelId="{A40A5F38-7088-4995-B13E-5A317151D6C2}" type="pres">
      <dgm:prSet presAssocID="{C3DD629A-66E8-4C94-B037-F220D81EBC05}" presName="spaceRect" presStyleCnt="0"/>
      <dgm:spPr/>
    </dgm:pt>
    <dgm:pt modelId="{C4A76F69-CB45-43DD-AFCB-5A4005FEA1DD}" type="pres">
      <dgm:prSet presAssocID="{C3DD629A-66E8-4C94-B037-F220D81EBC05}" presName="parTx" presStyleLbl="revTx" presStyleIdx="3" presStyleCnt="5">
        <dgm:presLayoutVars>
          <dgm:chMax val="0"/>
          <dgm:chPref val="0"/>
        </dgm:presLayoutVars>
      </dgm:prSet>
      <dgm:spPr/>
    </dgm:pt>
    <dgm:pt modelId="{25884826-3D43-4715-AAE5-D1A615CCD889}" type="pres">
      <dgm:prSet presAssocID="{2A3CB203-B37A-473D-AB13-D73B6E50B178}" presName="sibTrans" presStyleCnt="0"/>
      <dgm:spPr/>
    </dgm:pt>
    <dgm:pt modelId="{726B0609-3C8A-431B-B29A-EF7B6F7371E2}" type="pres">
      <dgm:prSet presAssocID="{5D62F239-85A0-418E-ACDC-CE08CFC65D44}" presName="compNode" presStyleCnt="0"/>
      <dgm:spPr/>
    </dgm:pt>
    <dgm:pt modelId="{64DDB04A-6A6D-4AE4-BA7F-FED6E4B1175B}" type="pres">
      <dgm:prSet presAssocID="{5D62F239-85A0-418E-ACDC-CE08CFC65D44}" presName="bgRect" presStyleLbl="bgShp" presStyleIdx="4" presStyleCnt="5"/>
      <dgm:spPr/>
    </dgm:pt>
    <dgm:pt modelId="{F4FE995E-7829-4DBE-AF4E-051DED8E2AC6}" type="pres">
      <dgm:prSet presAssocID="{5D62F239-85A0-418E-ACDC-CE08CFC65D44}"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eckmark"/>
        </a:ext>
      </dgm:extLst>
    </dgm:pt>
    <dgm:pt modelId="{5F164D31-94B9-4D93-B257-0F123B07AC53}" type="pres">
      <dgm:prSet presAssocID="{5D62F239-85A0-418E-ACDC-CE08CFC65D44}" presName="spaceRect" presStyleCnt="0"/>
      <dgm:spPr/>
    </dgm:pt>
    <dgm:pt modelId="{EFA31302-5020-4455-B240-92C530A92832}" type="pres">
      <dgm:prSet presAssocID="{5D62F239-85A0-418E-ACDC-CE08CFC65D44}" presName="parTx" presStyleLbl="revTx" presStyleIdx="4" presStyleCnt="5">
        <dgm:presLayoutVars>
          <dgm:chMax val="0"/>
          <dgm:chPref val="0"/>
        </dgm:presLayoutVars>
      </dgm:prSet>
      <dgm:spPr/>
    </dgm:pt>
  </dgm:ptLst>
  <dgm:cxnLst>
    <dgm:cxn modelId="{202AB612-C325-406E-9237-707051DBBBF7}" srcId="{D8230F5A-A4DC-452F-8AC7-7948BD6D90B4}" destId="{5D62F239-85A0-418E-ACDC-CE08CFC65D44}" srcOrd="4" destOrd="0" parTransId="{03A39648-6183-49C2-9B79-60A5C639A3F2}" sibTransId="{0B669788-2FE3-4270-ACD2-246DA5420716}"/>
    <dgm:cxn modelId="{A64AD931-9B3D-437F-832F-3CC59E204851}" type="presOf" srcId="{5D62F239-85A0-418E-ACDC-CE08CFC65D44}" destId="{EFA31302-5020-4455-B240-92C530A92832}" srcOrd="0" destOrd="0" presId="urn:microsoft.com/office/officeart/2018/2/layout/IconVerticalSolidList"/>
    <dgm:cxn modelId="{49DE3436-DCB0-4F76-BC65-AD192CA45D30}" srcId="{D8230F5A-A4DC-452F-8AC7-7948BD6D90B4}" destId="{CE381D8C-4764-499D-966B-7065D2198F2B}" srcOrd="2" destOrd="0" parTransId="{43121296-FE07-4EC0-A7C9-2FF8FF71CFD1}" sibTransId="{A1872C03-1B5E-45D3-B6A5-84BD23A67F1E}"/>
    <dgm:cxn modelId="{61106E39-8035-4990-8D53-5B1AC5C1923D}" srcId="{D8230F5A-A4DC-452F-8AC7-7948BD6D90B4}" destId="{E72BF21F-C902-4EE6-81C3-37EB3C9BC343}" srcOrd="0" destOrd="0" parTransId="{328FA8A5-214D-40C5-B700-FD1E04DF0024}" sibTransId="{8F805DF7-7116-480C-B6A8-11E5457708B7}"/>
    <dgm:cxn modelId="{3059BF4B-814C-4FF3-98ED-70241759F09D}" type="presOf" srcId="{CE381D8C-4764-499D-966B-7065D2198F2B}" destId="{A19D2437-B756-45D8-8A04-EACD6398207A}" srcOrd="0" destOrd="0" presId="urn:microsoft.com/office/officeart/2018/2/layout/IconVerticalSolidList"/>
    <dgm:cxn modelId="{6B79BC55-070C-4036-A046-82F18F7C038E}" type="presOf" srcId="{C3DD629A-66E8-4C94-B037-F220D81EBC05}" destId="{C4A76F69-CB45-43DD-AFCB-5A4005FEA1DD}" srcOrd="0" destOrd="0" presId="urn:microsoft.com/office/officeart/2018/2/layout/IconVerticalSolidList"/>
    <dgm:cxn modelId="{2574FC9D-4910-465F-B9F2-ED9BC10B752A}" type="presOf" srcId="{E72BF21F-C902-4EE6-81C3-37EB3C9BC343}" destId="{E1031D14-6715-4907-BED6-389AD3AB0355}" srcOrd="0" destOrd="0" presId="urn:microsoft.com/office/officeart/2018/2/layout/IconVerticalSolidList"/>
    <dgm:cxn modelId="{4FF76AAC-7207-4556-A9D8-ABC898AFEA1F}" type="presOf" srcId="{D8230F5A-A4DC-452F-8AC7-7948BD6D90B4}" destId="{58A482D3-764B-4CE2-8A47-62250279F6BC}" srcOrd="0" destOrd="0" presId="urn:microsoft.com/office/officeart/2018/2/layout/IconVerticalSolidList"/>
    <dgm:cxn modelId="{518591B5-95B0-4ADE-843E-31D1ECA99D3D}" srcId="{D8230F5A-A4DC-452F-8AC7-7948BD6D90B4}" destId="{1FEFC13E-CE21-4B93-91CD-CCC56F0E9B7F}" srcOrd="1" destOrd="0" parTransId="{995B7366-BC23-4939-8ED3-8043AB181D60}" sibTransId="{CCC294B2-E46F-4D32-85D7-6E1E9C22B7FF}"/>
    <dgm:cxn modelId="{BC5F52B8-CD8D-4102-B3D0-ECB9213FAB67}" srcId="{D8230F5A-A4DC-452F-8AC7-7948BD6D90B4}" destId="{C3DD629A-66E8-4C94-B037-F220D81EBC05}" srcOrd="3" destOrd="0" parTransId="{465BBB84-DFBA-4FB5-8522-726351D795FA}" sibTransId="{2A3CB203-B37A-473D-AB13-D73B6E50B178}"/>
    <dgm:cxn modelId="{A29236D0-95A5-4A97-BC3B-96817FBC5615}" type="presOf" srcId="{1FEFC13E-CE21-4B93-91CD-CCC56F0E9B7F}" destId="{80B8564F-EC48-4F53-8E53-D538683A593B}" srcOrd="0" destOrd="0" presId="urn:microsoft.com/office/officeart/2018/2/layout/IconVerticalSolidList"/>
    <dgm:cxn modelId="{65402BA8-3248-4A68-A7B2-E6E613CB2DF9}" type="presParOf" srcId="{58A482D3-764B-4CE2-8A47-62250279F6BC}" destId="{B6027422-88A8-4A4F-934A-F42F2C18AC20}" srcOrd="0" destOrd="0" presId="urn:microsoft.com/office/officeart/2018/2/layout/IconVerticalSolidList"/>
    <dgm:cxn modelId="{6090437F-8EE7-47BB-B53C-2524D4E0E470}" type="presParOf" srcId="{B6027422-88A8-4A4F-934A-F42F2C18AC20}" destId="{DB73DB79-18FB-4FCE-A960-51D1B3002801}" srcOrd="0" destOrd="0" presId="urn:microsoft.com/office/officeart/2018/2/layout/IconVerticalSolidList"/>
    <dgm:cxn modelId="{23AA2AF9-0F70-4104-86CC-30CE0D9854A6}" type="presParOf" srcId="{B6027422-88A8-4A4F-934A-F42F2C18AC20}" destId="{356C7D38-878E-47B1-AAC6-F8B51C057213}" srcOrd="1" destOrd="0" presId="urn:microsoft.com/office/officeart/2018/2/layout/IconVerticalSolidList"/>
    <dgm:cxn modelId="{03FB292A-5624-4E95-8F58-EF439F3FFC85}" type="presParOf" srcId="{B6027422-88A8-4A4F-934A-F42F2C18AC20}" destId="{4EE58B27-D699-4C7F-B1A8-697D1778ABE9}" srcOrd="2" destOrd="0" presId="urn:microsoft.com/office/officeart/2018/2/layout/IconVerticalSolidList"/>
    <dgm:cxn modelId="{B7909B57-047F-427B-9015-FB29317935AB}" type="presParOf" srcId="{B6027422-88A8-4A4F-934A-F42F2C18AC20}" destId="{E1031D14-6715-4907-BED6-389AD3AB0355}" srcOrd="3" destOrd="0" presId="urn:microsoft.com/office/officeart/2018/2/layout/IconVerticalSolidList"/>
    <dgm:cxn modelId="{D3A40F48-469B-4B65-A3DF-D5F8FBD856ED}" type="presParOf" srcId="{58A482D3-764B-4CE2-8A47-62250279F6BC}" destId="{D2CE3A8E-C323-49A8-BD77-FBA89BC25AC0}" srcOrd="1" destOrd="0" presId="urn:microsoft.com/office/officeart/2018/2/layout/IconVerticalSolidList"/>
    <dgm:cxn modelId="{17B67469-DCAB-4971-846D-F4E39A8EFA8D}" type="presParOf" srcId="{58A482D3-764B-4CE2-8A47-62250279F6BC}" destId="{09A77EF2-34EE-4DBE-B6D3-CD2E3A83AFDF}" srcOrd="2" destOrd="0" presId="urn:microsoft.com/office/officeart/2018/2/layout/IconVerticalSolidList"/>
    <dgm:cxn modelId="{EBB1A0DA-9CE8-4C2F-8137-8388AF0F9448}" type="presParOf" srcId="{09A77EF2-34EE-4DBE-B6D3-CD2E3A83AFDF}" destId="{97A2F48D-3887-4ED2-BB8C-CB3A6F424A21}" srcOrd="0" destOrd="0" presId="urn:microsoft.com/office/officeart/2018/2/layout/IconVerticalSolidList"/>
    <dgm:cxn modelId="{FC4D63C9-D90A-4C9B-8405-5A37C7E34D37}" type="presParOf" srcId="{09A77EF2-34EE-4DBE-B6D3-CD2E3A83AFDF}" destId="{3860E393-280B-4748-B070-E19771B0F9F7}" srcOrd="1" destOrd="0" presId="urn:microsoft.com/office/officeart/2018/2/layout/IconVerticalSolidList"/>
    <dgm:cxn modelId="{E8465C49-8006-4A2F-BCDA-D2A64AC48C40}" type="presParOf" srcId="{09A77EF2-34EE-4DBE-B6D3-CD2E3A83AFDF}" destId="{C72A46BD-0ABA-49B9-9D29-6E7C24C78E83}" srcOrd="2" destOrd="0" presId="urn:microsoft.com/office/officeart/2018/2/layout/IconVerticalSolidList"/>
    <dgm:cxn modelId="{DFB98F99-4939-4EF4-A905-42D4E77B573D}" type="presParOf" srcId="{09A77EF2-34EE-4DBE-B6D3-CD2E3A83AFDF}" destId="{80B8564F-EC48-4F53-8E53-D538683A593B}" srcOrd="3" destOrd="0" presId="urn:microsoft.com/office/officeart/2018/2/layout/IconVerticalSolidList"/>
    <dgm:cxn modelId="{AAB5BC6A-3731-49F6-BCA1-C6E0C4C5A5A6}" type="presParOf" srcId="{58A482D3-764B-4CE2-8A47-62250279F6BC}" destId="{A19ED069-5CD6-4E63-B818-0EF06838A2FA}" srcOrd="3" destOrd="0" presId="urn:microsoft.com/office/officeart/2018/2/layout/IconVerticalSolidList"/>
    <dgm:cxn modelId="{635DBA81-C9BA-46D2-8D22-3E838F15D6B0}" type="presParOf" srcId="{58A482D3-764B-4CE2-8A47-62250279F6BC}" destId="{25224F25-C6B0-49F2-BF9C-8EB72B31E428}" srcOrd="4" destOrd="0" presId="urn:microsoft.com/office/officeart/2018/2/layout/IconVerticalSolidList"/>
    <dgm:cxn modelId="{5B334010-721C-43AE-9CFA-1783D7B0F7EB}" type="presParOf" srcId="{25224F25-C6B0-49F2-BF9C-8EB72B31E428}" destId="{16D87145-00EB-438A-8591-134C1D927ACE}" srcOrd="0" destOrd="0" presId="urn:microsoft.com/office/officeart/2018/2/layout/IconVerticalSolidList"/>
    <dgm:cxn modelId="{F01E4161-275F-40D6-8B25-9EEE2156AECB}" type="presParOf" srcId="{25224F25-C6B0-49F2-BF9C-8EB72B31E428}" destId="{41244B93-9573-4B2F-88FE-0221F48A9930}" srcOrd="1" destOrd="0" presId="urn:microsoft.com/office/officeart/2018/2/layout/IconVerticalSolidList"/>
    <dgm:cxn modelId="{1C69AA04-BA1F-47F7-BF12-B41B43AA726D}" type="presParOf" srcId="{25224F25-C6B0-49F2-BF9C-8EB72B31E428}" destId="{87961A21-2396-4A1F-8DC2-BA083C7988A2}" srcOrd="2" destOrd="0" presId="urn:microsoft.com/office/officeart/2018/2/layout/IconVerticalSolidList"/>
    <dgm:cxn modelId="{81C273E9-25CD-44F2-A551-4478F7A22C0C}" type="presParOf" srcId="{25224F25-C6B0-49F2-BF9C-8EB72B31E428}" destId="{A19D2437-B756-45D8-8A04-EACD6398207A}" srcOrd="3" destOrd="0" presId="urn:microsoft.com/office/officeart/2018/2/layout/IconVerticalSolidList"/>
    <dgm:cxn modelId="{5EAE58A9-364C-4639-9A7C-AE385AFAF1A2}" type="presParOf" srcId="{58A482D3-764B-4CE2-8A47-62250279F6BC}" destId="{2924D9E7-5DC7-400C-9B70-5A9A0A7E039C}" srcOrd="5" destOrd="0" presId="urn:microsoft.com/office/officeart/2018/2/layout/IconVerticalSolidList"/>
    <dgm:cxn modelId="{1A596842-5A51-4C87-8DE5-F72D7A3CC8D6}" type="presParOf" srcId="{58A482D3-764B-4CE2-8A47-62250279F6BC}" destId="{AD5B10CF-AFBF-45C3-88C4-24D87A9419E5}" srcOrd="6" destOrd="0" presId="urn:microsoft.com/office/officeart/2018/2/layout/IconVerticalSolidList"/>
    <dgm:cxn modelId="{1BAFFDFC-2BAC-440E-8CF1-3CCAC8DA6B66}" type="presParOf" srcId="{AD5B10CF-AFBF-45C3-88C4-24D87A9419E5}" destId="{41767DD4-3944-4A7B-80BB-0FC643172D50}" srcOrd="0" destOrd="0" presId="urn:microsoft.com/office/officeart/2018/2/layout/IconVerticalSolidList"/>
    <dgm:cxn modelId="{C62D9EAF-AC0B-4845-9B69-72244B3C122A}" type="presParOf" srcId="{AD5B10CF-AFBF-45C3-88C4-24D87A9419E5}" destId="{02F68B21-A916-42E1-8F10-BA4A60A671D0}" srcOrd="1" destOrd="0" presId="urn:microsoft.com/office/officeart/2018/2/layout/IconVerticalSolidList"/>
    <dgm:cxn modelId="{F2798BCB-26FF-489C-9E6A-F1B487D48883}" type="presParOf" srcId="{AD5B10CF-AFBF-45C3-88C4-24D87A9419E5}" destId="{A40A5F38-7088-4995-B13E-5A317151D6C2}" srcOrd="2" destOrd="0" presId="urn:microsoft.com/office/officeart/2018/2/layout/IconVerticalSolidList"/>
    <dgm:cxn modelId="{25573B0C-849F-48BB-91AC-99F9BDB9C72E}" type="presParOf" srcId="{AD5B10CF-AFBF-45C3-88C4-24D87A9419E5}" destId="{C4A76F69-CB45-43DD-AFCB-5A4005FEA1DD}" srcOrd="3" destOrd="0" presId="urn:microsoft.com/office/officeart/2018/2/layout/IconVerticalSolidList"/>
    <dgm:cxn modelId="{9BEECD09-D50C-4C1D-9DB5-ADCAEEF1F44C}" type="presParOf" srcId="{58A482D3-764B-4CE2-8A47-62250279F6BC}" destId="{25884826-3D43-4715-AAE5-D1A615CCD889}" srcOrd="7" destOrd="0" presId="urn:microsoft.com/office/officeart/2018/2/layout/IconVerticalSolidList"/>
    <dgm:cxn modelId="{A9D84949-0B59-45A4-93BC-B23CAA9B8C42}" type="presParOf" srcId="{58A482D3-764B-4CE2-8A47-62250279F6BC}" destId="{726B0609-3C8A-431B-B29A-EF7B6F7371E2}" srcOrd="8" destOrd="0" presId="urn:microsoft.com/office/officeart/2018/2/layout/IconVerticalSolidList"/>
    <dgm:cxn modelId="{71498863-4045-4CD0-A753-777D19F44CD3}" type="presParOf" srcId="{726B0609-3C8A-431B-B29A-EF7B6F7371E2}" destId="{64DDB04A-6A6D-4AE4-BA7F-FED6E4B1175B}" srcOrd="0" destOrd="0" presId="urn:microsoft.com/office/officeart/2018/2/layout/IconVerticalSolidList"/>
    <dgm:cxn modelId="{080D0F91-C825-4865-A96F-58FD87FACB6D}" type="presParOf" srcId="{726B0609-3C8A-431B-B29A-EF7B6F7371E2}" destId="{F4FE995E-7829-4DBE-AF4E-051DED8E2AC6}" srcOrd="1" destOrd="0" presId="urn:microsoft.com/office/officeart/2018/2/layout/IconVerticalSolidList"/>
    <dgm:cxn modelId="{32BB0386-DFB2-483B-9C80-4A6893AB04D6}" type="presParOf" srcId="{726B0609-3C8A-431B-B29A-EF7B6F7371E2}" destId="{5F164D31-94B9-4D93-B257-0F123B07AC53}" srcOrd="2" destOrd="0" presId="urn:microsoft.com/office/officeart/2018/2/layout/IconVerticalSolidList"/>
    <dgm:cxn modelId="{0A75FB27-C88C-4695-8A37-FFA33DD7EBBB}" type="presParOf" srcId="{726B0609-3C8A-431B-B29A-EF7B6F7371E2}" destId="{EFA31302-5020-4455-B240-92C530A9283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48233A-5C31-491B-971E-474DF601B732}" type="doc">
      <dgm:prSet loTypeId="urn:microsoft.com/office/officeart/2005/8/layout/process4" loCatId="process" qsTypeId="urn:microsoft.com/office/officeart/2005/8/quickstyle/simple1" qsCatId="simple" csTypeId="urn:microsoft.com/office/officeart/2005/8/colors/accent5_2" csCatId="accent5"/>
      <dgm:spPr/>
      <dgm:t>
        <a:bodyPr/>
        <a:lstStyle/>
        <a:p>
          <a:endParaRPr lang="en-US"/>
        </a:p>
      </dgm:t>
    </dgm:pt>
    <dgm:pt modelId="{EA4687FA-69E3-4120-AD44-A1F920E5A252}">
      <dgm:prSet/>
      <dgm:spPr/>
      <dgm:t>
        <a:bodyPr/>
        <a:lstStyle/>
        <a:p>
          <a:r>
            <a:rPr lang="en-US"/>
            <a:t>Developed by Green and Kreuter as a comprehensive health promotion planning framework</a:t>
          </a:r>
        </a:p>
      </dgm:t>
    </dgm:pt>
    <dgm:pt modelId="{E5B82149-D8BD-47CC-9BCA-6BFDCB459C47}" type="parTrans" cxnId="{46D7DD7A-AE2E-48B0-B4B8-B959BC1F853A}">
      <dgm:prSet/>
      <dgm:spPr/>
      <dgm:t>
        <a:bodyPr/>
        <a:lstStyle/>
        <a:p>
          <a:endParaRPr lang="en-US"/>
        </a:p>
      </dgm:t>
    </dgm:pt>
    <dgm:pt modelId="{DE30F838-067B-449C-8559-FA6DF295E146}" type="sibTrans" cxnId="{46D7DD7A-AE2E-48B0-B4B8-B959BC1F853A}">
      <dgm:prSet/>
      <dgm:spPr/>
      <dgm:t>
        <a:bodyPr/>
        <a:lstStyle/>
        <a:p>
          <a:endParaRPr lang="en-US"/>
        </a:p>
      </dgm:t>
    </dgm:pt>
    <dgm:pt modelId="{D85FA634-558E-4511-B538-E4D4D7A39C73}">
      <dgm:prSet/>
      <dgm:spPr/>
      <dgm:t>
        <a:bodyPr/>
        <a:lstStyle/>
        <a:p>
          <a:r>
            <a:rPr lang="en-US"/>
            <a:t>PRECEDE: Predisposing, Reinforcing and Enabling Constructs in Educational Diagnosis and Evaluation – focuses on assessment and identification of determinants</a:t>
          </a:r>
        </a:p>
      </dgm:t>
    </dgm:pt>
    <dgm:pt modelId="{34AA4D04-27FA-44B3-B893-845C1F3B37BE}" type="parTrans" cxnId="{AD1E91B3-3304-4E82-8B1D-B8F5E194C505}">
      <dgm:prSet/>
      <dgm:spPr/>
      <dgm:t>
        <a:bodyPr/>
        <a:lstStyle/>
        <a:p>
          <a:endParaRPr lang="en-US"/>
        </a:p>
      </dgm:t>
    </dgm:pt>
    <dgm:pt modelId="{ED79D7B4-47B8-4CC2-B36B-5ACEFA7891A6}" type="sibTrans" cxnId="{AD1E91B3-3304-4E82-8B1D-B8F5E194C505}">
      <dgm:prSet/>
      <dgm:spPr/>
      <dgm:t>
        <a:bodyPr/>
        <a:lstStyle/>
        <a:p>
          <a:endParaRPr lang="en-US"/>
        </a:p>
      </dgm:t>
    </dgm:pt>
    <dgm:pt modelId="{ED567CCC-D929-4360-934F-413B7DC5825D}">
      <dgm:prSet/>
      <dgm:spPr/>
      <dgm:t>
        <a:bodyPr/>
        <a:lstStyle/>
        <a:p>
          <a:r>
            <a:rPr lang="en-US"/>
            <a:t>PROCEED: Policy, Regulatory and Organizational Constructs in Educational and Environmental Development – focuses on implementation and evaluation</a:t>
          </a:r>
        </a:p>
      </dgm:t>
    </dgm:pt>
    <dgm:pt modelId="{1953B3B2-5C54-47FF-9A30-D516F1A864F7}" type="parTrans" cxnId="{9C017286-7460-45F9-A562-30C009ADFBE8}">
      <dgm:prSet/>
      <dgm:spPr/>
      <dgm:t>
        <a:bodyPr/>
        <a:lstStyle/>
        <a:p>
          <a:endParaRPr lang="en-US"/>
        </a:p>
      </dgm:t>
    </dgm:pt>
    <dgm:pt modelId="{C0F20709-993A-4D6E-A846-57C0A2A41AA4}" type="sibTrans" cxnId="{9C017286-7460-45F9-A562-30C009ADFBE8}">
      <dgm:prSet/>
      <dgm:spPr/>
      <dgm:t>
        <a:bodyPr/>
        <a:lstStyle/>
        <a:p>
          <a:endParaRPr lang="en-US"/>
        </a:p>
      </dgm:t>
    </dgm:pt>
    <dgm:pt modelId="{71D2729B-42C2-4B05-83EA-F013AA03EC99}">
      <dgm:prSet/>
      <dgm:spPr/>
      <dgm:t>
        <a:bodyPr/>
        <a:lstStyle/>
        <a:p>
          <a:r>
            <a:rPr lang="en-US"/>
            <a:t>Widely applied in community health promotion and digital health programme planning</a:t>
          </a:r>
        </a:p>
      </dgm:t>
    </dgm:pt>
    <dgm:pt modelId="{CF6798E0-47DD-43B6-ACA0-C9B993B74DCB}" type="parTrans" cxnId="{72C476D6-72AF-4D6B-8EB1-6DDC5CD4B311}">
      <dgm:prSet/>
      <dgm:spPr/>
      <dgm:t>
        <a:bodyPr/>
        <a:lstStyle/>
        <a:p>
          <a:endParaRPr lang="en-US"/>
        </a:p>
      </dgm:t>
    </dgm:pt>
    <dgm:pt modelId="{9680C354-4B86-413D-BD79-2B9927953368}" type="sibTrans" cxnId="{72C476D6-72AF-4D6B-8EB1-6DDC5CD4B311}">
      <dgm:prSet/>
      <dgm:spPr/>
      <dgm:t>
        <a:bodyPr/>
        <a:lstStyle/>
        <a:p>
          <a:endParaRPr lang="en-US"/>
        </a:p>
      </dgm:t>
    </dgm:pt>
    <dgm:pt modelId="{035BAC4B-22CC-45C0-AE16-F9B57CE13E5F}" type="pres">
      <dgm:prSet presAssocID="{9148233A-5C31-491B-971E-474DF601B732}" presName="Name0" presStyleCnt="0">
        <dgm:presLayoutVars>
          <dgm:dir/>
          <dgm:animLvl val="lvl"/>
          <dgm:resizeHandles val="exact"/>
        </dgm:presLayoutVars>
      </dgm:prSet>
      <dgm:spPr/>
    </dgm:pt>
    <dgm:pt modelId="{7124F839-C4F0-4908-8A60-065282F10CB6}" type="pres">
      <dgm:prSet presAssocID="{71D2729B-42C2-4B05-83EA-F013AA03EC99}" presName="boxAndChildren" presStyleCnt="0"/>
      <dgm:spPr/>
    </dgm:pt>
    <dgm:pt modelId="{7A7E3BBA-463B-4448-9DCC-FFB53BBEB8D1}" type="pres">
      <dgm:prSet presAssocID="{71D2729B-42C2-4B05-83EA-F013AA03EC99}" presName="parentTextBox" presStyleLbl="node1" presStyleIdx="0" presStyleCnt="4"/>
      <dgm:spPr/>
    </dgm:pt>
    <dgm:pt modelId="{E17D7A28-E3DE-48DE-9317-3463598D053B}" type="pres">
      <dgm:prSet presAssocID="{C0F20709-993A-4D6E-A846-57C0A2A41AA4}" presName="sp" presStyleCnt="0"/>
      <dgm:spPr/>
    </dgm:pt>
    <dgm:pt modelId="{55C8CAE6-9679-415D-8983-B7B28563195B}" type="pres">
      <dgm:prSet presAssocID="{ED567CCC-D929-4360-934F-413B7DC5825D}" presName="arrowAndChildren" presStyleCnt="0"/>
      <dgm:spPr/>
    </dgm:pt>
    <dgm:pt modelId="{693EA6D2-D40F-4F60-94E3-29CAAA29C372}" type="pres">
      <dgm:prSet presAssocID="{ED567CCC-D929-4360-934F-413B7DC5825D}" presName="parentTextArrow" presStyleLbl="node1" presStyleIdx="1" presStyleCnt="4"/>
      <dgm:spPr/>
    </dgm:pt>
    <dgm:pt modelId="{33BC1B78-DF36-400F-80A9-1E773DF19E7D}" type="pres">
      <dgm:prSet presAssocID="{ED79D7B4-47B8-4CC2-B36B-5ACEFA7891A6}" presName="sp" presStyleCnt="0"/>
      <dgm:spPr/>
    </dgm:pt>
    <dgm:pt modelId="{08632F98-9BF8-4CB0-81F7-57210C7F8EA3}" type="pres">
      <dgm:prSet presAssocID="{D85FA634-558E-4511-B538-E4D4D7A39C73}" presName="arrowAndChildren" presStyleCnt="0"/>
      <dgm:spPr/>
    </dgm:pt>
    <dgm:pt modelId="{0E3007CD-868E-4095-B914-5CE35951DE7C}" type="pres">
      <dgm:prSet presAssocID="{D85FA634-558E-4511-B538-E4D4D7A39C73}" presName="parentTextArrow" presStyleLbl="node1" presStyleIdx="2" presStyleCnt="4"/>
      <dgm:spPr/>
    </dgm:pt>
    <dgm:pt modelId="{8A8993A6-3686-440F-B677-0A26B6446C78}" type="pres">
      <dgm:prSet presAssocID="{DE30F838-067B-449C-8559-FA6DF295E146}" presName="sp" presStyleCnt="0"/>
      <dgm:spPr/>
    </dgm:pt>
    <dgm:pt modelId="{9260D03B-35C5-4FBA-B3DC-59E93A123A8A}" type="pres">
      <dgm:prSet presAssocID="{EA4687FA-69E3-4120-AD44-A1F920E5A252}" presName="arrowAndChildren" presStyleCnt="0"/>
      <dgm:spPr/>
    </dgm:pt>
    <dgm:pt modelId="{43D4593C-0159-45C3-84C5-BD7777456FB7}" type="pres">
      <dgm:prSet presAssocID="{EA4687FA-69E3-4120-AD44-A1F920E5A252}" presName="parentTextArrow" presStyleLbl="node1" presStyleIdx="3" presStyleCnt="4"/>
      <dgm:spPr/>
    </dgm:pt>
  </dgm:ptLst>
  <dgm:cxnLst>
    <dgm:cxn modelId="{8B55C032-0A68-479D-9804-9504D042CC65}" type="presOf" srcId="{9148233A-5C31-491B-971E-474DF601B732}" destId="{035BAC4B-22CC-45C0-AE16-F9B57CE13E5F}" srcOrd="0" destOrd="0" presId="urn:microsoft.com/office/officeart/2005/8/layout/process4"/>
    <dgm:cxn modelId="{2DC6926C-89C2-4ABC-8F96-98FB3865DE6D}" type="presOf" srcId="{D85FA634-558E-4511-B538-E4D4D7A39C73}" destId="{0E3007CD-868E-4095-B914-5CE35951DE7C}" srcOrd="0" destOrd="0" presId="urn:microsoft.com/office/officeart/2005/8/layout/process4"/>
    <dgm:cxn modelId="{46D7DD7A-AE2E-48B0-B4B8-B959BC1F853A}" srcId="{9148233A-5C31-491B-971E-474DF601B732}" destId="{EA4687FA-69E3-4120-AD44-A1F920E5A252}" srcOrd="0" destOrd="0" parTransId="{E5B82149-D8BD-47CC-9BCA-6BFDCB459C47}" sibTransId="{DE30F838-067B-449C-8559-FA6DF295E146}"/>
    <dgm:cxn modelId="{9C017286-7460-45F9-A562-30C009ADFBE8}" srcId="{9148233A-5C31-491B-971E-474DF601B732}" destId="{ED567CCC-D929-4360-934F-413B7DC5825D}" srcOrd="2" destOrd="0" parTransId="{1953B3B2-5C54-47FF-9A30-D516F1A864F7}" sibTransId="{C0F20709-993A-4D6E-A846-57C0A2A41AA4}"/>
    <dgm:cxn modelId="{AD1E91B3-3304-4E82-8B1D-B8F5E194C505}" srcId="{9148233A-5C31-491B-971E-474DF601B732}" destId="{D85FA634-558E-4511-B538-E4D4D7A39C73}" srcOrd="1" destOrd="0" parTransId="{34AA4D04-27FA-44B3-B893-845C1F3B37BE}" sibTransId="{ED79D7B4-47B8-4CC2-B36B-5ACEFA7891A6}"/>
    <dgm:cxn modelId="{67522EC9-B670-429F-AE2D-B96F56E4D80E}" type="presOf" srcId="{71D2729B-42C2-4B05-83EA-F013AA03EC99}" destId="{7A7E3BBA-463B-4448-9DCC-FFB53BBEB8D1}" srcOrd="0" destOrd="0" presId="urn:microsoft.com/office/officeart/2005/8/layout/process4"/>
    <dgm:cxn modelId="{72C476D6-72AF-4D6B-8EB1-6DDC5CD4B311}" srcId="{9148233A-5C31-491B-971E-474DF601B732}" destId="{71D2729B-42C2-4B05-83EA-F013AA03EC99}" srcOrd="3" destOrd="0" parTransId="{CF6798E0-47DD-43B6-ACA0-C9B993B74DCB}" sibTransId="{9680C354-4B86-413D-BD79-2B9927953368}"/>
    <dgm:cxn modelId="{C4CC00F4-9843-4442-AA5E-6DB5918EFF7B}" type="presOf" srcId="{ED567CCC-D929-4360-934F-413B7DC5825D}" destId="{693EA6D2-D40F-4F60-94E3-29CAAA29C372}" srcOrd="0" destOrd="0" presId="urn:microsoft.com/office/officeart/2005/8/layout/process4"/>
    <dgm:cxn modelId="{0EE734FA-150B-4640-BF36-01B8BE7CDEDE}" type="presOf" srcId="{EA4687FA-69E3-4120-AD44-A1F920E5A252}" destId="{43D4593C-0159-45C3-84C5-BD7777456FB7}" srcOrd="0" destOrd="0" presId="urn:microsoft.com/office/officeart/2005/8/layout/process4"/>
    <dgm:cxn modelId="{C92FBC8A-DBBB-4083-B521-8EFAE5E75507}" type="presParOf" srcId="{035BAC4B-22CC-45C0-AE16-F9B57CE13E5F}" destId="{7124F839-C4F0-4908-8A60-065282F10CB6}" srcOrd="0" destOrd="0" presId="urn:microsoft.com/office/officeart/2005/8/layout/process4"/>
    <dgm:cxn modelId="{D69F5B2B-18E0-4378-82C0-C11822FB98B3}" type="presParOf" srcId="{7124F839-C4F0-4908-8A60-065282F10CB6}" destId="{7A7E3BBA-463B-4448-9DCC-FFB53BBEB8D1}" srcOrd="0" destOrd="0" presId="urn:microsoft.com/office/officeart/2005/8/layout/process4"/>
    <dgm:cxn modelId="{E94E2AA0-7927-40C3-8098-D04320D8138E}" type="presParOf" srcId="{035BAC4B-22CC-45C0-AE16-F9B57CE13E5F}" destId="{E17D7A28-E3DE-48DE-9317-3463598D053B}" srcOrd="1" destOrd="0" presId="urn:microsoft.com/office/officeart/2005/8/layout/process4"/>
    <dgm:cxn modelId="{A3ED5F43-A6C6-459A-874A-2DB7A6B43CB7}" type="presParOf" srcId="{035BAC4B-22CC-45C0-AE16-F9B57CE13E5F}" destId="{55C8CAE6-9679-415D-8983-B7B28563195B}" srcOrd="2" destOrd="0" presId="urn:microsoft.com/office/officeart/2005/8/layout/process4"/>
    <dgm:cxn modelId="{1748B0E8-CC4D-4573-991D-B396D7C74227}" type="presParOf" srcId="{55C8CAE6-9679-415D-8983-B7B28563195B}" destId="{693EA6D2-D40F-4F60-94E3-29CAAA29C372}" srcOrd="0" destOrd="0" presId="urn:microsoft.com/office/officeart/2005/8/layout/process4"/>
    <dgm:cxn modelId="{20CE42BC-D7A4-4A1F-AF9D-5DAFC3ECF27C}" type="presParOf" srcId="{035BAC4B-22CC-45C0-AE16-F9B57CE13E5F}" destId="{33BC1B78-DF36-400F-80A9-1E773DF19E7D}" srcOrd="3" destOrd="0" presId="urn:microsoft.com/office/officeart/2005/8/layout/process4"/>
    <dgm:cxn modelId="{E3124CF1-DFFA-4490-A98B-BC542A48ED6F}" type="presParOf" srcId="{035BAC4B-22CC-45C0-AE16-F9B57CE13E5F}" destId="{08632F98-9BF8-4CB0-81F7-57210C7F8EA3}" srcOrd="4" destOrd="0" presId="urn:microsoft.com/office/officeart/2005/8/layout/process4"/>
    <dgm:cxn modelId="{6710425E-E7AA-46EF-B4B0-E30D6DB6207D}" type="presParOf" srcId="{08632F98-9BF8-4CB0-81F7-57210C7F8EA3}" destId="{0E3007CD-868E-4095-B914-5CE35951DE7C}" srcOrd="0" destOrd="0" presId="urn:microsoft.com/office/officeart/2005/8/layout/process4"/>
    <dgm:cxn modelId="{57CF3727-8D74-4911-8202-937DDE1B0D78}" type="presParOf" srcId="{035BAC4B-22CC-45C0-AE16-F9B57CE13E5F}" destId="{8A8993A6-3686-440F-B677-0A26B6446C78}" srcOrd="5" destOrd="0" presId="urn:microsoft.com/office/officeart/2005/8/layout/process4"/>
    <dgm:cxn modelId="{EAE2D5E0-583C-40B1-979D-0157869A8D7E}" type="presParOf" srcId="{035BAC4B-22CC-45C0-AE16-F9B57CE13E5F}" destId="{9260D03B-35C5-4FBA-B3DC-59E93A123A8A}" srcOrd="6" destOrd="0" presId="urn:microsoft.com/office/officeart/2005/8/layout/process4"/>
    <dgm:cxn modelId="{EEA4D254-B56D-4804-BAC7-4789E42BDE44}" type="presParOf" srcId="{9260D03B-35C5-4FBA-B3DC-59E93A123A8A}" destId="{43D4593C-0159-45C3-84C5-BD7777456FB7}"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0787712-0B2E-4234-8800-4C407917C447}" type="doc">
      <dgm:prSet loTypeId="urn:microsoft.com/office/officeart/2005/8/layout/default#1" loCatId="list" qsTypeId="urn:microsoft.com/office/officeart/2005/8/quickstyle/simple1" qsCatId="simple" csTypeId="urn:microsoft.com/office/officeart/2005/8/colors/accent1_2" csCatId="accent1"/>
      <dgm:spPr/>
      <dgm:t>
        <a:bodyPr/>
        <a:lstStyle/>
        <a:p>
          <a:endParaRPr lang="en-US"/>
        </a:p>
      </dgm:t>
    </dgm:pt>
    <dgm:pt modelId="{BCE24C33-06B8-42CA-B8D1-B1376BBD0934}">
      <dgm:prSet/>
      <dgm:spPr/>
      <dgm:t>
        <a:bodyPr/>
        <a:lstStyle/>
        <a:p>
          <a:r>
            <a:rPr lang="en-US"/>
            <a:t>Enables systematic analysis of social, behavioural and environmental determinants of hypertension</a:t>
          </a:r>
        </a:p>
      </dgm:t>
    </dgm:pt>
    <dgm:pt modelId="{FA0994F1-9C93-40BC-ADF9-4AFADF4DDA4F}" type="parTrans" cxnId="{22F2D7B1-8814-4E32-BE23-8C9DDEB8C2DF}">
      <dgm:prSet/>
      <dgm:spPr/>
      <dgm:t>
        <a:bodyPr/>
        <a:lstStyle/>
        <a:p>
          <a:endParaRPr lang="en-US"/>
        </a:p>
      </dgm:t>
    </dgm:pt>
    <dgm:pt modelId="{D3C3B9CC-6438-4AC3-801B-BA8A119EB53C}" type="sibTrans" cxnId="{22F2D7B1-8814-4E32-BE23-8C9DDEB8C2DF}">
      <dgm:prSet/>
      <dgm:spPr/>
      <dgm:t>
        <a:bodyPr/>
        <a:lstStyle/>
        <a:p>
          <a:endParaRPr lang="en-US"/>
        </a:p>
      </dgm:t>
    </dgm:pt>
    <dgm:pt modelId="{7646151F-AFCB-4954-A612-487E14AB20B7}">
      <dgm:prSet/>
      <dgm:spPr/>
      <dgm:t>
        <a:bodyPr/>
        <a:lstStyle/>
        <a:p>
          <a:r>
            <a:rPr lang="en-US"/>
            <a:t>Supports development of community-based and digitally supported interventions</a:t>
          </a:r>
        </a:p>
      </dgm:t>
    </dgm:pt>
    <dgm:pt modelId="{A6F5D496-832D-4477-8983-5214D3B9E815}" type="parTrans" cxnId="{C2B4AB69-E7D6-414B-AE68-B88CEB88B2F9}">
      <dgm:prSet/>
      <dgm:spPr/>
      <dgm:t>
        <a:bodyPr/>
        <a:lstStyle/>
        <a:p>
          <a:endParaRPr lang="en-US"/>
        </a:p>
      </dgm:t>
    </dgm:pt>
    <dgm:pt modelId="{CEAA1F51-717D-4DCE-965A-03E666A5962F}" type="sibTrans" cxnId="{C2B4AB69-E7D6-414B-AE68-B88CEB88B2F9}">
      <dgm:prSet/>
      <dgm:spPr/>
      <dgm:t>
        <a:bodyPr/>
        <a:lstStyle/>
        <a:p>
          <a:endParaRPr lang="en-US"/>
        </a:p>
      </dgm:t>
    </dgm:pt>
    <dgm:pt modelId="{EC398525-838F-4315-A2AD-E456F25E87A7}">
      <dgm:prSet/>
      <dgm:spPr/>
      <dgm:t>
        <a:bodyPr/>
        <a:lstStyle/>
        <a:p>
          <a:r>
            <a:rPr lang="en-US"/>
            <a:t>Facilitates integration of health education, digital communication and healthcare services</a:t>
          </a:r>
        </a:p>
      </dgm:t>
    </dgm:pt>
    <dgm:pt modelId="{F85B42A1-C381-4B8F-8851-6F530D203DA5}" type="parTrans" cxnId="{0EA6C431-FE09-48CE-8929-1D235D1FE959}">
      <dgm:prSet/>
      <dgm:spPr/>
      <dgm:t>
        <a:bodyPr/>
        <a:lstStyle/>
        <a:p>
          <a:endParaRPr lang="en-US"/>
        </a:p>
      </dgm:t>
    </dgm:pt>
    <dgm:pt modelId="{310FE228-8412-447A-B7F3-E53066278845}" type="sibTrans" cxnId="{0EA6C431-FE09-48CE-8929-1D235D1FE959}">
      <dgm:prSet/>
      <dgm:spPr/>
      <dgm:t>
        <a:bodyPr/>
        <a:lstStyle/>
        <a:p>
          <a:endParaRPr lang="en-US"/>
        </a:p>
      </dgm:t>
    </dgm:pt>
    <dgm:pt modelId="{82C88858-EB22-413D-B346-FD90BE7FE3A4}">
      <dgm:prSet/>
      <dgm:spPr/>
      <dgm:t>
        <a:bodyPr/>
        <a:lstStyle/>
        <a:p>
          <a:r>
            <a:rPr lang="en-US"/>
            <a:t>Digital messaging platforms such as WhatsApp improve patient engagement and follow-up attendance (Favaretti et al., 2024)</a:t>
          </a:r>
        </a:p>
      </dgm:t>
    </dgm:pt>
    <dgm:pt modelId="{272FF72F-E81C-4D99-A28A-333AB9A96E2B}" type="parTrans" cxnId="{F624DE1D-746E-4879-B6BE-0C0879EAD0C1}">
      <dgm:prSet/>
      <dgm:spPr/>
      <dgm:t>
        <a:bodyPr/>
        <a:lstStyle/>
        <a:p>
          <a:endParaRPr lang="en-US"/>
        </a:p>
      </dgm:t>
    </dgm:pt>
    <dgm:pt modelId="{FF2A1CDF-C4DD-418A-88D5-C85617D44BFA}" type="sibTrans" cxnId="{F624DE1D-746E-4879-B6BE-0C0879EAD0C1}">
      <dgm:prSet/>
      <dgm:spPr/>
      <dgm:t>
        <a:bodyPr/>
        <a:lstStyle/>
        <a:p>
          <a:endParaRPr lang="en-US"/>
        </a:p>
      </dgm:t>
    </dgm:pt>
    <dgm:pt modelId="{A411C812-EAED-4188-9C3F-BC43B51AEFD0}">
      <dgm:prSet/>
      <dgm:spPr/>
      <dgm:t>
        <a:bodyPr/>
        <a:lstStyle/>
        <a:p>
          <a:r>
            <a:rPr lang="en-US"/>
            <a:t>Mobile communication technologies effective for health promotion in low-resource settings (Maitra, 2021; Thai et al., 2023)</a:t>
          </a:r>
        </a:p>
      </dgm:t>
    </dgm:pt>
    <dgm:pt modelId="{72D7E9C2-23DA-435A-A050-0CD7B2E44BB8}" type="parTrans" cxnId="{AF4515D1-A895-4560-9083-9CAAEAB7B2EF}">
      <dgm:prSet/>
      <dgm:spPr/>
      <dgm:t>
        <a:bodyPr/>
        <a:lstStyle/>
        <a:p>
          <a:endParaRPr lang="en-US"/>
        </a:p>
      </dgm:t>
    </dgm:pt>
    <dgm:pt modelId="{2414ABEF-F502-4A2E-BC26-0B2EFB383B41}" type="sibTrans" cxnId="{AF4515D1-A895-4560-9083-9CAAEAB7B2EF}">
      <dgm:prSet/>
      <dgm:spPr/>
      <dgm:t>
        <a:bodyPr/>
        <a:lstStyle/>
        <a:p>
          <a:endParaRPr lang="en-US"/>
        </a:p>
      </dgm:t>
    </dgm:pt>
    <dgm:pt modelId="{E80BB569-F38D-47A6-B9A1-CB896269E1FD}" type="pres">
      <dgm:prSet presAssocID="{80787712-0B2E-4234-8800-4C407917C447}" presName="diagram" presStyleCnt="0">
        <dgm:presLayoutVars>
          <dgm:dir/>
          <dgm:resizeHandles val="exact"/>
        </dgm:presLayoutVars>
      </dgm:prSet>
      <dgm:spPr/>
    </dgm:pt>
    <dgm:pt modelId="{C9280BC3-5A6D-46EC-8367-CA6E8BB22E66}" type="pres">
      <dgm:prSet presAssocID="{BCE24C33-06B8-42CA-B8D1-B1376BBD0934}" presName="node" presStyleLbl="node1" presStyleIdx="0" presStyleCnt="5">
        <dgm:presLayoutVars>
          <dgm:bulletEnabled val="1"/>
        </dgm:presLayoutVars>
      </dgm:prSet>
      <dgm:spPr/>
    </dgm:pt>
    <dgm:pt modelId="{9F0E9A21-B5E5-462E-BBBD-D0C078885E17}" type="pres">
      <dgm:prSet presAssocID="{D3C3B9CC-6438-4AC3-801B-BA8A119EB53C}" presName="sibTrans" presStyleCnt="0"/>
      <dgm:spPr/>
    </dgm:pt>
    <dgm:pt modelId="{497C3C44-3C06-486B-8BDB-7BB5F23F309B}" type="pres">
      <dgm:prSet presAssocID="{7646151F-AFCB-4954-A612-487E14AB20B7}" presName="node" presStyleLbl="node1" presStyleIdx="1" presStyleCnt="5">
        <dgm:presLayoutVars>
          <dgm:bulletEnabled val="1"/>
        </dgm:presLayoutVars>
      </dgm:prSet>
      <dgm:spPr/>
    </dgm:pt>
    <dgm:pt modelId="{C08FF8BC-E317-40CB-9717-11364DE45376}" type="pres">
      <dgm:prSet presAssocID="{CEAA1F51-717D-4DCE-965A-03E666A5962F}" presName="sibTrans" presStyleCnt="0"/>
      <dgm:spPr/>
    </dgm:pt>
    <dgm:pt modelId="{EFFCE397-4A29-4A33-B3B8-B7898A6C45EF}" type="pres">
      <dgm:prSet presAssocID="{EC398525-838F-4315-A2AD-E456F25E87A7}" presName="node" presStyleLbl="node1" presStyleIdx="2" presStyleCnt="5">
        <dgm:presLayoutVars>
          <dgm:bulletEnabled val="1"/>
        </dgm:presLayoutVars>
      </dgm:prSet>
      <dgm:spPr/>
    </dgm:pt>
    <dgm:pt modelId="{387AE421-1395-428D-AA4F-48D64F76CB16}" type="pres">
      <dgm:prSet presAssocID="{310FE228-8412-447A-B7F3-E53066278845}" presName="sibTrans" presStyleCnt="0"/>
      <dgm:spPr/>
    </dgm:pt>
    <dgm:pt modelId="{7585FC7F-4453-45A3-81F6-35191A0998A3}" type="pres">
      <dgm:prSet presAssocID="{82C88858-EB22-413D-B346-FD90BE7FE3A4}" presName="node" presStyleLbl="node1" presStyleIdx="3" presStyleCnt="5">
        <dgm:presLayoutVars>
          <dgm:bulletEnabled val="1"/>
        </dgm:presLayoutVars>
      </dgm:prSet>
      <dgm:spPr/>
    </dgm:pt>
    <dgm:pt modelId="{25D7DAEA-CFAA-4F06-9FD3-4AF762799869}" type="pres">
      <dgm:prSet presAssocID="{FF2A1CDF-C4DD-418A-88D5-C85617D44BFA}" presName="sibTrans" presStyleCnt="0"/>
      <dgm:spPr/>
    </dgm:pt>
    <dgm:pt modelId="{08411263-2009-4046-A624-41B93F5F8EF1}" type="pres">
      <dgm:prSet presAssocID="{A411C812-EAED-4188-9C3F-BC43B51AEFD0}" presName="node" presStyleLbl="node1" presStyleIdx="4" presStyleCnt="5">
        <dgm:presLayoutVars>
          <dgm:bulletEnabled val="1"/>
        </dgm:presLayoutVars>
      </dgm:prSet>
      <dgm:spPr/>
    </dgm:pt>
  </dgm:ptLst>
  <dgm:cxnLst>
    <dgm:cxn modelId="{ADC6AE07-8E04-4C51-8E13-2BBE0CB4E8E8}" type="presOf" srcId="{80787712-0B2E-4234-8800-4C407917C447}" destId="{E80BB569-F38D-47A6-B9A1-CB896269E1FD}" srcOrd="0" destOrd="0" presId="urn:microsoft.com/office/officeart/2005/8/layout/default#1"/>
    <dgm:cxn modelId="{C62F2E0E-32FE-4962-ADF9-B1BFCD95F9C1}" type="presOf" srcId="{7646151F-AFCB-4954-A612-487E14AB20B7}" destId="{497C3C44-3C06-486B-8BDB-7BB5F23F309B}" srcOrd="0" destOrd="0" presId="urn:microsoft.com/office/officeart/2005/8/layout/default#1"/>
    <dgm:cxn modelId="{A5081117-6E19-450E-AAD8-78A86F98779C}" type="presOf" srcId="{A411C812-EAED-4188-9C3F-BC43B51AEFD0}" destId="{08411263-2009-4046-A624-41B93F5F8EF1}" srcOrd="0" destOrd="0" presId="urn:microsoft.com/office/officeart/2005/8/layout/default#1"/>
    <dgm:cxn modelId="{F624DE1D-746E-4879-B6BE-0C0879EAD0C1}" srcId="{80787712-0B2E-4234-8800-4C407917C447}" destId="{82C88858-EB22-413D-B346-FD90BE7FE3A4}" srcOrd="3" destOrd="0" parTransId="{272FF72F-E81C-4D99-A28A-333AB9A96E2B}" sibTransId="{FF2A1CDF-C4DD-418A-88D5-C85617D44BFA}"/>
    <dgm:cxn modelId="{0EA6C431-FE09-48CE-8929-1D235D1FE959}" srcId="{80787712-0B2E-4234-8800-4C407917C447}" destId="{EC398525-838F-4315-A2AD-E456F25E87A7}" srcOrd="2" destOrd="0" parTransId="{F85B42A1-C381-4B8F-8851-6F530D203DA5}" sibTransId="{310FE228-8412-447A-B7F3-E53066278845}"/>
    <dgm:cxn modelId="{7CA02035-D1A3-4701-9E0D-5CF524C0AF0D}" type="presOf" srcId="{EC398525-838F-4315-A2AD-E456F25E87A7}" destId="{EFFCE397-4A29-4A33-B3B8-B7898A6C45EF}" srcOrd="0" destOrd="0" presId="urn:microsoft.com/office/officeart/2005/8/layout/default#1"/>
    <dgm:cxn modelId="{292B9F39-B115-416C-BD35-9FC02E41FF51}" type="presOf" srcId="{BCE24C33-06B8-42CA-B8D1-B1376BBD0934}" destId="{C9280BC3-5A6D-46EC-8367-CA6E8BB22E66}" srcOrd="0" destOrd="0" presId="urn:microsoft.com/office/officeart/2005/8/layout/default#1"/>
    <dgm:cxn modelId="{C2B4AB69-E7D6-414B-AE68-B88CEB88B2F9}" srcId="{80787712-0B2E-4234-8800-4C407917C447}" destId="{7646151F-AFCB-4954-A612-487E14AB20B7}" srcOrd="1" destOrd="0" parTransId="{A6F5D496-832D-4477-8983-5214D3B9E815}" sibTransId="{CEAA1F51-717D-4DCE-965A-03E666A5962F}"/>
    <dgm:cxn modelId="{3DBF9277-A0DD-4725-8C72-E7774E10B6CF}" type="presOf" srcId="{82C88858-EB22-413D-B346-FD90BE7FE3A4}" destId="{7585FC7F-4453-45A3-81F6-35191A0998A3}" srcOrd="0" destOrd="0" presId="urn:microsoft.com/office/officeart/2005/8/layout/default#1"/>
    <dgm:cxn modelId="{22F2D7B1-8814-4E32-BE23-8C9DDEB8C2DF}" srcId="{80787712-0B2E-4234-8800-4C407917C447}" destId="{BCE24C33-06B8-42CA-B8D1-B1376BBD0934}" srcOrd="0" destOrd="0" parTransId="{FA0994F1-9C93-40BC-ADF9-4AFADF4DDA4F}" sibTransId="{D3C3B9CC-6438-4AC3-801B-BA8A119EB53C}"/>
    <dgm:cxn modelId="{AF4515D1-A895-4560-9083-9CAAEAB7B2EF}" srcId="{80787712-0B2E-4234-8800-4C407917C447}" destId="{A411C812-EAED-4188-9C3F-BC43B51AEFD0}" srcOrd="4" destOrd="0" parTransId="{72D7E9C2-23DA-435A-A050-0CD7B2E44BB8}" sibTransId="{2414ABEF-F502-4A2E-BC26-0B2EFB383B41}"/>
    <dgm:cxn modelId="{B4815CDC-6EA2-49EA-9506-AF7B4E6DA30F}" type="presParOf" srcId="{E80BB569-F38D-47A6-B9A1-CB896269E1FD}" destId="{C9280BC3-5A6D-46EC-8367-CA6E8BB22E66}" srcOrd="0" destOrd="0" presId="urn:microsoft.com/office/officeart/2005/8/layout/default#1"/>
    <dgm:cxn modelId="{2A1365D8-1D71-48C3-A14F-BF9985306963}" type="presParOf" srcId="{E80BB569-F38D-47A6-B9A1-CB896269E1FD}" destId="{9F0E9A21-B5E5-462E-BBBD-D0C078885E17}" srcOrd="1" destOrd="0" presId="urn:microsoft.com/office/officeart/2005/8/layout/default#1"/>
    <dgm:cxn modelId="{38E77558-03A0-488E-A7C2-FD5DBD0EBB75}" type="presParOf" srcId="{E80BB569-F38D-47A6-B9A1-CB896269E1FD}" destId="{497C3C44-3C06-486B-8BDB-7BB5F23F309B}" srcOrd="2" destOrd="0" presId="urn:microsoft.com/office/officeart/2005/8/layout/default#1"/>
    <dgm:cxn modelId="{2870139D-5669-4F9F-B2AF-638B63476D85}" type="presParOf" srcId="{E80BB569-F38D-47A6-B9A1-CB896269E1FD}" destId="{C08FF8BC-E317-40CB-9717-11364DE45376}" srcOrd="3" destOrd="0" presId="urn:microsoft.com/office/officeart/2005/8/layout/default#1"/>
    <dgm:cxn modelId="{09B00B97-A77D-4206-BCC5-F24179464FEC}" type="presParOf" srcId="{E80BB569-F38D-47A6-B9A1-CB896269E1FD}" destId="{EFFCE397-4A29-4A33-B3B8-B7898A6C45EF}" srcOrd="4" destOrd="0" presId="urn:microsoft.com/office/officeart/2005/8/layout/default#1"/>
    <dgm:cxn modelId="{99D08703-8F74-4CDA-A9A2-D5774E87C407}" type="presParOf" srcId="{E80BB569-F38D-47A6-B9A1-CB896269E1FD}" destId="{387AE421-1395-428D-AA4F-48D64F76CB16}" srcOrd="5" destOrd="0" presId="urn:microsoft.com/office/officeart/2005/8/layout/default#1"/>
    <dgm:cxn modelId="{7C8EB5C4-73BA-4FFC-87AF-5DB3DADCD4AC}" type="presParOf" srcId="{E80BB569-F38D-47A6-B9A1-CB896269E1FD}" destId="{7585FC7F-4453-45A3-81F6-35191A0998A3}" srcOrd="6" destOrd="0" presId="urn:microsoft.com/office/officeart/2005/8/layout/default#1"/>
    <dgm:cxn modelId="{B5D934AB-48B0-4706-810D-D0B067BB332F}" type="presParOf" srcId="{E80BB569-F38D-47A6-B9A1-CB896269E1FD}" destId="{25D7DAEA-CFAA-4F06-9FD3-4AF762799869}" srcOrd="7" destOrd="0" presId="urn:microsoft.com/office/officeart/2005/8/layout/default#1"/>
    <dgm:cxn modelId="{2925D8F4-A93D-4EDB-B5AC-ADC095EC3B49}" type="presParOf" srcId="{E80BB569-F38D-47A6-B9A1-CB896269E1FD}" destId="{08411263-2009-4046-A624-41B93F5F8EF1}" srcOrd="8"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098CC3F-F6EC-41B9-BC47-CBA79FDBDF29}"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33C4C06C-81E4-4BAF-8F63-8F222F444443}">
      <dgm:prSet/>
      <dgm:spPr/>
      <dgm:t>
        <a:bodyPr/>
        <a:lstStyle/>
        <a:p>
          <a:r>
            <a:rPr lang="en-US"/>
            <a:t>Behavioural determinants: low adherence to antihypertensive medication</a:t>
          </a:r>
        </a:p>
      </dgm:t>
    </dgm:pt>
    <dgm:pt modelId="{AE25E8C2-5ABE-4CB3-9E1E-58DCA66CF339}" type="parTrans" cxnId="{4BB27931-776C-4EB8-BE25-9DEF6F0DCBC8}">
      <dgm:prSet/>
      <dgm:spPr/>
      <dgm:t>
        <a:bodyPr/>
        <a:lstStyle/>
        <a:p>
          <a:endParaRPr lang="en-US"/>
        </a:p>
      </dgm:t>
    </dgm:pt>
    <dgm:pt modelId="{E2355788-00D1-40BC-AED3-AB1669E85F51}" type="sibTrans" cxnId="{4BB27931-776C-4EB8-BE25-9DEF6F0DCBC8}">
      <dgm:prSet/>
      <dgm:spPr/>
      <dgm:t>
        <a:bodyPr/>
        <a:lstStyle/>
        <a:p>
          <a:endParaRPr lang="en-US"/>
        </a:p>
      </dgm:t>
    </dgm:pt>
    <dgm:pt modelId="{9B398531-766E-4806-9A4C-7203AB6B22CB}">
      <dgm:prSet/>
      <dgm:spPr/>
      <dgm:t>
        <a:bodyPr/>
        <a:lstStyle/>
        <a:p>
          <a:r>
            <a:rPr lang="en-US"/>
            <a:t>Limited routine home blood pressure monitoring</a:t>
          </a:r>
        </a:p>
      </dgm:t>
    </dgm:pt>
    <dgm:pt modelId="{2606118C-7B4F-4B1B-BA3C-65D1E1A4EA43}" type="parTrans" cxnId="{B9009F7D-78E4-4685-8652-B340A7BF2281}">
      <dgm:prSet/>
      <dgm:spPr/>
      <dgm:t>
        <a:bodyPr/>
        <a:lstStyle/>
        <a:p>
          <a:endParaRPr lang="en-US"/>
        </a:p>
      </dgm:t>
    </dgm:pt>
    <dgm:pt modelId="{D37FE46B-71F1-43AE-89B4-CA4BBC7A22A5}" type="sibTrans" cxnId="{B9009F7D-78E4-4685-8652-B340A7BF2281}">
      <dgm:prSet/>
      <dgm:spPr/>
      <dgm:t>
        <a:bodyPr/>
        <a:lstStyle/>
        <a:p>
          <a:endParaRPr lang="en-US"/>
        </a:p>
      </dgm:t>
    </dgm:pt>
    <dgm:pt modelId="{67F167B9-4DA1-4899-AFEF-00347C8BF84A}">
      <dgm:prSet/>
      <dgm:spPr/>
      <dgm:t>
        <a:bodyPr/>
        <a:lstStyle/>
        <a:p>
          <a:r>
            <a:rPr lang="en-US"/>
            <a:t>Poor lifestyle behaviours including dietary risks and sedentary habits</a:t>
          </a:r>
        </a:p>
      </dgm:t>
    </dgm:pt>
    <dgm:pt modelId="{A47BB875-DFA0-4D9D-AA41-0961EEA4FFCB}" type="parTrans" cxnId="{AD9442DB-A763-4B5A-9C99-B44C7FE3B8D5}">
      <dgm:prSet/>
      <dgm:spPr/>
      <dgm:t>
        <a:bodyPr/>
        <a:lstStyle/>
        <a:p>
          <a:endParaRPr lang="en-US"/>
        </a:p>
      </dgm:t>
    </dgm:pt>
    <dgm:pt modelId="{3CAEC131-736C-46C4-9F6B-94DBF5A305D3}" type="sibTrans" cxnId="{AD9442DB-A763-4B5A-9C99-B44C7FE3B8D5}">
      <dgm:prSet/>
      <dgm:spPr/>
      <dgm:t>
        <a:bodyPr/>
        <a:lstStyle/>
        <a:p>
          <a:endParaRPr lang="en-US"/>
        </a:p>
      </dgm:t>
    </dgm:pt>
    <dgm:pt modelId="{6AFE727C-7B07-4680-8F38-DD816A874484}">
      <dgm:prSet/>
      <dgm:spPr/>
      <dgm:t>
        <a:bodyPr/>
        <a:lstStyle/>
        <a:p>
          <a:r>
            <a:rPr lang="en-US"/>
            <a:t>Environmental determinants: limited access to regular clinical follow-up</a:t>
          </a:r>
        </a:p>
      </dgm:t>
    </dgm:pt>
    <dgm:pt modelId="{E534E471-AF18-48F2-91E9-4D1D3A7C8DD5}" type="parTrans" cxnId="{9A56367C-9E81-4477-AA7E-15659FAE5C26}">
      <dgm:prSet/>
      <dgm:spPr/>
      <dgm:t>
        <a:bodyPr/>
        <a:lstStyle/>
        <a:p>
          <a:endParaRPr lang="en-US"/>
        </a:p>
      </dgm:t>
    </dgm:pt>
    <dgm:pt modelId="{03FDCCB3-66DB-4CBC-BE73-732540F0AC4D}" type="sibTrans" cxnId="{9A56367C-9E81-4477-AA7E-15659FAE5C26}">
      <dgm:prSet/>
      <dgm:spPr/>
      <dgm:t>
        <a:bodyPr/>
        <a:lstStyle/>
        <a:p>
          <a:endParaRPr lang="en-US"/>
        </a:p>
      </dgm:t>
    </dgm:pt>
    <dgm:pt modelId="{6A40B7E1-3FD2-4F88-A1FC-AA59D2CD604F}">
      <dgm:prSet/>
      <dgm:spPr/>
      <dgm:t>
        <a:bodyPr/>
        <a:lstStyle/>
        <a:p>
          <a:r>
            <a:rPr lang="en-US"/>
            <a:t>Low health literacy in deprived communities; digital platforms support monitoring and engagement (Thai et al., 2023)</a:t>
          </a:r>
        </a:p>
      </dgm:t>
    </dgm:pt>
    <dgm:pt modelId="{BAC251E4-1B66-46CF-AEE7-C00D349C0AA6}" type="parTrans" cxnId="{99245450-4D25-4731-BF08-C9119C1B11A9}">
      <dgm:prSet/>
      <dgm:spPr/>
      <dgm:t>
        <a:bodyPr/>
        <a:lstStyle/>
        <a:p>
          <a:endParaRPr lang="en-US"/>
        </a:p>
      </dgm:t>
    </dgm:pt>
    <dgm:pt modelId="{0809E0AC-770F-46B5-AA44-CE68BD90252D}" type="sibTrans" cxnId="{99245450-4D25-4731-BF08-C9119C1B11A9}">
      <dgm:prSet/>
      <dgm:spPr/>
      <dgm:t>
        <a:bodyPr/>
        <a:lstStyle/>
        <a:p>
          <a:endParaRPr lang="en-US"/>
        </a:p>
      </dgm:t>
    </dgm:pt>
    <dgm:pt modelId="{E2E9B271-2E2B-4460-A4D7-C97A77CFA69A}" type="pres">
      <dgm:prSet presAssocID="{4098CC3F-F6EC-41B9-BC47-CBA79FDBDF29}" presName="vert0" presStyleCnt="0">
        <dgm:presLayoutVars>
          <dgm:dir/>
          <dgm:animOne val="branch"/>
          <dgm:animLvl val="lvl"/>
        </dgm:presLayoutVars>
      </dgm:prSet>
      <dgm:spPr/>
    </dgm:pt>
    <dgm:pt modelId="{4223A0D4-08FA-4DC6-AE2E-8DC8FD654DAB}" type="pres">
      <dgm:prSet presAssocID="{33C4C06C-81E4-4BAF-8F63-8F222F444443}" presName="thickLine" presStyleLbl="alignNode1" presStyleIdx="0" presStyleCnt="5"/>
      <dgm:spPr/>
    </dgm:pt>
    <dgm:pt modelId="{2698E2C6-2D50-48F0-A798-428773A7EF3E}" type="pres">
      <dgm:prSet presAssocID="{33C4C06C-81E4-4BAF-8F63-8F222F444443}" presName="horz1" presStyleCnt="0"/>
      <dgm:spPr/>
    </dgm:pt>
    <dgm:pt modelId="{CFE7E654-6652-46C8-B038-83AB0BF94DC8}" type="pres">
      <dgm:prSet presAssocID="{33C4C06C-81E4-4BAF-8F63-8F222F444443}" presName="tx1" presStyleLbl="revTx" presStyleIdx="0" presStyleCnt="5"/>
      <dgm:spPr/>
    </dgm:pt>
    <dgm:pt modelId="{21A81E71-D3FF-4BBE-9D17-887429519063}" type="pres">
      <dgm:prSet presAssocID="{33C4C06C-81E4-4BAF-8F63-8F222F444443}" presName="vert1" presStyleCnt="0"/>
      <dgm:spPr/>
    </dgm:pt>
    <dgm:pt modelId="{7ED85125-2EB1-47A9-9D97-D3EC8EB617AB}" type="pres">
      <dgm:prSet presAssocID="{9B398531-766E-4806-9A4C-7203AB6B22CB}" presName="thickLine" presStyleLbl="alignNode1" presStyleIdx="1" presStyleCnt="5"/>
      <dgm:spPr/>
    </dgm:pt>
    <dgm:pt modelId="{FE38EC05-5298-4220-950E-1225B15D22F4}" type="pres">
      <dgm:prSet presAssocID="{9B398531-766E-4806-9A4C-7203AB6B22CB}" presName="horz1" presStyleCnt="0"/>
      <dgm:spPr/>
    </dgm:pt>
    <dgm:pt modelId="{AADF6232-84B4-4880-8DA2-DB70AE43135B}" type="pres">
      <dgm:prSet presAssocID="{9B398531-766E-4806-9A4C-7203AB6B22CB}" presName="tx1" presStyleLbl="revTx" presStyleIdx="1" presStyleCnt="5"/>
      <dgm:spPr/>
    </dgm:pt>
    <dgm:pt modelId="{3F78CD11-6E0B-4568-95FC-C9023D679D89}" type="pres">
      <dgm:prSet presAssocID="{9B398531-766E-4806-9A4C-7203AB6B22CB}" presName="vert1" presStyleCnt="0"/>
      <dgm:spPr/>
    </dgm:pt>
    <dgm:pt modelId="{171243E0-A95D-4716-A0AF-A17D2B5EE0AE}" type="pres">
      <dgm:prSet presAssocID="{67F167B9-4DA1-4899-AFEF-00347C8BF84A}" presName="thickLine" presStyleLbl="alignNode1" presStyleIdx="2" presStyleCnt="5"/>
      <dgm:spPr/>
    </dgm:pt>
    <dgm:pt modelId="{9D3CBC25-0891-4B8B-8E66-3BE775916422}" type="pres">
      <dgm:prSet presAssocID="{67F167B9-4DA1-4899-AFEF-00347C8BF84A}" presName="horz1" presStyleCnt="0"/>
      <dgm:spPr/>
    </dgm:pt>
    <dgm:pt modelId="{150DEA27-49D4-418B-9EB1-0A009941416C}" type="pres">
      <dgm:prSet presAssocID="{67F167B9-4DA1-4899-AFEF-00347C8BF84A}" presName="tx1" presStyleLbl="revTx" presStyleIdx="2" presStyleCnt="5"/>
      <dgm:spPr/>
    </dgm:pt>
    <dgm:pt modelId="{E0D722F2-C5FE-4BF4-A214-D4A620454B72}" type="pres">
      <dgm:prSet presAssocID="{67F167B9-4DA1-4899-AFEF-00347C8BF84A}" presName="vert1" presStyleCnt="0"/>
      <dgm:spPr/>
    </dgm:pt>
    <dgm:pt modelId="{2D2BF906-8246-43CF-8FB2-722322D10F6A}" type="pres">
      <dgm:prSet presAssocID="{6AFE727C-7B07-4680-8F38-DD816A874484}" presName="thickLine" presStyleLbl="alignNode1" presStyleIdx="3" presStyleCnt="5"/>
      <dgm:spPr/>
    </dgm:pt>
    <dgm:pt modelId="{0BD7EEE3-CF64-4F4A-B61B-C2107399F96C}" type="pres">
      <dgm:prSet presAssocID="{6AFE727C-7B07-4680-8F38-DD816A874484}" presName="horz1" presStyleCnt="0"/>
      <dgm:spPr/>
    </dgm:pt>
    <dgm:pt modelId="{703640A6-8E73-4F94-8088-F107796A85AA}" type="pres">
      <dgm:prSet presAssocID="{6AFE727C-7B07-4680-8F38-DD816A874484}" presName="tx1" presStyleLbl="revTx" presStyleIdx="3" presStyleCnt="5"/>
      <dgm:spPr/>
    </dgm:pt>
    <dgm:pt modelId="{A172A601-D0AD-4B49-B557-9B27332358EA}" type="pres">
      <dgm:prSet presAssocID="{6AFE727C-7B07-4680-8F38-DD816A874484}" presName="vert1" presStyleCnt="0"/>
      <dgm:spPr/>
    </dgm:pt>
    <dgm:pt modelId="{FFA24F9C-710D-415A-A99D-E458F3D9B350}" type="pres">
      <dgm:prSet presAssocID="{6A40B7E1-3FD2-4F88-A1FC-AA59D2CD604F}" presName="thickLine" presStyleLbl="alignNode1" presStyleIdx="4" presStyleCnt="5"/>
      <dgm:spPr/>
    </dgm:pt>
    <dgm:pt modelId="{171F4512-DCCB-49EF-9124-DCBDF636A944}" type="pres">
      <dgm:prSet presAssocID="{6A40B7E1-3FD2-4F88-A1FC-AA59D2CD604F}" presName="horz1" presStyleCnt="0"/>
      <dgm:spPr/>
    </dgm:pt>
    <dgm:pt modelId="{8B7E58D7-E0EB-4C96-832D-FE86B003C7D0}" type="pres">
      <dgm:prSet presAssocID="{6A40B7E1-3FD2-4F88-A1FC-AA59D2CD604F}" presName="tx1" presStyleLbl="revTx" presStyleIdx="4" presStyleCnt="5"/>
      <dgm:spPr/>
    </dgm:pt>
    <dgm:pt modelId="{79E0B430-07A4-4460-9F4A-378B911A014B}" type="pres">
      <dgm:prSet presAssocID="{6A40B7E1-3FD2-4F88-A1FC-AA59D2CD604F}" presName="vert1" presStyleCnt="0"/>
      <dgm:spPr/>
    </dgm:pt>
  </dgm:ptLst>
  <dgm:cxnLst>
    <dgm:cxn modelId="{D399250C-2279-4AFA-825B-A7BA01EB381C}" type="presOf" srcId="{33C4C06C-81E4-4BAF-8F63-8F222F444443}" destId="{CFE7E654-6652-46C8-B038-83AB0BF94DC8}" srcOrd="0" destOrd="0" presId="urn:microsoft.com/office/officeart/2008/layout/LinedList"/>
    <dgm:cxn modelId="{1776E421-DE20-4F84-8C1E-227D97F7710A}" type="presOf" srcId="{4098CC3F-F6EC-41B9-BC47-CBA79FDBDF29}" destId="{E2E9B271-2E2B-4460-A4D7-C97A77CFA69A}" srcOrd="0" destOrd="0" presId="urn:microsoft.com/office/officeart/2008/layout/LinedList"/>
    <dgm:cxn modelId="{4BB27931-776C-4EB8-BE25-9DEF6F0DCBC8}" srcId="{4098CC3F-F6EC-41B9-BC47-CBA79FDBDF29}" destId="{33C4C06C-81E4-4BAF-8F63-8F222F444443}" srcOrd="0" destOrd="0" parTransId="{AE25E8C2-5ABE-4CB3-9E1E-58DCA66CF339}" sibTransId="{E2355788-00D1-40BC-AED3-AB1669E85F51}"/>
    <dgm:cxn modelId="{E7F70940-248B-419D-B972-5B8F26C454FB}" type="presOf" srcId="{6AFE727C-7B07-4680-8F38-DD816A874484}" destId="{703640A6-8E73-4F94-8088-F107796A85AA}" srcOrd="0" destOrd="0" presId="urn:microsoft.com/office/officeart/2008/layout/LinedList"/>
    <dgm:cxn modelId="{99245450-4D25-4731-BF08-C9119C1B11A9}" srcId="{4098CC3F-F6EC-41B9-BC47-CBA79FDBDF29}" destId="{6A40B7E1-3FD2-4F88-A1FC-AA59D2CD604F}" srcOrd="4" destOrd="0" parTransId="{BAC251E4-1B66-46CF-AEE7-C00D349C0AA6}" sibTransId="{0809E0AC-770F-46B5-AA44-CE68BD90252D}"/>
    <dgm:cxn modelId="{9A56367C-9E81-4477-AA7E-15659FAE5C26}" srcId="{4098CC3F-F6EC-41B9-BC47-CBA79FDBDF29}" destId="{6AFE727C-7B07-4680-8F38-DD816A874484}" srcOrd="3" destOrd="0" parTransId="{E534E471-AF18-48F2-91E9-4D1D3A7C8DD5}" sibTransId="{03FDCCB3-66DB-4CBC-BE73-732540F0AC4D}"/>
    <dgm:cxn modelId="{B9009F7D-78E4-4685-8652-B340A7BF2281}" srcId="{4098CC3F-F6EC-41B9-BC47-CBA79FDBDF29}" destId="{9B398531-766E-4806-9A4C-7203AB6B22CB}" srcOrd="1" destOrd="0" parTransId="{2606118C-7B4F-4B1B-BA3C-65D1E1A4EA43}" sibTransId="{D37FE46B-71F1-43AE-89B4-CA4BBC7A22A5}"/>
    <dgm:cxn modelId="{ECE1A1A8-9B25-4584-81D5-329271A6504A}" type="presOf" srcId="{67F167B9-4DA1-4899-AFEF-00347C8BF84A}" destId="{150DEA27-49D4-418B-9EB1-0A009941416C}" srcOrd="0" destOrd="0" presId="urn:microsoft.com/office/officeart/2008/layout/LinedList"/>
    <dgm:cxn modelId="{E9E8C5C5-8BA8-472E-856D-ABBE02F19DD9}" type="presOf" srcId="{9B398531-766E-4806-9A4C-7203AB6B22CB}" destId="{AADF6232-84B4-4880-8DA2-DB70AE43135B}" srcOrd="0" destOrd="0" presId="urn:microsoft.com/office/officeart/2008/layout/LinedList"/>
    <dgm:cxn modelId="{AD9442DB-A763-4B5A-9C99-B44C7FE3B8D5}" srcId="{4098CC3F-F6EC-41B9-BC47-CBA79FDBDF29}" destId="{67F167B9-4DA1-4899-AFEF-00347C8BF84A}" srcOrd="2" destOrd="0" parTransId="{A47BB875-DFA0-4D9D-AA41-0961EEA4FFCB}" sibTransId="{3CAEC131-736C-46C4-9F6B-94DBF5A305D3}"/>
    <dgm:cxn modelId="{660FDFE2-C9ED-404F-9FE7-AAE040402E6C}" type="presOf" srcId="{6A40B7E1-3FD2-4F88-A1FC-AA59D2CD604F}" destId="{8B7E58D7-E0EB-4C96-832D-FE86B003C7D0}" srcOrd="0" destOrd="0" presId="urn:microsoft.com/office/officeart/2008/layout/LinedList"/>
    <dgm:cxn modelId="{08B7FE70-F653-4762-BD62-A6A3EC43E0D7}" type="presParOf" srcId="{E2E9B271-2E2B-4460-A4D7-C97A77CFA69A}" destId="{4223A0D4-08FA-4DC6-AE2E-8DC8FD654DAB}" srcOrd="0" destOrd="0" presId="urn:microsoft.com/office/officeart/2008/layout/LinedList"/>
    <dgm:cxn modelId="{03AADBFF-46D3-427A-A0FF-CDC942C39F8B}" type="presParOf" srcId="{E2E9B271-2E2B-4460-A4D7-C97A77CFA69A}" destId="{2698E2C6-2D50-48F0-A798-428773A7EF3E}" srcOrd="1" destOrd="0" presId="urn:microsoft.com/office/officeart/2008/layout/LinedList"/>
    <dgm:cxn modelId="{CB6DA9A1-D439-4429-821B-4C48316A1B68}" type="presParOf" srcId="{2698E2C6-2D50-48F0-A798-428773A7EF3E}" destId="{CFE7E654-6652-46C8-B038-83AB0BF94DC8}" srcOrd="0" destOrd="0" presId="urn:microsoft.com/office/officeart/2008/layout/LinedList"/>
    <dgm:cxn modelId="{3C8F2443-6468-4C79-9CB1-2E0AADBA0F21}" type="presParOf" srcId="{2698E2C6-2D50-48F0-A798-428773A7EF3E}" destId="{21A81E71-D3FF-4BBE-9D17-887429519063}" srcOrd="1" destOrd="0" presId="urn:microsoft.com/office/officeart/2008/layout/LinedList"/>
    <dgm:cxn modelId="{E240D41C-12F2-4CA5-BF29-479A28C86379}" type="presParOf" srcId="{E2E9B271-2E2B-4460-A4D7-C97A77CFA69A}" destId="{7ED85125-2EB1-47A9-9D97-D3EC8EB617AB}" srcOrd="2" destOrd="0" presId="urn:microsoft.com/office/officeart/2008/layout/LinedList"/>
    <dgm:cxn modelId="{2481C03F-D831-4C55-AECB-C2D07C81916C}" type="presParOf" srcId="{E2E9B271-2E2B-4460-A4D7-C97A77CFA69A}" destId="{FE38EC05-5298-4220-950E-1225B15D22F4}" srcOrd="3" destOrd="0" presId="urn:microsoft.com/office/officeart/2008/layout/LinedList"/>
    <dgm:cxn modelId="{05E6DD59-EE47-4A08-A7EC-354764EDA014}" type="presParOf" srcId="{FE38EC05-5298-4220-950E-1225B15D22F4}" destId="{AADF6232-84B4-4880-8DA2-DB70AE43135B}" srcOrd="0" destOrd="0" presId="urn:microsoft.com/office/officeart/2008/layout/LinedList"/>
    <dgm:cxn modelId="{B4E67486-770F-42D2-8E95-08C4E636A7B8}" type="presParOf" srcId="{FE38EC05-5298-4220-950E-1225B15D22F4}" destId="{3F78CD11-6E0B-4568-95FC-C9023D679D89}" srcOrd="1" destOrd="0" presId="urn:microsoft.com/office/officeart/2008/layout/LinedList"/>
    <dgm:cxn modelId="{38CF1EF8-3AC1-43A6-BA1F-98694EAB90AB}" type="presParOf" srcId="{E2E9B271-2E2B-4460-A4D7-C97A77CFA69A}" destId="{171243E0-A95D-4716-A0AF-A17D2B5EE0AE}" srcOrd="4" destOrd="0" presId="urn:microsoft.com/office/officeart/2008/layout/LinedList"/>
    <dgm:cxn modelId="{FBCA82C2-2E6A-49B6-9F5E-06F0EABD1540}" type="presParOf" srcId="{E2E9B271-2E2B-4460-A4D7-C97A77CFA69A}" destId="{9D3CBC25-0891-4B8B-8E66-3BE775916422}" srcOrd="5" destOrd="0" presId="urn:microsoft.com/office/officeart/2008/layout/LinedList"/>
    <dgm:cxn modelId="{6FBF1109-7C62-49BE-A6A5-D425EC996640}" type="presParOf" srcId="{9D3CBC25-0891-4B8B-8E66-3BE775916422}" destId="{150DEA27-49D4-418B-9EB1-0A009941416C}" srcOrd="0" destOrd="0" presId="urn:microsoft.com/office/officeart/2008/layout/LinedList"/>
    <dgm:cxn modelId="{F9CF6009-0585-4224-A8CA-E65A907F0CE3}" type="presParOf" srcId="{9D3CBC25-0891-4B8B-8E66-3BE775916422}" destId="{E0D722F2-C5FE-4BF4-A214-D4A620454B72}" srcOrd="1" destOrd="0" presId="urn:microsoft.com/office/officeart/2008/layout/LinedList"/>
    <dgm:cxn modelId="{5E47A2AF-4B1B-490E-964D-3F743FAF2D74}" type="presParOf" srcId="{E2E9B271-2E2B-4460-A4D7-C97A77CFA69A}" destId="{2D2BF906-8246-43CF-8FB2-722322D10F6A}" srcOrd="6" destOrd="0" presId="urn:microsoft.com/office/officeart/2008/layout/LinedList"/>
    <dgm:cxn modelId="{97D1F965-8C85-4E8A-A17D-2E75E7A6C6B4}" type="presParOf" srcId="{E2E9B271-2E2B-4460-A4D7-C97A77CFA69A}" destId="{0BD7EEE3-CF64-4F4A-B61B-C2107399F96C}" srcOrd="7" destOrd="0" presId="urn:microsoft.com/office/officeart/2008/layout/LinedList"/>
    <dgm:cxn modelId="{E3FC8DD6-280D-4E7A-9E7B-EC7C7EAD7CBE}" type="presParOf" srcId="{0BD7EEE3-CF64-4F4A-B61B-C2107399F96C}" destId="{703640A6-8E73-4F94-8088-F107796A85AA}" srcOrd="0" destOrd="0" presId="urn:microsoft.com/office/officeart/2008/layout/LinedList"/>
    <dgm:cxn modelId="{7C3E7706-CC2B-4CD3-8254-B1D15AFB74AF}" type="presParOf" srcId="{0BD7EEE3-CF64-4F4A-B61B-C2107399F96C}" destId="{A172A601-D0AD-4B49-B557-9B27332358EA}" srcOrd="1" destOrd="0" presId="urn:microsoft.com/office/officeart/2008/layout/LinedList"/>
    <dgm:cxn modelId="{D27BED14-B926-4E2B-8CCA-16C68FDCB0AD}" type="presParOf" srcId="{E2E9B271-2E2B-4460-A4D7-C97A77CFA69A}" destId="{FFA24F9C-710D-415A-A99D-E458F3D9B350}" srcOrd="8" destOrd="0" presId="urn:microsoft.com/office/officeart/2008/layout/LinedList"/>
    <dgm:cxn modelId="{3BA67E16-2B4A-405A-9AB9-FC69BD2DD8D0}" type="presParOf" srcId="{E2E9B271-2E2B-4460-A4D7-C97A77CFA69A}" destId="{171F4512-DCCB-49EF-9124-DCBDF636A944}" srcOrd="9" destOrd="0" presId="urn:microsoft.com/office/officeart/2008/layout/LinedList"/>
    <dgm:cxn modelId="{D70B6455-816A-4A15-999B-6A0BAD2D0EB6}" type="presParOf" srcId="{171F4512-DCCB-49EF-9124-DCBDF636A944}" destId="{8B7E58D7-E0EB-4C96-832D-FE86B003C7D0}" srcOrd="0" destOrd="0" presId="urn:microsoft.com/office/officeart/2008/layout/LinedList"/>
    <dgm:cxn modelId="{20579C0D-2D5B-407A-8FCE-6339BBBFC335}" type="presParOf" srcId="{171F4512-DCCB-49EF-9124-DCBDF636A944}" destId="{79E0B430-07A4-4460-9F4A-378B911A014B}"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9EA8012-917E-4652-ABAA-465995DE9898}" type="doc">
      <dgm:prSet loTypeId="urn:microsoft.com/office/officeart/2005/8/layout/matrix3" loCatId="matrix" qsTypeId="urn:microsoft.com/office/officeart/2005/8/quickstyle/simple1" qsCatId="simple" csTypeId="urn:microsoft.com/office/officeart/2005/8/colors/colorful1#2" csCatId="colorful"/>
      <dgm:spPr/>
      <dgm:t>
        <a:bodyPr/>
        <a:lstStyle/>
        <a:p>
          <a:endParaRPr lang="en-US"/>
        </a:p>
      </dgm:t>
    </dgm:pt>
    <dgm:pt modelId="{134D7984-87DE-47A3-8D54-AB2401CD9963}">
      <dgm:prSet/>
      <dgm:spPr/>
      <dgm:t>
        <a:bodyPr/>
        <a:lstStyle/>
        <a:p>
          <a:r>
            <a:rPr lang="en-US"/>
            <a:t>WhatsApp-based support programme: health education messages, reminders, peer support</a:t>
          </a:r>
        </a:p>
      </dgm:t>
    </dgm:pt>
    <dgm:pt modelId="{9851E736-02A4-439F-BEFE-2492E57336D0}" type="parTrans" cxnId="{DB7FDD5A-BFB7-470D-9251-B8F61B83DF9B}">
      <dgm:prSet/>
      <dgm:spPr/>
      <dgm:t>
        <a:bodyPr/>
        <a:lstStyle/>
        <a:p>
          <a:endParaRPr lang="en-US"/>
        </a:p>
      </dgm:t>
    </dgm:pt>
    <dgm:pt modelId="{D2DD5641-8687-4CCD-BA74-2A4C2A3AC2B3}" type="sibTrans" cxnId="{DB7FDD5A-BFB7-470D-9251-B8F61B83DF9B}">
      <dgm:prSet/>
      <dgm:spPr/>
      <dgm:t>
        <a:bodyPr/>
        <a:lstStyle/>
        <a:p>
          <a:endParaRPr lang="en-US"/>
        </a:p>
      </dgm:t>
    </dgm:pt>
    <dgm:pt modelId="{D19E7B89-8003-4770-93AB-8BBE43E9876E}">
      <dgm:prSet/>
      <dgm:spPr/>
      <dgm:t>
        <a:bodyPr/>
        <a:lstStyle/>
        <a:p>
          <a:r>
            <a:rPr lang="en-US"/>
            <a:t>Home blood pressure monitoring: regular patient-led BP measurements and reporting</a:t>
          </a:r>
        </a:p>
      </dgm:t>
    </dgm:pt>
    <dgm:pt modelId="{3FC88537-0273-42C0-B069-6A8F037985D6}" type="parTrans" cxnId="{B894C17A-B5DD-4B70-966D-EA9A42A6AB8C}">
      <dgm:prSet/>
      <dgm:spPr/>
      <dgm:t>
        <a:bodyPr/>
        <a:lstStyle/>
        <a:p>
          <a:endParaRPr lang="en-US"/>
        </a:p>
      </dgm:t>
    </dgm:pt>
    <dgm:pt modelId="{9C738C0D-6F56-4174-95D3-33FB867C2CF2}" type="sibTrans" cxnId="{B894C17A-B5DD-4B70-966D-EA9A42A6AB8C}">
      <dgm:prSet/>
      <dgm:spPr/>
      <dgm:t>
        <a:bodyPr/>
        <a:lstStyle/>
        <a:p>
          <a:endParaRPr lang="en-US"/>
        </a:p>
      </dgm:t>
    </dgm:pt>
    <dgm:pt modelId="{FA00F7E8-622B-40C0-9547-86D7DBEFB001}">
      <dgm:prSet/>
      <dgm:spPr/>
      <dgm:t>
        <a:bodyPr/>
        <a:lstStyle/>
        <a:p>
          <a:r>
            <a:rPr lang="en-US"/>
            <a:t>Community pharmacy follow-up: pharmacist consultation and medication management</a:t>
          </a:r>
        </a:p>
      </dgm:t>
    </dgm:pt>
    <dgm:pt modelId="{4EF87C55-C36B-469A-9DF5-EEBA63F24A32}" type="parTrans" cxnId="{323946B2-8B59-4C28-A76D-EAED981A6FCA}">
      <dgm:prSet/>
      <dgm:spPr/>
      <dgm:t>
        <a:bodyPr/>
        <a:lstStyle/>
        <a:p>
          <a:endParaRPr lang="en-US"/>
        </a:p>
      </dgm:t>
    </dgm:pt>
    <dgm:pt modelId="{1A6CB445-7A3A-4C81-A0C2-578056AF7BF1}" type="sibTrans" cxnId="{323946B2-8B59-4C28-A76D-EAED981A6FCA}">
      <dgm:prSet/>
      <dgm:spPr/>
      <dgm:t>
        <a:bodyPr/>
        <a:lstStyle/>
        <a:p>
          <a:endParaRPr lang="en-US"/>
        </a:p>
      </dgm:t>
    </dgm:pt>
    <dgm:pt modelId="{9EA963EC-A895-4451-A3B8-96EFED557930}">
      <dgm:prSet/>
      <dgm:spPr/>
      <dgm:t>
        <a:bodyPr/>
        <a:lstStyle/>
        <a:p>
          <a:r>
            <a:rPr lang="en-US"/>
            <a:t>Digital interventions combined with home monitoring improve hypertension control (McManus et al., 2021)</a:t>
          </a:r>
        </a:p>
      </dgm:t>
    </dgm:pt>
    <dgm:pt modelId="{14143B7C-9ECA-49D9-B16B-7075692702C7}" type="parTrans" cxnId="{98277F18-D94D-4DA3-9627-C0D6E34A455A}">
      <dgm:prSet/>
      <dgm:spPr/>
      <dgm:t>
        <a:bodyPr/>
        <a:lstStyle/>
        <a:p>
          <a:endParaRPr lang="en-US"/>
        </a:p>
      </dgm:t>
    </dgm:pt>
    <dgm:pt modelId="{547498CE-AF2E-4850-982B-5F10CF8A7EAE}" type="sibTrans" cxnId="{98277F18-D94D-4DA3-9627-C0D6E34A455A}">
      <dgm:prSet/>
      <dgm:spPr/>
      <dgm:t>
        <a:bodyPr/>
        <a:lstStyle/>
        <a:p>
          <a:endParaRPr lang="en-US"/>
        </a:p>
      </dgm:t>
    </dgm:pt>
    <dgm:pt modelId="{00A0E551-DB9C-4A0C-9161-84022E7CAB5E}" type="pres">
      <dgm:prSet presAssocID="{09EA8012-917E-4652-ABAA-465995DE9898}" presName="matrix" presStyleCnt="0">
        <dgm:presLayoutVars>
          <dgm:chMax val="1"/>
          <dgm:dir/>
          <dgm:resizeHandles val="exact"/>
        </dgm:presLayoutVars>
      </dgm:prSet>
      <dgm:spPr/>
    </dgm:pt>
    <dgm:pt modelId="{0DB66DE1-4F11-4BCF-89E6-1FD5DA4FA10F}" type="pres">
      <dgm:prSet presAssocID="{09EA8012-917E-4652-ABAA-465995DE9898}" presName="diamond" presStyleLbl="bgShp" presStyleIdx="0" presStyleCnt="1"/>
      <dgm:spPr/>
    </dgm:pt>
    <dgm:pt modelId="{C39C75A9-2740-4A66-B008-E25460DC644E}" type="pres">
      <dgm:prSet presAssocID="{09EA8012-917E-4652-ABAA-465995DE9898}" presName="quad1" presStyleLbl="node1" presStyleIdx="0" presStyleCnt="4">
        <dgm:presLayoutVars>
          <dgm:chMax val="0"/>
          <dgm:chPref val="0"/>
          <dgm:bulletEnabled val="1"/>
        </dgm:presLayoutVars>
      </dgm:prSet>
      <dgm:spPr/>
    </dgm:pt>
    <dgm:pt modelId="{D13D8E62-CFED-438C-93E3-207B04A9CF6C}" type="pres">
      <dgm:prSet presAssocID="{09EA8012-917E-4652-ABAA-465995DE9898}" presName="quad2" presStyleLbl="node1" presStyleIdx="1" presStyleCnt="4">
        <dgm:presLayoutVars>
          <dgm:chMax val="0"/>
          <dgm:chPref val="0"/>
          <dgm:bulletEnabled val="1"/>
        </dgm:presLayoutVars>
      </dgm:prSet>
      <dgm:spPr/>
    </dgm:pt>
    <dgm:pt modelId="{407F1DEE-CC76-42DD-BB4C-49044D0AA6BA}" type="pres">
      <dgm:prSet presAssocID="{09EA8012-917E-4652-ABAA-465995DE9898}" presName="quad3" presStyleLbl="node1" presStyleIdx="2" presStyleCnt="4">
        <dgm:presLayoutVars>
          <dgm:chMax val="0"/>
          <dgm:chPref val="0"/>
          <dgm:bulletEnabled val="1"/>
        </dgm:presLayoutVars>
      </dgm:prSet>
      <dgm:spPr/>
    </dgm:pt>
    <dgm:pt modelId="{C6330079-627A-470F-9C06-C7CF1D15AC15}" type="pres">
      <dgm:prSet presAssocID="{09EA8012-917E-4652-ABAA-465995DE9898}" presName="quad4" presStyleLbl="node1" presStyleIdx="3" presStyleCnt="4">
        <dgm:presLayoutVars>
          <dgm:chMax val="0"/>
          <dgm:chPref val="0"/>
          <dgm:bulletEnabled val="1"/>
        </dgm:presLayoutVars>
      </dgm:prSet>
      <dgm:spPr/>
    </dgm:pt>
  </dgm:ptLst>
  <dgm:cxnLst>
    <dgm:cxn modelId="{98277F18-D94D-4DA3-9627-C0D6E34A455A}" srcId="{09EA8012-917E-4652-ABAA-465995DE9898}" destId="{9EA963EC-A895-4451-A3B8-96EFED557930}" srcOrd="3" destOrd="0" parTransId="{14143B7C-9ECA-49D9-B16B-7075692702C7}" sibTransId="{547498CE-AF2E-4850-982B-5F10CF8A7EAE}"/>
    <dgm:cxn modelId="{5199933E-CA8B-4F05-890C-3CCDCD06A621}" type="presOf" srcId="{9EA963EC-A895-4451-A3B8-96EFED557930}" destId="{C6330079-627A-470F-9C06-C7CF1D15AC15}" srcOrd="0" destOrd="0" presId="urn:microsoft.com/office/officeart/2005/8/layout/matrix3"/>
    <dgm:cxn modelId="{BAFB3656-34EA-4EE9-BBCB-8A765F9B1B25}" type="presOf" srcId="{FA00F7E8-622B-40C0-9547-86D7DBEFB001}" destId="{407F1DEE-CC76-42DD-BB4C-49044D0AA6BA}" srcOrd="0" destOrd="0" presId="urn:microsoft.com/office/officeart/2005/8/layout/matrix3"/>
    <dgm:cxn modelId="{B894C17A-B5DD-4B70-966D-EA9A42A6AB8C}" srcId="{09EA8012-917E-4652-ABAA-465995DE9898}" destId="{D19E7B89-8003-4770-93AB-8BBE43E9876E}" srcOrd="1" destOrd="0" parTransId="{3FC88537-0273-42C0-B069-6A8F037985D6}" sibTransId="{9C738C0D-6F56-4174-95D3-33FB867C2CF2}"/>
    <dgm:cxn modelId="{DB7FDD5A-BFB7-470D-9251-B8F61B83DF9B}" srcId="{09EA8012-917E-4652-ABAA-465995DE9898}" destId="{134D7984-87DE-47A3-8D54-AB2401CD9963}" srcOrd="0" destOrd="0" parTransId="{9851E736-02A4-439F-BEFE-2492E57336D0}" sibTransId="{D2DD5641-8687-4CCD-BA74-2A4C2A3AC2B3}"/>
    <dgm:cxn modelId="{323946B2-8B59-4C28-A76D-EAED981A6FCA}" srcId="{09EA8012-917E-4652-ABAA-465995DE9898}" destId="{FA00F7E8-622B-40C0-9547-86D7DBEFB001}" srcOrd="2" destOrd="0" parTransId="{4EF87C55-C36B-469A-9DF5-EEBA63F24A32}" sibTransId="{1A6CB445-7A3A-4C81-A0C2-578056AF7BF1}"/>
    <dgm:cxn modelId="{6B4463BD-7276-4440-A515-DD8F8F182DCC}" type="presOf" srcId="{134D7984-87DE-47A3-8D54-AB2401CD9963}" destId="{C39C75A9-2740-4A66-B008-E25460DC644E}" srcOrd="0" destOrd="0" presId="urn:microsoft.com/office/officeart/2005/8/layout/matrix3"/>
    <dgm:cxn modelId="{E1ECADC3-B5E4-4093-8935-C89793EAAB17}" type="presOf" srcId="{09EA8012-917E-4652-ABAA-465995DE9898}" destId="{00A0E551-DB9C-4A0C-9161-84022E7CAB5E}" srcOrd="0" destOrd="0" presId="urn:microsoft.com/office/officeart/2005/8/layout/matrix3"/>
    <dgm:cxn modelId="{97E26AF2-D61A-4D9A-8F7D-13566BEB7750}" type="presOf" srcId="{D19E7B89-8003-4770-93AB-8BBE43E9876E}" destId="{D13D8E62-CFED-438C-93E3-207B04A9CF6C}" srcOrd="0" destOrd="0" presId="urn:microsoft.com/office/officeart/2005/8/layout/matrix3"/>
    <dgm:cxn modelId="{761C1A87-3D3B-4090-B05D-320456001C29}" type="presParOf" srcId="{00A0E551-DB9C-4A0C-9161-84022E7CAB5E}" destId="{0DB66DE1-4F11-4BCF-89E6-1FD5DA4FA10F}" srcOrd="0" destOrd="0" presId="urn:microsoft.com/office/officeart/2005/8/layout/matrix3"/>
    <dgm:cxn modelId="{97185380-74EB-4869-8762-303C2B56F404}" type="presParOf" srcId="{00A0E551-DB9C-4A0C-9161-84022E7CAB5E}" destId="{C39C75A9-2740-4A66-B008-E25460DC644E}" srcOrd="1" destOrd="0" presId="urn:microsoft.com/office/officeart/2005/8/layout/matrix3"/>
    <dgm:cxn modelId="{A4C94514-9E0F-4464-A03D-4CE3FB16C192}" type="presParOf" srcId="{00A0E551-DB9C-4A0C-9161-84022E7CAB5E}" destId="{D13D8E62-CFED-438C-93E3-207B04A9CF6C}" srcOrd="2" destOrd="0" presId="urn:microsoft.com/office/officeart/2005/8/layout/matrix3"/>
    <dgm:cxn modelId="{41AB57FC-6F38-4B5F-AE17-1FE7E0670E6A}" type="presParOf" srcId="{00A0E551-DB9C-4A0C-9161-84022E7CAB5E}" destId="{407F1DEE-CC76-42DD-BB4C-49044D0AA6BA}" srcOrd="3" destOrd="0" presId="urn:microsoft.com/office/officeart/2005/8/layout/matrix3"/>
    <dgm:cxn modelId="{E58CFAC3-626B-47BE-B73C-71BFFDEBF15A}" type="presParOf" srcId="{00A0E551-DB9C-4A0C-9161-84022E7CAB5E}" destId="{C6330079-627A-470F-9C06-C7CF1D15AC15}"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BF8B8EC-FB9D-4B44-94F2-F19D6C4CC33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38624E6-DDD4-4174-B92E-4DB6B7CD462D}">
      <dgm:prSet/>
      <dgm:spPr/>
      <dgm:t>
        <a:bodyPr/>
        <a:lstStyle/>
        <a:p>
          <a:pPr>
            <a:lnSpc>
              <a:spcPct val="100000"/>
            </a:lnSpc>
          </a:pPr>
          <a:r>
            <a:rPr lang="en-US"/>
            <a:t>Process evaluation: participation rates in WhatsApp groups and frequency of home BP monitoring</a:t>
          </a:r>
        </a:p>
      </dgm:t>
    </dgm:pt>
    <dgm:pt modelId="{C57AD941-7949-49FD-8C85-2E87F3575770}" type="parTrans" cxnId="{607AC138-95A4-4591-9F0A-FBE09AB85C5A}">
      <dgm:prSet/>
      <dgm:spPr/>
      <dgm:t>
        <a:bodyPr/>
        <a:lstStyle/>
        <a:p>
          <a:endParaRPr lang="en-US"/>
        </a:p>
      </dgm:t>
    </dgm:pt>
    <dgm:pt modelId="{F4B0771C-E307-4038-A306-B226CB8D6A84}" type="sibTrans" cxnId="{607AC138-95A4-4591-9F0A-FBE09AB85C5A}">
      <dgm:prSet/>
      <dgm:spPr/>
      <dgm:t>
        <a:bodyPr/>
        <a:lstStyle/>
        <a:p>
          <a:endParaRPr lang="en-US"/>
        </a:p>
      </dgm:t>
    </dgm:pt>
    <dgm:pt modelId="{DFE618BB-B9AC-415C-B5B3-52259F2E4BB7}">
      <dgm:prSet/>
      <dgm:spPr/>
      <dgm:t>
        <a:bodyPr/>
        <a:lstStyle/>
        <a:p>
          <a:pPr>
            <a:lnSpc>
              <a:spcPct val="100000"/>
            </a:lnSpc>
          </a:pPr>
          <a:r>
            <a:rPr lang="en-US"/>
            <a:t>Engagement with educational messages</a:t>
          </a:r>
        </a:p>
      </dgm:t>
    </dgm:pt>
    <dgm:pt modelId="{8EEC08D0-AC67-4249-8262-5B15B0E81960}" type="parTrans" cxnId="{F5C0198B-A04F-4479-B761-3D4375EA0640}">
      <dgm:prSet/>
      <dgm:spPr/>
      <dgm:t>
        <a:bodyPr/>
        <a:lstStyle/>
        <a:p>
          <a:endParaRPr lang="en-US"/>
        </a:p>
      </dgm:t>
    </dgm:pt>
    <dgm:pt modelId="{D9D62074-7C35-49E9-8A74-A38CADAC5330}" type="sibTrans" cxnId="{F5C0198B-A04F-4479-B761-3D4375EA0640}">
      <dgm:prSet/>
      <dgm:spPr/>
      <dgm:t>
        <a:bodyPr/>
        <a:lstStyle/>
        <a:p>
          <a:endParaRPr lang="en-US"/>
        </a:p>
      </dgm:t>
    </dgm:pt>
    <dgm:pt modelId="{3EA3634C-81FA-47C5-A126-D6E569FE9389}">
      <dgm:prSet/>
      <dgm:spPr/>
      <dgm:t>
        <a:bodyPr/>
        <a:lstStyle/>
        <a:p>
          <a:pPr>
            <a:lnSpc>
              <a:spcPct val="100000"/>
            </a:lnSpc>
          </a:pPr>
          <a:r>
            <a:rPr lang="en-US"/>
            <a:t>Impact evaluation: improved medication adherence and monitoring behaviour</a:t>
          </a:r>
        </a:p>
      </dgm:t>
    </dgm:pt>
    <dgm:pt modelId="{3A231F9C-D70C-44A6-8C25-6350D7D4A5F4}" type="parTrans" cxnId="{848E2DE9-C295-4B99-BBBB-CBA6754A749E}">
      <dgm:prSet/>
      <dgm:spPr/>
      <dgm:t>
        <a:bodyPr/>
        <a:lstStyle/>
        <a:p>
          <a:endParaRPr lang="en-US"/>
        </a:p>
      </dgm:t>
    </dgm:pt>
    <dgm:pt modelId="{9E79E65F-37A5-4867-9956-5C3DB56BD0B3}" type="sibTrans" cxnId="{848E2DE9-C295-4B99-BBBB-CBA6754A749E}">
      <dgm:prSet/>
      <dgm:spPr/>
      <dgm:t>
        <a:bodyPr/>
        <a:lstStyle/>
        <a:p>
          <a:endParaRPr lang="en-US"/>
        </a:p>
      </dgm:t>
    </dgm:pt>
    <dgm:pt modelId="{D25FF718-E2FE-42F8-9A02-372B60E38C2B}">
      <dgm:prSet/>
      <dgm:spPr/>
      <dgm:t>
        <a:bodyPr/>
        <a:lstStyle/>
        <a:p>
          <a:pPr>
            <a:lnSpc>
              <a:spcPct val="100000"/>
            </a:lnSpc>
          </a:pPr>
          <a:r>
            <a:rPr lang="en-US"/>
            <a:t>Improved clinic follow-up attendance (Favaretti et al., 2024)</a:t>
          </a:r>
        </a:p>
      </dgm:t>
    </dgm:pt>
    <dgm:pt modelId="{67D909D0-73FA-4974-B1E0-B9BEF485C407}" type="parTrans" cxnId="{F1B43C10-B4EA-41FC-A376-4A0510E9E4FE}">
      <dgm:prSet/>
      <dgm:spPr/>
      <dgm:t>
        <a:bodyPr/>
        <a:lstStyle/>
        <a:p>
          <a:endParaRPr lang="en-US"/>
        </a:p>
      </dgm:t>
    </dgm:pt>
    <dgm:pt modelId="{40C150A7-A0A3-4ED8-85E3-24B490F6CE2E}" type="sibTrans" cxnId="{F1B43C10-B4EA-41FC-A376-4A0510E9E4FE}">
      <dgm:prSet/>
      <dgm:spPr/>
      <dgm:t>
        <a:bodyPr/>
        <a:lstStyle/>
        <a:p>
          <a:endParaRPr lang="en-US"/>
        </a:p>
      </dgm:t>
    </dgm:pt>
    <dgm:pt modelId="{F532028C-2124-4DAC-8FE9-CE217D1A1DDF}">
      <dgm:prSet/>
      <dgm:spPr/>
      <dgm:t>
        <a:bodyPr/>
        <a:lstStyle/>
        <a:p>
          <a:pPr>
            <a:lnSpc>
              <a:spcPct val="100000"/>
            </a:lnSpc>
          </a:pPr>
          <a:r>
            <a:rPr lang="en-US"/>
            <a:t>Outcome evaluation: improved BP control and reduced hypertension complications</a:t>
          </a:r>
        </a:p>
      </dgm:t>
    </dgm:pt>
    <dgm:pt modelId="{2FF75A74-64DA-4FAB-AE00-1D0AC9EC51A7}" type="parTrans" cxnId="{D9D481C8-A7C2-4B07-8247-36629DDE95AF}">
      <dgm:prSet/>
      <dgm:spPr/>
      <dgm:t>
        <a:bodyPr/>
        <a:lstStyle/>
        <a:p>
          <a:endParaRPr lang="en-US"/>
        </a:p>
      </dgm:t>
    </dgm:pt>
    <dgm:pt modelId="{48AE2039-FCC9-4D7C-B418-A17C7D57DA90}" type="sibTrans" cxnId="{D9D481C8-A7C2-4B07-8247-36629DDE95AF}">
      <dgm:prSet/>
      <dgm:spPr/>
      <dgm:t>
        <a:bodyPr/>
        <a:lstStyle/>
        <a:p>
          <a:endParaRPr lang="en-US"/>
        </a:p>
      </dgm:t>
    </dgm:pt>
    <dgm:pt modelId="{88A6BF44-B106-45ED-A05C-B77ECA3DE141}" type="pres">
      <dgm:prSet presAssocID="{EBF8B8EC-FB9D-4B44-94F2-F19D6C4CC337}" presName="root" presStyleCnt="0">
        <dgm:presLayoutVars>
          <dgm:dir/>
          <dgm:resizeHandles val="exact"/>
        </dgm:presLayoutVars>
      </dgm:prSet>
      <dgm:spPr/>
    </dgm:pt>
    <dgm:pt modelId="{17F18403-336C-4E2A-817C-25A854DECA25}" type="pres">
      <dgm:prSet presAssocID="{E38624E6-DDD4-4174-B92E-4DB6B7CD462D}" presName="compNode" presStyleCnt="0"/>
      <dgm:spPr/>
    </dgm:pt>
    <dgm:pt modelId="{1107BD4C-B18A-44D0-899F-A1B1D053311F}" type="pres">
      <dgm:prSet presAssocID="{E38624E6-DDD4-4174-B92E-4DB6B7CD462D}" presName="bgRect" presStyleLbl="bgShp" presStyleIdx="0" presStyleCnt="5"/>
      <dgm:spPr/>
    </dgm:pt>
    <dgm:pt modelId="{EBF00BF3-A3E3-4804-87E1-75014F7C6408}" type="pres">
      <dgm:prSet presAssocID="{E38624E6-DDD4-4174-B92E-4DB6B7CD462D}"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tethoscope"/>
        </a:ext>
      </dgm:extLst>
    </dgm:pt>
    <dgm:pt modelId="{E1E9028E-5601-4308-AD7E-71622A840819}" type="pres">
      <dgm:prSet presAssocID="{E38624E6-DDD4-4174-B92E-4DB6B7CD462D}" presName="spaceRect" presStyleCnt="0"/>
      <dgm:spPr/>
    </dgm:pt>
    <dgm:pt modelId="{E6C5BC22-3325-49C5-93F7-A4E48450E709}" type="pres">
      <dgm:prSet presAssocID="{E38624E6-DDD4-4174-B92E-4DB6B7CD462D}" presName="parTx" presStyleLbl="revTx" presStyleIdx="0" presStyleCnt="5">
        <dgm:presLayoutVars>
          <dgm:chMax val="0"/>
          <dgm:chPref val="0"/>
        </dgm:presLayoutVars>
      </dgm:prSet>
      <dgm:spPr/>
    </dgm:pt>
    <dgm:pt modelId="{9F4013A0-7292-4825-AFB2-F40FFFF479C8}" type="pres">
      <dgm:prSet presAssocID="{F4B0771C-E307-4038-A306-B226CB8D6A84}" presName="sibTrans" presStyleCnt="0"/>
      <dgm:spPr/>
    </dgm:pt>
    <dgm:pt modelId="{F45814E9-CE8B-4C86-9188-BE6BCFDFE916}" type="pres">
      <dgm:prSet presAssocID="{DFE618BB-B9AC-415C-B5B3-52259F2E4BB7}" presName="compNode" presStyleCnt="0"/>
      <dgm:spPr/>
    </dgm:pt>
    <dgm:pt modelId="{CEF65F93-F72C-4BDB-B2F9-4352E43B0C27}" type="pres">
      <dgm:prSet presAssocID="{DFE618BB-B9AC-415C-B5B3-52259F2E4BB7}" presName="bgRect" presStyleLbl="bgShp" presStyleIdx="1" presStyleCnt="5"/>
      <dgm:spPr/>
    </dgm:pt>
    <dgm:pt modelId="{DA2E7411-DB1A-4599-8C23-7DE88A0CA70A}" type="pres">
      <dgm:prSet presAssocID="{DFE618BB-B9AC-415C-B5B3-52259F2E4BB7}"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DB60D27E-D49A-4F65-AD06-FE72FEB53457}" type="pres">
      <dgm:prSet presAssocID="{DFE618BB-B9AC-415C-B5B3-52259F2E4BB7}" presName="spaceRect" presStyleCnt="0"/>
      <dgm:spPr/>
    </dgm:pt>
    <dgm:pt modelId="{A52FCED7-DB4D-4A76-9682-CE047E30FCA2}" type="pres">
      <dgm:prSet presAssocID="{DFE618BB-B9AC-415C-B5B3-52259F2E4BB7}" presName="parTx" presStyleLbl="revTx" presStyleIdx="1" presStyleCnt="5">
        <dgm:presLayoutVars>
          <dgm:chMax val="0"/>
          <dgm:chPref val="0"/>
        </dgm:presLayoutVars>
      </dgm:prSet>
      <dgm:spPr/>
    </dgm:pt>
    <dgm:pt modelId="{DA478E3E-B600-4F0E-8D83-A09041B296DC}" type="pres">
      <dgm:prSet presAssocID="{D9D62074-7C35-49E9-8A74-A38CADAC5330}" presName="sibTrans" presStyleCnt="0"/>
      <dgm:spPr/>
    </dgm:pt>
    <dgm:pt modelId="{BBC5109A-FB23-4849-ACBE-D34EE3C06C9C}" type="pres">
      <dgm:prSet presAssocID="{3EA3634C-81FA-47C5-A126-D6E569FE9389}" presName="compNode" presStyleCnt="0"/>
      <dgm:spPr/>
    </dgm:pt>
    <dgm:pt modelId="{A38A2D4D-5A06-40F9-83B6-AC18885B1A6A}" type="pres">
      <dgm:prSet presAssocID="{3EA3634C-81FA-47C5-A126-D6E569FE9389}" presName="bgRect" presStyleLbl="bgShp" presStyleIdx="2" presStyleCnt="5"/>
      <dgm:spPr/>
    </dgm:pt>
    <dgm:pt modelId="{68528947-61D3-466F-B069-F24EF7F6FF8A}" type="pres">
      <dgm:prSet presAssocID="{3EA3634C-81FA-47C5-A126-D6E569FE9389}"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Medicine"/>
        </a:ext>
      </dgm:extLst>
    </dgm:pt>
    <dgm:pt modelId="{CE40ACA5-D2AC-4BA8-9938-5D14C19C51DD}" type="pres">
      <dgm:prSet presAssocID="{3EA3634C-81FA-47C5-A126-D6E569FE9389}" presName="spaceRect" presStyleCnt="0"/>
      <dgm:spPr/>
    </dgm:pt>
    <dgm:pt modelId="{FDE3DB81-CA30-491B-A5A8-A178AEDA329C}" type="pres">
      <dgm:prSet presAssocID="{3EA3634C-81FA-47C5-A126-D6E569FE9389}" presName="parTx" presStyleLbl="revTx" presStyleIdx="2" presStyleCnt="5">
        <dgm:presLayoutVars>
          <dgm:chMax val="0"/>
          <dgm:chPref val="0"/>
        </dgm:presLayoutVars>
      </dgm:prSet>
      <dgm:spPr/>
    </dgm:pt>
    <dgm:pt modelId="{AB55A6D6-0884-489A-8166-631F6C955C78}" type="pres">
      <dgm:prSet presAssocID="{9E79E65F-37A5-4867-9956-5C3DB56BD0B3}" presName="sibTrans" presStyleCnt="0"/>
      <dgm:spPr/>
    </dgm:pt>
    <dgm:pt modelId="{C47A49F6-7A40-4453-A38E-AA8391580F6E}" type="pres">
      <dgm:prSet presAssocID="{D25FF718-E2FE-42F8-9A02-372B60E38C2B}" presName="compNode" presStyleCnt="0"/>
      <dgm:spPr/>
    </dgm:pt>
    <dgm:pt modelId="{5BE623DD-535E-4785-A963-19C5D35746E8}" type="pres">
      <dgm:prSet presAssocID="{D25FF718-E2FE-42F8-9A02-372B60E38C2B}" presName="bgRect" presStyleLbl="bgShp" presStyleIdx="3" presStyleCnt="5"/>
      <dgm:spPr/>
    </dgm:pt>
    <dgm:pt modelId="{DE4E505F-6081-439D-A7F1-2BDBB1E3648E}" type="pres">
      <dgm:prSet presAssocID="{D25FF718-E2FE-42F8-9A02-372B60E38C2B}"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A1E4AEDF-98AF-448A-AE53-3E1080A46CFB}" type="pres">
      <dgm:prSet presAssocID="{D25FF718-E2FE-42F8-9A02-372B60E38C2B}" presName="spaceRect" presStyleCnt="0"/>
      <dgm:spPr/>
    </dgm:pt>
    <dgm:pt modelId="{81E01F01-4A42-45CC-B88C-E022D6AE6C30}" type="pres">
      <dgm:prSet presAssocID="{D25FF718-E2FE-42F8-9A02-372B60E38C2B}" presName="parTx" presStyleLbl="revTx" presStyleIdx="3" presStyleCnt="5">
        <dgm:presLayoutVars>
          <dgm:chMax val="0"/>
          <dgm:chPref val="0"/>
        </dgm:presLayoutVars>
      </dgm:prSet>
      <dgm:spPr/>
    </dgm:pt>
    <dgm:pt modelId="{7B0532FA-2F86-40B1-B3BD-AC923FD03699}" type="pres">
      <dgm:prSet presAssocID="{40C150A7-A0A3-4ED8-85E3-24B490F6CE2E}" presName="sibTrans" presStyleCnt="0"/>
      <dgm:spPr/>
    </dgm:pt>
    <dgm:pt modelId="{A50C1111-9F30-405B-88F4-87D96C55F91B}" type="pres">
      <dgm:prSet presAssocID="{F532028C-2124-4DAC-8FE9-CE217D1A1DDF}" presName="compNode" presStyleCnt="0"/>
      <dgm:spPr/>
    </dgm:pt>
    <dgm:pt modelId="{950B943E-CA9A-4966-AFEA-05D507079457}" type="pres">
      <dgm:prSet presAssocID="{F532028C-2124-4DAC-8FE9-CE217D1A1DDF}" presName="bgRect" presStyleLbl="bgShp" presStyleIdx="4" presStyleCnt="5"/>
      <dgm:spPr/>
    </dgm:pt>
    <dgm:pt modelId="{68A47891-03F3-4C8E-A955-A7BFF64E29CD}" type="pres">
      <dgm:prSet presAssocID="{F532028C-2124-4DAC-8FE9-CE217D1A1DDF}"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Heartbeat"/>
        </a:ext>
      </dgm:extLst>
    </dgm:pt>
    <dgm:pt modelId="{ED4963C5-DC8E-4A6D-B933-AF778E6C3A05}" type="pres">
      <dgm:prSet presAssocID="{F532028C-2124-4DAC-8FE9-CE217D1A1DDF}" presName="spaceRect" presStyleCnt="0"/>
      <dgm:spPr/>
    </dgm:pt>
    <dgm:pt modelId="{010A0496-833D-4E94-8366-2EA5ADB767F4}" type="pres">
      <dgm:prSet presAssocID="{F532028C-2124-4DAC-8FE9-CE217D1A1DDF}" presName="parTx" presStyleLbl="revTx" presStyleIdx="4" presStyleCnt="5">
        <dgm:presLayoutVars>
          <dgm:chMax val="0"/>
          <dgm:chPref val="0"/>
        </dgm:presLayoutVars>
      </dgm:prSet>
      <dgm:spPr/>
    </dgm:pt>
  </dgm:ptLst>
  <dgm:cxnLst>
    <dgm:cxn modelId="{F1F68301-8AD7-4E3E-8F1B-51C98BCF3C7D}" type="presOf" srcId="{F532028C-2124-4DAC-8FE9-CE217D1A1DDF}" destId="{010A0496-833D-4E94-8366-2EA5ADB767F4}" srcOrd="0" destOrd="0" presId="urn:microsoft.com/office/officeart/2018/2/layout/IconVerticalSolidList"/>
    <dgm:cxn modelId="{F1B43C10-B4EA-41FC-A376-4A0510E9E4FE}" srcId="{EBF8B8EC-FB9D-4B44-94F2-F19D6C4CC337}" destId="{D25FF718-E2FE-42F8-9A02-372B60E38C2B}" srcOrd="3" destOrd="0" parTransId="{67D909D0-73FA-4974-B1E0-B9BEF485C407}" sibTransId="{40C150A7-A0A3-4ED8-85E3-24B490F6CE2E}"/>
    <dgm:cxn modelId="{5A2CBA21-CF74-45C1-AC69-C28E4205F387}" type="presOf" srcId="{D25FF718-E2FE-42F8-9A02-372B60E38C2B}" destId="{81E01F01-4A42-45CC-B88C-E022D6AE6C30}" srcOrd="0" destOrd="0" presId="urn:microsoft.com/office/officeart/2018/2/layout/IconVerticalSolidList"/>
    <dgm:cxn modelId="{8031BB2E-AFB7-4526-B603-0A6ABC23B5BA}" type="presOf" srcId="{3EA3634C-81FA-47C5-A126-D6E569FE9389}" destId="{FDE3DB81-CA30-491B-A5A8-A178AEDA329C}" srcOrd="0" destOrd="0" presId="urn:microsoft.com/office/officeart/2018/2/layout/IconVerticalSolidList"/>
    <dgm:cxn modelId="{607AC138-95A4-4591-9F0A-FBE09AB85C5A}" srcId="{EBF8B8EC-FB9D-4B44-94F2-F19D6C4CC337}" destId="{E38624E6-DDD4-4174-B92E-4DB6B7CD462D}" srcOrd="0" destOrd="0" parTransId="{C57AD941-7949-49FD-8C85-2E87F3575770}" sibTransId="{F4B0771C-E307-4038-A306-B226CB8D6A84}"/>
    <dgm:cxn modelId="{07996954-7CB4-4C1D-B813-DF70BE32B666}" type="presOf" srcId="{EBF8B8EC-FB9D-4B44-94F2-F19D6C4CC337}" destId="{88A6BF44-B106-45ED-A05C-B77ECA3DE141}" srcOrd="0" destOrd="0" presId="urn:microsoft.com/office/officeart/2018/2/layout/IconVerticalSolidList"/>
    <dgm:cxn modelId="{F933D874-4BF9-444E-A904-70B07D2C5881}" type="presOf" srcId="{E38624E6-DDD4-4174-B92E-4DB6B7CD462D}" destId="{E6C5BC22-3325-49C5-93F7-A4E48450E709}" srcOrd="0" destOrd="0" presId="urn:microsoft.com/office/officeart/2018/2/layout/IconVerticalSolidList"/>
    <dgm:cxn modelId="{F5C0198B-A04F-4479-B761-3D4375EA0640}" srcId="{EBF8B8EC-FB9D-4B44-94F2-F19D6C4CC337}" destId="{DFE618BB-B9AC-415C-B5B3-52259F2E4BB7}" srcOrd="1" destOrd="0" parTransId="{8EEC08D0-AC67-4249-8262-5B15B0E81960}" sibTransId="{D9D62074-7C35-49E9-8A74-A38CADAC5330}"/>
    <dgm:cxn modelId="{FDAC028C-6EA9-43A8-8BB4-20B65AFE1179}" type="presOf" srcId="{DFE618BB-B9AC-415C-B5B3-52259F2E4BB7}" destId="{A52FCED7-DB4D-4A76-9682-CE047E30FCA2}" srcOrd="0" destOrd="0" presId="urn:microsoft.com/office/officeart/2018/2/layout/IconVerticalSolidList"/>
    <dgm:cxn modelId="{D9D481C8-A7C2-4B07-8247-36629DDE95AF}" srcId="{EBF8B8EC-FB9D-4B44-94F2-F19D6C4CC337}" destId="{F532028C-2124-4DAC-8FE9-CE217D1A1DDF}" srcOrd="4" destOrd="0" parTransId="{2FF75A74-64DA-4FAB-AE00-1D0AC9EC51A7}" sibTransId="{48AE2039-FCC9-4D7C-B418-A17C7D57DA90}"/>
    <dgm:cxn modelId="{848E2DE9-C295-4B99-BBBB-CBA6754A749E}" srcId="{EBF8B8EC-FB9D-4B44-94F2-F19D6C4CC337}" destId="{3EA3634C-81FA-47C5-A126-D6E569FE9389}" srcOrd="2" destOrd="0" parTransId="{3A231F9C-D70C-44A6-8C25-6350D7D4A5F4}" sibTransId="{9E79E65F-37A5-4867-9956-5C3DB56BD0B3}"/>
    <dgm:cxn modelId="{DC5BCC23-E0F5-428E-874D-956C1F7FC5DA}" type="presParOf" srcId="{88A6BF44-B106-45ED-A05C-B77ECA3DE141}" destId="{17F18403-336C-4E2A-817C-25A854DECA25}" srcOrd="0" destOrd="0" presId="urn:microsoft.com/office/officeart/2018/2/layout/IconVerticalSolidList"/>
    <dgm:cxn modelId="{45DC3B8A-F6FC-450E-AA5F-7E6EAA68FE6E}" type="presParOf" srcId="{17F18403-336C-4E2A-817C-25A854DECA25}" destId="{1107BD4C-B18A-44D0-899F-A1B1D053311F}" srcOrd="0" destOrd="0" presId="urn:microsoft.com/office/officeart/2018/2/layout/IconVerticalSolidList"/>
    <dgm:cxn modelId="{895B07FA-A4E1-4A04-959D-218F32875190}" type="presParOf" srcId="{17F18403-336C-4E2A-817C-25A854DECA25}" destId="{EBF00BF3-A3E3-4804-87E1-75014F7C6408}" srcOrd="1" destOrd="0" presId="urn:microsoft.com/office/officeart/2018/2/layout/IconVerticalSolidList"/>
    <dgm:cxn modelId="{3C230BA2-37B9-4B60-B790-3643EC44F40B}" type="presParOf" srcId="{17F18403-336C-4E2A-817C-25A854DECA25}" destId="{E1E9028E-5601-4308-AD7E-71622A840819}" srcOrd="2" destOrd="0" presId="urn:microsoft.com/office/officeart/2018/2/layout/IconVerticalSolidList"/>
    <dgm:cxn modelId="{D4CD121E-CD26-435A-A205-0BF5E177A90D}" type="presParOf" srcId="{17F18403-336C-4E2A-817C-25A854DECA25}" destId="{E6C5BC22-3325-49C5-93F7-A4E48450E709}" srcOrd="3" destOrd="0" presId="urn:microsoft.com/office/officeart/2018/2/layout/IconVerticalSolidList"/>
    <dgm:cxn modelId="{4F03BC0C-8207-4335-A32F-09E561C42ADE}" type="presParOf" srcId="{88A6BF44-B106-45ED-A05C-B77ECA3DE141}" destId="{9F4013A0-7292-4825-AFB2-F40FFFF479C8}" srcOrd="1" destOrd="0" presId="urn:microsoft.com/office/officeart/2018/2/layout/IconVerticalSolidList"/>
    <dgm:cxn modelId="{F48CD662-753A-4CA8-B733-92C870676B2F}" type="presParOf" srcId="{88A6BF44-B106-45ED-A05C-B77ECA3DE141}" destId="{F45814E9-CE8B-4C86-9188-BE6BCFDFE916}" srcOrd="2" destOrd="0" presId="urn:microsoft.com/office/officeart/2018/2/layout/IconVerticalSolidList"/>
    <dgm:cxn modelId="{63BD856E-AFC8-4CE5-8092-A7A335289680}" type="presParOf" srcId="{F45814E9-CE8B-4C86-9188-BE6BCFDFE916}" destId="{CEF65F93-F72C-4BDB-B2F9-4352E43B0C27}" srcOrd="0" destOrd="0" presId="urn:microsoft.com/office/officeart/2018/2/layout/IconVerticalSolidList"/>
    <dgm:cxn modelId="{7F30B11E-96C1-4DB8-9D23-71D444F238B6}" type="presParOf" srcId="{F45814E9-CE8B-4C86-9188-BE6BCFDFE916}" destId="{DA2E7411-DB1A-4599-8C23-7DE88A0CA70A}" srcOrd="1" destOrd="0" presId="urn:microsoft.com/office/officeart/2018/2/layout/IconVerticalSolidList"/>
    <dgm:cxn modelId="{27FBBFF1-443C-4C83-9813-8DB7246E4776}" type="presParOf" srcId="{F45814E9-CE8B-4C86-9188-BE6BCFDFE916}" destId="{DB60D27E-D49A-4F65-AD06-FE72FEB53457}" srcOrd="2" destOrd="0" presId="urn:microsoft.com/office/officeart/2018/2/layout/IconVerticalSolidList"/>
    <dgm:cxn modelId="{C9281283-2220-47EB-B2FF-44A25CD1E72C}" type="presParOf" srcId="{F45814E9-CE8B-4C86-9188-BE6BCFDFE916}" destId="{A52FCED7-DB4D-4A76-9682-CE047E30FCA2}" srcOrd="3" destOrd="0" presId="urn:microsoft.com/office/officeart/2018/2/layout/IconVerticalSolidList"/>
    <dgm:cxn modelId="{9CD34176-FE56-4EBD-95ED-5772744C44FE}" type="presParOf" srcId="{88A6BF44-B106-45ED-A05C-B77ECA3DE141}" destId="{DA478E3E-B600-4F0E-8D83-A09041B296DC}" srcOrd="3" destOrd="0" presId="urn:microsoft.com/office/officeart/2018/2/layout/IconVerticalSolidList"/>
    <dgm:cxn modelId="{6F98BFB1-BAC6-45BC-9EAB-5532F67E3F68}" type="presParOf" srcId="{88A6BF44-B106-45ED-A05C-B77ECA3DE141}" destId="{BBC5109A-FB23-4849-ACBE-D34EE3C06C9C}" srcOrd="4" destOrd="0" presId="urn:microsoft.com/office/officeart/2018/2/layout/IconVerticalSolidList"/>
    <dgm:cxn modelId="{68E222F8-6904-41AE-BF14-7DD0F48BB241}" type="presParOf" srcId="{BBC5109A-FB23-4849-ACBE-D34EE3C06C9C}" destId="{A38A2D4D-5A06-40F9-83B6-AC18885B1A6A}" srcOrd="0" destOrd="0" presId="urn:microsoft.com/office/officeart/2018/2/layout/IconVerticalSolidList"/>
    <dgm:cxn modelId="{E9DC86B7-10B0-40B1-A80A-0D68B6E995C2}" type="presParOf" srcId="{BBC5109A-FB23-4849-ACBE-D34EE3C06C9C}" destId="{68528947-61D3-466F-B069-F24EF7F6FF8A}" srcOrd="1" destOrd="0" presId="urn:microsoft.com/office/officeart/2018/2/layout/IconVerticalSolidList"/>
    <dgm:cxn modelId="{8016124F-BD15-497F-BEF9-3FD0FC383464}" type="presParOf" srcId="{BBC5109A-FB23-4849-ACBE-D34EE3C06C9C}" destId="{CE40ACA5-D2AC-4BA8-9938-5D14C19C51DD}" srcOrd="2" destOrd="0" presId="urn:microsoft.com/office/officeart/2018/2/layout/IconVerticalSolidList"/>
    <dgm:cxn modelId="{17F0EAB3-56F6-498A-8A5D-005C939A3556}" type="presParOf" srcId="{BBC5109A-FB23-4849-ACBE-D34EE3C06C9C}" destId="{FDE3DB81-CA30-491B-A5A8-A178AEDA329C}" srcOrd="3" destOrd="0" presId="urn:microsoft.com/office/officeart/2018/2/layout/IconVerticalSolidList"/>
    <dgm:cxn modelId="{6BF517A6-A8B4-49CF-9DA4-8C494E9285ED}" type="presParOf" srcId="{88A6BF44-B106-45ED-A05C-B77ECA3DE141}" destId="{AB55A6D6-0884-489A-8166-631F6C955C78}" srcOrd="5" destOrd="0" presId="urn:microsoft.com/office/officeart/2018/2/layout/IconVerticalSolidList"/>
    <dgm:cxn modelId="{E6B3570C-D82E-4CCE-89B1-A45D334002A5}" type="presParOf" srcId="{88A6BF44-B106-45ED-A05C-B77ECA3DE141}" destId="{C47A49F6-7A40-4453-A38E-AA8391580F6E}" srcOrd="6" destOrd="0" presId="urn:microsoft.com/office/officeart/2018/2/layout/IconVerticalSolidList"/>
    <dgm:cxn modelId="{F7038AF7-3921-467E-85A9-DA58937E7597}" type="presParOf" srcId="{C47A49F6-7A40-4453-A38E-AA8391580F6E}" destId="{5BE623DD-535E-4785-A963-19C5D35746E8}" srcOrd="0" destOrd="0" presId="urn:microsoft.com/office/officeart/2018/2/layout/IconVerticalSolidList"/>
    <dgm:cxn modelId="{78F783F9-BA6D-4CFB-9C74-4D4407DE898F}" type="presParOf" srcId="{C47A49F6-7A40-4453-A38E-AA8391580F6E}" destId="{DE4E505F-6081-439D-A7F1-2BDBB1E3648E}" srcOrd="1" destOrd="0" presId="urn:microsoft.com/office/officeart/2018/2/layout/IconVerticalSolidList"/>
    <dgm:cxn modelId="{BCBE8CBC-3868-4B41-BCCE-D2B60CA9D03A}" type="presParOf" srcId="{C47A49F6-7A40-4453-A38E-AA8391580F6E}" destId="{A1E4AEDF-98AF-448A-AE53-3E1080A46CFB}" srcOrd="2" destOrd="0" presId="urn:microsoft.com/office/officeart/2018/2/layout/IconVerticalSolidList"/>
    <dgm:cxn modelId="{F8A4C467-BF0D-4EA5-ADAF-163BE6B0E69C}" type="presParOf" srcId="{C47A49F6-7A40-4453-A38E-AA8391580F6E}" destId="{81E01F01-4A42-45CC-B88C-E022D6AE6C30}" srcOrd="3" destOrd="0" presId="urn:microsoft.com/office/officeart/2018/2/layout/IconVerticalSolidList"/>
    <dgm:cxn modelId="{378DD7ED-E72A-4F72-A513-7DBA26773D20}" type="presParOf" srcId="{88A6BF44-B106-45ED-A05C-B77ECA3DE141}" destId="{7B0532FA-2F86-40B1-B3BD-AC923FD03699}" srcOrd="7" destOrd="0" presId="urn:microsoft.com/office/officeart/2018/2/layout/IconVerticalSolidList"/>
    <dgm:cxn modelId="{37A9D757-0610-4AA5-BF06-60F9BE2453F9}" type="presParOf" srcId="{88A6BF44-B106-45ED-A05C-B77ECA3DE141}" destId="{A50C1111-9F30-405B-88F4-87D96C55F91B}" srcOrd="8" destOrd="0" presId="urn:microsoft.com/office/officeart/2018/2/layout/IconVerticalSolidList"/>
    <dgm:cxn modelId="{DCDF61AD-ECC8-41A7-9034-522AC994B7CA}" type="presParOf" srcId="{A50C1111-9F30-405B-88F4-87D96C55F91B}" destId="{950B943E-CA9A-4966-AFEA-05D507079457}" srcOrd="0" destOrd="0" presId="urn:microsoft.com/office/officeart/2018/2/layout/IconVerticalSolidList"/>
    <dgm:cxn modelId="{6964C8D2-C3E2-4079-A8FC-DC06DF75591F}" type="presParOf" srcId="{A50C1111-9F30-405B-88F4-87D96C55F91B}" destId="{68A47891-03F3-4C8E-A955-A7BFF64E29CD}" srcOrd="1" destOrd="0" presId="urn:microsoft.com/office/officeart/2018/2/layout/IconVerticalSolidList"/>
    <dgm:cxn modelId="{334B73C1-D527-4940-AB71-472285F50FAD}" type="presParOf" srcId="{A50C1111-9F30-405B-88F4-87D96C55F91B}" destId="{ED4963C5-DC8E-4A6D-B933-AF778E6C3A05}" srcOrd="2" destOrd="0" presId="urn:microsoft.com/office/officeart/2018/2/layout/IconVerticalSolidList"/>
    <dgm:cxn modelId="{0D589AE2-E8E3-4A30-B9AC-25352E10E287}" type="presParOf" srcId="{A50C1111-9F30-405B-88F4-87D96C55F91B}" destId="{010A0496-833D-4E94-8366-2EA5ADB767F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97D6F62-BF3B-411F-890A-12BC44A1AFB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713D3BD-BD01-4EDC-9A1C-A879E0B420C0}">
      <dgm:prSet/>
      <dgm:spPr/>
      <dgm:t>
        <a:bodyPr/>
        <a:lstStyle/>
        <a:p>
          <a:r>
            <a:rPr lang="en-US"/>
            <a:t>Strengths: structured and comprehensive planning framework</a:t>
          </a:r>
        </a:p>
      </dgm:t>
    </dgm:pt>
    <dgm:pt modelId="{807D8312-2FF6-442A-A164-446EFEA59FE7}" type="parTrans" cxnId="{6B34C58B-2658-43C8-8C3B-3F6DF4D9D9B4}">
      <dgm:prSet/>
      <dgm:spPr/>
      <dgm:t>
        <a:bodyPr/>
        <a:lstStyle/>
        <a:p>
          <a:endParaRPr lang="en-US"/>
        </a:p>
      </dgm:t>
    </dgm:pt>
    <dgm:pt modelId="{D17D3CD0-AB4D-4B9F-BDB0-BB32A6A92582}" type="sibTrans" cxnId="{6B34C58B-2658-43C8-8C3B-3F6DF4D9D9B4}">
      <dgm:prSet/>
      <dgm:spPr/>
      <dgm:t>
        <a:bodyPr/>
        <a:lstStyle/>
        <a:p>
          <a:endParaRPr lang="en-US"/>
        </a:p>
      </dgm:t>
    </dgm:pt>
    <dgm:pt modelId="{D5E4A002-C5BA-4F4D-9321-80CC5E93BEE5}">
      <dgm:prSet/>
      <dgm:spPr/>
      <dgm:t>
        <a:bodyPr/>
        <a:lstStyle/>
        <a:p>
          <a:r>
            <a:rPr lang="en-US"/>
            <a:t>Integrates behavioural, social and environmental determinants</a:t>
          </a:r>
        </a:p>
      </dgm:t>
    </dgm:pt>
    <dgm:pt modelId="{778C7FF2-C0F3-4980-B0BF-DF20DEBA613D}" type="parTrans" cxnId="{40897FE5-BB4D-48A0-9324-AA736F0130AC}">
      <dgm:prSet/>
      <dgm:spPr/>
      <dgm:t>
        <a:bodyPr/>
        <a:lstStyle/>
        <a:p>
          <a:endParaRPr lang="en-US"/>
        </a:p>
      </dgm:t>
    </dgm:pt>
    <dgm:pt modelId="{FC50AF62-182B-421F-91FC-12956B548847}" type="sibTrans" cxnId="{40897FE5-BB4D-48A0-9324-AA736F0130AC}">
      <dgm:prSet/>
      <dgm:spPr/>
      <dgm:t>
        <a:bodyPr/>
        <a:lstStyle/>
        <a:p>
          <a:endParaRPr lang="en-US"/>
        </a:p>
      </dgm:t>
    </dgm:pt>
    <dgm:pt modelId="{C070B2A0-4D9F-4DA8-AAD6-9F057DC564AB}">
      <dgm:prSet/>
      <dgm:spPr/>
      <dgm:t>
        <a:bodyPr/>
        <a:lstStyle/>
        <a:p>
          <a:r>
            <a:rPr lang="en-US"/>
            <a:t>Suitable for community-based and digital health interventions</a:t>
          </a:r>
        </a:p>
      </dgm:t>
    </dgm:pt>
    <dgm:pt modelId="{10E84B2C-D775-42A5-BF1F-616BE493E027}" type="parTrans" cxnId="{FB6216D7-4524-4CD5-BD9F-C33A7B16A683}">
      <dgm:prSet/>
      <dgm:spPr/>
      <dgm:t>
        <a:bodyPr/>
        <a:lstStyle/>
        <a:p>
          <a:endParaRPr lang="en-US"/>
        </a:p>
      </dgm:t>
    </dgm:pt>
    <dgm:pt modelId="{91917F92-2609-45AC-A793-753CC679FA6A}" type="sibTrans" cxnId="{FB6216D7-4524-4CD5-BD9F-C33A7B16A683}">
      <dgm:prSet/>
      <dgm:spPr/>
      <dgm:t>
        <a:bodyPr/>
        <a:lstStyle/>
        <a:p>
          <a:endParaRPr lang="en-US"/>
        </a:p>
      </dgm:t>
    </dgm:pt>
    <dgm:pt modelId="{CD0356A3-9CD8-4D56-A72C-67F1776F156F}">
      <dgm:prSet/>
      <dgm:spPr/>
      <dgm:t>
        <a:bodyPr/>
        <a:lstStyle/>
        <a:p>
          <a:r>
            <a:rPr lang="en-US"/>
            <a:t>Limitations: complex planning process requiring extensive data</a:t>
          </a:r>
        </a:p>
      </dgm:t>
    </dgm:pt>
    <dgm:pt modelId="{726481E1-76A7-45AF-AE91-E63BD780BF9E}" type="parTrans" cxnId="{E6EF7535-E81A-49A2-B5FF-EB9B5A82C6BF}">
      <dgm:prSet/>
      <dgm:spPr/>
      <dgm:t>
        <a:bodyPr/>
        <a:lstStyle/>
        <a:p>
          <a:endParaRPr lang="en-US"/>
        </a:p>
      </dgm:t>
    </dgm:pt>
    <dgm:pt modelId="{CAD54B52-E1AA-4685-9715-CE210361C8FE}" type="sibTrans" cxnId="{E6EF7535-E81A-49A2-B5FF-EB9B5A82C6BF}">
      <dgm:prSet/>
      <dgm:spPr/>
      <dgm:t>
        <a:bodyPr/>
        <a:lstStyle/>
        <a:p>
          <a:endParaRPr lang="en-US"/>
        </a:p>
      </dgm:t>
    </dgm:pt>
    <dgm:pt modelId="{CD7C8C3E-AEC4-4A31-AA84-17EA16194965}">
      <dgm:prSet/>
      <dgm:spPr/>
      <dgm:t>
        <a:bodyPr/>
        <a:lstStyle/>
        <a:p>
          <a:r>
            <a:rPr lang="en-US"/>
            <a:t>Resource-intensive and requires coordination among stakeholders</a:t>
          </a:r>
        </a:p>
      </dgm:t>
    </dgm:pt>
    <dgm:pt modelId="{E96D1504-6A1B-4B3D-B8E5-336CF4D0FF79}" type="parTrans" cxnId="{AA1947E7-9B5B-43CF-BA04-1883F1EA4200}">
      <dgm:prSet/>
      <dgm:spPr/>
      <dgm:t>
        <a:bodyPr/>
        <a:lstStyle/>
        <a:p>
          <a:endParaRPr lang="en-US"/>
        </a:p>
      </dgm:t>
    </dgm:pt>
    <dgm:pt modelId="{F2686D20-9374-40D2-8205-67E28879E6B5}" type="sibTrans" cxnId="{AA1947E7-9B5B-43CF-BA04-1883F1EA4200}">
      <dgm:prSet/>
      <dgm:spPr/>
      <dgm:t>
        <a:bodyPr/>
        <a:lstStyle/>
        <a:p>
          <a:endParaRPr lang="en-US"/>
        </a:p>
      </dgm:t>
    </dgm:pt>
    <dgm:pt modelId="{5ED3024A-FA16-433B-A448-C49479882E55}">
      <dgm:prSet/>
      <dgm:spPr/>
      <dgm:t>
        <a:bodyPr/>
        <a:lstStyle/>
        <a:p>
          <a:r>
            <a:rPr lang="en-US"/>
            <a:t>Conclusion: PRECEDE–PROCEED supports systematic planning of digital hypertension interventions</a:t>
          </a:r>
        </a:p>
      </dgm:t>
    </dgm:pt>
    <dgm:pt modelId="{5C4CDD8A-F610-4AF1-8D19-1D4FAEDE41E0}" type="parTrans" cxnId="{4EAFED3C-2636-433E-AE7A-032FA0BE126E}">
      <dgm:prSet/>
      <dgm:spPr/>
      <dgm:t>
        <a:bodyPr/>
        <a:lstStyle/>
        <a:p>
          <a:endParaRPr lang="en-US"/>
        </a:p>
      </dgm:t>
    </dgm:pt>
    <dgm:pt modelId="{B3C69F34-8C5D-481E-923A-E053FDC6095D}" type="sibTrans" cxnId="{4EAFED3C-2636-433E-AE7A-032FA0BE126E}">
      <dgm:prSet/>
      <dgm:spPr/>
      <dgm:t>
        <a:bodyPr/>
        <a:lstStyle/>
        <a:p>
          <a:endParaRPr lang="en-US"/>
        </a:p>
      </dgm:t>
    </dgm:pt>
    <dgm:pt modelId="{37B8C53C-D084-45ED-A550-DFCB7444BE80}" type="pres">
      <dgm:prSet presAssocID="{197D6F62-BF3B-411F-890A-12BC44A1AFBE}" presName="root" presStyleCnt="0">
        <dgm:presLayoutVars>
          <dgm:dir/>
          <dgm:resizeHandles val="exact"/>
        </dgm:presLayoutVars>
      </dgm:prSet>
      <dgm:spPr/>
    </dgm:pt>
    <dgm:pt modelId="{4BC6ABF1-797C-47A7-AABB-9C39C3276553}" type="pres">
      <dgm:prSet presAssocID="{4713D3BD-BD01-4EDC-9A1C-A879E0B420C0}" presName="compNode" presStyleCnt="0"/>
      <dgm:spPr/>
    </dgm:pt>
    <dgm:pt modelId="{AB2F4917-2AE6-44A3-9E5E-5314F283432B}" type="pres">
      <dgm:prSet presAssocID="{4713D3BD-BD01-4EDC-9A1C-A879E0B420C0}" presName="bgRect" presStyleLbl="bgShp" presStyleIdx="0" presStyleCnt="6"/>
      <dgm:spPr/>
    </dgm:pt>
    <dgm:pt modelId="{77E8E3B6-F761-4EFB-8A59-EBA6C4CA8E50}" type="pres">
      <dgm:prSet presAssocID="{4713D3BD-BD01-4EDC-9A1C-A879E0B420C0}"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CB32C2B4-86A3-48D3-8C77-FD57C559A36B}" type="pres">
      <dgm:prSet presAssocID="{4713D3BD-BD01-4EDC-9A1C-A879E0B420C0}" presName="spaceRect" presStyleCnt="0"/>
      <dgm:spPr/>
    </dgm:pt>
    <dgm:pt modelId="{5C0C8054-3DBC-47CB-A80B-7A8B56AAEBB6}" type="pres">
      <dgm:prSet presAssocID="{4713D3BD-BD01-4EDC-9A1C-A879E0B420C0}" presName="parTx" presStyleLbl="revTx" presStyleIdx="0" presStyleCnt="6">
        <dgm:presLayoutVars>
          <dgm:chMax val="0"/>
          <dgm:chPref val="0"/>
        </dgm:presLayoutVars>
      </dgm:prSet>
      <dgm:spPr/>
    </dgm:pt>
    <dgm:pt modelId="{4CD64D2E-13C8-45BC-90D4-D1520238F3C7}" type="pres">
      <dgm:prSet presAssocID="{D17D3CD0-AB4D-4B9F-BDB0-BB32A6A92582}" presName="sibTrans" presStyleCnt="0"/>
      <dgm:spPr/>
    </dgm:pt>
    <dgm:pt modelId="{27177658-B6D5-481C-9DB1-52029DB21747}" type="pres">
      <dgm:prSet presAssocID="{D5E4A002-C5BA-4F4D-9321-80CC5E93BEE5}" presName="compNode" presStyleCnt="0"/>
      <dgm:spPr/>
    </dgm:pt>
    <dgm:pt modelId="{BC7F79A5-2B5F-434B-8ABC-17E4DD763558}" type="pres">
      <dgm:prSet presAssocID="{D5E4A002-C5BA-4F4D-9321-80CC5E93BEE5}" presName="bgRect" presStyleLbl="bgShp" presStyleIdx="1" presStyleCnt="6"/>
      <dgm:spPr/>
    </dgm:pt>
    <dgm:pt modelId="{2E0B0B41-40A1-4012-B2A4-1F133806240B}" type="pres">
      <dgm:prSet presAssocID="{D5E4A002-C5BA-4F4D-9321-80CC5E93BEE5}"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A31117CC-863E-42E3-9E5F-74558FF8EAFF}" type="pres">
      <dgm:prSet presAssocID="{D5E4A002-C5BA-4F4D-9321-80CC5E93BEE5}" presName="spaceRect" presStyleCnt="0"/>
      <dgm:spPr/>
    </dgm:pt>
    <dgm:pt modelId="{512FA3DB-066F-414B-8FB3-794DADE18FF3}" type="pres">
      <dgm:prSet presAssocID="{D5E4A002-C5BA-4F4D-9321-80CC5E93BEE5}" presName="parTx" presStyleLbl="revTx" presStyleIdx="1" presStyleCnt="6">
        <dgm:presLayoutVars>
          <dgm:chMax val="0"/>
          <dgm:chPref val="0"/>
        </dgm:presLayoutVars>
      </dgm:prSet>
      <dgm:spPr/>
    </dgm:pt>
    <dgm:pt modelId="{A47F0B52-E334-4761-B9F0-B20D03F82799}" type="pres">
      <dgm:prSet presAssocID="{FC50AF62-182B-421F-91FC-12956B548847}" presName="sibTrans" presStyleCnt="0"/>
      <dgm:spPr/>
    </dgm:pt>
    <dgm:pt modelId="{9F87EF63-BF62-49C7-936E-0FAD9D458347}" type="pres">
      <dgm:prSet presAssocID="{C070B2A0-4D9F-4DA8-AAD6-9F057DC564AB}" presName="compNode" presStyleCnt="0"/>
      <dgm:spPr/>
    </dgm:pt>
    <dgm:pt modelId="{62BBD8B4-6C0D-4145-94DB-F6383F8601AF}" type="pres">
      <dgm:prSet presAssocID="{C070B2A0-4D9F-4DA8-AAD6-9F057DC564AB}" presName="bgRect" presStyleLbl="bgShp" presStyleIdx="2" presStyleCnt="6"/>
      <dgm:spPr/>
    </dgm:pt>
    <dgm:pt modelId="{617613F8-0A3A-4F2E-9891-73FFEA7AB141}" type="pres">
      <dgm:prSet presAssocID="{C070B2A0-4D9F-4DA8-AAD6-9F057DC564AB}"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edical"/>
        </a:ext>
      </dgm:extLst>
    </dgm:pt>
    <dgm:pt modelId="{FD8883AC-D02F-4FA7-83F6-2EB3F6F8BB30}" type="pres">
      <dgm:prSet presAssocID="{C070B2A0-4D9F-4DA8-AAD6-9F057DC564AB}" presName="spaceRect" presStyleCnt="0"/>
      <dgm:spPr/>
    </dgm:pt>
    <dgm:pt modelId="{38E36B40-AD46-4F35-A76D-F9E5766F699D}" type="pres">
      <dgm:prSet presAssocID="{C070B2A0-4D9F-4DA8-AAD6-9F057DC564AB}" presName="parTx" presStyleLbl="revTx" presStyleIdx="2" presStyleCnt="6">
        <dgm:presLayoutVars>
          <dgm:chMax val="0"/>
          <dgm:chPref val="0"/>
        </dgm:presLayoutVars>
      </dgm:prSet>
      <dgm:spPr/>
    </dgm:pt>
    <dgm:pt modelId="{556B2740-B160-4EEB-A899-EB89B034AA08}" type="pres">
      <dgm:prSet presAssocID="{91917F92-2609-45AC-A793-753CC679FA6A}" presName="sibTrans" presStyleCnt="0"/>
      <dgm:spPr/>
    </dgm:pt>
    <dgm:pt modelId="{CFBC23CC-EC0E-4F22-AA1F-F35C687AF57F}" type="pres">
      <dgm:prSet presAssocID="{CD0356A3-9CD8-4D56-A72C-67F1776F156F}" presName="compNode" presStyleCnt="0"/>
      <dgm:spPr/>
    </dgm:pt>
    <dgm:pt modelId="{608D7B07-0DF3-4338-A280-AB58344005D9}" type="pres">
      <dgm:prSet presAssocID="{CD0356A3-9CD8-4D56-A72C-67F1776F156F}" presName="bgRect" presStyleLbl="bgShp" presStyleIdx="3" presStyleCnt="6"/>
      <dgm:spPr/>
    </dgm:pt>
    <dgm:pt modelId="{CFB51B4C-4DEA-4B89-BF1D-96774F83C908}" type="pres">
      <dgm:prSet presAssocID="{CD0356A3-9CD8-4D56-A72C-67F1776F156F}"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05FD98C3-0847-4C73-8AA5-EF8CB91D3426}" type="pres">
      <dgm:prSet presAssocID="{CD0356A3-9CD8-4D56-A72C-67F1776F156F}" presName="spaceRect" presStyleCnt="0"/>
      <dgm:spPr/>
    </dgm:pt>
    <dgm:pt modelId="{35733A4A-EE7F-4F09-8A71-13A7876E376B}" type="pres">
      <dgm:prSet presAssocID="{CD0356A3-9CD8-4D56-A72C-67F1776F156F}" presName="parTx" presStyleLbl="revTx" presStyleIdx="3" presStyleCnt="6">
        <dgm:presLayoutVars>
          <dgm:chMax val="0"/>
          <dgm:chPref val="0"/>
        </dgm:presLayoutVars>
      </dgm:prSet>
      <dgm:spPr/>
    </dgm:pt>
    <dgm:pt modelId="{E6881414-7DB3-43A7-ACF4-DA751D3E8DDA}" type="pres">
      <dgm:prSet presAssocID="{CAD54B52-E1AA-4685-9715-CE210361C8FE}" presName="sibTrans" presStyleCnt="0"/>
      <dgm:spPr/>
    </dgm:pt>
    <dgm:pt modelId="{32F1C8FA-2153-43D7-815D-C873B1F72EEC}" type="pres">
      <dgm:prSet presAssocID="{CD7C8C3E-AEC4-4A31-AA84-17EA16194965}" presName="compNode" presStyleCnt="0"/>
      <dgm:spPr/>
    </dgm:pt>
    <dgm:pt modelId="{E264A5E7-2D9A-4D9A-B983-162E3B89675A}" type="pres">
      <dgm:prSet presAssocID="{CD7C8C3E-AEC4-4A31-AA84-17EA16194965}" presName="bgRect" presStyleLbl="bgShp" presStyleIdx="4" presStyleCnt="6"/>
      <dgm:spPr/>
    </dgm:pt>
    <dgm:pt modelId="{C949E8F7-FD78-4D0E-831B-3D5A574BB49F}" type="pres">
      <dgm:prSet presAssocID="{CD7C8C3E-AEC4-4A31-AA84-17EA16194965}"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Users"/>
        </a:ext>
      </dgm:extLst>
    </dgm:pt>
    <dgm:pt modelId="{1C77524E-E88B-4EC7-A6F9-DA4064D89520}" type="pres">
      <dgm:prSet presAssocID="{CD7C8C3E-AEC4-4A31-AA84-17EA16194965}" presName="spaceRect" presStyleCnt="0"/>
      <dgm:spPr/>
    </dgm:pt>
    <dgm:pt modelId="{1C380B7C-5010-478F-AA81-AF03DB42494B}" type="pres">
      <dgm:prSet presAssocID="{CD7C8C3E-AEC4-4A31-AA84-17EA16194965}" presName="parTx" presStyleLbl="revTx" presStyleIdx="4" presStyleCnt="6">
        <dgm:presLayoutVars>
          <dgm:chMax val="0"/>
          <dgm:chPref val="0"/>
        </dgm:presLayoutVars>
      </dgm:prSet>
      <dgm:spPr/>
    </dgm:pt>
    <dgm:pt modelId="{427B655B-6DAE-435A-BB96-6AE7DF80B1F7}" type="pres">
      <dgm:prSet presAssocID="{F2686D20-9374-40D2-8205-67E28879E6B5}" presName="sibTrans" presStyleCnt="0"/>
      <dgm:spPr/>
    </dgm:pt>
    <dgm:pt modelId="{BBC2577B-36B2-4564-A67E-02C1CF3DB0E9}" type="pres">
      <dgm:prSet presAssocID="{5ED3024A-FA16-433B-A448-C49479882E55}" presName="compNode" presStyleCnt="0"/>
      <dgm:spPr/>
    </dgm:pt>
    <dgm:pt modelId="{B56E8747-C0B9-4779-9838-FC1E21A25FD4}" type="pres">
      <dgm:prSet presAssocID="{5ED3024A-FA16-433B-A448-C49479882E55}" presName="bgRect" presStyleLbl="bgShp" presStyleIdx="5" presStyleCnt="6"/>
      <dgm:spPr/>
    </dgm:pt>
    <dgm:pt modelId="{2ECF09ED-3E45-4AD6-93CE-B25D67962965}" type="pres">
      <dgm:prSet presAssocID="{5ED3024A-FA16-433B-A448-C49479882E55}"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 with Pulse"/>
        </a:ext>
      </dgm:extLst>
    </dgm:pt>
    <dgm:pt modelId="{F372F25C-B6F3-4104-A18F-D9152589B3B3}" type="pres">
      <dgm:prSet presAssocID="{5ED3024A-FA16-433B-A448-C49479882E55}" presName="spaceRect" presStyleCnt="0"/>
      <dgm:spPr/>
    </dgm:pt>
    <dgm:pt modelId="{4C3E5E4B-B041-45B7-B6DC-4F56A8BA642E}" type="pres">
      <dgm:prSet presAssocID="{5ED3024A-FA16-433B-A448-C49479882E55}" presName="parTx" presStyleLbl="revTx" presStyleIdx="5" presStyleCnt="6">
        <dgm:presLayoutVars>
          <dgm:chMax val="0"/>
          <dgm:chPref val="0"/>
        </dgm:presLayoutVars>
      </dgm:prSet>
      <dgm:spPr/>
    </dgm:pt>
  </dgm:ptLst>
  <dgm:cxnLst>
    <dgm:cxn modelId="{F8E24B06-25FC-4825-B1BD-6F40B2027C56}" type="presOf" srcId="{CD0356A3-9CD8-4D56-A72C-67F1776F156F}" destId="{35733A4A-EE7F-4F09-8A71-13A7876E376B}" srcOrd="0" destOrd="0" presId="urn:microsoft.com/office/officeart/2018/2/layout/IconVerticalSolidList"/>
    <dgm:cxn modelId="{E95C1E20-F773-4A87-A5E0-540FD2253084}" type="presOf" srcId="{CD7C8C3E-AEC4-4A31-AA84-17EA16194965}" destId="{1C380B7C-5010-478F-AA81-AF03DB42494B}" srcOrd="0" destOrd="0" presId="urn:microsoft.com/office/officeart/2018/2/layout/IconVerticalSolidList"/>
    <dgm:cxn modelId="{E6EF7535-E81A-49A2-B5FF-EB9B5A82C6BF}" srcId="{197D6F62-BF3B-411F-890A-12BC44A1AFBE}" destId="{CD0356A3-9CD8-4D56-A72C-67F1776F156F}" srcOrd="3" destOrd="0" parTransId="{726481E1-76A7-45AF-AE91-E63BD780BF9E}" sibTransId="{CAD54B52-E1AA-4685-9715-CE210361C8FE}"/>
    <dgm:cxn modelId="{0EE8043A-E1E0-4B9E-9C39-D96E261F6442}" type="presOf" srcId="{D5E4A002-C5BA-4F4D-9321-80CC5E93BEE5}" destId="{512FA3DB-066F-414B-8FB3-794DADE18FF3}" srcOrd="0" destOrd="0" presId="urn:microsoft.com/office/officeart/2018/2/layout/IconVerticalSolidList"/>
    <dgm:cxn modelId="{4EAFED3C-2636-433E-AE7A-032FA0BE126E}" srcId="{197D6F62-BF3B-411F-890A-12BC44A1AFBE}" destId="{5ED3024A-FA16-433B-A448-C49479882E55}" srcOrd="5" destOrd="0" parTransId="{5C4CDD8A-F610-4AF1-8D19-1D4FAEDE41E0}" sibTransId="{B3C69F34-8C5D-481E-923A-E053FDC6095D}"/>
    <dgm:cxn modelId="{1128B13D-B389-4041-9B34-4473161B3189}" type="presOf" srcId="{197D6F62-BF3B-411F-890A-12BC44A1AFBE}" destId="{37B8C53C-D084-45ED-A550-DFCB7444BE80}" srcOrd="0" destOrd="0" presId="urn:microsoft.com/office/officeart/2018/2/layout/IconVerticalSolidList"/>
    <dgm:cxn modelId="{64B6FF79-3F6D-4C04-80E1-91332B936A0E}" type="presOf" srcId="{5ED3024A-FA16-433B-A448-C49479882E55}" destId="{4C3E5E4B-B041-45B7-B6DC-4F56A8BA642E}" srcOrd="0" destOrd="0" presId="urn:microsoft.com/office/officeart/2018/2/layout/IconVerticalSolidList"/>
    <dgm:cxn modelId="{6B34C58B-2658-43C8-8C3B-3F6DF4D9D9B4}" srcId="{197D6F62-BF3B-411F-890A-12BC44A1AFBE}" destId="{4713D3BD-BD01-4EDC-9A1C-A879E0B420C0}" srcOrd="0" destOrd="0" parTransId="{807D8312-2FF6-442A-A164-446EFEA59FE7}" sibTransId="{D17D3CD0-AB4D-4B9F-BDB0-BB32A6A92582}"/>
    <dgm:cxn modelId="{5CBCB1C2-12D8-45AD-8853-ADCB4C8ED6CF}" type="presOf" srcId="{C070B2A0-4D9F-4DA8-AAD6-9F057DC564AB}" destId="{38E36B40-AD46-4F35-A76D-F9E5766F699D}" srcOrd="0" destOrd="0" presId="urn:microsoft.com/office/officeart/2018/2/layout/IconVerticalSolidList"/>
    <dgm:cxn modelId="{757792C8-5203-40EE-ADF8-11C390664A9A}" type="presOf" srcId="{4713D3BD-BD01-4EDC-9A1C-A879E0B420C0}" destId="{5C0C8054-3DBC-47CB-A80B-7A8B56AAEBB6}" srcOrd="0" destOrd="0" presId="urn:microsoft.com/office/officeart/2018/2/layout/IconVerticalSolidList"/>
    <dgm:cxn modelId="{FB6216D7-4524-4CD5-BD9F-C33A7B16A683}" srcId="{197D6F62-BF3B-411F-890A-12BC44A1AFBE}" destId="{C070B2A0-4D9F-4DA8-AAD6-9F057DC564AB}" srcOrd="2" destOrd="0" parTransId="{10E84B2C-D775-42A5-BF1F-616BE493E027}" sibTransId="{91917F92-2609-45AC-A793-753CC679FA6A}"/>
    <dgm:cxn modelId="{40897FE5-BB4D-48A0-9324-AA736F0130AC}" srcId="{197D6F62-BF3B-411F-890A-12BC44A1AFBE}" destId="{D5E4A002-C5BA-4F4D-9321-80CC5E93BEE5}" srcOrd="1" destOrd="0" parTransId="{778C7FF2-C0F3-4980-B0BF-DF20DEBA613D}" sibTransId="{FC50AF62-182B-421F-91FC-12956B548847}"/>
    <dgm:cxn modelId="{AA1947E7-9B5B-43CF-BA04-1883F1EA4200}" srcId="{197D6F62-BF3B-411F-890A-12BC44A1AFBE}" destId="{CD7C8C3E-AEC4-4A31-AA84-17EA16194965}" srcOrd="4" destOrd="0" parTransId="{E96D1504-6A1B-4B3D-B8E5-336CF4D0FF79}" sibTransId="{F2686D20-9374-40D2-8205-67E28879E6B5}"/>
    <dgm:cxn modelId="{AEDAA8F2-AD69-4AB7-B282-E91DCF3A0305}" type="presParOf" srcId="{37B8C53C-D084-45ED-A550-DFCB7444BE80}" destId="{4BC6ABF1-797C-47A7-AABB-9C39C3276553}" srcOrd="0" destOrd="0" presId="urn:microsoft.com/office/officeart/2018/2/layout/IconVerticalSolidList"/>
    <dgm:cxn modelId="{F75EFFD0-4647-402B-AA9C-6EF7CB774314}" type="presParOf" srcId="{4BC6ABF1-797C-47A7-AABB-9C39C3276553}" destId="{AB2F4917-2AE6-44A3-9E5E-5314F283432B}" srcOrd="0" destOrd="0" presId="urn:microsoft.com/office/officeart/2018/2/layout/IconVerticalSolidList"/>
    <dgm:cxn modelId="{FDC2D88C-19EC-4977-9E43-D56AD4E7031B}" type="presParOf" srcId="{4BC6ABF1-797C-47A7-AABB-9C39C3276553}" destId="{77E8E3B6-F761-4EFB-8A59-EBA6C4CA8E50}" srcOrd="1" destOrd="0" presId="urn:microsoft.com/office/officeart/2018/2/layout/IconVerticalSolidList"/>
    <dgm:cxn modelId="{C9FFFEC3-AA89-4F5E-9626-2328A07AF1C5}" type="presParOf" srcId="{4BC6ABF1-797C-47A7-AABB-9C39C3276553}" destId="{CB32C2B4-86A3-48D3-8C77-FD57C559A36B}" srcOrd="2" destOrd="0" presId="urn:microsoft.com/office/officeart/2018/2/layout/IconVerticalSolidList"/>
    <dgm:cxn modelId="{623E8E48-DEF6-444E-B7C3-4FF6ABB87D6B}" type="presParOf" srcId="{4BC6ABF1-797C-47A7-AABB-9C39C3276553}" destId="{5C0C8054-3DBC-47CB-A80B-7A8B56AAEBB6}" srcOrd="3" destOrd="0" presId="urn:microsoft.com/office/officeart/2018/2/layout/IconVerticalSolidList"/>
    <dgm:cxn modelId="{0C13A4C5-9AAD-4A6D-84F8-D09B607BAD67}" type="presParOf" srcId="{37B8C53C-D084-45ED-A550-DFCB7444BE80}" destId="{4CD64D2E-13C8-45BC-90D4-D1520238F3C7}" srcOrd="1" destOrd="0" presId="urn:microsoft.com/office/officeart/2018/2/layout/IconVerticalSolidList"/>
    <dgm:cxn modelId="{958DD3A0-7AA9-46C9-8B46-C814149B6496}" type="presParOf" srcId="{37B8C53C-D084-45ED-A550-DFCB7444BE80}" destId="{27177658-B6D5-481C-9DB1-52029DB21747}" srcOrd="2" destOrd="0" presId="urn:microsoft.com/office/officeart/2018/2/layout/IconVerticalSolidList"/>
    <dgm:cxn modelId="{CF67B9D3-92F6-46EA-A624-64A930B915FF}" type="presParOf" srcId="{27177658-B6D5-481C-9DB1-52029DB21747}" destId="{BC7F79A5-2B5F-434B-8ABC-17E4DD763558}" srcOrd="0" destOrd="0" presId="urn:microsoft.com/office/officeart/2018/2/layout/IconVerticalSolidList"/>
    <dgm:cxn modelId="{2E840388-6EDC-45E3-A8C7-6CA89B3D9742}" type="presParOf" srcId="{27177658-B6D5-481C-9DB1-52029DB21747}" destId="{2E0B0B41-40A1-4012-B2A4-1F133806240B}" srcOrd="1" destOrd="0" presId="urn:microsoft.com/office/officeart/2018/2/layout/IconVerticalSolidList"/>
    <dgm:cxn modelId="{BFE4607D-0328-4AA6-A802-D7B4A8C30577}" type="presParOf" srcId="{27177658-B6D5-481C-9DB1-52029DB21747}" destId="{A31117CC-863E-42E3-9E5F-74558FF8EAFF}" srcOrd="2" destOrd="0" presId="urn:microsoft.com/office/officeart/2018/2/layout/IconVerticalSolidList"/>
    <dgm:cxn modelId="{32546F39-4CD5-45F7-B0D9-A4C577EE7159}" type="presParOf" srcId="{27177658-B6D5-481C-9DB1-52029DB21747}" destId="{512FA3DB-066F-414B-8FB3-794DADE18FF3}" srcOrd="3" destOrd="0" presId="urn:microsoft.com/office/officeart/2018/2/layout/IconVerticalSolidList"/>
    <dgm:cxn modelId="{84598E3F-2239-4828-A121-F4FC5545C413}" type="presParOf" srcId="{37B8C53C-D084-45ED-A550-DFCB7444BE80}" destId="{A47F0B52-E334-4761-B9F0-B20D03F82799}" srcOrd="3" destOrd="0" presId="urn:microsoft.com/office/officeart/2018/2/layout/IconVerticalSolidList"/>
    <dgm:cxn modelId="{5AB8D9A2-72DE-4CF8-800E-67B4DFB2DF31}" type="presParOf" srcId="{37B8C53C-D084-45ED-A550-DFCB7444BE80}" destId="{9F87EF63-BF62-49C7-936E-0FAD9D458347}" srcOrd="4" destOrd="0" presId="urn:microsoft.com/office/officeart/2018/2/layout/IconVerticalSolidList"/>
    <dgm:cxn modelId="{8AF21CC6-259D-4220-9CB7-9528DE45A7AD}" type="presParOf" srcId="{9F87EF63-BF62-49C7-936E-0FAD9D458347}" destId="{62BBD8B4-6C0D-4145-94DB-F6383F8601AF}" srcOrd="0" destOrd="0" presId="urn:microsoft.com/office/officeart/2018/2/layout/IconVerticalSolidList"/>
    <dgm:cxn modelId="{73E3C7A8-56DE-4DB8-A084-837D13E129FE}" type="presParOf" srcId="{9F87EF63-BF62-49C7-936E-0FAD9D458347}" destId="{617613F8-0A3A-4F2E-9891-73FFEA7AB141}" srcOrd="1" destOrd="0" presId="urn:microsoft.com/office/officeart/2018/2/layout/IconVerticalSolidList"/>
    <dgm:cxn modelId="{7C4A7A72-1A6A-437F-B400-C56BD29D2E59}" type="presParOf" srcId="{9F87EF63-BF62-49C7-936E-0FAD9D458347}" destId="{FD8883AC-D02F-4FA7-83F6-2EB3F6F8BB30}" srcOrd="2" destOrd="0" presId="urn:microsoft.com/office/officeart/2018/2/layout/IconVerticalSolidList"/>
    <dgm:cxn modelId="{192331D3-184D-4505-94FC-60E6AD9E94CA}" type="presParOf" srcId="{9F87EF63-BF62-49C7-936E-0FAD9D458347}" destId="{38E36B40-AD46-4F35-A76D-F9E5766F699D}" srcOrd="3" destOrd="0" presId="urn:microsoft.com/office/officeart/2018/2/layout/IconVerticalSolidList"/>
    <dgm:cxn modelId="{094B1608-23C1-4896-B664-427273938AE9}" type="presParOf" srcId="{37B8C53C-D084-45ED-A550-DFCB7444BE80}" destId="{556B2740-B160-4EEB-A899-EB89B034AA08}" srcOrd="5" destOrd="0" presId="urn:microsoft.com/office/officeart/2018/2/layout/IconVerticalSolidList"/>
    <dgm:cxn modelId="{5649591D-B73A-4FEB-A7F7-1A7C4B612CC9}" type="presParOf" srcId="{37B8C53C-D084-45ED-A550-DFCB7444BE80}" destId="{CFBC23CC-EC0E-4F22-AA1F-F35C687AF57F}" srcOrd="6" destOrd="0" presId="urn:microsoft.com/office/officeart/2018/2/layout/IconVerticalSolidList"/>
    <dgm:cxn modelId="{948E717C-DFD1-4651-8281-D98761B8121C}" type="presParOf" srcId="{CFBC23CC-EC0E-4F22-AA1F-F35C687AF57F}" destId="{608D7B07-0DF3-4338-A280-AB58344005D9}" srcOrd="0" destOrd="0" presId="urn:microsoft.com/office/officeart/2018/2/layout/IconVerticalSolidList"/>
    <dgm:cxn modelId="{B32BC271-B8CC-4A19-B3E2-557834DF6C8C}" type="presParOf" srcId="{CFBC23CC-EC0E-4F22-AA1F-F35C687AF57F}" destId="{CFB51B4C-4DEA-4B89-BF1D-96774F83C908}" srcOrd="1" destOrd="0" presId="urn:microsoft.com/office/officeart/2018/2/layout/IconVerticalSolidList"/>
    <dgm:cxn modelId="{68E17DC4-3F42-4DEE-AA0D-132CF08E5588}" type="presParOf" srcId="{CFBC23CC-EC0E-4F22-AA1F-F35C687AF57F}" destId="{05FD98C3-0847-4C73-8AA5-EF8CB91D3426}" srcOrd="2" destOrd="0" presId="urn:microsoft.com/office/officeart/2018/2/layout/IconVerticalSolidList"/>
    <dgm:cxn modelId="{727F60D2-4A7F-436C-9D84-63C960D4F2A4}" type="presParOf" srcId="{CFBC23CC-EC0E-4F22-AA1F-F35C687AF57F}" destId="{35733A4A-EE7F-4F09-8A71-13A7876E376B}" srcOrd="3" destOrd="0" presId="urn:microsoft.com/office/officeart/2018/2/layout/IconVerticalSolidList"/>
    <dgm:cxn modelId="{F05AD4AB-6E60-4251-934F-DF1AF85DB7D8}" type="presParOf" srcId="{37B8C53C-D084-45ED-A550-DFCB7444BE80}" destId="{E6881414-7DB3-43A7-ACF4-DA751D3E8DDA}" srcOrd="7" destOrd="0" presId="urn:microsoft.com/office/officeart/2018/2/layout/IconVerticalSolidList"/>
    <dgm:cxn modelId="{ABE896A0-18F4-4BCC-A031-83B5D480F1D6}" type="presParOf" srcId="{37B8C53C-D084-45ED-A550-DFCB7444BE80}" destId="{32F1C8FA-2153-43D7-815D-C873B1F72EEC}" srcOrd="8" destOrd="0" presId="urn:microsoft.com/office/officeart/2018/2/layout/IconVerticalSolidList"/>
    <dgm:cxn modelId="{2C419AEE-48D4-4842-9261-E8AA877AF9A7}" type="presParOf" srcId="{32F1C8FA-2153-43D7-815D-C873B1F72EEC}" destId="{E264A5E7-2D9A-4D9A-B983-162E3B89675A}" srcOrd="0" destOrd="0" presId="urn:microsoft.com/office/officeart/2018/2/layout/IconVerticalSolidList"/>
    <dgm:cxn modelId="{E56759E0-46D2-4D2B-AEEB-556D26564BFE}" type="presParOf" srcId="{32F1C8FA-2153-43D7-815D-C873B1F72EEC}" destId="{C949E8F7-FD78-4D0E-831B-3D5A574BB49F}" srcOrd="1" destOrd="0" presId="urn:microsoft.com/office/officeart/2018/2/layout/IconVerticalSolidList"/>
    <dgm:cxn modelId="{01239F03-F978-411D-A301-3FB5B226FC01}" type="presParOf" srcId="{32F1C8FA-2153-43D7-815D-C873B1F72EEC}" destId="{1C77524E-E88B-4EC7-A6F9-DA4064D89520}" srcOrd="2" destOrd="0" presId="urn:microsoft.com/office/officeart/2018/2/layout/IconVerticalSolidList"/>
    <dgm:cxn modelId="{6CF39D98-DDEB-4F63-BE96-357F4CF8EEE2}" type="presParOf" srcId="{32F1C8FA-2153-43D7-815D-C873B1F72EEC}" destId="{1C380B7C-5010-478F-AA81-AF03DB42494B}" srcOrd="3" destOrd="0" presId="urn:microsoft.com/office/officeart/2018/2/layout/IconVerticalSolidList"/>
    <dgm:cxn modelId="{EFE66264-5276-455A-BE3E-0121AF5C26B3}" type="presParOf" srcId="{37B8C53C-D084-45ED-A550-DFCB7444BE80}" destId="{427B655B-6DAE-435A-BB96-6AE7DF80B1F7}" srcOrd="9" destOrd="0" presId="urn:microsoft.com/office/officeart/2018/2/layout/IconVerticalSolidList"/>
    <dgm:cxn modelId="{AC22C75F-6A86-4B45-B019-C5BD6E048FF9}" type="presParOf" srcId="{37B8C53C-D084-45ED-A550-DFCB7444BE80}" destId="{BBC2577B-36B2-4564-A67E-02C1CF3DB0E9}" srcOrd="10" destOrd="0" presId="urn:microsoft.com/office/officeart/2018/2/layout/IconVerticalSolidList"/>
    <dgm:cxn modelId="{6444F231-4C48-4FCB-97F1-9847EDC00EF7}" type="presParOf" srcId="{BBC2577B-36B2-4564-A67E-02C1CF3DB0E9}" destId="{B56E8747-C0B9-4779-9838-FC1E21A25FD4}" srcOrd="0" destOrd="0" presId="urn:microsoft.com/office/officeart/2018/2/layout/IconVerticalSolidList"/>
    <dgm:cxn modelId="{0E4A5144-5C07-4447-9A37-D1AEFC3BDA98}" type="presParOf" srcId="{BBC2577B-36B2-4564-A67E-02C1CF3DB0E9}" destId="{2ECF09ED-3E45-4AD6-93CE-B25D67962965}" srcOrd="1" destOrd="0" presId="urn:microsoft.com/office/officeart/2018/2/layout/IconVerticalSolidList"/>
    <dgm:cxn modelId="{6587749D-3774-4CD4-AA98-890736B76C7A}" type="presParOf" srcId="{BBC2577B-36B2-4564-A67E-02C1CF3DB0E9}" destId="{F372F25C-B6F3-4104-A18F-D9152589B3B3}" srcOrd="2" destOrd="0" presId="urn:microsoft.com/office/officeart/2018/2/layout/IconVerticalSolidList"/>
    <dgm:cxn modelId="{7993E67F-E4A4-4A13-BEE8-802F6ACCDC4E}" type="presParOf" srcId="{BBC2577B-36B2-4564-A67E-02C1CF3DB0E9}" destId="{4C3E5E4B-B041-45B7-B6DC-4F56A8BA642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FD1100-F578-4647-8841-9BC06F52B7D8}">
      <dsp:nvSpPr>
        <dsp:cNvPr id="0" name=""/>
        <dsp:cNvSpPr/>
      </dsp:nvSpPr>
      <dsp:spPr>
        <a:xfrm>
          <a:off x="0" y="113170"/>
          <a:ext cx="5036058" cy="783168"/>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Target public health issue: Hypertension control among adults aged 40–65 in deprived urban communities</a:t>
          </a:r>
        </a:p>
      </dsp:txBody>
      <dsp:txXfrm>
        <a:off x="38231" y="151401"/>
        <a:ext cx="4959596" cy="706706"/>
      </dsp:txXfrm>
    </dsp:sp>
    <dsp:sp modelId="{7B77F71F-38BD-4F5E-97A2-35E2BBDAF1F1}">
      <dsp:nvSpPr>
        <dsp:cNvPr id="0" name=""/>
        <dsp:cNvSpPr/>
      </dsp:nvSpPr>
      <dsp:spPr>
        <a:xfrm>
          <a:off x="0" y="936659"/>
          <a:ext cx="5036058" cy="783168"/>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Intervention approach: WhatsApp-based support programme + home blood pressure (BP) monitoring + community pharmacy follow-up</a:t>
          </a:r>
        </a:p>
      </dsp:txBody>
      <dsp:txXfrm>
        <a:off x="38231" y="974890"/>
        <a:ext cx="4959596" cy="706706"/>
      </dsp:txXfrm>
    </dsp:sp>
    <dsp:sp modelId="{BC985280-3248-405B-A51C-C1942D6838DC}">
      <dsp:nvSpPr>
        <dsp:cNvPr id="0" name=""/>
        <dsp:cNvSpPr/>
      </dsp:nvSpPr>
      <dsp:spPr>
        <a:xfrm>
          <a:off x="0" y="1760148"/>
          <a:ext cx="5036058" cy="783168"/>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Digital platforms increasingly used to support self-management and behaviour change in chronic disease care (Thai et al., 2023)</a:t>
          </a:r>
        </a:p>
      </dsp:txBody>
      <dsp:txXfrm>
        <a:off x="38231" y="1798379"/>
        <a:ext cx="4959596" cy="706706"/>
      </dsp:txXfrm>
    </dsp:sp>
    <dsp:sp modelId="{5843E414-C43E-453B-ABCD-41711AEE0F5C}">
      <dsp:nvSpPr>
        <dsp:cNvPr id="0" name=""/>
        <dsp:cNvSpPr/>
      </dsp:nvSpPr>
      <dsp:spPr>
        <a:xfrm>
          <a:off x="0" y="2583636"/>
          <a:ext cx="5036058" cy="783168"/>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Evidence indicates mobile messaging interventions improve engagement and health monitoring in chronic conditions (Favaretti et al., 2024)</a:t>
          </a:r>
        </a:p>
      </dsp:txBody>
      <dsp:txXfrm>
        <a:off x="38231" y="2621867"/>
        <a:ext cx="4959596" cy="706706"/>
      </dsp:txXfrm>
    </dsp:sp>
    <dsp:sp modelId="{F297FD5F-B9C8-465D-B8AC-AE0B5436A393}">
      <dsp:nvSpPr>
        <dsp:cNvPr id="0" name=""/>
        <dsp:cNvSpPr/>
      </dsp:nvSpPr>
      <dsp:spPr>
        <a:xfrm>
          <a:off x="0" y="3407125"/>
          <a:ext cx="5036058" cy="783168"/>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Planning and implementation structured using the PRECEDE–PROCEED health promotion planning model</a:t>
          </a:r>
        </a:p>
      </dsp:txBody>
      <dsp:txXfrm>
        <a:off x="38231" y="3445356"/>
        <a:ext cx="4959596" cy="7067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73DB79-18FB-4FCE-A960-51D1B3002801}">
      <dsp:nvSpPr>
        <dsp:cNvPr id="0" name=""/>
        <dsp:cNvSpPr/>
      </dsp:nvSpPr>
      <dsp:spPr>
        <a:xfrm>
          <a:off x="0" y="4592"/>
          <a:ext cx="47262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6C7D38-878E-47B1-AAC6-F8B51C057213}">
      <dsp:nvSpPr>
        <dsp:cNvPr id="0" name=""/>
        <dsp:cNvSpPr/>
      </dsp:nvSpPr>
      <dsp:spPr>
        <a:xfrm>
          <a:off x="295926" y="224703"/>
          <a:ext cx="538048" cy="53804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1031D14-6715-4907-BED6-389AD3AB0355}">
      <dsp:nvSpPr>
        <dsp:cNvPr id="0" name=""/>
        <dsp:cNvSpPr/>
      </dsp:nvSpPr>
      <dsp:spPr>
        <a:xfrm>
          <a:off x="1129902" y="4592"/>
          <a:ext cx="35962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666750">
            <a:lnSpc>
              <a:spcPct val="90000"/>
            </a:lnSpc>
            <a:spcBef>
              <a:spcPct val="0"/>
            </a:spcBef>
            <a:spcAft>
              <a:spcPct val="35000"/>
            </a:spcAft>
            <a:buNone/>
          </a:pPr>
          <a:r>
            <a:rPr lang="en-US" sz="1500" kern="1200"/>
            <a:t>Health promotion planning models provide systematic frameworks for designing, implementing and evaluating interventions</a:t>
          </a:r>
        </a:p>
      </dsp:txBody>
      <dsp:txXfrm>
        <a:off x="1129902" y="4592"/>
        <a:ext cx="3596298" cy="978270"/>
      </dsp:txXfrm>
    </dsp:sp>
    <dsp:sp modelId="{97A2F48D-3887-4ED2-BB8C-CB3A6F424A21}">
      <dsp:nvSpPr>
        <dsp:cNvPr id="0" name=""/>
        <dsp:cNvSpPr/>
      </dsp:nvSpPr>
      <dsp:spPr>
        <a:xfrm>
          <a:off x="0" y="1227431"/>
          <a:ext cx="47262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60E393-280B-4748-B070-E19771B0F9F7}">
      <dsp:nvSpPr>
        <dsp:cNvPr id="0" name=""/>
        <dsp:cNvSpPr/>
      </dsp:nvSpPr>
      <dsp:spPr>
        <a:xfrm>
          <a:off x="295926" y="1447541"/>
          <a:ext cx="538048" cy="53804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0B8564F-EC48-4F53-8E53-D538683A593B}">
      <dsp:nvSpPr>
        <dsp:cNvPr id="0" name=""/>
        <dsp:cNvSpPr/>
      </dsp:nvSpPr>
      <dsp:spPr>
        <a:xfrm>
          <a:off x="1129902" y="1227431"/>
          <a:ext cx="35962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666750">
            <a:lnSpc>
              <a:spcPct val="90000"/>
            </a:lnSpc>
            <a:spcBef>
              <a:spcPct val="0"/>
            </a:spcBef>
            <a:spcAft>
              <a:spcPct val="35000"/>
            </a:spcAft>
            <a:buNone/>
          </a:pPr>
          <a:r>
            <a:rPr lang="en-US" sz="1500" kern="1200"/>
            <a:t>Support identification of behavioural, environmental and social determinants of health</a:t>
          </a:r>
        </a:p>
      </dsp:txBody>
      <dsp:txXfrm>
        <a:off x="1129902" y="1227431"/>
        <a:ext cx="3596298" cy="978270"/>
      </dsp:txXfrm>
    </dsp:sp>
    <dsp:sp modelId="{16D87145-00EB-438A-8591-134C1D927ACE}">
      <dsp:nvSpPr>
        <dsp:cNvPr id="0" name=""/>
        <dsp:cNvSpPr/>
      </dsp:nvSpPr>
      <dsp:spPr>
        <a:xfrm>
          <a:off x="0" y="2450269"/>
          <a:ext cx="47262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244B93-9573-4B2F-88FE-0221F48A9930}">
      <dsp:nvSpPr>
        <dsp:cNvPr id="0" name=""/>
        <dsp:cNvSpPr/>
      </dsp:nvSpPr>
      <dsp:spPr>
        <a:xfrm>
          <a:off x="295926" y="2670380"/>
          <a:ext cx="538048" cy="53804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9D2437-B756-45D8-8A04-EACD6398207A}">
      <dsp:nvSpPr>
        <dsp:cNvPr id="0" name=""/>
        <dsp:cNvSpPr/>
      </dsp:nvSpPr>
      <dsp:spPr>
        <a:xfrm>
          <a:off x="1129902" y="2450269"/>
          <a:ext cx="35962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666750">
            <a:lnSpc>
              <a:spcPct val="90000"/>
            </a:lnSpc>
            <a:spcBef>
              <a:spcPct val="0"/>
            </a:spcBef>
            <a:spcAft>
              <a:spcPct val="35000"/>
            </a:spcAft>
            <a:buNone/>
          </a:pPr>
          <a:r>
            <a:rPr lang="en-US" sz="1500" kern="1200"/>
            <a:t>Facilitate development of evidence-based and context-specific health programmes</a:t>
          </a:r>
        </a:p>
      </dsp:txBody>
      <dsp:txXfrm>
        <a:off x="1129902" y="2450269"/>
        <a:ext cx="3596298" cy="978270"/>
      </dsp:txXfrm>
    </dsp:sp>
    <dsp:sp modelId="{41767DD4-3944-4A7B-80BB-0FC643172D50}">
      <dsp:nvSpPr>
        <dsp:cNvPr id="0" name=""/>
        <dsp:cNvSpPr/>
      </dsp:nvSpPr>
      <dsp:spPr>
        <a:xfrm>
          <a:off x="0" y="3673107"/>
          <a:ext cx="47262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F68B21-A916-42E1-8F10-BA4A60A671D0}">
      <dsp:nvSpPr>
        <dsp:cNvPr id="0" name=""/>
        <dsp:cNvSpPr/>
      </dsp:nvSpPr>
      <dsp:spPr>
        <a:xfrm>
          <a:off x="295926" y="3893218"/>
          <a:ext cx="538048" cy="53804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4A76F69-CB45-43DD-AFCB-5A4005FEA1DD}">
      <dsp:nvSpPr>
        <dsp:cNvPr id="0" name=""/>
        <dsp:cNvSpPr/>
      </dsp:nvSpPr>
      <dsp:spPr>
        <a:xfrm>
          <a:off x="1129902" y="3673107"/>
          <a:ext cx="35962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666750">
            <a:lnSpc>
              <a:spcPct val="90000"/>
            </a:lnSpc>
            <a:spcBef>
              <a:spcPct val="0"/>
            </a:spcBef>
            <a:spcAft>
              <a:spcPct val="35000"/>
            </a:spcAft>
            <a:buNone/>
          </a:pPr>
          <a:r>
            <a:rPr lang="en-US" sz="1500" kern="1200"/>
            <a:t>Enable structured planning of digital health interventions and community health initiatives (Thai et al., 2023)</a:t>
          </a:r>
        </a:p>
      </dsp:txBody>
      <dsp:txXfrm>
        <a:off x="1129902" y="3673107"/>
        <a:ext cx="3596298" cy="978270"/>
      </dsp:txXfrm>
    </dsp:sp>
    <dsp:sp modelId="{64DDB04A-6A6D-4AE4-BA7F-FED6E4B1175B}">
      <dsp:nvSpPr>
        <dsp:cNvPr id="0" name=""/>
        <dsp:cNvSpPr/>
      </dsp:nvSpPr>
      <dsp:spPr>
        <a:xfrm>
          <a:off x="0" y="4895945"/>
          <a:ext cx="47262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FE995E-7829-4DBE-AF4E-051DED8E2AC6}">
      <dsp:nvSpPr>
        <dsp:cNvPr id="0" name=""/>
        <dsp:cNvSpPr/>
      </dsp:nvSpPr>
      <dsp:spPr>
        <a:xfrm>
          <a:off x="295926" y="5116056"/>
          <a:ext cx="538048" cy="53804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A31302-5020-4455-B240-92C530A92832}">
      <dsp:nvSpPr>
        <dsp:cNvPr id="0" name=""/>
        <dsp:cNvSpPr/>
      </dsp:nvSpPr>
      <dsp:spPr>
        <a:xfrm>
          <a:off x="1129902" y="4895945"/>
          <a:ext cx="35962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666750">
            <a:lnSpc>
              <a:spcPct val="90000"/>
            </a:lnSpc>
            <a:spcBef>
              <a:spcPct val="0"/>
            </a:spcBef>
            <a:spcAft>
              <a:spcPct val="35000"/>
            </a:spcAft>
            <a:buNone/>
          </a:pPr>
          <a:r>
            <a:rPr lang="en-US" sz="1500" kern="1200"/>
            <a:t>Planning models strengthen programme effectiveness, evaluation capacity and sustainability</a:t>
          </a:r>
        </a:p>
      </dsp:txBody>
      <dsp:txXfrm>
        <a:off x="1129902" y="4895945"/>
        <a:ext cx="3596298" cy="9782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7E3BBA-463B-4448-9DCC-FFB53BBEB8D1}">
      <dsp:nvSpPr>
        <dsp:cNvPr id="0" name=""/>
        <dsp:cNvSpPr/>
      </dsp:nvSpPr>
      <dsp:spPr>
        <a:xfrm>
          <a:off x="0" y="4515036"/>
          <a:ext cx="4972629" cy="987779"/>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t>Widely applied in community health promotion and digital health programme planning</a:t>
          </a:r>
        </a:p>
      </dsp:txBody>
      <dsp:txXfrm>
        <a:off x="0" y="4515036"/>
        <a:ext cx="4972629" cy="987779"/>
      </dsp:txXfrm>
    </dsp:sp>
    <dsp:sp modelId="{693EA6D2-D40F-4F60-94E3-29CAAA29C372}">
      <dsp:nvSpPr>
        <dsp:cNvPr id="0" name=""/>
        <dsp:cNvSpPr/>
      </dsp:nvSpPr>
      <dsp:spPr>
        <a:xfrm rot="10800000">
          <a:off x="0" y="3010648"/>
          <a:ext cx="4972629" cy="1519205"/>
        </a:xfrm>
        <a:prstGeom prst="upArrowCallou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t>PROCEED: Policy, Regulatory and Organizational Constructs in Educational and Environmental Development – focuses on implementation and evaluation</a:t>
          </a:r>
        </a:p>
      </dsp:txBody>
      <dsp:txXfrm rot="10800000">
        <a:off x="0" y="3010648"/>
        <a:ext cx="4972629" cy="987134"/>
      </dsp:txXfrm>
    </dsp:sp>
    <dsp:sp modelId="{0E3007CD-868E-4095-B914-5CE35951DE7C}">
      <dsp:nvSpPr>
        <dsp:cNvPr id="0" name=""/>
        <dsp:cNvSpPr/>
      </dsp:nvSpPr>
      <dsp:spPr>
        <a:xfrm rot="10800000">
          <a:off x="0" y="1506259"/>
          <a:ext cx="4972629" cy="1519205"/>
        </a:xfrm>
        <a:prstGeom prst="upArrowCallou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t>PRECEDE: Predisposing, Reinforcing and Enabling Constructs in Educational Diagnosis and Evaluation – focuses on assessment and identification of determinants</a:t>
          </a:r>
        </a:p>
      </dsp:txBody>
      <dsp:txXfrm rot="10800000">
        <a:off x="0" y="1506259"/>
        <a:ext cx="4972629" cy="987134"/>
      </dsp:txXfrm>
    </dsp:sp>
    <dsp:sp modelId="{43D4593C-0159-45C3-84C5-BD7777456FB7}">
      <dsp:nvSpPr>
        <dsp:cNvPr id="0" name=""/>
        <dsp:cNvSpPr/>
      </dsp:nvSpPr>
      <dsp:spPr>
        <a:xfrm rot="10800000">
          <a:off x="0" y="1871"/>
          <a:ext cx="4972629" cy="1519205"/>
        </a:xfrm>
        <a:prstGeom prst="upArrowCallou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t>Developed by Green and Kreuter as a comprehensive health promotion planning framework</a:t>
          </a:r>
        </a:p>
      </dsp:txBody>
      <dsp:txXfrm rot="10800000">
        <a:off x="0" y="1871"/>
        <a:ext cx="4972629" cy="9871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280BC3-5A6D-46EC-8367-CA6E8BB22E66}">
      <dsp:nvSpPr>
        <dsp:cNvPr id="0" name=""/>
        <dsp:cNvSpPr/>
      </dsp:nvSpPr>
      <dsp:spPr>
        <a:xfrm>
          <a:off x="0" y="591343"/>
          <a:ext cx="2571749" cy="15430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Enables systematic analysis of social, behavioural and environmental determinants of hypertension</a:t>
          </a:r>
        </a:p>
      </dsp:txBody>
      <dsp:txXfrm>
        <a:off x="0" y="591343"/>
        <a:ext cx="2571749" cy="1543050"/>
      </dsp:txXfrm>
    </dsp:sp>
    <dsp:sp modelId="{497C3C44-3C06-486B-8BDB-7BB5F23F309B}">
      <dsp:nvSpPr>
        <dsp:cNvPr id="0" name=""/>
        <dsp:cNvSpPr/>
      </dsp:nvSpPr>
      <dsp:spPr>
        <a:xfrm>
          <a:off x="2828925" y="591343"/>
          <a:ext cx="2571749" cy="15430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Supports development of community-based and digitally supported interventions</a:t>
          </a:r>
        </a:p>
      </dsp:txBody>
      <dsp:txXfrm>
        <a:off x="2828925" y="591343"/>
        <a:ext cx="2571749" cy="1543050"/>
      </dsp:txXfrm>
    </dsp:sp>
    <dsp:sp modelId="{EFFCE397-4A29-4A33-B3B8-B7898A6C45EF}">
      <dsp:nvSpPr>
        <dsp:cNvPr id="0" name=""/>
        <dsp:cNvSpPr/>
      </dsp:nvSpPr>
      <dsp:spPr>
        <a:xfrm>
          <a:off x="5657849" y="591343"/>
          <a:ext cx="2571749" cy="15430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Facilitates integration of health education, digital communication and healthcare services</a:t>
          </a:r>
        </a:p>
      </dsp:txBody>
      <dsp:txXfrm>
        <a:off x="5657849" y="591343"/>
        <a:ext cx="2571749" cy="1543050"/>
      </dsp:txXfrm>
    </dsp:sp>
    <dsp:sp modelId="{7585FC7F-4453-45A3-81F6-35191A0998A3}">
      <dsp:nvSpPr>
        <dsp:cNvPr id="0" name=""/>
        <dsp:cNvSpPr/>
      </dsp:nvSpPr>
      <dsp:spPr>
        <a:xfrm>
          <a:off x="1414462" y="2391569"/>
          <a:ext cx="2571749" cy="15430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Digital messaging platforms such as WhatsApp improve patient engagement and follow-up attendance (Favaretti et al., 2024)</a:t>
          </a:r>
        </a:p>
      </dsp:txBody>
      <dsp:txXfrm>
        <a:off x="1414462" y="2391569"/>
        <a:ext cx="2571749" cy="1543050"/>
      </dsp:txXfrm>
    </dsp:sp>
    <dsp:sp modelId="{08411263-2009-4046-A624-41B93F5F8EF1}">
      <dsp:nvSpPr>
        <dsp:cNvPr id="0" name=""/>
        <dsp:cNvSpPr/>
      </dsp:nvSpPr>
      <dsp:spPr>
        <a:xfrm>
          <a:off x="4243387" y="2391569"/>
          <a:ext cx="2571749" cy="15430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Mobile communication technologies effective for health promotion in low-resource settings (Maitra, 2021; Thai et al., 2023)</a:t>
          </a:r>
        </a:p>
      </dsp:txBody>
      <dsp:txXfrm>
        <a:off x="4243387" y="2391569"/>
        <a:ext cx="2571749" cy="15430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23A0D4-08FA-4DC6-AE2E-8DC8FD654DAB}">
      <dsp:nvSpPr>
        <dsp:cNvPr id="0" name=""/>
        <dsp:cNvSpPr/>
      </dsp:nvSpPr>
      <dsp:spPr>
        <a:xfrm>
          <a:off x="0" y="523"/>
          <a:ext cx="5102815"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E7E654-6652-46C8-B038-83AB0BF94DC8}">
      <dsp:nvSpPr>
        <dsp:cNvPr id="0" name=""/>
        <dsp:cNvSpPr/>
      </dsp:nvSpPr>
      <dsp:spPr>
        <a:xfrm>
          <a:off x="0" y="523"/>
          <a:ext cx="5102815" cy="856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Behavioural determinants: low adherence to antihypertensive medication</a:t>
          </a:r>
        </a:p>
      </dsp:txBody>
      <dsp:txXfrm>
        <a:off x="0" y="523"/>
        <a:ext cx="5102815" cy="856952"/>
      </dsp:txXfrm>
    </dsp:sp>
    <dsp:sp modelId="{7ED85125-2EB1-47A9-9D97-D3EC8EB617AB}">
      <dsp:nvSpPr>
        <dsp:cNvPr id="0" name=""/>
        <dsp:cNvSpPr/>
      </dsp:nvSpPr>
      <dsp:spPr>
        <a:xfrm>
          <a:off x="0" y="857475"/>
          <a:ext cx="5102815"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DF6232-84B4-4880-8DA2-DB70AE43135B}">
      <dsp:nvSpPr>
        <dsp:cNvPr id="0" name=""/>
        <dsp:cNvSpPr/>
      </dsp:nvSpPr>
      <dsp:spPr>
        <a:xfrm>
          <a:off x="0" y="857475"/>
          <a:ext cx="5102815" cy="856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Limited routine home blood pressure monitoring</a:t>
          </a:r>
        </a:p>
      </dsp:txBody>
      <dsp:txXfrm>
        <a:off x="0" y="857475"/>
        <a:ext cx="5102815" cy="856952"/>
      </dsp:txXfrm>
    </dsp:sp>
    <dsp:sp modelId="{171243E0-A95D-4716-A0AF-A17D2B5EE0AE}">
      <dsp:nvSpPr>
        <dsp:cNvPr id="0" name=""/>
        <dsp:cNvSpPr/>
      </dsp:nvSpPr>
      <dsp:spPr>
        <a:xfrm>
          <a:off x="0" y="1714427"/>
          <a:ext cx="5102815"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0DEA27-49D4-418B-9EB1-0A009941416C}">
      <dsp:nvSpPr>
        <dsp:cNvPr id="0" name=""/>
        <dsp:cNvSpPr/>
      </dsp:nvSpPr>
      <dsp:spPr>
        <a:xfrm>
          <a:off x="0" y="1714427"/>
          <a:ext cx="5102815" cy="856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Poor lifestyle behaviours including dietary risks and sedentary habits</a:t>
          </a:r>
        </a:p>
      </dsp:txBody>
      <dsp:txXfrm>
        <a:off x="0" y="1714427"/>
        <a:ext cx="5102815" cy="856952"/>
      </dsp:txXfrm>
    </dsp:sp>
    <dsp:sp modelId="{2D2BF906-8246-43CF-8FB2-722322D10F6A}">
      <dsp:nvSpPr>
        <dsp:cNvPr id="0" name=""/>
        <dsp:cNvSpPr/>
      </dsp:nvSpPr>
      <dsp:spPr>
        <a:xfrm>
          <a:off x="0" y="2571379"/>
          <a:ext cx="5102815"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3640A6-8E73-4F94-8088-F107796A85AA}">
      <dsp:nvSpPr>
        <dsp:cNvPr id="0" name=""/>
        <dsp:cNvSpPr/>
      </dsp:nvSpPr>
      <dsp:spPr>
        <a:xfrm>
          <a:off x="0" y="2571379"/>
          <a:ext cx="5102815" cy="856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Environmental determinants: limited access to regular clinical follow-up</a:t>
          </a:r>
        </a:p>
      </dsp:txBody>
      <dsp:txXfrm>
        <a:off x="0" y="2571379"/>
        <a:ext cx="5102815" cy="856952"/>
      </dsp:txXfrm>
    </dsp:sp>
    <dsp:sp modelId="{FFA24F9C-710D-415A-A99D-E458F3D9B350}">
      <dsp:nvSpPr>
        <dsp:cNvPr id="0" name=""/>
        <dsp:cNvSpPr/>
      </dsp:nvSpPr>
      <dsp:spPr>
        <a:xfrm>
          <a:off x="0" y="3428331"/>
          <a:ext cx="5102815"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7E58D7-E0EB-4C96-832D-FE86B003C7D0}">
      <dsp:nvSpPr>
        <dsp:cNvPr id="0" name=""/>
        <dsp:cNvSpPr/>
      </dsp:nvSpPr>
      <dsp:spPr>
        <a:xfrm>
          <a:off x="0" y="3428331"/>
          <a:ext cx="5102815" cy="856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Low health literacy in deprived communities; digital platforms support monitoring and engagement (Thai et al., 2023)</a:t>
          </a:r>
        </a:p>
      </dsp:txBody>
      <dsp:txXfrm>
        <a:off x="0" y="3428331"/>
        <a:ext cx="5102815" cy="8569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B66DE1-4F11-4BCF-89E6-1FD5DA4FA10F}">
      <dsp:nvSpPr>
        <dsp:cNvPr id="0" name=""/>
        <dsp:cNvSpPr/>
      </dsp:nvSpPr>
      <dsp:spPr>
        <a:xfrm>
          <a:off x="2190750" y="0"/>
          <a:ext cx="3733799" cy="3733799"/>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9C75A9-2740-4A66-B008-E25460DC644E}">
      <dsp:nvSpPr>
        <dsp:cNvPr id="0" name=""/>
        <dsp:cNvSpPr/>
      </dsp:nvSpPr>
      <dsp:spPr>
        <a:xfrm>
          <a:off x="2545461" y="354710"/>
          <a:ext cx="1456181" cy="1456181"/>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WhatsApp-based support programme: health education messages, reminders, peer support</a:t>
          </a:r>
        </a:p>
      </dsp:txBody>
      <dsp:txXfrm>
        <a:off x="2616546" y="425795"/>
        <a:ext cx="1314011" cy="1314011"/>
      </dsp:txXfrm>
    </dsp:sp>
    <dsp:sp modelId="{D13D8E62-CFED-438C-93E3-207B04A9CF6C}">
      <dsp:nvSpPr>
        <dsp:cNvPr id="0" name=""/>
        <dsp:cNvSpPr/>
      </dsp:nvSpPr>
      <dsp:spPr>
        <a:xfrm>
          <a:off x="4113656" y="354710"/>
          <a:ext cx="1456181" cy="1456181"/>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Home blood pressure monitoring: regular patient-led BP measurements and reporting</a:t>
          </a:r>
        </a:p>
      </dsp:txBody>
      <dsp:txXfrm>
        <a:off x="4184741" y="425795"/>
        <a:ext cx="1314011" cy="1314011"/>
      </dsp:txXfrm>
    </dsp:sp>
    <dsp:sp modelId="{407F1DEE-CC76-42DD-BB4C-49044D0AA6BA}">
      <dsp:nvSpPr>
        <dsp:cNvPr id="0" name=""/>
        <dsp:cNvSpPr/>
      </dsp:nvSpPr>
      <dsp:spPr>
        <a:xfrm>
          <a:off x="2545461" y="1922906"/>
          <a:ext cx="1456181" cy="1456181"/>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Community pharmacy follow-up: pharmacist consultation and medication management</a:t>
          </a:r>
        </a:p>
      </dsp:txBody>
      <dsp:txXfrm>
        <a:off x="2616546" y="1993991"/>
        <a:ext cx="1314011" cy="1314011"/>
      </dsp:txXfrm>
    </dsp:sp>
    <dsp:sp modelId="{C6330079-627A-470F-9C06-C7CF1D15AC15}">
      <dsp:nvSpPr>
        <dsp:cNvPr id="0" name=""/>
        <dsp:cNvSpPr/>
      </dsp:nvSpPr>
      <dsp:spPr>
        <a:xfrm>
          <a:off x="4113656" y="1922906"/>
          <a:ext cx="1456181" cy="1456181"/>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Digital interventions combined with home monitoring improve hypertension control (McManus et al., 2021)</a:t>
          </a:r>
        </a:p>
      </dsp:txBody>
      <dsp:txXfrm>
        <a:off x="4184741" y="1993991"/>
        <a:ext cx="1314011" cy="131401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07BD4C-B18A-44D0-899F-A1B1D053311F}">
      <dsp:nvSpPr>
        <dsp:cNvPr id="0" name=""/>
        <dsp:cNvSpPr/>
      </dsp:nvSpPr>
      <dsp:spPr>
        <a:xfrm>
          <a:off x="0" y="3535"/>
          <a:ext cx="8229600" cy="7531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F00BF3-A3E3-4804-87E1-75014F7C6408}">
      <dsp:nvSpPr>
        <dsp:cNvPr id="0" name=""/>
        <dsp:cNvSpPr/>
      </dsp:nvSpPr>
      <dsp:spPr>
        <a:xfrm>
          <a:off x="227827" y="172994"/>
          <a:ext cx="414231" cy="4142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C5BC22-3325-49C5-93F7-A4E48450E709}">
      <dsp:nvSpPr>
        <dsp:cNvPr id="0" name=""/>
        <dsp:cNvSpPr/>
      </dsp:nvSpPr>
      <dsp:spPr>
        <a:xfrm>
          <a:off x="869886" y="3535"/>
          <a:ext cx="7359713" cy="753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08" tIns="79708" rIns="79708" bIns="79708" numCol="1" spcCol="1270" anchor="ctr" anchorCtr="0">
          <a:noAutofit/>
        </a:bodyPr>
        <a:lstStyle/>
        <a:p>
          <a:pPr marL="0" lvl="0" indent="0" algn="l" defTabSz="844550">
            <a:lnSpc>
              <a:spcPct val="100000"/>
            </a:lnSpc>
            <a:spcBef>
              <a:spcPct val="0"/>
            </a:spcBef>
            <a:spcAft>
              <a:spcPct val="35000"/>
            </a:spcAft>
            <a:buNone/>
          </a:pPr>
          <a:r>
            <a:rPr lang="en-US" sz="1900" kern="1200"/>
            <a:t>Process evaluation: participation rates in WhatsApp groups and frequency of home BP monitoring</a:t>
          </a:r>
        </a:p>
      </dsp:txBody>
      <dsp:txXfrm>
        <a:off x="869886" y="3535"/>
        <a:ext cx="7359713" cy="753148"/>
      </dsp:txXfrm>
    </dsp:sp>
    <dsp:sp modelId="{CEF65F93-F72C-4BDB-B2F9-4352E43B0C27}">
      <dsp:nvSpPr>
        <dsp:cNvPr id="0" name=""/>
        <dsp:cNvSpPr/>
      </dsp:nvSpPr>
      <dsp:spPr>
        <a:xfrm>
          <a:off x="0" y="944971"/>
          <a:ext cx="8229600" cy="7531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2E7411-DB1A-4599-8C23-7DE88A0CA70A}">
      <dsp:nvSpPr>
        <dsp:cNvPr id="0" name=""/>
        <dsp:cNvSpPr/>
      </dsp:nvSpPr>
      <dsp:spPr>
        <a:xfrm>
          <a:off x="227827" y="1114429"/>
          <a:ext cx="414231" cy="4142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2FCED7-DB4D-4A76-9682-CE047E30FCA2}">
      <dsp:nvSpPr>
        <dsp:cNvPr id="0" name=""/>
        <dsp:cNvSpPr/>
      </dsp:nvSpPr>
      <dsp:spPr>
        <a:xfrm>
          <a:off x="869886" y="944971"/>
          <a:ext cx="7359713" cy="753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08" tIns="79708" rIns="79708" bIns="79708" numCol="1" spcCol="1270" anchor="ctr" anchorCtr="0">
          <a:noAutofit/>
        </a:bodyPr>
        <a:lstStyle/>
        <a:p>
          <a:pPr marL="0" lvl="0" indent="0" algn="l" defTabSz="844550">
            <a:lnSpc>
              <a:spcPct val="100000"/>
            </a:lnSpc>
            <a:spcBef>
              <a:spcPct val="0"/>
            </a:spcBef>
            <a:spcAft>
              <a:spcPct val="35000"/>
            </a:spcAft>
            <a:buNone/>
          </a:pPr>
          <a:r>
            <a:rPr lang="en-US" sz="1900" kern="1200"/>
            <a:t>Engagement with educational messages</a:t>
          </a:r>
        </a:p>
      </dsp:txBody>
      <dsp:txXfrm>
        <a:off x="869886" y="944971"/>
        <a:ext cx="7359713" cy="753148"/>
      </dsp:txXfrm>
    </dsp:sp>
    <dsp:sp modelId="{A38A2D4D-5A06-40F9-83B6-AC18885B1A6A}">
      <dsp:nvSpPr>
        <dsp:cNvPr id="0" name=""/>
        <dsp:cNvSpPr/>
      </dsp:nvSpPr>
      <dsp:spPr>
        <a:xfrm>
          <a:off x="0" y="1886407"/>
          <a:ext cx="8229600" cy="7531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528947-61D3-466F-B069-F24EF7F6FF8A}">
      <dsp:nvSpPr>
        <dsp:cNvPr id="0" name=""/>
        <dsp:cNvSpPr/>
      </dsp:nvSpPr>
      <dsp:spPr>
        <a:xfrm>
          <a:off x="227827" y="2055865"/>
          <a:ext cx="414231" cy="4142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E3DB81-CA30-491B-A5A8-A178AEDA329C}">
      <dsp:nvSpPr>
        <dsp:cNvPr id="0" name=""/>
        <dsp:cNvSpPr/>
      </dsp:nvSpPr>
      <dsp:spPr>
        <a:xfrm>
          <a:off x="869886" y="1886407"/>
          <a:ext cx="7359713" cy="753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08" tIns="79708" rIns="79708" bIns="79708" numCol="1" spcCol="1270" anchor="ctr" anchorCtr="0">
          <a:noAutofit/>
        </a:bodyPr>
        <a:lstStyle/>
        <a:p>
          <a:pPr marL="0" lvl="0" indent="0" algn="l" defTabSz="844550">
            <a:lnSpc>
              <a:spcPct val="100000"/>
            </a:lnSpc>
            <a:spcBef>
              <a:spcPct val="0"/>
            </a:spcBef>
            <a:spcAft>
              <a:spcPct val="35000"/>
            </a:spcAft>
            <a:buNone/>
          </a:pPr>
          <a:r>
            <a:rPr lang="en-US" sz="1900" kern="1200"/>
            <a:t>Impact evaluation: improved medication adherence and monitoring behaviour</a:t>
          </a:r>
        </a:p>
      </dsp:txBody>
      <dsp:txXfrm>
        <a:off x="869886" y="1886407"/>
        <a:ext cx="7359713" cy="753148"/>
      </dsp:txXfrm>
    </dsp:sp>
    <dsp:sp modelId="{5BE623DD-535E-4785-A963-19C5D35746E8}">
      <dsp:nvSpPr>
        <dsp:cNvPr id="0" name=""/>
        <dsp:cNvSpPr/>
      </dsp:nvSpPr>
      <dsp:spPr>
        <a:xfrm>
          <a:off x="0" y="2827842"/>
          <a:ext cx="8229600" cy="7531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4E505F-6081-439D-A7F1-2BDBB1E3648E}">
      <dsp:nvSpPr>
        <dsp:cNvPr id="0" name=""/>
        <dsp:cNvSpPr/>
      </dsp:nvSpPr>
      <dsp:spPr>
        <a:xfrm>
          <a:off x="227827" y="2997301"/>
          <a:ext cx="414231" cy="4142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E01F01-4A42-45CC-B88C-E022D6AE6C30}">
      <dsp:nvSpPr>
        <dsp:cNvPr id="0" name=""/>
        <dsp:cNvSpPr/>
      </dsp:nvSpPr>
      <dsp:spPr>
        <a:xfrm>
          <a:off x="869886" y="2827842"/>
          <a:ext cx="7359713" cy="753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08" tIns="79708" rIns="79708" bIns="79708" numCol="1" spcCol="1270" anchor="ctr" anchorCtr="0">
          <a:noAutofit/>
        </a:bodyPr>
        <a:lstStyle/>
        <a:p>
          <a:pPr marL="0" lvl="0" indent="0" algn="l" defTabSz="844550">
            <a:lnSpc>
              <a:spcPct val="100000"/>
            </a:lnSpc>
            <a:spcBef>
              <a:spcPct val="0"/>
            </a:spcBef>
            <a:spcAft>
              <a:spcPct val="35000"/>
            </a:spcAft>
            <a:buNone/>
          </a:pPr>
          <a:r>
            <a:rPr lang="en-US" sz="1900" kern="1200"/>
            <a:t>Improved clinic follow-up attendance (Favaretti et al., 2024)</a:t>
          </a:r>
        </a:p>
      </dsp:txBody>
      <dsp:txXfrm>
        <a:off x="869886" y="2827842"/>
        <a:ext cx="7359713" cy="753148"/>
      </dsp:txXfrm>
    </dsp:sp>
    <dsp:sp modelId="{950B943E-CA9A-4966-AFEA-05D507079457}">
      <dsp:nvSpPr>
        <dsp:cNvPr id="0" name=""/>
        <dsp:cNvSpPr/>
      </dsp:nvSpPr>
      <dsp:spPr>
        <a:xfrm>
          <a:off x="0" y="3769278"/>
          <a:ext cx="8229600" cy="7531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A47891-03F3-4C8E-A955-A7BFF64E29CD}">
      <dsp:nvSpPr>
        <dsp:cNvPr id="0" name=""/>
        <dsp:cNvSpPr/>
      </dsp:nvSpPr>
      <dsp:spPr>
        <a:xfrm>
          <a:off x="227827" y="3938736"/>
          <a:ext cx="414231" cy="4142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0A0496-833D-4E94-8366-2EA5ADB767F4}">
      <dsp:nvSpPr>
        <dsp:cNvPr id="0" name=""/>
        <dsp:cNvSpPr/>
      </dsp:nvSpPr>
      <dsp:spPr>
        <a:xfrm>
          <a:off x="869886" y="3769278"/>
          <a:ext cx="7359713" cy="753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08" tIns="79708" rIns="79708" bIns="79708" numCol="1" spcCol="1270" anchor="ctr" anchorCtr="0">
          <a:noAutofit/>
        </a:bodyPr>
        <a:lstStyle/>
        <a:p>
          <a:pPr marL="0" lvl="0" indent="0" algn="l" defTabSz="844550">
            <a:lnSpc>
              <a:spcPct val="100000"/>
            </a:lnSpc>
            <a:spcBef>
              <a:spcPct val="0"/>
            </a:spcBef>
            <a:spcAft>
              <a:spcPct val="35000"/>
            </a:spcAft>
            <a:buNone/>
          </a:pPr>
          <a:r>
            <a:rPr lang="en-US" sz="1900" kern="1200"/>
            <a:t>Outcome evaluation: improved BP control and reduced hypertension complications</a:t>
          </a:r>
        </a:p>
      </dsp:txBody>
      <dsp:txXfrm>
        <a:off x="869886" y="3769278"/>
        <a:ext cx="7359713" cy="75314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2F4917-2AE6-44A3-9E5E-5314F283432B}">
      <dsp:nvSpPr>
        <dsp:cNvPr id="0" name=""/>
        <dsp:cNvSpPr/>
      </dsp:nvSpPr>
      <dsp:spPr>
        <a:xfrm>
          <a:off x="0" y="1409"/>
          <a:ext cx="7886700" cy="60064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E8E3B6-F761-4EFB-8A59-EBA6C4CA8E50}">
      <dsp:nvSpPr>
        <dsp:cNvPr id="0" name=""/>
        <dsp:cNvSpPr/>
      </dsp:nvSpPr>
      <dsp:spPr>
        <a:xfrm>
          <a:off x="181696" y="136555"/>
          <a:ext cx="330356" cy="3303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C0C8054-3DBC-47CB-A80B-7A8B56AAEBB6}">
      <dsp:nvSpPr>
        <dsp:cNvPr id="0" name=""/>
        <dsp:cNvSpPr/>
      </dsp:nvSpPr>
      <dsp:spPr>
        <a:xfrm>
          <a:off x="693749" y="1409"/>
          <a:ext cx="71929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Strengths: structured and comprehensive planning framework</a:t>
          </a:r>
        </a:p>
      </dsp:txBody>
      <dsp:txXfrm>
        <a:off x="693749" y="1409"/>
        <a:ext cx="7192950" cy="600648"/>
      </dsp:txXfrm>
    </dsp:sp>
    <dsp:sp modelId="{BC7F79A5-2B5F-434B-8ABC-17E4DD763558}">
      <dsp:nvSpPr>
        <dsp:cNvPr id="0" name=""/>
        <dsp:cNvSpPr/>
      </dsp:nvSpPr>
      <dsp:spPr>
        <a:xfrm>
          <a:off x="0" y="752220"/>
          <a:ext cx="7886700" cy="60064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0B0B41-40A1-4012-B2A4-1F133806240B}">
      <dsp:nvSpPr>
        <dsp:cNvPr id="0" name=""/>
        <dsp:cNvSpPr/>
      </dsp:nvSpPr>
      <dsp:spPr>
        <a:xfrm>
          <a:off x="181696" y="887366"/>
          <a:ext cx="330356" cy="3303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2FA3DB-066F-414B-8FB3-794DADE18FF3}">
      <dsp:nvSpPr>
        <dsp:cNvPr id="0" name=""/>
        <dsp:cNvSpPr/>
      </dsp:nvSpPr>
      <dsp:spPr>
        <a:xfrm>
          <a:off x="693749" y="752220"/>
          <a:ext cx="71929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Integrates behavioural, social and environmental determinants</a:t>
          </a:r>
        </a:p>
      </dsp:txBody>
      <dsp:txXfrm>
        <a:off x="693749" y="752220"/>
        <a:ext cx="7192950" cy="600648"/>
      </dsp:txXfrm>
    </dsp:sp>
    <dsp:sp modelId="{62BBD8B4-6C0D-4145-94DB-F6383F8601AF}">
      <dsp:nvSpPr>
        <dsp:cNvPr id="0" name=""/>
        <dsp:cNvSpPr/>
      </dsp:nvSpPr>
      <dsp:spPr>
        <a:xfrm>
          <a:off x="0" y="1503031"/>
          <a:ext cx="7886700" cy="60064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7613F8-0A3A-4F2E-9891-73FFEA7AB141}">
      <dsp:nvSpPr>
        <dsp:cNvPr id="0" name=""/>
        <dsp:cNvSpPr/>
      </dsp:nvSpPr>
      <dsp:spPr>
        <a:xfrm>
          <a:off x="181696" y="1638177"/>
          <a:ext cx="330356" cy="3303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8E36B40-AD46-4F35-A76D-F9E5766F699D}">
      <dsp:nvSpPr>
        <dsp:cNvPr id="0" name=""/>
        <dsp:cNvSpPr/>
      </dsp:nvSpPr>
      <dsp:spPr>
        <a:xfrm>
          <a:off x="693749" y="1503031"/>
          <a:ext cx="71929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Suitable for community-based and digital health interventions</a:t>
          </a:r>
        </a:p>
      </dsp:txBody>
      <dsp:txXfrm>
        <a:off x="693749" y="1503031"/>
        <a:ext cx="7192950" cy="600648"/>
      </dsp:txXfrm>
    </dsp:sp>
    <dsp:sp modelId="{608D7B07-0DF3-4338-A280-AB58344005D9}">
      <dsp:nvSpPr>
        <dsp:cNvPr id="0" name=""/>
        <dsp:cNvSpPr/>
      </dsp:nvSpPr>
      <dsp:spPr>
        <a:xfrm>
          <a:off x="0" y="2253843"/>
          <a:ext cx="7886700" cy="60064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B51B4C-4DEA-4B89-BF1D-96774F83C908}">
      <dsp:nvSpPr>
        <dsp:cNvPr id="0" name=""/>
        <dsp:cNvSpPr/>
      </dsp:nvSpPr>
      <dsp:spPr>
        <a:xfrm>
          <a:off x="181696" y="2388989"/>
          <a:ext cx="330356" cy="3303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5733A4A-EE7F-4F09-8A71-13A7876E376B}">
      <dsp:nvSpPr>
        <dsp:cNvPr id="0" name=""/>
        <dsp:cNvSpPr/>
      </dsp:nvSpPr>
      <dsp:spPr>
        <a:xfrm>
          <a:off x="693749" y="2253843"/>
          <a:ext cx="71929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Limitations: complex planning process requiring extensive data</a:t>
          </a:r>
        </a:p>
      </dsp:txBody>
      <dsp:txXfrm>
        <a:off x="693749" y="2253843"/>
        <a:ext cx="7192950" cy="600648"/>
      </dsp:txXfrm>
    </dsp:sp>
    <dsp:sp modelId="{E264A5E7-2D9A-4D9A-B983-162E3B89675A}">
      <dsp:nvSpPr>
        <dsp:cNvPr id="0" name=""/>
        <dsp:cNvSpPr/>
      </dsp:nvSpPr>
      <dsp:spPr>
        <a:xfrm>
          <a:off x="0" y="3004654"/>
          <a:ext cx="7886700" cy="600648"/>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49E8F7-FD78-4D0E-831B-3D5A574BB49F}">
      <dsp:nvSpPr>
        <dsp:cNvPr id="0" name=""/>
        <dsp:cNvSpPr/>
      </dsp:nvSpPr>
      <dsp:spPr>
        <a:xfrm>
          <a:off x="181696" y="3139800"/>
          <a:ext cx="330356" cy="3303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C380B7C-5010-478F-AA81-AF03DB42494B}">
      <dsp:nvSpPr>
        <dsp:cNvPr id="0" name=""/>
        <dsp:cNvSpPr/>
      </dsp:nvSpPr>
      <dsp:spPr>
        <a:xfrm>
          <a:off x="693749" y="3004654"/>
          <a:ext cx="71929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Resource-intensive and requires coordination among stakeholders</a:t>
          </a:r>
        </a:p>
      </dsp:txBody>
      <dsp:txXfrm>
        <a:off x="693749" y="3004654"/>
        <a:ext cx="7192950" cy="600648"/>
      </dsp:txXfrm>
    </dsp:sp>
    <dsp:sp modelId="{B56E8747-C0B9-4779-9838-FC1E21A25FD4}">
      <dsp:nvSpPr>
        <dsp:cNvPr id="0" name=""/>
        <dsp:cNvSpPr/>
      </dsp:nvSpPr>
      <dsp:spPr>
        <a:xfrm>
          <a:off x="0" y="3755465"/>
          <a:ext cx="7886700" cy="60064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CF09ED-3E45-4AD6-93CE-B25D67962965}">
      <dsp:nvSpPr>
        <dsp:cNvPr id="0" name=""/>
        <dsp:cNvSpPr/>
      </dsp:nvSpPr>
      <dsp:spPr>
        <a:xfrm>
          <a:off x="181696" y="3890611"/>
          <a:ext cx="330356" cy="3303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C3E5E4B-B041-45B7-B6DC-4F56A8BA642E}">
      <dsp:nvSpPr>
        <dsp:cNvPr id="0" name=""/>
        <dsp:cNvSpPr/>
      </dsp:nvSpPr>
      <dsp:spPr>
        <a:xfrm>
          <a:off x="693749" y="3755465"/>
          <a:ext cx="71929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Conclusion: PRECEDE–PROCEED supports systematic planning of digital hypertension interventions</a:t>
          </a:r>
        </a:p>
      </dsp:txBody>
      <dsp:txXfrm>
        <a:off x="693749" y="3755465"/>
        <a:ext cx="7192950" cy="60064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1">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CA3FC6-C9AC-4555-8CDF-7027CE29E543}" type="datetimeFigureOut">
              <a:rPr lang="en-US" smtClean="0"/>
              <a:pPr/>
              <a:t>3/15/2026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CC8008-CECC-447E-AF10-80FF465DE237}" type="slidenum">
              <a:rPr lang="en-US" smtClean="0"/>
              <a:pPr/>
              <a:t>‹#›</a:t>
            </a:fld>
            <a:endParaRPr lang="en-US"/>
          </a:p>
        </p:txBody>
      </p:sp>
    </p:spTree>
    <p:extLst>
      <p:ext uri="{BB962C8B-B14F-4D97-AF65-F5344CB8AC3E}">
        <p14:creationId xmlns:p14="http://schemas.microsoft.com/office/powerpoint/2010/main" val="5066074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6.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7.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8.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9.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0.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1.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2.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Hypertension is a critical problem in the world population and it is a leading factor of heart disease and early death. Treatment needs to be controlled by regular medication use, lifestyle modification and blood pressure cheques. Nevertheless, the adults of 40-65 years in poor urban areas tend to have challenges such as low access to health services, low health literacy and socioeconomic disparities that interfere with effective management of hypertension.</a:t>
            </a:r>
          </a:p>
          <a:p>
            <a:r>
              <a:rPr lang="en-GB" sz="1200" kern="1200" dirty="0">
                <a:solidFill>
                  <a:schemeClr val="tx1"/>
                </a:solidFill>
                <a:effectLst/>
                <a:latin typeface="+mn-lt"/>
                <a:ea typeface="+mn-ea"/>
                <a:cs typeface="+mn-cs"/>
              </a:rPr>
              <a:t>Digital health technologies offer emerging opportunities in enhancing the management of chronic diseases by offering available communication platforms. WhatsApp is a mobile messaging initiative that facilitates the provision of health education, reminders and peer support via digital avenues that are familiar to the user (Thai et al., 2023). It has been shown that the use of WhatsApp-based reminder can enhance the attendance in follow-up arrangements among hypertensive patients to a considerable extent (</a:t>
            </a:r>
            <a:r>
              <a:rPr lang="en-GB" sz="1200" kern="1200" dirty="0" err="1">
                <a:solidFill>
                  <a:schemeClr val="tx1"/>
                </a:solidFill>
                <a:effectLst/>
                <a:latin typeface="+mn-lt"/>
                <a:ea typeface="+mn-ea"/>
                <a:cs typeface="+mn-cs"/>
              </a:rPr>
              <a:t>Favaretti</a:t>
            </a:r>
            <a:r>
              <a:rPr lang="en-GB" sz="1200" kern="1200" dirty="0">
                <a:solidFill>
                  <a:schemeClr val="tx1"/>
                </a:solidFill>
                <a:effectLst/>
                <a:latin typeface="+mn-lt"/>
                <a:ea typeface="+mn-ea"/>
                <a:cs typeface="+mn-cs"/>
              </a:rPr>
              <a:t> et al., 2024). The health promotion planning model to be used to structure the proposed intervention therefore is the PRECEDE- PROCEED model.</a:t>
            </a:r>
          </a:p>
          <a:p>
            <a:endParaRPr lang="en-GB" dirty="0"/>
          </a:p>
        </p:txBody>
      </p:sp>
      <p:sp>
        <p:nvSpPr>
          <p:cNvPr id="4" name="Slide Number Placeholder 3"/>
          <p:cNvSpPr>
            <a:spLocks noGrp="1"/>
          </p:cNvSpPr>
          <p:nvPr>
            <p:ph type="sldNum" sz="quarter" idx="5"/>
          </p:nvPr>
        </p:nvSpPr>
        <p:spPr/>
        <p:txBody>
          <a:bodyPr/>
          <a:lstStyle/>
          <a:p>
            <a:fld id="{D484D5E8-36A8-4B1A-8DA3-80468A6783C2}" type="slidenum">
              <a:rPr lang="en-GB" smtClean="0"/>
              <a:pPr/>
              <a:t>19</a:t>
            </a:fld>
            <a:endParaRPr lang="en-GB"/>
          </a:p>
        </p:txBody>
      </p:sp>
    </p:spTree>
    <p:extLst>
      <p:ext uri="{BB962C8B-B14F-4D97-AF65-F5344CB8AC3E}">
        <p14:creationId xmlns:p14="http://schemas.microsoft.com/office/powerpoint/2010/main" val="10747639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Health promotion planning models offer formal designs of public health interventions, their implementation and evaluation. The models can be used in the identification of behavioural, environmental and social determinants of health outcome in certain populations. Planning frameworks help to formulate evidence-based interventions that will resolve the cause of health issues and not just the symptoms.</a:t>
            </a:r>
          </a:p>
          <a:p>
            <a:r>
              <a:rPr lang="en-GB" sz="1200" kern="1200" dirty="0">
                <a:solidFill>
                  <a:schemeClr val="tx1"/>
                </a:solidFill>
                <a:effectLst/>
                <a:latin typeface="+mn-lt"/>
                <a:ea typeface="+mn-ea"/>
                <a:cs typeface="+mn-cs"/>
              </a:rPr>
              <a:t>It is also through the planning models that integration of epidemiological data, behavioural theories and community health needs can be integrated in the design of the programmes. This is a strategy that enhances the success and sustainability of health promotion programmes. The frameworks of structured planning are especially relevant to digital health programmes, where technological tools are to be introduced in the context of behavioural strategies and healthcare systems. It has been hinted that digital health interventions can be more effective in the case they are created based on systematic planning methodology (Thai et al., 2023).</a:t>
            </a:r>
          </a:p>
          <a:p>
            <a:endParaRPr lang="en-GB" dirty="0"/>
          </a:p>
        </p:txBody>
      </p:sp>
      <p:sp>
        <p:nvSpPr>
          <p:cNvPr id="4" name="Slide Number Placeholder 3"/>
          <p:cNvSpPr>
            <a:spLocks noGrp="1"/>
          </p:cNvSpPr>
          <p:nvPr>
            <p:ph type="sldNum" sz="quarter" idx="5"/>
          </p:nvPr>
        </p:nvSpPr>
        <p:spPr/>
        <p:txBody>
          <a:bodyPr/>
          <a:lstStyle/>
          <a:p>
            <a:fld id="{D484D5E8-36A8-4B1A-8DA3-80468A6783C2}" type="slidenum">
              <a:rPr lang="en-GB" smtClean="0"/>
              <a:pPr/>
              <a:t>20</a:t>
            </a:fld>
            <a:endParaRPr lang="en-GB"/>
          </a:p>
        </p:txBody>
      </p:sp>
    </p:spTree>
    <p:extLst>
      <p:ext uri="{BB962C8B-B14F-4D97-AF65-F5344CB8AC3E}">
        <p14:creationId xmlns:p14="http://schemas.microsoft.com/office/powerpoint/2010/main" val="17892054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Green and Kreuter have created a popular health promotion planning model that is known as the PRECEDE PROCEED model. The model offers a systematic way of analysing determinants of health issues and formulating specific interventions.</a:t>
            </a:r>
          </a:p>
          <a:p>
            <a:r>
              <a:rPr lang="en-GB" sz="1200" kern="1200" dirty="0">
                <a:solidFill>
                  <a:schemeClr val="tx1"/>
                </a:solidFill>
                <a:effectLst/>
                <a:latin typeface="+mn-lt"/>
                <a:ea typeface="+mn-ea"/>
                <a:cs typeface="+mn-cs"/>
              </a:rPr>
              <a:t>There are two key components of the framework. The initial part, PRECEDE is concerned with the evaluation of the social, behavioural and environmental predictors of a health problem. PRECEDE is an acronym (Predisposing, Reinforcing and Enabling Constructs in Educational Diagnosis and Evaluation).</a:t>
            </a:r>
          </a:p>
          <a:p>
            <a:r>
              <a:rPr lang="en-GB" sz="1200" kern="1200" dirty="0">
                <a:solidFill>
                  <a:schemeClr val="tx1"/>
                </a:solidFill>
                <a:effectLst/>
                <a:latin typeface="+mn-lt"/>
                <a:ea typeface="+mn-ea"/>
                <a:cs typeface="+mn-cs"/>
              </a:rPr>
              <a:t>The second element is an intervention implementation and evaluation element, which is called PROCEED. PROCEED is an abbreviation that signifies Policy, Regulatory and Organisational Constructs in Educational and Environmental Development.</a:t>
            </a:r>
          </a:p>
          <a:p>
            <a:r>
              <a:rPr lang="en-GB" sz="1200" kern="1200" dirty="0">
                <a:solidFill>
                  <a:schemeClr val="tx1"/>
                </a:solidFill>
                <a:effectLst/>
                <a:latin typeface="+mn-lt"/>
                <a:ea typeface="+mn-ea"/>
                <a:cs typeface="+mn-cs"/>
              </a:rPr>
              <a:t>The model offers a systematic framework of developing community health programmes and digital health interventions because it connects assessment, intervention planning and evaluation.</a:t>
            </a:r>
          </a:p>
          <a:p>
            <a:endParaRPr lang="en-GB" dirty="0"/>
          </a:p>
        </p:txBody>
      </p:sp>
      <p:sp>
        <p:nvSpPr>
          <p:cNvPr id="4" name="Slide Number Placeholder 3"/>
          <p:cNvSpPr>
            <a:spLocks noGrp="1"/>
          </p:cNvSpPr>
          <p:nvPr>
            <p:ph type="sldNum" sz="quarter" idx="5"/>
          </p:nvPr>
        </p:nvSpPr>
        <p:spPr/>
        <p:txBody>
          <a:bodyPr/>
          <a:lstStyle/>
          <a:p>
            <a:fld id="{D484D5E8-36A8-4B1A-8DA3-80468A6783C2}" type="slidenum">
              <a:rPr lang="en-GB" smtClean="0"/>
              <a:pPr/>
              <a:t>21</a:t>
            </a:fld>
            <a:endParaRPr lang="en-GB"/>
          </a:p>
        </p:txBody>
      </p:sp>
    </p:spTree>
    <p:extLst>
      <p:ext uri="{BB962C8B-B14F-4D97-AF65-F5344CB8AC3E}">
        <p14:creationId xmlns:p14="http://schemas.microsoft.com/office/powerpoint/2010/main" val="3454041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PRECEDE- PROCEED model is especially appropriate in dealing with the issue of hypertension management within the deprived urban communities since it takes into account several determinants of health behaviour. The behavioural factors like medication adherence and lifestyle habits, and environmental factors like health literacy and access to health care have an impact on hypertension control.</a:t>
            </a:r>
          </a:p>
          <a:p>
            <a:r>
              <a:rPr lang="en-GB" sz="1200" kern="1200" dirty="0">
                <a:solidFill>
                  <a:schemeClr val="tx1"/>
                </a:solidFill>
                <a:effectLst/>
                <a:latin typeface="+mn-lt"/>
                <a:ea typeface="+mn-ea"/>
                <a:cs typeface="+mn-cs"/>
              </a:rPr>
              <a:t>The model enables the systematic determination of these determinants and enables the development of specific interventions that are focused on behavioural and environmental determinants. The use of digital communication technologies can be successfully incorporated in this framework. Health education, monitoring and support of reminding can be delivered via mobile messaging systems like WhatsApp. The studies prove that WhatsApp-based reminders can considerably enhance the follow-up attendance rates in hypertensive patients (</a:t>
            </a:r>
            <a:r>
              <a:rPr lang="en-GB" sz="1200" kern="1200" dirty="0" err="1">
                <a:solidFill>
                  <a:schemeClr val="tx1"/>
                </a:solidFill>
                <a:effectLst/>
                <a:latin typeface="+mn-lt"/>
                <a:ea typeface="+mn-ea"/>
                <a:cs typeface="+mn-cs"/>
              </a:rPr>
              <a:t>Favaretti</a:t>
            </a:r>
            <a:r>
              <a:rPr lang="en-GB" sz="1200" kern="1200" dirty="0">
                <a:solidFill>
                  <a:schemeClr val="tx1"/>
                </a:solidFill>
                <a:effectLst/>
                <a:latin typeface="+mn-lt"/>
                <a:ea typeface="+mn-ea"/>
                <a:cs typeface="+mn-cs"/>
              </a:rPr>
              <a:t> et al., 2024). Online communication technologies will also enhance access to health information among the vulnerable groups (Maitra, 2021).</a:t>
            </a:r>
          </a:p>
          <a:p>
            <a:endParaRPr lang="en-GB" dirty="0"/>
          </a:p>
        </p:txBody>
      </p:sp>
      <p:sp>
        <p:nvSpPr>
          <p:cNvPr id="4" name="Slide Number Placeholder 3"/>
          <p:cNvSpPr>
            <a:spLocks noGrp="1"/>
          </p:cNvSpPr>
          <p:nvPr>
            <p:ph type="sldNum" sz="quarter" idx="5"/>
          </p:nvPr>
        </p:nvSpPr>
        <p:spPr/>
        <p:txBody>
          <a:bodyPr/>
          <a:lstStyle/>
          <a:p>
            <a:fld id="{D484D5E8-36A8-4B1A-8DA3-80468A6783C2}" type="slidenum">
              <a:rPr lang="en-GB" smtClean="0"/>
              <a:pPr/>
              <a:t>22</a:t>
            </a:fld>
            <a:endParaRPr lang="en-GB"/>
          </a:p>
        </p:txBody>
      </p:sp>
    </p:spTree>
    <p:extLst>
      <p:ext uri="{BB962C8B-B14F-4D97-AF65-F5344CB8AC3E}">
        <p14:creationId xmlns:p14="http://schemas.microsoft.com/office/powerpoint/2010/main" val="11973511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social assessment phase will look at the social environment that affects health outcomes in a population in which the target group is located. Hypertension is a significant health problem in the world and is a significant cause of cardiovascular morbidity and mortality. Household and socioeconomic inequalities, as well as the unavailability of medical services, commonly elevate the weight of hypertension among urban populations who live in a deprived setting.</a:t>
            </a:r>
          </a:p>
          <a:p>
            <a:r>
              <a:rPr lang="en-GB" sz="1200" kern="1200" dirty="0">
                <a:solidFill>
                  <a:schemeClr val="tx1"/>
                </a:solidFill>
                <a:effectLst/>
                <a:latin typeface="+mn-lt"/>
                <a:ea typeface="+mn-ea"/>
                <a:cs typeface="+mn-cs"/>
              </a:rPr>
              <a:t>Some of the barriers that individuals in disadvantaged environments may have to face include lower access to healthcare and low access to preventive health education and financial constraints. These diseases may decrease the involvement in the treatment and monitoring of hypertension. There are ways of how these barriers can be overcome with the help of digital communication technologies, which will enable more people to access health information and help networks. Health communication has been effectively provided through mobile messaging platform in underserved communities (Maitra, 2021).</a:t>
            </a:r>
          </a:p>
          <a:p>
            <a:endParaRPr lang="en-GB" dirty="0"/>
          </a:p>
        </p:txBody>
      </p:sp>
      <p:sp>
        <p:nvSpPr>
          <p:cNvPr id="4" name="Slide Number Placeholder 3"/>
          <p:cNvSpPr>
            <a:spLocks noGrp="1"/>
          </p:cNvSpPr>
          <p:nvPr>
            <p:ph type="sldNum" sz="quarter" idx="5"/>
          </p:nvPr>
        </p:nvSpPr>
        <p:spPr/>
        <p:txBody>
          <a:bodyPr/>
          <a:lstStyle/>
          <a:p>
            <a:fld id="{D484D5E8-36A8-4B1A-8DA3-80468A6783C2}" type="slidenum">
              <a:rPr lang="en-GB" smtClean="0"/>
              <a:pPr/>
              <a:t>23</a:t>
            </a:fld>
            <a:endParaRPr lang="en-GB"/>
          </a:p>
        </p:txBody>
      </p:sp>
    </p:spTree>
    <p:extLst>
      <p:ext uri="{BB962C8B-B14F-4D97-AF65-F5344CB8AC3E}">
        <p14:creationId xmlns:p14="http://schemas.microsoft.com/office/powerpoint/2010/main" val="7621860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epidemiological and behavioural assessment stage determines certain behaviours and environmental factors that lead to the issue in health. Lack of compliance with antihypertensive therapy is one of the key behavioural predictors of uncontrolled blood pressure. Besides that, a good number of people do not continuously monitor their blood pressure, which restricts updates on the development of diseases.</a:t>
            </a:r>
          </a:p>
          <a:p>
            <a:r>
              <a:rPr lang="en-GB" sz="1200" kern="1200" dirty="0">
                <a:solidFill>
                  <a:schemeClr val="tx1"/>
                </a:solidFill>
                <a:effectLst/>
                <a:latin typeface="+mn-lt"/>
                <a:ea typeface="+mn-ea"/>
                <a:cs typeface="+mn-cs"/>
              </a:rPr>
              <a:t>The lifestyle behaviour such as poor diet, inactivity and stress are also risk factors to hypertension. Lack of healthcare and health literacy are other environmental factors that influence hypertension management in the deprived communities.</a:t>
            </a:r>
          </a:p>
          <a:p>
            <a:r>
              <a:rPr lang="en-GB" sz="1200" kern="1200" dirty="0">
                <a:solidFill>
                  <a:schemeClr val="tx1"/>
                </a:solidFill>
                <a:effectLst/>
                <a:latin typeface="+mn-lt"/>
                <a:ea typeface="+mn-ea"/>
                <a:cs typeface="+mn-cs"/>
              </a:rPr>
              <a:t>Digital health technologies can be used to overcome these barriers. Medical practitioners can use mobile communication platforms to send patients reminders, education, and behavioural instructions, which facilitate access to hypertension management interventions (Thai et al., 2023).</a:t>
            </a:r>
          </a:p>
          <a:p>
            <a:endParaRPr lang="en-GB" dirty="0"/>
          </a:p>
        </p:txBody>
      </p:sp>
      <p:sp>
        <p:nvSpPr>
          <p:cNvPr id="4" name="Slide Number Placeholder 3"/>
          <p:cNvSpPr>
            <a:spLocks noGrp="1"/>
          </p:cNvSpPr>
          <p:nvPr>
            <p:ph type="sldNum" sz="quarter" idx="5"/>
          </p:nvPr>
        </p:nvSpPr>
        <p:spPr/>
        <p:txBody>
          <a:bodyPr/>
          <a:lstStyle/>
          <a:p>
            <a:fld id="{D484D5E8-36A8-4B1A-8DA3-80468A6783C2}" type="slidenum">
              <a:rPr lang="en-GB" smtClean="0"/>
              <a:pPr/>
              <a:t>24</a:t>
            </a:fld>
            <a:endParaRPr lang="en-GB"/>
          </a:p>
        </p:txBody>
      </p:sp>
    </p:spTree>
    <p:extLst>
      <p:ext uri="{BB962C8B-B14F-4D97-AF65-F5344CB8AC3E}">
        <p14:creationId xmlns:p14="http://schemas.microsoft.com/office/powerpoint/2010/main" val="38655684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phase of the assessment of education and ecology determines the factors affecting the change in behaviour. These factors are categorised into the predisposing factors, enabling factors and reinforcing factors.</a:t>
            </a:r>
          </a:p>
          <a:p>
            <a:r>
              <a:rPr lang="en-GB" sz="1200" kern="1200" dirty="0">
                <a:solidFill>
                  <a:schemeClr val="tx1"/>
                </a:solidFill>
                <a:effectLst/>
                <a:latin typeface="+mn-lt"/>
                <a:ea typeface="+mn-ea"/>
                <a:cs typeface="+mn-cs"/>
              </a:rPr>
              <a:t>The health behaviours are influenced by predisposing factors like knowledge and beliefs. Poor knowledge about the dangers of high blood pressure and patrol can decrease the participation in the successful control of the disease.</a:t>
            </a:r>
          </a:p>
          <a:p>
            <a:r>
              <a:rPr lang="en-GB" sz="1200" kern="1200" dirty="0">
                <a:solidFill>
                  <a:schemeClr val="tx1"/>
                </a:solidFill>
                <a:effectLst/>
                <a:latin typeface="+mn-lt"/>
                <a:ea typeface="+mn-ea"/>
                <a:cs typeface="+mn-cs"/>
              </a:rPr>
              <a:t>Enabling factors are those resources that facilitate the change of behaviour. Availability of home blood pressure devices and smart phone technology allows engagement in digital interventions in health like WhatsApp support groups.</a:t>
            </a:r>
          </a:p>
          <a:p>
            <a:r>
              <a:rPr lang="en-GB" sz="1200" kern="1200" dirty="0">
                <a:solidFill>
                  <a:schemeClr val="tx1"/>
                </a:solidFill>
                <a:effectLst/>
                <a:latin typeface="+mn-lt"/>
                <a:ea typeface="+mn-ea"/>
                <a:cs typeface="+mn-cs"/>
              </a:rPr>
              <a:t>Reinforcing factors entail feedback and social support which endures behavioural change. Reinforcement is through pharmacist follow-up consultation and peer interaction in digital groups. Digital messaging interventions are proven to help change behaviour and manage chronic diseases (Gulati, 2025; Maitra, 2021).</a:t>
            </a:r>
          </a:p>
          <a:p>
            <a:endParaRPr lang="en-GB" dirty="0"/>
          </a:p>
        </p:txBody>
      </p:sp>
      <p:sp>
        <p:nvSpPr>
          <p:cNvPr id="4" name="Slide Number Placeholder 3"/>
          <p:cNvSpPr>
            <a:spLocks noGrp="1"/>
          </p:cNvSpPr>
          <p:nvPr>
            <p:ph type="sldNum" sz="quarter" idx="5"/>
          </p:nvPr>
        </p:nvSpPr>
        <p:spPr/>
        <p:txBody>
          <a:bodyPr/>
          <a:lstStyle/>
          <a:p>
            <a:fld id="{D484D5E8-36A8-4B1A-8DA3-80468A6783C2}" type="slidenum">
              <a:rPr lang="en-GB" smtClean="0"/>
              <a:pPr/>
              <a:t>25</a:t>
            </a:fld>
            <a:endParaRPr lang="en-GB"/>
          </a:p>
        </p:txBody>
      </p:sp>
    </p:spTree>
    <p:extLst>
      <p:ext uri="{BB962C8B-B14F-4D97-AF65-F5344CB8AC3E}">
        <p14:creationId xmlns:p14="http://schemas.microsoft.com/office/powerpoint/2010/main" val="23543784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PROCEED stage is aimed at the implementation of the planned health promotion intervention. The proposed programme has three complementary parts that aim at enhancing hypertension management.</a:t>
            </a:r>
          </a:p>
          <a:p>
            <a:r>
              <a:rPr lang="en-GB" sz="1200" kern="1200" dirty="0">
                <a:solidFill>
                  <a:schemeClr val="tx1"/>
                </a:solidFill>
                <a:effectLst/>
                <a:latin typeface="+mn-lt"/>
                <a:ea typeface="+mn-ea"/>
                <a:cs typeface="+mn-cs"/>
              </a:rPr>
              <a:t>The initial element is a support programme, which is a WhatsApp-based programme that provides health education messages, medication reminders and peer support. This online environment allows interacting with the participants on a constant basis.</a:t>
            </a:r>
          </a:p>
          <a:p>
            <a:r>
              <a:rPr lang="en-GB" sz="1200" kern="1200" dirty="0">
                <a:solidFill>
                  <a:schemeClr val="tx1"/>
                </a:solidFill>
                <a:effectLst/>
                <a:latin typeface="+mn-lt"/>
                <a:ea typeface="+mn-ea"/>
                <a:cs typeface="+mn-cs"/>
              </a:rPr>
              <a:t>The second part is the home blood pressure monitoring. The participants also take the time of measuring and recording their blood pressure in home devices on a regular basis, which encourages active self-management.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third element entails intense follow-up on community pharmacists who offer medication counselling and support on lifestyle counselling.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 randomised controlled trial reveals that digital monitoring with the help of healthcare is much more effective in the control of blood pressure among hypertensive patients (McManus et al., 2021).</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484D5E8-36A8-4B1A-8DA3-80468A6783C2}" type="slidenum">
              <a:rPr lang="en-GB" smtClean="0"/>
              <a:pPr/>
              <a:t>26</a:t>
            </a:fld>
            <a:endParaRPr lang="en-GB"/>
          </a:p>
        </p:txBody>
      </p:sp>
    </p:spTree>
    <p:extLst>
      <p:ext uri="{BB962C8B-B14F-4D97-AF65-F5344CB8AC3E}">
        <p14:creationId xmlns:p14="http://schemas.microsoft.com/office/powerpoint/2010/main" val="13171041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Assessment is a critical part of the PROCEED phase and makes sure that the intervention is effective and does not fail to produce the desired results. Evaluation is done at three levels which include process, impact and outcome evaluation.</a:t>
            </a:r>
          </a:p>
          <a:p>
            <a:r>
              <a:rPr lang="en-GB" sz="1200" kern="1200" dirty="0">
                <a:solidFill>
                  <a:schemeClr val="tx1"/>
                </a:solidFill>
                <a:effectLst/>
                <a:latin typeface="+mn-lt"/>
                <a:ea typeface="+mn-ea"/>
                <a:cs typeface="+mn-cs"/>
              </a:rPr>
              <a:t>Process evaluation looks at the implementation of the intervention as intended. The indicators are the rate of involvement into WhatsApp support-group, the number of times one measures their blood pressure at home and the number of times one receives educational messages.</a:t>
            </a:r>
          </a:p>
          <a:p>
            <a:r>
              <a:rPr lang="en-GB" sz="1200" kern="1200" dirty="0">
                <a:solidFill>
                  <a:schemeClr val="tx1"/>
                </a:solidFill>
                <a:effectLst/>
                <a:latin typeface="+mn-lt"/>
                <a:ea typeface="+mn-ea"/>
                <a:cs typeface="+mn-cs"/>
              </a:rPr>
              <a:t>Impact evaluation measures the changes in behaviour in the short-term i.e. better medication adherence and more monitoring behaviour. Digital reminder interventions were also found to enhance follow-up attendance of hypertension patients (</a:t>
            </a:r>
            <a:r>
              <a:rPr lang="en-GB" sz="1200" kern="1200" dirty="0" err="1">
                <a:solidFill>
                  <a:schemeClr val="tx1"/>
                </a:solidFill>
                <a:effectLst/>
                <a:latin typeface="+mn-lt"/>
                <a:ea typeface="+mn-ea"/>
                <a:cs typeface="+mn-cs"/>
              </a:rPr>
              <a:t>Favaretti</a:t>
            </a:r>
            <a:r>
              <a:rPr lang="en-GB" sz="1200" kern="1200" dirty="0">
                <a:solidFill>
                  <a:schemeClr val="tx1"/>
                </a:solidFill>
                <a:effectLst/>
                <a:latin typeface="+mn-lt"/>
                <a:ea typeface="+mn-ea"/>
                <a:cs typeface="+mn-cs"/>
              </a:rPr>
              <a:t> et al., 2024).</a:t>
            </a:r>
          </a:p>
          <a:p>
            <a:r>
              <a:rPr lang="en-GB" sz="1200" kern="1200" dirty="0">
                <a:solidFill>
                  <a:schemeClr val="tx1"/>
                </a:solidFill>
                <a:effectLst/>
                <a:latin typeface="+mn-lt"/>
                <a:ea typeface="+mn-ea"/>
                <a:cs typeface="+mn-cs"/>
              </a:rPr>
              <a:t>Outcome evaluation aims at evaluating the long-term health outcomes such as better blood pressure control and less risk of developing cardiovascular complications as a result of hypertension.</a:t>
            </a:r>
          </a:p>
          <a:p>
            <a:endParaRPr lang="en-GB" dirty="0"/>
          </a:p>
        </p:txBody>
      </p:sp>
      <p:sp>
        <p:nvSpPr>
          <p:cNvPr id="4" name="Slide Number Placeholder 3"/>
          <p:cNvSpPr>
            <a:spLocks noGrp="1"/>
          </p:cNvSpPr>
          <p:nvPr>
            <p:ph type="sldNum" sz="quarter" idx="5"/>
          </p:nvPr>
        </p:nvSpPr>
        <p:spPr/>
        <p:txBody>
          <a:bodyPr/>
          <a:lstStyle/>
          <a:p>
            <a:fld id="{D484D5E8-36A8-4B1A-8DA3-80468A6783C2}" type="slidenum">
              <a:rPr lang="en-GB" smtClean="0"/>
              <a:pPr/>
              <a:t>27</a:t>
            </a:fld>
            <a:endParaRPr lang="en-GB"/>
          </a:p>
        </p:txBody>
      </p:sp>
    </p:spTree>
    <p:extLst>
      <p:ext uri="{BB962C8B-B14F-4D97-AF65-F5344CB8AC3E}">
        <p14:creationId xmlns:p14="http://schemas.microsoft.com/office/powerpoint/2010/main" val="6771325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PRECEDE- PROCEED model is a very broad approach to designing health promotion interventions. The systematic review of the social, behavioural and environmental determinants affecting health outcomes is one of its major strengths. This is a well-organised methodology that there is an attempt to intervene at the root causes of health issues and not only symptoms.</a:t>
            </a:r>
          </a:p>
          <a:p>
            <a:r>
              <a:rPr lang="en-GB" sz="1200" kern="1200" dirty="0">
                <a:solidFill>
                  <a:schemeClr val="tx1"/>
                </a:solidFill>
                <a:effectLst/>
                <a:latin typeface="+mn-lt"/>
                <a:ea typeface="+mn-ea"/>
                <a:cs typeface="+mn-cs"/>
              </a:rPr>
              <a:t>It also helps the model to develop targeted and evidence-based interventions and has the capacity to incorporate digital health strategies in the public health programmes.</a:t>
            </a:r>
          </a:p>
          <a:p>
            <a:r>
              <a:rPr lang="en-GB" sz="1200" kern="1200" dirty="0">
                <a:solidFill>
                  <a:schemeClr val="tx1"/>
                </a:solidFill>
                <a:effectLst/>
                <a:latin typeface="+mn-lt"/>
                <a:ea typeface="+mn-ea"/>
                <a:cs typeface="+mn-cs"/>
              </a:rPr>
              <a:t>Nonetheless, the planning procedure may be complicated and involves significant data gathering in the process of evaluation. It could also need to coordinate a number of stakeholders and healthcare services. Irrespective of these difficulties, the model continues to be a useful framework in the design of digital hypertension interventions in the deprived urban populations.</a:t>
            </a:r>
          </a:p>
          <a:p>
            <a:endParaRPr lang="en-GB" dirty="0"/>
          </a:p>
        </p:txBody>
      </p:sp>
      <p:sp>
        <p:nvSpPr>
          <p:cNvPr id="4" name="Slide Number Placeholder 3"/>
          <p:cNvSpPr>
            <a:spLocks noGrp="1"/>
          </p:cNvSpPr>
          <p:nvPr>
            <p:ph type="sldNum" sz="quarter" idx="5"/>
          </p:nvPr>
        </p:nvSpPr>
        <p:spPr/>
        <p:txBody>
          <a:bodyPr/>
          <a:lstStyle/>
          <a:p>
            <a:fld id="{D484D5E8-36A8-4B1A-8DA3-80468A6783C2}" type="slidenum">
              <a:rPr lang="en-GB" smtClean="0"/>
              <a:pPr/>
              <a:t>28</a:t>
            </a:fld>
            <a:endParaRPr lang="en-GB"/>
          </a:p>
        </p:txBody>
      </p:sp>
    </p:spTree>
    <p:extLst>
      <p:ext uri="{BB962C8B-B14F-4D97-AF65-F5344CB8AC3E}">
        <p14:creationId xmlns:p14="http://schemas.microsoft.com/office/powerpoint/2010/main" val="41013141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buNone/>
            </a:pPr>
            <a:r>
              <a:rPr lang="en-GB" sz="1200" dirty="0"/>
              <a:t>Chisholm, B. S. (2025). Designing and testing a solution to fill ART knowledge gaps at primary healthcare level: WhatsApp-based microlearning.</a:t>
            </a:r>
          </a:p>
          <a:p>
            <a:pPr marL="0" lvl="0" indent="0" algn="just">
              <a:buNone/>
            </a:pPr>
            <a:r>
              <a:rPr lang="en-GB" sz="1200" dirty="0" err="1"/>
              <a:t>Favaretti</a:t>
            </a:r>
            <a:r>
              <a:rPr lang="en-GB" sz="1200" dirty="0"/>
              <a:t>, C., </a:t>
            </a:r>
            <a:r>
              <a:rPr lang="en-GB" sz="1200" dirty="0" err="1"/>
              <a:t>Subramonia</a:t>
            </a:r>
            <a:r>
              <a:rPr lang="en-GB" sz="1200" dirty="0"/>
              <a:t> Pillai, V., Murthy, S., Chandrasekar, A., Yan, S. D., Sulaiman, H., ... and Sudharsanan, N. (2024). Effectiveness of WhatsApp based debunking reminders on follow-up visit attendance for individuals with hypertension: a randomized controlled trial in India. </a:t>
            </a:r>
            <a:r>
              <a:rPr lang="en-GB" sz="1200" i="1" dirty="0"/>
              <a:t>BMC Public Health</a:t>
            </a:r>
            <a:r>
              <a:rPr lang="en-GB" sz="1200" dirty="0"/>
              <a:t>, </a:t>
            </a:r>
            <a:r>
              <a:rPr lang="en-GB" sz="1200" i="1" dirty="0"/>
              <a:t>24</a:t>
            </a:r>
            <a:r>
              <a:rPr lang="en-GB" sz="1200" dirty="0"/>
              <a:t>(1), 2441.</a:t>
            </a:r>
          </a:p>
          <a:p>
            <a:pPr marL="0" lvl="0" indent="0" algn="just">
              <a:buNone/>
            </a:pPr>
            <a:r>
              <a:rPr lang="en-GB" sz="1200" dirty="0"/>
              <a:t>Gulati, A. (2025). Evaluating the Effectiveness of WhatsApp Based Interventions for Lifestyle </a:t>
            </a:r>
            <a:r>
              <a:rPr lang="en-GB" sz="1200" dirty="0" err="1"/>
              <a:t>behavior</a:t>
            </a:r>
            <a:r>
              <a:rPr lang="en-GB" sz="1200" dirty="0"/>
              <a:t> Modification in Hypertension Patients: A narrative review.</a:t>
            </a:r>
          </a:p>
          <a:p>
            <a:pPr marL="0" lvl="0" indent="0" algn="just">
              <a:buNone/>
            </a:pPr>
            <a:r>
              <a:rPr lang="en-GB" sz="1200" dirty="0"/>
              <a:t>Kaur, J., and Singh, P. (2025). </a:t>
            </a:r>
            <a:r>
              <a:rPr lang="en-GB" sz="1200" i="1" dirty="0"/>
              <a:t>Supporting family planning needs of pregnant and postpartum women through smartphone-based solutions in rural Northern India</a:t>
            </a:r>
            <a:r>
              <a:rPr lang="en-GB" sz="1200" dirty="0"/>
              <a:t> (Doctoral dissertation, IIIT-Delhi).</a:t>
            </a:r>
          </a:p>
          <a:p>
            <a:pPr marL="0" lvl="0" indent="0" algn="just">
              <a:buNone/>
            </a:pPr>
            <a:r>
              <a:rPr lang="en-GB" sz="1200" dirty="0"/>
              <a:t>Kenal, M., and Karaoğlu, L. E. Y. L. A. Education faculty students' attributions of illness causes and health behaviour effects.</a:t>
            </a:r>
          </a:p>
          <a:p>
            <a:pPr marL="0" lvl="0" indent="0" algn="just">
              <a:buNone/>
            </a:pPr>
            <a:r>
              <a:rPr lang="en-GB" sz="1200" dirty="0" err="1"/>
              <a:t>Lisinge</a:t>
            </a:r>
            <a:r>
              <a:rPr lang="en-GB" sz="1200" dirty="0"/>
              <a:t>, P. (2023). </a:t>
            </a:r>
            <a:r>
              <a:rPr lang="en-GB" sz="1200" i="1" dirty="0"/>
              <a:t>Association Between Antidepressant Adherence and Major Depressive Disorder Complications</a:t>
            </a:r>
            <a:r>
              <a:rPr lang="en-GB" sz="1200" dirty="0"/>
              <a:t> (Doctoral dissertation, Walden University).</a:t>
            </a:r>
          </a:p>
          <a:p>
            <a:pPr marL="0" lvl="0" indent="0" algn="just">
              <a:buNone/>
            </a:pPr>
            <a:r>
              <a:rPr lang="en-GB" sz="1200" dirty="0"/>
              <a:t>Maitra, C. (2021). </a:t>
            </a:r>
            <a:r>
              <a:rPr lang="en-GB" sz="1200" i="1" dirty="0"/>
              <a:t>WhatsApp in health communication: the case of eye health in deprived settings in India</a:t>
            </a:r>
            <a:r>
              <a:rPr lang="en-GB" sz="1200" dirty="0"/>
              <a:t> (Doctoral dissertation, Manchester Metropolitan University).</a:t>
            </a:r>
          </a:p>
          <a:p>
            <a:pPr marL="0" lvl="0" indent="0" algn="just">
              <a:buNone/>
            </a:pPr>
            <a:r>
              <a:rPr lang="en-GB" sz="1200" dirty="0"/>
              <a:t>McManus, R. J., Little, P., Stuart, B., Morton, K., Raftery, J., Kelly, J., ... and Yardley, L. (2021). Home and Online Management and Evaluation of Blood Pressure (HOME BP) using a digital intervention in poorly controlled hypertension: randomised controlled trial. </a:t>
            </a:r>
            <a:r>
              <a:rPr lang="en-GB" sz="1200" i="1" dirty="0" err="1"/>
              <a:t>bmj</a:t>
            </a:r>
            <a:r>
              <a:rPr lang="en-GB" sz="1200" dirty="0"/>
              <a:t>, </a:t>
            </a:r>
            <a:r>
              <a:rPr lang="en-GB" sz="1200" i="1" dirty="0"/>
              <a:t>372</a:t>
            </a:r>
            <a:r>
              <a:rPr lang="en-GB" sz="1200" dirty="0"/>
              <a:t>.</a:t>
            </a:r>
          </a:p>
          <a:p>
            <a:pPr marL="0" lvl="0" indent="0" algn="just">
              <a:buNone/>
            </a:pPr>
            <a:r>
              <a:rPr lang="en-GB" sz="1200" dirty="0" err="1"/>
              <a:t>Nejamis</a:t>
            </a:r>
            <a:r>
              <a:rPr lang="en-GB" sz="1200" dirty="0"/>
              <a:t>, A., Gutierrez, L., López, M. V., Cha, A. D. C., Quispe, O. M., </a:t>
            </a:r>
            <a:r>
              <a:rPr lang="en-GB" sz="1200" dirty="0" err="1"/>
              <a:t>Irazola</a:t>
            </a:r>
            <a:r>
              <a:rPr lang="en-GB" sz="1200" dirty="0"/>
              <a:t>, V., and </a:t>
            </a:r>
            <a:r>
              <a:rPr lang="en-GB" sz="1200" dirty="0" err="1"/>
              <a:t>Beratarrechea</a:t>
            </a:r>
            <a:r>
              <a:rPr lang="en-GB" sz="1200" dirty="0"/>
              <a:t>, A. (2025). WhatsApp-Based Intervention for Diabetes Prevention and Care in Argentina: Implementation and Process Evaluation. </a:t>
            </a:r>
            <a:r>
              <a:rPr lang="en-GB" sz="1200" i="1" dirty="0"/>
              <a:t>JMIR Formative Research</a:t>
            </a:r>
            <a:r>
              <a:rPr lang="en-GB" sz="1200" dirty="0"/>
              <a:t>, </a:t>
            </a:r>
            <a:r>
              <a:rPr lang="en-GB" sz="1200" i="1" dirty="0"/>
              <a:t>9</a:t>
            </a:r>
            <a:r>
              <a:rPr lang="en-GB" sz="1200" dirty="0"/>
              <a:t>(1), e81098.</a:t>
            </a:r>
          </a:p>
          <a:p>
            <a:pPr marL="0" lvl="0" indent="0" algn="just">
              <a:buNone/>
            </a:pPr>
            <a:r>
              <a:rPr lang="en-GB" sz="1200" dirty="0"/>
              <a:t>Rodrigues, M., dos Santos Silva, I., and Soares, L. (2025). Connections that Care: WhatsApp as a Support Space for Stroke Survivors. </a:t>
            </a:r>
            <a:r>
              <a:rPr lang="en-GB" sz="1200" i="1" dirty="0"/>
              <a:t>Advances in Geriatric Medicine and Research</a:t>
            </a:r>
            <a:r>
              <a:rPr lang="en-GB" sz="1200" dirty="0"/>
              <a:t>, </a:t>
            </a:r>
            <a:r>
              <a:rPr lang="en-GB" sz="1200" i="1" dirty="0"/>
              <a:t>7</a:t>
            </a:r>
            <a:r>
              <a:rPr lang="en-GB" sz="1200" dirty="0"/>
              <a:t>(3).</a:t>
            </a:r>
          </a:p>
          <a:p>
            <a:pPr marL="0" lvl="0" indent="0" algn="just">
              <a:buNone/>
            </a:pPr>
            <a:r>
              <a:rPr lang="en-GB" sz="1200" dirty="0"/>
              <a:t>Shahid, F., Agarwal, D., and </a:t>
            </a:r>
            <a:r>
              <a:rPr lang="en-GB" sz="1200" dirty="0" err="1"/>
              <a:t>Vashistha</a:t>
            </a:r>
            <a:r>
              <a:rPr lang="en-GB" sz="1200" dirty="0"/>
              <a:t>, A. (2025). One style does not regulate all: Moderation practices in public and private WhatsApp groups. </a:t>
            </a:r>
            <a:r>
              <a:rPr lang="en-GB" sz="1200" i="1" dirty="0"/>
              <a:t>Proceedings of the ACM on Human-Computer Interaction</a:t>
            </a:r>
            <a:r>
              <a:rPr lang="en-GB" sz="1200" dirty="0"/>
              <a:t>, </a:t>
            </a:r>
            <a:r>
              <a:rPr lang="en-GB" sz="1200" i="1" dirty="0"/>
              <a:t>9</a:t>
            </a:r>
            <a:r>
              <a:rPr lang="en-GB" sz="1200" dirty="0"/>
              <a:t>(2), 1-30.</a:t>
            </a:r>
          </a:p>
          <a:p>
            <a:pPr marL="0" lvl="0" indent="0" algn="just">
              <a:buNone/>
            </a:pPr>
            <a:r>
              <a:rPr lang="en-GB" sz="1200" dirty="0"/>
              <a:t>Thai, Y. C., Sim, D., McCaffrey, T. A., </a:t>
            </a:r>
            <a:r>
              <a:rPr lang="en-GB" sz="1200" dirty="0" err="1"/>
              <a:t>Ramadas</a:t>
            </a:r>
            <a:r>
              <a:rPr lang="en-GB" sz="1200" dirty="0"/>
              <a:t>, A., Malini, H., and Watterson, J. L. (2023). A scoping review of digital workplace wellness interventions in low-and middle-income countries. </a:t>
            </a:r>
            <a:r>
              <a:rPr lang="en-GB" sz="1200" i="1" dirty="0" err="1"/>
              <a:t>PLoS</a:t>
            </a:r>
            <a:r>
              <a:rPr lang="en-GB" sz="1200" i="1" dirty="0"/>
              <a:t> One</a:t>
            </a:r>
            <a:r>
              <a:rPr lang="en-GB" sz="1200" dirty="0"/>
              <a:t>, </a:t>
            </a:r>
            <a:r>
              <a:rPr lang="en-GB" sz="1200" i="1" dirty="0"/>
              <a:t>18</a:t>
            </a:r>
            <a:r>
              <a:rPr lang="en-GB" sz="1200" dirty="0"/>
              <a:t>(2), e0282118.</a:t>
            </a:r>
          </a:p>
          <a:p>
            <a:pPr marL="0" indent="0" algn="just">
              <a:buNone/>
            </a:pPr>
            <a:endParaRPr lang="en-GB" sz="1200" dirty="0"/>
          </a:p>
          <a:p>
            <a:endParaRPr lang="en-GB" dirty="0"/>
          </a:p>
        </p:txBody>
      </p:sp>
      <p:sp>
        <p:nvSpPr>
          <p:cNvPr id="4" name="Slide Number Placeholder 3"/>
          <p:cNvSpPr>
            <a:spLocks noGrp="1"/>
          </p:cNvSpPr>
          <p:nvPr>
            <p:ph type="sldNum" sz="quarter" idx="5"/>
          </p:nvPr>
        </p:nvSpPr>
        <p:spPr/>
        <p:txBody>
          <a:bodyPr/>
          <a:lstStyle/>
          <a:p>
            <a:fld id="{D484D5E8-36A8-4B1A-8DA3-80468A6783C2}" type="slidenum">
              <a:rPr lang="en-GB" smtClean="0"/>
              <a:pPr/>
              <a:t>29</a:t>
            </a:fld>
            <a:endParaRPr lang="en-GB"/>
          </a:p>
        </p:txBody>
      </p:sp>
    </p:spTree>
    <p:extLst>
      <p:ext uri="{BB962C8B-B14F-4D97-AF65-F5344CB8AC3E}">
        <p14:creationId xmlns:p14="http://schemas.microsoft.com/office/powerpoint/2010/main" val="22892530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As discussed earlier by the group, the intervention combines WhatsApp support, home blood pressure monitoring, and community pharmacy follow-up.</a:t>
            </a:r>
            <a:br>
              <a:rPr lang="en-US" b="0" dirty="0"/>
            </a:br>
            <a:r>
              <a:rPr lang="en-US" b="0" dirty="0"/>
              <a:t>These components work together to improve engagement, monitoring, and clinical management of hypertension.</a:t>
            </a:r>
            <a:br>
              <a:rPr lang="en-US" b="0" dirty="0"/>
            </a:br>
            <a:r>
              <a:rPr lang="en-US" b="0" dirty="0"/>
              <a:t>Evidence shows that multi-component digital health interventions can significantly improve blood pressure outcomes when combined with professional support (Katz et al., 2024).</a:t>
            </a:r>
            <a:br>
              <a:rPr lang="en-US" b="0" dirty="0"/>
            </a:br>
            <a:r>
              <a:rPr lang="en-US" b="0" dirty="0"/>
              <a:t>The model is particularly relevant for deprived urban populations who experience barriers to healthcare access.</a:t>
            </a:r>
          </a:p>
        </p:txBody>
      </p:sp>
      <p:sp>
        <p:nvSpPr>
          <p:cNvPr id="4" name="Slide Number Placeholder 3"/>
          <p:cNvSpPr>
            <a:spLocks noGrp="1"/>
          </p:cNvSpPr>
          <p:nvPr>
            <p:ph type="sldNum" sz="quarter" idx="5"/>
          </p:nvPr>
        </p:nvSpPr>
        <p:spPr/>
        <p:txBody>
          <a:bodyPr/>
          <a:lstStyle/>
          <a:p>
            <a:fld id="{AF05EA66-8503-40AD-875A-59DDD18D9A6B}" type="slidenum">
              <a:rPr lang="en-US" smtClean="0"/>
              <a:pPr/>
              <a:t>46</a:t>
            </a:fld>
            <a:endParaRPr lang="en-US"/>
          </a:p>
        </p:txBody>
      </p:sp>
    </p:spTree>
    <p:extLst>
      <p:ext uri="{BB962C8B-B14F-4D97-AF65-F5344CB8AC3E}">
        <p14:creationId xmlns:p14="http://schemas.microsoft.com/office/powerpoint/2010/main" val="34531642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One of the most important benefits of this intervention is improving access to hypertension support for adults living in deprived communities.</a:t>
            </a:r>
            <a:br>
              <a:rPr lang="en-US" b="0" dirty="0"/>
            </a:br>
            <a:r>
              <a:rPr lang="en-US" b="0" dirty="0"/>
              <a:t>Digital platforms like WhatsApp provide a low-cost and familiar way for patients to receive reminders, health information and encouragement.</a:t>
            </a:r>
            <a:br>
              <a:rPr lang="en-US" b="0" dirty="0"/>
            </a:br>
            <a:r>
              <a:rPr lang="en-US" b="0" dirty="0"/>
              <a:t>Home monitoring also allows patients to take an active role in managing their condition, which can increase engagement and treatment adherence.</a:t>
            </a:r>
            <a:br>
              <a:rPr lang="en-US" b="0" dirty="0"/>
            </a:br>
            <a:r>
              <a:rPr lang="en-US" b="0" dirty="0"/>
              <a:t>Community pharmacy involvement further improves accessibility because pharmacies are often easier to access than traditional clinical services.</a:t>
            </a:r>
            <a:br>
              <a:rPr lang="en-US" b="0" dirty="0"/>
            </a:br>
            <a:r>
              <a:rPr lang="en-US" b="0" dirty="0"/>
              <a:t>Together, these elements help reduce barriers to hypertension management.</a:t>
            </a:r>
          </a:p>
        </p:txBody>
      </p:sp>
      <p:sp>
        <p:nvSpPr>
          <p:cNvPr id="4" name="Slide Number Placeholder 3"/>
          <p:cNvSpPr>
            <a:spLocks noGrp="1"/>
          </p:cNvSpPr>
          <p:nvPr>
            <p:ph type="sldNum" sz="quarter" idx="5"/>
          </p:nvPr>
        </p:nvSpPr>
        <p:spPr/>
        <p:txBody>
          <a:bodyPr/>
          <a:lstStyle/>
          <a:p>
            <a:fld id="{AF05EA66-8503-40AD-875A-59DDD18D9A6B}" type="slidenum">
              <a:rPr lang="en-US" smtClean="0"/>
              <a:pPr/>
              <a:t>47</a:t>
            </a:fld>
            <a:endParaRPr lang="en-US"/>
          </a:p>
        </p:txBody>
      </p:sp>
    </p:spTree>
    <p:extLst>
      <p:ext uri="{BB962C8B-B14F-4D97-AF65-F5344CB8AC3E}">
        <p14:creationId xmlns:p14="http://schemas.microsoft.com/office/powerpoint/2010/main" val="42095103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The intervention is expected to generate several positive health outcomes.</a:t>
            </a:r>
            <a:br>
              <a:rPr lang="en-US" b="0" dirty="0"/>
            </a:br>
            <a:r>
              <a:rPr lang="en-US" b="0" dirty="0"/>
              <a:t>Regular monitoring through HBPM helps detect uncontrolled blood pressure earlier, allowing timely treatment adjustments.</a:t>
            </a:r>
            <a:br>
              <a:rPr lang="en-US" b="0" dirty="0"/>
            </a:br>
            <a:r>
              <a:rPr lang="en-US" b="0" dirty="0"/>
              <a:t>Better blood pressure control can significantly reduce the risk of stroke, heart attack and other cardiovascular complications.</a:t>
            </a:r>
            <a:br>
              <a:rPr lang="en-US" b="0" dirty="0"/>
            </a:br>
            <a:r>
              <a:rPr lang="en-US" b="0" dirty="0"/>
              <a:t>Digital education and reminders may also improve medication adherence and patient understanding of hypertension management.</a:t>
            </a:r>
            <a:br>
              <a:rPr lang="en-US" b="0" dirty="0"/>
            </a:br>
            <a:r>
              <a:rPr lang="en-US" b="0" dirty="0"/>
              <a:t>Overall, these improvements can contribute to better long-term cardiovascular health outcomes.</a:t>
            </a:r>
          </a:p>
        </p:txBody>
      </p:sp>
      <p:sp>
        <p:nvSpPr>
          <p:cNvPr id="4" name="Slide Number Placeholder 3"/>
          <p:cNvSpPr>
            <a:spLocks noGrp="1"/>
          </p:cNvSpPr>
          <p:nvPr>
            <p:ph type="sldNum" sz="quarter" idx="5"/>
          </p:nvPr>
        </p:nvSpPr>
        <p:spPr/>
        <p:txBody>
          <a:bodyPr/>
          <a:lstStyle/>
          <a:p>
            <a:fld id="{AF05EA66-8503-40AD-875A-59DDD18D9A6B}" type="slidenum">
              <a:rPr lang="en-US" smtClean="0"/>
              <a:pPr/>
              <a:t>48</a:t>
            </a:fld>
            <a:endParaRPr lang="en-US"/>
          </a:p>
        </p:txBody>
      </p:sp>
    </p:spTree>
    <p:extLst>
      <p:ext uri="{BB962C8B-B14F-4D97-AF65-F5344CB8AC3E}">
        <p14:creationId xmlns:p14="http://schemas.microsoft.com/office/powerpoint/2010/main" val="24632761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In addition to patient benefits, the intervention may also improve healthcare system efficiency.</a:t>
            </a:r>
            <a:br>
              <a:rPr lang="en-US" b="0" dirty="0"/>
            </a:br>
            <a:r>
              <a:rPr lang="en-US" b="0" dirty="0"/>
              <a:t>Hypertension complications such as stroke and heart attack result in significant healthcare costs and hospital admissions.</a:t>
            </a:r>
            <a:br>
              <a:rPr lang="en-US" b="0" dirty="0"/>
            </a:br>
            <a:r>
              <a:rPr lang="en-US" b="0" dirty="0"/>
              <a:t>By improving blood pressure control earlier, the intervention may help prevent these complications.</a:t>
            </a:r>
            <a:br>
              <a:rPr lang="en-US" b="0" dirty="0"/>
            </a:br>
            <a:r>
              <a:rPr lang="en-US" b="0" dirty="0"/>
              <a:t>Remote monitoring and pharmacy involvement also reduce the need for frequent clinic visits.</a:t>
            </a:r>
            <a:br>
              <a:rPr lang="en-US" b="0" dirty="0"/>
            </a:br>
            <a:r>
              <a:rPr lang="en-US" b="0" dirty="0"/>
              <a:t>This supports a shift towards preventative, community-based healthcare models.</a:t>
            </a:r>
          </a:p>
        </p:txBody>
      </p:sp>
      <p:sp>
        <p:nvSpPr>
          <p:cNvPr id="4" name="Slide Number Placeholder 3"/>
          <p:cNvSpPr>
            <a:spLocks noGrp="1"/>
          </p:cNvSpPr>
          <p:nvPr>
            <p:ph type="sldNum" sz="quarter" idx="5"/>
          </p:nvPr>
        </p:nvSpPr>
        <p:spPr/>
        <p:txBody>
          <a:bodyPr/>
          <a:lstStyle/>
          <a:p>
            <a:fld id="{AF05EA66-8503-40AD-875A-59DDD18D9A6B}" type="slidenum">
              <a:rPr lang="en-US" smtClean="0"/>
              <a:pPr/>
              <a:t>49</a:t>
            </a:fld>
            <a:endParaRPr lang="en-US"/>
          </a:p>
        </p:txBody>
      </p:sp>
    </p:spTree>
    <p:extLst>
      <p:ext uri="{BB962C8B-B14F-4D97-AF65-F5344CB8AC3E}">
        <p14:creationId xmlns:p14="http://schemas.microsoft.com/office/powerpoint/2010/main" val="40309620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The proposed intervention also has important implications for health policy.</a:t>
            </a:r>
            <a:br>
              <a:rPr lang="en-US" b="0" dirty="0"/>
            </a:br>
            <a:r>
              <a:rPr lang="en-US" b="0" dirty="0"/>
              <a:t>It aligns with national strategies that promote the use of digital technologies to improve healthcare access and efficiency.</a:t>
            </a:r>
            <a:br>
              <a:rPr lang="en-US" b="0" dirty="0"/>
            </a:br>
            <a:r>
              <a:rPr lang="en-US" b="0" dirty="0"/>
              <a:t>In particular, it supports the NHS Core20PLUS5 initiative, which aims to reduce health inequalities in deprived communities.</a:t>
            </a:r>
            <a:br>
              <a:rPr lang="en-US" b="0" dirty="0"/>
            </a:br>
            <a:r>
              <a:rPr lang="en-US" b="0" dirty="0"/>
              <a:t>By targeting hypertension in high-risk populations, the intervention contributes to national cardiovascular disease prevention strategies.</a:t>
            </a:r>
            <a:br>
              <a:rPr lang="en-US" b="0" dirty="0"/>
            </a:br>
            <a:r>
              <a:rPr lang="en-US" b="0" dirty="0"/>
              <a:t>This highlights the role of digital health promotion in future healthcare policy development.</a:t>
            </a:r>
          </a:p>
        </p:txBody>
      </p:sp>
      <p:sp>
        <p:nvSpPr>
          <p:cNvPr id="4" name="Slide Number Placeholder 3"/>
          <p:cNvSpPr>
            <a:spLocks noGrp="1"/>
          </p:cNvSpPr>
          <p:nvPr>
            <p:ph type="sldNum" sz="quarter" idx="5"/>
          </p:nvPr>
        </p:nvSpPr>
        <p:spPr/>
        <p:txBody>
          <a:bodyPr/>
          <a:lstStyle/>
          <a:p>
            <a:fld id="{AF05EA66-8503-40AD-875A-59DDD18D9A6B}" type="slidenum">
              <a:rPr lang="en-US" smtClean="0"/>
              <a:pPr/>
              <a:t>50</a:t>
            </a:fld>
            <a:endParaRPr lang="en-US"/>
          </a:p>
        </p:txBody>
      </p:sp>
    </p:spTree>
    <p:extLst>
      <p:ext uri="{BB962C8B-B14F-4D97-AF65-F5344CB8AC3E}">
        <p14:creationId xmlns:p14="http://schemas.microsoft.com/office/powerpoint/2010/main" val="31659310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The intervention also contributes to improvements in health education.</a:t>
            </a:r>
            <a:br>
              <a:rPr lang="en-US" b="0" dirty="0"/>
            </a:br>
            <a:r>
              <a:rPr lang="en-US" b="0" dirty="0"/>
              <a:t>Digital messaging can deliver educational content about hypertension, lifestyle changes and medication adherence.</a:t>
            </a:r>
            <a:br>
              <a:rPr lang="en-US" b="0" dirty="0"/>
            </a:br>
            <a:r>
              <a:rPr lang="en-US" b="0" dirty="0"/>
              <a:t>This helps improve patient understanding and encourages long-term self-management </a:t>
            </a:r>
            <a:r>
              <a:rPr lang="en-US" b="0" dirty="0" err="1"/>
              <a:t>behaviours</a:t>
            </a:r>
            <a:r>
              <a:rPr lang="en-US" b="0" dirty="0"/>
              <a:t>.</a:t>
            </a:r>
            <a:br>
              <a:rPr lang="en-US" b="0" dirty="0"/>
            </a:br>
            <a:r>
              <a:rPr lang="en-US" b="0" dirty="0"/>
              <a:t>Healthcare professionals may also benefit from training in digital communication and remote monitoring techniques.</a:t>
            </a:r>
            <a:br>
              <a:rPr lang="en-US" b="0" dirty="0"/>
            </a:br>
            <a:r>
              <a:rPr lang="en-US" b="0" dirty="0"/>
              <a:t>Overall, digital health interventions can strengthen both patient education and professional practice.</a:t>
            </a:r>
          </a:p>
        </p:txBody>
      </p:sp>
      <p:sp>
        <p:nvSpPr>
          <p:cNvPr id="4" name="Slide Number Placeholder 3"/>
          <p:cNvSpPr>
            <a:spLocks noGrp="1"/>
          </p:cNvSpPr>
          <p:nvPr>
            <p:ph type="sldNum" sz="quarter" idx="5"/>
          </p:nvPr>
        </p:nvSpPr>
        <p:spPr/>
        <p:txBody>
          <a:bodyPr/>
          <a:lstStyle/>
          <a:p>
            <a:fld id="{AF05EA66-8503-40AD-875A-59DDD18D9A6B}" type="slidenum">
              <a:rPr lang="en-US" smtClean="0"/>
              <a:pPr/>
              <a:t>51</a:t>
            </a:fld>
            <a:endParaRPr lang="en-US"/>
          </a:p>
        </p:txBody>
      </p:sp>
    </p:spTree>
    <p:extLst>
      <p:ext uri="{BB962C8B-B14F-4D97-AF65-F5344CB8AC3E}">
        <p14:creationId xmlns:p14="http://schemas.microsoft.com/office/powerpoint/2010/main" val="27302028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The intervention also opens opportunities for future research.</a:t>
            </a:r>
            <a:br>
              <a:rPr lang="en-US" b="0" dirty="0"/>
            </a:br>
            <a:r>
              <a:rPr lang="en-US" b="0" dirty="0"/>
              <a:t>Researchers can evaluate the long-term effectiveness of WhatsApp-based hypertension management </a:t>
            </a:r>
            <a:r>
              <a:rPr lang="en-US" b="0" dirty="0" err="1"/>
              <a:t>programmes</a:t>
            </a:r>
            <a:r>
              <a:rPr lang="en-US" b="0" dirty="0"/>
              <a:t>.</a:t>
            </a:r>
            <a:br>
              <a:rPr lang="en-US" b="0" dirty="0"/>
            </a:br>
            <a:r>
              <a:rPr lang="en-US" b="0" dirty="0"/>
              <a:t>Another important area is understanding how digital health interventions can remain inclusive for individuals with limited digital access or literacy.</a:t>
            </a:r>
            <a:br>
              <a:rPr lang="en-US" b="0" dirty="0"/>
            </a:br>
            <a:r>
              <a:rPr lang="en-US" b="0" dirty="0"/>
              <a:t>Research could also explore patient engagement strategies that improve adherence to monitoring and treatment.</a:t>
            </a:r>
            <a:br>
              <a:rPr lang="en-US" b="0" dirty="0"/>
            </a:br>
            <a:r>
              <a:rPr lang="en-US" b="0" dirty="0"/>
              <a:t>These findings would help improve future digital health promotion </a:t>
            </a:r>
            <a:r>
              <a:rPr lang="en-US" b="0" dirty="0" err="1"/>
              <a:t>programmes</a:t>
            </a:r>
            <a:r>
              <a:rPr lang="en-US" b="0" dirty="0"/>
              <a:t>.</a:t>
            </a:r>
          </a:p>
        </p:txBody>
      </p:sp>
      <p:sp>
        <p:nvSpPr>
          <p:cNvPr id="4" name="Slide Number Placeholder 3"/>
          <p:cNvSpPr>
            <a:spLocks noGrp="1"/>
          </p:cNvSpPr>
          <p:nvPr>
            <p:ph type="sldNum" sz="quarter" idx="5"/>
          </p:nvPr>
        </p:nvSpPr>
        <p:spPr/>
        <p:txBody>
          <a:bodyPr/>
          <a:lstStyle/>
          <a:p>
            <a:fld id="{AF05EA66-8503-40AD-875A-59DDD18D9A6B}" type="slidenum">
              <a:rPr lang="en-US" smtClean="0"/>
              <a:pPr/>
              <a:t>52</a:t>
            </a:fld>
            <a:endParaRPr lang="en-US"/>
          </a:p>
        </p:txBody>
      </p:sp>
    </p:spTree>
    <p:extLst>
      <p:ext uri="{BB962C8B-B14F-4D97-AF65-F5344CB8AC3E}">
        <p14:creationId xmlns:p14="http://schemas.microsoft.com/office/powerpoint/2010/main" val="559087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In conclusion, hypertension continues to represent a major public health challenge, particularly in deprived communities.</a:t>
            </a:r>
            <a:br>
              <a:rPr lang="en-US" b="0" dirty="0"/>
            </a:br>
            <a:r>
              <a:rPr lang="en-US" b="0" dirty="0"/>
              <a:t>Our proposed intervention combines digital messaging, home blood pressure monitoring and community pharmacy follow-up to support better hypertension management.</a:t>
            </a:r>
            <a:br>
              <a:rPr lang="en-US" b="0" dirty="0"/>
            </a:br>
            <a:r>
              <a:rPr lang="en-US" b="0" dirty="0"/>
              <a:t>This hybrid model can improve patient engagement, adherence and early detection of uncontrolled blood pressure.</a:t>
            </a:r>
            <a:br>
              <a:rPr lang="en-US" b="0" dirty="0"/>
            </a:br>
            <a:r>
              <a:rPr lang="en-US" b="0" dirty="0"/>
              <a:t>If hypertension remains poorly controlled, it can lead to serious complications such as stroke and heart disease.</a:t>
            </a:r>
            <a:br>
              <a:rPr lang="en-US" b="0" dirty="0"/>
            </a:br>
            <a:r>
              <a:rPr lang="en-US" b="0" dirty="0"/>
              <a:t>Therefore, accessible digital health promotion strategies are important for improving long-term population health.</a:t>
            </a:r>
            <a:endParaRPr lang="en-US" b="0" i="1" dirty="0"/>
          </a:p>
        </p:txBody>
      </p:sp>
      <p:sp>
        <p:nvSpPr>
          <p:cNvPr id="4" name="Slide Number Placeholder 3"/>
          <p:cNvSpPr>
            <a:spLocks noGrp="1"/>
          </p:cNvSpPr>
          <p:nvPr>
            <p:ph type="sldNum" sz="quarter" idx="5"/>
          </p:nvPr>
        </p:nvSpPr>
        <p:spPr/>
        <p:txBody>
          <a:bodyPr/>
          <a:lstStyle/>
          <a:p>
            <a:fld id="{AF05EA66-8503-40AD-875A-59DDD18D9A6B}" type="slidenum">
              <a:rPr lang="en-US" smtClean="0"/>
              <a:pPr/>
              <a:t>53</a:t>
            </a:fld>
            <a:endParaRPr lang="en-US"/>
          </a:p>
        </p:txBody>
      </p:sp>
    </p:spTree>
    <p:extLst>
      <p:ext uri="{BB962C8B-B14F-4D97-AF65-F5344CB8AC3E}">
        <p14:creationId xmlns:p14="http://schemas.microsoft.com/office/powerpoint/2010/main" val="5456581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pPr/>
              <a:t>3/15/2026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pPr/>
              <a:t>3/15/2026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pPr/>
              <a:t>3/15/2026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pPr/>
              <a:t>3/15/2026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pPr/>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7.xml" /></Relationships>
</file>

<file path=ppt/slides/_rels/slide13.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7.xml" /></Relationships>
</file>

<file path=ppt/slides/_rels/slide14.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7.xml" /></Relationships>
</file>

<file path=ppt/slides/_rels/slide15.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1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7.xml" /></Relationships>
</file>

<file path=ppt/slides/_rels/slide17.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7.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9.xml.rels><?xml version="1.0" encoding="UTF-8" standalone="yes"?>
<Relationships xmlns="http://schemas.openxmlformats.org/package/2006/relationships"><Relationship Id="rId8" Type="http://schemas.openxmlformats.org/officeDocument/2006/relationships/image" Target="../media/image6.jpeg" /><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1.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23.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24.xml.rels><?xml version="1.0" encoding="UTF-8" standalone="yes"?>
<Relationships xmlns="http://schemas.openxmlformats.org/package/2006/relationships"><Relationship Id="rId8" Type="http://schemas.microsoft.com/office/2007/relationships/diagramDrawing" Target="../diagrams/drawing5.xml" /><Relationship Id="rId3" Type="http://schemas.openxmlformats.org/officeDocument/2006/relationships/image" Target="../media/image13.jpeg" /><Relationship Id="rId7" Type="http://schemas.openxmlformats.org/officeDocument/2006/relationships/diagramColors" Target="../diagrams/colors5.xml" /><Relationship Id="rId2" Type="http://schemas.openxmlformats.org/officeDocument/2006/relationships/notesSlide" Target="../notesSlides/notesSlide6.xml" /><Relationship Id="rId1" Type="http://schemas.openxmlformats.org/officeDocument/2006/relationships/slideLayout" Target="../slideLayouts/slideLayout2.xml" /><Relationship Id="rId6" Type="http://schemas.openxmlformats.org/officeDocument/2006/relationships/diagramQuickStyle" Target="../diagrams/quickStyle5.xml" /><Relationship Id="rId5" Type="http://schemas.openxmlformats.org/officeDocument/2006/relationships/diagramLayout" Target="../diagrams/layout5.xml" /><Relationship Id="rId4" Type="http://schemas.openxmlformats.org/officeDocument/2006/relationships/diagramData" Target="../diagrams/data5.xml" /></Relationships>
</file>

<file path=ppt/slides/_rels/slide25.xml.rels><?xml version="1.0" encoding="UTF-8" standalone="yes"?>
<Relationships xmlns="http://schemas.openxmlformats.org/package/2006/relationships"><Relationship Id="rId3" Type="http://schemas.openxmlformats.org/officeDocument/2006/relationships/image" Target="../media/image14.jpe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6.xml" /><Relationship Id="rId7" Type="http://schemas.microsoft.com/office/2007/relationships/diagramDrawing" Target="../diagrams/drawing6.xml"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diagramColors" Target="../diagrams/colors6.xml" /><Relationship Id="rId5" Type="http://schemas.openxmlformats.org/officeDocument/2006/relationships/diagramQuickStyle" Target="../diagrams/quickStyle6.xml" /><Relationship Id="rId4" Type="http://schemas.openxmlformats.org/officeDocument/2006/relationships/diagramLayout" Target="../diagrams/layout6.xml" /></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7.xml" /><Relationship Id="rId7" Type="http://schemas.microsoft.com/office/2007/relationships/diagramDrawing" Target="../diagrams/drawing7.xml" /><Relationship Id="rId2" Type="http://schemas.openxmlformats.org/officeDocument/2006/relationships/notesSlide" Target="../notesSlides/notesSlide9.xml" /><Relationship Id="rId1" Type="http://schemas.openxmlformats.org/officeDocument/2006/relationships/slideLayout" Target="../slideLayouts/slideLayout2.xml" /><Relationship Id="rId6" Type="http://schemas.openxmlformats.org/officeDocument/2006/relationships/diagramColors" Target="../diagrams/colors7.xml" /><Relationship Id="rId5" Type="http://schemas.openxmlformats.org/officeDocument/2006/relationships/diagramQuickStyle" Target="../diagrams/quickStyle7.xml" /><Relationship Id="rId4" Type="http://schemas.openxmlformats.org/officeDocument/2006/relationships/diagramLayout" Target="../diagrams/layout7.xml" /></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8.xml" /><Relationship Id="rId7" Type="http://schemas.microsoft.com/office/2007/relationships/diagramDrawing" Target="../diagrams/drawing8.xml" /><Relationship Id="rId2" Type="http://schemas.openxmlformats.org/officeDocument/2006/relationships/notesSlide" Target="../notesSlides/notesSlide10.xml" /><Relationship Id="rId1" Type="http://schemas.openxmlformats.org/officeDocument/2006/relationships/slideLayout" Target="../slideLayouts/slideLayout2.xml" /><Relationship Id="rId6" Type="http://schemas.openxmlformats.org/officeDocument/2006/relationships/diagramColors" Target="../diagrams/colors8.xml" /><Relationship Id="rId5" Type="http://schemas.openxmlformats.org/officeDocument/2006/relationships/diagramQuickStyle" Target="../diagrams/quickStyle8.xml" /><Relationship Id="rId4" Type="http://schemas.openxmlformats.org/officeDocument/2006/relationships/diagramLayout" Target="../diagrams/layout8.xml" /></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31.xml.rels><?xml version="1.0" encoding="UTF-8" standalone="yes"?>
<Relationships xmlns="http://schemas.openxmlformats.org/package/2006/relationships"><Relationship Id="rId2" Type="http://schemas.openxmlformats.org/officeDocument/2006/relationships/image" Target="../media/image26.png" /><Relationship Id="rId1" Type="http://schemas.openxmlformats.org/officeDocument/2006/relationships/slideLayout" Target="../slideLayouts/slideLayout7.xml" /></Relationships>
</file>

<file path=ppt/slides/_rels/slide3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7.xml" /></Relationships>
</file>

<file path=ppt/slides/_rels/slide33.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7.xml" /></Relationships>
</file>

<file path=ppt/slides/_rels/slide34.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7.xml" /></Relationships>
</file>

<file path=ppt/slides/_rels/slide35.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3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7.xml" /></Relationships>
</file>

<file path=ppt/slides/_rels/slide3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7.xml" /></Relationships>
</file>

<file path=ppt/slides/_rels/slide38.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7.xml" /></Relationships>
</file>

<file path=ppt/slides/_rels/slide39.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7.xml" /></Relationships>
</file>

<file path=ppt/slides/_rels/slide40.xml.rels><?xml version="1.0" encoding="UTF-8" standalone="yes"?>
<Relationships xmlns="http://schemas.openxmlformats.org/package/2006/relationships"><Relationship Id="rId2" Type="http://schemas.openxmlformats.org/officeDocument/2006/relationships/image" Target="../media/image26.png" /><Relationship Id="rId1" Type="http://schemas.openxmlformats.org/officeDocument/2006/relationships/slideLayout" Target="../slideLayouts/slideLayout7.xml" /></Relationships>
</file>

<file path=ppt/slides/_rels/slide41.xml.rels><?xml version="1.0" encoding="UTF-8" standalone="yes"?>
<Relationships xmlns="http://schemas.openxmlformats.org/package/2006/relationships"><Relationship Id="rId2" Type="http://schemas.openxmlformats.org/officeDocument/2006/relationships/image" Target="../media/image26.png" /><Relationship Id="rId1" Type="http://schemas.openxmlformats.org/officeDocument/2006/relationships/slideLayout" Target="../slideLayouts/slideLayout7.xml" /></Relationships>
</file>

<file path=ppt/slides/_rels/slide42.xml.rels><?xml version="1.0" encoding="UTF-8" standalone="yes"?>
<Relationships xmlns="http://schemas.openxmlformats.org/package/2006/relationships"><Relationship Id="rId2" Type="http://schemas.openxmlformats.org/officeDocument/2006/relationships/image" Target="../media/image26.png" /><Relationship Id="rId1" Type="http://schemas.openxmlformats.org/officeDocument/2006/relationships/slideLayout" Target="../slideLayouts/slideLayout7.xml" /></Relationships>
</file>

<file path=ppt/slides/_rels/slide43.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7.xml" /></Relationships>
</file>

<file path=ppt/slides/_rels/slide4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7.xml" /></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46.xml.rels><?xml version="1.0" encoding="UTF-8" standalone="yes"?>
<Relationships xmlns="http://schemas.openxmlformats.org/package/2006/relationships"><Relationship Id="rId3" Type="http://schemas.openxmlformats.org/officeDocument/2006/relationships/image" Target="../media/image27.jpeg" /><Relationship Id="rId2" Type="http://schemas.openxmlformats.org/officeDocument/2006/relationships/notesSlide" Target="../notesSlides/notesSlide12.xml" /><Relationship Id="rId1" Type="http://schemas.openxmlformats.org/officeDocument/2006/relationships/slideLayout" Target="../slideLayouts/slideLayout2.xml" /><Relationship Id="rId4" Type="http://schemas.openxmlformats.org/officeDocument/2006/relationships/image" Target="../media/image28.jpeg" /></Relationships>
</file>

<file path=ppt/slides/_rels/slide47.xml.rels><?xml version="1.0" encoding="UTF-8" standalone="yes"?>
<Relationships xmlns="http://schemas.openxmlformats.org/package/2006/relationships"><Relationship Id="rId3" Type="http://schemas.openxmlformats.org/officeDocument/2006/relationships/image" Target="../media/image29.png" /><Relationship Id="rId2" Type="http://schemas.openxmlformats.org/officeDocument/2006/relationships/notesSlide" Target="../notesSlides/notesSlide13.xml" /><Relationship Id="rId1" Type="http://schemas.openxmlformats.org/officeDocument/2006/relationships/slideLayout" Target="../slideLayouts/slideLayout2.xml" /><Relationship Id="rId4" Type="http://schemas.openxmlformats.org/officeDocument/2006/relationships/image" Target="../media/image30.png" /></Relationships>
</file>

<file path=ppt/slides/_rels/slide48.xml.rels><?xml version="1.0" encoding="UTF-8" standalone="yes"?>
<Relationships xmlns="http://schemas.openxmlformats.org/package/2006/relationships"><Relationship Id="rId3" Type="http://schemas.openxmlformats.org/officeDocument/2006/relationships/image" Target="../media/image31.pn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49.xml.rels><?xml version="1.0" encoding="UTF-8" standalone="yes"?>
<Relationships xmlns="http://schemas.openxmlformats.org/package/2006/relationships"><Relationship Id="rId3" Type="http://schemas.openxmlformats.org/officeDocument/2006/relationships/image" Target="../media/image32.jpe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50.xml.rels><?xml version="1.0" encoding="UTF-8" standalone="yes"?>
<Relationships xmlns="http://schemas.openxmlformats.org/package/2006/relationships"><Relationship Id="rId3" Type="http://schemas.openxmlformats.org/officeDocument/2006/relationships/image" Target="../media/image33.jpeg" /><Relationship Id="rId2" Type="http://schemas.openxmlformats.org/officeDocument/2006/relationships/notesSlide" Target="../notesSlides/notesSlide16.xml" /><Relationship Id="rId1" Type="http://schemas.openxmlformats.org/officeDocument/2006/relationships/slideLayout" Target="../slideLayouts/slideLayout2.xml" /></Relationships>
</file>

<file path=ppt/slides/_rels/slide51.xml.rels><?xml version="1.0" encoding="UTF-8" standalone="yes"?>
<Relationships xmlns="http://schemas.openxmlformats.org/package/2006/relationships"><Relationship Id="rId3" Type="http://schemas.openxmlformats.org/officeDocument/2006/relationships/image" Target="../media/image34.png" /><Relationship Id="rId2" Type="http://schemas.openxmlformats.org/officeDocument/2006/relationships/notesSlide" Target="../notesSlides/notesSlide17.xml" /><Relationship Id="rId1" Type="http://schemas.openxmlformats.org/officeDocument/2006/relationships/slideLayout" Target="../slideLayouts/slideLayout2.xml" /></Relationships>
</file>

<file path=ppt/slides/_rels/slide52.xml.rels><?xml version="1.0" encoding="UTF-8" standalone="yes"?>
<Relationships xmlns="http://schemas.openxmlformats.org/package/2006/relationships"><Relationship Id="rId3" Type="http://schemas.openxmlformats.org/officeDocument/2006/relationships/image" Target="../media/image35.jpeg" /><Relationship Id="rId2" Type="http://schemas.openxmlformats.org/officeDocument/2006/relationships/notesSlide" Target="../notesSlides/notesSlide18.xml" /><Relationship Id="rId1" Type="http://schemas.openxmlformats.org/officeDocument/2006/relationships/slideLayout" Target="../slideLayouts/slideLayout2.xml" /></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9.xml" /><Relationship Id="rId1" Type="http://schemas.openxmlformats.org/officeDocument/2006/relationships/slideLayout" Target="../slideLayouts/slideLayout2.xml" /></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a:extLst>
            <a:ext uri="{FF2B5EF4-FFF2-40B4-BE49-F238E27FC236}">
              <a16:creationId xmlns:a16="http://schemas.microsoft.com/office/drawing/2014/main" id="{6C18422F-43CC-099D-1229-6E4FFD151A33}"/>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B79937C1-F4CE-0E27-CEE2-3A90EEDB1ED7}"/>
              </a:ext>
            </a:extLst>
          </p:cNvPr>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a:extLst>
              <a:ext uri="{FF2B5EF4-FFF2-40B4-BE49-F238E27FC236}">
                <a16:creationId xmlns:a16="http://schemas.microsoft.com/office/drawing/2014/main" id="{B63CE3F0-0D3E-E095-7986-9FB4DDAD6107}"/>
              </a:ext>
            </a:extLst>
          </p:cNvPr>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33" name="Content Placeholder 2">
            <a:extLst>
              <a:ext uri="{FF2B5EF4-FFF2-40B4-BE49-F238E27FC236}">
                <a16:creationId xmlns:a16="http://schemas.microsoft.com/office/drawing/2014/main" id="{BD98EE47-BB2B-60B1-C507-A75EC6FC9FD5}"/>
              </a:ext>
            </a:extLst>
          </p:cNvPr>
          <p:cNvSpPr txBox="1">
            <a:spLocks/>
          </p:cNvSpPr>
          <p:nvPr/>
        </p:nvSpPr>
        <p:spPr>
          <a:xfrm>
            <a:off x="1981046" y="1694004"/>
            <a:ext cx="8433969" cy="4907963"/>
          </a:xfrm>
          <a:prstGeom prst="rect">
            <a:avLst/>
          </a:prstGeom>
        </p:spPr>
        <p:txBody>
          <a:bodyPr>
            <a:normAutofit lnSpcReduction="1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ctr">
              <a:buFont typeface="Arial"/>
              <a:buNone/>
            </a:pPr>
            <a:r>
              <a:rPr lang="en-GB" sz="2800" b="1" dirty="0"/>
              <a:t>Module Code: </a:t>
            </a:r>
            <a:r>
              <a:rPr lang="en-GB" sz="2800" dirty="0"/>
              <a:t>LCHS7009 </a:t>
            </a:r>
          </a:p>
          <a:p>
            <a:pPr marL="0" indent="0" algn="ctr">
              <a:buFont typeface="Arial"/>
              <a:buNone/>
            </a:pPr>
            <a:r>
              <a:rPr lang="en-GB" sz="2800" b="1" dirty="0"/>
              <a:t>Module Title: </a:t>
            </a:r>
            <a:r>
              <a:rPr lang="en-US" sz="2800" dirty="0"/>
              <a:t>Population Health and Digital Health Promotion </a:t>
            </a:r>
            <a:endParaRPr lang="en-GB" sz="2800" dirty="0"/>
          </a:p>
          <a:p>
            <a:pPr marL="0" indent="0" algn="ctr">
              <a:buNone/>
            </a:pPr>
            <a:r>
              <a:rPr lang="en-GB" sz="2400" b="1" dirty="0"/>
              <a:t>Title: </a:t>
            </a:r>
            <a:r>
              <a:rPr lang="en-US" sz="2400" dirty="0"/>
              <a:t>Home blood pressure control for adults (40–65) in deprived urban communities using a WhatsApp-based support </a:t>
            </a:r>
            <a:r>
              <a:rPr lang="en-US" sz="2400" dirty="0" err="1"/>
              <a:t>programme</a:t>
            </a:r>
            <a:r>
              <a:rPr lang="en-US" sz="2400" dirty="0"/>
              <a:t> + home BP monitoring + community pharmacy follow-up</a:t>
            </a:r>
          </a:p>
          <a:p>
            <a:pPr marL="0" indent="0" algn="ctr">
              <a:buNone/>
            </a:pPr>
            <a:r>
              <a:rPr lang="en-GB" sz="2400" b="1" dirty="0"/>
              <a:t>Group Project Presentation  </a:t>
            </a:r>
            <a:endParaRPr lang="en-US" sz="2400" dirty="0"/>
          </a:p>
          <a:p>
            <a:pPr marL="0" indent="0" algn="ctr">
              <a:buNone/>
            </a:pPr>
            <a:r>
              <a:rPr lang="en-US" sz="2400" b="1"/>
              <a:t>By</a:t>
            </a:r>
            <a:endParaRPr lang="en-US" sz="2400" b="1" dirty="0"/>
          </a:p>
          <a:p>
            <a:pPr marL="0" indent="0" algn="ctr">
              <a:buFont typeface="Arial"/>
              <a:buNone/>
            </a:pPr>
            <a:r>
              <a:rPr lang="en-US" sz="2400" b="1" dirty="0"/>
              <a:t>Student Names: </a:t>
            </a:r>
            <a:r>
              <a:rPr lang="en-US" sz="2400" dirty="0"/>
              <a:t>Md. </a:t>
            </a:r>
            <a:r>
              <a:rPr lang="en-US" sz="2400" dirty="0" err="1"/>
              <a:t>Aktarujjaman</a:t>
            </a:r>
            <a:r>
              <a:rPr lang="en-US" sz="2400" dirty="0"/>
              <a:t> ( 2512989)</a:t>
            </a:r>
          </a:p>
          <a:p>
            <a:pPr marL="0" indent="0" algn="ctr">
              <a:buFont typeface="Arial"/>
              <a:buNone/>
            </a:pPr>
            <a:r>
              <a:rPr lang="en-US" sz="2400" dirty="0" err="1"/>
              <a:t>Dil</a:t>
            </a:r>
            <a:r>
              <a:rPr lang="en-US" sz="2400" dirty="0"/>
              <a:t> </a:t>
            </a:r>
            <a:r>
              <a:rPr lang="en-US" sz="2400" dirty="0" err="1"/>
              <a:t>Afroze</a:t>
            </a:r>
            <a:r>
              <a:rPr lang="en-US" sz="2400" dirty="0"/>
              <a:t> Khan (2508106)</a:t>
            </a:r>
          </a:p>
          <a:p>
            <a:pPr marL="0" indent="0" algn="ctr">
              <a:buFont typeface="Arial"/>
              <a:buNone/>
            </a:pPr>
            <a:r>
              <a:rPr lang="en-US" sz="2400" dirty="0" err="1"/>
              <a:t>Tahia</a:t>
            </a:r>
            <a:r>
              <a:rPr lang="en-US" sz="2400" dirty="0"/>
              <a:t> </a:t>
            </a:r>
            <a:r>
              <a:rPr lang="en-US" sz="2400" dirty="0" err="1"/>
              <a:t>Haque</a:t>
            </a:r>
            <a:r>
              <a:rPr lang="en-US" sz="2400" dirty="0"/>
              <a:t> (2513087) &amp;</a:t>
            </a:r>
          </a:p>
          <a:p>
            <a:pPr marL="0" indent="0" algn="ctr">
              <a:buFont typeface="Arial"/>
              <a:buNone/>
            </a:pPr>
            <a:r>
              <a:rPr lang="en-US" sz="2400" dirty="0"/>
              <a:t>Belinda Asante (2511937)</a:t>
            </a:r>
          </a:p>
          <a:p>
            <a:pPr marL="0" indent="0" algn="ctr">
              <a:buFont typeface="Arial"/>
              <a:buNone/>
            </a:pPr>
            <a:endParaRPr lang="en-US" sz="2400" dirty="0"/>
          </a:p>
        </p:txBody>
      </p:sp>
    </p:spTree>
    <p:extLst>
      <p:ext uri="{BB962C8B-B14F-4D97-AF65-F5344CB8AC3E}">
        <p14:creationId xmlns:p14="http://schemas.microsoft.com/office/powerpoint/2010/main" val="10214594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01</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Introduction: BP Community</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Intervention name highlighted with problem, target group and model made explicit</a:t>
            </a:r>
          </a:p>
        </p:txBody>
      </p:sp>
      <p:sp>
        <p:nvSpPr>
          <p:cNvPr id="7" name="Rounded Rectangle 6"/>
          <p:cNvSpPr/>
          <p:nvPr/>
        </p:nvSpPr>
        <p:spPr>
          <a:xfrm>
            <a:off x="548640" y="1325880"/>
            <a:ext cx="7315200" cy="1170432"/>
          </a:xfrm>
          <a:prstGeom prst="roundRect">
            <a:avLst/>
          </a:prstGeom>
          <a:solidFill>
            <a:srgbClr val="DFF2EF"/>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0F766E"/>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1F2937"/>
                </a:solidFill>
                <a:latin typeface="Aptos"/>
              </a:rPr>
              <a:t>BP Community is a WhatsApp-supported home blood pressure control intervention for adults aged 40–65 in deprived urban communities (NICE, 2026; Katz et al., 2024).
It combines WhatsApp prompts, home BP monitoring and community pharmacy follow-up rather than clinic-only care (Margolis et al., 2013; Gastens et al., 2025).</a:t>
            </a:r>
          </a:p>
        </p:txBody>
      </p:sp>
      <p:sp>
        <p:nvSpPr>
          <p:cNvPr id="10" name="Rounded Rectangle 9"/>
          <p:cNvSpPr/>
          <p:nvPr/>
        </p:nvSpPr>
        <p:spPr>
          <a:xfrm>
            <a:off x="548640" y="2743200"/>
            <a:ext cx="7315200" cy="1170432"/>
          </a:xfrm>
          <a:prstGeom prst="roundRect">
            <a:avLst/>
          </a:prstGeom>
          <a:solidFill>
            <a:srgbClr val="EAF6F5"/>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0F766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dirty="0">
                <a:solidFill>
                  <a:srgbClr val="1F2937"/>
                </a:solidFill>
                <a:latin typeface="Aptos"/>
              </a:rPr>
              <a:t>Why is this important? Hypertension is common, often silent, and unequally distributed, so passive care misses avoidable risk (NHS England, 2026; BHF, 2025).
How is BP Community stronger? It joins access, measurement and review in one pathway rather than using a single reminder tool.</a:t>
            </a:r>
          </a:p>
        </p:txBody>
      </p:sp>
      <p:sp>
        <p:nvSpPr>
          <p:cNvPr id="13" name="Rounded Rectangle 12"/>
          <p:cNvSpPr/>
          <p:nvPr/>
        </p:nvSpPr>
        <p:spPr>
          <a:xfrm>
            <a:off x="548640" y="4160520"/>
            <a:ext cx="7315200" cy="1170432"/>
          </a:xfrm>
          <a:prstGeom prst="roundRect">
            <a:avLst/>
          </a:prstGeom>
          <a:solidFill>
            <a:srgbClr val="F0FBFA"/>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0F766E"/>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1F2937"/>
                </a:solidFill>
                <a:latin typeface="Aptos"/>
              </a:rPr>
              <a:t>BP Community will be presented as a named, practical and scalable intervention.
This slide now answers the feedback about missing intervention name and weak opening framing.</a:t>
            </a:r>
          </a:p>
        </p:txBody>
      </p:sp>
      <p:sp>
        <p:nvSpPr>
          <p:cNvPr id="16" name="Rounded Rectangle 15"/>
          <p:cNvSpPr/>
          <p:nvPr/>
        </p:nvSpPr>
        <p:spPr>
          <a:xfrm>
            <a:off x="8549640" y="914400"/>
            <a:ext cx="2560320" cy="2788920"/>
          </a:xfrm>
          <a:prstGeom prst="roundRect">
            <a:avLst/>
          </a:prstGeom>
          <a:solidFill>
            <a:srgbClr val="FFFFFF"/>
          </a:solidFill>
          <a:ln>
            <a:solidFill>
              <a:srgbClr val="D5E2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monitor.jp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5B7185"/>
                </a:solidFill>
                <a:latin typeface="Aptos"/>
              </a:rPr>
              <a:t>Home BP monitoring as the clinical anchor</a:t>
            </a:r>
          </a:p>
        </p:txBody>
      </p:sp>
      <p:sp>
        <p:nvSpPr>
          <p:cNvPr id="19" name="Rounded Rectangle 18"/>
          <p:cNvSpPr/>
          <p:nvPr/>
        </p:nvSpPr>
        <p:spPr>
          <a:xfrm>
            <a:off x="8394192" y="3913632"/>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40–65</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target age</a:t>
            </a:r>
          </a:p>
        </p:txBody>
      </p:sp>
      <p:sp>
        <p:nvSpPr>
          <p:cNvPr id="22" name="Rounded Rectangle 21"/>
          <p:cNvSpPr/>
          <p:nvPr/>
        </p:nvSpPr>
        <p:spPr>
          <a:xfrm>
            <a:off x="9811512" y="3913632"/>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3</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core parts</a:t>
            </a:r>
          </a:p>
        </p:txBody>
      </p:sp>
      <p:sp>
        <p:nvSpPr>
          <p:cNvPr id="25" name="Rounded Rectangle 24"/>
          <p:cNvSpPr/>
          <p:nvPr/>
        </p:nvSpPr>
        <p:spPr>
          <a:xfrm>
            <a:off x="8394192" y="4809744"/>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Urban</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context</a:t>
            </a:r>
          </a:p>
        </p:txBody>
      </p:sp>
      <p:sp>
        <p:nvSpPr>
          <p:cNvPr id="28" name="Rounded Rectangle 27"/>
          <p:cNvSpPr/>
          <p:nvPr/>
        </p:nvSpPr>
        <p:spPr>
          <a:xfrm>
            <a:off x="9811512" y="4809744"/>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Named</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model</a:t>
            </a:r>
          </a:p>
        </p:txBody>
      </p:sp>
      <p:sp>
        <p:nvSpPr>
          <p:cNvPr id="31" name="TextBox 30"/>
          <p:cNvSpPr txBox="1"/>
          <p:nvPr/>
        </p:nvSpPr>
        <p:spPr>
          <a:xfrm>
            <a:off x="457200" y="6355080"/>
            <a:ext cx="8412480" cy="182880"/>
          </a:xfrm>
          <a:prstGeom prst="rect">
            <a:avLst/>
          </a:prstGeom>
          <a:noFill/>
        </p:spPr>
        <p:txBody>
          <a:bodyPr wrap="square" anchor="t">
            <a:spAutoFit/>
          </a:bodyPr>
          <a:lstStyle/>
          <a:p>
            <a:pPr algn="l"/>
            <a:r>
              <a:rPr sz="750" b="0" i="0">
                <a:solidFill>
                  <a:srgbClr val="607A8D"/>
                </a:solidFill>
                <a:latin typeface="Aptos"/>
              </a:rPr>
              <a:t>NICE, 2026; Katz et al., 2024; Margolis et al., 2013; BHF, 2025</a:t>
            </a:r>
          </a:p>
        </p:txBody>
      </p:sp>
      <p:sp>
        <p:nvSpPr>
          <p:cNvPr id="32" name="TextBox 31"/>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a:solidFill>
                  <a:srgbClr val="607A8D"/>
                </a:solidFill>
                <a:latin typeface="Aptos"/>
              </a:rPr>
              <a:t>Aktarujjaman</a:t>
            </a:r>
            <a:r>
              <a:rPr sz="850" b="1" i="0">
                <a:solidFill>
                  <a:srgbClr val="607A8D"/>
                </a:solidFill>
                <a:latin typeface="Aptos"/>
              </a:rPr>
              <a:t> </a:t>
            </a:r>
            <a:endParaRPr sz="850" b="1" i="0" dirty="0">
              <a:solidFill>
                <a:srgbClr val="607A8D"/>
              </a:solidFill>
              <a:latin typeface="Apto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02</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Problem you are addressing</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Uncontrolled blood pressure in a high-risk, underserved group</a:t>
            </a:r>
          </a:p>
        </p:txBody>
      </p:sp>
      <p:sp>
        <p:nvSpPr>
          <p:cNvPr id="7" name="Rounded Rectangle 6"/>
          <p:cNvSpPr/>
          <p:nvPr/>
        </p:nvSpPr>
        <p:spPr>
          <a:xfrm>
            <a:off x="548640" y="1325880"/>
            <a:ext cx="7315200" cy="1170432"/>
          </a:xfrm>
          <a:prstGeom prst="roundRect">
            <a:avLst/>
          </a:prstGeom>
          <a:solidFill>
            <a:srgbClr val="DFF2EF"/>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0F766E"/>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1F2937"/>
                </a:solidFill>
                <a:latin typeface="Aptos"/>
              </a:rPr>
              <a:t>The problem is not only diagnosis. It is poor long-term BP control in people facing structural barriers to care (Chaturvedi et al., 2023; NHS England, 2026).
In deprived urban settings, service fragmentation, stress and competing priorities make sustained self-management harder (BHF, 2025; Fu et al., 2022).</a:t>
            </a:r>
          </a:p>
        </p:txBody>
      </p:sp>
      <p:sp>
        <p:nvSpPr>
          <p:cNvPr id="10" name="Rounded Rectangle 9"/>
          <p:cNvSpPr/>
          <p:nvPr/>
        </p:nvSpPr>
        <p:spPr>
          <a:xfrm>
            <a:off x="548640" y="2743200"/>
            <a:ext cx="7315200" cy="1170432"/>
          </a:xfrm>
          <a:prstGeom prst="roundRect">
            <a:avLst/>
          </a:prstGeom>
          <a:solidFill>
            <a:srgbClr val="EAF6F5"/>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0F766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1F2937"/>
                </a:solidFill>
                <a:latin typeface="Aptos"/>
              </a:rPr>
              <a:t>Why is this serious? Because control fails when measurement, review and escalation are disconnected across services.
How does it affect outcomes? Delayed control increases avoidable stroke and cardiovascular harm over time (NICE, 2026).</a:t>
            </a:r>
          </a:p>
        </p:txBody>
      </p:sp>
      <p:sp>
        <p:nvSpPr>
          <p:cNvPr id="13" name="Rounded Rectangle 12"/>
          <p:cNvSpPr/>
          <p:nvPr/>
        </p:nvSpPr>
        <p:spPr>
          <a:xfrm>
            <a:off x="548640" y="4160520"/>
            <a:ext cx="7315200" cy="1170432"/>
          </a:xfrm>
          <a:prstGeom prst="roundRect">
            <a:avLst/>
          </a:prstGeom>
          <a:solidFill>
            <a:srgbClr val="F0FBFA"/>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0F766E"/>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1F2937"/>
                </a:solidFill>
                <a:latin typeface="Aptos"/>
              </a:rPr>
              <a:t>BP Community moves monitoring into the home, support into the phone and review into the pharmacy.
This slide now gives deeper discussion rather than a brief statement only.</a:t>
            </a:r>
          </a:p>
        </p:txBody>
      </p:sp>
      <p:sp>
        <p:nvSpPr>
          <p:cNvPr id="16" name="Rounded Rectangle 15"/>
          <p:cNvSpPr/>
          <p:nvPr/>
        </p:nvSpPr>
        <p:spPr>
          <a:xfrm>
            <a:off x="8549640" y="914400"/>
            <a:ext cx="2560320" cy="2788920"/>
          </a:xfrm>
          <a:prstGeom prst="roundRect">
            <a:avLst/>
          </a:prstGeom>
          <a:solidFill>
            <a:srgbClr val="FFFFFF"/>
          </a:solidFill>
          <a:ln>
            <a:solidFill>
              <a:srgbClr val="D5E2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urban.jp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5B7185"/>
                </a:solidFill>
                <a:latin typeface="Aptos"/>
              </a:rPr>
              <a:t>Deprived urban context shapes risk and access</a:t>
            </a:r>
          </a:p>
        </p:txBody>
      </p:sp>
      <p:sp>
        <p:nvSpPr>
          <p:cNvPr id="19" name="Rounded Rectangle 18"/>
          <p:cNvSpPr/>
          <p:nvPr/>
        </p:nvSpPr>
        <p:spPr>
          <a:xfrm>
            <a:off x="8394192" y="3913632"/>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Silent</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condition</a:t>
            </a:r>
          </a:p>
        </p:txBody>
      </p:sp>
      <p:sp>
        <p:nvSpPr>
          <p:cNvPr id="22" name="Rounded Rectangle 21"/>
          <p:cNvSpPr/>
          <p:nvPr/>
        </p:nvSpPr>
        <p:spPr>
          <a:xfrm>
            <a:off x="9811512" y="3913632"/>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Delayed</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control</a:t>
            </a:r>
          </a:p>
        </p:txBody>
      </p:sp>
      <p:sp>
        <p:nvSpPr>
          <p:cNvPr id="25" name="Rounded Rectangle 24"/>
          <p:cNvSpPr/>
          <p:nvPr/>
        </p:nvSpPr>
        <p:spPr>
          <a:xfrm>
            <a:off x="8394192" y="4809744"/>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Urban</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barriers</a:t>
            </a:r>
          </a:p>
        </p:txBody>
      </p:sp>
      <p:sp>
        <p:nvSpPr>
          <p:cNvPr id="28" name="Rounded Rectangle 27"/>
          <p:cNvSpPr/>
          <p:nvPr/>
        </p:nvSpPr>
        <p:spPr>
          <a:xfrm>
            <a:off x="9811512" y="4809744"/>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Inequity</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driver</a:t>
            </a:r>
          </a:p>
        </p:txBody>
      </p:sp>
      <p:sp>
        <p:nvSpPr>
          <p:cNvPr id="31" name="TextBox 30"/>
          <p:cNvSpPr txBox="1"/>
          <p:nvPr/>
        </p:nvSpPr>
        <p:spPr>
          <a:xfrm>
            <a:off x="457200" y="6355080"/>
            <a:ext cx="8412480" cy="182880"/>
          </a:xfrm>
          <a:prstGeom prst="rect">
            <a:avLst/>
          </a:prstGeom>
          <a:noFill/>
        </p:spPr>
        <p:txBody>
          <a:bodyPr wrap="square" anchor="t">
            <a:spAutoFit/>
          </a:bodyPr>
          <a:lstStyle/>
          <a:p>
            <a:pPr algn="l"/>
            <a:r>
              <a:rPr sz="750" b="0" i="0">
                <a:solidFill>
                  <a:srgbClr val="607A8D"/>
                </a:solidFill>
                <a:latin typeface="Aptos"/>
              </a:rPr>
              <a:t>Chaturvedi et al., 2023; NHS England, 2026; Fu et al., 2022; BHF, 2025</a:t>
            </a:r>
          </a:p>
        </p:txBody>
      </p:sp>
      <p:sp>
        <p:nvSpPr>
          <p:cNvPr id="33" name="TextBox 32">
            <a:extLst>
              <a:ext uri="{FF2B5EF4-FFF2-40B4-BE49-F238E27FC236}">
                <a16:creationId xmlns:a16="http://schemas.microsoft.com/office/drawing/2014/main" id="{91D6E5EB-86EB-5AF6-F2AC-564D7125C191}"/>
              </a:ext>
            </a:extLst>
          </p:cNvPr>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a:solidFill>
                  <a:srgbClr val="607A8D"/>
                </a:solidFill>
                <a:latin typeface="Aptos"/>
              </a:rPr>
              <a:t>Aktarujjaman</a:t>
            </a:r>
            <a:r>
              <a:rPr sz="850" b="1" i="0">
                <a:solidFill>
                  <a:srgbClr val="607A8D"/>
                </a:solidFill>
                <a:latin typeface="Aptos"/>
              </a:rPr>
              <a:t> </a:t>
            </a:r>
            <a:endParaRPr sz="850" b="1" i="0" dirty="0">
              <a:solidFill>
                <a:srgbClr val="607A8D"/>
              </a:solidFill>
              <a:latin typeface="Apto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03</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Why is it a problem?</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Public health priority, not a minor chronic disease issue</a:t>
            </a:r>
          </a:p>
        </p:txBody>
      </p:sp>
      <p:sp>
        <p:nvSpPr>
          <p:cNvPr id="7" name="Rounded Rectangle 6"/>
          <p:cNvSpPr/>
          <p:nvPr/>
        </p:nvSpPr>
        <p:spPr>
          <a:xfrm>
            <a:off x="548640" y="1325880"/>
            <a:ext cx="7315200" cy="1170432"/>
          </a:xfrm>
          <a:prstGeom prst="roundRect">
            <a:avLst/>
          </a:prstGeom>
          <a:solidFill>
            <a:srgbClr val="DFF2EF"/>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0F766E"/>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1F2937"/>
                </a:solidFill>
                <a:latin typeface="Aptos"/>
              </a:rPr>
              <a:t>NHS England includes hypertension in Core20PLUS5 because better control reduces avoidable cardiovascular harm and inequality (NHS England, 2026).
NICE guidance emphasises accurate measurement and active management because uncontrolled hypertension is strongly linked to stroke, MI and CKD (NICE, 2026).</a:t>
            </a:r>
          </a:p>
        </p:txBody>
      </p:sp>
      <p:sp>
        <p:nvSpPr>
          <p:cNvPr id="10" name="Rounded Rectangle 9"/>
          <p:cNvSpPr/>
          <p:nvPr/>
        </p:nvSpPr>
        <p:spPr>
          <a:xfrm>
            <a:off x="548640" y="2743200"/>
            <a:ext cx="7315200" cy="1170432"/>
          </a:xfrm>
          <a:prstGeom prst="roundRect">
            <a:avLst/>
          </a:prstGeom>
          <a:solidFill>
            <a:srgbClr val="EAF6F5"/>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0F766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1F2937"/>
                </a:solidFill>
                <a:latin typeface="Aptos"/>
              </a:rPr>
              <a:t>Why should this be treated as urgent? Because hypertension is easy to leave untreated until major complications appear (BHF, 2024).
How does inequity worsen it? The same clinical threshold creates worse outcomes in disadvantaged groups (BHF, 2025).</a:t>
            </a:r>
          </a:p>
        </p:txBody>
      </p:sp>
      <p:sp>
        <p:nvSpPr>
          <p:cNvPr id="13" name="Rounded Rectangle 12"/>
          <p:cNvSpPr/>
          <p:nvPr/>
        </p:nvSpPr>
        <p:spPr>
          <a:xfrm>
            <a:off x="548640" y="4160520"/>
            <a:ext cx="7315200" cy="1170432"/>
          </a:xfrm>
          <a:prstGeom prst="roundRect">
            <a:avLst/>
          </a:prstGeom>
          <a:solidFill>
            <a:srgbClr val="F0FBFA"/>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0F766E"/>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1F2937"/>
                </a:solidFill>
                <a:latin typeface="Aptos"/>
              </a:rPr>
              <a:t>BP Community is justified as a prevention-focused public health response, not only a digital convenience project.
This addresses the feedback asking for deeper critical analysis on each slide.</a:t>
            </a:r>
          </a:p>
        </p:txBody>
      </p:sp>
      <p:sp>
        <p:nvSpPr>
          <p:cNvPr id="16" name="Rounded Rectangle 15"/>
          <p:cNvSpPr/>
          <p:nvPr/>
        </p:nvSpPr>
        <p:spPr>
          <a:xfrm>
            <a:off x="8549640" y="914400"/>
            <a:ext cx="2560320" cy="2788920"/>
          </a:xfrm>
          <a:prstGeom prst="roundRect">
            <a:avLst/>
          </a:prstGeom>
          <a:solidFill>
            <a:srgbClr val="FFFFFF"/>
          </a:solidFill>
          <a:ln>
            <a:solidFill>
              <a:srgbClr val="D5E2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pharmacist.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5B7185"/>
                </a:solidFill>
                <a:latin typeface="Aptos"/>
              </a:rPr>
              <a:t>Community access points matter</a:t>
            </a:r>
          </a:p>
        </p:txBody>
      </p:sp>
      <p:sp>
        <p:nvSpPr>
          <p:cNvPr id="19" name="Rounded Rectangle 18"/>
          <p:cNvSpPr/>
          <p:nvPr/>
        </p:nvSpPr>
        <p:spPr>
          <a:xfrm>
            <a:off x="8394192" y="3913632"/>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Priority</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Core20PLUS5</a:t>
            </a:r>
          </a:p>
        </p:txBody>
      </p:sp>
      <p:sp>
        <p:nvSpPr>
          <p:cNvPr id="22" name="Rounded Rectangle 21"/>
          <p:cNvSpPr/>
          <p:nvPr/>
        </p:nvSpPr>
        <p:spPr>
          <a:xfrm>
            <a:off x="9811512" y="3913632"/>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Stroke</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risk</a:t>
            </a:r>
          </a:p>
        </p:txBody>
      </p:sp>
      <p:sp>
        <p:nvSpPr>
          <p:cNvPr id="25" name="Rounded Rectangle 24"/>
          <p:cNvSpPr/>
          <p:nvPr/>
        </p:nvSpPr>
        <p:spPr>
          <a:xfrm>
            <a:off x="8394192" y="4809744"/>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CKD</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risk</a:t>
            </a:r>
          </a:p>
        </p:txBody>
      </p:sp>
      <p:sp>
        <p:nvSpPr>
          <p:cNvPr id="28" name="Rounded Rectangle 27"/>
          <p:cNvSpPr/>
          <p:nvPr/>
        </p:nvSpPr>
        <p:spPr>
          <a:xfrm>
            <a:off x="9811512" y="4809744"/>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Equity</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focus</a:t>
            </a:r>
          </a:p>
        </p:txBody>
      </p:sp>
      <p:sp>
        <p:nvSpPr>
          <p:cNvPr id="31" name="TextBox 30"/>
          <p:cNvSpPr txBox="1"/>
          <p:nvPr/>
        </p:nvSpPr>
        <p:spPr>
          <a:xfrm>
            <a:off x="457200" y="6355080"/>
            <a:ext cx="8412480" cy="182880"/>
          </a:xfrm>
          <a:prstGeom prst="rect">
            <a:avLst/>
          </a:prstGeom>
          <a:noFill/>
        </p:spPr>
        <p:txBody>
          <a:bodyPr wrap="square" anchor="t">
            <a:spAutoFit/>
          </a:bodyPr>
          <a:lstStyle/>
          <a:p>
            <a:pPr algn="l"/>
            <a:r>
              <a:rPr sz="750" b="0" i="0">
                <a:solidFill>
                  <a:srgbClr val="607A8D"/>
                </a:solidFill>
                <a:latin typeface="Aptos"/>
              </a:rPr>
              <a:t>NHS England, 2026; NICE, 2026; BHF, 2024; BHF, 2025</a:t>
            </a:r>
          </a:p>
        </p:txBody>
      </p:sp>
      <p:sp>
        <p:nvSpPr>
          <p:cNvPr id="33" name="TextBox 32">
            <a:extLst>
              <a:ext uri="{FF2B5EF4-FFF2-40B4-BE49-F238E27FC236}">
                <a16:creationId xmlns:a16="http://schemas.microsoft.com/office/drawing/2014/main" id="{AE17EC10-4CE6-6373-24F0-F23229E5E736}"/>
              </a:ext>
            </a:extLst>
          </p:cNvPr>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a:solidFill>
                  <a:srgbClr val="607A8D"/>
                </a:solidFill>
                <a:latin typeface="Aptos"/>
              </a:rPr>
              <a:t>Aktarujjaman</a:t>
            </a:r>
            <a:r>
              <a:rPr sz="850" b="1" i="0">
                <a:solidFill>
                  <a:srgbClr val="607A8D"/>
                </a:solidFill>
                <a:latin typeface="Aptos"/>
              </a:rPr>
              <a:t> </a:t>
            </a:r>
            <a:endParaRPr sz="850" b="1" i="0" dirty="0">
              <a:solidFill>
                <a:srgbClr val="607A8D"/>
              </a:solidFill>
              <a:latin typeface="Apto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04</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Intervention model</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What BP Community is and how it works</a:t>
            </a:r>
          </a:p>
        </p:txBody>
      </p:sp>
      <p:sp>
        <p:nvSpPr>
          <p:cNvPr id="7" name="Rounded Rectangle 6"/>
          <p:cNvSpPr/>
          <p:nvPr/>
        </p:nvSpPr>
        <p:spPr>
          <a:xfrm>
            <a:off x="548640" y="1325880"/>
            <a:ext cx="7315200" cy="1170432"/>
          </a:xfrm>
          <a:prstGeom prst="roundRect">
            <a:avLst/>
          </a:prstGeom>
          <a:solidFill>
            <a:srgbClr val="DFF2EF"/>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0F766E"/>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1F2937"/>
                </a:solidFill>
                <a:latin typeface="Aptos"/>
              </a:rPr>
              <a:t>BP Community has three linked components: WhatsApp support, home BP monitoring and community pharmacy follow-up (Katz et al., 2024; Margolis et al., 2013).
The digital element supports engagement, but clinical value comes from repeated readings and professional review (Yang et al., 2025; Cheema et al., 2014).</a:t>
            </a:r>
          </a:p>
        </p:txBody>
      </p:sp>
      <p:sp>
        <p:nvSpPr>
          <p:cNvPr id="10" name="Rounded Rectangle 9"/>
          <p:cNvSpPr/>
          <p:nvPr/>
        </p:nvSpPr>
        <p:spPr>
          <a:xfrm>
            <a:off x="548640" y="2743200"/>
            <a:ext cx="7315200" cy="1170432"/>
          </a:xfrm>
          <a:prstGeom prst="roundRect">
            <a:avLst/>
          </a:prstGeom>
          <a:solidFill>
            <a:srgbClr val="EAF6F5"/>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0F766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1F2937"/>
                </a:solidFill>
                <a:latin typeface="Aptos"/>
              </a:rPr>
              <a:t>Why not use a single app-only model? Because reminders alone do not reliably change beliefs, technique or medication optimisation (Favaretti et al., 2024).
How does the model gain strength? Messaging supports salience, HBPM creates data, and pharmacy translates data into action.</a:t>
            </a:r>
          </a:p>
        </p:txBody>
      </p:sp>
      <p:sp>
        <p:nvSpPr>
          <p:cNvPr id="13" name="Rounded Rectangle 12"/>
          <p:cNvSpPr/>
          <p:nvPr/>
        </p:nvSpPr>
        <p:spPr>
          <a:xfrm>
            <a:off x="548640" y="4160520"/>
            <a:ext cx="7315200" cy="1170432"/>
          </a:xfrm>
          <a:prstGeom prst="roundRect">
            <a:avLst/>
          </a:prstGeom>
          <a:solidFill>
            <a:srgbClr val="F0FBFA"/>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0F766E"/>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1F2937"/>
                </a:solidFill>
                <a:latin typeface="Aptos"/>
              </a:rPr>
              <a:t>BP Community will give participants onboarding, message prompts, structured reading schedules and a clear escalation route through pharmacy.
This slide now makes the intervention much more explicit.</a:t>
            </a:r>
          </a:p>
        </p:txBody>
      </p:sp>
      <p:sp>
        <p:nvSpPr>
          <p:cNvPr id="16" name="Rounded Rectangle 15"/>
          <p:cNvSpPr/>
          <p:nvPr/>
        </p:nvSpPr>
        <p:spPr>
          <a:xfrm>
            <a:off x="8549640" y="914400"/>
            <a:ext cx="2560320" cy="2788920"/>
          </a:xfrm>
          <a:prstGeom prst="roundRect">
            <a:avLst/>
          </a:prstGeom>
          <a:solidFill>
            <a:srgbClr val="FFFFFF"/>
          </a:solidFill>
          <a:ln>
            <a:solidFill>
              <a:srgbClr val="D5E2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homeapp.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5B7185"/>
                </a:solidFill>
                <a:latin typeface="Aptos"/>
              </a:rPr>
              <a:t>Remote support plus home monitoring</a:t>
            </a:r>
          </a:p>
        </p:txBody>
      </p:sp>
      <p:sp>
        <p:nvSpPr>
          <p:cNvPr id="19" name="Rounded Rectangle 18"/>
          <p:cNvSpPr/>
          <p:nvPr/>
        </p:nvSpPr>
        <p:spPr>
          <a:xfrm>
            <a:off x="8394192" y="3913632"/>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WhatsApp</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engage</a:t>
            </a:r>
          </a:p>
        </p:txBody>
      </p:sp>
      <p:sp>
        <p:nvSpPr>
          <p:cNvPr id="22" name="Rounded Rectangle 21"/>
          <p:cNvSpPr/>
          <p:nvPr/>
        </p:nvSpPr>
        <p:spPr>
          <a:xfrm>
            <a:off x="9811512" y="3913632"/>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HBPM</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measure</a:t>
            </a:r>
          </a:p>
        </p:txBody>
      </p:sp>
      <p:sp>
        <p:nvSpPr>
          <p:cNvPr id="25" name="Rounded Rectangle 24"/>
          <p:cNvSpPr/>
          <p:nvPr/>
        </p:nvSpPr>
        <p:spPr>
          <a:xfrm>
            <a:off x="8394192" y="4809744"/>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Pharmacy</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review</a:t>
            </a:r>
          </a:p>
        </p:txBody>
      </p:sp>
      <p:sp>
        <p:nvSpPr>
          <p:cNvPr id="28" name="Rounded Rectangle 27"/>
          <p:cNvSpPr/>
          <p:nvPr/>
        </p:nvSpPr>
        <p:spPr>
          <a:xfrm>
            <a:off x="9811512" y="4809744"/>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3-in-1</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design</a:t>
            </a:r>
          </a:p>
        </p:txBody>
      </p:sp>
      <p:sp>
        <p:nvSpPr>
          <p:cNvPr id="31" name="TextBox 30"/>
          <p:cNvSpPr txBox="1"/>
          <p:nvPr/>
        </p:nvSpPr>
        <p:spPr>
          <a:xfrm>
            <a:off x="457200" y="6355080"/>
            <a:ext cx="8412480" cy="182880"/>
          </a:xfrm>
          <a:prstGeom prst="rect">
            <a:avLst/>
          </a:prstGeom>
          <a:noFill/>
        </p:spPr>
        <p:txBody>
          <a:bodyPr wrap="square" anchor="t">
            <a:spAutoFit/>
          </a:bodyPr>
          <a:lstStyle/>
          <a:p>
            <a:pPr algn="l"/>
            <a:r>
              <a:rPr sz="750" b="0" i="0">
                <a:solidFill>
                  <a:srgbClr val="607A8D"/>
                </a:solidFill>
                <a:latin typeface="Aptos"/>
              </a:rPr>
              <a:t>Katz et al., 2024; Margolis et al., 2013; Favaretti et al., 2024; Cheema et al., 2014</a:t>
            </a:r>
          </a:p>
        </p:txBody>
      </p:sp>
      <p:sp>
        <p:nvSpPr>
          <p:cNvPr id="33" name="TextBox 32">
            <a:extLst>
              <a:ext uri="{FF2B5EF4-FFF2-40B4-BE49-F238E27FC236}">
                <a16:creationId xmlns:a16="http://schemas.microsoft.com/office/drawing/2014/main" id="{C5C2022B-5492-D99F-AAA1-11ACFD9C8F44}"/>
              </a:ext>
            </a:extLst>
          </p:cNvPr>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a:solidFill>
                  <a:srgbClr val="607A8D"/>
                </a:solidFill>
                <a:latin typeface="Aptos"/>
              </a:rPr>
              <a:t>Aktarujjaman</a:t>
            </a:r>
            <a:r>
              <a:rPr sz="850" b="1" i="0">
                <a:solidFill>
                  <a:srgbClr val="607A8D"/>
                </a:solidFill>
                <a:latin typeface="Aptos"/>
              </a:rPr>
              <a:t> </a:t>
            </a:r>
            <a:endParaRPr sz="850" b="1" i="0" dirty="0">
              <a:solidFill>
                <a:srgbClr val="607A8D"/>
              </a:solidFill>
              <a:latin typeface="Apto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05</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Statistics slide</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Dedicated quantitative justification, as requested in feedback</a:t>
            </a:r>
          </a:p>
        </p:txBody>
      </p:sp>
      <p:sp>
        <p:nvSpPr>
          <p:cNvPr id="7" name="Rounded Rectangle 6"/>
          <p:cNvSpPr/>
          <p:nvPr/>
        </p:nvSpPr>
        <p:spPr>
          <a:xfrm>
            <a:off x="548640" y="1325880"/>
            <a:ext cx="7315200" cy="1170432"/>
          </a:xfrm>
          <a:prstGeom prst="roundRect">
            <a:avLst/>
          </a:prstGeom>
          <a:solidFill>
            <a:srgbClr val="DFF2EF"/>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0F766E"/>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1F2937"/>
                </a:solidFill>
                <a:latin typeface="Aptos"/>
              </a:rPr>
              <a:t>Around 30% of adults in England have high blood pressure, and many are not effectively treated (NHS England Digital, 2026; BHF, 2025).
NHS England reports incidence is roughly double in the most deprived communities and stroke risk is nearly doubled in the most deprived areas (NHS England, 2026).</a:t>
            </a:r>
          </a:p>
        </p:txBody>
      </p:sp>
      <p:sp>
        <p:nvSpPr>
          <p:cNvPr id="10" name="Rounded Rectangle 9"/>
          <p:cNvSpPr/>
          <p:nvPr/>
        </p:nvSpPr>
        <p:spPr>
          <a:xfrm>
            <a:off x="548640" y="2743200"/>
            <a:ext cx="7315200" cy="1170432"/>
          </a:xfrm>
          <a:prstGeom prst="roundRect">
            <a:avLst/>
          </a:prstGeom>
          <a:solidFill>
            <a:srgbClr val="EAF6F5"/>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0F766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1F2937"/>
                </a:solidFill>
                <a:latin typeface="Aptos"/>
              </a:rPr>
              <a:t>Why is this slide necessary? Because the feedback explicitly identified missing statistics.
How do the figures help? They show BP Community targets both high burden and high inequality rather than a vague at-risk population.</a:t>
            </a:r>
          </a:p>
        </p:txBody>
      </p:sp>
      <p:sp>
        <p:nvSpPr>
          <p:cNvPr id="13" name="Rounded Rectangle 12"/>
          <p:cNvSpPr/>
          <p:nvPr/>
        </p:nvSpPr>
        <p:spPr>
          <a:xfrm>
            <a:off x="548640" y="4160520"/>
            <a:ext cx="7315200" cy="1170432"/>
          </a:xfrm>
          <a:prstGeom prst="roundRect">
            <a:avLst/>
          </a:prstGeom>
          <a:solidFill>
            <a:srgbClr val="F0FBFA"/>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0F766E"/>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1F2937"/>
                </a:solidFill>
                <a:latin typeface="Aptos"/>
              </a:rPr>
              <a:t>Use these figures early in the oral presentation to anchor the rest of the justification.
This slide directly fixes the missing statistics issue.</a:t>
            </a:r>
          </a:p>
        </p:txBody>
      </p:sp>
      <p:sp>
        <p:nvSpPr>
          <p:cNvPr id="16" name="Rounded Rectangle 15"/>
          <p:cNvSpPr/>
          <p:nvPr/>
        </p:nvSpPr>
        <p:spPr>
          <a:xfrm>
            <a:off x="8549640" y="914400"/>
            <a:ext cx="2560320" cy="2788920"/>
          </a:xfrm>
          <a:prstGeom prst="roundRect">
            <a:avLst/>
          </a:prstGeom>
          <a:solidFill>
            <a:srgbClr val="FFFFFF"/>
          </a:solidFill>
          <a:ln>
            <a:solidFill>
              <a:srgbClr val="D5E2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monitor.jp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5B7185"/>
                </a:solidFill>
                <a:latin typeface="Aptos"/>
              </a:rPr>
              <a:t>Validated monitoring is central to the pathway</a:t>
            </a:r>
          </a:p>
        </p:txBody>
      </p:sp>
      <p:sp>
        <p:nvSpPr>
          <p:cNvPr id="19" name="Rounded Rectangle 18"/>
          <p:cNvSpPr/>
          <p:nvPr/>
        </p:nvSpPr>
        <p:spPr>
          <a:xfrm>
            <a:off x="8394192" y="3913632"/>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30%</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England adults</a:t>
            </a:r>
          </a:p>
        </p:txBody>
      </p:sp>
      <p:sp>
        <p:nvSpPr>
          <p:cNvPr id="22" name="Rounded Rectangle 21"/>
          <p:cNvSpPr/>
          <p:nvPr/>
        </p:nvSpPr>
        <p:spPr>
          <a:xfrm>
            <a:off x="9811512" y="3913632"/>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2x</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incidence</a:t>
            </a:r>
          </a:p>
        </p:txBody>
      </p:sp>
      <p:sp>
        <p:nvSpPr>
          <p:cNvPr id="25" name="Rounded Rectangle 24"/>
          <p:cNvSpPr/>
          <p:nvPr/>
        </p:nvSpPr>
        <p:spPr>
          <a:xfrm>
            <a:off x="8394192" y="4809744"/>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~2x</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stroke risk</a:t>
            </a:r>
          </a:p>
        </p:txBody>
      </p:sp>
      <p:sp>
        <p:nvSpPr>
          <p:cNvPr id="28" name="Rounded Rectangle 27"/>
          <p:cNvSpPr/>
          <p:nvPr/>
        </p:nvSpPr>
        <p:spPr>
          <a:xfrm>
            <a:off x="9811512" y="4809744"/>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40–65</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strategic group</a:t>
            </a:r>
          </a:p>
        </p:txBody>
      </p:sp>
      <p:sp>
        <p:nvSpPr>
          <p:cNvPr id="31" name="TextBox 30"/>
          <p:cNvSpPr txBox="1"/>
          <p:nvPr/>
        </p:nvSpPr>
        <p:spPr>
          <a:xfrm>
            <a:off x="457200" y="6355080"/>
            <a:ext cx="8412480" cy="182880"/>
          </a:xfrm>
          <a:prstGeom prst="rect">
            <a:avLst/>
          </a:prstGeom>
          <a:noFill/>
        </p:spPr>
        <p:txBody>
          <a:bodyPr wrap="square" anchor="t">
            <a:spAutoFit/>
          </a:bodyPr>
          <a:lstStyle/>
          <a:p>
            <a:pPr algn="l"/>
            <a:r>
              <a:rPr sz="750" b="0" i="0">
                <a:solidFill>
                  <a:srgbClr val="607A8D"/>
                </a:solidFill>
                <a:latin typeface="Aptos"/>
              </a:rPr>
              <a:t>NHS England Digital, 2026; BHF, 2025; NHS England, 2026</a:t>
            </a:r>
          </a:p>
        </p:txBody>
      </p:sp>
      <p:sp>
        <p:nvSpPr>
          <p:cNvPr id="33" name="TextBox 32">
            <a:extLst>
              <a:ext uri="{FF2B5EF4-FFF2-40B4-BE49-F238E27FC236}">
                <a16:creationId xmlns:a16="http://schemas.microsoft.com/office/drawing/2014/main" id="{508DA4E8-DBF5-B735-0DF4-3126805453A4}"/>
              </a:ext>
            </a:extLst>
          </p:cNvPr>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a:solidFill>
                  <a:srgbClr val="607A8D"/>
                </a:solidFill>
                <a:latin typeface="Aptos"/>
              </a:rPr>
              <a:t>Aktarujjaman</a:t>
            </a:r>
            <a:r>
              <a:rPr sz="850" b="1" i="0">
                <a:solidFill>
                  <a:srgbClr val="607A8D"/>
                </a:solidFill>
                <a:latin typeface="Aptos"/>
              </a:rPr>
              <a:t> </a:t>
            </a:r>
            <a:endParaRPr sz="850" b="1" i="0" dirty="0">
              <a:solidFill>
                <a:srgbClr val="607A8D"/>
              </a:solidFill>
              <a:latin typeface="Apto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06</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Comparison with other countries</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International comparison to sharpen the argument</a:t>
            </a:r>
          </a:p>
        </p:txBody>
      </p:sp>
      <p:sp>
        <p:nvSpPr>
          <p:cNvPr id="7" name="Rounded Rectangle 6"/>
          <p:cNvSpPr/>
          <p:nvPr/>
        </p:nvSpPr>
        <p:spPr>
          <a:xfrm>
            <a:off x="548640" y="1325880"/>
            <a:ext cx="7315200" cy="1170432"/>
          </a:xfrm>
          <a:prstGeom prst="roundRect">
            <a:avLst/>
          </a:prstGeom>
          <a:solidFill>
            <a:srgbClr val="DFF2EF"/>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0F766E"/>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1F2937"/>
                </a:solidFill>
                <a:latin typeface="Aptos"/>
              </a:rPr>
              <a:t>Earlier cross-national work found England lagged behind the USA and Canada for hypertension awareness, treatment and control (Joffres et al., 2013).
Recent US data still show a heavy mid-life burden, with 52.5% hypertension prevalence in adults aged 40–59 (Fryar et al., 2024).</a:t>
            </a:r>
          </a:p>
        </p:txBody>
      </p:sp>
      <p:sp>
        <p:nvSpPr>
          <p:cNvPr id="10" name="Rounded Rectangle 9"/>
          <p:cNvSpPr/>
          <p:nvPr/>
        </p:nvSpPr>
        <p:spPr>
          <a:xfrm>
            <a:off x="548640" y="2743200"/>
            <a:ext cx="7315200" cy="1170432"/>
          </a:xfrm>
          <a:prstGeom prst="roundRect">
            <a:avLst/>
          </a:prstGeom>
          <a:solidFill>
            <a:srgbClr val="EAF6F5"/>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0F766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1F2937"/>
                </a:solidFill>
                <a:latin typeface="Aptos"/>
              </a:rPr>
              <a:t>Why compare internationally? Because it shows hypertension control is improvable and shaped by service design, not fixed biology.
How does this help BP Community? It supports community-based innovation to improve control locally.</a:t>
            </a:r>
          </a:p>
        </p:txBody>
      </p:sp>
      <p:sp>
        <p:nvSpPr>
          <p:cNvPr id="13" name="Rounded Rectangle 12"/>
          <p:cNvSpPr/>
          <p:nvPr/>
        </p:nvSpPr>
        <p:spPr>
          <a:xfrm>
            <a:off x="548640" y="4160520"/>
            <a:ext cx="7315200" cy="1170432"/>
          </a:xfrm>
          <a:prstGeom prst="roundRect">
            <a:avLst/>
          </a:prstGeom>
          <a:solidFill>
            <a:srgbClr val="F0FBFA"/>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0F766E"/>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1F2937"/>
                </a:solidFill>
                <a:latin typeface="Aptos"/>
              </a:rPr>
              <a:t>BP Community should be framed as a practical local response informed by broader international evidence.
This now addresses the comparison-with-other-countries instruction from the class slide.</a:t>
            </a:r>
          </a:p>
        </p:txBody>
      </p:sp>
      <p:sp>
        <p:nvSpPr>
          <p:cNvPr id="16" name="Rounded Rectangle 15"/>
          <p:cNvSpPr/>
          <p:nvPr/>
        </p:nvSpPr>
        <p:spPr>
          <a:xfrm>
            <a:off x="8549640" y="914400"/>
            <a:ext cx="2560320" cy="2788920"/>
          </a:xfrm>
          <a:prstGeom prst="roundRect">
            <a:avLst/>
          </a:prstGeom>
          <a:solidFill>
            <a:srgbClr val="FFFFFF"/>
          </a:solidFill>
          <a:ln>
            <a:solidFill>
              <a:srgbClr val="D5E2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telehealth.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5B7185"/>
                </a:solidFill>
                <a:latin typeface="Aptos"/>
              </a:rPr>
              <a:t>Different systems, same need for practical control models</a:t>
            </a:r>
          </a:p>
        </p:txBody>
      </p:sp>
      <p:sp>
        <p:nvSpPr>
          <p:cNvPr id="19" name="Rounded Rectangle 18"/>
          <p:cNvSpPr/>
          <p:nvPr/>
        </p:nvSpPr>
        <p:spPr>
          <a:xfrm>
            <a:off x="8394192" y="3913632"/>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65%</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England awareness*</a:t>
            </a:r>
          </a:p>
        </p:txBody>
      </p:sp>
      <p:sp>
        <p:nvSpPr>
          <p:cNvPr id="22" name="Rounded Rectangle 21"/>
          <p:cNvSpPr/>
          <p:nvPr/>
        </p:nvSpPr>
        <p:spPr>
          <a:xfrm>
            <a:off x="9811512" y="3913632"/>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81%</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USA awareness*</a:t>
            </a:r>
          </a:p>
        </p:txBody>
      </p:sp>
      <p:sp>
        <p:nvSpPr>
          <p:cNvPr id="25" name="Rounded Rectangle 24"/>
          <p:cNvSpPr/>
          <p:nvPr/>
        </p:nvSpPr>
        <p:spPr>
          <a:xfrm>
            <a:off x="8394192" y="4809744"/>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83%</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Canada awareness*</a:t>
            </a:r>
          </a:p>
        </p:txBody>
      </p:sp>
      <p:sp>
        <p:nvSpPr>
          <p:cNvPr id="28" name="Rounded Rectangle 27"/>
          <p:cNvSpPr/>
          <p:nvPr/>
        </p:nvSpPr>
        <p:spPr>
          <a:xfrm>
            <a:off x="9811512" y="4809744"/>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*2013</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BMJ Open</a:t>
            </a:r>
          </a:p>
        </p:txBody>
      </p:sp>
      <p:sp>
        <p:nvSpPr>
          <p:cNvPr id="31" name="TextBox 30"/>
          <p:cNvSpPr txBox="1"/>
          <p:nvPr/>
        </p:nvSpPr>
        <p:spPr>
          <a:xfrm>
            <a:off x="457200" y="6355080"/>
            <a:ext cx="8412480" cy="182880"/>
          </a:xfrm>
          <a:prstGeom prst="rect">
            <a:avLst/>
          </a:prstGeom>
          <a:noFill/>
        </p:spPr>
        <p:txBody>
          <a:bodyPr wrap="square" anchor="t">
            <a:spAutoFit/>
          </a:bodyPr>
          <a:lstStyle/>
          <a:p>
            <a:pPr algn="l"/>
            <a:r>
              <a:rPr sz="750" b="0" i="0">
                <a:solidFill>
                  <a:srgbClr val="607A8D"/>
                </a:solidFill>
                <a:latin typeface="Aptos"/>
              </a:rPr>
              <a:t>Joffres et al., 2013; Fryar et al., 2024</a:t>
            </a:r>
          </a:p>
        </p:txBody>
      </p:sp>
      <p:sp>
        <p:nvSpPr>
          <p:cNvPr id="33" name="TextBox 32">
            <a:extLst>
              <a:ext uri="{FF2B5EF4-FFF2-40B4-BE49-F238E27FC236}">
                <a16:creationId xmlns:a16="http://schemas.microsoft.com/office/drawing/2014/main" id="{72E68863-0733-3FD1-BD8C-61FB411F2EF8}"/>
              </a:ext>
            </a:extLst>
          </p:cNvPr>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a:solidFill>
                  <a:srgbClr val="607A8D"/>
                </a:solidFill>
                <a:latin typeface="Aptos"/>
              </a:rPr>
              <a:t>Aktarujjaman</a:t>
            </a:r>
            <a:r>
              <a:rPr sz="850" b="1" i="0">
                <a:solidFill>
                  <a:srgbClr val="607A8D"/>
                </a:solidFill>
                <a:latin typeface="Aptos"/>
              </a:rPr>
              <a:t> </a:t>
            </a:r>
            <a:endParaRPr sz="850" b="1" i="0" dirty="0">
              <a:solidFill>
                <a:srgbClr val="607A8D"/>
              </a:solidFill>
              <a:latin typeface="Apto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07</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Consequences of not addressing the problem</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Clinical, social and service harms</a:t>
            </a:r>
          </a:p>
        </p:txBody>
      </p:sp>
      <p:sp>
        <p:nvSpPr>
          <p:cNvPr id="7" name="Rounded Rectangle 6"/>
          <p:cNvSpPr/>
          <p:nvPr/>
        </p:nvSpPr>
        <p:spPr>
          <a:xfrm>
            <a:off x="548640" y="1325880"/>
            <a:ext cx="7315200" cy="1170432"/>
          </a:xfrm>
          <a:prstGeom prst="roundRect">
            <a:avLst/>
          </a:prstGeom>
          <a:solidFill>
            <a:srgbClr val="DFF2EF"/>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0F766E"/>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1F2937"/>
                </a:solidFill>
                <a:latin typeface="Aptos"/>
              </a:rPr>
              <a:t>Uncontrolled blood pressure drives stroke, MI, heart failure and kidney disease burden (NICE, 2026; BHF, 2024).
BHF also highlights that around half of heart attacks and strokes are associated with high BP (BHF, 2025).</a:t>
            </a:r>
          </a:p>
        </p:txBody>
      </p:sp>
      <p:sp>
        <p:nvSpPr>
          <p:cNvPr id="10" name="Rounded Rectangle 9"/>
          <p:cNvSpPr/>
          <p:nvPr/>
        </p:nvSpPr>
        <p:spPr>
          <a:xfrm>
            <a:off x="548640" y="2743200"/>
            <a:ext cx="7315200" cy="1170432"/>
          </a:xfrm>
          <a:prstGeom prst="roundRect">
            <a:avLst/>
          </a:prstGeom>
          <a:solidFill>
            <a:srgbClr val="EAF6F5"/>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0F766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1F2937"/>
                </a:solidFill>
                <a:latin typeface="Aptos"/>
              </a:rPr>
              <a:t>Why is inaction unacceptable? Because delayed control produces preventable emergency events, disability and premature mortality.
How does inequality magnify harm? Deprived communities carry heavier downstream cardiovascular burden.</a:t>
            </a:r>
          </a:p>
        </p:txBody>
      </p:sp>
      <p:sp>
        <p:nvSpPr>
          <p:cNvPr id="13" name="Rounded Rectangle 12"/>
          <p:cNvSpPr/>
          <p:nvPr/>
        </p:nvSpPr>
        <p:spPr>
          <a:xfrm>
            <a:off x="548640" y="4160520"/>
            <a:ext cx="7315200" cy="1170432"/>
          </a:xfrm>
          <a:prstGeom prst="roundRect">
            <a:avLst/>
          </a:prstGeom>
          <a:solidFill>
            <a:srgbClr val="F0FBFA"/>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0F766E"/>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1F2937"/>
                </a:solidFill>
                <a:latin typeface="Aptos"/>
              </a:rPr>
              <a:t>BP Community is justified as an early-control model intended to reduce preventable harm before hospital-level complications develop.
This slide now links the intervention to consequences much more clearly.</a:t>
            </a:r>
          </a:p>
        </p:txBody>
      </p:sp>
      <p:sp>
        <p:nvSpPr>
          <p:cNvPr id="16" name="Rounded Rectangle 15"/>
          <p:cNvSpPr/>
          <p:nvPr/>
        </p:nvSpPr>
        <p:spPr>
          <a:xfrm>
            <a:off x="8549640" y="914400"/>
            <a:ext cx="2560320" cy="2788920"/>
          </a:xfrm>
          <a:prstGeom prst="roundRect">
            <a:avLst/>
          </a:prstGeom>
          <a:solidFill>
            <a:srgbClr val="FFFFFF"/>
          </a:solidFill>
          <a:ln>
            <a:solidFill>
              <a:srgbClr val="D5E2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urban.jp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5B7185"/>
                </a:solidFill>
                <a:latin typeface="Aptos"/>
              </a:rPr>
              <a:t>Service pressure and community burden are linked</a:t>
            </a:r>
          </a:p>
        </p:txBody>
      </p:sp>
      <p:sp>
        <p:nvSpPr>
          <p:cNvPr id="19" name="Rounded Rectangle 18"/>
          <p:cNvSpPr/>
          <p:nvPr/>
        </p:nvSpPr>
        <p:spPr>
          <a:xfrm>
            <a:off x="8394192" y="3913632"/>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Stroke</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preventable</a:t>
            </a:r>
          </a:p>
        </p:txBody>
      </p:sp>
      <p:sp>
        <p:nvSpPr>
          <p:cNvPr id="22" name="Rounded Rectangle 21"/>
          <p:cNvSpPr/>
          <p:nvPr/>
        </p:nvSpPr>
        <p:spPr>
          <a:xfrm>
            <a:off x="9811512" y="3913632"/>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MI</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preventable</a:t>
            </a:r>
          </a:p>
        </p:txBody>
      </p:sp>
      <p:sp>
        <p:nvSpPr>
          <p:cNvPr id="25" name="Rounded Rectangle 24"/>
          <p:cNvSpPr/>
          <p:nvPr/>
        </p:nvSpPr>
        <p:spPr>
          <a:xfrm>
            <a:off x="8394192" y="4809744"/>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CKD</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avoidable</a:t>
            </a:r>
          </a:p>
        </p:txBody>
      </p:sp>
      <p:sp>
        <p:nvSpPr>
          <p:cNvPr id="28" name="Rounded Rectangle 27"/>
          <p:cNvSpPr/>
          <p:nvPr/>
        </p:nvSpPr>
        <p:spPr>
          <a:xfrm>
            <a:off x="9811512" y="4809744"/>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NHS</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pressure</a:t>
            </a:r>
          </a:p>
        </p:txBody>
      </p:sp>
      <p:sp>
        <p:nvSpPr>
          <p:cNvPr id="31" name="TextBox 30"/>
          <p:cNvSpPr txBox="1"/>
          <p:nvPr/>
        </p:nvSpPr>
        <p:spPr>
          <a:xfrm>
            <a:off x="457200" y="6355080"/>
            <a:ext cx="8412480" cy="182880"/>
          </a:xfrm>
          <a:prstGeom prst="rect">
            <a:avLst/>
          </a:prstGeom>
          <a:noFill/>
        </p:spPr>
        <p:txBody>
          <a:bodyPr wrap="square" anchor="t">
            <a:spAutoFit/>
          </a:bodyPr>
          <a:lstStyle/>
          <a:p>
            <a:pPr algn="l"/>
            <a:r>
              <a:rPr sz="750" b="0" i="0">
                <a:solidFill>
                  <a:srgbClr val="607A8D"/>
                </a:solidFill>
                <a:latin typeface="Aptos"/>
              </a:rPr>
              <a:t>NICE, 2026; BHF, 2024; BHF, 2025</a:t>
            </a:r>
          </a:p>
        </p:txBody>
      </p:sp>
      <p:sp>
        <p:nvSpPr>
          <p:cNvPr id="33" name="TextBox 32">
            <a:extLst>
              <a:ext uri="{FF2B5EF4-FFF2-40B4-BE49-F238E27FC236}">
                <a16:creationId xmlns:a16="http://schemas.microsoft.com/office/drawing/2014/main" id="{9A4D1764-6456-1390-1B7A-BA2160F71262}"/>
              </a:ext>
            </a:extLst>
          </p:cNvPr>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a:solidFill>
                  <a:srgbClr val="607A8D"/>
                </a:solidFill>
                <a:latin typeface="Aptos"/>
              </a:rPr>
              <a:t>Aktarujjaman</a:t>
            </a:r>
            <a:r>
              <a:rPr sz="850" b="1" i="0">
                <a:solidFill>
                  <a:srgbClr val="607A8D"/>
                </a:solidFill>
                <a:latin typeface="Aptos"/>
              </a:rPr>
              <a:t> </a:t>
            </a:r>
            <a:endParaRPr sz="850" b="1" i="0" dirty="0">
              <a:solidFill>
                <a:srgbClr val="607A8D"/>
              </a:solidFill>
              <a:latin typeface="Apto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08</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Rationale for the chosen target group</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Why adults aged 40–65 are the right focus</a:t>
            </a:r>
          </a:p>
        </p:txBody>
      </p:sp>
      <p:sp>
        <p:nvSpPr>
          <p:cNvPr id="7" name="Rounded Rectangle 6"/>
          <p:cNvSpPr/>
          <p:nvPr/>
        </p:nvSpPr>
        <p:spPr>
          <a:xfrm>
            <a:off x="548640" y="1325880"/>
            <a:ext cx="7315200" cy="1170432"/>
          </a:xfrm>
          <a:prstGeom prst="roundRect">
            <a:avLst/>
          </a:prstGeom>
          <a:solidFill>
            <a:srgbClr val="DFF2EF"/>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0F766E"/>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1F2937"/>
                </a:solidFill>
                <a:latin typeface="Aptos"/>
              </a:rPr>
              <a:t>Mid-life adults accumulate cardiovascular risk but still have large prevention potential, which makes this age group strategically valuable (Suvila et al., 2020).
Ofcom data also suggest high digital familiarity, making WhatsApp-based support more realistic in this age band (Ofcom, 2024).</a:t>
            </a:r>
          </a:p>
        </p:txBody>
      </p:sp>
      <p:sp>
        <p:nvSpPr>
          <p:cNvPr id="10" name="Rounded Rectangle 9"/>
          <p:cNvSpPr/>
          <p:nvPr/>
        </p:nvSpPr>
        <p:spPr>
          <a:xfrm>
            <a:off x="548640" y="2743200"/>
            <a:ext cx="7315200" cy="1170432"/>
          </a:xfrm>
          <a:prstGeom prst="roundRect">
            <a:avLst/>
          </a:prstGeom>
          <a:solidFill>
            <a:srgbClr val="EAF6F5"/>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0F766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1F2937"/>
                </a:solidFill>
                <a:latin typeface="Aptos"/>
              </a:rPr>
              <a:t>Why not target everyone? Because a sharper age focus improves fit, feasibility and clarity of evaluation.
How is this group different? Adults 40–65 often balance work and family demands, so flexible home monitoring may be more acceptable than repeated clinic attendance.</a:t>
            </a:r>
          </a:p>
        </p:txBody>
      </p:sp>
      <p:sp>
        <p:nvSpPr>
          <p:cNvPr id="13" name="Rounded Rectangle 12"/>
          <p:cNvSpPr/>
          <p:nvPr/>
        </p:nvSpPr>
        <p:spPr>
          <a:xfrm>
            <a:off x="548640" y="4160520"/>
            <a:ext cx="7315200" cy="1170432"/>
          </a:xfrm>
          <a:prstGeom prst="roundRect">
            <a:avLst/>
          </a:prstGeom>
          <a:solidFill>
            <a:srgbClr val="F0FBFA"/>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0F766E"/>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1F2937"/>
                </a:solidFill>
                <a:latin typeface="Aptos"/>
              </a:rPr>
              <a:t>BP Community should be presented as convenient enough for busy mid-life adults, but serious enough to influence long-term risk.
This gives the target group a strong rationale rather than a simple label.</a:t>
            </a:r>
          </a:p>
        </p:txBody>
      </p:sp>
      <p:sp>
        <p:nvSpPr>
          <p:cNvPr id="16" name="Rounded Rectangle 15"/>
          <p:cNvSpPr/>
          <p:nvPr/>
        </p:nvSpPr>
        <p:spPr>
          <a:xfrm>
            <a:off x="8549640" y="914400"/>
            <a:ext cx="2560320" cy="2788920"/>
          </a:xfrm>
          <a:prstGeom prst="roundRect">
            <a:avLst/>
          </a:prstGeom>
          <a:solidFill>
            <a:srgbClr val="FFFFFF"/>
          </a:solidFill>
          <a:ln>
            <a:solidFill>
              <a:srgbClr val="D5E2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homeapp.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5B7185"/>
                </a:solidFill>
                <a:latin typeface="Aptos"/>
              </a:rPr>
              <a:t>Mid-life adults are reachable through low-friction tools</a:t>
            </a:r>
          </a:p>
        </p:txBody>
      </p:sp>
      <p:sp>
        <p:nvSpPr>
          <p:cNvPr id="19" name="Rounded Rectangle 18"/>
          <p:cNvSpPr/>
          <p:nvPr/>
        </p:nvSpPr>
        <p:spPr>
          <a:xfrm>
            <a:off x="8394192" y="3913632"/>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Mid-life</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high leverage</a:t>
            </a:r>
          </a:p>
        </p:txBody>
      </p:sp>
      <p:sp>
        <p:nvSpPr>
          <p:cNvPr id="22" name="Rounded Rectangle 21"/>
          <p:cNvSpPr/>
          <p:nvPr/>
        </p:nvSpPr>
        <p:spPr>
          <a:xfrm>
            <a:off x="9811512" y="3913632"/>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Flexible</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home-based</a:t>
            </a:r>
          </a:p>
        </p:txBody>
      </p:sp>
      <p:sp>
        <p:nvSpPr>
          <p:cNvPr id="25" name="Rounded Rectangle 24"/>
          <p:cNvSpPr/>
          <p:nvPr/>
        </p:nvSpPr>
        <p:spPr>
          <a:xfrm>
            <a:off x="8394192" y="4809744"/>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Digital</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familiarity</a:t>
            </a:r>
          </a:p>
        </p:txBody>
      </p:sp>
      <p:sp>
        <p:nvSpPr>
          <p:cNvPr id="28" name="Rounded Rectangle 27"/>
          <p:cNvSpPr/>
          <p:nvPr/>
        </p:nvSpPr>
        <p:spPr>
          <a:xfrm>
            <a:off x="9811512" y="4809744"/>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Focused</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better fit</a:t>
            </a:r>
          </a:p>
        </p:txBody>
      </p:sp>
      <p:sp>
        <p:nvSpPr>
          <p:cNvPr id="31" name="TextBox 30"/>
          <p:cNvSpPr txBox="1"/>
          <p:nvPr/>
        </p:nvSpPr>
        <p:spPr>
          <a:xfrm>
            <a:off x="457200" y="6355080"/>
            <a:ext cx="8412480" cy="182880"/>
          </a:xfrm>
          <a:prstGeom prst="rect">
            <a:avLst/>
          </a:prstGeom>
          <a:noFill/>
        </p:spPr>
        <p:txBody>
          <a:bodyPr wrap="square" anchor="t">
            <a:spAutoFit/>
          </a:bodyPr>
          <a:lstStyle/>
          <a:p>
            <a:pPr algn="l"/>
            <a:r>
              <a:rPr sz="750" b="0" i="0">
                <a:solidFill>
                  <a:srgbClr val="607A8D"/>
                </a:solidFill>
                <a:latin typeface="Aptos"/>
              </a:rPr>
              <a:t>Suvila et al., 2020; Ofcom, 2024; Katz et al., 2024</a:t>
            </a:r>
          </a:p>
        </p:txBody>
      </p:sp>
      <p:sp>
        <p:nvSpPr>
          <p:cNvPr id="33" name="TextBox 32">
            <a:extLst>
              <a:ext uri="{FF2B5EF4-FFF2-40B4-BE49-F238E27FC236}">
                <a16:creationId xmlns:a16="http://schemas.microsoft.com/office/drawing/2014/main" id="{CA027E63-7FD0-2F97-12F6-EE336447EE4E}"/>
              </a:ext>
            </a:extLst>
          </p:cNvPr>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a:solidFill>
                  <a:srgbClr val="607A8D"/>
                </a:solidFill>
                <a:latin typeface="Aptos"/>
              </a:rPr>
              <a:t>Aktarujjaman</a:t>
            </a:r>
            <a:endParaRPr sz="850" b="1" i="0" dirty="0">
              <a:solidFill>
                <a:srgbClr val="607A8D"/>
              </a:solidFill>
              <a:latin typeface="Apto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09</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Why deprived urban communities?</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The equity argument made explicit</a:t>
            </a:r>
          </a:p>
        </p:txBody>
      </p:sp>
      <p:sp>
        <p:nvSpPr>
          <p:cNvPr id="7" name="Rounded Rectangle 6"/>
          <p:cNvSpPr/>
          <p:nvPr/>
        </p:nvSpPr>
        <p:spPr>
          <a:xfrm>
            <a:off x="548640" y="1325880"/>
            <a:ext cx="7315200" cy="1170432"/>
          </a:xfrm>
          <a:prstGeom prst="roundRect">
            <a:avLst/>
          </a:prstGeom>
          <a:solidFill>
            <a:srgbClr val="DFF2EF"/>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0F766E"/>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1F2937"/>
                </a:solidFill>
                <a:latin typeface="Aptos"/>
              </a:rPr>
              <a:t>Deprivation affects hypertension through stress, environment, health behaviours and service accessibility, not only individual choice (Chaturvedi et al., 2023; Xu et al., 2021).
In England, premature cardiovascular burden is concentrated in poorer communities (BHF, 2025).</a:t>
            </a:r>
          </a:p>
        </p:txBody>
      </p:sp>
      <p:sp>
        <p:nvSpPr>
          <p:cNvPr id="10" name="Rounded Rectangle 9"/>
          <p:cNvSpPr/>
          <p:nvPr/>
        </p:nvSpPr>
        <p:spPr>
          <a:xfrm>
            <a:off x="548640" y="2743200"/>
            <a:ext cx="7315200" cy="1170432"/>
          </a:xfrm>
          <a:prstGeom prst="roundRect">
            <a:avLst/>
          </a:prstGeom>
          <a:solidFill>
            <a:srgbClr val="EAF6F5"/>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0F766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1F2937"/>
                </a:solidFill>
                <a:latin typeface="Aptos"/>
              </a:rPr>
              <a:t>Why is place central? Because the same intervention can widen inequality if it is designed for digitally confident, low-barrier users only (Richardson et al., 2022).
How should the intervention respond? It must use inclusive design, low-friction communication and nearby follow-up points.</a:t>
            </a:r>
          </a:p>
        </p:txBody>
      </p:sp>
      <p:sp>
        <p:nvSpPr>
          <p:cNvPr id="13" name="Rounded Rectangle 12"/>
          <p:cNvSpPr/>
          <p:nvPr/>
        </p:nvSpPr>
        <p:spPr>
          <a:xfrm>
            <a:off x="548640" y="4160520"/>
            <a:ext cx="7315200" cy="1170432"/>
          </a:xfrm>
          <a:prstGeom prst="roundRect">
            <a:avLst/>
          </a:prstGeom>
          <a:solidFill>
            <a:srgbClr val="F0FBFA"/>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0F766E"/>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1F2937"/>
                </a:solidFill>
                <a:latin typeface="Aptos"/>
              </a:rPr>
              <a:t>BP Community applies this by using a familiar channel and community pharmacy rather than assuming regular GP attendance.
This directly answers the deprived-community rationale in the feedback.</a:t>
            </a:r>
          </a:p>
        </p:txBody>
      </p:sp>
      <p:sp>
        <p:nvSpPr>
          <p:cNvPr id="16" name="Rounded Rectangle 15"/>
          <p:cNvSpPr/>
          <p:nvPr/>
        </p:nvSpPr>
        <p:spPr>
          <a:xfrm>
            <a:off x="8549640" y="914400"/>
            <a:ext cx="2560320" cy="2788920"/>
          </a:xfrm>
          <a:prstGeom prst="roundRect">
            <a:avLst/>
          </a:prstGeom>
          <a:solidFill>
            <a:srgbClr val="FFFFFF"/>
          </a:solidFill>
          <a:ln>
            <a:solidFill>
              <a:srgbClr val="D5E2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urban.jp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5B7185"/>
                </a:solidFill>
                <a:latin typeface="Aptos"/>
              </a:rPr>
              <a:t>Place matters for both risk and service access</a:t>
            </a:r>
          </a:p>
        </p:txBody>
      </p:sp>
      <p:sp>
        <p:nvSpPr>
          <p:cNvPr id="19" name="Rounded Rectangle 18"/>
          <p:cNvSpPr/>
          <p:nvPr/>
        </p:nvSpPr>
        <p:spPr>
          <a:xfrm>
            <a:off x="8394192" y="3913632"/>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Place</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matters</a:t>
            </a:r>
          </a:p>
        </p:txBody>
      </p:sp>
      <p:sp>
        <p:nvSpPr>
          <p:cNvPr id="22" name="Rounded Rectangle 21"/>
          <p:cNvSpPr/>
          <p:nvPr/>
        </p:nvSpPr>
        <p:spPr>
          <a:xfrm>
            <a:off x="9811512" y="3913632"/>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Stress</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driver</a:t>
            </a:r>
          </a:p>
        </p:txBody>
      </p:sp>
      <p:sp>
        <p:nvSpPr>
          <p:cNvPr id="25" name="Rounded Rectangle 24"/>
          <p:cNvSpPr/>
          <p:nvPr/>
        </p:nvSpPr>
        <p:spPr>
          <a:xfrm>
            <a:off x="8394192" y="4809744"/>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Access</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barrier</a:t>
            </a:r>
          </a:p>
        </p:txBody>
      </p:sp>
      <p:sp>
        <p:nvSpPr>
          <p:cNvPr id="28" name="Rounded Rectangle 27"/>
          <p:cNvSpPr/>
          <p:nvPr/>
        </p:nvSpPr>
        <p:spPr>
          <a:xfrm>
            <a:off x="9811512" y="4809744"/>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Equity</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logic</a:t>
            </a:r>
          </a:p>
        </p:txBody>
      </p:sp>
      <p:sp>
        <p:nvSpPr>
          <p:cNvPr id="31" name="TextBox 30"/>
          <p:cNvSpPr txBox="1"/>
          <p:nvPr/>
        </p:nvSpPr>
        <p:spPr>
          <a:xfrm>
            <a:off x="457200" y="6355080"/>
            <a:ext cx="8412480" cy="182880"/>
          </a:xfrm>
          <a:prstGeom prst="rect">
            <a:avLst/>
          </a:prstGeom>
          <a:noFill/>
        </p:spPr>
        <p:txBody>
          <a:bodyPr wrap="square" anchor="t">
            <a:spAutoFit/>
          </a:bodyPr>
          <a:lstStyle/>
          <a:p>
            <a:pPr algn="l"/>
            <a:r>
              <a:rPr sz="750" b="0" i="0">
                <a:solidFill>
                  <a:srgbClr val="607A8D"/>
                </a:solidFill>
                <a:latin typeface="Aptos"/>
              </a:rPr>
              <a:t>Chaturvedi et al., 2023; Xu et al., 2021; BHF, 2025; Richardson et al., 2022</a:t>
            </a:r>
          </a:p>
        </p:txBody>
      </p:sp>
      <p:sp>
        <p:nvSpPr>
          <p:cNvPr id="33" name="TextBox 32">
            <a:extLst>
              <a:ext uri="{FF2B5EF4-FFF2-40B4-BE49-F238E27FC236}">
                <a16:creationId xmlns:a16="http://schemas.microsoft.com/office/drawing/2014/main" id="{4E6A4023-693D-F5C0-1A61-6C5BDE5C1797}"/>
              </a:ext>
            </a:extLst>
          </p:cNvPr>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a:solidFill>
                  <a:srgbClr val="607A8D"/>
                </a:solidFill>
                <a:latin typeface="Aptos"/>
              </a:rPr>
              <a:t>Aktarujjaman</a:t>
            </a:r>
            <a:r>
              <a:rPr sz="850" b="1" i="0">
                <a:solidFill>
                  <a:srgbClr val="607A8D"/>
                </a:solidFill>
                <a:latin typeface="Aptos"/>
              </a:rPr>
              <a:t> </a:t>
            </a:r>
            <a:endParaRPr sz="850" b="1" i="0" dirty="0">
              <a:solidFill>
                <a:srgbClr val="607A8D"/>
              </a:solidFill>
              <a:latin typeface="Apto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10</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Other similar interventions</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What comparable evidence already shows</a:t>
            </a:r>
          </a:p>
        </p:txBody>
      </p:sp>
      <p:sp>
        <p:nvSpPr>
          <p:cNvPr id="7" name="Rounded Rectangle 6"/>
          <p:cNvSpPr/>
          <p:nvPr/>
        </p:nvSpPr>
        <p:spPr>
          <a:xfrm>
            <a:off x="548640" y="1325880"/>
            <a:ext cx="7315200" cy="1170432"/>
          </a:xfrm>
          <a:prstGeom prst="roundRect">
            <a:avLst/>
          </a:prstGeom>
          <a:solidFill>
            <a:srgbClr val="DFF2EF"/>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0F766E"/>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1F2937"/>
                </a:solidFill>
                <a:latin typeface="Aptos"/>
              </a:rPr>
              <a:t>Digital hypertension interventions in disadvantaged populations show better BP reduction than standard care, especially when remote monitoring is included (Katz et al., 2024).
Pharmacist-led and telemonitoring-supported models have also reduced BP in community or primary care settings (Cheema et al., 2014; Margolis et al., 2013).</a:t>
            </a:r>
          </a:p>
        </p:txBody>
      </p:sp>
      <p:sp>
        <p:nvSpPr>
          <p:cNvPr id="10" name="Rounded Rectangle 9"/>
          <p:cNvSpPr/>
          <p:nvPr/>
        </p:nvSpPr>
        <p:spPr>
          <a:xfrm>
            <a:off x="548640" y="2743200"/>
            <a:ext cx="7315200" cy="1170432"/>
          </a:xfrm>
          <a:prstGeom prst="roundRect">
            <a:avLst/>
          </a:prstGeom>
          <a:solidFill>
            <a:srgbClr val="EAF6F5"/>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0F766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1F2937"/>
                </a:solidFill>
                <a:latin typeface="Aptos"/>
              </a:rPr>
              <a:t>Why mention similar interventions? Because originality should come from design fit and synthesis, not pretending that no one has tried related models before.
How does this strengthen the argument? It shows BP Community builds on proven elements rather than untested assumptions.</a:t>
            </a:r>
          </a:p>
        </p:txBody>
      </p:sp>
      <p:sp>
        <p:nvSpPr>
          <p:cNvPr id="13" name="Rounded Rectangle 12"/>
          <p:cNvSpPr/>
          <p:nvPr/>
        </p:nvSpPr>
        <p:spPr>
          <a:xfrm>
            <a:off x="548640" y="4160520"/>
            <a:ext cx="7315200" cy="1170432"/>
          </a:xfrm>
          <a:prstGeom prst="roundRect">
            <a:avLst/>
          </a:prstGeom>
          <a:solidFill>
            <a:srgbClr val="F0FBFA"/>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0F766E"/>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1F2937"/>
                </a:solidFill>
                <a:latin typeface="Aptos"/>
              </a:rPr>
              <a:t>BP Community should be presented as an evidence-informed adaptation, not a copied programme.
Its distinctive feature is the equity-focused combination of WhatsApp support, HBPM and pharmacy follow-up.</a:t>
            </a:r>
          </a:p>
        </p:txBody>
      </p:sp>
      <p:sp>
        <p:nvSpPr>
          <p:cNvPr id="16" name="Rounded Rectangle 15"/>
          <p:cNvSpPr/>
          <p:nvPr/>
        </p:nvSpPr>
        <p:spPr>
          <a:xfrm>
            <a:off x="8549640" y="914400"/>
            <a:ext cx="2560320" cy="2788920"/>
          </a:xfrm>
          <a:prstGeom prst="roundRect">
            <a:avLst/>
          </a:prstGeom>
          <a:solidFill>
            <a:srgbClr val="FFFFFF"/>
          </a:solidFill>
          <a:ln>
            <a:solidFill>
              <a:srgbClr val="D5E2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pharmacist.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5B7185"/>
                </a:solidFill>
                <a:latin typeface="Aptos"/>
              </a:rPr>
              <a:t>Multicomponent models already have an evidence base</a:t>
            </a:r>
          </a:p>
        </p:txBody>
      </p:sp>
      <p:sp>
        <p:nvSpPr>
          <p:cNvPr id="19" name="Rounded Rectangle 18"/>
          <p:cNvSpPr/>
          <p:nvPr/>
        </p:nvSpPr>
        <p:spPr>
          <a:xfrm>
            <a:off x="8394192" y="3913632"/>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Remote BP</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supported</a:t>
            </a:r>
          </a:p>
        </p:txBody>
      </p:sp>
      <p:sp>
        <p:nvSpPr>
          <p:cNvPr id="22" name="Rounded Rectangle 21"/>
          <p:cNvSpPr/>
          <p:nvPr/>
        </p:nvSpPr>
        <p:spPr>
          <a:xfrm>
            <a:off x="9811512" y="3913632"/>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Pharmacy</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evidence</a:t>
            </a:r>
          </a:p>
        </p:txBody>
      </p:sp>
      <p:sp>
        <p:nvSpPr>
          <p:cNvPr id="25" name="Rounded Rectangle 24"/>
          <p:cNvSpPr/>
          <p:nvPr/>
        </p:nvSpPr>
        <p:spPr>
          <a:xfrm>
            <a:off x="8394192" y="4809744"/>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Adapted</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not copied</a:t>
            </a:r>
          </a:p>
        </p:txBody>
      </p:sp>
      <p:sp>
        <p:nvSpPr>
          <p:cNvPr id="28" name="Rounded Rectangle 27"/>
          <p:cNvSpPr/>
          <p:nvPr/>
        </p:nvSpPr>
        <p:spPr>
          <a:xfrm>
            <a:off x="9811512" y="4809744"/>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Practical</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fit</a:t>
            </a:r>
          </a:p>
        </p:txBody>
      </p:sp>
      <p:sp>
        <p:nvSpPr>
          <p:cNvPr id="31" name="TextBox 30"/>
          <p:cNvSpPr txBox="1"/>
          <p:nvPr/>
        </p:nvSpPr>
        <p:spPr>
          <a:xfrm>
            <a:off x="457200" y="6355080"/>
            <a:ext cx="8412480" cy="182880"/>
          </a:xfrm>
          <a:prstGeom prst="rect">
            <a:avLst/>
          </a:prstGeom>
          <a:noFill/>
        </p:spPr>
        <p:txBody>
          <a:bodyPr wrap="square" anchor="t">
            <a:spAutoFit/>
          </a:bodyPr>
          <a:lstStyle/>
          <a:p>
            <a:pPr algn="l"/>
            <a:r>
              <a:rPr sz="750" b="0" i="0">
                <a:solidFill>
                  <a:srgbClr val="607A8D"/>
                </a:solidFill>
                <a:latin typeface="Aptos"/>
              </a:rPr>
              <a:t>Katz et al., 2024; Cheema et al., 2014; Margolis et al., 2013</a:t>
            </a:r>
          </a:p>
        </p:txBody>
      </p:sp>
      <p:sp>
        <p:nvSpPr>
          <p:cNvPr id="33" name="TextBox 32">
            <a:extLst>
              <a:ext uri="{FF2B5EF4-FFF2-40B4-BE49-F238E27FC236}">
                <a16:creationId xmlns:a16="http://schemas.microsoft.com/office/drawing/2014/main" id="{7EFD9CD2-3F42-E663-AE9B-41CCC3D424E0}"/>
              </a:ext>
            </a:extLst>
          </p:cNvPr>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a:solidFill>
                  <a:srgbClr val="607A8D"/>
                </a:solidFill>
                <a:latin typeface="Aptos"/>
              </a:rPr>
              <a:t>Aktarujjaman</a:t>
            </a:r>
            <a:r>
              <a:rPr sz="850" b="1" i="0">
                <a:solidFill>
                  <a:srgbClr val="607A8D"/>
                </a:solidFill>
                <a:latin typeface="Aptos"/>
              </a:rPr>
              <a:t> </a:t>
            </a:r>
            <a:endParaRPr sz="850" b="1" i="0" dirty="0">
              <a:solidFill>
                <a:srgbClr val="607A8D"/>
              </a:solidFill>
              <a:latin typeface="Apto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11</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Why digital support is justified</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Evidence plus limitations, not blind enthusiasm</a:t>
            </a:r>
          </a:p>
        </p:txBody>
      </p:sp>
      <p:sp>
        <p:nvSpPr>
          <p:cNvPr id="7" name="Rounded Rectangle 6"/>
          <p:cNvSpPr/>
          <p:nvPr/>
        </p:nvSpPr>
        <p:spPr>
          <a:xfrm>
            <a:off x="548640" y="1325880"/>
            <a:ext cx="7315200" cy="1170432"/>
          </a:xfrm>
          <a:prstGeom prst="roundRect">
            <a:avLst/>
          </a:prstGeom>
          <a:solidFill>
            <a:srgbClr val="DFF2EF"/>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0F766E"/>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1F2937"/>
                </a:solidFill>
                <a:latin typeface="Aptos"/>
              </a:rPr>
              <a:t>Meta-analyses suggest digital interventions can improve BP control, medication adherence and self-management, especially when multicomponent (Katz et al., 2024; Boima et al., 2024).
Telemedicine evidence also supports modest but meaningful BP improvement across trials (Yang et al., 2025).</a:t>
            </a:r>
          </a:p>
        </p:txBody>
      </p:sp>
      <p:sp>
        <p:nvSpPr>
          <p:cNvPr id="10" name="Rounded Rectangle 9"/>
          <p:cNvSpPr/>
          <p:nvPr/>
        </p:nvSpPr>
        <p:spPr>
          <a:xfrm>
            <a:off x="548640" y="2743200"/>
            <a:ext cx="7315200" cy="1170432"/>
          </a:xfrm>
          <a:prstGeom prst="roundRect">
            <a:avLst/>
          </a:prstGeom>
          <a:solidFill>
            <a:srgbClr val="EAF6F5"/>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0F766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1F2937"/>
                </a:solidFill>
                <a:latin typeface="Aptos"/>
              </a:rPr>
              <a:t>Why must this be interpreted critically? Because digital interventions are heterogeneous and not all work equally well across populations.
How should BP Community respond? By using digital support to extend human care, not replace it.</a:t>
            </a:r>
          </a:p>
        </p:txBody>
      </p:sp>
      <p:sp>
        <p:nvSpPr>
          <p:cNvPr id="13" name="Rounded Rectangle 12"/>
          <p:cNvSpPr/>
          <p:nvPr/>
        </p:nvSpPr>
        <p:spPr>
          <a:xfrm>
            <a:off x="548640" y="4160520"/>
            <a:ext cx="7315200" cy="1170432"/>
          </a:xfrm>
          <a:prstGeom prst="roundRect">
            <a:avLst/>
          </a:prstGeom>
          <a:solidFill>
            <a:srgbClr val="F0FBFA"/>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0F766E"/>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1F2937"/>
                </a:solidFill>
                <a:latin typeface="Aptos"/>
              </a:rPr>
              <a:t>BP Community will use WhatsApp for prompts, education and check-ins, while clinical decisions still depend on readings and pharmacy review.
This is the “why, how, application” structure the feedback requested.</a:t>
            </a:r>
          </a:p>
        </p:txBody>
      </p:sp>
      <p:sp>
        <p:nvSpPr>
          <p:cNvPr id="16" name="Rounded Rectangle 15"/>
          <p:cNvSpPr/>
          <p:nvPr/>
        </p:nvSpPr>
        <p:spPr>
          <a:xfrm>
            <a:off x="8549640" y="914400"/>
            <a:ext cx="2560320" cy="2788920"/>
          </a:xfrm>
          <a:prstGeom prst="roundRect">
            <a:avLst/>
          </a:prstGeom>
          <a:solidFill>
            <a:srgbClr val="FFFFFF"/>
          </a:solidFill>
          <a:ln>
            <a:solidFill>
              <a:srgbClr val="D5E2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telehealth.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5B7185"/>
                </a:solidFill>
                <a:latin typeface="Aptos"/>
              </a:rPr>
              <a:t>Digital support can extend care if designed well</a:t>
            </a:r>
          </a:p>
        </p:txBody>
      </p:sp>
      <p:sp>
        <p:nvSpPr>
          <p:cNvPr id="19" name="Rounded Rectangle 18"/>
          <p:cNvSpPr/>
          <p:nvPr/>
        </p:nvSpPr>
        <p:spPr>
          <a:xfrm>
            <a:off x="8394192" y="3913632"/>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Digital</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useful</a:t>
            </a:r>
          </a:p>
        </p:txBody>
      </p:sp>
      <p:sp>
        <p:nvSpPr>
          <p:cNvPr id="22" name="Rounded Rectangle 21"/>
          <p:cNvSpPr/>
          <p:nvPr/>
        </p:nvSpPr>
        <p:spPr>
          <a:xfrm>
            <a:off x="9811512" y="3913632"/>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Human</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review needed</a:t>
            </a:r>
          </a:p>
        </p:txBody>
      </p:sp>
      <p:sp>
        <p:nvSpPr>
          <p:cNvPr id="25" name="Rounded Rectangle 24"/>
          <p:cNvSpPr/>
          <p:nvPr/>
        </p:nvSpPr>
        <p:spPr>
          <a:xfrm>
            <a:off x="8394192" y="4809744"/>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Modest</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but meaningful</a:t>
            </a:r>
          </a:p>
        </p:txBody>
      </p:sp>
      <p:sp>
        <p:nvSpPr>
          <p:cNvPr id="28" name="Rounded Rectangle 27"/>
          <p:cNvSpPr/>
          <p:nvPr/>
        </p:nvSpPr>
        <p:spPr>
          <a:xfrm>
            <a:off x="9811512" y="4809744"/>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Tailored</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design matters</a:t>
            </a:r>
          </a:p>
        </p:txBody>
      </p:sp>
      <p:sp>
        <p:nvSpPr>
          <p:cNvPr id="31" name="TextBox 30"/>
          <p:cNvSpPr txBox="1"/>
          <p:nvPr/>
        </p:nvSpPr>
        <p:spPr>
          <a:xfrm>
            <a:off x="457200" y="6355080"/>
            <a:ext cx="8412480" cy="182880"/>
          </a:xfrm>
          <a:prstGeom prst="rect">
            <a:avLst/>
          </a:prstGeom>
          <a:noFill/>
        </p:spPr>
        <p:txBody>
          <a:bodyPr wrap="square" anchor="t">
            <a:spAutoFit/>
          </a:bodyPr>
          <a:lstStyle/>
          <a:p>
            <a:pPr algn="l"/>
            <a:r>
              <a:rPr sz="750" b="0" i="0">
                <a:solidFill>
                  <a:srgbClr val="607A8D"/>
                </a:solidFill>
                <a:latin typeface="Aptos"/>
              </a:rPr>
              <a:t>Katz et al., 2024; Boima et al., 2024; Yang et al., 2025</a:t>
            </a:r>
          </a:p>
        </p:txBody>
      </p:sp>
      <p:sp>
        <p:nvSpPr>
          <p:cNvPr id="33" name="TextBox 32">
            <a:extLst>
              <a:ext uri="{FF2B5EF4-FFF2-40B4-BE49-F238E27FC236}">
                <a16:creationId xmlns:a16="http://schemas.microsoft.com/office/drawing/2014/main" id="{01ECC5C0-DD12-5352-3480-4866D5E8A015}"/>
              </a:ext>
            </a:extLst>
          </p:cNvPr>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a:solidFill>
                  <a:srgbClr val="607A8D"/>
                </a:solidFill>
                <a:latin typeface="Aptos"/>
              </a:rPr>
              <a:t>Aktarujjaman</a:t>
            </a:r>
            <a:r>
              <a:rPr sz="850" b="1" i="0">
                <a:solidFill>
                  <a:srgbClr val="607A8D"/>
                </a:solidFill>
                <a:latin typeface="Aptos"/>
              </a:rPr>
              <a:t> </a:t>
            </a:r>
            <a:endParaRPr sz="850" b="1" i="0" dirty="0">
              <a:solidFill>
                <a:srgbClr val="607A8D"/>
              </a:solidFill>
              <a:latin typeface="Aptos"/>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12</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Why WhatsApp?</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The channel choice must itself be justified</a:t>
            </a:r>
          </a:p>
        </p:txBody>
      </p:sp>
      <p:sp>
        <p:nvSpPr>
          <p:cNvPr id="7" name="Rounded Rectangle 6"/>
          <p:cNvSpPr/>
          <p:nvPr/>
        </p:nvSpPr>
        <p:spPr>
          <a:xfrm>
            <a:off x="548640" y="1325880"/>
            <a:ext cx="7315200" cy="1170432"/>
          </a:xfrm>
          <a:prstGeom prst="roundRect">
            <a:avLst/>
          </a:prstGeom>
          <a:solidFill>
            <a:srgbClr val="DFF2EF"/>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0F766E"/>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1F2937"/>
                </a:solidFill>
                <a:latin typeface="Aptos"/>
              </a:rPr>
              <a:t>WhatsApp is widely used in the UK, with 91% reach among online adult smartphone users in May 2024, which supports acceptability (Ofcom, 2024).
A familiar channel reduces app fatigue and removes the extra barrier of a bespoke platform.</a:t>
            </a:r>
          </a:p>
        </p:txBody>
      </p:sp>
      <p:sp>
        <p:nvSpPr>
          <p:cNvPr id="10" name="Rounded Rectangle 9"/>
          <p:cNvSpPr/>
          <p:nvPr/>
        </p:nvSpPr>
        <p:spPr>
          <a:xfrm>
            <a:off x="548640" y="2743200"/>
            <a:ext cx="7315200" cy="1170432"/>
          </a:xfrm>
          <a:prstGeom prst="roundRect">
            <a:avLst/>
          </a:prstGeom>
          <a:solidFill>
            <a:srgbClr val="EAF6F5"/>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0F766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1F2937"/>
                </a:solidFill>
                <a:latin typeface="Aptos"/>
              </a:rPr>
              <a:t>Why not build a custom app? Because technical sophistication does not guarantee better uptake in a deprived population.
How is this choice still critical? WhatsApp should only be used for appropriate, low-risk communication and must sit inside wider governance arrangements.</a:t>
            </a:r>
          </a:p>
        </p:txBody>
      </p:sp>
      <p:sp>
        <p:nvSpPr>
          <p:cNvPr id="13" name="Rounded Rectangle 12"/>
          <p:cNvSpPr/>
          <p:nvPr/>
        </p:nvSpPr>
        <p:spPr>
          <a:xfrm>
            <a:off x="548640" y="4160520"/>
            <a:ext cx="7315200" cy="1170432"/>
          </a:xfrm>
          <a:prstGeom prst="roundRect">
            <a:avLst/>
          </a:prstGeom>
          <a:solidFill>
            <a:srgbClr val="F0FBFA"/>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0F766E"/>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1F2937"/>
                </a:solidFill>
                <a:latin typeface="Aptos"/>
              </a:rPr>
              <a:t>BP Community will use WhatsApp for reminders, educational prompts and check-ins, not as the primary clinical record.
This slide now highlights both practicality and governance awareness.</a:t>
            </a:r>
          </a:p>
        </p:txBody>
      </p:sp>
      <p:sp>
        <p:nvSpPr>
          <p:cNvPr id="16" name="Rounded Rectangle 15"/>
          <p:cNvSpPr/>
          <p:nvPr/>
        </p:nvSpPr>
        <p:spPr>
          <a:xfrm>
            <a:off x="8549640" y="914400"/>
            <a:ext cx="2560320" cy="2788920"/>
          </a:xfrm>
          <a:prstGeom prst="roundRect">
            <a:avLst/>
          </a:prstGeom>
          <a:solidFill>
            <a:srgbClr val="FFFFFF"/>
          </a:solidFill>
          <a:ln>
            <a:solidFill>
              <a:srgbClr val="D5E2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homeapp.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5B7185"/>
                </a:solidFill>
                <a:latin typeface="Aptos"/>
              </a:rPr>
              <a:t>A familiar channel reduces friction</a:t>
            </a:r>
          </a:p>
        </p:txBody>
      </p:sp>
      <p:sp>
        <p:nvSpPr>
          <p:cNvPr id="19" name="Rounded Rectangle 18"/>
          <p:cNvSpPr/>
          <p:nvPr/>
        </p:nvSpPr>
        <p:spPr>
          <a:xfrm>
            <a:off x="8394192" y="3913632"/>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91%</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WhatsApp reach</a:t>
            </a:r>
          </a:p>
        </p:txBody>
      </p:sp>
      <p:sp>
        <p:nvSpPr>
          <p:cNvPr id="22" name="Rounded Rectangle 21"/>
          <p:cNvSpPr/>
          <p:nvPr/>
        </p:nvSpPr>
        <p:spPr>
          <a:xfrm>
            <a:off x="9811512" y="3913632"/>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Low</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set-up burden</a:t>
            </a:r>
          </a:p>
        </p:txBody>
      </p:sp>
      <p:sp>
        <p:nvSpPr>
          <p:cNvPr id="25" name="Rounded Rectangle 24"/>
          <p:cNvSpPr/>
          <p:nvPr/>
        </p:nvSpPr>
        <p:spPr>
          <a:xfrm>
            <a:off x="8394192" y="4809744"/>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High</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familiarity</a:t>
            </a:r>
          </a:p>
        </p:txBody>
      </p:sp>
      <p:sp>
        <p:nvSpPr>
          <p:cNvPr id="28" name="Rounded Rectangle 27"/>
          <p:cNvSpPr/>
          <p:nvPr/>
        </p:nvSpPr>
        <p:spPr>
          <a:xfrm>
            <a:off x="9811512" y="4809744"/>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Guardrails</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needed</a:t>
            </a:r>
          </a:p>
        </p:txBody>
      </p:sp>
      <p:sp>
        <p:nvSpPr>
          <p:cNvPr id="31" name="TextBox 30"/>
          <p:cNvSpPr txBox="1"/>
          <p:nvPr/>
        </p:nvSpPr>
        <p:spPr>
          <a:xfrm>
            <a:off x="457200" y="6355080"/>
            <a:ext cx="8412480" cy="182880"/>
          </a:xfrm>
          <a:prstGeom prst="rect">
            <a:avLst/>
          </a:prstGeom>
          <a:noFill/>
        </p:spPr>
        <p:txBody>
          <a:bodyPr wrap="square" anchor="t">
            <a:spAutoFit/>
          </a:bodyPr>
          <a:lstStyle/>
          <a:p>
            <a:pPr algn="l"/>
            <a:r>
              <a:rPr sz="750" b="0" i="0">
                <a:solidFill>
                  <a:srgbClr val="607A8D"/>
                </a:solidFill>
                <a:latin typeface="Aptos"/>
              </a:rPr>
              <a:t>Ofcom, 2024; NHS England, 2026; Richardson et al., 2022</a:t>
            </a:r>
          </a:p>
        </p:txBody>
      </p:sp>
      <p:sp>
        <p:nvSpPr>
          <p:cNvPr id="33" name="TextBox 32">
            <a:extLst>
              <a:ext uri="{FF2B5EF4-FFF2-40B4-BE49-F238E27FC236}">
                <a16:creationId xmlns:a16="http://schemas.microsoft.com/office/drawing/2014/main" id="{E2442179-8741-8233-D6C6-1ED099FD95D2}"/>
              </a:ext>
            </a:extLst>
          </p:cNvPr>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a:solidFill>
                  <a:srgbClr val="607A8D"/>
                </a:solidFill>
                <a:latin typeface="Aptos"/>
              </a:rPr>
              <a:t>Aktarujjaman</a:t>
            </a:r>
            <a:r>
              <a:rPr sz="850" b="1" i="0">
                <a:solidFill>
                  <a:srgbClr val="607A8D"/>
                </a:solidFill>
                <a:latin typeface="Aptos"/>
              </a:rPr>
              <a:t> </a:t>
            </a:r>
            <a:endParaRPr sz="850" b="1" i="0" dirty="0">
              <a:solidFill>
                <a:srgbClr val="607A8D"/>
              </a:solidFill>
              <a:latin typeface="Apto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13</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Why WhatsApp alone is not enough</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Critical appraisal of a single-channel intervention</a:t>
            </a:r>
          </a:p>
        </p:txBody>
      </p:sp>
      <p:sp>
        <p:nvSpPr>
          <p:cNvPr id="7" name="Rounded Rectangle 6"/>
          <p:cNvSpPr/>
          <p:nvPr/>
        </p:nvSpPr>
        <p:spPr>
          <a:xfrm>
            <a:off x="548640" y="1325880"/>
            <a:ext cx="7315200" cy="1170432"/>
          </a:xfrm>
          <a:prstGeom prst="roundRect">
            <a:avLst/>
          </a:prstGeom>
          <a:solidFill>
            <a:srgbClr val="DFF2EF"/>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0F766E"/>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1F2937"/>
                </a:solidFill>
                <a:latin typeface="Aptos"/>
              </a:rPr>
              <a:t>Simple reminder interventions can improve salience, but they do not automatically change beliefs, technique or medication management (Favaretti et al., 2024).
Stronger results are usually seen when messaging is combined with monitoring and professional follow-up (Katz et al., 2024; Yang et al., 2025).</a:t>
            </a:r>
          </a:p>
        </p:txBody>
      </p:sp>
      <p:sp>
        <p:nvSpPr>
          <p:cNvPr id="10" name="Rounded Rectangle 9"/>
          <p:cNvSpPr/>
          <p:nvPr/>
        </p:nvSpPr>
        <p:spPr>
          <a:xfrm>
            <a:off x="548640" y="2743200"/>
            <a:ext cx="7315200" cy="1170432"/>
          </a:xfrm>
          <a:prstGeom prst="roundRect">
            <a:avLst/>
          </a:prstGeom>
          <a:solidFill>
            <a:srgbClr val="EAF6F5"/>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0F766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1F2937"/>
                </a:solidFill>
                <a:latin typeface="Aptos"/>
              </a:rPr>
              <a:t>Why is this a critical distinction? Because feedback asked for analysis, not just praise of the chosen tool.
How does BP Community avoid this weakness? It places WhatsApp inside a broader intervention with HBPM and pharmacy review.</a:t>
            </a:r>
          </a:p>
        </p:txBody>
      </p:sp>
      <p:sp>
        <p:nvSpPr>
          <p:cNvPr id="13" name="Rounded Rectangle 12"/>
          <p:cNvSpPr/>
          <p:nvPr/>
        </p:nvSpPr>
        <p:spPr>
          <a:xfrm>
            <a:off x="548640" y="4160520"/>
            <a:ext cx="7315200" cy="1170432"/>
          </a:xfrm>
          <a:prstGeom prst="roundRect">
            <a:avLst/>
          </a:prstGeom>
          <a:solidFill>
            <a:srgbClr val="F0FBFA"/>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0F766E"/>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1F2937"/>
                </a:solidFill>
                <a:latin typeface="Aptos"/>
              </a:rPr>
              <a:t>Present this slide as evidence that BP Community is intentionally multicomponent.
The application message is that technology supports care, but does not substitute for care.</a:t>
            </a:r>
          </a:p>
        </p:txBody>
      </p:sp>
      <p:sp>
        <p:nvSpPr>
          <p:cNvPr id="16" name="Rounded Rectangle 15"/>
          <p:cNvSpPr/>
          <p:nvPr/>
        </p:nvSpPr>
        <p:spPr>
          <a:xfrm>
            <a:off x="8549640" y="914400"/>
            <a:ext cx="2560320" cy="2788920"/>
          </a:xfrm>
          <a:prstGeom prst="roundRect">
            <a:avLst/>
          </a:prstGeom>
          <a:solidFill>
            <a:srgbClr val="FFFFFF"/>
          </a:solidFill>
          <a:ln>
            <a:solidFill>
              <a:srgbClr val="D5E2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telehealth.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5B7185"/>
                </a:solidFill>
                <a:latin typeface="Aptos"/>
              </a:rPr>
              <a:t>The message channel is only one layer of the model</a:t>
            </a:r>
          </a:p>
        </p:txBody>
      </p:sp>
      <p:sp>
        <p:nvSpPr>
          <p:cNvPr id="19" name="Rounded Rectangle 18"/>
          <p:cNvSpPr/>
          <p:nvPr/>
        </p:nvSpPr>
        <p:spPr>
          <a:xfrm>
            <a:off x="8394192" y="3913632"/>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Useful</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engagement</a:t>
            </a:r>
          </a:p>
        </p:txBody>
      </p:sp>
      <p:sp>
        <p:nvSpPr>
          <p:cNvPr id="22" name="Rounded Rectangle 21"/>
          <p:cNvSpPr/>
          <p:nvPr/>
        </p:nvSpPr>
        <p:spPr>
          <a:xfrm>
            <a:off x="9811512" y="3913632"/>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Weak</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if isolated</a:t>
            </a:r>
          </a:p>
        </p:txBody>
      </p:sp>
      <p:sp>
        <p:nvSpPr>
          <p:cNvPr id="25" name="Rounded Rectangle 24"/>
          <p:cNvSpPr/>
          <p:nvPr/>
        </p:nvSpPr>
        <p:spPr>
          <a:xfrm>
            <a:off x="8394192" y="4809744"/>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Needs</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HBPM + review</a:t>
            </a:r>
          </a:p>
        </p:txBody>
      </p:sp>
      <p:sp>
        <p:nvSpPr>
          <p:cNvPr id="28" name="Rounded Rectangle 27"/>
          <p:cNvSpPr/>
          <p:nvPr/>
        </p:nvSpPr>
        <p:spPr>
          <a:xfrm>
            <a:off x="9811512" y="4809744"/>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Critical</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not naive</a:t>
            </a:r>
          </a:p>
        </p:txBody>
      </p:sp>
      <p:sp>
        <p:nvSpPr>
          <p:cNvPr id="31" name="TextBox 30"/>
          <p:cNvSpPr txBox="1"/>
          <p:nvPr/>
        </p:nvSpPr>
        <p:spPr>
          <a:xfrm>
            <a:off x="457200" y="6355080"/>
            <a:ext cx="8412480" cy="182880"/>
          </a:xfrm>
          <a:prstGeom prst="rect">
            <a:avLst/>
          </a:prstGeom>
          <a:noFill/>
        </p:spPr>
        <p:txBody>
          <a:bodyPr wrap="square" anchor="t">
            <a:spAutoFit/>
          </a:bodyPr>
          <a:lstStyle/>
          <a:p>
            <a:pPr algn="l"/>
            <a:r>
              <a:rPr sz="750" b="0" i="0">
                <a:solidFill>
                  <a:srgbClr val="607A8D"/>
                </a:solidFill>
                <a:latin typeface="Aptos"/>
              </a:rPr>
              <a:t>Favaretti et al., 2024; Katz et al., 2024; Yang et al., 2025</a:t>
            </a:r>
          </a:p>
        </p:txBody>
      </p:sp>
      <p:sp>
        <p:nvSpPr>
          <p:cNvPr id="33" name="TextBox 32">
            <a:extLst>
              <a:ext uri="{FF2B5EF4-FFF2-40B4-BE49-F238E27FC236}">
                <a16:creationId xmlns:a16="http://schemas.microsoft.com/office/drawing/2014/main" id="{75D80B8F-26D3-F341-F490-ABF4031F7B56}"/>
              </a:ext>
            </a:extLst>
          </p:cNvPr>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a:solidFill>
                  <a:srgbClr val="607A8D"/>
                </a:solidFill>
                <a:latin typeface="Aptos"/>
              </a:rPr>
              <a:t>Aktarujjaman</a:t>
            </a:r>
            <a:r>
              <a:rPr sz="850" b="1" i="0">
                <a:solidFill>
                  <a:srgbClr val="607A8D"/>
                </a:solidFill>
                <a:latin typeface="Aptos"/>
              </a:rPr>
              <a:t> </a:t>
            </a:r>
            <a:endParaRPr sz="850" b="1" i="0" dirty="0">
              <a:solidFill>
                <a:srgbClr val="607A8D"/>
              </a:solidFill>
              <a:latin typeface="Aptos"/>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14</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Why home blood pressure monitoring?</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Better data and stronger self-management</a:t>
            </a:r>
          </a:p>
        </p:txBody>
      </p:sp>
      <p:sp>
        <p:nvSpPr>
          <p:cNvPr id="7" name="Rounded Rectangle 6"/>
          <p:cNvSpPr/>
          <p:nvPr/>
        </p:nvSpPr>
        <p:spPr>
          <a:xfrm>
            <a:off x="548640" y="1325880"/>
            <a:ext cx="7315200" cy="1170432"/>
          </a:xfrm>
          <a:prstGeom prst="roundRect">
            <a:avLst/>
          </a:prstGeom>
          <a:solidFill>
            <a:srgbClr val="DFF2EF"/>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0F766E"/>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1F2937"/>
                </a:solidFill>
                <a:latin typeface="Aptos"/>
              </a:rPr>
              <a:t>NICE recommends repeated home readings over 4–7 days, excluding day one, because HBPM improves measurement quality (NICE, 2026).
HBPM can also improve therapeutic adherence, self-monitoring and patient involvement in care (Martins et al., 2025).</a:t>
            </a:r>
          </a:p>
        </p:txBody>
      </p:sp>
      <p:sp>
        <p:nvSpPr>
          <p:cNvPr id="10" name="Rounded Rectangle 9"/>
          <p:cNvSpPr/>
          <p:nvPr/>
        </p:nvSpPr>
        <p:spPr>
          <a:xfrm>
            <a:off x="548640" y="2743200"/>
            <a:ext cx="7315200" cy="1170432"/>
          </a:xfrm>
          <a:prstGeom prst="roundRect">
            <a:avLst/>
          </a:prstGeom>
          <a:solidFill>
            <a:srgbClr val="EAF6F5"/>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0F766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1F2937"/>
                </a:solidFill>
                <a:latin typeface="Aptos"/>
              </a:rPr>
              <a:t>Why is this essential? Because clinic-only readings can be distorted and too infrequent to guide behaviour change well.
How does BP Community use HBPM critically? It treats technique, schedule and review as part of the intervention, not as assumed patient competence.</a:t>
            </a:r>
          </a:p>
        </p:txBody>
      </p:sp>
      <p:sp>
        <p:nvSpPr>
          <p:cNvPr id="13" name="Rounded Rectangle 12"/>
          <p:cNvSpPr/>
          <p:nvPr/>
        </p:nvSpPr>
        <p:spPr>
          <a:xfrm>
            <a:off x="548640" y="4160520"/>
            <a:ext cx="7315200" cy="1170432"/>
          </a:xfrm>
          <a:prstGeom prst="roundRect">
            <a:avLst/>
          </a:prstGeom>
          <a:solidFill>
            <a:srgbClr val="F0FBFA"/>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0F766E"/>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1F2937"/>
                </a:solidFill>
                <a:latin typeface="Aptos"/>
              </a:rPr>
              <a:t>BP Community will teach participants how and when to take readings and how to report them consistently.
This turns self-monitoring into a structured care process rather than an optional extra.</a:t>
            </a:r>
          </a:p>
        </p:txBody>
      </p:sp>
      <p:sp>
        <p:nvSpPr>
          <p:cNvPr id="16" name="Rounded Rectangle 15"/>
          <p:cNvSpPr/>
          <p:nvPr/>
        </p:nvSpPr>
        <p:spPr>
          <a:xfrm>
            <a:off x="8549640" y="914400"/>
            <a:ext cx="2560320" cy="2788920"/>
          </a:xfrm>
          <a:prstGeom prst="roundRect">
            <a:avLst/>
          </a:prstGeom>
          <a:solidFill>
            <a:srgbClr val="FFFFFF"/>
          </a:solidFill>
          <a:ln>
            <a:solidFill>
              <a:srgbClr val="D5E2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monitor.jp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5B7185"/>
                </a:solidFill>
                <a:latin typeface="Aptos"/>
              </a:rPr>
              <a:t>HBPM converts a clinic snapshot into a trend</a:t>
            </a:r>
          </a:p>
        </p:txBody>
      </p:sp>
      <p:sp>
        <p:nvSpPr>
          <p:cNvPr id="19" name="Rounded Rectangle 18"/>
          <p:cNvSpPr/>
          <p:nvPr/>
        </p:nvSpPr>
        <p:spPr>
          <a:xfrm>
            <a:off x="8394192" y="3913632"/>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4–7</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days</a:t>
            </a:r>
          </a:p>
        </p:txBody>
      </p:sp>
      <p:sp>
        <p:nvSpPr>
          <p:cNvPr id="22" name="Rounded Rectangle 21"/>
          <p:cNvSpPr/>
          <p:nvPr/>
        </p:nvSpPr>
        <p:spPr>
          <a:xfrm>
            <a:off x="9811512" y="3913632"/>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2x2</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readings/day</a:t>
            </a:r>
          </a:p>
        </p:txBody>
      </p:sp>
      <p:sp>
        <p:nvSpPr>
          <p:cNvPr id="25" name="Rounded Rectangle 24"/>
          <p:cNvSpPr/>
          <p:nvPr/>
        </p:nvSpPr>
        <p:spPr>
          <a:xfrm>
            <a:off x="8394192" y="4809744"/>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Home</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trend data</a:t>
            </a:r>
          </a:p>
        </p:txBody>
      </p:sp>
      <p:sp>
        <p:nvSpPr>
          <p:cNvPr id="28" name="Rounded Rectangle 27"/>
          <p:cNvSpPr/>
          <p:nvPr/>
        </p:nvSpPr>
        <p:spPr>
          <a:xfrm>
            <a:off x="9811512" y="4809744"/>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Teach</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technique</a:t>
            </a:r>
          </a:p>
        </p:txBody>
      </p:sp>
      <p:sp>
        <p:nvSpPr>
          <p:cNvPr id="31" name="TextBox 30"/>
          <p:cNvSpPr txBox="1"/>
          <p:nvPr/>
        </p:nvSpPr>
        <p:spPr>
          <a:xfrm>
            <a:off x="457200" y="6355080"/>
            <a:ext cx="8412480" cy="182880"/>
          </a:xfrm>
          <a:prstGeom prst="rect">
            <a:avLst/>
          </a:prstGeom>
          <a:noFill/>
        </p:spPr>
        <p:txBody>
          <a:bodyPr wrap="square" anchor="t">
            <a:spAutoFit/>
          </a:bodyPr>
          <a:lstStyle/>
          <a:p>
            <a:pPr algn="l"/>
            <a:r>
              <a:rPr sz="750" b="0" i="0">
                <a:solidFill>
                  <a:srgbClr val="607A8D"/>
                </a:solidFill>
                <a:latin typeface="Aptos"/>
              </a:rPr>
              <a:t>NICE, 2026; Martins et al., 2025; Margolis et al., 2012</a:t>
            </a:r>
          </a:p>
        </p:txBody>
      </p:sp>
      <p:sp>
        <p:nvSpPr>
          <p:cNvPr id="33" name="TextBox 32">
            <a:extLst>
              <a:ext uri="{FF2B5EF4-FFF2-40B4-BE49-F238E27FC236}">
                <a16:creationId xmlns:a16="http://schemas.microsoft.com/office/drawing/2014/main" id="{E6DA3936-E506-8746-F54F-0B265DB6A8A3}"/>
              </a:ext>
            </a:extLst>
          </p:cNvPr>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a:solidFill>
                  <a:srgbClr val="607A8D"/>
                </a:solidFill>
                <a:latin typeface="Aptos"/>
              </a:rPr>
              <a:t>Aktarujjaman</a:t>
            </a:r>
            <a:r>
              <a:rPr sz="850" b="1" i="0">
                <a:solidFill>
                  <a:srgbClr val="607A8D"/>
                </a:solidFill>
                <a:latin typeface="Aptos"/>
              </a:rPr>
              <a:t> </a:t>
            </a:r>
            <a:endParaRPr sz="850" b="1" i="0" dirty="0">
              <a:solidFill>
                <a:srgbClr val="607A8D"/>
              </a:solidFill>
              <a:latin typeface="Aptos"/>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15</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Why community pharmacy follow-up?</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Accessibility, medicines support and escalation</a:t>
            </a:r>
          </a:p>
        </p:txBody>
      </p:sp>
      <p:sp>
        <p:nvSpPr>
          <p:cNvPr id="7" name="Rounded Rectangle 6"/>
          <p:cNvSpPr/>
          <p:nvPr/>
        </p:nvSpPr>
        <p:spPr>
          <a:xfrm>
            <a:off x="548640" y="1325880"/>
            <a:ext cx="7315200" cy="1170432"/>
          </a:xfrm>
          <a:prstGeom prst="roundRect">
            <a:avLst/>
          </a:prstGeom>
          <a:solidFill>
            <a:srgbClr val="DFF2EF"/>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0F766E"/>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1F2937"/>
                </a:solidFill>
                <a:latin typeface="Aptos"/>
              </a:rPr>
              <a:t>Community pharmacy is accessible and well placed to reinforce medicines adherence, risk understanding and follow-up.
Meta-analyses show pharmacist interventions can reduce BP and improve control rates (Cheema et al., 2014; Gastens et al., 2025).</a:t>
            </a:r>
          </a:p>
        </p:txBody>
      </p:sp>
      <p:sp>
        <p:nvSpPr>
          <p:cNvPr id="10" name="Rounded Rectangle 9"/>
          <p:cNvSpPr/>
          <p:nvPr/>
        </p:nvSpPr>
        <p:spPr>
          <a:xfrm>
            <a:off x="548640" y="2743200"/>
            <a:ext cx="7315200" cy="1170432"/>
          </a:xfrm>
          <a:prstGeom prst="roundRect">
            <a:avLst/>
          </a:prstGeom>
          <a:solidFill>
            <a:srgbClr val="EAF6F5"/>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0F766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1F2937"/>
                </a:solidFill>
                <a:latin typeface="Aptos"/>
              </a:rPr>
              <a:t>Why does pharmacy matter here? Because a community-based point of review can be easier to access than repeated GP appointments in deprived urban areas.
How does this strengthen BP Community? It converts home readings into professional feedback and escalation rather than leaving patients unsupported.</a:t>
            </a:r>
          </a:p>
        </p:txBody>
      </p:sp>
      <p:sp>
        <p:nvSpPr>
          <p:cNvPr id="13" name="Rounded Rectangle 12"/>
          <p:cNvSpPr/>
          <p:nvPr/>
        </p:nvSpPr>
        <p:spPr>
          <a:xfrm>
            <a:off x="548640" y="4160520"/>
            <a:ext cx="7315200" cy="1170432"/>
          </a:xfrm>
          <a:prstGeom prst="roundRect">
            <a:avLst/>
          </a:prstGeom>
          <a:solidFill>
            <a:srgbClr val="F0FBFA"/>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0F766E"/>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1F2937"/>
                </a:solidFill>
                <a:latin typeface="Aptos"/>
              </a:rPr>
              <a:t>BP Community will use pharmacy for onboarding, review of submitted readings, adherence conversations and referral when needed.
This now gives a much clearer application message.</a:t>
            </a:r>
          </a:p>
        </p:txBody>
      </p:sp>
      <p:sp>
        <p:nvSpPr>
          <p:cNvPr id="16" name="Rounded Rectangle 15"/>
          <p:cNvSpPr/>
          <p:nvPr/>
        </p:nvSpPr>
        <p:spPr>
          <a:xfrm>
            <a:off x="8549640" y="914400"/>
            <a:ext cx="2560320" cy="2788920"/>
          </a:xfrm>
          <a:prstGeom prst="roundRect">
            <a:avLst/>
          </a:prstGeom>
          <a:solidFill>
            <a:srgbClr val="FFFFFF"/>
          </a:solidFill>
          <a:ln>
            <a:solidFill>
              <a:srgbClr val="D5E2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pharmacist.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5B7185"/>
                </a:solidFill>
                <a:latin typeface="Aptos"/>
              </a:rPr>
              <a:t>Pharmacy is the practical action point</a:t>
            </a:r>
          </a:p>
        </p:txBody>
      </p:sp>
      <p:sp>
        <p:nvSpPr>
          <p:cNvPr id="19" name="Rounded Rectangle 18"/>
          <p:cNvSpPr/>
          <p:nvPr/>
        </p:nvSpPr>
        <p:spPr>
          <a:xfrm>
            <a:off x="8394192" y="3913632"/>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Access</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near home</a:t>
            </a:r>
          </a:p>
        </p:txBody>
      </p:sp>
      <p:sp>
        <p:nvSpPr>
          <p:cNvPr id="22" name="Rounded Rectangle 21"/>
          <p:cNvSpPr/>
          <p:nvPr/>
        </p:nvSpPr>
        <p:spPr>
          <a:xfrm>
            <a:off x="9811512" y="3913632"/>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Meds</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support</a:t>
            </a:r>
          </a:p>
        </p:txBody>
      </p:sp>
      <p:sp>
        <p:nvSpPr>
          <p:cNvPr id="25" name="Rounded Rectangle 24"/>
          <p:cNvSpPr/>
          <p:nvPr/>
        </p:nvSpPr>
        <p:spPr>
          <a:xfrm>
            <a:off x="8394192" y="4809744"/>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Review</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readings</a:t>
            </a:r>
          </a:p>
        </p:txBody>
      </p:sp>
      <p:sp>
        <p:nvSpPr>
          <p:cNvPr id="28" name="Rounded Rectangle 27"/>
          <p:cNvSpPr/>
          <p:nvPr/>
        </p:nvSpPr>
        <p:spPr>
          <a:xfrm>
            <a:off x="9811512" y="4809744"/>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Escalate</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when needed</a:t>
            </a:r>
          </a:p>
        </p:txBody>
      </p:sp>
      <p:sp>
        <p:nvSpPr>
          <p:cNvPr id="31" name="TextBox 30"/>
          <p:cNvSpPr txBox="1"/>
          <p:nvPr/>
        </p:nvSpPr>
        <p:spPr>
          <a:xfrm>
            <a:off x="457200" y="6355080"/>
            <a:ext cx="8412480" cy="182880"/>
          </a:xfrm>
          <a:prstGeom prst="rect">
            <a:avLst/>
          </a:prstGeom>
          <a:noFill/>
        </p:spPr>
        <p:txBody>
          <a:bodyPr wrap="square" anchor="t">
            <a:spAutoFit/>
          </a:bodyPr>
          <a:lstStyle/>
          <a:p>
            <a:pPr algn="l"/>
            <a:r>
              <a:rPr sz="750" b="0" i="0">
                <a:solidFill>
                  <a:srgbClr val="607A8D"/>
                </a:solidFill>
                <a:latin typeface="Aptos"/>
              </a:rPr>
              <a:t>Cheema et al., 2014; Gastens et al., 2025; NHS England, 2026</a:t>
            </a:r>
          </a:p>
        </p:txBody>
      </p:sp>
      <p:sp>
        <p:nvSpPr>
          <p:cNvPr id="33" name="TextBox 32">
            <a:extLst>
              <a:ext uri="{FF2B5EF4-FFF2-40B4-BE49-F238E27FC236}">
                <a16:creationId xmlns:a16="http://schemas.microsoft.com/office/drawing/2014/main" id="{EF0FCE43-1315-BB9A-3EC6-0B00DEA0B4F2}"/>
              </a:ext>
            </a:extLst>
          </p:cNvPr>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a:solidFill>
                  <a:srgbClr val="607A8D"/>
                </a:solidFill>
                <a:latin typeface="Aptos"/>
              </a:rPr>
              <a:t>Aktarujjaman</a:t>
            </a:r>
            <a:r>
              <a:rPr sz="850" b="1" i="0">
                <a:solidFill>
                  <a:srgbClr val="607A8D"/>
                </a:solidFill>
                <a:latin typeface="Aptos"/>
              </a:rPr>
              <a:t> </a:t>
            </a:r>
            <a:endParaRPr sz="850" b="1" i="0" dirty="0">
              <a:solidFill>
                <a:srgbClr val="607A8D"/>
              </a:solidFill>
              <a:latin typeface="Apto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16</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Unique selling point and final justification</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Why BP Community deserves adoption</a:t>
            </a:r>
          </a:p>
        </p:txBody>
      </p:sp>
      <p:sp>
        <p:nvSpPr>
          <p:cNvPr id="7" name="Rounded Rectangle 6"/>
          <p:cNvSpPr/>
          <p:nvPr/>
        </p:nvSpPr>
        <p:spPr>
          <a:xfrm>
            <a:off x="548640" y="1325880"/>
            <a:ext cx="7315200" cy="1170432"/>
          </a:xfrm>
          <a:prstGeom prst="roundRect">
            <a:avLst/>
          </a:prstGeom>
          <a:solidFill>
            <a:srgbClr val="DFF2EF"/>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0F766E"/>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dirty="0">
                <a:solidFill>
                  <a:srgbClr val="1F2937"/>
                </a:solidFill>
                <a:latin typeface="Aptos"/>
              </a:rPr>
              <a:t>BP Community is not unique because it uses technology. It is unique because it combines familiar messaging, validated home monitoring and accessible pharmacy follow-up for a clearly defined underserved group.
This makes the intervention practical, scalable and better aligned to real barriers than advice-only care.</a:t>
            </a:r>
          </a:p>
        </p:txBody>
      </p:sp>
      <p:sp>
        <p:nvSpPr>
          <p:cNvPr id="10" name="Rounded Rectangle 9"/>
          <p:cNvSpPr/>
          <p:nvPr/>
        </p:nvSpPr>
        <p:spPr>
          <a:xfrm>
            <a:off x="548640" y="2743200"/>
            <a:ext cx="7315200" cy="1170432"/>
          </a:xfrm>
          <a:prstGeom prst="roundRect">
            <a:avLst/>
          </a:prstGeom>
          <a:solidFill>
            <a:srgbClr val="EAF6F5"/>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0F766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1F2937"/>
                </a:solidFill>
                <a:latin typeface="Aptos"/>
              </a:rPr>
              <a:t>Why is this persuasive? Because distinction-level justification requires synthesis of evidence, context and feasibility, not just a list of components.
How does the model advance practice? It adapts existing evidence into a targeted, equity-focused community design.</a:t>
            </a:r>
          </a:p>
        </p:txBody>
      </p:sp>
      <p:sp>
        <p:nvSpPr>
          <p:cNvPr id="13" name="Rounded Rectangle 12"/>
          <p:cNvSpPr/>
          <p:nvPr/>
        </p:nvSpPr>
        <p:spPr>
          <a:xfrm>
            <a:off x="548640" y="4160520"/>
            <a:ext cx="7315200" cy="1170432"/>
          </a:xfrm>
          <a:prstGeom prst="roundRect">
            <a:avLst/>
          </a:prstGeom>
          <a:solidFill>
            <a:srgbClr val="F0FBFA"/>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0F766E"/>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1F2937"/>
                </a:solidFill>
                <a:latin typeface="Aptos"/>
              </a:rPr>
              <a:t>Conclude by stating that BP Community is a realistic hypertension control model for adults 40–65 in deprived urban communities.
This slide now gives a stronger final judgement before the reference list.</a:t>
            </a:r>
          </a:p>
        </p:txBody>
      </p:sp>
      <p:sp>
        <p:nvSpPr>
          <p:cNvPr id="16" name="Rounded Rectangle 15"/>
          <p:cNvSpPr/>
          <p:nvPr/>
        </p:nvSpPr>
        <p:spPr>
          <a:xfrm>
            <a:off x="8549640" y="914400"/>
            <a:ext cx="2560320" cy="2788920"/>
          </a:xfrm>
          <a:prstGeom prst="roundRect">
            <a:avLst/>
          </a:prstGeom>
          <a:solidFill>
            <a:srgbClr val="FFFFFF"/>
          </a:solidFill>
          <a:ln>
            <a:solidFill>
              <a:srgbClr val="D5E2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homeapp.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5B7185"/>
                </a:solidFill>
                <a:latin typeface="Aptos"/>
              </a:rPr>
              <a:t>Equity-focused design is the unique feature</a:t>
            </a:r>
          </a:p>
        </p:txBody>
      </p:sp>
      <p:sp>
        <p:nvSpPr>
          <p:cNvPr id="19" name="Rounded Rectangle 18"/>
          <p:cNvSpPr/>
          <p:nvPr/>
        </p:nvSpPr>
        <p:spPr>
          <a:xfrm>
            <a:off x="8394192" y="3913632"/>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Equity</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first</a:t>
            </a:r>
          </a:p>
        </p:txBody>
      </p:sp>
      <p:sp>
        <p:nvSpPr>
          <p:cNvPr id="22" name="Rounded Rectangle 21"/>
          <p:cNvSpPr/>
          <p:nvPr/>
        </p:nvSpPr>
        <p:spPr>
          <a:xfrm>
            <a:off x="9811512" y="3913632"/>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Scalable</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delivery</a:t>
            </a:r>
          </a:p>
        </p:txBody>
      </p:sp>
      <p:sp>
        <p:nvSpPr>
          <p:cNvPr id="25" name="Rounded Rectangle 24"/>
          <p:cNvSpPr/>
          <p:nvPr/>
        </p:nvSpPr>
        <p:spPr>
          <a:xfrm>
            <a:off x="8394192" y="4809744"/>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Practical</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fit</a:t>
            </a:r>
          </a:p>
        </p:txBody>
      </p:sp>
      <p:sp>
        <p:nvSpPr>
          <p:cNvPr id="28" name="Rounded Rectangle 27"/>
          <p:cNvSpPr/>
          <p:nvPr/>
        </p:nvSpPr>
        <p:spPr>
          <a:xfrm>
            <a:off x="9811512" y="4809744"/>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Named</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BP Community</a:t>
            </a:r>
          </a:p>
        </p:txBody>
      </p:sp>
      <p:sp>
        <p:nvSpPr>
          <p:cNvPr id="31" name="TextBox 30"/>
          <p:cNvSpPr txBox="1"/>
          <p:nvPr/>
        </p:nvSpPr>
        <p:spPr>
          <a:xfrm>
            <a:off x="457200" y="6355080"/>
            <a:ext cx="8412480" cy="182880"/>
          </a:xfrm>
          <a:prstGeom prst="rect">
            <a:avLst/>
          </a:prstGeom>
          <a:noFill/>
        </p:spPr>
        <p:txBody>
          <a:bodyPr wrap="square" anchor="t">
            <a:spAutoFit/>
          </a:bodyPr>
          <a:lstStyle/>
          <a:p>
            <a:pPr algn="l"/>
            <a:r>
              <a:rPr sz="750" b="0" i="0">
                <a:solidFill>
                  <a:srgbClr val="607A8D"/>
                </a:solidFill>
                <a:latin typeface="Aptos"/>
              </a:rPr>
              <a:t>Richardson et al., 2022; Katz et al., 2024; Gastens et al., 2025</a:t>
            </a:r>
          </a:p>
        </p:txBody>
      </p:sp>
      <p:sp>
        <p:nvSpPr>
          <p:cNvPr id="33" name="TextBox 32">
            <a:extLst>
              <a:ext uri="{FF2B5EF4-FFF2-40B4-BE49-F238E27FC236}">
                <a16:creationId xmlns:a16="http://schemas.microsoft.com/office/drawing/2014/main" id="{37CCCDE6-BE2E-4FBD-E3F8-CD29B9228053}"/>
              </a:ext>
            </a:extLst>
          </p:cNvPr>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a:solidFill>
                  <a:srgbClr val="607A8D"/>
                </a:solidFill>
                <a:latin typeface="Aptos"/>
              </a:rPr>
              <a:t>Aktaruzzaman</a:t>
            </a:r>
            <a:r>
              <a:rPr sz="850" b="1" i="0" dirty="0">
                <a:solidFill>
                  <a:srgbClr val="607A8D"/>
                </a:solidFill>
                <a:latin typeface="Aptos"/>
              </a:rPr>
              <a:t> BP Community</a:t>
            </a:r>
            <a:r>
              <a:rPr lang="en-US" sz="850" b="1" dirty="0">
                <a:solidFill>
                  <a:srgbClr val="607A8D"/>
                </a:solidFill>
                <a:latin typeface="Aptos"/>
              </a:rPr>
              <a:t>1</a:t>
            </a:r>
            <a:endParaRPr sz="850" b="1" i="0" dirty="0">
              <a:solidFill>
                <a:srgbClr val="607A8D"/>
              </a:solidFill>
              <a:latin typeface="Aptos"/>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17</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Reference list</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Key guidance, policy and peer-reviewed sources used across the deck</a:t>
            </a:r>
          </a:p>
        </p:txBody>
      </p:sp>
      <p:sp>
        <p:nvSpPr>
          <p:cNvPr id="7" name="TextBox 6"/>
          <p:cNvSpPr txBox="1"/>
          <p:nvPr/>
        </p:nvSpPr>
        <p:spPr>
          <a:xfrm>
            <a:off x="640080" y="1234440"/>
            <a:ext cx="10972800" cy="4154984"/>
          </a:xfrm>
          <a:prstGeom prst="rect">
            <a:avLst/>
          </a:prstGeom>
          <a:noFill/>
        </p:spPr>
        <p:txBody>
          <a:bodyPr wrap="square" anchor="t">
            <a:spAutoFit/>
          </a:bodyPr>
          <a:lstStyle/>
          <a:p>
            <a:pPr algn="just"/>
            <a:r>
              <a:rPr sz="1200" b="0" i="0" dirty="0">
                <a:solidFill>
                  <a:srgbClr val="1F2937"/>
                </a:solidFill>
                <a:latin typeface="Aptos"/>
              </a:rPr>
              <a:t>BHF (2024) Heart and circulatory disease statistics 2024.
BHF (2025) Socioeconomic inequalities in heart and circulatory diseases in England: an analysis.
</a:t>
            </a:r>
            <a:r>
              <a:rPr sz="1200" b="0" i="0" dirty="0" err="1">
                <a:solidFill>
                  <a:srgbClr val="1F2937"/>
                </a:solidFill>
                <a:latin typeface="Aptos"/>
              </a:rPr>
              <a:t>Boima</a:t>
            </a:r>
            <a:r>
              <a:rPr sz="1200" b="0" i="0" dirty="0">
                <a:solidFill>
                  <a:srgbClr val="1F2937"/>
                </a:solidFill>
                <a:latin typeface="Aptos"/>
              </a:rPr>
              <a:t>, V. et al. (2024) </a:t>
            </a:r>
            <a:r>
              <a:rPr sz="1200" b="0" i="0" dirty="0" err="1">
                <a:solidFill>
                  <a:srgbClr val="1F2937"/>
                </a:solidFill>
                <a:latin typeface="Aptos"/>
              </a:rPr>
              <a:t>eClinicalMedicine</a:t>
            </a:r>
            <a:r>
              <a:rPr sz="1200" b="0" i="0" dirty="0">
                <a:solidFill>
                  <a:srgbClr val="1F2937"/>
                </a:solidFill>
                <a:latin typeface="Aptos"/>
              </a:rPr>
              <a:t>, 70, 102465.
Chaturvedi, A. et al. (2023) Current Hypertension Reports, 25, pp.1-14.
Cheema, E. et al. (2014) Br J Clin </a:t>
            </a:r>
            <a:r>
              <a:rPr sz="1200" b="0" i="0" dirty="0" err="1">
                <a:solidFill>
                  <a:srgbClr val="1F2937"/>
                </a:solidFill>
                <a:latin typeface="Aptos"/>
              </a:rPr>
              <a:t>Pharmacol</a:t>
            </a:r>
            <a:r>
              <a:rPr sz="1200" b="0" i="0" dirty="0">
                <a:solidFill>
                  <a:srgbClr val="1F2937"/>
                </a:solidFill>
                <a:latin typeface="Aptos"/>
              </a:rPr>
              <a:t>, 78(6), pp.1238-1247.
</a:t>
            </a:r>
            <a:r>
              <a:rPr sz="1200" b="0" i="0" dirty="0" err="1">
                <a:solidFill>
                  <a:srgbClr val="1F2937"/>
                </a:solidFill>
                <a:latin typeface="Aptos"/>
              </a:rPr>
              <a:t>Favaretti</a:t>
            </a:r>
            <a:r>
              <a:rPr sz="1200" b="0" i="0" dirty="0">
                <a:solidFill>
                  <a:srgbClr val="1F2937"/>
                </a:solidFill>
                <a:latin typeface="Aptos"/>
              </a:rPr>
              <a:t>, C. et al. (2024) BMC Public Health, 24, 2441.
Fu, Y. et al. (2022) BMC Primary Care, 23, 299.
</a:t>
            </a:r>
            <a:r>
              <a:rPr sz="1200" b="0" i="0" dirty="0" err="1">
                <a:solidFill>
                  <a:srgbClr val="1F2937"/>
                </a:solidFill>
                <a:latin typeface="Aptos"/>
              </a:rPr>
              <a:t>Gastens</a:t>
            </a:r>
            <a:r>
              <a:rPr sz="1200" b="0" i="0" dirty="0">
                <a:solidFill>
                  <a:srgbClr val="1F2937"/>
                </a:solidFill>
                <a:latin typeface="Aptos"/>
              </a:rPr>
              <a:t>, V. et al. (2025) JAHA, 14, e037555.
</a:t>
            </a:r>
            <a:r>
              <a:rPr sz="1200" b="0" i="0" dirty="0" err="1">
                <a:solidFill>
                  <a:srgbClr val="1F2937"/>
                </a:solidFill>
                <a:latin typeface="Aptos"/>
              </a:rPr>
              <a:t>Joffres</a:t>
            </a:r>
            <a:r>
              <a:rPr sz="1200" b="0" i="0" dirty="0">
                <a:solidFill>
                  <a:srgbClr val="1F2937"/>
                </a:solidFill>
                <a:latin typeface="Aptos"/>
              </a:rPr>
              <a:t>, M. et al. (2013) BMJ Open, 3, e003423.
Katz, M.E. et al. (2024) JAMA Network Open, 7(2), e2359985.
Margolis, K.L. et al. (2012) Contemporary Clinical Trials, 33(4), pp.794-803.
Margolis, K.L. et al. (2013) JAMA, 310(1), pp.46-56.
Martins, E.D. et al. (2025) High Blood Pressure &amp; Cardiovascular Prevention, 32, pp.1-12.
NHS England (2026) Core20PLUS5: evidence for the five clinical priorities.
NHS England Digital (2026) Health Survey for England, 2024.
NICE (2026) Hypertension in adults: diagnosis and management (NG136).
Ofcom (2024) Online Nation 2024 report.
Richardson, S. et al. (2022) </a:t>
            </a:r>
            <a:r>
              <a:rPr sz="1200" b="0" i="0" dirty="0" err="1">
                <a:solidFill>
                  <a:srgbClr val="1F2937"/>
                </a:solidFill>
                <a:latin typeface="Aptos"/>
              </a:rPr>
              <a:t>npj</a:t>
            </a:r>
            <a:r>
              <a:rPr sz="1200" b="0" i="0" dirty="0">
                <a:solidFill>
                  <a:srgbClr val="1F2937"/>
                </a:solidFill>
                <a:latin typeface="Aptos"/>
              </a:rPr>
              <a:t> Digital Medicine, 5, 119.
Ramasawmy, M. et al. (2022) JMIR, 24, e33147.
</a:t>
            </a:r>
            <a:r>
              <a:rPr sz="1200" b="0" i="0" dirty="0" err="1">
                <a:solidFill>
                  <a:srgbClr val="1F2937"/>
                </a:solidFill>
                <a:latin typeface="Aptos"/>
              </a:rPr>
              <a:t>Suvila</a:t>
            </a:r>
            <a:r>
              <a:rPr sz="1200" b="0" i="0" dirty="0">
                <a:solidFill>
                  <a:srgbClr val="1F2937"/>
                </a:solidFill>
                <a:latin typeface="Aptos"/>
              </a:rPr>
              <a:t>, K. et al. (2020) Current Hypertension Reports, 22, 68.
Xu, J. et al. (2021) Journal of Epidemiology and Community Health, 75, pp.123-131.
Yang, G. et al. (2025) Frontiers in Public Health, 13, 1693141.</a:t>
            </a:r>
          </a:p>
        </p:txBody>
      </p:sp>
      <p:sp>
        <p:nvSpPr>
          <p:cNvPr id="10" name="TextBox 9">
            <a:extLst>
              <a:ext uri="{FF2B5EF4-FFF2-40B4-BE49-F238E27FC236}">
                <a16:creationId xmlns:a16="http://schemas.microsoft.com/office/drawing/2014/main" id="{6211831C-CC8E-D2A4-46EF-E229382996B3}"/>
              </a:ext>
            </a:extLst>
          </p:cNvPr>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a:solidFill>
                  <a:srgbClr val="607A8D"/>
                </a:solidFill>
                <a:latin typeface="Aptos"/>
              </a:rPr>
              <a:t>Aktarujjaman</a:t>
            </a:r>
            <a:r>
              <a:rPr sz="850" b="1" i="0">
                <a:solidFill>
                  <a:srgbClr val="607A8D"/>
                </a:solidFill>
                <a:latin typeface="Aptos"/>
              </a:rPr>
              <a:t> </a:t>
            </a:r>
            <a:endParaRPr sz="850" b="1" i="0" dirty="0">
              <a:solidFill>
                <a:srgbClr val="607A8D"/>
              </a:solidFill>
              <a:latin typeface="Aptos"/>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65126"/>
            <a:ext cx="7886700" cy="1306443"/>
          </a:xfrm>
        </p:spPr>
        <p:txBody>
          <a:bodyPr>
            <a:normAutofit/>
          </a:bodyPr>
          <a:lstStyle/>
          <a:p>
            <a:r>
              <a:rPr lang="en-US" sz="3500"/>
              <a:t>Application of the PRECEDE–PROCEED Planning Model</a:t>
            </a:r>
          </a:p>
        </p:txBody>
      </p:sp>
      <p:graphicFrame>
        <p:nvGraphicFramePr>
          <p:cNvPr id="5" name="Content Placeholder 2">
            <a:extLst>
              <a:ext uri="{FF2B5EF4-FFF2-40B4-BE49-F238E27FC236}">
                <a16:creationId xmlns:a16="http://schemas.microsoft.com/office/drawing/2014/main" id="{86527D9A-92E7-5177-E4B9-21C0511C3A2F}"/>
              </a:ext>
            </a:extLst>
          </p:cNvPr>
          <p:cNvGraphicFramePr>
            <a:graphicFrameLocks noGrp="1"/>
          </p:cNvGraphicFramePr>
          <p:nvPr>
            <p:ph idx="1"/>
          </p:nvPr>
        </p:nvGraphicFramePr>
        <p:xfrm>
          <a:off x="2152650" y="1825626"/>
          <a:ext cx="5036058" cy="43034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Hypertension Treatment: 4 Tips For Managing High Blood Pressure - Center for  Family Medicine - Sherman Texas">
            <a:extLst>
              <a:ext uri="{FF2B5EF4-FFF2-40B4-BE49-F238E27FC236}">
                <a16:creationId xmlns:a16="http://schemas.microsoft.com/office/drawing/2014/main" id="{A5070CAC-BC68-1720-D175-1106D3725730}"/>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9791" r="4798"/>
          <a:stretch>
            <a:fillRect/>
          </a:stretch>
        </p:blipFill>
        <p:spPr bwMode="auto">
          <a:xfrm>
            <a:off x="7290055" y="2212665"/>
            <a:ext cx="3274313" cy="352938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1195697"/>
            <a:ext cx="2400300" cy="4238118"/>
          </a:xfrm>
        </p:spPr>
        <p:txBody>
          <a:bodyPr>
            <a:normAutofit/>
          </a:bodyPr>
          <a:lstStyle/>
          <a:p>
            <a:r>
              <a:rPr lang="en-US" sz="3700" dirty="0"/>
              <a:t>Health Promotion Planning Models</a:t>
            </a:r>
          </a:p>
        </p:txBody>
      </p:sp>
      <p:graphicFrame>
        <p:nvGraphicFramePr>
          <p:cNvPr id="7" name="Content Placeholder 2">
            <a:extLst>
              <a:ext uri="{FF2B5EF4-FFF2-40B4-BE49-F238E27FC236}">
                <a16:creationId xmlns:a16="http://schemas.microsoft.com/office/drawing/2014/main" id="{F9769BCA-2DC4-5DDC-D7C6-194A96836A58}"/>
              </a:ext>
            </a:extLst>
          </p:cNvPr>
          <p:cNvGraphicFramePr>
            <a:graphicFrameLocks noGrp="1"/>
          </p:cNvGraphicFramePr>
          <p:nvPr>
            <p:ph idx="1"/>
          </p:nvPr>
        </p:nvGraphicFramePr>
        <p:xfrm>
          <a:off x="5637105" y="477541"/>
          <a:ext cx="47262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36063" y="547713"/>
            <a:ext cx="2503286" cy="5577367"/>
          </a:xfrm>
        </p:spPr>
        <p:txBody>
          <a:bodyPr>
            <a:normAutofit/>
          </a:bodyPr>
          <a:lstStyle/>
          <a:p>
            <a:r>
              <a:rPr lang="en-US" sz="4200"/>
              <a:t>Overview of the PRECEDE–PROCEED Model</a:t>
            </a:r>
          </a:p>
        </p:txBody>
      </p:sp>
      <p:graphicFrame>
        <p:nvGraphicFramePr>
          <p:cNvPr id="31" name="Content Placeholder 2">
            <a:extLst>
              <a:ext uri="{FF2B5EF4-FFF2-40B4-BE49-F238E27FC236}">
                <a16:creationId xmlns:a16="http://schemas.microsoft.com/office/drawing/2014/main" id="{93459802-825B-E7E0-B34F-28D0D4BBAAF1}"/>
              </a:ext>
            </a:extLst>
          </p:cNvPr>
          <p:cNvGraphicFramePr>
            <a:graphicFrameLocks noGrp="1"/>
          </p:cNvGraphicFramePr>
          <p:nvPr>
            <p:ph idx="1"/>
          </p:nvPr>
        </p:nvGraphicFramePr>
        <p:xfrm>
          <a:off x="2152650" y="620392"/>
          <a:ext cx="497263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1143000"/>
          </a:xfrm>
        </p:spPr>
        <p:txBody>
          <a:bodyPr>
            <a:normAutofit fontScale="90000"/>
          </a:bodyPr>
          <a:lstStyle/>
          <a:p>
            <a:r>
              <a:rPr dirty="0"/>
              <a:t>Suitability of the PRECEDE–PROCEED Model</a:t>
            </a:r>
          </a:p>
        </p:txBody>
      </p:sp>
      <p:graphicFrame>
        <p:nvGraphicFramePr>
          <p:cNvPr id="5" name="Content Placeholder 2">
            <a:extLst>
              <a:ext uri="{FF2B5EF4-FFF2-40B4-BE49-F238E27FC236}">
                <a16:creationId xmlns:a16="http://schemas.microsoft.com/office/drawing/2014/main" id="{D79AFDD3-F3DD-4DB5-869F-96EADB75F16A}"/>
              </a:ext>
            </a:extLst>
          </p:cNvPr>
          <p:cNvGraphicFramePr>
            <a:graphicFrameLocks noGrp="1"/>
          </p:cNvGraphicFramePr>
          <p:nvPr>
            <p:ph idx="1"/>
          </p:nvPr>
        </p:nvGraphicFramePr>
        <p:xfrm>
          <a:off x="1981200" y="1600201"/>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5351" y="762001"/>
            <a:ext cx="4000647" cy="1708242"/>
          </a:xfrm>
        </p:spPr>
        <p:txBody>
          <a:bodyPr anchor="ctr">
            <a:normAutofit/>
          </a:bodyPr>
          <a:lstStyle/>
          <a:p>
            <a:r>
              <a:rPr lang="en-US" sz="3500"/>
              <a:t>PRECEDE Phase: Social Assessment</a:t>
            </a:r>
          </a:p>
        </p:txBody>
      </p:sp>
      <p:sp>
        <p:nvSpPr>
          <p:cNvPr id="3" name="Content Placeholder 2"/>
          <p:cNvSpPr>
            <a:spLocks noGrp="1"/>
          </p:cNvSpPr>
          <p:nvPr>
            <p:ph idx="1"/>
          </p:nvPr>
        </p:nvSpPr>
        <p:spPr>
          <a:xfrm>
            <a:off x="2095351" y="2470245"/>
            <a:ext cx="4000647" cy="3769835"/>
          </a:xfrm>
        </p:spPr>
        <p:txBody>
          <a:bodyPr anchor="ctr">
            <a:normAutofit/>
          </a:bodyPr>
          <a:lstStyle/>
          <a:p>
            <a:r>
              <a:rPr lang="en-US" sz="1700"/>
              <a:t>Hypertension represents a major global public health challenge</a:t>
            </a:r>
          </a:p>
          <a:p>
            <a:r>
              <a:rPr lang="en-US" sz="1700"/>
              <a:t>Prevalence increasing significantly in low-income and urban populations</a:t>
            </a:r>
          </a:p>
          <a:p>
            <a:r>
              <a:rPr lang="en-US" sz="1700"/>
              <a:t>Deprived urban communities experience health inequalities and reduced healthcare access</a:t>
            </a:r>
          </a:p>
          <a:p>
            <a:r>
              <a:rPr lang="en-US" sz="1700"/>
              <a:t>Digital communication platforms improve access to health information and support (Maitra, 2021)</a:t>
            </a:r>
          </a:p>
          <a:p>
            <a:r>
              <a:rPr lang="en-US" sz="1700"/>
              <a:t>Community-based digital programmes can address social barriers affecting disease management</a:t>
            </a:r>
          </a:p>
        </p:txBody>
      </p:sp>
      <p:pic>
        <p:nvPicPr>
          <p:cNvPr id="5" name="Picture 4" descr="Digital numbers art">
            <a:extLst>
              <a:ext uri="{FF2B5EF4-FFF2-40B4-BE49-F238E27FC236}">
                <a16:creationId xmlns:a16="http://schemas.microsoft.com/office/drawing/2014/main" id="{A54EF8F0-E756-9064-138B-0ADE8A6B3AC8}"/>
              </a:ext>
            </a:extLst>
          </p:cNvPr>
          <p:cNvPicPr>
            <a:picLocks noChangeAspect="1"/>
          </p:cNvPicPr>
          <p:nvPr/>
        </p:nvPicPr>
        <p:blipFill>
          <a:blip r:embed="rId3"/>
          <a:srcRect l="27698" r="33451" b="-83"/>
          <a:stretch>
            <a:fillRect/>
          </a:stretch>
        </p:blipFill>
        <p:spPr>
          <a:xfrm>
            <a:off x="6667348" y="-10886"/>
            <a:ext cx="4000653" cy="6868886"/>
          </a:xfrm>
          <a:prstGeom prst="rect">
            <a:avLst/>
          </a:prstGeom>
          <a:effectLst>
            <a:outerShdw blurRad="127000" dist="50800" dir="10800000" sx="99000" sy="99000" algn="r" rotWithShape="0">
              <a:prstClr val="black">
                <a:alpha val="40000"/>
              </a:prstClr>
            </a:outerShdw>
          </a:effec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29934"/>
            <a:ext cx="7886700" cy="1341634"/>
          </a:xfrm>
        </p:spPr>
        <p:txBody>
          <a:bodyPr>
            <a:normAutofit/>
          </a:bodyPr>
          <a:lstStyle/>
          <a:p>
            <a:r>
              <a:rPr lang="en-US" sz="3500"/>
              <a:t>PRECEDE Phase: Epidemiological and Behavioural Assessment</a:t>
            </a:r>
          </a:p>
        </p:txBody>
      </p:sp>
      <p:pic>
        <p:nvPicPr>
          <p:cNvPr id="6" name="Picture 5">
            <a:extLst>
              <a:ext uri="{FF2B5EF4-FFF2-40B4-BE49-F238E27FC236}">
                <a16:creationId xmlns:a16="http://schemas.microsoft.com/office/drawing/2014/main" id="{2DC63F1F-CE51-03B6-A158-F61ED91264D1}"/>
              </a:ext>
            </a:extLst>
          </p:cNvPr>
          <p:cNvPicPr>
            <a:picLocks noChangeAspect="1"/>
          </p:cNvPicPr>
          <p:nvPr/>
        </p:nvPicPr>
        <p:blipFill>
          <a:blip r:embed="rId3"/>
          <a:srcRect l="41695" r="25082" b="-9"/>
          <a:stretch>
            <a:fillRect/>
          </a:stretch>
        </p:blipFill>
        <p:spPr>
          <a:xfrm>
            <a:off x="7518733" y="1843284"/>
            <a:ext cx="2531107" cy="4285807"/>
          </a:xfrm>
          <a:prstGeom prst="rect">
            <a:avLst/>
          </a:prstGeom>
        </p:spPr>
      </p:pic>
      <p:graphicFrame>
        <p:nvGraphicFramePr>
          <p:cNvPr id="5" name="Content Placeholder 2">
            <a:extLst>
              <a:ext uri="{FF2B5EF4-FFF2-40B4-BE49-F238E27FC236}">
                <a16:creationId xmlns:a16="http://schemas.microsoft.com/office/drawing/2014/main" id="{0F3C7DEF-5433-A808-5539-2EA0BAF1CC89}"/>
              </a:ext>
            </a:extLst>
          </p:cNvPr>
          <p:cNvGraphicFramePr>
            <a:graphicFrameLocks noGrp="1"/>
          </p:cNvGraphicFramePr>
          <p:nvPr>
            <p:ph idx="1"/>
          </p:nvPr>
        </p:nvGraphicFramePr>
        <p:xfrm>
          <a:off x="2147991" y="1843284"/>
          <a:ext cx="5102815" cy="42858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5351" y="762001"/>
            <a:ext cx="4000647" cy="1708242"/>
          </a:xfrm>
        </p:spPr>
        <p:txBody>
          <a:bodyPr anchor="ctr">
            <a:normAutofit/>
          </a:bodyPr>
          <a:lstStyle/>
          <a:p>
            <a:r>
              <a:rPr lang="en-US" sz="3200"/>
              <a:t>PRECEDE Phase: Educational and Ecological Assessment</a:t>
            </a:r>
          </a:p>
        </p:txBody>
      </p:sp>
      <p:sp>
        <p:nvSpPr>
          <p:cNvPr id="3" name="Content Placeholder 2"/>
          <p:cNvSpPr>
            <a:spLocks noGrp="1"/>
          </p:cNvSpPr>
          <p:nvPr>
            <p:ph idx="1"/>
          </p:nvPr>
        </p:nvSpPr>
        <p:spPr>
          <a:xfrm>
            <a:off x="2095351" y="2470245"/>
            <a:ext cx="4000647" cy="3769835"/>
          </a:xfrm>
        </p:spPr>
        <p:txBody>
          <a:bodyPr anchor="ctr">
            <a:normAutofit/>
          </a:bodyPr>
          <a:lstStyle/>
          <a:p>
            <a:pPr>
              <a:lnSpc>
                <a:spcPct val="90000"/>
              </a:lnSpc>
            </a:pPr>
            <a:r>
              <a:rPr lang="en-US" sz="1400"/>
              <a:t>Predisposing factors: limited awareness regarding hypertension risks and self-management</a:t>
            </a:r>
          </a:p>
          <a:p>
            <a:pPr>
              <a:lnSpc>
                <a:spcPct val="90000"/>
              </a:lnSpc>
            </a:pPr>
            <a:r>
              <a:rPr lang="en-US" sz="1400"/>
              <a:t>Enabling factors: availability of home blood pressure monitoring devices and smartphone access</a:t>
            </a:r>
          </a:p>
          <a:p>
            <a:pPr>
              <a:lnSpc>
                <a:spcPct val="90000"/>
              </a:lnSpc>
            </a:pPr>
            <a:r>
              <a:rPr lang="en-US" sz="1400"/>
              <a:t>WhatsApp communication platforms support health messaging and engagement</a:t>
            </a:r>
          </a:p>
          <a:p>
            <a:pPr>
              <a:lnSpc>
                <a:spcPct val="90000"/>
              </a:lnSpc>
            </a:pPr>
            <a:r>
              <a:rPr lang="en-US" sz="1400"/>
              <a:t>Reinforcing factors: pharmacist follow-up and peer interaction in WhatsApp support groups</a:t>
            </a:r>
          </a:p>
          <a:p>
            <a:pPr>
              <a:lnSpc>
                <a:spcPct val="90000"/>
              </a:lnSpc>
            </a:pPr>
            <a:r>
              <a:rPr lang="en-US" sz="1400"/>
              <a:t>Digital messaging interventions support behaviour change and health communication (Gulati, 2025; Maitra, 2021)</a:t>
            </a:r>
          </a:p>
        </p:txBody>
      </p:sp>
      <p:pic>
        <p:nvPicPr>
          <p:cNvPr id="5" name="Picture 4">
            <a:extLst>
              <a:ext uri="{FF2B5EF4-FFF2-40B4-BE49-F238E27FC236}">
                <a16:creationId xmlns:a16="http://schemas.microsoft.com/office/drawing/2014/main" id="{62C0B708-5C2C-E4A3-BED8-A56A96CF4030}"/>
              </a:ext>
            </a:extLst>
          </p:cNvPr>
          <p:cNvPicPr>
            <a:picLocks noChangeAspect="1"/>
          </p:cNvPicPr>
          <p:nvPr/>
        </p:nvPicPr>
        <p:blipFill>
          <a:blip r:embed="rId3"/>
          <a:srcRect l="20696" r="48589" b="6249"/>
          <a:stretch>
            <a:fillRect/>
          </a:stretch>
        </p:blipFill>
        <p:spPr>
          <a:xfrm>
            <a:off x="6667348" y="-10886"/>
            <a:ext cx="4000653" cy="6868886"/>
          </a:xfrm>
          <a:prstGeom prst="rect">
            <a:avLst/>
          </a:prstGeom>
          <a:effectLst>
            <a:outerShdw blurRad="127000" dist="50800" dir="10800000" sx="99000" sy="99000" algn="r" rotWithShape="0">
              <a:prstClr val="black">
                <a:alpha val="40000"/>
              </a:prstClr>
            </a:outerShdw>
          </a:effec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1250" y="990599"/>
            <a:ext cx="7429500" cy="685800"/>
          </a:xfrm>
        </p:spPr>
        <p:txBody>
          <a:bodyPr anchor="t">
            <a:normAutofit/>
          </a:bodyPr>
          <a:lstStyle/>
          <a:p>
            <a:pPr>
              <a:lnSpc>
                <a:spcPct val="90000"/>
              </a:lnSpc>
            </a:pPr>
            <a:r>
              <a:rPr lang="en-US" sz="3000"/>
              <a:t>PROCEED Phase: Intervention Implementation</a:t>
            </a:r>
          </a:p>
        </p:txBody>
      </p:sp>
      <p:graphicFrame>
        <p:nvGraphicFramePr>
          <p:cNvPr id="18" name="Content Placeholder 2">
            <a:extLst>
              <a:ext uri="{FF2B5EF4-FFF2-40B4-BE49-F238E27FC236}">
                <a16:creationId xmlns:a16="http://schemas.microsoft.com/office/drawing/2014/main" id="{20C5D212-811F-59FE-F4F7-994B00D87889}"/>
              </a:ext>
            </a:extLst>
          </p:cNvPr>
          <p:cNvGraphicFramePr>
            <a:graphicFrameLocks noGrp="1"/>
          </p:cNvGraphicFramePr>
          <p:nvPr>
            <p:ph idx="1"/>
          </p:nvPr>
        </p:nvGraphicFramePr>
        <p:xfrm>
          <a:off x="2038350" y="2137229"/>
          <a:ext cx="81153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Evaluation Strategy</a:t>
            </a:r>
          </a:p>
        </p:txBody>
      </p:sp>
      <p:graphicFrame>
        <p:nvGraphicFramePr>
          <p:cNvPr id="7" name="Content Placeholder 2">
            <a:extLst>
              <a:ext uri="{FF2B5EF4-FFF2-40B4-BE49-F238E27FC236}">
                <a16:creationId xmlns:a16="http://schemas.microsoft.com/office/drawing/2014/main" id="{2F9BBCCA-B249-AC56-86D2-71BC39D0112E}"/>
              </a:ext>
            </a:extLst>
          </p:cNvPr>
          <p:cNvGraphicFramePr>
            <a:graphicFrameLocks noGrp="1"/>
          </p:cNvGraphicFramePr>
          <p:nvPr>
            <p:ph idx="1"/>
          </p:nvPr>
        </p:nvGraphicFramePr>
        <p:xfrm>
          <a:off x="1981200" y="1600201"/>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4936" y="256032"/>
            <a:ext cx="7879842" cy="1014984"/>
          </a:xfrm>
        </p:spPr>
        <p:txBody>
          <a:bodyPr anchor="b">
            <a:normAutofit/>
          </a:bodyPr>
          <a:lstStyle/>
          <a:p>
            <a:pPr>
              <a:lnSpc>
                <a:spcPct val="90000"/>
              </a:lnSpc>
            </a:pPr>
            <a:r>
              <a:rPr lang="en-US" sz="3100"/>
              <a:t>Critical Evaluation of the PRECEDE–PROCEED Model</a:t>
            </a:r>
          </a:p>
        </p:txBody>
      </p:sp>
      <p:graphicFrame>
        <p:nvGraphicFramePr>
          <p:cNvPr id="5" name="Content Placeholder 2">
            <a:extLst>
              <a:ext uri="{FF2B5EF4-FFF2-40B4-BE49-F238E27FC236}">
                <a16:creationId xmlns:a16="http://schemas.microsoft.com/office/drawing/2014/main" id="{66ABE3A3-A562-84BE-31DB-68FFB0EC3C35}"/>
              </a:ext>
            </a:extLst>
          </p:cNvPr>
          <p:cNvGraphicFramePr>
            <a:graphicFrameLocks noGrp="1"/>
          </p:cNvGraphicFramePr>
          <p:nvPr>
            <p:ph idx="1"/>
          </p:nvPr>
        </p:nvGraphicFramePr>
        <p:xfrm>
          <a:off x="2152650" y="1926266"/>
          <a:ext cx="78867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61305-6696-B958-DA78-CA988557D42A}"/>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D30F1D59-E024-B386-E64C-9C9586E563C5}"/>
              </a:ext>
            </a:extLst>
          </p:cNvPr>
          <p:cNvSpPr>
            <a:spLocks noGrp="1"/>
          </p:cNvSpPr>
          <p:nvPr>
            <p:ph idx="1"/>
          </p:nvPr>
        </p:nvSpPr>
        <p:spPr>
          <a:xfrm>
            <a:off x="1981200" y="1600200"/>
            <a:ext cx="8229600" cy="4901084"/>
          </a:xfrm>
        </p:spPr>
        <p:txBody>
          <a:bodyPr>
            <a:normAutofit/>
          </a:bodyPr>
          <a:lstStyle/>
          <a:p>
            <a:pPr marL="0" indent="0" algn="just">
              <a:buNone/>
            </a:pPr>
            <a:r>
              <a:rPr lang="en-GB" sz="1100" dirty="0"/>
              <a:t>Chisholm, B. S. (2025). Designing and testing a solution to fill ART knowledge gaps at primary healthcare level: WhatsApp-based microlearning.</a:t>
            </a:r>
          </a:p>
          <a:p>
            <a:pPr marL="0" indent="0" algn="just">
              <a:buNone/>
            </a:pPr>
            <a:r>
              <a:rPr lang="en-GB" sz="1100" dirty="0" err="1"/>
              <a:t>Favaretti</a:t>
            </a:r>
            <a:r>
              <a:rPr lang="en-GB" sz="1100" dirty="0"/>
              <a:t>, C., </a:t>
            </a:r>
            <a:r>
              <a:rPr lang="en-GB" sz="1100" dirty="0" err="1"/>
              <a:t>Subramonia</a:t>
            </a:r>
            <a:r>
              <a:rPr lang="en-GB" sz="1100" dirty="0"/>
              <a:t> Pillai, V., Murthy, S., Chandrasekar, A., Yan, S. D., Sulaiman, H., ... and Sudharsanan, N. (2024). Effectiveness of WhatsApp based debunking reminders on follow-up visit attendance for individuals with hypertension: a randomized controlled trial in India. </a:t>
            </a:r>
            <a:r>
              <a:rPr lang="en-GB" sz="1100" i="1" dirty="0"/>
              <a:t>BMC Public Health</a:t>
            </a:r>
            <a:r>
              <a:rPr lang="en-GB" sz="1100" dirty="0"/>
              <a:t>, </a:t>
            </a:r>
            <a:r>
              <a:rPr lang="en-GB" sz="1100" i="1" dirty="0"/>
              <a:t>24</a:t>
            </a:r>
            <a:r>
              <a:rPr lang="en-GB" sz="1100" dirty="0"/>
              <a:t>(1), 2441.</a:t>
            </a:r>
          </a:p>
          <a:p>
            <a:pPr marL="0" indent="0" algn="just">
              <a:buNone/>
            </a:pPr>
            <a:r>
              <a:rPr lang="en-GB" sz="1100" dirty="0"/>
              <a:t>Gulati, A. (2025). Evaluating the Effectiveness of WhatsApp Based Interventions for Lifestyle </a:t>
            </a:r>
            <a:r>
              <a:rPr lang="en-GB" sz="1100" dirty="0" err="1"/>
              <a:t>behavior</a:t>
            </a:r>
            <a:r>
              <a:rPr lang="en-GB" sz="1100" dirty="0"/>
              <a:t> Modification in Hypertension Patients: A narrative review.</a:t>
            </a:r>
          </a:p>
          <a:p>
            <a:pPr marL="0" indent="0" algn="just">
              <a:buNone/>
            </a:pPr>
            <a:r>
              <a:rPr lang="en-GB" sz="1100" dirty="0"/>
              <a:t>Kaur, J., and Singh, P. (2025). </a:t>
            </a:r>
            <a:r>
              <a:rPr lang="en-GB" sz="1100" i="1" dirty="0"/>
              <a:t>Supporting family planning needs of pregnant and postpartum women through smartphone-based solutions in rural Northern India</a:t>
            </a:r>
            <a:r>
              <a:rPr lang="en-GB" sz="1100" dirty="0"/>
              <a:t> (Doctoral dissertation, IIIT-Delhi).</a:t>
            </a:r>
          </a:p>
          <a:p>
            <a:pPr marL="0" indent="0" algn="just">
              <a:buNone/>
            </a:pPr>
            <a:r>
              <a:rPr lang="en-GB" sz="1100" dirty="0"/>
              <a:t>Kenal, M., and Karaoğlu, L. E. Y. L. A. Education faculty students' attributions of illness causes and health behaviour effects.</a:t>
            </a:r>
          </a:p>
          <a:p>
            <a:pPr marL="0" indent="0" algn="just">
              <a:buNone/>
            </a:pPr>
            <a:r>
              <a:rPr lang="en-GB" sz="1100" dirty="0" err="1"/>
              <a:t>Lisinge</a:t>
            </a:r>
            <a:r>
              <a:rPr lang="en-GB" sz="1100" dirty="0"/>
              <a:t>, P. (2023). </a:t>
            </a:r>
            <a:r>
              <a:rPr lang="en-GB" sz="1100" i="1" dirty="0"/>
              <a:t>Association Between Antidepressant Adherence and Major Depressive Disorder Complications</a:t>
            </a:r>
            <a:r>
              <a:rPr lang="en-GB" sz="1100" dirty="0"/>
              <a:t> (Doctoral dissertation, Walden University).</a:t>
            </a:r>
          </a:p>
          <a:p>
            <a:pPr marL="0" indent="0" algn="just">
              <a:buNone/>
            </a:pPr>
            <a:r>
              <a:rPr lang="en-GB" sz="1100" dirty="0"/>
              <a:t>Maitra, C. (2021). </a:t>
            </a:r>
            <a:r>
              <a:rPr lang="en-GB" sz="1100" i="1" dirty="0"/>
              <a:t>WhatsApp in health communication: the case of eye health in deprived settings in India</a:t>
            </a:r>
            <a:r>
              <a:rPr lang="en-GB" sz="1100" dirty="0"/>
              <a:t> (Doctoral dissertation, Manchester Metropolitan University).</a:t>
            </a:r>
          </a:p>
          <a:p>
            <a:pPr marL="0" indent="0" algn="just">
              <a:buNone/>
            </a:pPr>
            <a:r>
              <a:rPr lang="en-GB" sz="1100" dirty="0"/>
              <a:t>McManus, R. J., Little, P., Stuart, B., Morton, K., Raftery, J., Kelly, J., ... and Yardley, L. (2021). Home and Online Management and Evaluation of Blood Pressure (HOME BP) using a digital intervention in poorly controlled hypertension: randomised controlled trial. </a:t>
            </a:r>
            <a:r>
              <a:rPr lang="en-GB" sz="1100" i="1" dirty="0" err="1"/>
              <a:t>bmj</a:t>
            </a:r>
            <a:r>
              <a:rPr lang="en-GB" sz="1100" dirty="0"/>
              <a:t>, </a:t>
            </a:r>
            <a:r>
              <a:rPr lang="en-GB" sz="1100" i="1" dirty="0"/>
              <a:t>372</a:t>
            </a:r>
            <a:r>
              <a:rPr lang="en-GB" sz="1100" dirty="0"/>
              <a:t>.</a:t>
            </a:r>
          </a:p>
          <a:p>
            <a:pPr marL="0" indent="0" algn="just">
              <a:buNone/>
            </a:pPr>
            <a:r>
              <a:rPr lang="en-GB" sz="1100" dirty="0" err="1"/>
              <a:t>Nejamis</a:t>
            </a:r>
            <a:r>
              <a:rPr lang="en-GB" sz="1100" dirty="0"/>
              <a:t>, A., Gutierrez, L., López, M. V., Cha, A. D. C., Quispe, O. M., </a:t>
            </a:r>
            <a:r>
              <a:rPr lang="en-GB" sz="1100" dirty="0" err="1"/>
              <a:t>Irazola</a:t>
            </a:r>
            <a:r>
              <a:rPr lang="en-GB" sz="1100" dirty="0"/>
              <a:t>, V., and </a:t>
            </a:r>
            <a:r>
              <a:rPr lang="en-GB" sz="1100" dirty="0" err="1"/>
              <a:t>Beratarrechea</a:t>
            </a:r>
            <a:r>
              <a:rPr lang="en-GB" sz="1100" dirty="0"/>
              <a:t>, A. (2025). WhatsApp-Based Intervention for Diabetes Prevention and Care in Argentina: Implementation and Process Evaluation. </a:t>
            </a:r>
            <a:r>
              <a:rPr lang="en-GB" sz="1100" i="1" dirty="0"/>
              <a:t>JMIR Formative Research</a:t>
            </a:r>
            <a:r>
              <a:rPr lang="en-GB" sz="1100" dirty="0"/>
              <a:t>, </a:t>
            </a:r>
            <a:r>
              <a:rPr lang="en-GB" sz="1100" i="1" dirty="0"/>
              <a:t>9</a:t>
            </a:r>
            <a:r>
              <a:rPr lang="en-GB" sz="1100" dirty="0"/>
              <a:t>(1), e81098.</a:t>
            </a:r>
          </a:p>
          <a:p>
            <a:pPr marL="0" indent="0" algn="just">
              <a:buNone/>
            </a:pPr>
            <a:r>
              <a:rPr lang="en-GB" sz="1100" dirty="0"/>
              <a:t>Rodrigues, M., dos Santos Silva, I., and Soares, L. (2025). Connections that Care: WhatsApp as a Support Space for Stroke Survivors. </a:t>
            </a:r>
            <a:r>
              <a:rPr lang="en-GB" sz="1100" i="1" dirty="0"/>
              <a:t>Advances in Geriatric Medicine and Research</a:t>
            </a:r>
            <a:r>
              <a:rPr lang="en-GB" sz="1100" dirty="0"/>
              <a:t>, </a:t>
            </a:r>
            <a:r>
              <a:rPr lang="en-GB" sz="1100" i="1" dirty="0"/>
              <a:t>7</a:t>
            </a:r>
            <a:r>
              <a:rPr lang="en-GB" sz="1100" dirty="0"/>
              <a:t>(3).</a:t>
            </a:r>
          </a:p>
          <a:p>
            <a:pPr marL="0" indent="0" algn="just">
              <a:buNone/>
            </a:pPr>
            <a:r>
              <a:rPr lang="en-GB" sz="1100" dirty="0"/>
              <a:t>Shahid, F., Agarwal, D., and </a:t>
            </a:r>
            <a:r>
              <a:rPr lang="en-GB" sz="1100" dirty="0" err="1"/>
              <a:t>Vashistha</a:t>
            </a:r>
            <a:r>
              <a:rPr lang="en-GB" sz="1100" dirty="0"/>
              <a:t>, A. (2025). One style does not regulate all: Moderation practices in public and private WhatsApp groups. </a:t>
            </a:r>
            <a:r>
              <a:rPr lang="en-GB" sz="1100" i="1" dirty="0"/>
              <a:t>Proceedings of the ACM on Human-Computer Interaction</a:t>
            </a:r>
            <a:r>
              <a:rPr lang="en-GB" sz="1100" dirty="0"/>
              <a:t>, </a:t>
            </a:r>
            <a:r>
              <a:rPr lang="en-GB" sz="1100" i="1" dirty="0"/>
              <a:t>9</a:t>
            </a:r>
            <a:r>
              <a:rPr lang="en-GB" sz="1100" dirty="0"/>
              <a:t>(2), 1-30.</a:t>
            </a:r>
          </a:p>
          <a:p>
            <a:pPr marL="0" indent="0" algn="just">
              <a:buNone/>
            </a:pPr>
            <a:r>
              <a:rPr lang="en-GB" sz="1100" dirty="0"/>
              <a:t>Thai, Y. C., Sim, D., McCaffrey, T. A., </a:t>
            </a:r>
            <a:r>
              <a:rPr lang="en-GB" sz="1100" dirty="0" err="1"/>
              <a:t>Ramadas</a:t>
            </a:r>
            <a:r>
              <a:rPr lang="en-GB" sz="1100" dirty="0"/>
              <a:t>, A., Malini, H., and Watterson, J. L. (2023). A scoping review of digital workplace wellness interventions in low-and middle-income countries. </a:t>
            </a:r>
            <a:r>
              <a:rPr lang="en-GB" sz="1100" i="1" dirty="0" err="1"/>
              <a:t>PLoS</a:t>
            </a:r>
            <a:r>
              <a:rPr lang="en-GB" sz="1100" i="1" dirty="0"/>
              <a:t> One</a:t>
            </a:r>
            <a:r>
              <a:rPr lang="en-GB" sz="1100" dirty="0"/>
              <a:t>, </a:t>
            </a:r>
            <a:r>
              <a:rPr lang="en-GB" sz="1100" i="1" dirty="0"/>
              <a:t>18</a:t>
            </a:r>
            <a:r>
              <a:rPr lang="en-GB" sz="1100" dirty="0"/>
              <a:t>(2), e0282118.</a:t>
            </a:r>
          </a:p>
          <a:p>
            <a:pPr marL="0" indent="0" algn="just">
              <a:buNone/>
            </a:pPr>
            <a:endParaRPr lang="en-GB" sz="1100" dirty="0"/>
          </a:p>
        </p:txBody>
      </p:sp>
    </p:spTree>
    <p:extLst>
      <p:ext uri="{BB962C8B-B14F-4D97-AF65-F5344CB8AC3E}">
        <p14:creationId xmlns:p14="http://schemas.microsoft.com/office/powerpoint/2010/main" val="2300784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1889760" y="82296"/>
            <a:ext cx="8412480" cy="323165"/>
          </a:xfrm>
          <a:prstGeom prst="rect">
            <a:avLst/>
          </a:prstGeom>
          <a:noFill/>
        </p:spPr>
        <p:txBody>
          <a:bodyPr wrap="square" anchor="t">
            <a:spAutoFit/>
          </a:bodyPr>
          <a:lstStyle/>
          <a:p>
            <a:pPr algn="ctr"/>
            <a:r>
              <a:rPr sz="1500" b="1" i="0" dirty="0">
                <a:solidFill>
                  <a:srgbClr val="FFFFFF"/>
                </a:solidFill>
                <a:latin typeface="Aptos"/>
              </a:rPr>
              <a:t>BP Community |</a:t>
            </a:r>
            <a:r>
              <a:rPr lang="en-US" sz="1500" b="1" i="0" dirty="0">
                <a:solidFill>
                  <a:srgbClr val="FFFFFF"/>
                </a:solidFill>
                <a:latin typeface="Aptos"/>
              </a:rPr>
              <a:t> </a:t>
            </a:r>
            <a:r>
              <a:rPr sz="1500" b="1" i="0" dirty="0">
                <a:solidFill>
                  <a:srgbClr val="FFFFFF"/>
                </a:solidFill>
                <a:latin typeface="Aptos"/>
              </a:rPr>
              <a:t>Barriers, ethics and implementation</a:t>
            </a:r>
          </a:p>
        </p:txBody>
      </p:sp>
      <p:graphicFrame>
        <p:nvGraphicFramePr>
          <p:cNvPr id="5" name="Table 4">
            <a:extLst>
              <a:ext uri="{FF2B5EF4-FFF2-40B4-BE49-F238E27FC236}">
                <a16:creationId xmlns:a16="http://schemas.microsoft.com/office/drawing/2014/main" id="{E4EF8472-D9BB-57E8-2D92-ED73C1B352E3}"/>
              </a:ext>
            </a:extLst>
          </p:cNvPr>
          <p:cNvGraphicFramePr>
            <a:graphicFrameLocks noGrp="1"/>
          </p:cNvGraphicFramePr>
          <p:nvPr>
            <p:extLst>
              <p:ext uri="{D42A27DB-BD31-4B8C-83A1-F6EECF244321}">
                <p14:modId xmlns:p14="http://schemas.microsoft.com/office/powerpoint/2010/main" val="367725891"/>
              </p:ext>
            </p:extLst>
          </p:nvPr>
        </p:nvGraphicFramePr>
        <p:xfrm>
          <a:off x="2297608" y="2006600"/>
          <a:ext cx="7596785" cy="2575560"/>
        </p:xfrm>
        <a:graphic>
          <a:graphicData uri="http://schemas.openxmlformats.org/drawingml/2006/table">
            <a:tbl>
              <a:tblPr firstRow="1" bandRow="1">
                <a:tableStyleId>{9D7B26C5-4107-4FEC-AEDC-1716B250A1EF}</a:tableStyleId>
              </a:tblPr>
              <a:tblGrid>
                <a:gridCol w="1653185">
                  <a:extLst>
                    <a:ext uri="{9D8B030D-6E8A-4147-A177-3AD203B41FA5}">
                      <a16:colId xmlns:a16="http://schemas.microsoft.com/office/drawing/2014/main" val="1922558095"/>
                    </a:ext>
                  </a:extLst>
                </a:gridCol>
                <a:gridCol w="5943600">
                  <a:extLst>
                    <a:ext uri="{9D8B030D-6E8A-4147-A177-3AD203B41FA5}">
                      <a16:colId xmlns:a16="http://schemas.microsoft.com/office/drawing/2014/main" val="3190933679"/>
                    </a:ext>
                  </a:extLst>
                </a:gridCol>
              </a:tblGrid>
              <a:tr h="370840">
                <a:tc>
                  <a:txBody>
                    <a:bodyPr/>
                    <a:lstStyle/>
                    <a:p>
                      <a:pPr algn="l"/>
                      <a:r>
                        <a:rPr lang="en-GB" sz="1800" b="1" dirty="0"/>
                        <a:t>Module Code: </a:t>
                      </a:r>
                      <a:endParaRPr lang="en-US" dirty="0"/>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1800" dirty="0"/>
                        <a:t>LCHS7009 </a:t>
                      </a:r>
                    </a:p>
                  </a:txBody>
                  <a:tcPr/>
                </a:tc>
                <a:extLst>
                  <a:ext uri="{0D108BD9-81ED-4DB2-BD59-A6C34878D82A}">
                    <a16:rowId xmlns:a16="http://schemas.microsoft.com/office/drawing/2014/main" val="3628628774"/>
                  </a:ext>
                </a:extLst>
              </a:tr>
              <a:tr h="370840">
                <a:tc>
                  <a:txBody>
                    <a:bodyPr/>
                    <a:lstStyle/>
                    <a:p>
                      <a:pPr algn="l"/>
                      <a:r>
                        <a:rPr lang="en-GB" sz="1800" b="1" dirty="0"/>
                        <a:t>Module Title: </a:t>
                      </a:r>
                      <a:endParaRPr lang="en-US" dirty="0"/>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800" dirty="0"/>
                        <a:t>Population Health and Digital Health Promotion </a:t>
                      </a:r>
                      <a:endParaRPr lang="en-GB" sz="1800" dirty="0"/>
                    </a:p>
                  </a:txBody>
                  <a:tcPr/>
                </a:tc>
                <a:extLst>
                  <a:ext uri="{0D108BD9-81ED-4DB2-BD59-A6C34878D82A}">
                    <a16:rowId xmlns:a16="http://schemas.microsoft.com/office/drawing/2014/main" val="3811910883"/>
                  </a:ext>
                </a:extLst>
              </a:tr>
              <a:tr h="370840">
                <a:tc>
                  <a:txBody>
                    <a:bodyPr/>
                    <a:lstStyle/>
                    <a:p>
                      <a:pPr algn="l"/>
                      <a:r>
                        <a:rPr lang="en-GB" sz="1800" b="1" dirty="0"/>
                        <a:t>Title: </a:t>
                      </a:r>
                      <a:endParaRPr lang="en-US" dirty="0"/>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800" dirty="0"/>
                        <a:t>Home blood pressure control for adults (40–65) in deprived urban communities using a WhatsApp-based support </a:t>
                      </a:r>
                      <a:r>
                        <a:rPr lang="en-US" sz="1800" dirty="0" err="1"/>
                        <a:t>programme</a:t>
                      </a:r>
                      <a:r>
                        <a:rPr lang="en-US" sz="1800" dirty="0"/>
                        <a:t> + home BP monitoring + community pharmacy follow-up</a:t>
                      </a:r>
                      <a:endParaRPr lang="en-US" sz="1800" b="1" dirty="0"/>
                    </a:p>
                    <a:p>
                      <a:pPr algn="ctr"/>
                      <a:endParaRPr lang="en-US" dirty="0"/>
                    </a:p>
                  </a:txBody>
                  <a:tcPr/>
                </a:tc>
                <a:extLst>
                  <a:ext uri="{0D108BD9-81ED-4DB2-BD59-A6C34878D82A}">
                    <a16:rowId xmlns:a16="http://schemas.microsoft.com/office/drawing/2014/main" val="391379103"/>
                  </a:ext>
                </a:extLst>
              </a:tr>
              <a:tr h="370840">
                <a:tc>
                  <a:txBody>
                    <a:bodyPr/>
                    <a:lstStyle/>
                    <a:p>
                      <a:pPr algn="l"/>
                      <a:r>
                        <a:rPr lang="en-US" sz="1800" b="1" dirty="0"/>
                        <a:t>Student Name: </a:t>
                      </a:r>
                      <a:endParaRPr lang="en-US" dirty="0"/>
                    </a:p>
                  </a:txBody>
                  <a:tcPr/>
                </a:tc>
                <a:tc>
                  <a:txBody>
                    <a:bodyPr/>
                    <a:lstStyle/>
                    <a:p>
                      <a:pPr algn="ctr"/>
                      <a:r>
                        <a:rPr lang="en-US" dirty="0"/>
                        <a:t>TAHIA</a:t>
                      </a:r>
                      <a:r>
                        <a:rPr lang="en-US" baseline="0" dirty="0"/>
                        <a:t> HAQUE</a:t>
                      </a:r>
                      <a:endParaRPr lang="en-US" dirty="0"/>
                    </a:p>
                  </a:txBody>
                  <a:tcPr/>
                </a:tc>
                <a:extLst>
                  <a:ext uri="{0D108BD9-81ED-4DB2-BD59-A6C34878D82A}">
                    <a16:rowId xmlns:a16="http://schemas.microsoft.com/office/drawing/2014/main" val="3489946361"/>
                  </a:ext>
                </a:extLst>
              </a:tr>
            </a:tbl>
          </a:graphicData>
        </a:graphic>
      </p:graphicFrame>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B8CB2C-B947-7680-2A8D-80B2D3C5FCB0}"/>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FC76DCCE-2988-A048-6E53-7A0170ECC2AA}"/>
              </a:ext>
            </a:extLst>
          </p:cNvPr>
          <p:cNvSpPr/>
          <p:nvPr/>
        </p:nvSpPr>
        <p:spPr>
          <a:xfrm>
            <a:off x="0" y="0"/>
            <a:ext cx="12191695" cy="4114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a:extLst>
              <a:ext uri="{FF2B5EF4-FFF2-40B4-BE49-F238E27FC236}">
                <a16:creationId xmlns:a16="http://schemas.microsoft.com/office/drawing/2014/main" id="{DCB167CE-4771-D048-7999-D0C985B302AD}"/>
              </a:ext>
            </a:extLst>
          </p:cNvPr>
          <p:cNvSpPr txBox="1"/>
          <p:nvPr/>
        </p:nvSpPr>
        <p:spPr>
          <a:xfrm>
            <a:off x="274320" y="82296"/>
            <a:ext cx="8412480" cy="323165"/>
          </a:xfrm>
          <a:prstGeom prst="rect">
            <a:avLst/>
          </a:prstGeom>
          <a:noFill/>
        </p:spPr>
        <p:txBody>
          <a:bodyPr wrap="square" anchor="t">
            <a:spAutoFit/>
          </a:bodyPr>
          <a:lstStyle/>
          <a:p>
            <a:pPr algn="l"/>
            <a:r>
              <a:rPr sz="1500" b="1" i="0" dirty="0">
                <a:solidFill>
                  <a:srgbClr val="FFFFFF"/>
                </a:solidFill>
                <a:latin typeface="Aptos"/>
              </a:rPr>
              <a:t>BP Community | Barriers, ethics and implementation</a:t>
            </a:r>
          </a:p>
        </p:txBody>
      </p:sp>
      <p:sp>
        <p:nvSpPr>
          <p:cNvPr id="4" name="TextBox 3">
            <a:extLst>
              <a:ext uri="{FF2B5EF4-FFF2-40B4-BE49-F238E27FC236}">
                <a16:creationId xmlns:a16="http://schemas.microsoft.com/office/drawing/2014/main" id="{28C2C5A0-4D7C-43C1-CB29-74602D610127}"/>
              </a:ext>
            </a:extLst>
          </p:cNvPr>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01</a:t>
            </a:r>
          </a:p>
        </p:txBody>
      </p:sp>
      <p:sp>
        <p:nvSpPr>
          <p:cNvPr id="5" name="TextBox 4">
            <a:extLst>
              <a:ext uri="{FF2B5EF4-FFF2-40B4-BE49-F238E27FC236}">
                <a16:creationId xmlns:a16="http://schemas.microsoft.com/office/drawing/2014/main" id="{BE491554-ACB8-7210-1958-5F562CF49711}"/>
              </a:ext>
            </a:extLst>
          </p:cNvPr>
          <p:cNvSpPr txBox="1"/>
          <p:nvPr/>
        </p:nvSpPr>
        <p:spPr>
          <a:xfrm>
            <a:off x="502920" y="566928"/>
            <a:ext cx="7680960" cy="430887"/>
          </a:xfrm>
          <a:prstGeom prst="rect">
            <a:avLst/>
          </a:prstGeom>
          <a:noFill/>
        </p:spPr>
        <p:txBody>
          <a:bodyPr wrap="square" anchor="t">
            <a:spAutoFit/>
          </a:bodyPr>
          <a:lstStyle/>
          <a:p>
            <a:pPr algn="l"/>
            <a:r>
              <a:rPr sz="2200" b="1" i="0" dirty="0">
                <a:latin typeface="Aptos"/>
              </a:rPr>
              <a:t>Barriers: section overview</a:t>
            </a:r>
          </a:p>
        </p:txBody>
      </p:sp>
      <p:sp>
        <p:nvSpPr>
          <p:cNvPr id="6" name="TextBox 5">
            <a:extLst>
              <a:ext uri="{FF2B5EF4-FFF2-40B4-BE49-F238E27FC236}">
                <a16:creationId xmlns:a16="http://schemas.microsoft.com/office/drawing/2014/main" id="{C52CCC53-BF4F-4C7E-3207-3146347904C4}"/>
              </a:ext>
            </a:extLst>
          </p:cNvPr>
          <p:cNvSpPr txBox="1"/>
          <p:nvPr/>
        </p:nvSpPr>
        <p:spPr>
          <a:xfrm>
            <a:off x="521207" y="950976"/>
            <a:ext cx="7132320" cy="253916"/>
          </a:xfrm>
          <a:prstGeom prst="rect">
            <a:avLst/>
          </a:prstGeom>
          <a:noFill/>
        </p:spPr>
        <p:txBody>
          <a:bodyPr wrap="square" anchor="t">
            <a:spAutoFit/>
          </a:bodyPr>
          <a:lstStyle/>
          <a:p>
            <a:pPr algn="l"/>
            <a:r>
              <a:rPr sz="1050" b="0" i="1" dirty="0">
                <a:latin typeface="Aptos"/>
              </a:rPr>
              <a:t>What must be solved for BP Community to work in practice</a:t>
            </a:r>
          </a:p>
        </p:txBody>
      </p:sp>
      <p:sp>
        <p:nvSpPr>
          <p:cNvPr id="7" name="Rounded Rectangle 6">
            <a:extLst>
              <a:ext uri="{FF2B5EF4-FFF2-40B4-BE49-F238E27FC236}">
                <a16:creationId xmlns:a16="http://schemas.microsoft.com/office/drawing/2014/main" id="{C97DC80A-98E3-9A11-F60D-6F70A176CA39}"/>
              </a:ext>
            </a:extLst>
          </p:cNvPr>
          <p:cNvSpPr/>
          <p:nvPr/>
        </p:nvSpPr>
        <p:spPr>
          <a:xfrm>
            <a:off x="548640" y="1325880"/>
            <a:ext cx="7315200" cy="1170432"/>
          </a:xfrm>
          <a:prstGeom prst="roundRect">
            <a:avLst/>
          </a:prstGeom>
          <a:solidFill>
            <a:srgbClr val="11284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a:extLst>
              <a:ext uri="{FF2B5EF4-FFF2-40B4-BE49-F238E27FC236}">
                <a16:creationId xmlns:a16="http://schemas.microsoft.com/office/drawing/2014/main" id="{D6810D90-A279-5B74-BA2B-0AA1C918E3F4}"/>
              </a:ext>
            </a:extLst>
          </p:cNvPr>
          <p:cNvSpPr txBox="1"/>
          <p:nvPr/>
        </p:nvSpPr>
        <p:spPr>
          <a:xfrm>
            <a:off x="713232" y="1399032"/>
            <a:ext cx="2560320" cy="182880"/>
          </a:xfrm>
          <a:prstGeom prst="rect">
            <a:avLst/>
          </a:prstGeom>
          <a:noFill/>
        </p:spPr>
        <p:txBody>
          <a:bodyPr wrap="square" anchor="t">
            <a:spAutoFit/>
          </a:bodyPr>
          <a:lstStyle/>
          <a:p>
            <a:pPr algn="l"/>
            <a:r>
              <a:rPr sz="1150" b="1" i="0">
                <a:solidFill>
                  <a:srgbClr val="F97316"/>
                </a:solidFill>
                <a:latin typeface="Aptos"/>
              </a:rPr>
              <a:t>Description</a:t>
            </a:r>
          </a:p>
        </p:txBody>
      </p:sp>
      <p:sp>
        <p:nvSpPr>
          <p:cNvPr id="9" name="TextBox 8">
            <a:extLst>
              <a:ext uri="{FF2B5EF4-FFF2-40B4-BE49-F238E27FC236}">
                <a16:creationId xmlns:a16="http://schemas.microsoft.com/office/drawing/2014/main" id="{C69D0119-CC9D-2045-6ED1-D865128DB8E8}"/>
              </a:ext>
            </a:extLst>
          </p:cNvPr>
          <p:cNvSpPr txBox="1"/>
          <p:nvPr/>
        </p:nvSpPr>
        <p:spPr>
          <a:xfrm>
            <a:off x="731520" y="1618488"/>
            <a:ext cx="6949440" cy="768096"/>
          </a:xfrm>
          <a:prstGeom prst="rect">
            <a:avLst/>
          </a:prstGeom>
          <a:noFill/>
        </p:spPr>
        <p:txBody>
          <a:bodyPr wrap="square" anchor="t">
            <a:spAutoFit/>
          </a:bodyPr>
          <a:lstStyle/>
          <a:p>
            <a:pPr algn="l"/>
            <a:r>
              <a:rPr sz="1250" b="0" i="0">
                <a:solidFill>
                  <a:srgbClr val="ECF3FA"/>
                </a:solidFill>
                <a:latin typeface="Aptos"/>
              </a:rPr>
              <a:t>This section evaluates stakeholders, barriers, legal issues and ethical issues for BP Community rather than assuming the model will work automatically.
The feedback required deeper discussion, criticality and application, so each slide now asks why the issue matters, how it affects outcomes, and what the intervention will do.</a:t>
            </a:r>
          </a:p>
        </p:txBody>
      </p:sp>
      <p:sp>
        <p:nvSpPr>
          <p:cNvPr id="10" name="Rounded Rectangle 9">
            <a:extLst>
              <a:ext uri="{FF2B5EF4-FFF2-40B4-BE49-F238E27FC236}">
                <a16:creationId xmlns:a16="http://schemas.microsoft.com/office/drawing/2014/main" id="{26DBAF1A-6A83-7A0A-5865-5617AD5E2D46}"/>
              </a:ext>
            </a:extLst>
          </p:cNvPr>
          <p:cNvSpPr/>
          <p:nvPr/>
        </p:nvSpPr>
        <p:spPr>
          <a:xfrm>
            <a:off x="548640" y="2743200"/>
            <a:ext cx="7315200" cy="1170432"/>
          </a:xfrm>
          <a:prstGeom prst="roundRect">
            <a:avLst/>
          </a:prstGeom>
          <a:solidFill>
            <a:srgbClr val="16325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a:extLst>
              <a:ext uri="{FF2B5EF4-FFF2-40B4-BE49-F238E27FC236}">
                <a16:creationId xmlns:a16="http://schemas.microsoft.com/office/drawing/2014/main" id="{BF30B960-405A-0A5B-E068-58750A9FA0BE}"/>
              </a:ext>
            </a:extLst>
          </p:cNvPr>
          <p:cNvSpPr txBox="1"/>
          <p:nvPr/>
        </p:nvSpPr>
        <p:spPr>
          <a:xfrm>
            <a:off x="713232" y="2816352"/>
            <a:ext cx="2560320" cy="182880"/>
          </a:xfrm>
          <a:prstGeom prst="rect">
            <a:avLst/>
          </a:prstGeom>
          <a:noFill/>
        </p:spPr>
        <p:txBody>
          <a:bodyPr wrap="square" anchor="t">
            <a:spAutoFit/>
          </a:bodyPr>
          <a:lstStyle/>
          <a:p>
            <a:pPr algn="l"/>
            <a:r>
              <a:rPr sz="1150" b="1" i="0">
                <a:solidFill>
                  <a:srgbClr val="22C55E"/>
                </a:solidFill>
                <a:latin typeface="Aptos"/>
              </a:rPr>
              <a:t>Criticality: why and how</a:t>
            </a:r>
          </a:p>
        </p:txBody>
      </p:sp>
      <p:sp>
        <p:nvSpPr>
          <p:cNvPr id="12" name="TextBox 11">
            <a:extLst>
              <a:ext uri="{FF2B5EF4-FFF2-40B4-BE49-F238E27FC236}">
                <a16:creationId xmlns:a16="http://schemas.microsoft.com/office/drawing/2014/main" id="{1F921C64-9E70-EFAC-E8A6-E319EDE3A7BB}"/>
              </a:ext>
            </a:extLst>
          </p:cNvPr>
          <p:cNvSpPr txBox="1"/>
          <p:nvPr/>
        </p:nvSpPr>
        <p:spPr>
          <a:xfrm>
            <a:off x="731520" y="3035808"/>
            <a:ext cx="6949440" cy="768096"/>
          </a:xfrm>
          <a:prstGeom prst="rect">
            <a:avLst/>
          </a:prstGeom>
          <a:noFill/>
        </p:spPr>
        <p:txBody>
          <a:bodyPr wrap="square" anchor="t">
            <a:spAutoFit/>
          </a:bodyPr>
          <a:lstStyle/>
          <a:p>
            <a:pPr algn="l"/>
            <a:r>
              <a:rPr sz="1250" b="0" i="0">
                <a:solidFill>
                  <a:srgbClr val="ECF3FA"/>
                </a:solidFill>
                <a:latin typeface="Aptos"/>
              </a:rPr>
              <a:t>Why is this important? A good intervention can still fail if access, governance and workflow are poorly designed (Ramasawmy et al., 2022).
How does this improve the presentation? It moves the deck from description to implementation logic, which is essential for stronger postgraduate work.</a:t>
            </a:r>
          </a:p>
        </p:txBody>
      </p:sp>
      <p:sp>
        <p:nvSpPr>
          <p:cNvPr id="13" name="Rounded Rectangle 12">
            <a:extLst>
              <a:ext uri="{FF2B5EF4-FFF2-40B4-BE49-F238E27FC236}">
                <a16:creationId xmlns:a16="http://schemas.microsoft.com/office/drawing/2014/main" id="{ADD27313-5373-A8EB-7CA8-50D26BCBB064}"/>
              </a:ext>
            </a:extLst>
          </p:cNvPr>
          <p:cNvSpPr/>
          <p:nvPr/>
        </p:nvSpPr>
        <p:spPr>
          <a:xfrm>
            <a:off x="548640" y="4160520"/>
            <a:ext cx="7315200" cy="1170432"/>
          </a:xfrm>
          <a:prstGeom prst="roundRect">
            <a:avLst/>
          </a:prstGeom>
          <a:solidFill>
            <a:srgbClr val="0F2E51"/>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a:extLst>
              <a:ext uri="{FF2B5EF4-FFF2-40B4-BE49-F238E27FC236}">
                <a16:creationId xmlns:a16="http://schemas.microsoft.com/office/drawing/2014/main" id="{35E0CF46-3EC3-4EBE-BFCE-5B9DA15F61DE}"/>
              </a:ext>
            </a:extLst>
          </p:cNvPr>
          <p:cNvSpPr txBox="1"/>
          <p:nvPr/>
        </p:nvSpPr>
        <p:spPr>
          <a:xfrm>
            <a:off x="713232" y="4233672"/>
            <a:ext cx="2560320" cy="182880"/>
          </a:xfrm>
          <a:prstGeom prst="rect">
            <a:avLst/>
          </a:prstGeom>
          <a:noFill/>
        </p:spPr>
        <p:txBody>
          <a:bodyPr wrap="square" anchor="t">
            <a:spAutoFit/>
          </a:bodyPr>
          <a:lstStyle/>
          <a:p>
            <a:pPr algn="l"/>
            <a:r>
              <a:rPr sz="1150" b="1" i="0">
                <a:solidFill>
                  <a:srgbClr val="38BDF8"/>
                </a:solidFill>
                <a:latin typeface="Aptos"/>
              </a:rPr>
              <a:t>Application to BP Community</a:t>
            </a:r>
          </a:p>
        </p:txBody>
      </p:sp>
      <p:sp>
        <p:nvSpPr>
          <p:cNvPr id="15" name="TextBox 14">
            <a:extLst>
              <a:ext uri="{FF2B5EF4-FFF2-40B4-BE49-F238E27FC236}">
                <a16:creationId xmlns:a16="http://schemas.microsoft.com/office/drawing/2014/main" id="{D71E3ACE-574C-9287-7CC2-109A7268B2BC}"/>
              </a:ext>
            </a:extLst>
          </p:cNvPr>
          <p:cNvSpPr txBox="1"/>
          <p:nvPr/>
        </p:nvSpPr>
        <p:spPr>
          <a:xfrm>
            <a:off x="731520" y="4453128"/>
            <a:ext cx="6949440" cy="768096"/>
          </a:xfrm>
          <a:prstGeom prst="rect">
            <a:avLst/>
          </a:prstGeom>
          <a:noFill/>
        </p:spPr>
        <p:txBody>
          <a:bodyPr wrap="square" anchor="t">
            <a:spAutoFit/>
          </a:bodyPr>
          <a:lstStyle/>
          <a:p>
            <a:pPr algn="l"/>
            <a:r>
              <a:rPr sz="1250" b="0" i="0">
                <a:solidFill>
                  <a:srgbClr val="ECF3FA"/>
                </a:solidFill>
                <a:latin typeface="Aptos"/>
              </a:rPr>
              <a:t>BP Community will be discussed as a real service model with operational constraints, not as a theoretical idea only.
Use this slide to introduce the barrier analysis structure clearly.</a:t>
            </a:r>
          </a:p>
        </p:txBody>
      </p:sp>
      <p:sp>
        <p:nvSpPr>
          <p:cNvPr id="16" name="Rounded Rectangle 15">
            <a:extLst>
              <a:ext uri="{FF2B5EF4-FFF2-40B4-BE49-F238E27FC236}">
                <a16:creationId xmlns:a16="http://schemas.microsoft.com/office/drawing/2014/main" id="{FC1297F1-41BC-FF10-7EEE-9D3498EF7C97}"/>
              </a:ext>
            </a:extLst>
          </p:cNvPr>
          <p:cNvSpPr/>
          <p:nvPr/>
        </p:nvSpPr>
        <p:spPr>
          <a:xfrm>
            <a:off x="8549640" y="914400"/>
            <a:ext cx="2560320" cy="2788920"/>
          </a:xfrm>
          <a:prstGeom prst="roundRect">
            <a:avLst/>
          </a:prstGeom>
          <a:solidFill>
            <a:srgbClr val="0E1A34"/>
          </a:solidFill>
          <a:ln>
            <a:solidFill>
              <a:srgbClr val="2B416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privacy.png">
            <a:extLst>
              <a:ext uri="{FF2B5EF4-FFF2-40B4-BE49-F238E27FC236}">
                <a16:creationId xmlns:a16="http://schemas.microsoft.com/office/drawing/2014/main" id="{54ADE24A-0CC6-1C46-AD28-5812C3334FCF}"/>
              </a:ext>
            </a:extLst>
          </p:cNvPr>
          <p:cNvPicPr>
            <a:picLocks noChangeAspect="1"/>
          </p:cNvPicPr>
          <p:nvPr/>
        </p:nvPicPr>
        <p:blipFill>
          <a:blip r:embed="rId2"/>
          <a:stretch>
            <a:fillRect/>
          </a:stretch>
        </p:blipFill>
        <p:spPr>
          <a:xfrm>
            <a:off x="8705088" y="1051560"/>
            <a:ext cx="2249424" cy="2148840"/>
          </a:xfrm>
          <a:prstGeom prst="rect">
            <a:avLst/>
          </a:prstGeom>
        </p:spPr>
      </p:pic>
      <p:sp>
        <p:nvSpPr>
          <p:cNvPr id="18" name="TextBox 17">
            <a:extLst>
              <a:ext uri="{FF2B5EF4-FFF2-40B4-BE49-F238E27FC236}">
                <a16:creationId xmlns:a16="http://schemas.microsoft.com/office/drawing/2014/main" id="{B2C43368-8765-C54C-3136-6490A2D16DB8}"/>
              </a:ext>
            </a:extLst>
          </p:cNvPr>
          <p:cNvSpPr txBox="1"/>
          <p:nvPr/>
        </p:nvSpPr>
        <p:spPr>
          <a:xfrm>
            <a:off x="8668512" y="3337560"/>
            <a:ext cx="2331720" cy="228600"/>
          </a:xfrm>
          <a:prstGeom prst="rect">
            <a:avLst/>
          </a:prstGeom>
          <a:noFill/>
        </p:spPr>
        <p:txBody>
          <a:bodyPr wrap="square" anchor="t">
            <a:spAutoFit/>
          </a:bodyPr>
          <a:lstStyle/>
          <a:p>
            <a:pPr algn="ctr"/>
            <a:r>
              <a:rPr sz="900" b="0" i="1">
                <a:solidFill>
                  <a:srgbClr val="C6D6E8"/>
                </a:solidFill>
                <a:latin typeface="Aptos"/>
              </a:rPr>
              <a:t>Implementation depends on inclusion, workflow and governance</a:t>
            </a:r>
          </a:p>
        </p:txBody>
      </p:sp>
      <p:sp>
        <p:nvSpPr>
          <p:cNvPr id="19" name="Rounded Rectangle 18">
            <a:extLst>
              <a:ext uri="{FF2B5EF4-FFF2-40B4-BE49-F238E27FC236}">
                <a16:creationId xmlns:a16="http://schemas.microsoft.com/office/drawing/2014/main" id="{6887C485-DA2A-1B85-CC69-FD6251E28798}"/>
              </a:ext>
            </a:extLst>
          </p:cNvPr>
          <p:cNvSpPr/>
          <p:nvPr/>
        </p:nvSpPr>
        <p:spPr>
          <a:xfrm>
            <a:off x="8394192" y="3913632"/>
            <a:ext cx="1170432" cy="658368"/>
          </a:xfrm>
          <a:prstGeom prst="roundRect">
            <a:avLst/>
          </a:prstGeom>
          <a:solidFill>
            <a:srgbClr val="F97316"/>
          </a:solidFill>
          <a:ln>
            <a:solidFill>
              <a:srgbClr val="F9731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a:extLst>
              <a:ext uri="{FF2B5EF4-FFF2-40B4-BE49-F238E27FC236}">
                <a16:creationId xmlns:a16="http://schemas.microsoft.com/office/drawing/2014/main" id="{10BF058B-E756-B85F-03F4-2C284478E7DD}"/>
              </a:ext>
            </a:extLst>
          </p:cNvPr>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Stakeholders</a:t>
            </a:r>
          </a:p>
        </p:txBody>
      </p:sp>
      <p:sp>
        <p:nvSpPr>
          <p:cNvPr id="21" name="TextBox 20">
            <a:extLst>
              <a:ext uri="{FF2B5EF4-FFF2-40B4-BE49-F238E27FC236}">
                <a16:creationId xmlns:a16="http://schemas.microsoft.com/office/drawing/2014/main" id="{7A1F5A12-FDB8-E6BF-A5D9-2EB4D6AED8FD}"/>
              </a:ext>
            </a:extLst>
          </p:cNvPr>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must align</a:t>
            </a:r>
          </a:p>
        </p:txBody>
      </p:sp>
      <p:sp>
        <p:nvSpPr>
          <p:cNvPr id="22" name="Rounded Rectangle 21">
            <a:extLst>
              <a:ext uri="{FF2B5EF4-FFF2-40B4-BE49-F238E27FC236}">
                <a16:creationId xmlns:a16="http://schemas.microsoft.com/office/drawing/2014/main" id="{579A2890-C660-603C-F4D0-397AC2E66BD0}"/>
              </a:ext>
            </a:extLst>
          </p:cNvPr>
          <p:cNvSpPr/>
          <p:nvPr/>
        </p:nvSpPr>
        <p:spPr>
          <a:xfrm>
            <a:off x="9811512" y="3913632"/>
            <a:ext cx="1170432" cy="658368"/>
          </a:xfrm>
          <a:prstGeom prst="roundRect">
            <a:avLst/>
          </a:prstGeom>
          <a:solidFill>
            <a:srgbClr val="22C55E"/>
          </a:solidFill>
          <a:ln>
            <a:solidFill>
              <a:srgbClr val="22C55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a:extLst>
              <a:ext uri="{FF2B5EF4-FFF2-40B4-BE49-F238E27FC236}">
                <a16:creationId xmlns:a16="http://schemas.microsoft.com/office/drawing/2014/main" id="{3E748B4E-D779-F79A-295A-DE1ECF668308}"/>
              </a:ext>
            </a:extLst>
          </p:cNvPr>
          <p:cNvSpPr txBox="1"/>
          <p:nvPr/>
        </p:nvSpPr>
        <p:spPr>
          <a:xfrm>
            <a:off x="9829800" y="3959352"/>
            <a:ext cx="1133856" cy="182880"/>
          </a:xfrm>
          <a:prstGeom prst="rect">
            <a:avLst/>
          </a:prstGeom>
          <a:noFill/>
        </p:spPr>
        <p:txBody>
          <a:bodyPr wrap="square" anchor="t">
            <a:spAutoFit/>
          </a:bodyPr>
          <a:lstStyle/>
          <a:p>
            <a:pPr algn="ctr"/>
            <a:r>
              <a:rPr sz="1350" b="1" i="0" dirty="0">
                <a:solidFill>
                  <a:srgbClr val="FFFFFF"/>
                </a:solidFill>
                <a:latin typeface="Aptos"/>
              </a:rPr>
              <a:t>Barriers</a:t>
            </a:r>
          </a:p>
        </p:txBody>
      </p:sp>
      <p:sp>
        <p:nvSpPr>
          <p:cNvPr id="24" name="TextBox 23">
            <a:extLst>
              <a:ext uri="{FF2B5EF4-FFF2-40B4-BE49-F238E27FC236}">
                <a16:creationId xmlns:a16="http://schemas.microsoft.com/office/drawing/2014/main" id="{DCE7F658-CD24-5991-E421-68376536A028}"/>
              </a:ext>
            </a:extLst>
          </p:cNvPr>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must be named</a:t>
            </a:r>
          </a:p>
        </p:txBody>
      </p:sp>
      <p:sp>
        <p:nvSpPr>
          <p:cNvPr id="25" name="Rounded Rectangle 24">
            <a:extLst>
              <a:ext uri="{FF2B5EF4-FFF2-40B4-BE49-F238E27FC236}">
                <a16:creationId xmlns:a16="http://schemas.microsoft.com/office/drawing/2014/main" id="{B2946DB8-8506-5A44-55A0-B888D36AB3EA}"/>
              </a:ext>
            </a:extLst>
          </p:cNvPr>
          <p:cNvSpPr/>
          <p:nvPr/>
        </p:nvSpPr>
        <p:spPr>
          <a:xfrm>
            <a:off x="8394192" y="4809744"/>
            <a:ext cx="1170432" cy="658368"/>
          </a:xfrm>
          <a:prstGeom prst="roundRect">
            <a:avLst/>
          </a:prstGeom>
          <a:solidFill>
            <a:srgbClr val="38BDF8"/>
          </a:solidFill>
          <a:ln>
            <a:solidFill>
              <a:srgbClr val="38BDF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a:extLst>
              <a:ext uri="{FF2B5EF4-FFF2-40B4-BE49-F238E27FC236}">
                <a16:creationId xmlns:a16="http://schemas.microsoft.com/office/drawing/2014/main" id="{6388450C-E5F3-A9FF-69D6-A55042491B95}"/>
              </a:ext>
            </a:extLst>
          </p:cNvPr>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Ethics</a:t>
            </a:r>
          </a:p>
        </p:txBody>
      </p:sp>
      <p:sp>
        <p:nvSpPr>
          <p:cNvPr id="27" name="TextBox 26">
            <a:extLst>
              <a:ext uri="{FF2B5EF4-FFF2-40B4-BE49-F238E27FC236}">
                <a16:creationId xmlns:a16="http://schemas.microsoft.com/office/drawing/2014/main" id="{A528D722-08D7-3E3D-B175-F967ED274834}"/>
              </a:ext>
            </a:extLst>
          </p:cNvPr>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must be applied</a:t>
            </a:r>
          </a:p>
        </p:txBody>
      </p:sp>
      <p:sp>
        <p:nvSpPr>
          <p:cNvPr id="28" name="Rounded Rectangle 27">
            <a:extLst>
              <a:ext uri="{FF2B5EF4-FFF2-40B4-BE49-F238E27FC236}">
                <a16:creationId xmlns:a16="http://schemas.microsoft.com/office/drawing/2014/main" id="{68F47E1D-E7A4-C498-F8F7-4BCB04AE91A8}"/>
              </a:ext>
            </a:extLst>
          </p:cNvPr>
          <p:cNvSpPr/>
          <p:nvPr/>
        </p:nvSpPr>
        <p:spPr>
          <a:xfrm>
            <a:off x="9811512" y="4809744"/>
            <a:ext cx="1170432" cy="658368"/>
          </a:xfrm>
          <a:prstGeom prst="roundRect">
            <a:avLst/>
          </a:prstGeom>
          <a:solidFill>
            <a:srgbClr val="A855F7"/>
          </a:solidFill>
          <a:ln>
            <a:solidFill>
              <a:srgbClr val="A855F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a:extLst>
              <a:ext uri="{FF2B5EF4-FFF2-40B4-BE49-F238E27FC236}">
                <a16:creationId xmlns:a16="http://schemas.microsoft.com/office/drawing/2014/main" id="{1A174C20-1B67-BC7C-76E5-F2CF5672AEC6}"/>
              </a:ext>
            </a:extLst>
          </p:cNvPr>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Law</a:t>
            </a:r>
          </a:p>
        </p:txBody>
      </p:sp>
      <p:sp>
        <p:nvSpPr>
          <p:cNvPr id="30" name="TextBox 29">
            <a:extLst>
              <a:ext uri="{FF2B5EF4-FFF2-40B4-BE49-F238E27FC236}">
                <a16:creationId xmlns:a16="http://schemas.microsoft.com/office/drawing/2014/main" id="{C57DA883-4EEC-C57D-DF8B-54F238AC540D}"/>
              </a:ext>
            </a:extLst>
          </p:cNvPr>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must govern</a:t>
            </a:r>
          </a:p>
        </p:txBody>
      </p:sp>
      <p:sp>
        <p:nvSpPr>
          <p:cNvPr id="31" name="TextBox 30">
            <a:extLst>
              <a:ext uri="{FF2B5EF4-FFF2-40B4-BE49-F238E27FC236}">
                <a16:creationId xmlns:a16="http://schemas.microsoft.com/office/drawing/2014/main" id="{D244057C-45DF-630B-AFDB-CC73D6F7E98E}"/>
              </a:ext>
            </a:extLst>
          </p:cNvPr>
          <p:cNvSpPr txBox="1"/>
          <p:nvPr/>
        </p:nvSpPr>
        <p:spPr>
          <a:xfrm>
            <a:off x="457200" y="6355080"/>
            <a:ext cx="8412480" cy="207749"/>
          </a:xfrm>
          <a:prstGeom prst="rect">
            <a:avLst/>
          </a:prstGeom>
          <a:noFill/>
        </p:spPr>
        <p:txBody>
          <a:bodyPr wrap="square" anchor="t">
            <a:spAutoFit/>
          </a:bodyPr>
          <a:lstStyle/>
          <a:p>
            <a:pPr algn="l"/>
            <a:r>
              <a:rPr sz="750" b="0" i="0" dirty="0">
                <a:latin typeface="Aptos"/>
              </a:rPr>
              <a:t>Ramasawmy et al., 2022; Richardson et al., 2022; NHS England, 2023</a:t>
            </a:r>
          </a:p>
        </p:txBody>
      </p:sp>
      <p:sp>
        <p:nvSpPr>
          <p:cNvPr id="32" name="TextBox 31">
            <a:extLst>
              <a:ext uri="{FF2B5EF4-FFF2-40B4-BE49-F238E27FC236}">
                <a16:creationId xmlns:a16="http://schemas.microsoft.com/office/drawing/2014/main" id="{53308505-FFB8-7FB5-F05E-68A00305E2E0}"/>
              </a:ext>
            </a:extLst>
          </p:cNvPr>
          <p:cNvSpPr txBox="1"/>
          <p:nvPr/>
        </p:nvSpPr>
        <p:spPr>
          <a:xfrm>
            <a:off x="8778240" y="6336792"/>
            <a:ext cx="2743200" cy="223138"/>
          </a:xfrm>
          <a:prstGeom prst="rect">
            <a:avLst/>
          </a:prstGeom>
          <a:noFill/>
        </p:spPr>
        <p:txBody>
          <a:bodyPr wrap="square" anchor="t">
            <a:spAutoFit/>
          </a:bodyPr>
          <a:lstStyle/>
          <a:p>
            <a:pPr algn="r"/>
            <a:r>
              <a:rPr sz="850" b="1" i="0" dirty="0">
                <a:latin typeface="Aptos"/>
              </a:rPr>
              <a:t>Prepared by </a:t>
            </a:r>
            <a:r>
              <a:rPr lang="en-US" sz="850" b="1" dirty="0">
                <a:latin typeface="Aptos"/>
              </a:rPr>
              <a:t>Tahia</a:t>
            </a:r>
            <a:r>
              <a:rPr sz="850" b="1" i="0" dirty="0">
                <a:latin typeface="Aptos"/>
              </a:rPr>
              <a:t> | BP Community</a:t>
            </a:r>
          </a:p>
        </p:txBody>
      </p:sp>
    </p:spTree>
    <p:extLst>
      <p:ext uri="{BB962C8B-B14F-4D97-AF65-F5344CB8AC3E}">
        <p14:creationId xmlns:p14="http://schemas.microsoft.com/office/powerpoint/2010/main" val="33267712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412480" cy="323165"/>
          </a:xfrm>
          <a:prstGeom prst="rect">
            <a:avLst/>
          </a:prstGeom>
          <a:noFill/>
        </p:spPr>
        <p:txBody>
          <a:bodyPr wrap="square" anchor="t">
            <a:spAutoFit/>
          </a:bodyPr>
          <a:lstStyle/>
          <a:p>
            <a:pPr algn="l"/>
            <a:r>
              <a:rPr sz="1500" b="1" i="0" dirty="0">
                <a:solidFill>
                  <a:srgbClr val="FFFFFF"/>
                </a:solidFill>
                <a:latin typeface="Aptos"/>
              </a:rPr>
              <a:t>BP Community | Barriers, ethics and implementation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02</a:t>
            </a:r>
          </a:p>
        </p:txBody>
      </p:sp>
      <p:sp>
        <p:nvSpPr>
          <p:cNvPr id="5" name="TextBox 4"/>
          <p:cNvSpPr txBox="1"/>
          <p:nvPr/>
        </p:nvSpPr>
        <p:spPr>
          <a:xfrm>
            <a:off x="502920" y="566928"/>
            <a:ext cx="7680960" cy="430887"/>
          </a:xfrm>
          <a:prstGeom prst="rect">
            <a:avLst/>
          </a:prstGeom>
          <a:noFill/>
        </p:spPr>
        <p:txBody>
          <a:bodyPr wrap="square" anchor="t">
            <a:spAutoFit/>
          </a:bodyPr>
          <a:lstStyle/>
          <a:p>
            <a:pPr algn="l"/>
            <a:r>
              <a:rPr sz="2200" b="1" i="0" dirty="0">
                <a:latin typeface="Aptos"/>
              </a:rPr>
              <a:t>Potential stakeholders and collaboration</a:t>
            </a:r>
          </a:p>
        </p:txBody>
      </p:sp>
      <p:sp>
        <p:nvSpPr>
          <p:cNvPr id="6" name="TextBox 5"/>
          <p:cNvSpPr txBox="1"/>
          <p:nvPr/>
        </p:nvSpPr>
        <p:spPr>
          <a:xfrm>
            <a:off x="521207" y="950976"/>
            <a:ext cx="7132320" cy="253916"/>
          </a:xfrm>
          <a:prstGeom prst="rect">
            <a:avLst/>
          </a:prstGeom>
          <a:noFill/>
        </p:spPr>
        <p:txBody>
          <a:bodyPr wrap="square" anchor="t">
            <a:spAutoFit/>
          </a:bodyPr>
          <a:lstStyle/>
          <a:p>
            <a:pPr algn="l"/>
            <a:r>
              <a:rPr sz="1050" b="0" i="1" dirty="0">
                <a:latin typeface="Aptos"/>
              </a:rPr>
              <a:t>Who must be involved and why</a:t>
            </a:r>
          </a:p>
        </p:txBody>
      </p:sp>
      <p:sp>
        <p:nvSpPr>
          <p:cNvPr id="7" name="Rounded Rectangle 6"/>
          <p:cNvSpPr/>
          <p:nvPr/>
        </p:nvSpPr>
        <p:spPr>
          <a:xfrm>
            <a:off x="548640" y="1325880"/>
            <a:ext cx="7315200" cy="1170432"/>
          </a:xfrm>
          <a:prstGeom prst="roundRect">
            <a:avLst/>
          </a:prstGeom>
          <a:solidFill>
            <a:srgbClr val="11284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F97316"/>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ECF3FA"/>
                </a:solidFill>
                <a:latin typeface="Aptos"/>
              </a:rPr>
              <a:t>Key stakeholders include patients, family or carers, pharmacists, pharmacy technicians, GPs, practice nurses, community organisations and information governance leads.
Stakeholder collaboration matters because BP Community spans monitoring, messaging, medicines support and escalation.</a:t>
            </a:r>
          </a:p>
        </p:txBody>
      </p:sp>
      <p:sp>
        <p:nvSpPr>
          <p:cNvPr id="10" name="Rounded Rectangle 9"/>
          <p:cNvSpPr/>
          <p:nvPr/>
        </p:nvSpPr>
        <p:spPr>
          <a:xfrm>
            <a:off x="548640" y="2743200"/>
            <a:ext cx="7315200" cy="1170432"/>
          </a:xfrm>
          <a:prstGeom prst="roundRect">
            <a:avLst/>
          </a:prstGeom>
          <a:solidFill>
            <a:srgbClr val="16325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22C55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ECF3FA"/>
                </a:solidFill>
                <a:latin typeface="Aptos"/>
              </a:rPr>
              <a:t>Why is collaboration essential? Because separation between measurement, review and prescribing is a major reason chronic care pathways underperform (Margolis et al., 2013).
How should roles be organised? Clear handoffs and accountability are needed for review, documentation and escalation (NHS England, 2026).</a:t>
            </a:r>
          </a:p>
        </p:txBody>
      </p:sp>
      <p:sp>
        <p:nvSpPr>
          <p:cNvPr id="13" name="Rounded Rectangle 12"/>
          <p:cNvSpPr/>
          <p:nvPr/>
        </p:nvSpPr>
        <p:spPr>
          <a:xfrm>
            <a:off x="548640" y="4160520"/>
            <a:ext cx="7315200" cy="1170432"/>
          </a:xfrm>
          <a:prstGeom prst="roundRect">
            <a:avLst/>
          </a:prstGeom>
          <a:solidFill>
            <a:srgbClr val="0F2E51"/>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38BDF8"/>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ECF3FA"/>
                </a:solidFill>
                <a:latin typeface="Aptos"/>
              </a:rPr>
              <a:t>BP Community should assign pharmacy to onboarding and review, primary care to medication changes, and community partners to inclusion support.
This directly answers the instruction to identify potential stakeholders of the chosen intervention.</a:t>
            </a:r>
          </a:p>
        </p:txBody>
      </p:sp>
      <p:sp>
        <p:nvSpPr>
          <p:cNvPr id="16" name="Rounded Rectangle 15"/>
          <p:cNvSpPr/>
          <p:nvPr/>
        </p:nvSpPr>
        <p:spPr>
          <a:xfrm>
            <a:off x="8549640" y="914400"/>
            <a:ext cx="2560320" cy="2788920"/>
          </a:xfrm>
          <a:prstGeom prst="roundRect">
            <a:avLst/>
          </a:prstGeom>
          <a:solidFill>
            <a:srgbClr val="0E1A34"/>
          </a:solidFill>
          <a:ln>
            <a:solidFill>
              <a:srgbClr val="2B416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pharmacist.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C6D6E8"/>
                </a:solidFill>
                <a:latin typeface="Aptos"/>
              </a:rPr>
              <a:t>No single professional can deliver the whole pathway</a:t>
            </a:r>
          </a:p>
        </p:txBody>
      </p:sp>
      <p:sp>
        <p:nvSpPr>
          <p:cNvPr id="19" name="Rounded Rectangle 18"/>
          <p:cNvSpPr/>
          <p:nvPr/>
        </p:nvSpPr>
        <p:spPr>
          <a:xfrm>
            <a:off x="8394192" y="3913632"/>
            <a:ext cx="1170432" cy="658368"/>
          </a:xfrm>
          <a:prstGeom prst="roundRect">
            <a:avLst/>
          </a:prstGeom>
          <a:solidFill>
            <a:srgbClr val="F97316"/>
          </a:solidFill>
          <a:ln>
            <a:solidFill>
              <a:srgbClr val="F9731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Patient</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self-monitor</a:t>
            </a:r>
          </a:p>
        </p:txBody>
      </p:sp>
      <p:sp>
        <p:nvSpPr>
          <p:cNvPr id="22" name="Rounded Rectangle 21"/>
          <p:cNvSpPr/>
          <p:nvPr/>
        </p:nvSpPr>
        <p:spPr>
          <a:xfrm>
            <a:off x="9811512" y="3913632"/>
            <a:ext cx="1170432" cy="658368"/>
          </a:xfrm>
          <a:prstGeom prst="roundRect">
            <a:avLst/>
          </a:prstGeom>
          <a:solidFill>
            <a:srgbClr val="22C55E"/>
          </a:solidFill>
          <a:ln>
            <a:solidFill>
              <a:srgbClr val="22C55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Pharmacy</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review</a:t>
            </a:r>
          </a:p>
        </p:txBody>
      </p:sp>
      <p:sp>
        <p:nvSpPr>
          <p:cNvPr id="25" name="Rounded Rectangle 24"/>
          <p:cNvSpPr/>
          <p:nvPr/>
        </p:nvSpPr>
        <p:spPr>
          <a:xfrm>
            <a:off x="8394192" y="4809744"/>
            <a:ext cx="1170432" cy="658368"/>
          </a:xfrm>
          <a:prstGeom prst="roundRect">
            <a:avLst/>
          </a:prstGeom>
          <a:solidFill>
            <a:srgbClr val="38BDF8"/>
          </a:solidFill>
          <a:ln>
            <a:solidFill>
              <a:srgbClr val="38BDF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Primary care</a:t>
            </a:r>
          </a:p>
        </p:txBody>
      </p:sp>
      <p:sp>
        <p:nvSpPr>
          <p:cNvPr id="28" name="Rounded Rectangle 27"/>
          <p:cNvSpPr/>
          <p:nvPr/>
        </p:nvSpPr>
        <p:spPr>
          <a:xfrm>
            <a:off x="9811512" y="4809744"/>
            <a:ext cx="1170432" cy="658368"/>
          </a:xfrm>
          <a:prstGeom prst="roundRect">
            <a:avLst/>
          </a:prstGeom>
          <a:solidFill>
            <a:srgbClr val="A855F7"/>
          </a:solidFill>
          <a:ln>
            <a:solidFill>
              <a:srgbClr val="A855F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Community</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support</a:t>
            </a:r>
          </a:p>
        </p:txBody>
      </p:sp>
      <p:sp>
        <p:nvSpPr>
          <p:cNvPr id="31" name="TextBox 30"/>
          <p:cNvSpPr txBox="1"/>
          <p:nvPr/>
        </p:nvSpPr>
        <p:spPr>
          <a:xfrm>
            <a:off x="457200" y="6355080"/>
            <a:ext cx="8412480" cy="207749"/>
          </a:xfrm>
          <a:prstGeom prst="rect">
            <a:avLst/>
          </a:prstGeom>
          <a:noFill/>
        </p:spPr>
        <p:txBody>
          <a:bodyPr wrap="square" anchor="t">
            <a:spAutoFit/>
          </a:bodyPr>
          <a:lstStyle/>
          <a:p>
            <a:pPr algn="l"/>
            <a:r>
              <a:rPr sz="750" b="0" i="0" dirty="0">
                <a:latin typeface="Aptos"/>
              </a:rPr>
              <a:t>Margolis et al., 2013; NHS England, 2026; </a:t>
            </a:r>
            <a:r>
              <a:rPr sz="750" b="0" i="0" dirty="0" err="1">
                <a:latin typeface="Aptos"/>
              </a:rPr>
              <a:t>Gastens</a:t>
            </a:r>
            <a:r>
              <a:rPr sz="750" b="0" i="0" dirty="0">
                <a:latin typeface="Aptos"/>
              </a:rPr>
              <a:t> et al., 2025</a:t>
            </a:r>
          </a:p>
        </p:txBody>
      </p:sp>
      <p:sp>
        <p:nvSpPr>
          <p:cNvPr id="34" name="TextBox 33">
            <a:extLst>
              <a:ext uri="{FF2B5EF4-FFF2-40B4-BE49-F238E27FC236}">
                <a16:creationId xmlns:a16="http://schemas.microsoft.com/office/drawing/2014/main" id="{2FE3B808-9FCB-1BF0-E944-701AE7727F42}"/>
              </a:ext>
            </a:extLst>
          </p:cNvPr>
          <p:cNvSpPr txBox="1"/>
          <p:nvPr/>
        </p:nvSpPr>
        <p:spPr>
          <a:xfrm>
            <a:off x="8778240" y="6336792"/>
            <a:ext cx="2743200" cy="223138"/>
          </a:xfrm>
          <a:prstGeom prst="rect">
            <a:avLst/>
          </a:prstGeom>
          <a:noFill/>
        </p:spPr>
        <p:txBody>
          <a:bodyPr wrap="square" anchor="t">
            <a:spAutoFit/>
          </a:bodyPr>
          <a:lstStyle/>
          <a:p>
            <a:pPr algn="r"/>
            <a:r>
              <a:rPr sz="850" b="1" i="0" dirty="0">
                <a:latin typeface="Aptos"/>
              </a:rPr>
              <a:t>Prepared by </a:t>
            </a:r>
            <a:r>
              <a:rPr lang="en-US" sz="850" b="1" dirty="0">
                <a:latin typeface="Aptos"/>
              </a:rPr>
              <a:t>Tahia</a:t>
            </a:r>
            <a:r>
              <a:rPr sz="850" b="1" i="0" dirty="0">
                <a:latin typeface="Aptos"/>
              </a:rPr>
              <a:t> | BP Community</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412480" cy="323165"/>
          </a:xfrm>
          <a:prstGeom prst="rect">
            <a:avLst/>
          </a:prstGeom>
          <a:noFill/>
        </p:spPr>
        <p:txBody>
          <a:bodyPr wrap="square" anchor="t">
            <a:spAutoFit/>
          </a:bodyPr>
          <a:lstStyle/>
          <a:p>
            <a:pPr algn="l"/>
            <a:r>
              <a:rPr sz="1500" b="1" i="0" dirty="0">
                <a:solidFill>
                  <a:srgbClr val="FFFFFF"/>
                </a:solidFill>
                <a:latin typeface="Aptos"/>
              </a:rPr>
              <a:t>BP Community | Barriers, ethics and implementation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03</a:t>
            </a:r>
          </a:p>
        </p:txBody>
      </p:sp>
      <p:sp>
        <p:nvSpPr>
          <p:cNvPr id="5" name="TextBox 4"/>
          <p:cNvSpPr txBox="1"/>
          <p:nvPr/>
        </p:nvSpPr>
        <p:spPr>
          <a:xfrm>
            <a:off x="502920" y="566928"/>
            <a:ext cx="7680960" cy="430887"/>
          </a:xfrm>
          <a:prstGeom prst="rect">
            <a:avLst/>
          </a:prstGeom>
          <a:noFill/>
        </p:spPr>
        <p:txBody>
          <a:bodyPr wrap="square" anchor="t">
            <a:spAutoFit/>
          </a:bodyPr>
          <a:lstStyle/>
          <a:p>
            <a:pPr algn="l"/>
            <a:r>
              <a:rPr sz="2200" b="1" i="0" dirty="0">
                <a:latin typeface="Aptos"/>
              </a:rPr>
              <a:t>Barrier 1: digital exclusion</a:t>
            </a:r>
          </a:p>
        </p:txBody>
      </p:sp>
      <p:sp>
        <p:nvSpPr>
          <p:cNvPr id="6" name="TextBox 5"/>
          <p:cNvSpPr txBox="1"/>
          <p:nvPr/>
        </p:nvSpPr>
        <p:spPr>
          <a:xfrm>
            <a:off x="521207" y="950976"/>
            <a:ext cx="7132320" cy="253916"/>
          </a:xfrm>
          <a:prstGeom prst="rect">
            <a:avLst/>
          </a:prstGeom>
          <a:noFill/>
        </p:spPr>
        <p:txBody>
          <a:bodyPr wrap="square" anchor="t">
            <a:spAutoFit/>
          </a:bodyPr>
          <a:lstStyle/>
          <a:p>
            <a:pPr algn="l"/>
            <a:r>
              <a:rPr sz="1050" b="0" i="1" dirty="0">
                <a:latin typeface="Aptos"/>
              </a:rPr>
              <a:t>Why a digital tool can widen inequality if used badly</a:t>
            </a:r>
          </a:p>
        </p:txBody>
      </p:sp>
      <p:sp>
        <p:nvSpPr>
          <p:cNvPr id="7" name="Rounded Rectangle 6"/>
          <p:cNvSpPr/>
          <p:nvPr/>
        </p:nvSpPr>
        <p:spPr>
          <a:xfrm>
            <a:off x="548640" y="1325880"/>
            <a:ext cx="7315200" cy="1170432"/>
          </a:xfrm>
          <a:prstGeom prst="roundRect">
            <a:avLst/>
          </a:prstGeom>
          <a:solidFill>
            <a:srgbClr val="11284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F97316"/>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ECF3FA"/>
                </a:solidFill>
                <a:latin typeface="Aptos"/>
              </a:rPr>
              <a:t>Some participants may lack devices, data, digital confidence, language support or trust in app-based communication (NHS England, 2023; Saeed and Masters, 2021).
This matters especially in deprived communities because those with the worst outcomes may be least well served by digital-only pathways.</a:t>
            </a:r>
          </a:p>
        </p:txBody>
      </p:sp>
      <p:sp>
        <p:nvSpPr>
          <p:cNvPr id="10" name="Rounded Rectangle 9"/>
          <p:cNvSpPr/>
          <p:nvPr/>
        </p:nvSpPr>
        <p:spPr>
          <a:xfrm>
            <a:off x="548640" y="2743200"/>
            <a:ext cx="7315200" cy="1170432"/>
          </a:xfrm>
          <a:prstGeom prst="roundRect">
            <a:avLst/>
          </a:prstGeom>
          <a:solidFill>
            <a:srgbClr val="16325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22C55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ECF3FA"/>
                </a:solidFill>
                <a:latin typeface="Aptos"/>
              </a:rPr>
              <a:t>Why is this a major barrier? Because digital health can widen inequalities when design assumes universal access and capability (Richardson et al., 2022).
How can this undermine outcomes? Patients may disengage before the intervention reaches its clinical benefits.</a:t>
            </a:r>
          </a:p>
        </p:txBody>
      </p:sp>
      <p:sp>
        <p:nvSpPr>
          <p:cNvPr id="13" name="Rounded Rectangle 12"/>
          <p:cNvSpPr/>
          <p:nvPr/>
        </p:nvSpPr>
        <p:spPr>
          <a:xfrm>
            <a:off x="548640" y="4160520"/>
            <a:ext cx="7315200" cy="1170432"/>
          </a:xfrm>
          <a:prstGeom prst="roundRect">
            <a:avLst/>
          </a:prstGeom>
          <a:solidFill>
            <a:srgbClr val="0F2E51"/>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38BDF8"/>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ECF3FA"/>
                </a:solidFill>
                <a:latin typeface="Aptos"/>
              </a:rPr>
              <a:t>BP Community will include non-digital fallback options, simple onboarding, translated material and pharmacy-based support.
This shows how the intervention will respond practically rather than just identifying the problem.</a:t>
            </a:r>
          </a:p>
        </p:txBody>
      </p:sp>
      <p:sp>
        <p:nvSpPr>
          <p:cNvPr id="16" name="Rounded Rectangle 15"/>
          <p:cNvSpPr/>
          <p:nvPr/>
        </p:nvSpPr>
        <p:spPr>
          <a:xfrm>
            <a:off x="8549640" y="914400"/>
            <a:ext cx="2560320" cy="2788920"/>
          </a:xfrm>
          <a:prstGeom prst="roundRect">
            <a:avLst/>
          </a:prstGeom>
          <a:solidFill>
            <a:srgbClr val="0E1A34"/>
          </a:solidFill>
          <a:ln>
            <a:solidFill>
              <a:srgbClr val="2B416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urban.jp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C6D6E8"/>
                </a:solidFill>
                <a:latin typeface="Aptos"/>
              </a:rPr>
              <a:t>Digital-first is not automatically equity-first</a:t>
            </a:r>
          </a:p>
        </p:txBody>
      </p:sp>
      <p:sp>
        <p:nvSpPr>
          <p:cNvPr id="19" name="Rounded Rectangle 18"/>
          <p:cNvSpPr/>
          <p:nvPr/>
        </p:nvSpPr>
        <p:spPr>
          <a:xfrm>
            <a:off x="8394192" y="3913632"/>
            <a:ext cx="1170432" cy="658368"/>
          </a:xfrm>
          <a:prstGeom prst="roundRect">
            <a:avLst/>
          </a:prstGeom>
          <a:solidFill>
            <a:srgbClr val="F97316"/>
          </a:solidFill>
          <a:ln>
            <a:solidFill>
              <a:srgbClr val="F9731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Devices</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not universal</a:t>
            </a:r>
          </a:p>
        </p:txBody>
      </p:sp>
      <p:sp>
        <p:nvSpPr>
          <p:cNvPr id="22" name="Rounded Rectangle 21"/>
          <p:cNvSpPr/>
          <p:nvPr/>
        </p:nvSpPr>
        <p:spPr>
          <a:xfrm>
            <a:off x="9811512" y="3913632"/>
            <a:ext cx="1170432" cy="658368"/>
          </a:xfrm>
          <a:prstGeom prst="roundRect">
            <a:avLst/>
          </a:prstGeom>
          <a:solidFill>
            <a:srgbClr val="22C55E"/>
          </a:solidFill>
          <a:ln>
            <a:solidFill>
              <a:srgbClr val="22C55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Data</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cost barrier</a:t>
            </a:r>
          </a:p>
        </p:txBody>
      </p:sp>
      <p:sp>
        <p:nvSpPr>
          <p:cNvPr id="25" name="Rounded Rectangle 24"/>
          <p:cNvSpPr/>
          <p:nvPr/>
        </p:nvSpPr>
        <p:spPr>
          <a:xfrm>
            <a:off x="8394192" y="4809744"/>
            <a:ext cx="1170432" cy="658368"/>
          </a:xfrm>
          <a:prstGeom prst="roundRect">
            <a:avLst/>
          </a:prstGeom>
          <a:solidFill>
            <a:srgbClr val="38BDF8"/>
          </a:solidFill>
          <a:ln>
            <a:solidFill>
              <a:srgbClr val="38BDF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Skills</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variable</a:t>
            </a:r>
          </a:p>
        </p:txBody>
      </p:sp>
      <p:sp>
        <p:nvSpPr>
          <p:cNvPr id="28" name="Rounded Rectangle 27"/>
          <p:cNvSpPr/>
          <p:nvPr/>
        </p:nvSpPr>
        <p:spPr>
          <a:xfrm>
            <a:off x="9811512" y="4809744"/>
            <a:ext cx="1170432" cy="658368"/>
          </a:xfrm>
          <a:prstGeom prst="roundRect">
            <a:avLst/>
          </a:prstGeom>
          <a:solidFill>
            <a:srgbClr val="A855F7"/>
          </a:solidFill>
          <a:ln>
            <a:solidFill>
              <a:srgbClr val="A855F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Trust</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fragile</a:t>
            </a:r>
          </a:p>
        </p:txBody>
      </p:sp>
      <p:sp>
        <p:nvSpPr>
          <p:cNvPr id="31" name="TextBox 30"/>
          <p:cNvSpPr txBox="1"/>
          <p:nvPr/>
        </p:nvSpPr>
        <p:spPr>
          <a:xfrm>
            <a:off x="457200" y="6355080"/>
            <a:ext cx="8412480" cy="207749"/>
          </a:xfrm>
          <a:prstGeom prst="rect">
            <a:avLst/>
          </a:prstGeom>
          <a:noFill/>
        </p:spPr>
        <p:txBody>
          <a:bodyPr wrap="square" anchor="t">
            <a:spAutoFit/>
          </a:bodyPr>
          <a:lstStyle/>
          <a:p>
            <a:pPr algn="l"/>
            <a:r>
              <a:rPr sz="750" b="0" i="0" dirty="0">
                <a:latin typeface="Aptos"/>
              </a:rPr>
              <a:t>NHS England, 2023; Saeed and Masters, 2021; Richardson et al., 2022</a:t>
            </a:r>
          </a:p>
        </p:txBody>
      </p:sp>
      <p:sp>
        <p:nvSpPr>
          <p:cNvPr id="33" name="TextBox 32">
            <a:extLst>
              <a:ext uri="{FF2B5EF4-FFF2-40B4-BE49-F238E27FC236}">
                <a16:creationId xmlns:a16="http://schemas.microsoft.com/office/drawing/2014/main" id="{D874BD62-FE99-34D3-D290-19D9E6035C21}"/>
              </a:ext>
            </a:extLst>
          </p:cNvPr>
          <p:cNvSpPr txBox="1"/>
          <p:nvPr/>
        </p:nvSpPr>
        <p:spPr>
          <a:xfrm>
            <a:off x="8778240" y="6336792"/>
            <a:ext cx="2743200" cy="223138"/>
          </a:xfrm>
          <a:prstGeom prst="rect">
            <a:avLst/>
          </a:prstGeom>
          <a:noFill/>
        </p:spPr>
        <p:txBody>
          <a:bodyPr wrap="square" anchor="t">
            <a:spAutoFit/>
          </a:bodyPr>
          <a:lstStyle/>
          <a:p>
            <a:pPr algn="r"/>
            <a:r>
              <a:rPr sz="850" b="1" i="0" dirty="0">
                <a:latin typeface="Aptos"/>
              </a:rPr>
              <a:t>Prepared by </a:t>
            </a:r>
            <a:r>
              <a:rPr lang="en-US" sz="850" b="1" dirty="0">
                <a:latin typeface="Aptos"/>
              </a:rPr>
              <a:t>Tahia</a:t>
            </a:r>
            <a:r>
              <a:rPr sz="850" b="1" i="0" dirty="0">
                <a:latin typeface="Aptos"/>
              </a:rPr>
              <a:t> | BP Community</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412480" cy="323165"/>
          </a:xfrm>
          <a:prstGeom prst="rect">
            <a:avLst/>
          </a:prstGeom>
          <a:noFill/>
        </p:spPr>
        <p:txBody>
          <a:bodyPr wrap="square" anchor="t">
            <a:spAutoFit/>
          </a:bodyPr>
          <a:lstStyle/>
          <a:p>
            <a:pPr algn="l"/>
            <a:r>
              <a:rPr sz="1500" b="1" i="0" dirty="0">
                <a:solidFill>
                  <a:srgbClr val="FFFFFF"/>
                </a:solidFill>
                <a:latin typeface="Aptos"/>
              </a:rPr>
              <a:t>BP Community | Barriers, ethics and implementation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04</a:t>
            </a:r>
          </a:p>
        </p:txBody>
      </p:sp>
      <p:sp>
        <p:nvSpPr>
          <p:cNvPr id="5" name="TextBox 4"/>
          <p:cNvSpPr txBox="1"/>
          <p:nvPr/>
        </p:nvSpPr>
        <p:spPr>
          <a:xfrm>
            <a:off x="502920" y="566928"/>
            <a:ext cx="7680960" cy="430887"/>
          </a:xfrm>
          <a:prstGeom prst="rect">
            <a:avLst/>
          </a:prstGeom>
          <a:noFill/>
        </p:spPr>
        <p:txBody>
          <a:bodyPr wrap="square" anchor="t">
            <a:spAutoFit/>
          </a:bodyPr>
          <a:lstStyle/>
          <a:p>
            <a:pPr algn="l"/>
            <a:r>
              <a:rPr sz="2200" b="1" i="0" dirty="0">
                <a:latin typeface="Aptos"/>
              </a:rPr>
              <a:t>Barrier 2: engagement and adherence fatigue</a:t>
            </a:r>
          </a:p>
        </p:txBody>
      </p:sp>
      <p:sp>
        <p:nvSpPr>
          <p:cNvPr id="6" name="TextBox 5"/>
          <p:cNvSpPr txBox="1"/>
          <p:nvPr/>
        </p:nvSpPr>
        <p:spPr>
          <a:xfrm>
            <a:off x="521207" y="950976"/>
            <a:ext cx="7132320" cy="253916"/>
          </a:xfrm>
          <a:prstGeom prst="rect">
            <a:avLst/>
          </a:prstGeom>
          <a:noFill/>
        </p:spPr>
        <p:txBody>
          <a:bodyPr wrap="square" anchor="t">
            <a:spAutoFit/>
          </a:bodyPr>
          <a:lstStyle/>
          <a:p>
            <a:pPr algn="l"/>
            <a:r>
              <a:rPr sz="1050" b="0" i="1" dirty="0">
                <a:latin typeface="Aptos"/>
              </a:rPr>
              <a:t>The challenge of managing an often silent condition</a:t>
            </a:r>
          </a:p>
        </p:txBody>
      </p:sp>
      <p:sp>
        <p:nvSpPr>
          <p:cNvPr id="7" name="Rounded Rectangle 6"/>
          <p:cNvSpPr/>
          <p:nvPr/>
        </p:nvSpPr>
        <p:spPr>
          <a:xfrm>
            <a:off x="548640" y="1325880"/>
            <a:ext cx="7315200" cy="1170432"/>
          </a:xfrm>
          <a:prstGeom prst="roundRect">
            <a:avLst/>
          </a:prstGeom>
          <a:solidFill>
            <a:srgbClr val="11284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F97316"/>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ECF3FA"/>
                </a:solidFill>
                <a:latin typeface="Aptos"/>
              </a:rPr>
              <a:t>Hypertension often has no symptoms, so repeated measurement and medication-taking may feel low priority to patients.
Work, family commitments, stress and reminder fatigue can reduce adherence over time (Favaretti et al., 2024; Yang et al., 2025).</a:t>
            </a:r>
          </a:p>
        </p:txBody>
      </p:sp>
      <p:sp>
        <p:nvSpPr>
          <p:cNvPr id="10" name="Rounded Rectangle 9"/>
          <p:cNvSpPr/>
          <p:nvPr/>
        </p:nvSpPr>
        <p:spPr>
          <a:xfrm>
            <a:off x="548640" y="2743200"/>
            <a:ext cx="7315200" cy="1170432"/>
          </a:xfrm>
          <a:prstGeom prst="roundRect">
            <a:avLst/>
          </a:prstGeom>
          <a:solidFill>
            <a:srgbClr val="16325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22C55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ECF3FA"/>
                </a:solidFill>
                <a:latin typeface="Aptos"/>
              </a:rPr>
              <a:t>Why does this matter? Because engagement failure weakens every other component of the intervention.
How should this be understood critically? A message arriving on a phone is not the same as sustained behavioural change.</a:t>
            </a:r>
          </a:p>
        </p:txBody>
      </p:sp>
      <p:sp>
        <p:nvSpPr>
          <p:cNvPr id="13" name="Rounded Rectangle 12"/>
          <p:cNvSpPr/>
          <p:nvPr/>
        </p:nvSpPr>
        <p:spPr>
          <a:xfrm>
            <a:off x="548640" y="4160520"/>
            <a:ext cx="7315200" cy="1170432"/>
          </a:xfrm>
          <a:prstGeom prst="roundRect">
            <a:avLst/>
          </a:prstGeom>
          <a:solidFill>
            <a:srgbClr val="0F2E51"/>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38BDF8"/>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ECF3FA"/>
                </a:solidFill>
                <a:latin typeface="Aptos"/>
              </a:rPr>
              <a:t>BP Community will use structured follow-up, pharmacy check-ins and simple behavioural prompts to maintain salience.
The application point is that human follow-up remains necessary even when digital prompts are used.</a:t>
            </a:r>
          </a:p>
        </p:txBody>
      </p:sp>
      <p:sp>
        <p:nvSpPr>
          <p:cNvPr id="16" name="Rounded Rectangle 15"/>
          <p:cNvSpPr/>
          <p:nvPr/>
        </p:nvSpPr>
        <p:spPr>
          <a:xfrm>
            <a:off x="8549640" y="914400"/>
            <a:ext cx="2560320" cy="2788920"/>
          </a:xfrm>
          <a:prstGeom prst="roundRect">
            <a:avLst/>
          </a:prstGeom>
          <a:solidFill>
            <a:srgbClr val="0E1A34"/>
          </a:solidFill>
          <a:ln>
            <a:solidFill>
              <a:srgbClr val="2B416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homeapp.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C6D6E8"/>
                </a:solidFill>
                <a:latin typeface="Aptos"/>
              </a:rPr>
              <a:t>Convenience helps, but motivation still fades</a:t>
            </a:r>
          </a:p>
        </p:txBody>
      </p:sp>
      <p:sp>
        <p:nvSpPr>
          <p:cNvPr id="19" name="Rounded Rectangle 18"/>
          <p:cNvSpPr/>
          <p:nvPr/>
        </p:nvSpPr>
        <p:spPr>
          <a:xfrm>
            <a:off x="8394192" y="3913632"/>
            <a:ext cx="1170432" cy="658368"/>
          </a:xfrm>
          <a:prstGeom prst="roundRect">
            <a:avLst/>
          </a:prstGeom>
          <a:solidFill>
            <a:srgbClr val="F97316"/>
          </a:solidFill>
          <a:ln>
            <a:solidFill>
              <a:srgbClr val="F9731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Silent</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condition</a:t>
            </a:r>
          </a:p>
        </p:txBody>
      </p:sp>
      <p:sp>
        <p:nvSpPr>
          <p:cNvPr id="22" name="Rounded Rectangle 21"/>
          <p:cNvSpPr/>
          <p:nvPr/>
        </p:nvSpPr>
        <p:spPr>
          <a:xfrm>
            <a:off x="9811512" y="3913632"/>
            <a:ext cx="1170432" cy="658368"/>
          </a:xfrm>
          <a:prstGeom prst="roundRect">
            <a:avLst/>
          </a:prstGeom>
          <a:solidFill>
            <a:srgbClr val="22C55E"/>
          </a:solidFill>
          <a:ln>
            <a:solidFill>
              <a:srgbClr val="22C55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Low</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salience</a:t>
            </a:r>
          </a:p>
        </p:txBody>
      </p:sp>
      <p:sp>
        <p:nvSpPr>
          <p:cNvPr id="25" name="Rounded Rectangle 24"/>
          <p:cNvSpPr/>
          <p:nvPr/>
        </p:nvSpPr>
        <p:spPr>
          <a:xfrm>
            <a:off x="8394192" y="4809744"/>
            <a:ext cx="1170432" cy="658368"/>
          </a:xfrm>
          <a:prstGeom prst="roundRect">
            <a:avLst/>
          </a:prstGeom>
          <a:solidFill>
            <a:srgbClr val="38BDF8"/>
          </a:solidFill>
          <a:ln>
            <a:solidFill>
              <a:srgbClr val="38BDF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Fatigue</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real barrier</a:t>
            </a:r>
          </a:p>
        </p:txBody>
      </p:sp>
      <p:sp>
        <p:nvSpPr>
          <p:cNvPr id="28" name="Rounded Rectangle 27"/>
          <p:cNvSpPr/>
          <p:nvPr/>
        </p:nvSpPr>
        <p:spPr>
          <a:xfrm>
            <a:off x="9811512" y="4809744"/>
            <a:ext cx="1170432" cy="658368"/>
          </a:xfrm>
          <a:prstGeom prst="roundRect">
            <a:avLst/>
          </a:prstGeom>
          <a:solidFill>
            <a:srgbClr val="A855F7"/>
          </a:solidFill>
          <a:ln>
            <a:solidFill>
              <a:srgbClr val="A855F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Follow-up</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still needed</a:t>
            </a:r>
          </a:p>
        </p:txBody>
      </p:sp>
      <p:sp>
        <p:nvSpPr>
          <p:cNvPr id="31" name="TextBox 30"/>
          <p:cNvSpPr txBox="1"/>
          <p:nvPr/>
        </p:nvSpPr>
        <p:spPr>
          <a:xfrm>
            <a:off x="457200" y="6355080"/>
            <a:ext cx="8412480" cy="207749"/>
          </a:xfrm>
          <a:prstGeom prst="rect">
            <a:avLst/>
          </a:prstGeom>
          <a:noFill/>
        </p:spPr>
        <p:txBody>
          <a:bodyPr wrap="square" anchor="t">
            <a:spAutoFit/>
          </a:bodyPr>
          <a:lstStyle/>
          <a:p>
            <a:pPr algn="l"/>
            <a:r>
              <a:rPr sz="750" b="0" i="0" dirty="0" err="1">
                <a:latin typeface="Aptos"/>
              </a:rPr>
              <a:t>Favaretti</a:t>
            </a:r>
            <a:r>
              <a:rPr sz="750" b="0" i="0" dirty="0">
                <a:latin typeface="Aptos"/>
              </a:rPr>
              <a:t> et al., 2024; Yang et al., 2025; Katz et al., 2024</a:t>
            </a:r>
          </a:p>
        </p:txBody>
      </p:sp>
      <p:sp>
        <p:nvSpPr>
          <p:cNvPr id="33" name="TextBox 32">
            <a:extLst>
              <a:ext uri="{FF2B5EF4-FFF2-40B4-BE49-F238E27FC236}">
                <a16:creationId xmlns:a16="http://schemas.microsoft.com/office/drawing/2014/main" id="{BCAA4BA2-48EE-1A8A-8E39-42FD008A1589}"/>
              </a:ext>
            </a:extLst>
          </p:cNvPr>
          <p:cNvSpPr txBox="1"/>
          <p:nvPr/>
        </p:nvSpPr>
        <p:spPr>
          <a:xfrm>
            <a:off x="8778240" y="6336792"/>
            <a:ext cx="2743200" cy="223138"/>
          </a:xfrm>
          <a:prstGeom prst="rect">
            <a:avLst/>
          </a:prstGeom>
          <a:noFill/>
        </p:spPr>
        <p:txBody>
          <a:bodyPr wrap="square" anchor="t">
            <a:spAutoFit/>
          </a:bodyPr>
          <a:lstStyle/>
          <a:p>
            <a:pPr algn="r"/>
            <a:r>
              <a:rPr sz="850" b="1" i="0" dirty="0">
                <a:latin typeface="Aptos"/>
              </a:rPr>
              <a:t>Prepared by </a:t>
            </a:r>
            <a:r>
              <a:rPr lang="en-US" sz="850" b="1" dirty="0">
                <a:latin typeface="Aptos"/>
              </a:rPr>
              <a:t>Tahia</a:t>
            </a:r>
            <a:r>
              <a:rPr sz="850" b="1" i="0" dirty="0">
                <a:latin typeface="Aptos"/>
              </a:rPr>
              <a:t> | BP Community</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412480" cy="323165"/>
          </a:xfrm>
          <a:prstGeom prst="rect">
            <a:avLst/>
          </a:prstGeom>
          <a:noFill/>
        </p:spPr>
        <p:txBody>
          <a:bodyPr wrap="square" anchor="t">
            <a:spAutoFit/>
          </a:bodyPr>
          <a:lstStyle/>
          <a:p>
            <a:pPr algn="l"/>
            <a:r>
              <a:rPr sz="1500" b="1" i="0" dirty="0">
                <a:solidFill>
                  <a:srgbClr val="FFFFFF"/>
                </a:solidFill>
                <a:latin typeface="Aptos"/>
              </a:rPr>
              <a:t>BP Community |</a:t>
            </a:r>
            <a:r>
              <a:rPr lang="en-US" sz="1500" b="1" i="0" dirty="0">
                <a:solidFill>
                  <a:srgbClr val="FFFFFF"/>
                </a:solidFill>
                <a:latin typeface="Aptos"/>
              </a:rPr>
              <a:t> </a:t>
            </a:r>
            <a:r>
              <a:rPr sz="1500" b="1" i="0" dirty="0">
                <a:solidFill>
                  <a:srgbClr val="FFFFFF"/>
                </a:solidFill>
                <a:latin typeface="Aptos"/>
              </a:rPr>
              <a:t>Barriers, ethics and implementation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05</a:t>
            </a:r>
          </a:p>
        </p:txBody>
      </p:sp>
      <p:sp>
        <p:nvSpPr>
          <p:cNvPr id="5" name="TextBox 4"/>
          <p:cNvSpPr txBox="1"/>
          <p:nvPr/>
        </p:nvSpPr>
        <p:spPr>
          <a:xfrm>
            <a:off x="502920" y="566928"/>
            <a:ext cx="7680960" cy="430887"/>
          </a:xfrm>
          <a:prstGeom prst="rect">
            <a:avLst/>
          </a:prstGeom>
          <a:noFill/>
        </p:spPr>
        <p:txBody>
          <a:bodyPr wrap="square" anchor="t">
            <a:spAutoFit/>
          </a:bodyPr>
          <a:lstStyle/>
          <a:p>
            <a:pPr algn="l"/>
            <a:r>
              <a:rPr sz="2200" b="1" i="0" dirty="0">
                <a:latin typeface="Aptos"/>
              </a:rPr>
              <a:t>Barrier 3: home BP technique and data quality</a:t>
            </a:r>
          </a:p>
        </p:txBody>
      </p:sp>
      <p:sp>
        <p:nvSpPr>
          <p:cNvPr id="6" name="TextBox 5"/>
          <p:cNvSpPr txBox="1"/>
          <p:nvPr/>
        </p:nvSpPr>
        <p:spPr>
          <a:xfrm>
            <a:off x="521207" y="950976"/>
            <a:ext cx="7132320" cy="253916"/>
          </a:xfrm>
          <a:prstGeom prst="rect">
            <a:avLst/>
          </a:prstGeom>
          <a:noFill/>
        </p:spPr>
        <p:txBody>
          <a:bodyPr wrap="square" anchor="t">
            <a:spAutoFit/>
          </a:bodyPr>
          <a:lstStyle/>
          <a:p>
            <a:pPr algn="l"/>
            <a:r>
              <a:rPr sz="1050" b="0" i="1" dirty="0">
                <a:latin typeface="Aptos"/>
              </a:rPr>
              <a:t>Poor readings can create poor decisions</a:t>
            </a:r>
          </a:p>
        </p:txBody>
      </p:sp>
      <p:sp>
        <p:nvSpPr>
          <p:cNvPr id="7" name="Rounded Rectangle 6"/>
          <p:cNvSpPr/>
          <p:nvPr/>
        </p:nvSpPr>
        <p:spPr>
          <a:xfrm>
            <a:off x="548640" y="1325880"/>
            <a:ext cx="7315200" cy="1170432"/>
          </a:xfrm>
          <a:prstGeom prst="roundRect">
            <a:avLst/>
          </a:prstGeom>
          <a:solidFill>
            <a:srgbClr val="11284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F97316"/>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ECF3FA"/>
                </a:solidFill>
                <a:latin typeface="Aptos"/>
              </a:rPr>
              <a:t>HBPM only improves care when technique, cuff fit, timing and reporting are correct (NICE, 2026).
Inaccurate readings can distort escalation decisions and reduce clinician confidence in the pathway.</a:t>
            </a:r>
          </a:p>
        </p:txBody>
      </p:sp>
      <p:sp>
        <p:nvSpPr>
          <p:cNvPr id="10" name="Rounded Rectangle 9"/>
          <p:cNvSpPr/>
          <p:nvPr/>
        </p:nvSpPr>
        <p:spPr>
          <a:xfrm>
            <a:off x="548640" y="2743200"/>
            <a:ext cx="7315200" cy="1170432"/>
          </a:xfrm>
          <a:prstGeom prst="roundRect">
            <a:avLst/>
          </a:prstGeom>
          <a:solidFill>
            <a:srgbClr val="16325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22C55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ECF3FA"/>
                </a:solidFill>
                <a:latin typeface="Aptos"/>
              </a:rPr>
              <a:t>Why is this barrier important? Because the intervention’s credibility depends on the quality of the home data stream.
How can risk be reduced? Training, repetition, clear reading schedules and pharmacy review are needed (Martins et al., 2025).</a:t>
            </a:r>
          </a:p>
        </p:txBody>
      </p:sp>
      <p:sp>
        <p:nvSpPr>
          <p:cNvPr id="13" name="Rounded Rectangle 12"/>
          <p:cNvSpPr/>
          <p:nvPr/>
        </p:nvSpPr>
        <p:spPr>
          <a:xfrm>
            <a:off x="548640" y="4160520"/>
            <a:ext cx="7315200" cy="1170432"/>
          </a:xfrm>
          <a:prstGeom prst="roundRect">
            <a:avLst/>
          </a:prstGeom>
          <a:solidFill>
            <a:srgbClr val="0F2E51"/>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38BDF8"/>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ECF3FA"/>
                </a:solidFill>
                <a:latin typeface="Aptos"/>
              </a:rPr>
              <a:t>BP Community will include technique demonstration, written instructions and early reading review.
This is the practical response to the barrier of poor data quality.</a:t>
            </a:r>
          </a:p>
        </p:txBody>
      </p:sp>
      <p:sp>
        <p:nvSpPr>
          <p:cNvPr id="16" name="Rounded Rectangle 15"/>
          <p:cNvSpPr/>
          <p:nvPr/>
        </p:nvSpPr>
        <p:spPr>
          <a:xfrm>
            <a:off x="8549640" y="914400"/>
            <a:ext cx="2560320" cy="2788920"/>
          </a:xfrm>
          <a:prstGeom prst="roundRect">
            <a:avLst/>
          </a:prstGeom>
          <a:solidFill>
            <a:srgbClr val="0E1A34"/>
          </a:solidFill>
          <a:ln>
            <a:solidFill>
              <a:srgbClr val="2B416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monitor.jp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C6D6E8"/>
                </a:solidFill>
                <a:latin typeface="Aptos"/>
              </a:rPr>
              <a:t>Technique is part of the intervention, not an assumption</a:t>
            </a:r>
          </a:p>
        </p:txBody>
      </p:sp>
      <p:sp>
        <p:nvSpPr>
          <p:cNvPr id="19" name="Rounded Rectangle 18"/>
          <p:cNvSpPr/>
          <p:nvPr/>
        </p:nvSpPr>
        <p:spPr>
          <a:xfrm>
            <a:off x="8394192" y="3913632"/>
            <a:ext cx="1170432" cy="658368"/>
          </a:xfrm>
          <a:prstGeom prst="roundRect">
            <a:avLst/>
          </a:prstGeom>
          <a:solidFill>
            <a:srgbClr val="F97316"/>
          </a:solidFill>
          <a:ln>
            <a:solidFill>
              <a:srgbClr val="F9731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Technique</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must be taught</a:t>
            </a:r>
          </a:p>
        </p:txBody>
      </p:sp>
      <p:sp>
        <p:nvSpPr>
          <p:cNvPr id="22" name="Rounded Rectangle 21"/>
          <p:cNvSpPr/>
          <p:nvPr/>
        </p:nvSpPr>
        <p:spPr>
          <a:xfrm>
            <a:off x="9811512" y="3913632"/>
            <a:ext cx="1170432" cy="658368"/>
          </a:xfrm>
          <a:prstGeom prst="roundRect">
            <a:avLst/>
          </a:prstGeom>
          <a:solidFill>
            <a:srgbClr val="22C55E"/>
          </a:solidFill>
          <a:ln>
            <a:solidFill>
              <a:srgbClr val="22C55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Cuff</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fit matters</a:t>
            </a:r>
          </a:p>
        </p:txBody>
      </p:sp>
      <p:sp>
        <p:nvSpPr>
          <p:cNvPr id="25" name="Rounded Rectangle 24"/>
          <p:cNvSpPr/>
          <p:nvPr/>
        </p:nvSpPr>
        <p:spPr>
          <a:xfrm>
            <a:off x="8394192" y="4809744"/>
            <a:ext cx="1170432" cy="658368"/>
          </a:xfrm>
          <a:prstGeom prst="roundRect">
            <a:avLst/>
          </a:prstGeom>
          <a:solidFill>
            <a:srgbClr val="38BDF8"/>
          </a:solidFill>
          <a:ln>
            <a:solidFill>
              <a:srgbClr val="38BDF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Timing</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standardise</a:t>
            </a:r>
          </a:p>
        </p:txBody>
      </p:sp>
      <p:sp>
        <p:nvSpPr>
          <p:cNvPr id="28" name="Rounded Rectangle 27"/>
          <p:cNvSpPr/>
          <p:nvPr/>
        </p:nvSpPr>
        <p:spPr>
          <a:xfrm>
            <a:off x="9811512" y="4809744"/>
            <a:ext cx="1170432" cy="658368"/>
          </a:xfrm>
          <a:prstGeom prst="roundRect">
            <a:avLst/>
          </a:prstGeom>
          <a:solidFill>
            <a:srgbClr val="A855F7"/>
          </a:solidFill>
          <a:ln>
            <a:solidFill>
              <a:srgbClr val="A855F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Review</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check early</a:t>
            </a:r>
          </a:p>
        </p:txBody>
      </p:sp>
      <p:sp>
        <p:nvSpPr>
          <p:cNvPr id="31" name="TextBox 30"/>
          <p:cNvSpPr txBox="1"/>
          <p:nvPr/>
        </p:nvSpPr>
        <p:spPr>
          <a:xfrm>
            <a:off x="457200" y="6355080"/>
            <a:ext cx="8412480" cy="207749"/>
          </a:xfrm>
          <a:prstGeom prst="rect">
            <a:avLst/>
          </a:prstGeom>
          <a:noFill/>
        </p:spPr>
        <p:txBody>
          <a:bodyPr wrap="square" anchor="t">
            <a:spAutoFit/>
          </a:bodyPr>
          <a:lstStyle/>
          <a:p>
            <a:pPr algn="l"/>
            <a:r>
              <a:rPr sz="750" b="0" i="0" dirty="0">
                <a:latin typeface="Aptos"/>
              </a:rPr>
              <a:t>NICE, 2026; Martins et al., 2025; Margolis et al., 2012</a:t>
            </a:r>
          </a:p>
        </p:txBody>
      </p:sp>
      <p:sp>
        <p:nvSpPr>
          <p:cNvPr id="34" name="TextBox 33">
            <a:extLst>
              <a:ext uri="{FF2B5EF4-FFF2-40B4-BE49-F238E27FC236}">
                <a16:creationId xmlns:a16="http://schemas.microsoft.com/office/drawing/2014/main" id="{6ECD5E90-61B6-A5C8-B34C-ED15FD48CB19}"/>
              </a:ext>
            </a:extLst>
          </p:cNvPr>
          <p:cNvSpPr txBox="1"/>
          <p:nvPr/>
        </p:nvSpPr>
        <p:spPr>
          <a:xfrm>
            <a:off x="8778240" y="6336792"/>
            <a:ext cx="2743200" cy="223138"/>
          </a:xfrm>
          <a:prstGeom prst="rect">
            <a:avLst/>
          </a:prstGeom>
          <a:noFill/>
        </p:spPr>
        <p:txBody>
          <a:bodyPr wrap="square" anchor="t">
            <a:spAutoFit/>
          </a:bodyPr>
          <a:lstStyle/>
          <a:p>
            <a:pPr algn="r"/>
            <a:r>
              <a:rPr sz="850" b="1" i="0" dirty="0">
                <a:latin typeface="Aptos"/>
              </a:rPr>
              <a:t>Prepared by </a:t>
            </a:r>
            <a:r>
              <a:rPr lang="en-US" sz="850" b="1" dirty="0">
                <a:latin typeface="Aptos"/>
              </a:rPr>
              <a:t>Tahia</a:t>
            </a:r>
            <a:r>
              <a:rPr sz="850" b="1" i="0" dirty="0">
                <a:latin typeface="Aptos"/>
              </a:rPr>
              <a:t> | BP Community</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412480" cy="323165"/>
          </a:xfrm>
          <a:prstGeom prst="rect">
            <a:avLst/>
          </a:prstGeom>
          <a:noFill/>
        </p:spPr>
        <p:txBody>
          <a:bodyPr wrap="square" anchor="t">
            <a:spAutoFit/>
          </a:bodyPr>
          <a:lstStyle/>
          <a:p>
            <a:pPr algn="l"/>
            <a:r>
              <a:rPr sz="1500" b="1" i="0" dirty="0">
                <a:solidFill>
                  <a:srgbClr val="FFFFFF"/>
                </a:solidFill>
                <a:latin typeface="Aptos"/>
              </a:rPr>
              <a:t>BP Community | Barriers, ethics and implementation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06</a:t>
            </a:r>
          </a:p>
        </p:txBody>
      </p:sp>
      <p:sp>
        <p:nvSpPr>
          <p:cNvPr id="5" name="TextBox 4"/>
          <p:cNvSpPr txBox="1"/>
          <p:nvPr/>
        </p:nvSpPr>
        <p:spPr>
          <a:xfrm>
            <a:off x="502920" y="566928"/>
            <a:ext cx="7680960" cy="430887"/>
          </a:xfrm>
          <a:prstGeom prst="rect">
            <a:avLst/>
          </a:prstGeom>
          <a:noFill/>
        </p:spPr>
        <p:txBody>
          <a:bodyPr wrap="square" anchor="t">
            <a:spAutoFit/>
          </a:bodyPr>
          <a:lstStyle/>
          <a:p>
            <a:pPr algn="l"/>
            <a:r>
              <a:rPr sz="2200" b="1" i="0" dirty="0">
                <a:latin typeface="Aptos"/>
              </a:rPr>
              <a:t>Barrier 4: workflow fragmentation</a:t>
            </a:r>
          </a:p>
        </p:txBody>
      </p:sp>
      <p:sp>
        <p:nvSpPr>
          <p:cNvPr id="6" name="TextBox 5"/>
          <p:cNvSpPr txBox="1"/>
          <p:nvPr/>
        </p:nvSpPr>
        <p:spPr>
          <a:xfrm>
            <a:off x="521207" y="950976"/>
            <a:ext cx="7132320" cy="253916"/>
          </a:xfrm>
          <a:prstGeom prst="rect">
            <a:avLst/>
          </a:prstGeom>
          <a:noFill/>
        </p:spPr>
        <p:txBody>
          <a:bodyPr wrap="square" anchor="t">
            <a:spAutoFit/>
          </a:bodyPr>
          <a:lstStyle/>
          <a:p>
            <a:pPr algn="l"/>
            <a:r>
              <a:rPr sz="1050" b="0" i="1" dirty="0">
                <a:latin typeface="Aptos"/>
              </a:rPr>
              <a:t>If services are disconnected, the pathway breaks</a:t>
            </a:r>
          </a:p>
        </p:txBody>
      </p:sp>
      <p:sp>
        <p:nvSpPr>
          <p:cNvPr id="7" name="Rounded Rectangle 6"/>
          <p:cNvSpPr/>
          <p:nvPr/>
        </p:nvSpPr>
        <p:spPr>
          <a:xfrm>
            <a:off x="548640" y="1325880"/>
            <a:ext cx="7315200" cy="1170432"/>
          </a:xfrm>
          <a:prstGeom prst="roundRect">
            <a:avLst/>
          </a:prstGeom>
          <a:solidFill>
            <a:srgbClr val="11284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F97316"/>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ECF3FA"/>
                </a:solidFill>
                <a:latin typeface="Aptos"/>
              </a:rPr>
              <a:t>A multicomponent model fails if pharmacy review, primary care action and digital communication are not connected.
Without a clear route for documentation and escalation, readings may be collected but not acted on (Ramasawmy et al., 2022).</a:t>
            </a:r>
          </a:p>
        </p:txBody>
      </p:sp>
      <p:sp>
        <p:nvSpPr>
          <p:cNvPr id="10" name="Rounded Rectangle 9"/>
          <p:cNvSpPr/>
          <p:nvPr/>
        </p:nvSpPr>
        <p:spPr>
          <a:xfrm>
            <a:off x="548640" y="2743200"/>
            <a:ext cx="7315200" cy="1170432"/>
          </a:xfrm>
          <a:prstGeom prst="roundRect">
            <a:avLst/>
          </a:prstGeom>
          <a:solidFill>
            <a:srgbClr val="16325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22C55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ECF3FA"/>
                </a:solidFill>
                <a:latin typeface="Aptos"/>
              </a:rPr>
              <a:t>Why is this serious? Because fragmentation turns an intervention into uncoordinated activity rather than an integrated service.
How does it affect outcomes? Delay between abnormal reading, review and medication adjustment weakens control.</a:t>
            </a:r>
          </a:p>
        </p:txBody>
      </p:sp>
      <p:sp>
        <p:nvSpPr>
          <p:cNvPr id="13" name="Rounded Rectangle 12"/>
          <p:cNvSpPr/>
          <p:nvPr/>
        </p:nvSpPr>
        <p:spPr>
          <a:xfrm>
            <a:off x="548640" y="4160520"/>
            <a:ext cx="7315200" cy="1170432"/>
          </a:xfrm>
          <a:prstGeom prst="roundRect">
            <a:avLst/>
          </a:prstGeom>
          <a:solidFill>
            <a:srgbClr val="0F2E51"/>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38BDF8"/>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ECF3FA"/>
                </a:solidFill>
                <a:latin typeface="Aptos"/>
              </a:rPr>
              <a:t>BP Community will require named responsibilities, escalation criteria and recording standards.
This answers the feedback request to explain how the barrier will actually be managed.</a:t>
            </a:r>
          </a:p>
        </p:txBody>
      </p:sp>
      <p:sp>
        <p:nvSpPr>
          <p:cNvPr id="16" name="Rounded Rectangle 15"/>
          <p:cNvSpPr/>
          <p:nvPr/>
        </p:nvSpPr>
        <p:spPr>
          <a:xfrm>
            <a:off x="8549640" y="914400"/>
            <a:ext cx="2560320" cy="2788920"/>
          </a:xfrm>
          <a:prstGeom prst="roundRect">
            <a:avLst/>
          </a:prstGeom>
          <a:solidFill>
            <a:srgbClr val="0E1A34"/>
          </a:solidFill>
          <a:ln>
            <a:solidFill>
              <a:srgbClr val="2B416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pharmacist.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C6D6E8"/>
                </a:solidFill>
                <a:latin typeface="Aptos"/>
              </a:rPr>
              <a:t>Communication gaps weaken implementation</a:t>
            </a:r>
          </a:p>
        </p:txBody>
      </p:sp>
      <p:sp>
        <p:nvSpPr>
          <p:cNvPr id="19" name="Rounded Rectangle 18"/>
          <p:cNvSpPr/>
          <p:nvPr/>
        </p:nvSpPr>
        <p:spPr>
          <a:xfrm>
            <a:off x="8394192" y="3913632"/>
            <a:ext cx="1170432" cy="658368"/>
          </a:xfrm>
          <a:prstGeom prst="roundRect">
            <a:avLst/>
          </a:prstGeom>
          <a:solidFill>
            <a:srgbClr val="F97316"/>
          </a:solidFill>
          <a:ln>
            <a:solidFill>
              <a:srgbClr val="F9731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Record</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clearly</a:t>
            </a:r>
          </a:p>
        </p:txBody>
      </p:sp>
      <p:sp>
        <p:nvSpPr>
          <p:cNvPr id="22" name="Rounded Rectangle 21"/>
          <p:cNvSpPr/>
          <p:nvPr/>
        </p:nvSpPr>
        <p:spPr>
          <a:xfrm>
            <a:off x="9811512" y="3913632"/>
            <a:ext cx="1170432" cy="658368"/>
          </a:xfrm>
          <a:prstGeom prst="roundRect">
            <a:avLst/>
          </a:prstGeom>
          <a:solidFill>
            <a:srgbClr val="22C55E"/>
          </a:solidFill>
          <a:ln>
            <a:solidFill>
              <a:srgbClr val="22C55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Review</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promptly</a:t>
            </a:r>
          </a:p>
        </p:txBody>
      </p:sp>
      <p:sp>
        <p:nvSpPr>
          <p:cNvPr id="25" name="Rounded Rectangle 24"/>
          <p:cNvSpPr/>
          <p:nvPr/>
        </p:nvSpPr>
        <p:spPr>
          <a:xfrm>
            <a:off x="8394192" y="4809744"/>
            <a:ext cx="1170432" cy="658368"/>
          </a:xfrm>
          <a:prstGeom prst="roundRect">
            <a:avLst/>
          </a:prstGeom>
          <a:solidFill>
            <a:srgbClr val="38BDF8"/>
          </a:solidFill>
          <a:ln>
            <a:solidFill>
              <a:srgbClr val="38BDF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Escalate</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safely</a:t>
            </a:r>
          </a:p>
        </p:txBody>
      </p:sp>
      <p:sp>
        <p:nvSpPr>
          <p:cNvPr id="28" name="Rounded Rectangle 27"/>
          <p:cNvSpPr/>
          <p:nvPr/>
        </p:nvSpPr>
        <p:spPr>
          <a:xfrm>
            <a:off x="9811512" y="4809744"/>
            <a:ext cx="1170432" cy="658368"/>
          </a:xfrm>
          <a:prstGeom prst="roundRect">
            <a:avLst/>
          </a:prstGeom>
          <a:solidFill>
            <a:srgbClr val="A855F7"/>
          </a:solidFill>
          <a:ln>
            <a:solidFill>
              <a:srgbClr val="A855F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Own</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roles</a:t>
            </a:r>
          </a:p>
        </p:txBody>
      </p:sp>
      <p:sp>
        <p:nvSpPr>
          <p:cNvPr id="31" name="TextBox 30"/>
          <p:cNvSpPr txBox="1"/>
          <p:nvPr/>
        </p:nvSpPr>
        <p:spPr>
          <a:xfrm>
            <a:off x="457200" y="6355080"/>
            <a:ext cx="8412480" cy="207749"/>
          </a:xfrm>
          <a:prstGeom prst="rect">
            <a:avLst/>
          </a:prstGeom>
          <a:noFill/>
        </p:spPr>
        <p:txBody>
          <a:bodyPr wrap="square" anchor="t">
            <a:spAutoFit/>
          </a:bodyPr>
          <a:lstStyle/>
          <a:p>
            <a:pPr algn="l"/>
            <a:r>
              <a:rPr sz="750" b="0" i="0" dirty="0">
                <a:latin typeface="Aptos"/>
              </a:rPr>
              <a:t>Ramasawmy et al., 2022; NHS England, 2026; Beran et al., 2018</a:t>
            </a:r>
          </a:p>
        </p:txBody>
      </p:sp>
      <p:sp>
        <p:nvSpPr>
          <p:cNvPr id="33" name="TextBox 32">
            <a:extLst>
              <a:ext uri="{FF2B5EF4-FFF2-40B4-BE49-F238E27FC236}">
                <a16:creationId xmlns:a16="http://schemas.microsoft.com/office/drawing/2014/main" id="{F4CB555C-6576-4D37-F518-F8AC126CE60A}"/>
              </a:ext>
            </a:extLst>
          </p:cNvPr>
          <p:cNvSpPr txBox="1"/>
          <p:nvPr/>
        </p:nvSpPr>
        <p:spPr>
          <a:xfrm>
            <a:off x="8778240" y="6336792"/>
            <a:ext cx="2743200" cy="223138"/>
          </a:xfrm>
          <a:prstGeom prst="rect">
            <a:avLst/>
          </a:prstGeom>
          <a:noFill/>
        </p:spPr>
        <p:txBody>
          <a:bodyPr wrap="square" anchor="t">
            <a:spAutoFit/>
          </a:bodyPr>
          <a:lstStyle/>
          <a:p>
            <a:pPr algn="r"/>
            <a:r>
              <a:rPr sz="850" b="1" i="0" dirty="0">
                <a:latin typeface="Aptos"/>
              </a:rPr>
              <a:t>Prepared by </a:t>
            </a:r>
            <a:r>
              <a:rPr lang="en-US" sz="850" b="1" dirty="0">
                <a:latin typeface="Aptos"/>
              </a:rPr>
              <a:t>Tahia</a:t>
            </a:r>
            <a:r>
              <a:rPr sz="850" b="1" i="0" dirty="0">
                <a:latin typeface="Aptos"/>
              </a:rPr>
              <a:t> | BP Community</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412480" cy="323165"/>
          </a:xfrm>
          <a:prstGeom prst="rect">
            <a:avLst/>
          </a:prstGeom>
          <a:noFill/>
        </p:spPr>
        <p:txBody>
          <a:bodyPr wrap="square" anchor="t">
            <a:spAutoFit/>
          </a:bodyPr>
          <a:lstStyle/>
          <a:p>
            <a:pPr algn="l"/>
            <a:r>
              <a:rPr sz="1500" b="1" i="0" dirty="0">
                <a:solidFill>
                  <a:srgbClr val="FFFFFF"/>
                </a:solidFill>
                <a:latin typeface="Aptos"/>
              </a:rPr>
              <a:t>BP Community | Barriers, ethics and implementation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07</a:t>
            </a:r>
          </a:p>
        </p:txBody>
      </p:sp>
      <p:sp>
        <p:nvSpPr>
          <p:cNvPr id="5" name="TextBox 4"/>
          <p:cNvSpPr txBox="1"/>
          <p:nvPr/>
        </p:nvSpPr>
        <p:spPr>
          <a:xfrm>
            <a:off x="502920" y="566928"/>
            <a:ext cx="7680960" cy="430887"/>
          </a:xfrm>
          <a:prstGeom prst="rect">
            <a:avLst/>
          </a:prstGeom>
          <a:noFill/>
        </p:spPr>
        <p:txBody>
          <a:bodyPr wrap="square" anchor="t">
            <a:spAutoFit/>
          </a:bodyPr>
          <a:lstStyle/>
          <a:p>
            <a:pPr algn="l"/>
            <a:r>
              <a:rPr sz="2200" b="1" i="0" dirty="0">
                <a:latin typeface="Aptos"/>
              </a:rPr>
              <a:t>Barrier 5: pharmacy capacity and sustainability</a:t>
            </a:r>
          </a:p>
        </p:txBody>
      </p:sp>
      <p:sp>
        <p:nvSpPr>
          <p:cNvPr id="6" name="TextBox 5"/>
          <p:cNvSpPr txBox="1"/>
          <p:nvPr/>
        </p:nvSpPr>
        <p:spPr>
          <a:xfrm>
            <a:off x="521207" y="950976"/>
            <a:ext cx="7132320" cy="253916"/>
          </a:xfrm>
          <a:prstGeom prst="rect">
            <a:avLst/>
          </a:prstGeom>
          <a:noFill/>
        </p:spPr>
        <p:txBody>
          <a:bodyPr wrap="square" anchor="t">
            <a:spAutoFit/>
          </a:bodyPr>
          <a:lstStyle/>
          <a:p>
            <a:pPr algn="l"/>
            <a:r>
              <a:rPr sz="1050" b="0" i="1" dirty="0">
                <a:latin typeface="Aptos"/>
              </a:rPr>
              <a:t>Accessibility alone does not solve workforce pressure</a:t>
            </a:r>
          </a:p>
        </p:txBody>
      </p:sp>
      <p:sp>
        <p:nvSpPr>
          <p:cNvPr id="7" name="Rounded Rectangle 6"/>
          <p:cNvSpPr/>
          <p:nvPr/>
        </p:nvSpPr>
        <p:spPr>
          <a:xfrm>
            <a:off x="548640" y="1325880"/>
            <a:ext cx="7315200" cy="1170432"/>
          </a:xfrm>
          <a:prstGeom prst="roundRect">
            <a:avLst/>
          </a:prstGeom>
          <a:solidFill>
            <a:srgbClr val="11284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F97316"/>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ECF3FA"/>
                </a:solidFill>
                <a:latin typeface="Aptos"/>
              </a:rPr>
              <a:t>Community pharmacy is well placed for hypertension work, but workload, staffing and reimbursement constraints can limit repeated follow-up.
This is an implementation risk, especially in deprived areas with stretched community services.</a:t>
            </a:r>
          </a:p>
        </p:txBody>
      </p:sp>
      <p:sp>
        <p:nvSpPr>
          <p:cNvPr id="10" name="Rounded Rectangle 9"/>
          <p:cNvSpPr/>
          <p:nvPr/>
        </p:nvSpPr>
        <p:spPr>
          <a:xfrm>
            <a:off x="548640" y="2743200"/>
            <a:ext cx="7315200" cy="1170432"/>
          </a:xfrm>
          <a:prstGeom prst="roundRect">
            <a:avLst/>
          </a:prstGeom>
          <a:solidFill>
            <a:srgbClr val="16325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22C55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ECF3FA"/>
                </a:solidFill>
                <a:latin typeface="Aptos"/>
              </a:rPr>
              <a:t>Why must this be discussed? Because a credible intervention must account for delivery burden, not just clinical theory.
How can sustainability be protected? Streamlined workflows, defined review triggers and proportionate follow-up intensity are important (Gastens et al., 2025).</a:t>
            </a:r>
          </a:p>
        </p:txBody>
      </p:sp>
      <p:sp>
        <p:nvSpPr>
          <p:cNvPr id="13" name="Rounded Rectangle 12"/>
          <p:cNvSpPr/>
          <p:nvPr/>
        </p:nvSpPr>
        <p:spPr>
          <a:xfrm>
            <a:off x="548640" y="4160520"/>
            <a:ext cx="7315200" cy="1170432"/>
          </a:xfrm>
          <a:prstGeom prst="roundRect">
            <a:avLst/>
          </a:prstGeom>
          <a:solidFill>
            <a:srgbClr val="0F2E51"/>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38BDF8"/>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ECF3FA"/>
                </a:solidFill>
                <a:latin typeface="Aptos"/>
              </a:rPr>
              <a:t>BP Community should use pharmacy time where it adds value most: onboarding, technique checking, flagged readings and adherence support.
This keeps the model realistic and defensible in practice.</a:t>
            </a:r>
          </a:p>
        </p:txBody>
      </p:sp>
      <p:sp>
        <p:nvSpPr>
          <p:cNvPr id="16" name="Rounded Rectangle 15"/>
          <p:cNvSpPr/>
          <p:nvPr/>
        </p:nvSpPr>
        <p:spPr>
          <a:xfrm>
            <a:off x="8549640" y="914400"/>
            <a:ext cx="2560320" cy="2788920"/>
          </a:xfrm>
          <a:prstGeom prst="roundRect">
            <a:avLst/>
          </a:prstGeom>
          <a:solidFill>
            <a:srgbClr val="0E1A34"/>
          </a:solidFill>
          <a:ln>
            <a:solidFill>
              <a:srgbClr val="2B416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pharmacist.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C6D6E8"/>
                </a:solidFill>
                <a:latin typeface="Aptos"/>
              </a:rPr>
              <a:t>Community access is valuable but not cost-free</a:t>
            </a:r>
          </a:p>
        </p:txBody>
      </p:sp>
      <p:sp>
        <p:nvSpPr>
          <p:cNvPr id="19" name="Rounded Rectangle 18"/>
          <p:cNvSpPr/>
          <p:nvPr/>
        </p:nvSpPr>
        <p:spPr>
          <a:xfrm>
            <a:off x="8394192" y="3913632"/>
            <a:ext cx="1170432" cy="658368"/>
          </a:xfrm>
          <a:prstGeom prst="roundRect">
            <a:avLst/>
          </a:prstGeom>
          <a:solidFill>
            <a:srgbClr val="F97316"/>
          </a:solidFill>
          <a:ln>
            <a:solidFill>
              <a:srgbClr val="F9731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Time</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finite</a:t>
            </a:r>
          </a:p>
        </p:txBody>
      </p:sp>
      <p:sp>
        <p:nvSpPr>
          <p:cNvPr id="22" name="Rounded Rectangle 21"/>
          <p:cNvSpPr/>
          <p:nvPr/>
        </p:nvSpPr>
        <p:spPr>
          <a:xfrm>
            <a:off x="9811512" y="3913632"/>
            <a:ext cx="1170432" cy="658368"/>
          </a:xfrm>
          <a:prstGeom prst="roundRect">
            <a:avLst/>
          </a:prstGeom>
          <a:solidFill>
            <a:srgbClr val="22C55E"/>
          </a:solidFill>
          <a:ln>
            <a:solidFill>
              <a:srgbClr val="22C55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Staff</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pressure</a:t>
            </a:r>
          </a:p>
        </p:txBody>
      </p:sp>
      <p:sp>
        <p:nvSpPr>
          <p:cNvPr id="25" name="Rounded Rectangle 24"/>
          <p:cNvSpPr/>
          <p:nvPr/>
        </p:nvSpPr>
        <p:spPr>
          <a:xfrm>
            <a:off x="8394192" y="4809744"/>
            <a:ext cx="1170432" cy="658368"/>
          </a:xfrm>
          <a:prstGeom prst="roundRect">
            <a:avLst/>
          </a:prstGeom>
          <a:solidFill>
            <a:srgbClr val="38BDF8"/>
          </a:solidFill>
          <a:ln>
            <a:solidFill>
              <a:srgbClr val="38BDF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Funding</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matters</a:t>
            </a:r>
          </a:p>
        </p:txBody>
      </p:sp>
      <p:sp>
        <p:nvSpPr>
          <p:cNvPr id="28" name="Rounded Rectangle 27"/>
          <p:cNvSpPr/>
          <p:nvPr/>
        </p:nvSpPr>
        <p:spPr>
          <a:xfrm>
            <a:off x="9811512" y="4809744"/>
            <a:ext cx="1170432" cy="658368"/>
          </a:xfrm>
          <a:prstGeom prst="roundRect">
            <a:avLst/>
          </a:prstGeom>
          <a:solidFill>
            <a:srgbClr val="A855F7"/>
          </a:solidFill>
          <a:ln>
            <a:solidFill>
              <a:srgbClr val="A855F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Targeted</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follow-up</a:t>
            </a:r>
          </a:p>
        </p:txBody>
      </p:sp>
      <p:sp>
        <p:nvSpPr>
          <p:cNvPr id="31" name="TextBox 30"/>
          <p:cNvSpPr txBox="1"/>
          <p:nvPr/>
        </p:nvSpPr>
        <p:spPr>
          <a:xfrm>
            <a:off x="457200" y="6355080"/>
            <a:ext cx="8412480" cy="207749"/>
          </a:xfrm>
          <a:prstGeom prst="rect">
            <a:avLst/>
          </a:prstGeom>
          <a:noFill/>
        </p:spPr>
        <p:txBody>
          <a:bodyPr wrap="square" anchor="t">
            <a:spAutoFit/>
          </a:bodyPr>
          <a:lstStyle/>
          <a:p>
            <a:pPr algn="l"/>
            <a:r>
              <a:rPr sz="750" b="0" i="0" dirty="0" err="1">
                <a:latin typeface="Aptos"/>
              </a:rPr>
              <a:t>Gastens</a:t>
            </a:r>
            <a:r>
              <a:rPr sz="750" b="0" i="0" dirty="0">
                <a:latin typeface="Aptos"/>
              </a:rPr>
              <a:t> et al., 2025; Cheema et al., 2014; NHS England, 2026</a:t>
            </a:r>
          </a:p>
        </p:txBody>
      </p:sp>
      <p:sp>
        <p:nvSpPr>
          <p:cNvPr id="35" name="TextBox 34">
            <a:extLst>
              <a:ext uri="{FF2B5EF4-FFF2-40B4-BE49-F238E27FC236}">
                <a16:creationId xmlns:a16="http://schemas.microsoft.com/office/drawing/2014/main" id="{DA97B523-D2EC-194A-B25A-A142AEEB621B}"/>
              </a:ext>
            </a:extLst>
          </p:cNvPr>
          <p:cNvSpPr txBox="1"/>
          <p:nvPr/>
        </p:nvSpPr>
        <p:spPr>
          <a:xfrm>
            <a:off x="8778240" y="6336792"/>
            <a:ext cx="2743200" cy="223138"/>
          </a:xfrm>
          <a:prstGeom prst="rect">
            <a:avLst/>
          </a:prstGeom>
          <a:noFill/>
        </p:spPr>
        <p:txBody>
          <a:bodyPr wrap="square" anchor="t">
            <a:spAutoFit/>
          </a:bodyPr>
          <a:lstStyle/>
          <a:p>
            <a:pPr algn="r"/>
            <a:r>
              <a:rPr sz="850" b="1" i="0" dirty="0">
                <a:latin typeface="Aptos"/>
              </a:rPr>
              <a:t>Prepared by </a:t>
            </a:r>
            <a:r>
              <a:rPr lang="en-US" sz="850" b="1" dirty="0">
                <a:latin typeface="Aptos"/>
              </a:rPr>
              <a:t>Tahia</a:t>
            </a:r>
            <a:r>
              <a:rPr sz="850" b="1" i="0" dirty="0">
                <a:latin typeface="Aptos"/>
              </a:rPr>
              <a:t> | BP Community</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412480" cy="323165"/>
          </a:xfrm>
          <a:prstGeom prst="rect">
            <a:avLst/>
          </a:prstGeom>
          <a:noFill/>
        </p:spPr>
        <p:txBody>
          <a:bodyPr wrap="square" anchor="t">
            <a:spAutoFit/>
          </a:bodyPr>
          <a:lstStyle/>
          <a:p>
            <a:pPr algn="l"/>
            <a:r>
              <a:rPr sz="1500" b="1" i="0" dirty="0">
                <a:solidFill>
                  <a:srgbClr val="FFFFFF"/>
                </a:solidFill>
                <a:latin typeface="Aptos"/>
              </a:rPr>
              <a:t>BP Community | Barriers, ethics and implementation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08</a:t>
            </a:r>
          </a:p>
        </p:txBody>
      </p:sp>
      <p:sp>
        <p:nvSpPr>
          <p:cNvPr id="5" name="TextBox 4"/>
          <p:cNvSpPr txBox="1"/>
          <p:nvPr/>
        </p:nvSpPr>
        <p:spPr>
          <a:xfrm>
            <a:off x="502920" y="566928"/>
            <a:ext cx="7680960" cy="430887"/>
          </a:xfrm>
          <a:prstGeom prst="rect">
            <a:avLst/>
          </a:prstGeom>
          <a:noFill/>
        </p:spPr>
        <p:txBody>
          <a:bodyPr wrap="square" anchor="t">
            <a:spAutoFit/>
          </a:bodyPr>
          <a:lstStyle/>
          <a:p>
            <a:pPr algn="l"/>
            <a:r>
              <a:rPr sz="2200" b="1" i="0" dirty="0">
                <a:latin typeface="Aptos"/>
              </a:rPr>
              <a:t>Barrier 6: digital is not automatically superior</a:t>
            </a:r>
          </a:p>
        </p:txBody>
      </p:sp>
      <p:sp>
        <p:nvSpPr>
          <p:cNvPr id="6" name="TextBox 5"/>
          <p:cNvSpPr txBox="1"/>
          <p:nvPr/>
        </p:nvSpPr>
        <p:spPr>
          <a:xfrm>
            <a:off x="521207" y="950976"/>
            <a:ext cx="7132320" cy="253916"/>
          </a:xfrm>
          <a:prstGeom prst="rect">
            <a:avLst/>
          </a:prstGeom>
          <a:noFill/>
        </p:spPr>
        <p:txBody>
          <a:bodyPr wrap="square" anchor="t">
            <a:spAutoFit/>
          </a:bodyPr>
          <a:lstStyle/>
          <a:p>
            <a:pPr algn="l"/>
            <a:r>
              <a:rPr sz="1050" b="0" i="1" dirty="0">
                <a:latin typeface="Aptos"/>
              </a:rPr>
              <a:t>Critical analysis of contradictory evidence</a:t>
            </a:r>
          </a:p>
        </p:txBody>
      </p:sp>
      <p:sp>
        <p:nvSpPr>
          <p:cNvPr id="7" name="Rounded Rectangle 6"/>
          <p:cNvSpPr/>
          <p:nvPr/>
        </p:nvSpPr>
        <p:spPr>
          <a:xfrm>
            <a:off x="548640" y="1325880"/>
            <a:ext cx="7315200" cy="1170432"/>
          </a:xfrm>
          <a:prstGeom prst="roundRect">
            <a:avLst/>
          </a:prstGeom>
          <a:solidFill>
            <a:srgbClr val="11284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F97316"/>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ECF3FA"/>
                </a:solidFill>
                <a:latin typeface="Aptos"/>
              </a:rPr>
              <a:t>Chen et al. (2025) found no significant advantage of digital over non-digital case management in a nationwide pharmacist-led HBPM programme, despite overall improvement.
This means digital tools should be judged by fit and implementation, not novelty alone.</a:t>
            </a:r>
          </a:p>
        </p:txBody>
      </p:sp>
      <p:sp>
        <p:nvSpPr>
          <p:cNvPr id="10" name="Rounded Rectangle 9"/>
          <p:cNvSpPr/>
          <p:nvPr/>
        </p:nvSpPr>
        <p:spPr>
          <a:xfrm>
            <a:off x="548640" y="2743200"/>
            <a:ext cx="7315200" cy="1170432"/>
          </a:xfrm>
          <a:prstGeom prst="roundRect">
            <a:avLst/>
          </a:prstGeom>
          <a:solidFill>
            <a:srgbClr val="16325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22C55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ECF3FA"/>
                </a:solidFill>
                <a:latin typeface="Aptos"/>
              </a:rPr>
              <a:t>Why is this slide important? Because it shows contradictory evidence rather than one-direction advocacy.
How does that improve the intervention? It pushes BP Community to retain inclusive, flexible delivery options rather than over-committing to digital-only logic.</a:t>
            </a:r>
          </a:p>
        </p:txBody>
      </p:sp>
      <p:sp>
        <p:nvSpPr>
          <p:cNvPr id="13" name="Rounded Rectangle 12"/>
          <p:cNvSpPr/>
          <p:nvPr/>
        </p:nvSpPr>
        <p:spPr>
          <a:xfrm>
            <a:off x="548640" y="4160520"/>
            <a:ext cx="7315200" cy="1170432"/>
          </a:xfrm>
          <a:prstGeom prst="roundRect">
            <a:avLst/>
          </a:prstGeom>
          <a:solidFill>
            <a:srgbClr val="0F2E51"/>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38BDF8"/>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ECF3FA"/>
                </a:solidFill>
                <a:latin typeface="Aptos"/>
              </a:rPr>
              <a:t>BP Community will treat WhatsApp as one route of support, with non-digital alternatives where needed.
This application directly responds to the risk of digital optimism bias.</a:t>
            </a:r>
          </a:p>
        </p:txBody>
      </p:sp>
      <p:sp>
        <p:nvSpPr>
          <p:cNvPr id="16" name="Rounded Rectangle 15"/>
          <p:cNvSpPr/>
          <p:nvPr/>
        </p:nvSpPr>
        <p:spPr>
          <a:xfrm>
            <a:off x="8549640" y="914400"/>
            <a:ext cx="2560320" cy="2788920"/>
          </a:xfrm>
          <a:prstGeom prst="roundRect">
            <a:avLst/>
          </a:prstGeom>
          <a:solidFill>
            <a:srgbClr val="0E1A34"/>
          </a:solidFill>
          <a:ln>
            <a:solidFill>
              <a:srgbClr val="2B416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telehealth.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C6D6E8"/>
                </a:solidFill>
                <a:latin typeface="Aptos"/>
              </a:rPr>
              <a:t>Digital case management is not always better</a:t>
            </a:r>
          </a:p>
        </p:txBody>
      </p:sp>
      <p:sp>
        <p:nvSpPr>
          <p:cNvPr id="19" name="Rounded Rectangle 18"/>
          <p:cNvSpPr/>
          <p:nvPr/>
        </p:nvSpPr>
        <p:spPr>
          <a:xfrm>
            <a:off x="8394192" y="3913632"/>
            <a:ext cx="1170432" cy="658368"/>
          </a:xfrm>
          <a:prstGeom prst="roundRect">
            <a:avLst/>
          </a:prstGeom>
          <a:solidFill>
            <a:srgbClr val="F97316"/>
          </a:solidFill>
          <a:ln>
            <a:solidFill>
              <a:srgbClr val="F9731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Digital</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not always better</a:t>
            </a:r>
          </a:p>
        </p:txBody>
      </p:sp>
      <p:sp>
        <p:nvSpPr>
          <p:cNvPr id="22" name="Rounded Rectangle 21"/>
          <p:cNvSpPr/>
          <p:nvPr/>
        </p:nvSpPr>
        <p:spPr>
          <a:xfrm>
            <a:off x="9811512" y="3913632"/>
            <a:ext cx="1170432" cy="658368"/>
          </a:xfrm>
          <a:prstGeom prst="roundRect">
            <a:avLst/>
          </a:prstGeom>
          <a:solidFill>
            <a:srgbClr val="22C55E"/>
          </a:solidFill>
          <a:ln>
            <a:solidFill>
              <a:srgbClr val="22C55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Hybrid</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often useful</a:t>
            </a:r>
          </a:p>
        </p:txBody>
      </p:sp>
      <p:sp>
        <p:nvSpPr>
          <p:cNvPr id="25" name="Rounded Rectangle 24"/>
          <p:cNvSpPr/>
          <p:nvPr/>
        </p:nvSpPr>
        <p:spPr>
          <a:xfrm>
            <a:off x="8394192" y="4809744"/>
            <a:ext cx="1170432" cy="658368"/>
          </a:xfrm>
          <a:prstGeom prst="roundRect">
            <a:avLst/>
          </a:prstGeom>
          <a:solidFill>
            <a:srgbClr val="38BDF8"/>
          </a:solidFill>
          <a:ln>
            <a:solidFill>
              <a:srgbClr val="38BDF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Fit</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beats novelty</a:t>
            </a:r>
          </a:p>
        </p:txBody>
      </p:sp>
      <p:sp>
        <p:nvSpPr>
          <p:cNvPr id="28" name="Rounded Rectangle 27"/>
          <p:cNvSpPr/>
          <p:nvPr/>
        </p:nvSpPr>
        <p:spPr>
          <a:xfrm>
            <a:off x="9811512" y="4809744"/>
            <a:ext cx="1170432" cy="658368"/>
          </a:xfrm>
          <a:prstGeom prst="roundRect">
            <a:avLst/>
          </a:prstGeom>
          <a:solidFill>
            <a:srgbClr val="A855F7"/>
          </a:solidFill>
          <a:ln>
            <a:solidFill>
              <a:srgbClr val="A855F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Flex</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needed</a:t>
            </a:r>
          </a:p>
        </p:txBody>
      </p:sp>
      <p:sp>
        <p:nvSpPr>
          <p:cNvPr id="31" name="TextBox 30"/>
          <p:cNvSpPr txBox="1"/>
          <p:nvPr/>
        </p:nvSpPr>
        <p:spPr>
          <a:xfrm>
            <a:off x="457200" y="6355080"/>
            <a:ext cx="8412480" cy="207749"/>
          </a:xfrm>
          <a:prstGeom prst="rect">
            <a:avLst/>
          </a:prstGeom>
          <a:noFill/>
        </p:spPr>
        <p:txBody>
          <a:bodyPr wrap="square" anchor="t">
            <a:spAutoFit/>
          </a:bodyPr>
          <a:lstStyle/>
          <a:p>
            <a:pPr algn="l"/>
            <a:r>
              <a:rPr sz="750" b="0" i="0" dirty="0">
                <a:latin typeface="Aptos"/>
              </a:rPr>
              <a:t>Chen et al., 2025; Mogi, 2025; Katz et al., 2024</a:t>
            </a:r>
          </a:p>
        </p:txBody>
      </p:sp>
      <p:sp>
        <p:nvSpPr>
          <p:cNvPr id="33" name="TextBox 32">
            <a:extLst>
              <a:ext uri="{FF2B5EF4-FFF2-40B4-BE49-F238E27FC236}">
                <a16:creationId xmlns:a16="http://schemas.microsoft.com/office/drawing/2014/main" id="{9CD6EAF5-C20A-534A-A636-7510A891E103}"/>
              </a:ext>
            </a:extLst>
          </p:cNvPr>
          <p:cNvSpPr txBox="1"/>
          <p:nvPr/>
        </p:nvSpPr>
        <p:spPr>
          <a:xfrm>
            <a:off x="8778240" y="6336792"/>
            <a:ext cx="2743200" cy="223138"/>
          </a:xfrm>
          <a:prstGeom prst="rect">
            <a:avLst/>
          </a:prstGeom>
          <a:noFill/>
        </p:spPr>
        <p:txBody>
          <a:bodyPr wrap="square" anchor="t">
            <a:spAutoFit/>
          </a:bodyPr>
          <a:lstStyle/>
          <a:p>
            <a:pPr algn="r"/>
            <a:r>
              <a:rPr sz="850" b="1" i="0" dirty="0">
                <a:latin typeface="Aptos"/>
              </a:rPr>
              <a:t>Prepared by </a:t>
            </a:r>
            <a:r>
              <a:rPr lang="en-US" sz="850" b="1" dirty="0">
                <a:latin typeface="Aptos"/>
              </a:rPr>
              <a:t>Tahia</a:t>
            </a:r>
            <a:r>
              <a:rPr sz="850" b="1" i="0" dirty="0">
                <a:latin typeface="Aptos"/>
              </a:rPr>
              <a:t> | BP Community</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412480" cy="323165"/>
          </a:xfrm>
          <a:prstGeom prst="rect">
            <a:avLst/>
          </a:prstGeom>
          <a:noFill/>
        </p:spPr>
        <p:txBody>
          <a:bodyPr wrap="square" anchor="t">
            <a:spAutoFit/>
          </a:bodyPr>
          <a:lstStyle/>
          <a:p>
            <a:pPr algn="l"/>
            <a:r>
              <a:rPr sz="1500" b="1" i="0" dirty="0">
                <a:solidFill>
                  <a:srgbClr val="FFFFFF"/>
                </a:solidFill>
                <a:latin typeface="Aptos"/>
              </a:rPr>
              <a:t>BP Community </a:t>
            </a:r>
            <a:r>
              <a:rPr lang="en-US" sz="1500" b="1" i="0" dirty="0">
                <a:solidFill>
                  <a:srgbClr val="FFFFFF"/>
                </a:solidFill>
                <a:latin typeface="Aptos"/>
              </a:rPr>
              <a:t>| </a:t>
            </a:r>
            <a:r>
              <a:rPr sz="1500" b="1" i="0" dirty="0">
                <a:solidFill>
                  <a:srgbClr val="FFFFFF"/>
                </a:solidFill>
                <a:latin typeface="Aptos"/>
              </a:rPr>
              <a:t>Barriers, ethics and implementation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09</a:t>
            </a:r>
          </a:p>
        </p:txBody>
      </p:sp>
      <p:sp>
        <p:nvSpPr>
          <p:cNvPr id="5" name="TextBox 4"/>
          <p:cNvSpPr txBox="1"/>
          <p:nvPr/>
        </p:nvSpPr>
        <p:spPr>
          <a:xfrm>
            <a:off x="502920" y="566928"/>
            <a:ext cx="7680960" cy="430887"/>
          </a:xfrm>
          <a:prstGeom prst="rect">
            <a:avLst/>
          </a:prstGeom>
          <a:noFill/>
        </p:spPr>
        <p:txBody>
          <a:bodyPr wrap="square" anchor="t">
            <a:spAutoFit/>
          </a:bodyPr>
          <a:lstStyle/>
          <a:p>
            <a:pPr algn="l"/>
            <a:r>
              <a:rPr sz="2200" b="1" i="0" dirty="0">
                <a:latin typeface="Aptos"/>
              </a:rPr>
              <a:t>Solutions to overcome the barriers</a:t>
            </a:r>
          </a:p>
        </p:txBody>
      </p:sp>
      <p:sp>
        <p:nvSpPr>
          <p:cNvPr id="6" name="TextBox 5"/>
          <p:cNvSpPr txBox="1"/>
          <p:nvPr/>
        </p:nvSpPr>
        <p:spPr>
          <a:xfrm>
            <a:off x="521207" y="950976"/>
            <a:ext cx="7132320" cy="253916"/>
          </a:xfrm>
          <a:prstGeom prst="rect">
            <a:avLst/>
          </a:prstGeom>
          <a:noFill/>
        </p:spPr>
        <p:txBody>
          <a:bodyPr wrap="square" anchor="t">
            <a:spAutoFit/>
          </a:bodyPr>
          <a:lstStyle/>
          <a:p>
            <a:pPr algn="l"/>
            <a:r>
              <a:rPr sz="1050" b="0" i="1" dirty="0">
                <a:latin typeface="Aptos"/>
              </a:rPr>
              <a:t>Direct response to the barrier section instructions</a:t>
            </a:r>
          </a:p>
        </p:txBody>
      </p:sp>
      <p:sp>
        <p:nvSpPr>
          <p:cNvPr id="7" name="Rounded Rectangle 6"/>
          <p:cNvSpPr/>
          <p:nvPr/>
        </p:nvSpPr>
        <p:spPr>
          <a:xfrm>
            <a:off x="548640" y="1325880"/>
            <a:ext cx="7315200" cy="1170432"/>
          </a:xfrm>
          <a:prstGeom prst="roundRect">
            <a:avLst/>
          </a:prstGeom>
          <a:solidFill>
            <a:srgbClr val="11284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F97316"/>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ECF3FA"/>
                </a:solidFill>
                <a:latin typeface="Aptos"/>
              </a:rPr>
              <a:t>Solutions include pharmacy-led onboarding, plain-language materials, non-digital fallback options, clear technique teaching and protocol-based escalation.
These measures respond directly to digital exclusion, engagement fatigue, poor technique and fragmentation.</a:t>
            </a:r>
          </a:p>
        </p:txBody>
      </p:sp>
      <p:sp>
        <p:nvSpPr>
          <p:cNvPr id="10" name="Rounded Rectangle 9"/>
          <p:cNvSpPr/>
          <p:nvPr/>
        </p:nvSpPr>
        <p:spPr>
          <a:xfrm>
            <a:off x="548640" y="2743200"/>
            <a:ext cx="7315200" cy="1170432"/>
          </a:xfrm>
          <a:prstGeom prst="roundRect">
            <a:avLst/>
          </a:prstGeom>
          <a:solidFill>
            <a:srgbClr val="16325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22C55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ECF3FA"/>
                </a:solidFill>
                <a:latin typeface="Aptos"/>
              </a:rPr>
              <a:t>Why is this slide necessary? Because the feedback asked not only to identify barriers but to show how they will be solved.
How should solutions be judged? By feasibility, inclusiveness and fit with the chosen intervention.</a:t>
            </a:r>
          </a:p>
        </p:txBody>
      </p:sp>
      <p:sp>
        <p:nvSpPr>
          <p:cNvPr id="13" name="Rounded Rectangle 12"/>
          <p:cNvSpPr/>
          <p:nvPr/>
        </p:nvSpPr>
        <p:spPr>
          <a:xfrm>
            <a:off x="548640" y="4160520"/>
            <a:ext cx="7315200" cy="1170432"/>
          </a:xfrm>
          <a:prstGeom prst="roundRect">
            <a:avLst/>
          </a:prstGeom>
          <a:solidFill>
            <a:srgbClr val="0F2E51"/>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38BDF8"/>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ECF3FA"/>
                </a:solidFill>
                <a:latin typeface="Aptos"/>
              </a:rPr>
              <a:t>BP Community will operationalise these solutions through enrolment scripts, review triggers, escalation rules and inclusive communication choices.
This makes the intervention implementation-ready rather than purely conceptual.</a:t>
            </a:r>
          </a:p>
        </p:txBody>
      </p:sp>
      <p:sp>
        <p:nvSpPr>
          <p:cNvPr id="16" name="Rounded Rectangle 15"/>
          <p:cNvSpPr/>
          <p:nvPr/>
        </p:nvSpPr>
        <p:spPr>
          <a:xfrm>
            <a:off x="8549640" y="914400"/>
            <a:ext cx="2560320" cy="2788920"/>
          </a:xfrm>
          <a:prstGeom prst="roundRect">
            <a:avLst/>
          </a:prstGeom>
          <a:solidFill>
            <a:srgbClr val="0E1A34"/>
          </a:solidFill>
          <a:ln>
            <a:solidFill>
              <a:srgbClr val="2B416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homeapp.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C6D6E8"/>
                </a:solidFill>
                <a:latin typeface="Aptos"/>
              </a:rPr>
              <a:t>Solutions must be operational, not generic</a:t>
            </a:r>
          </a:p>
        </p:txBody>
      </p:sp>
      <p:sp>
        <p:nvSpPr>
          <p:cNvPr id="19" name="Rounded Rectangle 18"/>
          <p:cNvSpPr/>
          <p:nvPr/>
        </p:nvSpPr>
        <p:spPr>
          <a:xfrm>
            <a:off x="8394192" y="3913632"/>
            <a:ext cx="1170432" cy="658368"/>
          </a:xfrm>
          <a:prstGeom prst="roundRect">
            <a:avLst/>
          </a:prstGeom>
          <a:solidFill>
            <a:srgbClr val="F97316"/>
          </a:solidFill>
          <a:ln>
            <a:solidFill>
              <a:srgbClr val="F9731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Onboard</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clearly</a:t>
            </a:r>
          </a:p>
        </p:txBody>
      </p:sp>
      <p:sp>
        <p:nvSpPr>
          <p:cNvPr id="22" name="Rounded Rectangle 21"/>
          <p:cNvSpPr/>
          <p:nvPr/>
        </p:nvSpPr>
        <p:spPr>
          <a:xfrm>
            <a:off x="9811512" y="3913632"/>
            <a:ext cx="1170432" cy="658368"/>
          </a:xfrm>
          <a:prstGeom prst="roundRect">
            <a:avLst/>
          </a:prstGeom>
          <a:solidFill>
            <a:srgbClr val="22C55E"/>
          </a:solidFill>
          <a:ln>
            <a:solidFill>
              <a:srgbClr val="22C55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Teach</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technique</a:t>
            </a:r>
          </a:p>
        </p:txBody>
      </p:sp>
      <p:sp>
        <p:nvSpPr>
          <p:cNvPr id="25" name="Rounded Rectangle 24"/>
          <p:cNvSpPr/>
          <p:nvPr/>
        </p:nvSpPr>
        <p:spPr>
          <a:xfrm>
            <a:off x="8394192" y="4809744"/>
            <a:ext cx="1170432" cy="658368"/>
          </a:xfrm>
          <a:prstGeom prst="roundRect">
            <a:avLst/>
          </a:prstGeom>
          <a:solidFill>
            <a:srgbClr val="38BDF8"/>
          </a:solidFill>
          <a:ln>
            <a:solidFill>
              <a:srgbClr val="38BDF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Fallback</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non-digital</a:t>
            </a:r>
          </a:p>
        </p:txBody>
      </p:sp>
      <p:sp>
        <p:nvSpPr>
          <p:cNvPr id="28" name="Rounded Rectangle 27"/>
          <p:cNvSpPr/>
          <p:nvPr/>
        </p:nvSpPr>
        <p:spPr>
          <a:xfrm>
            <a:off x="9811512" y="4809744"/>
            <a:ext cx="1170432" cy="658368"/>
          </a:xfrm>
          <a:prstGeom prst="roundRect">
            <a:avLst/>
          </a:prstGeom>
          <a:solidFill>
            <a:srgbClr val="A855F7"/>
          </a:solidFill>
          <a:ln>
            <a:solidFill>
              <a:srgbClr val="A855F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Escalate</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with rules</a:t>
            </a:r>
          </a:p>
        </p:txBody>
      </p:sp>
      <p:sp>
        <p:nvSpPr>
          <p:cNvPr id="31" name="TextBox 30"/>
          <p:cNvSpPr txBox="1"/>
          <p:nvPr/>
        </p:nvSpPr>
        <p:spPr>
          <a:xfrm>
            <a:off x="457200" y="6355080"/>
            <a:ext cx="8412480" cy="207749"/>
          </a:xfrm>
          <a:prstGeom prst="rect">
            <a:avLst/>
          </a:prstGeom>
          <a:noFill/>
        </p:spPr>
        <p:txBody>
          <a:bodyPr wrap="square" anchor="t">
            <a:spAutoFit/>
          </a:bodyPr>
          <a:lstStyle/>
          <a:p>
            <a:pPr algn="l"/>
            <a:r>
              <a:rPr sz="750" b="0" i="0" dirty="0">
                <a:latin typeface="Aptos"/>
              </a:rPr>
              <a:t>NHS England, 2023; Ramasawmy et al., 2022; Richardson et al., 2022</a:t>
            </a:r>
          </a:p>
        </p:txBody>
      </p:sp>
      <p:sp>
        <p:nvSpPr>
          <p:cNvPr id="33" name="TextBox 32">
            <a:extLst>
              <a:ext uri="{FF2B5EF4-FFF2-40B4-BE49-F238E27FC236}">
                <a16:creationId xmlns:a16="http://schemas.microsoft.com/office/drawing/2014/main" id="{CEDC2D27-F9B5-0C31-062B-40FF2FDFFC2D}"/>
              </a:ext>
            </a:extLst>
          </p:cNvPr>
          <p:cNvSpPr txBox="1"/>
          <p:nvPr/>
        </p:nvSpPr>
        <p:spPr>
          <a:xfrm>
            <a:off x="8778240" y="6336792"/>
            <a:ext cx="2743200" cy="223138"/>
          </a:xfrm>
          <a:prstGeom prst="rect">
            <a:avLst/>
          </a:prstGeom>
          <a:noFill/>
        </p:spPr>
        <p:txBody>
          <a:bodyPr wrap="square" anchor="t">
            <a:spAutoFit/>
          </a:bodyPr>
          <a:lstStyle/>
          <a:p>
            <a:pPr algn="r"/>
            <a:r>
              <a:rPr sz="850" b="1" i="0" dirty="0">
                <a:latin typeface="Aptos"/>
              </a:rPr>
              <a:t>Prepared by </a:t>
            </a:r>
            <a:r>
              <a:rPr lang="en-US" sz="850" b="1" dirty="0">
                <a:latin typeface="Aptos"/>
              </a:rPr>
              <a:t>Tahia</a:t>
            </a:r>
            <a:r>
              <a:rPr sz="850" b="1" i="0" dirty="0">
                <a:latin typeface="Aptos"/>
              </a:rPr>
              <a:t> | BP Community</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412480" cy="323165"/>
          </a:xfrm>
          <a:prstGeom prst="rect">
            <a:avLst/>
          </a:prstGeom>
          <a:noFill/>
        </p:spPr>
        <p:txBody>
          <a:bodyPr wrap="square" anchor="t">
            <a:spAutoFit/>
          </a:bodyPr>
          <a:lstStyle/>
          <a:p>
            <a:pPr algn="l"/>
            <a:r>
              <a:rPr sz="1500" b="1" i="0" dirty="0">
                <a:solidFill>
                  <a:srgbClr val="FFFFFF"/>
                </a:solidFill>
                <a:latin typeface="Aptos"/>
              </a:rPr>
              <a:t>BP Community | Barriers, ethics and implementation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10</a:t>
            </a:r>
          </a:p>
        </p:txBody>
      </p:sp>
      <p:sp>
        <p:nvSpPr>
          <p:cNvPr id="5" name="TextBox 4"/>
          <p:cNvSpPr txBox="1"/>
          <p:nvPr/>
        </p:nvSpPr>
        <p:spPr>
          <a:xfrm>
            <a:off x="502920" y="566928"/>
            <a:ext cx="7680960" cy="430887"/>
          </a:xfrm>
          <a:prstGeom prst="rect">
            <a:avLst/>
          </a:prstGeom>
          <a:noFill/>
        </p:spPr>
        <p:txBody>
          <a:bodyPr wrap="square" anchor="t">
            <a:spAutoFit/>
          </a:bodyPr>
          <a:lstStyle/>
          <a:p>
            <a:pPr algn="l"/>
            <a:r>
              <a:rPr sz="2200" b="1" i="0" dirty="0">
                <a:latin typeface="Aptos"/>
              </a:rPr>
              <a:t>Legal issues: consent, privacy and confidentiality</a:t>
            </a:r>
          </a:p>
        </p:txBody>
      </p:sp>
      <p:sp>
        <p:nvSpPr>
          <p:cNvPr id="6" name="TextBox 5"/>
          <p:cNvSpPr txBox="1"/>
          <p:nvPr/>
        </p:nvSpPr>
        <p:spPr>
          <a:xfrm>
            <a:off x="521207" y="950976"/>
            <a:ext cx="7132320" cy="253916"/>
          </a:xfrm>
          <a:prstGeom prst="rect">
            <a:avLst/>
          </a:prstGeom>
          <a:noFill/>
        </p:spPr>
        <p:txBody>
          <a:bodyPr wrap="square" anchor="t">
            <a:spAutoFit/>
          </a:bodyPr>
          <a:lstStyle/>
          <a:p>
            <a:pPr algn="l"/>
            <a:r>
              <a:rPr sz="1050" b="0" i="1" dirty="0">
                <a:latin typeface="Aptos"/>
              </a:rPr>
              <a:t>The legal foundation for using health data</a:t>
            </a:r>
          </a:p>
        </p:txBody>
      </p:sp>
      <p:sp>
        <p:nvSpPr>
          <p:cNvPr id="7" name="Rounded Rectangle 6"/>
          <p:cNvSpPr/>
          <p:nvPr/>
        </p:nvSpPr>
        <p:spPr>
          <a:xfrm>
            <a:off x="548640" y="1325880"/>
            <a:ext cx="7315200" cy="1170432"/>
          </a:xfrm>
          <a:prstGeom prst="roundRect">
            <a:avLst/>
          </a:prstGeom>
          <a:solidFill>
            <a:srgbClr val="11284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F97316"/>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ECF3FA"/>
                </a:solidFill>
                <a:latin typeface="Aptos"/>
              </a:rPr>
              <a:t>Health information is special category data under UK GDPR and requires both a lawful basis and a separate Article 9 condition for processing (ICO, 2024).
Consent, confidentiality, data minimisation and purpose limitation are therefore central, not optional.</a:t>
            </a:r>
          </a:p>
        </p:txBody>
      </p:sp>
      <p:sp>
        <p:nvSpPr>
          <p:cNvPr id="10" name="Rounded Rectangle 9"/>
          <p:cNvSpPr/>
          <p:nvPr/>
        </p:nvSpPr>
        <p:spPr>
          <a:xfrm>
            <a:off x="548640" y="2743200"/>
            <a:ext cx="7315200" cy="1170432"/>
          </a:xfrm>
          <a:prstGeom prst="roundRect">
            <a:avLst/>
          </a:prstGeom>
          <a:solidFill>
            <a:srgbClr val="16325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22C55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ECF3FA"/>
                </a:solidFill>
                <a:latin typeface="Aptos"/>
              </a:rPr>
              <a:t>Why is this especially relevant to BP Community? Because the intervention handles readings, messaging and potentially sensitive engagement data.
How can legal failure happen? Through over-collection, poor governance, unclear purpose or casual sharing of patient information.</a:t>
            </a:r>
          </a:p>
        </p:txBody>
      </p:sp>
      <p:sp>
        <p:nvSpPr>
          <p:cNvPr id="13" name="Rounded Rectangle 12"/>
          <p:cNvSpPr/>
          <p:nvPr/>
        </p:nvSpPr>
        <p:spPr>
          <a:xfrm>
            <a:off x="548640" y="4160520"/>
            <a:ext cx="7315200" cy="1170432"/>
          </a:xfrm>
          <a:prstGeom prst="roundRect">
            <a:avLst/>
          </a:prstGeom>
          <a:solidFill>
            <a:srgbClr val="0F2E51"/>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38BDF8"/>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ECF3FA"/>
                </a:solidFill>
                <a:latin typeface="Aptos"/>
              </a:rPr>
              <a:t>BP Community must specify what data are collected, why they are needed, who can access them and where the clinical record sits.
This directly answers the instruction to describe legal issues associated with delivery.</a:t>
            </a:r>
          </a:p>
        </p:txBody>
      </p:sp>
      <p:sp>
        <p:nvSpPr>
          <p:cNvPr id="16" name="Rounded Rectangle 15"/>
          <p:cNvSpPr/>
          <p:nvPr/>
        </p:nvSpPr>
        <p:spPr>
          <a:xfrm>
            <a:off x="8549640" y="914400"/>
            <a:ext cx="2560320" cy="2788920"/>
          </a:xfrm>
          <a:prstGeom prst="roundRect">
            <a:avLst/>
          </a:prstGeom>
          <a:solidFill>
            <a:srgbClr val="0E1A34"/>
          </a:solidFill>
          <a:ln>
            <a:solidFill>
              <a:srgbClr val="2B416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privacy.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C6D6E8"/>
                </a:solidFill>
                <a:latin typeface="Aptos"/>
              </a:rPr>
              <a:t>Health data requires stronger safeguards</a:t>
            </a:r>
          </a:p>
        </p:txBody>
      </p:sp>
      <p:sp>
        <p:nvSpPr>
          <p:cNvPr id="19" name="Rounded Rectangle 18"/>
          <p:cNvSpPr/>
          <p:nvPr/>
        </p:nvSpPr>
        <p:spPr>
          <a:xfrm>
            <a:off x="8394192" y="3913632"/>
            <a:ext cx="1170432" cy="658368"/>
          </a:xfrm>
          <a:prstGeom prst="roundRect">
            <a:avLst/>
          </a:prstGeom>
          <a:solidFill>
            <a:srgbClr val="F97316"/>
          </a:solidFill>
          <a:ln>
            <a:solidFill>
              <a:srgbClr val="F9731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Lawful</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basis</a:t>
            </a:r>
          </a:p>
        </p:txBody>
      </p:sp>
      <p:sp>
        <p:nvSpPr>
          <p:cNvPr id="22" name="Rounded Rectangle 21"/>
          <p:cNvSpPr/>
          <p:nvPr/>
        </p:nvSpPr>
        <p:spPr>
          <a:xfrm>
            <a:off x="9811512" y="3913632"/>
            <a:ext cx="1170432" cy="658368"/>
          </a:xfrm>
          <a:prstGeom prst="roundRect">
            <a:avLst/>
          </a:prstGeom>
          <a:solidFill>
            <a:srgbClr val="22C55E"/>
          </a:solidFill>
          <a:ln>
            <a:solidFill>
              <a:srgbClr val="22C55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Article 9</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condition</a:t>
            </a:r>
          </a:p>
        </p:txBody>
      </p:sp>
      <p:sp>
        <p:nvSpPr>
          <p:cNvPr id="25" name="Rounded Rectangle 24"/>
          <p:cNvSpPr/>
          <p:nvPr/>
        </p:nvSpPr>
        <p:spPr>
          <a:xfrm>
            <a:off x="8394192" y="4809744"/>
            <a:ext cx="1170432" cy="658368"/>
          </a:xfrm>
          <a:prstGeom prst="roundRect">
            <a:avLst/>
          </a:prstGeom>
          <a:solidFill>
            <a:srgbClr val="38BDF8"/>
          </a:solidFill>
          <a:ln>
            <a:solidFill>
              <a:srgbClr val="38BDF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Minimise</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data</a:t>
            </a:r>
          </a:p>
        </p:txBody>
      </p:sp>
      <p:sp>
        <p:nvSpPr>
          <p:cNvPr id="28" name="Rounded Rectangle 27"/>
          <p:cNvSpPr/>
          <p:nvPr/>
        </p:nvSpPr>
        <p:spPr>
          <a:xfrm>
            <a:off x="9811512" y="4809744"/>
            <a:ext cx="1170432" cy="658368"/>
          </a:xfrm>
          <a:prstGeom prst="roundRect">
            <a:avLst/>
          </a:prstGeom>
          <a:solidFill>
            <a:srgbClr val="A855F7"/>
          </a:solidFill>
          <a:ln>
            <a:solidFill>
              <a:srgbClr val="A855F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Protect</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confidentiality</a:t>
            </a:r>
          </a:p>
        </p:txBody>
      </p:sp>
      <p:sp>
        <p:nvSpPr>
          <p:cNvPr id="31" name="TextBox 30"/>
          <p:cNvSpPr txBox="1"/>
          <p:nvPr/>
        </p:nvSpPr>
        <p:spPr>
          <a:xfrm>
            <a:off x="457200" y="6355080"/>
            <a:ext cx="8412480" cy="207749"/>
          </a:xfrm>
          <a:prstGeom prst="rect">
            <a:avLst/>
          </a:prstGeom>
          <a:noFill/>
        </p:spPr>
        <p:txBody>
          <a:bodyPr wrap="square" anchor="t">
            <a:spAutoFit/>
          </a:bodyPr>
          <a:lstStyle/>
          <a:p>
            <a:pPr algn="l"/>
            <a:r>
              <a:rPr sz="750" b="0" i="0" dirty="0">
                <a:latin typeface="Aptos"/>
              </a:rPr>
              <a:t>ICO, 2024; ICO, 2024b; NHS England, 2026</a:t>
            </a:r>
          </a:p>
        </p:txBody>
      </p:sp>
      <p:sp>
        <p:nvSpPr>
          <p:cNvPr id="33" name="TextBox 32">
            <a:extLst>
              <a:ext uri="{FF2B5EF4-FFF2-40B4-BE49-F238E27FC236}">
                <a16:creationId xmlns:a16="http://schemas.microsoft.com/office/drawing/2014/main" id="{384A90DD-54DE-EE5E-E761-5DFBBFE7C05E}"/>
              </a:ext>
            </a:extLst>
          </p:cNvPr>
          <p:cNvSpPr txBox="1"/>
          <p:nvPr/>
        </p:nvSpPr>
        <p:spPr>
          <a:xfrm>
            <a:off x="8778240" y="6336792"/>
            <a:ext cx="2743200" cy="223138"/>
          </a:xfrm>
          <a:prstGeom prst="rect">
            <a:avLst/>
          </a:prstGeom>
          <a:noFill/>
        </p:spPr>
        <p:txBody>
          <a:bodyPr wrap="square" anchor="t">
            <a:spAutoFit/>
          </a:bodyPr>
          <a:lstStyle/>
          <a:p>
            <a:pPr algn="r"/>
            <a:r>
              <a:rPr sz="850" b="1" i="0" dirty="0">
                <a:latin typeface="Aptos"/>
              </a:rPr>
              <a:t>Prepared by </a:t>
            </a:r>
            <a:r>
              <a:rPr lang="en-US" sz="850" b="1" dirty="0">
                <a:latin typeface="Aptos"/>
              </a:rPr>
              <a:t>Tahia</a:t>
            </a:r>
            <a:r>
              <a:rPr sz="850" b="1" i="0" dirty="0">
                <a:latin typeface="Aptos"/>
              </a:rPr>
              <a:t> | BP Community</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412480" cy="323165"/>
          </a:xfrm>
          <a:prstGeom prst="rect">
            <a:avLst/>
          </a:prstGeom>
          <a:noFill/>
        </p:spPr>
        <p:txBody>
          <a:bodyPr wrap="square" anchor="t">
            <a:spAutoFit/>
          </a:bodyPr>
          <a:lstStyle/>
          <a:p>
            <a:pPr algn="l"/>
            <a:r>
              <a:rPr sz="1500" b="1" i="0" dirty="0">
                <a:solidFill>
                  <a:srgbClr val="FFFFFF"/>
                </a:solidFill>
                <a:latin typeface="Aptos"/>
              </a:rPr>
              <a:t>BP Community | Barriers, ethics and implementation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11</a:t>
            </a:r>
          </a:p>
        </p:txBody>
      </p:sp>
      <p:sp>
        <p:nvSpPr>
          <p:cNvPr id="5" name="TextBox 4"/>
          <p:cNvSpPr txBox="1"/>
          <p:nvPr/>
        </p:nvSpPr>
        <p:spPr>
          <a:xfrm>
            <a:off x="502920" y="566928"/>
            <a:ext cx="7680960" cy="430887"/>
          </a:xfrm>
          <a:prstGeom prst="rect">
            <a:avLst/>
          </a:prstGeom>
          <a:noFill/>
        </p:spPr>
        <p:txBody>
          <a:bodyPr wrap="square" anchor="t">
            <a:spAutoFit/>
          </a:bodyPr>
          <a:lstStyle/>
          <a:p>
            <a:pPr algn="l"/>
            <a:r>
              <a:rPr sz="2200" b="1" i="0" dirty="0">
                <a:latin typeface="Aptos"/>
              </a:rPr>
              <a:t>WhatsApp governance and data security</a:t>
            </a:r>
          </a:p>
        </p:txBody>
      </p:sp>
      <p:sp>
        <p:nvSpPr>
          <p:cNvPr id="6" name="TextBox 5"/>
          <p:cNvSpPr txBox="1"/>
          <p:nvPr/>
        </p:nvSpPr>
        <p:spPr>
          <a:xfrm>
            <a:off x="521207" y="950976"/>
            <a:ext cx="7132320" cy="253916"/>
          </a:xfrm>
          <a:prstGeom prst="rect">
            <a:avLst/>
          </a:prstGeom>
          <a:noFill/>
        </p:spPr>
        <p:txBody>
          <a:bodyPr wrap="square" anchor="t">
            <a:spAutoFit/>
          </a:bodyPr>
          <a:lstStyle/>
          <a:p>
            <a:pPr algn="l"/>
            <a:r>
              <a:rPr sz="1050" b="0" i="1" dirty="0">
                <a:latin typeface="Aptos"/>
              </a:rPr>
              <a:t>Convenience must not replace information governance</a:t>
            </a:r>
          </a:p>
        </p:txBody>
      </p:sp>
      <p:sp>
        <p:nvSpPr>
          <p:cNvPr id="7" name="Rounded Rectangle 6"/>
          <p:cNvSpPr/>
          <p:nvPr/>
        </p:nvSpPr>
        <p:spPr>
          <a:xfrm>
            <a:off x="548640" y="1325880"/>
            <a:ext cx="7315200" cy="1170432"/>
          </a:xfrm>
          <a:prstGeom prst="roundRect">
            <a:avLst/>
          </a:prstGeom>
          <a:solidFill>
            <a:srgbClr val="11284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F97316"/>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ECF3FA"/>
                </a:solidFill>
                <a:latin typeface="Aptos"/>
              </a:rPr>
              <a:t>NHS guidance requires organisations to consider information governance whenever patient-related messages are sent or received through messaging tools (NHS England, 2026).
Unauthorised WhatsApp use has already led to regulatory reprimand in UK healthcare settings (ICO, 2024c).</a:t>
            </a:r>
          </a:p>
        </p:txBody>
      </p:sp>
      <p:sp>
        <p:nvSpPr>
          <p:cNvPr id="10" name="Rounded Rectangle 9"/>
          <p:cNvSpPr/>
          <p:nvPr/>
        </p:nvSpPr>
        <p:spPr>
          <a:xfrm>
            <a:off x="548640" y="2743200"/>
            <a:ext cx="7315200" cy="1170432"/>
          </a:xfrm>
          <a:prstGeom prst="roundRect">
            <a:avLst/>
          </a:prstGeom>
          <a:solidFill>
            <a:srgbClr val="16325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22C55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ECF3FA"/>
                </a:solidFill>
                <a:latin typeface="Aptos"/>
              </a:rPr>
              <a:t>Why is this a major risk? Because encryption alone does not solve recipient error, device loss, unclear record-keeping or informal practice.
How should this be managed? Through local approval, staff training, device security and keeping the formal clinical record elsewhere.</a:t>
            </a:r>
          </a:p>
        </p:txBody>
      </p:sp>
      <p:sp>
        <p:nvSpPr>
          <p:cNvPr id="13" name="Rounded Rectangle 12"/>
          <p:cNvSpPr/>
          <p:nvPr/>
        </p:nvSpPr>
        <p:spPr>
          <a:xfrm>
            <a:off x="548640" y="4160520"/>
            <a:ext cx="7315200" cy="1170432"/>
          </a:xfrm>
          <a:prstGeom prst="roundRect">
            <a:avLst/>
          </a:prstGeom>
          <a:solidFill>
            <a:srgbClr val="0F2E51"/>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38BDF8"/>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ECF3FA"/>
                </a:solidFill>
                <a:latin typeface="Aptos"/>
              </a:rPr>
              <a:t>BP Community will use WhatsApp only for bounded communication such as reminders and prompts, not as the primary clinical record.
This is the legal and practical safeguard that must be explicit in the presentation.</a:t>
            </a:r>
          </a:p>
        </p:txBody>
      </p:sp>
      <p:sp>
        <p:nvSpPr>
          <p:cNvPr id="16" name="Rounded Rectangle 15"/>
          <p:cNvSpPr/>
          <p:nvPr/>
        </p:nvSpPr>
        <p:spPr>
          <a:xfrm>
            <a:off x="8549640" y="914400"/>
            <a:ext cx="2560320" cy="2788920"/>
          </a:xfrm>
          <a:prstGeom prst="roundRect">
            <a:avLst/>
          </a:prstGeom>
          <a:solidFill>
            <a:srgbClr val="0E1A34"/>
          </a:solidFill>
          <a:ln>
            <a:solidFill>
              <a:srgbClr val="2B416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privacy.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C6D6E8"/>
                </a:solidFill>
                <a:latin typeface="Aptos"/>
              </a:rPr>
              <a:t>Messaging tools need strict boundaries</a:t>
            </a:r>
          </a:p>
        </p:txBody>
      </p:sp>
      <p:sp>
        <p:nvSpPr>
          <p:cNvPr id="19" name="Rounded Rectangle 18"/>
          <p:cNvSpPr/>
          <p:nvPr/>
        </p:nvSpPr>
        <p:spPr>
          <a:xfrm>
            <a:off x="8394192" y="3913632"/>
            <a:ext cx="1170432" cy="658368"/>
          </a:xfrm>
          <a:prstGeom prst="roundRect">
            <a:avLst/>
          </a:prstGeom>
          <a:solidFill>
            <a:srgbClr val="F97316"/>
          </a:solidFill>
          <a:ln>
            <a:solidFill>
              <a:srgbClr val="F9731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Approve</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locally</a:t>
            </a:r>
          </a:p>
        </p:txBody>
      </p:sp>
      <p:sp>
        <p:nvSpPr>
          <p:cNvPr id="22" name="Rounded Rectangle 21"/>
          <p:cNvSpPr/>
          <p:nvPr/>
        </p:nvSpPr>
        <p:spPr>
          <a:xfrm>
            <a:off x="9811512" y="3913632"/>
            <a:ext cx="1170432" cy="658368"/>
          </a:xfrm>
          <a:prstGeom prst="roundRect">
            <a:avLst/>
          </a:prstGeom>
          <a:solidFill>
            <a:srgbClr val="22C55E"/>
          </a:solidFill>
          <a:ln>
            <a:solidFill>
              <a:srgbClr val="22C55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Train</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staff</a:t>
            </a:r>
          </a:p>
        </p:txBody>
      </p:sp>
      <p:sp>
        <p:nvSpPr>
          <p:cNvPr id="25" name="Rounded Rectangle 24"/>
          <p:cNvSpPr/>
          <p:nvPr/>
        </p:nvSpPr>
        <p:spPr>
          <a:xfrm>
            <a:off x="8394192" y="4809744"/>
            <a:ext cx="1170432" cy="658368"/>
          </a:xfrm>
          <a:prstGeom prst="roundRect">
            <a:avLst/>
          </a:prstGeom>
          <a:solidFill>
            <a:srgbClr val="38BDF8"/>
          </a:solidFill>
          <a:ln>
            <a:solidFill>
              <a:srgbClr val="38BDF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Verify</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recipients</a:t>
            </a:r>
          </a:p>
        </p:txBody>
      </p:sp>
      <p:sp>
        <p:nvSpPr>
          <p:cNvPr id="28" name="Rounded Rectangle 27"/>
          <p:cNvSpPr/>
          <p:nvPr/>
        </p:nvSpPr>
        <p:spPr>
          <a:xfrm>
            <a:off x="9811512" y="4809744"/>
            <a:ext cx="1170432" cy="658368"/>
          </a:xfrm>
          <a:prstGeom prst="roundRect">
            <a:avLst/>
          </a:prstGeom>
          <a:solidFill>
            <a:srgbClr val="A855F7"/>
          </a:solidFill>
          <a:ln>
            <a:solidFill>
              <a:srgbClr val="A855F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Record</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elsewhere</a:t>
            </a:r>
          </a:p>
        </p:txBody>
      </p:sp>
      <p:sp>
        <p:nvSpPr>
          <p:cNvPr id="31" name="TextBox 30"/>
          <p:cNvSpPr txBox="1"/>
          <p:nvPr/>
        </p:nvSpPr>
        <p:spPr>
          <a:xfrm>
            <a:off x="457200" y="6355080"/>
            <a:ext cx="8412480" cy="207749"/>
          </a:xfrm>
          <a:prstGeom prst="rect">
            <a:avLst/>
          </a:prstGeom>
          <a:noFill/>
        </p:spPr>
        <p:txBody>
          <a:bodyPr wrap="square" anchor="t">
            <a:spAutoFit/>
          </a:bodyPr>
          <a:lstStyle/>
          <a:p>
            <a:pPr algn="l"/>
            <a:r>
              <a:rPr sz="750" b="0" i="0" dirty="0">
                <a:latin typeface="Aptos"/>
              </a:rPr>
              <a:t>NHS England, 2026; ICO, 2024c; ICO, 2024</a:t>
            </a:r>
          </a:p>
        </p:txBody>
      </p:sp>
      <p:sp>
        <p:nvSpPr>
          <p:cNvPr id="33" name="TextBox 32">
            <a:extLst>
              <a:ext uri="{FF2B5EF4-FFF2-40B4-BE49-F238E27FC236}">
                <a16:creationId xmlns:a16="http://schemas.microsoft.com/office/drawing/2014/main" id="{138D9CDA-5140-4DD4-09CA-7C3853B13063}"/>
              </a:ext>
            </a:extLst>
          </p:cNvPr>
          <p:cNvSpPr txBox="1"/>
          <p:nvPr/>
        </p:nvSpPr>
        <p:spPr>
          <a:xfrm>
            <a:off x="8778240" y="6336792"/>
            <a:ext cx="2743200" cy="223138"/>
          </a:xfrm>
          <a:prstGeom prst="rect">
            <a:avLst/>
          </a:prstGeom>
          <a:noFill/>
        </p:spPr>
        <p:txBody>
          <a:bodyPr wrap="square" anchor="t">
            <a:spAutoFit/>
          </a:bodyPr>
          <a:lstStyle/>
          <a:p>
            <a:pPr algn="r"/>
            <a:r>
              <a:rPr sz="850" b="1" i="0" dirty="0">
                <a:latin typeface="Aptos"/>
              </a:rPr>
              <a:t>Prepared by </a:t>
            </a:r>
            <a:r>
              <a:rPr lang="en-US" sz="850" b="1" dirty="0">
                <a:latin typeface="Aptos"/>
              </a:rPr>
              <a:t>Tahia</a:t>
            </a:r>
            <a:r>
              <a:rPr sz="850" b="1" i="0" dirty="0">
                <a:latin typeface="Aptos"/>
              </a:rPr>
              <a:t> | BP Community</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412480" cy="323165"/>
          </a:xfrm>
          <a:prstGeom prst="rect">
            <a:avLst/>
          </a:prstGeom>
          <a:noFill/>
        </p:spPr>
        <p:txBody>
          <a:bodyPr wrap="square" anchor="t">
            <a:spAutoFit/>
          </a:bodyPr>
          <a:lstStyle/>
          <a:p>
            <a:pPr algn="l"/>
            <a:r>
              <a:rPr sz="1500" b="1" i="0" dirty="0">
                <a:solidFill>
                  <a:srgbClr val="FFFFFF"/>
                </a:solidFill>
                <a:latin typeface="Aptos"/>
              </a:rPr>
              <a:t>BP Community | Barriers, ethics and implementation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12</a:t>
            </a:r>
          </a:p>
        </p:txBody>
      </p:sp>
      <p:sp>
        <p:nvSpPr>
          <p:cNvPr id="5" name="TextBox 4"/>
          <p:cNvSpPr txBox="1"/>
          <p:nvPr/>
        </p:nvSpPr>
        <p:spPr>
          <a:xfrm>
            <a:off x="502920" y="566928"/>
            <a:ext cx="7680960" cy="430887"/>
          </a:xfrm>
          <a:prstGeom prst="rect">
            <a:avLst/>
          </a:prstGeom>
          <a:noFill/>
        </p:spPr>
        <p:txBody>
          <a:bodyPr wrap="square" anchor="t">
            <a:spAutoFit/>
          </a:bodyPr>
          <a:lstStyle/>
          <a:p>
            <a:pPr algn="l"/>
            <a:r>
              <a:rPr sz="2200" b="1" i="0" dirty="0">
                <a:latin typeface="Aptos"/>
              </a:rPr>
              <a:t>Ethical issues with digital technology</a:t>
            </a:r>
          </a:p>
        </p:txBody>
      </p:sp>
      <p:sp>
        <p:nvSpPr>
          <p:cNvPr id="6" name="TextBox 5"/>
          <p:cNvSpPr txBox="1"/>
          <p:nvPr/>
        </p:nvSpPr>
        <p:spPr>
          <a:xfrm>
            <a:off x="521207" y="950976"/>
            <a:ext cx="7132320" cy="253916"/>
          </a:xfrm>
          <a:prstGeom prst="rect">
            <a:avLst/>
          </a:prstGeom>
          <a:noFill/>
        </p:spPr>
        <p:txBody>
          <a:bodyPr wrap="square" anchor="t">
            <a:spAutoFit/>
          </a:bodyPr>
          <a:lstStyle/>
          <a:p>
            <a:pPr algn="l"/>
            <a:r>
              <a:rPr sz="1050" b="0" i="1" dirty="0">
                <a:latin typeface="Aptos"/>
              </a:rPr>
              <a:t>Consent, privacy, justice and non-maleficence applied to BP Community</a:t>
            </a:r>
          </a:p>
        </p:txBody>
      </p:sp>
      <p:sp>
        <p:nvSpPr>
          <p:cNvPr id="7" name="Rounded Rectangle 6"/>
          <p:cNvSpPr/>
          <p:nvPr/>
        </p:nvSpPr>
        <p:spPr>
          <a:xfrm>
            <a:off x="548640" y="1325880"/>
            <a:ext cx="7315200" cy="1170432"/>
          </a:xfrm>
          <a:prstGeom prst="roundRect">
            <a:avLst/>
          </a:prstGeom>
          <a:solidFill>
            <a:srgbClr val="11284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F97316"/>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ECF3FA"/>
                </a:solidFill>
                <a:latin typeface="Aptos"/>
              </a:rPr>
              <a:t>Key ethical issues include informed consent, privacy, data sharing, anonymisation, security and fair access to the intervention (Varkey, 2020; Finco et al., 2024).
In digital health, justice matters because the same tool may help some users while excluding others (Yuguero, 2025).</a:t>
            </a:r>
          </a:p>
        </p:txBody>
      </p:sp>
      <p:sp>
        <p:nvSpPr>
          <p:cNvPr id="10" name="Rounded Rectangle 9"/>
          <p:cNvSpPr/>
          <p:nvPr/>
        </p:nvSpPr>
        <p:spPr>
          <a:xfrm>
            <a:off x="548640" y="2743200"/>
            <a:ext cx="7315200" cy="1170432"/>
          </a:xfrm>
          <a:prstGeom prst="roundRect">
            <a:avLst/>
          </a:prstGeom>
          <a:solidFill>
            <a:srgbClr val="16325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22C55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ECF3FA"/>
                </a:solidFill>
                <a:latin typeface="Aptos"/>
              </a:rPr>
              <a:t>Why is ethical analysis needed if the intervention is legally compliant? Because legality alone does not guarantee fairness, trust or low harm.
How do the four principles apply? Autonomy supports informed choice, beneficence seeks benefit, non-maleficence avoids harm, and justice addresses equity.</a:t>
            </a:r>
          </a:p>
        </p:txBody>
      </p:sp>
      <p:sp>
        <p:nvSpPr>
          <p:cNvPr id="13" name="Rounded Rectangle 12"/>
          <p:cNvSpPr/>
          <p:nvPr/>
        </p:nvSpPr>
        <p:spPr>
          <a:xfrm>
            <a:off x="548640" y="4160520"/>
            <a:ext cx="7315200" cy="1170432"/>
          </a:xfrm>
          <a:prstGeom prst="roundRect">
            <a:avLst/>
          </a:prstGeom>
          <a:solidFill>
            <a:srgbClr val="0F2E51"/>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38BDF8"/>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ECF3FA"/>
                </a:solidFill>
                <a:latin typeface="Aptos"/>
              </a:rPr>
              <a:t>BP Community must offer meaningful opt-in, inclusive access routes, minimal necessary data collection and a safe path for escalation.
This slide directly matches the ethical-and-legal issues feedback you received.</a:t>
            </a:r>
          </a:p>
        </p:txBody>
      </p:sp>
      <p:sp>
        <p:nvSpPr>
          <p:cNvPr id="16" name="Rounded Rectangle 15"/>
          <p:cNvSpPr/>
          <p:nvPr/>
        </p:nvSpPr>
        <p:spPr>
          <a:xfrm>
            <a:off x="8549640" y="914400"/>
            <a:ext cx="2560320" cy="2788920"/>
          </a:xfrm>
          <a:prstGeom prst="roundRect">
            <a:avLst/>
          </a:prstGeom>
          <a:solidFill>
            <a:srgbClr val="0E1A34"/>
          </a:solidFill>
          <a:ln>
            <a:solidFill>
              <a:srgbClr val="2B416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privacy.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C6D6E8"/>
                </a:solidFill>
                <a:latin typeface="Aptos"/>
              </a:rPr>
              <a:t>Ethics goes beyond technical compliance</a:t>
            </a:r>
          </a:p>
        </p:txBody>
      </p:sp>
      <p:sp>
        <p:nvSpPr>
          <p:cNvPr id="19" name="Rounded Rectangle 18"/>
          <p:cNvSpPr/>
          <p:nvPr/>
        </p:nvSpPr>
        <p:spPr>
          <a:xfrm>
            <a:off x="8394192" y="3913632"/>
            <a:ext cx="1170432" cy="658368"/>
          </a:xfrm>
          <a:prstGeom prst="roundRect">
            <a:avLst/>
          </a:prstGeom>
          <a:solidFill>
            <a:srgbClr val="F97316"/>
          </a:solidFill>
          <a:ln>
            <a:solidFill>
              <a:srgbClr val="F9731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Consent</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autonomy</a:t>
            </a:r>
          </a:p>
        </p:txBody>
      </p:sp>
      <p:sp>
        <p:nvSpPr>
          <p:cNvPr id="22" name="Rounded Rectangle 21"/>
          <p:cNvSpPr/>
          <p:nvPr/>
        </p:nvSpPr>
        <p:spPr>
          <a:xfrm>
            <a:off x="9811512" y="3913632"/>
            <a:ext cx="1170432" cy="658368"/>
          </a:xfrm>
          <a:prstGeom prst="roundRect">
            <a:avLst/>
          </a:prstGeom>
          <a:solidFill>
            <a:srgbClr val="22C55E"/>
          </a:solidFill>
          <a:ln>
            <a:solidFill>
              <a:srgbClr val="22C55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Benefit</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beneficence</a:t>
            </a:r>
          </a:p>
        </p:txBody>
      </p:sp>
      <p:sp>
        <p:nvSpPr>
          <p:cNvPr id="25" name="Rounded Rectangle 24"/>
          <p:cNvSpPr/>
          <p:nvPr/>
        </p:nvSpPr>
        <p:spPr>
          <a:xfrm>
            <a:off x="8394192" y="4809744"/>
            <a:ext cx="1170432" cy="658368"/>
          </a:xfrm>
          <a:prstGeom prst="roundRect">
            <a:avLst/>
          </a:prstGeom>
          <a:solidFill>
            <a:srgbClr val="38BDF8"/>
          </a:solidFill>
          <a:ln>
            <a:solidFill>
              <a:srgbClr val="38BDF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Avoid harm</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non-maleficence</a:t>
            </a:r>
          </a:p>
        </p:txBody>
      </p:sp>
      <p:sp>
        <p:nvSpPr>
          <p:cNvPr id="28" name="Rounded Rectangle 27"/>
          <p:cNvSpPr/>
          <p:nvPr/>
        </p:nvSpPr>
        <p:spPr>
          <a:xfrm>
            <a:off x="9811512" y="4809744"/>
            <a:ext cx="1170432" cy="658368"/>
          </a:xfrm>
          <a:prstGeom prst="roundRect">
            <a:avLst/>
          </a:prstGeom>
          <a:solidFill>
            <a:srgbClr val="A855F7"/>
          </a:solidFill>
          <a:ln>
            <a:solidFill>
              <a:srgbClr val="A855F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Fairness</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justice</a:t>
            </a:r>
          </a:p>
        </p:txBody>
      </p:sp>
      <p:sp>
        <p:nvSpPr>
          <p:cNvPr id="31" name="TextBox 30"/>
          <p:cNvSpPr txBox="1"/>
          <p:nvPr/>
        </p:nvSpPr>
        <p:spPr>
          <a:xfrm>
            <a:off x="457200" y="6355080"/>
            <a:ext cx="8412480" cy="207749"/>
          </a:xfrm>
          <a:prstGeom prst="rect">
            <a:avLst/>
          </a:prstGeom>
          <a:noFill/>
        </p:spPr>
        <p:txBody>
          <a:bodyPr wrap="square" anchor="t">
            <a:spAutoFit/>
          </a:bodyPr>
          <a:lstStyle/>
          <a:p>
            <a:pPr algn="l"/>
            <a:r>
              <a:rPr sz="750" b="0" i="0" dirty="0">
                <a:latin typeface="Aptos"/>
              </a:rPr>
              <a:t>Varkey, 2020; Finco et al., 2024; </a:t>
            </a:r>
            <a:r>
              <a:rPr sz="750" b="0" i="0" dirty="0" err="1">
                <a:latin typeface="Aptos"/>
              </a:rPr>
              <a:t>Yuguero</a:t>
            </a:r>
            <a:r>
              <a:rPr sz="750" b="0" i="0" dirty="0">
                <a:latin typeface="Aptos"/>
              </a:rPr>
              <a:t>, 2025</a:t>
            </a:r>
          </a:p>
        </p:txBody>
      </p:sp>
      <p:sp>
        <p:nvSpPr>
          <p:cNvPr id="33" name="TextBox 32">
            <a:extLst>
              <a:ext uri="{FF2B5EF4-FFF2-40B4-BE49-F238E27FC236}">
                <a16:creationId xmlns:a16="http://schemas.microsoft.com/office/drawing/2014/main" id="{6958A276-5710-0E56-43E6-44E95C46F153}"/>
              </a:ext>
            </a:extLst>
          </p:cNvPr>
          <p:cNvSpPr txBox="1"/>
          <p:nvPr/>
        </p:nvSpPr>
        <p:spPr>
          <a:xfrm>
            <a:off x="8778240" y="6336792"/>
            <a:ext cx="2743200" cy="223138"/>
          </a:xfrm>
          <a:prstGeom prst="rect">
            <a:avLst/>
          </a:prstGeom>
          <a:noFill/>
        </p:spPr>
        <p:txBody>
          <a:bodyPr wrap="square" anchor="t">
            <a:spAutoFit/>
          </a:bodyPr>
          <a:lstStyle/>
          <a:p>
            <a:pPr algn="r"/>
            <a:r>
              <a:rPr sz="850" b="1" i="0" dirty="0">
                <a:latin typeface="Aptos"/>
              </a:rPr>
              <a:t>Prepared by </a:t>
            </a:r>
            <a:r>
              <a:rPr lang="en-US" sz="850" b="1" dirty="0">
                <a:latin typeface="Aptos"/>
              </a:rPr>
              <a:t>Tahia</a:t>
            </a:r>
            <a:r>
              <a:rPr sz="850" b="1" i="0" dirty="0">
                <a:latin typeface="Aptos"/>
              </a:rPr>
              <a:t> | BP Community</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412480" cy="323165"/>
          </a:xfrm>
          <a:prstGeom prst="rect">
            <a:avLst/>
          </a:prstGeom>
          <a:noFill/>
        </p:spPr>
        <p:txBody>
          <a:bodyPr wrap="square" anchor="t">
            <a:spAutoFit/>
          </a:bodyPr>
          <a:lstStyle/>
          <a:p>
            <a:pPr algn="l"/>
            <a:r>
              <a:rPr sz="1500" b="1" i="0" dirty="0">
                <a:solidFill>
                  <a:srgbClr val="FFFFFF"/>
                </a:solidFill>
                <a:latin typeface="Aptos"/>
              </a:rPr>
              <a:t>BP Community | Barriers, ethics and implementation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13</a:t>
            </a:r>
          </a:p>
        </p:txBody>
      </p:sp>
      <p:sp>
        <p:nvSpPr>
          <p:cNvPr id="5" name="TextBox 4"/>
          <p:cNvSpPr txBox="1"/>
          <p:nvPr/>
        </p:nvSpPr>
        <p:spPr>
          <a:xfrm>
            <a:off x="502920" y="566928"/>
            <a:ext cx="7680960" cy="430887"/>
          </a:xfrm>
          <a:prstGeom prst="rect">
            <a:avLst/>
          </a:prstGeom>
          <a:noFill/>
        </p:spPr>
        <p:txBody>
          <a:bodyPr wrap="square" anchor="t">
            <a:spAutoFit/>
          </a:bodyPr>
          <a:lstStyle/>
          <a:p>
            <a:pPr algn="l"/>
            <a:r>
              <a:rPr sz="2200" b="1" i="0" dirty="0">
                <a:latin typeface="Aptos"/>
              </a:rPr>
              <a:t>How BP Community will address legal and ethical issues</a:t>
            </a:r>
          </a:p>
        </p:txBody>
      </p:sp>
      <p:sp>
        <p:nvSpPr>
          <p:cNvPr id="6" name="TextBox 5"/>
          <p:cNvSpPr txBox="1"/>
          <p:nvPr/>
        </p:nvSpPr>
        <p:spPr>
          <a:xfrm>
            <a:off x="521207" y="950976"/>
            <a:ext cx="7132320" cy="253916"/>
          </a:xfrm>
          <a:prstGeom prst="rect">
            <a:avLst/>
          </a:prstGeom>
          <a:noFill/>
        </p:spPr>
        <p:txBody>
          <a:bodyPr wrap="square" anchor="t">
            <a:spAutoFit/>
          </a:bodyPr>
          <a:lstStyle/>
          <a:p>
            <a:pPr algn="l"/>
            <a:r>
              <a:rPr sz="1050" b="0" i="1" dirty="0">
                <a:latin typeface="Aptos"/>
              </a:rPr>
              <a:t>Practical safeguards rather than abstract principles</a:t>
            </a:r>
          </a:p>
        </p:txBody>
      </p:sp>
      <p:sp>
        <p:nvSpPr>
          <p:cNvPr id="7" name="Rounded Rectangle 6"/>
          <p:cNvSpPr/>
          <p:nvPr/>
        </p:nvSpPr>
        <p:spPr>
          <a:xfrm>
            <a:off x="548640" y="1325880"/>
            <a:ext cx="7315200" cy="1170432"/>
          </a:xfrm>
          <a:prstGeom prst="roundRect">
            <a:avLst/>
          </a:prstGeom>
          <a:solidFill>
            <a:srgbClr val="11284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F97316"/>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dirty="0">
                <a:solidFill>
                  <a:srgbClr val="ECF3FA"/>
                </a:solidFill>
                <a:latin typeface="Aptos"/>
              </a:rPr>
              <a:t>Practical safeguards include explicit information sheets, opt-in consent, minimal message content, clear access controls and separation between messaging and the formal clinical record.
Non-digital routes should remain available so the intervention does not become exclusionary by design (NHS England, 2023).</a:t>
            </a:r>
          </a:p>
        </p:txBody>
      </p:sp>
      <p:sp>
        <p:nvSpPr>
          <p:cNvPr id="10" name="Rounded Rectangle 9"/>
          <p:cNvSpPr/>
          <p:nvPr/>
        </p:nvSpPr>
        <p:spPr>
          <a:xfrm>
            <a:off x="548640" y="2743200"/>
            <a:ext cx="7315200" cy="1170432"/>
          </a:xfrm>
          <a:prstGeom prst="roundRect">
            <a:avLst/>
          </a:prstGeom>
          <a:solidFill>
            <a:srgbClr val="16325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22C55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ECF3FA"/>
                </a:solidFill>
                <a:latin typeface="Aptos"/>
              </a:rPr>
              <a:t>Why is this essential? Because ethical intent is not enough without operational safeguards.
How will harm be reduced? Through defined governance, role clarity, escalation for red flags and avoidance of unnecessary sensitive detail in messages.</a:t>
            </a:r>
          </a:p>
        </p:txBody>
      </p:sp>
      <p:sp>
        <p:nvSpPr>
          <p:cNvPr id="13" name="Rounded Rectangle 12"/>
          <p:cNvSpPr/>
          <p:nvPr/>
        </p:nvSpPr>
        <p:spPr>
          <a:xfrm>
            <a:off x="548640" y="4160520"/>
            <a:ext cx="7315200" cy="1170432"/>
          </a:xfrm>
          <a:prstGeom prst="roundRect">
            <a:avLst/>
          </a:prstGeom>
          <a:solidFill>
            <a:srgbClr val="0F2E51"/>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38BDF8"/>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ECF3FA"/>
                </a:solidFill>
                <a:latin typeface="Aptos"/>
              </a:rPr>
              <a:t>BP Community will keep WhatsApp to reminders and prompts, store clinical information in approved systems, and use pharmacy or primary care escalation for high-risk readings.
This answers the instruction asking how legal and ethical issues will be addressed.</a:t>
            </a:r>
          </a:p>
        </p:txBody>
      </p:sp>
      <p:sp>
        <p:nvSpPr>
          <p:cNvPr id="16" name="Rounded Rectangle 15"/>
          <p:cNvSpPr/>
          <p:nvPr/>
        </p:nvSpPr>
        <p:spPr>
          <a:xfrm>
            <a:off x="8549640" y="914400"/>
            <a:ext cx="2560320" cy="2788920"/>
          </a:xfrm>
          <a:prstGeom prst="roundRect">
            <a:avLst/>
          </a:prstGeom>
          <a:solidFill>
            <a:srgbClr val="0E1A34"/>
          </a:solidFill>
          <a:ln>
            <a:solidFill>
              <a:srgbClr val="2B416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homeapp.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C6D6E8"/>
                </a:solidFill>
                <a:latin typeface="Aptos"/>
              </a:rPr>
              <a:t>Safeguards must be designed into the pathway</a:t>
            </a:r>
          </a:p>
        </p:txBody>
      </p:sp>
      <p:sp>
        <p:nvSpPr>
          <p:cNvPr id="19" name="Rounded Rectangle 18"/>
          <p:cNvSpPr/>
          <p:nvPr/>
        </p:nvSpPr>
        <p:spPr>
          <a:xfrm>
            <a:off x="8394192" y="3913632"/>
            <a:ext cx="1170432" cy="658368"/>
          </a:xfrm>
          <a:prstGeom prst="roundRect">
            <a:avLst/>
          </a:prstGeom>
          <a:solidFill>
            <a:srgbClr val="F97316"/>
          </a:solidFill>
          <a:ln>
            <a:solidFill>
              <a:srgbClr val="F9731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Opt-in</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clear</a:t>
            </a:r>
          </a:p>
        </p:txBody>
      </p:sp>
      <p:sp>
        <p:nvSpPr>
          <p:cNvPr id="22" name="Rounded Rectangle 21"/>
          <p:cNvSpPr/>
          <p:nvPr/>
        </p:nvSpPr>
        <p:spPr>
          <a:xfrm>
            <a:off x="9811512" y="3913632"/>
            <a:ext cx="1170432" cy="658368"/>
          </a:xfrm>
          <a:prstGeom prst="roundRect">
            <a:avLst/>
          </a:prstGeom>
          <a:solidFill>
            <a:srgbClr val="22C55E"/>
          </a:solidFill>
          <a:ln>
            <a:solidFill>
              <a:srgbClr val="22C55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Minimise</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messages</a:t>
            </a:r>
          </a:p>
        </p:txBody>
      </p:sp>
      <p:sp>
        <p:nvSpPr>
          <p:cNvPr id="25" name="Rounded Rectangle 24"/>
          <p:cNvSpPr/>
          <p:nvPr/>
        </p:nvSpPr>
        <p:spPr>
          <a:xfrm>
            <a:off x="8394192" y="4809744"/>
            <a:ext cx="1170432" cy="658368"/>
          </a:xfrm>
          <a:prstGeom prst="roundRect">
            <a:avLst/>
          </a:prstGeom>
          <a:solidFill>
            <a:srgbClr val="38BDF8"/>
          </a:solidFill>
          <a:ln>
            <a:solidFill>
              <a:srgbClr val="38BDF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Record</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clinically</a:t>
            </a:r>
          </a:p>
        </p:txBody>
      </p:sp>
      <p:sp>
        <p:nvSpPr>
          <p:cNvPr id="28" name="Rounded Rectangle 27"/>
          <p:cNvSpPr/>
          <p:nvPr/>
        </p:nvSpPr>
        <p:spPr>
          <a:xfrm>
            <a:off x="9811512" y="4809744"/>
            <a:ext cx="1170432" cy="658368"/>
          </a:xfrm>
          <a:prstGeom prst="roundRect">
            <a:avLst/>
          </a:prstGeom>
          <a:solidFill>
            <a:srgbClr val="A855F7"/>
          </a:solidFill>
          <a:ln>
            <a:solidFill>
              <a:srgbClr val="A855F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Escalate</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red flags</a:t>
            </a:r>
          </a:p>
        </p:txBody>
      </p:sp>
      <p:sp>
        <p:nvSpPr>
          <p:cNvPr id="31" name="TextBox 30"/>
          <p:cNvSpPr txBox="1"/>
          <p:nvPr/>
        </p:nvSpPr>
        <p:spPr>
          <a:xfrm>
            <a:off x="457200" y="6355080"/>
            <a:ext cx="8412480" cy="207749"/>
          </a:xfrm>
          <a:prstGeom prst="rect">
            <a:avLst/>
          </a:prstGeom>
          <a:noFill/>
        </p:spPr>
        <p:txBody>
          <a:bodyPr wrap="square" anchor="t">
            <a:spAutoFit/>
          </a:bodyPr>
          <a:lstStyle/>
          <a:p>
            <a:pPr algn="l"/>
            <a:r>
              <a:rPr sz="750" b="0" i="0" dirty="0">
                <a:latin typeface="Aptos"/>
              </a:rPr>
              <a:t>NHS England, 2023; NHS England, 2026; ICO, 2024</a:t>
            </a:r>
          </a:p>
        </p:txBody>
      </p:sp>
      <p:sp>
        <p:nvSpPr>
          <p:cNvPr id="33" name="TextBox 32">
            <a:extLst>
              <a:ext uri="{FF2B5EF4-FFF2-40B4-BE49-F238E27FC236}">
                <a16:creationId xmlns:a16="http://schemas.microsoft.com/office/drawing/2014/main" id="{0E0DCD38-76B3-570A-B807-1787E8EEF381}"/>
              </a:ext>
            </a:extLst>
          </p:cNvPr>
          <p:cNvSpPr txBox="1"/>
          <p:nvPr/>
        </p:nvSpPr>
        <p:spPr>
          <a:xfrm>
            <a:off x="8778240" y="6336792"/>
            <a:ext cx="2743200" cy="223138"/>
          </a:xfrm>
          <a:prstGeom prst="rect">
            <a:avLst/>
          </a:prstGeom>
          <a:noFill/>
        </p:spPr>
        <p:txBody>
          <a:bodyPr wrap="square" anchor="t">
            <a:spAutoFit/>
          </a:bodyPr>
          <a:lstStyle/>
          <a:p>
            <a:pPr algn="r"/>
            <a:r>
              <a:rPr sz="850" b="1" i="0" dirty="0">
                <a:latin typeface="Aptos"/>
              </a:rPr>
              <a:t>Prepared by </a:t>
            </a:r>
            <a:r>
              <a:rPr lang="en-US" sz="850" b="1" dirty="0">
                <a:latin typeface="Aptos"/>
              </a:rPr>
              <a:t>Tahia</a:t>
            </a:r>
            <a:r>
              <a:rPr sz="850" b="1" i="0" dirty="0">
                <a:latin typeface="Aptos"/>
              </a:rPr>
              <a:t> | BP Community</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412480" cy="323165"/>
          </a:xfrm>
          <a:prstGeom prst="rect">
            <a:avLst/>
          </a:prstGeom>
          <a:noFill/>
        </p:spPr>
        <p:txBody>
          <a:bodyPr wrap="square" anchor="t">
            <a:spAutoFit/>
          </a:bodyPr>
          <a:lstStyle/>
          <a:p>
            <a:pPr algn="l"/>
            <a:r>
              <a:rPr sz="1500" b="1" i="0" dirty="0">
                <a:solidFill>
                  <a:srgbClr val="FFFFFF"/>
                </a:solidFill>
                <a:latin typeface="Aptos"/>
              </a:rPr>
              <a:t>BP Community | Barriers, ethics and implementation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14</a:t>
            </a:r>
          </a:p>
        </p:txBody>
      </p:sp>
      <p:sp>
        <p:nvSpPr>
          <p:cNvPr id="5" name="TextBox 4"/>
          <p:cNvSpPr txBox="1"/>
          <p:nvPr/>
        </p:nvSpPr>
        <p:spPr>
          <a:xfrm>
            <a:off x="502920" y="566928"/>
            <a:ext cx="7680960" cy="430887"/>
          </a:xfrm>
          <a:prstGeom prst="rect">
            <a:avLst/>
          </a:prstGeom>
          <a:noFill/>
        </p:spPr>
        <p:txBody>
          <a:bodyPr wrap="square" anchor="t">
            <a:spAutoFit/>
          </a:bodyPr>
          <a:lstStyle/>
          <a:p>
            <a:pPr algn="l"/>
            <a:r>
              <a:rPr sz="2200" b="1" i="0" dirty="0">
                <a:latin typeface="Aptos"/>
              </a:rPr>
              <a:t>Implementation conclusion</a:t>
            </a:r>
          </a:p>
        </p:txBody>
      </p:sp>
      <p:sp>
        <p:nvSpPr>
          <p:cNvPr id="6" name="TextBox 5"/>
          <p:cNvSpPr txBox="1"/>
          <p:nvPr/>
        </p:nvSpPr>
        <p:spPr>
          <a:xfrm>
            <a:off x="521207" y="950976"/>
            <a:ext cx="7132320" cy="253916"/>
          </a:xfrm>
          <a:prstGeom prst="rect">
            <a:avLst/>
          </a:prstGeom>
          <a:noFill/>
        </p:spPr>
        <p:txBody>
          <a:bodyPr wrap="square" anchor="t">
            <a:spAutoFit/>
          </a:bodyPr>
          <a:lstStyle/>
          <a:p>
            <a:pPr algn="l"/>
            <a:r>
              <a:rPr sz="1050" b="0" i="1" dirty="0">
                <a:latin typeface="Aptos"/>
              </a:rPr>
              <a:t>BP Community is viable, but only with safeguards</a:t>
            </a:r>
          </a:p>
        </p:txBody>
      </p:sp>
      <p:sp>
        <p:nvSpPr>
          <p:cNvPr id="7" name="Rounded Rectangle 6"/>
          <p:cNvSpPr/>
          <p:nvPr/>
        </p:nvSpPr>
        <p:spPr>
          <a:xfrm>
            <a:off x="548640" y="1325880"/>
            <a:ext cx="7315200" cy="1170432"/>
          </a:xfrm>
          <a:prstGeom prst="roundRect">
            <a:avLst/>
          </a:prstGeom>
          <a:solidFill>
            <a:srgbClr val="11284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F97316"/>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ECF3FA"/>
                </a:solidFill>
                <a:latin typeface="Aptos"/>
              </a:rPr>
              <a:t>The main risks are exclusion, poor data quality, fragmentation and weak governance, not the intervention concept itself.
The model remains viable because these risks are manageable through careful design, collaboration and strong protocolisation.</a:t>
            </a:r>
          </a:p>
        </p:txBody>
      </p:sp>
      <p:sp>
        <p:nvSpPr>
          <p:cNvPr id="10" name="Rounded Rectangle 9"/>
          <p:cNvSpPr/>
          <p:nvPr/>
        </p:nvSpPr>
        <p:spPr>
          <a:xfrm>
            <a:off x="548640" y="2743200"/>
            <a:ext cx="7315200" cy="1170432"/>
          </a:xfrm>
          <a:prstGeom prst="roundRect">
            <a:avLst/>
          </a:prstGeom>
          <a:solidFill>
            <a:srgbClr val="16325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22C55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ECF3FA"/>
                </a:solidFill>
                <a:latin typeface="Aptos"/>
              </a:rPr>
              <a:t>Why is the conclusion important? Because the feedback asked for deeper analysis, not only a barrier list.
How should the final judgement be framed? BP Community is defensible if inclusion, governance and follow-up are treated as core design features from the start.</a:t>
            </a:r>
          </a:p>
        </p:txBody>
      </p:sp>
      <p:sp>
        <p:nvSpPr>
          <p:cNvPr id="13" name="Rounded Rectangle 12"/>
          <p:cNvSpPr/>
          <p:nvPr/>
        </p:nvSpPr>
        <p:spPr>
          <a:xfrm>
            <a:off x="548640" y="4160520"/>
            <a:ext cx="7315200" cy="1170432"/>
          </a:xfrm>
          <a:prstGeom prst="roundRect">
            <a:avLst/>
          </a:prstGeom>
          <a:solidFill>
            <a:srgbClr val="0F2E51"/>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38BDF8"/>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ECF3FA"/>
                </a:solidFill>
                <a:latin typeface="Aptos"/>
              </a:rPr>
              <a:t>End by stating that BP Community should proceed as a governed, inclusive, community-linked model rather than a digital-only experiment.
This gives the presentation a stronger critical and applied close.</a:t>
            </a:r>
          </a:p>
        </p:txBody>
      </p:sp>
      <p:sp>
        <p:nvSpPr>
          <p:cNvPr id="16" name="Rounded Rectangle 15"/>
          <p:cNvSpPr/>
          <p:nvPr/>
        </p:nvSpPr>
        <p:spPr>
          <a:xfrm>
            <a:off x="8549640" y="914400"/>
            <a:ext cx="2560320" cy="2788920"/>
          </a:xfrm>
          <a:prstGeom prst="roundRect">
            <a:avLst/>
          </a:prstGeom>
          <a:solidFill>
            <a:srgbClr val="0E1A34"/>
          </a:solidFill>
          <a:ln>
            <a:solidFill>
              <a:srgbClr val="2B416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pharmacist.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C6D6E8"/>
                </a:solidFill>
                <a:latin typeface="Aptos"/>
              </a:rPr>
              <a:t>Good implementation is the difference between theory and impact</a:t>
            </a:r>
          </a:p>
        </p:txBody>
      </p:sp>
      <p:sp>
        <p:nvSpPr>
          <p:cNvPr id="19" name="Rounded Rectangle 18"/>
          <p:cNvSpPr/>
          <p:nvPr/>
        </p:nvSpPr>
        <p:spPr>
          <a:xfrm>
            <a:off x="8394192" y="3913632"/>
            <a:ext cx="1170432" cy="658368"/>
          </a:xfrm>
          <a:prstGeom prst="roundRect">
            <a:avLst/>
          </a:prstGeom>
          <a:solidFill>
            <a:srgbClr val="F97316"/>
          </a:solidFill>
          <a:ln>
            <a:solidFill>
              <a:srgbClr val="F9731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Viable</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with safeguards</a:t>
            </a:r>
          </a:p>
        </p:txBody>
      </p:sp>
      <p:sp>
        <p:nvSpPr>
          <p:cNvPr id="22" name="Rounded Rectangle 21"/>
          <p:cNvSpPr/>
          <p:nvPr/>
        </p:nvSpPr>
        <p:spPr>
          <a:xfrm>
            <a:off x="9811512" y="3913632"/>
            <a:ext cx="1170432" cy="658368"/>
          </a:xfrm>
          <a:prstGeom prst="roundRect">
            <a:avLst/>
          </a:prstGeom>
          <a:solidFill>
            <a:srgbClr val="22C55E"/>
          </a:solidFill>
          <a:ln>
            <a:solidFill>
              <a:srgbClr val="22C55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Inclusive</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by design</a:t>
            </a:r>
          </a:p>
        </p:txBody>
      </p:sp>
      <p:sp>
        <p:nvSpPr>
          <p:cNvPr id="25" name="Rounded Rectangle 24"/>
          <p:cNvSpPr/>
          <p:nvPr/>
        </p:nvSpPr>
        <p:spPr>
          <a:xfrm>
            <a:off x="8394192" y="4809744"/>
            <a:ext cx="1170432" cy="658368"/>
          </a:xfrm>
          <a:prstGeom prst="roundRect">
            <a:avLst/>
          </a:prstGeom>
          <a:solidFill>
            <a:srgbClr val="38BDF8"/>
          </a:solidFill>
          <a:ln>
            <a:solidFill>
              <a:srgbClr val="38BDF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Governed</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by design</a:t>
            </a:r>
          </a:p>
        </p:txBody>
      </p:sp>
      <p:sp>
        <p:nvSpPr>
          <p:cNvPr id="28" name="Rounded Rectangle 27"/>
          <p:cNvSpPr/>
          <p:nvPr/>
        </p:nvSpPr>
        <p:spPr>
          <a:xfrm>
            <a:off x="9811512" y="4809744"/>
            <a:ext cx="1170432" cy="658368"/>
          </a:xfrm>
          <a:prstGeom prst="roundRect">
            <a:avLst/>
          </a:prstGeom>
          <a:solidFill>
            <a:srgbClr val="A855F7"/>
          </a:solidFill>
          <a:ln>
            <a:solidFill>
              <a:srgbClr val="A855F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Applied</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not abstract</a:t>
            </a:r>
          </a:p>
        </p:txBody>
      </p:sp>
      <p:sp>
        <p:nvSpPr>
          <p:cNvPr id="31" name="TextBox 30"/>
          <p:cNvSpPr txBox="1"/>
          <p:nvPr/>
        </p:nvSpPr>
        <p:spPr>
          <a:xfrm>
            <a:off x="457200" y="6355080"/>
            <a:ext cx="8412480" cy="207749"/>
          </a:xfrm>
          <a:prstGeom prst="rect">
            <a:avLst/>
          </a:prstGeom>
          <a:noFill/>
        </p:spPr>
        <p:txBody>
          <a:bodyPr wrap="square" anchor="t">
            <a:spAutoFit/>
          </a:bodyPr>
          <a:lstStyle/>
          <a:p>
            <a:pPr algn="l"/>
            <a:r>
              <a:rPr sz="750" b="0" i="0" dirty="0">
                <a:latin typeface="Aptos"/>
              </a:rPr>
              <a:t>Richardson et al., 2022; NHS England, 2023; Katz et al., 2024</a:t>
            </a:r>
          </a:p>
        </p:txBody>
      </p:sp>
      <p:sp>
        <p:nvSpPr>
          <p:cNvPr id="33" name="TextBox 32">
            <a:extLst>
              <a:ext uri="{FF2B5EF4-FFF2-40B4-BE49-F238E27FC236}">
                <a16:creationId xmlns:a16="http://schemas.microsoft.com/office/drawing/2014/main" id="{5208E0BF-C74A-55EF-BA23-E0C41D18172A}"/>
              </a:ext>
            </a:extLst>
          </p:cNvPr>
          <p:cNvSpPr txBox="1"/>
          <p:nvPr/>
        </p:nvSpPr>
        <p:spPr>
          <a:xfrm>
            <a:off x="8778240" y="6336792"/>
            <a:ext cx="2743200" cy="223138"/>
          </a:xfrm>
          <a:prstGeom prst="rect">
            <a:avLst/>
          </a:prstGeom>
          <a:noFill/>
        </p:spPr>
        <p:txBody>
          <a:bodyPr wrap="square" anchor="t">
            <a:spAutoFit/>
          </a:bodyPr>
          <a:lstStyle/>
          <a:p>
            <a:pPr algn="r"/>
            <a:r>
              <a:rPr sz="850" b="1" i="0" dirty="0">
                <a:latin typeface="Aptos"/>
              </a:rPr>
              <a:t>Prepared by </a:t>
            </a:r>
            <a:r>
              <a:rPr lang="en-US" sz="850" b="1" dirty="0">
                <a:latin typeface="Aptos"/>
              </a:rPr>
              <a:t>Tahia</a:t>
            </a:r>
            <a:r>
              <a:rPr sz="850" b="1" i="0" dirty="0">
                <a:latin typeface="Aptos"/>
              </a:rPr>
              <a:t> | BP Community</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412480" cy="323165"/>
          </a:xfrm>
          <a:prstGeom prst="rect">
            <a:avLst/>
          </a:prstGeom>
          <a:noFill/>
        </p:spPr>
        <p:txBody>
          <a:bodyPr wrap="square" anchor="t">
            <a:spAutoFit/>
          </a:bodyPr>
          <a:lstStyle/>
          <a:p>
            <a:pPr algn="l"/>
            <a:r>
              <a:rPr sz="1500" b="1" i="0" dirty="0">
                <a:solidFill>
                  <a:srgbClr val="FFFFFF"/>
                </a:solidFill>
                <a:latin typeface="Aptos"/>
              </a:rPr>
              <a:t>BP Community | Barriers, ethics and implementation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15</a:t>
            </a:r>
          </a:p>
        </p:txBody>
      </p:sp>
      <p:sp>
        <p:nvSpPr>
          <p:cNvPr id="5" name="TextBox 4"/>
          <p:cNvSpPr txBox="1"/>
          <p:nvPr/>
        </p:nvSpPr>
        <p:spPr>
          <a:xfrm>
            <a:off x="502920" y="566928"/>
            <a:ext cx="7680960" cy="430887"/>
          </a:xfrm>
          <a:prstGeom prst="rect">
            <a:avLst/>
          </a:prstGeom>
          <a:noFill/>
        </p:spPr>
        <p:txBody>
          <a:bodyPr wrap="square" anchor="t">
            <a:spAutoFit/>
          </a:bodyPr>
          <a:lstStyle/>
          <a:p>
            <a:pPr algn="l"/>
            <a:r>
              <a:rPr sz="2200" b="1" i="0" dirty="0">
                <a:latin typeface="Aptos"/>
              </a:rPr>
              <a:t>Reference list</a:t>
            </a:r>
          </a:p>
        </p:txBody>
      </p:sp>
      <p:sp>
        <p:nvSpPr>
          <p:cNvPr id="7" name="TextBox 6"/>
          <p:cNvSpPr txBox="1"/>
          <p:nvPr/>
        </p:nvSpPr>
        <p:spPr>
          <a:xfrm>
            <a:off x="640080" y="1234440"/>
            <a:ext cx="10972800" cy="3816429"/>
          </a:xfrm>
          <a:prstGeom prst="rect">
            <a:avLst/>
          </a:prstGeom>
          <a:noFill/>
        </p:spPr>
        <p:txBody>
          <a:bodyPr wrap="square" anchor="t">
            <a:spAutoFit/>
          </a:bodyPr>
          <a:lstStyle/>
          <a:p>
            <a:pPr algn="l"/>
            <a:r>
              <a:rPr sz="1100" b="0" i="0" dirty="0">
                <a:latin typeface="Aptos"/>
              </a:rPr>
              <a:t>Beran, M.S. et al. (2018) J Am Pharm Assoc, 58(6), pp.618-626.
Cheema, E. et al. (2014) Br J Clin </a:t>
            </a:r>
            <a:r>
              <a:rPr sz="1100" b="0" i="0" dirty="0" err="1">
                <a:latin typeface="Aptos"/>
              </a:rPr>
              <a:t>Pharmacol</a:t>
            </a:r>
            <a:r>
              <a:rPr sz="1100" b="0" i="0" dirty="0">
                <a:latin typeface="Aptos"/>
              </a:rPr>
              <a:t>, 78(6), pp.1238-1247.
Chen, Y.T. et al. (2025) Hypertension Research, 48, pp.1-12.
</a:t>
            </a:r>
            <a:r>
              <a:rPr sz="1100" b="0" i="0" dirty="0" err="1">
                <a:latin typeface="Aptos"/>
              </a:rPr>
              <a:t>Favaretti</a:t>
            </a:r>
            <a:r>
              <a:rPr sz="1100" b="0" i="0" dirty="0">
                <a:latin typeface="Aptos"/>
              </a:rPr>
              <a:t>, C. et al. (2024) BMC Public Health, 24, 2441.
Finco, M.G. et al. (2024) The Lancet Healthy Longevity, 5(6), e349-e351.
</a:t>
            </a:r>
            <a:r>
              <a:rPr sz="1100" b="0" i="0" dirty="0" err="1">
                <a:latin typeface="Aptos"/>
              </a:rPr>
              <a:t>Gastens</a:t>
            </a:r>
            <a:r>
              <a:rPr sz="1100" b="0" i="0" dirty="0">
                <a:latin typeface="Aptos"/>
              </a:rPr>
              <a:t>, V. et al. (2025) JAHA, 14, e037555.
ICO (2024a) Special category data.
ICO (2024b) What are the rules on special category data?
ICO (2024c) NHS Lanarkshire reprimand.
Katz, M.E. et al. (2024) JAMA Network Open, 7(2), e2359985.
Margolis, K.L. et al. (2013) JAMA, 310(1), pp.46-56.
Mogi, M. (2025) Hypertension Research, 48, pp.1-3.
NHS England (2023) Inclusive digital healthcare: framework for NHS action on digital inclusion.
NHS England (2026) Community pharmacy blood pressure check service.
NHS England Transformation Directorate (2026) Texting, emailing and messaging patients and service users.
NICE (2026) Hypertension in adults: diagnosis and management (NG136).
Ramasawmy, M. et al. (2022) JMIR, 24, e33147.
Richardson, S. et al. (2022) </a:t>
            </a:r>
            <a:r>
              <a:rPr sz="1100" b="0" i="0" dirty="0" err="1">
                <a:latin typeface="Aptos"/>
              </a:rPr>
              <a:t>npj</a:t>
            </a:r>
            <a:r>
              <a:rPr sz="1100" b="0" i="0" dirty="0">
                <a:latin typeface="Aptos"/>
              </a:rPr>
              <a:t> Digital Medicine, 5, 119.
Saeed, S.A. and Masters, R.M. (2021) Current Psychiatry Reports, 23, 61.
Varkey, B. (2020) Medical Principles and Practice, 30(1), pp.17-28.
</a:t>
            </a:r>
            <a:r>
              <a:rPr sz="1100" b="0" i="0" dirty="0" err="1">
                <a:latin typeface="Aptos"/>
              </a:rPr>
              <a:t>Yuguero</a:t>
            </a:r>
            <a:r>
              <a:rPr sz="1100" b="0" i="0" dirty="0">
                <a:latin typeface="Aptos"/>
              </a:rPr>
              <a:t>, O. (2025) Journal of Medical Ethics, 51, pp.1-4.
Yang, G. et al. (2025) Frontiers in Public Health, 13, 1693141.</a:t>
            </a:r>
          </a:p>
        </p:txBody>
      </p:sp>
      <p:sp>
        <p:nvSpPr>
          <p:cNvPr id="10" name="TextBox 9">
            <a:extLst>
              <a:ext uri="{FF2B5EF4-FFF2-40B4-BE49-F238E27FC236}">
                <a16:creationId xmlns:a16="http://schemas.microsoft.com/office/drawing/2014/main" id="{F261A533-1B5A-4614-291A-81EAE0A0491B}"/>
              </a:ext>
            </a:extLst>
          </p:cNvPr>
          <p:cNvSpPr txBox="1"/>
          <p:nvPr/>
        </p:nvSpPr>
        <p:spPr>
          <a:xfrm>
            <a:off x="8778240" y="6336792"/>
            <a:ext cx="2743200" cy="223138"/>
          </a:xfrm>
          <a:prstGeom prst="rect">
            <a:avLst/>
          </a:prstGeom>
          <a:noFill/>
        </p:spPr>
        <p:txBody>
          <a:bodyPr wrap="square" anchor="t">
            <a:spAutoFit/>
          </a:bodyPr>
          <a:lstStyle/>
          <a:p>
            <a:pPr algn="r"/>
            <a:r>
              <a:rPr sz="850" b="1" i="0" dirty="0">
                <a:latin typeface="Aptos"/>
              </a:rPr>
              <a:t>Prepared by </a:t>
            </a:r>
            <a:r>
              <a:rPr lang="en-US" sz="850" b="1" dirty="0">
                <a:latin typeface="Aptos"/>
              </a:rPr>
              <a:t>Tahia</a:t>
            </a:r>
            <a:r>
              <a:rPr sz="850" b="1" i="0" dirty="0">
                <a:latin typeface="Aptos"/>
              </a:rPr>
              <a:t> | BP Community</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08E6C-05DE-334B-EEB4-C6089187709E}"/>
              </a:ext>
            </a:extLst>
          </p:cNvPr>
          <p:cNvSpPr>
            <a:spLocks noGrp="1"/>
          </p:cNvSpPr>
          <p:nvPr>
            <p:ph type="title"/>
          </p:nvPr>
        </p:nvSpPr>
        <p:spPr/>
        <p:txBody>
          <a:bodyPr>
            <a:normAutofit fontScale="90000"/>
          </a:bodyPr>
          <a:lstStyle/>
          <a:p>
            <a:r>
              <a:rPr lang="en-US" dirty="0"/>
              <a:t>Benefits of the Digital Health Intervention</a:t>
            </a:r>
          </a:p>
        </p:txBody>
      </p:sp>
      <p:sp>
        <p:nvSpPr>
          <p:cNvPr id="3" name="Content Placeholder 2">
            <a:extLst>
              <a:ext uri="{FF2B5EF4-FFF2-40B4-BE49-F238E27FC236}">
                <a16:creationId xmlns:a16="http://schemas.microsoft.com/office/drawing/2014/main" id="{1AA03023-B81C-9345-802F-04B8C4C068FF}"/>
              </a:ext>
            </a:extLst>
          </p:cNvPr>
          <p:cNvSpPr>
            <a:spLocks noGrp="1"/>
          </p:cNvSpPr>
          <p:nvPr>
            <p:ph idx="1"/>
          </p:nvPr>
        </p:nvSpPr>
        <p:spPr>
          <a:xfrm>
            <a:off x="504092" y="1464042"/>
            <a:ext cx="6951785" cy="5032375"/>
          </a:xfrm>
        </p:spPr>
        <p:txBody>
          <a:bodyPr>
            <a:noAutofit/>
          </a:bodyPr>
          <a:lstStyle/>
          <a:p>
            <a:pPr marL="0" indent="0">
              <a:buNone/>
            </a:pPr>
            <a:r>
              <a:rPr lang="en-US" sz="2000" b="1" dirty="0">
                <a:latin typeface="Times New Roman" panose="02020603050405020304" pitchFamily="18" charset="0"/>
                <a:cs typeface="Times New Roman" panose="02020603050405020304" pitchFamily="18" charset="0"/>
              </a:rPr>
              <a:t>Benefits of the Proposed Digital Hypertension Intervention</a:t>
            </a:r>
            <a:endParaRPr lang="en-US" sz="2000" dirty="0">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The proposed intervention combines three key components:</a:t>
            </a:r>
          </a:p>
          <a:p>
            <a:r>
              <a:rPr lang="en-US" sz="2000" dirty="0">
                <a:latin typeface="Times New Roman" panose="02020603050405020304" pitchFamily="18" charset="0"/>
                <a:cs typeface="Times New Roman" panose="02020603050405020304" pitchFamily="18" charset="0"/>
              </a:rPr>
              <a:t>Digital support using WhatsApp to give reminders, education and engagement.</a:t>
            </a:r>
          </a:p>
          <a:p>
            <a:r>
              <a:rPr lang="en-US" sz="2000" dirty="0">
                <a:latin typeface="Times New Roman" panose="02020603050405020304" pitchFamily="18" charset="0"/>
                <a:cs typeface="Times New Roman" panose="02020603050405020304" pitchFamily="18" charset="0"/>
              </a:rPr>
              <a:t>Home blood pressure monitoring (HBPM) to facilitate the routine self-monitoring.</a:t>
            </a:r>
          </a:p>
          <a:p>
            <a:r>
              <a:rPr lang="en-US" sz="2000" dirty="0">
                <a:latin typeface="Times New Roman" panose="02020603050405020304" pitchFamily="18" charset="0"/>
                <a:cs typeface="Times New Roman" panose="02020603050405020304" pitchFamily="18" charset="0"/>
              </a:rPr>
              <a:t>Medication review and clinical follow-up of pharmacy.</a:t>
            </a:r>
          </a:p>
          <a:p>
            <a:pPr marL="0" indent="0">
              <a:buNone/>
            </a:pPr>
            <a:r>
              <a:rPr lang="en-US" sz="2000" dirty="0">
                <a:latin typeface="Times New Roman" panose="02020603050405020304" pitchFamily="18" charset="0"/>
                <a:cs typeface="Times New Roman" panose="02020603050405020304" pitchFamily="18" charset="0"/>
              </a:rPr>
              <a:t>This hybrid model aims to:</a:t>
            </a:r>
          </a:p>
          <a:p>
            <a:r>
              <a:rPr lang="en-US" sz="2000" dirty="0">
                <a:latin typeface="Times New Roman" panose="02020603050405020304" pitchFamily="18" charset="0"/>
                <a:cs typeface="Times New Roman" panose="02020603050405020304" pitchFamily="18" charset="0"/>
              </a:rPr>
              <a:t>Enhance blood pressure management among adults in 4065 deprived urban residents.</a:t>
            </a:r>
          </a:p>
          <a:p>
            <a:r>
              <a:rPr lang="en-US" sz="2000" dirty="0">
                <a:latin typeface="Times New Roman" panose="02020603050405020304" pitchFamily="18" charset="0"/>
                <a:cs typeface="Times New Roman" panose="02020603050405020304" pitchFamily="18" charset="0"/>
              </a:rPr>
              <a:t>Enhance patient involvement in </a:t>
            </a:r>
            <a:r>
              <a:rPr lang="en-US" sz="2000" dirty="0" err="1">
                <a:latin typeface="Times New Roman" panose="02020603050405020304" pitchFamily="18" charset="0"/>
                <a:cs typeface="Times New Roman" panose="02020603050405020304" pitchFamily="18" charset="0"/>
              </a:rPr>
              <a:t>self management</a:t>
            </a:r>
            <a:r>
              <a:rPr lang="en-US" sz="2000" dirty="0">
                <a:latin typeface="Times New Roman" panose="02020603050405020304" pitchFamily="18" charset="0"/>
                <a:cs typeface="Times New Roman" panose="02020603050405020304" pitchFamily="18" charset="0"/>
              </a:rPr>
              <a:t> of hypertension.</a:t>
            </a:r>
          </a:p>
          <a:p>
            <a:r>
              <a:rPr lang="en-US" sz="2000" dirty="0">
                <a:latin typeface="Times New Roman" panose="02020603050405020304" pitchFamily="18" charset="0"/>
                <a:cs typeface="Times New Roman" panose="02020603050405020304" pitchFamily="18" charset="0"/>
              </a:rPr>
              <a:t>Minimize cardiovascular health disparities by providing community care (Katz et al., 2024; Margolis et al., 2013).</a:t>
            </a:r>
          </a:p>
          <a:p>
            <a:endParaRPr lang="en-US" sz="2000" dirty="0">
              <a:latin typeface="Times New Roman" panose="02020603050405020304" pitchFamily="18" charset="0"/>
              <a:cs typeface="Times New Roman" panose="02020603050405020304" pitchFamily="18" charset="0"/>
            </a:endParaRPr>
          </a:p>
        </p:txBody>
      </p:sp>
      <p:pic>
        <p:nvPicPr>
          <p:cNvPr id="1026" name="Picture 2" descr="For checking blood pressure at home, basic cuffs are just as good |  Epidemiology &amp; Biostatistics">
            <a:extLst>
              <a:ext uri="{FF2B5EF4-FFF2-40B4-BE49-F238E27FC236}">
                <a16:creationId xmlns:a16="http://schemas.microsoft.com/office/drawing/2014/main" id="{A48D961B-F5AF-1BB1-8E4C-AE6185346D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89985" y="1464042"/>
            <a:ext cx="3661867" cy="244426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re Home Blood Pressure Monitors Accurate?">
            <a:extLst>
              <a:ext uri="{FF2B5EF4-FFF2-40B4-BE49-F238E27FC236}">
                <a16:creationId xmlns:a16="http://schemas.microsoft.com/office/drawing/2014/main" id="{E5867562-3D11-A09F-F136-121317D87F6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89985" y="3980229"/>
            <a:ext cx="3661867" cy="21919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83151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DFECD-70FF-060B-4741-BBE3CE9F0569}"/>
              </a:ext>
            </a:extLst>
          </p:cNvPr>
          <p:cNvSpPr>
            <a:spLocks noGrp="1"/>
          </p:cNvSpPr>
          <p:nvPr>
            <p:ph type="title"/>
          </p:nvPr>
        </p:nvSpPr>
        <p:spPr/>
        <p:txBody>
          <a:bodyPr>
            <a:normAutofit fontScale="90000"/>
          </a:bodyPr>
          <a:lstStyle/>
          <a:p>
            <a:r>
              <a:rPr lang="en-US" dirty="0"/>
              <a:t>Benefits for Adults in Deprived Urban Communities</a:t>
            </a:r>
          </a:p>
        </p:txBody>
      </p:sp>
      <p:sp>
        <p:nvSpPr>
          <p:cNvPr id="3" name="Content Placeholder 2">
            <a:extLst>
              <a:ext uri="{FF2B5EF4-FFF2-40B4-BE49-F238E27FC236}">
                <a16:creationId xmlns:a16="http://schemas.microsoft.com/office/drawing/2014/main" id="{D4D0A2EF-7FB4-8584-031A-D0FA52338356}"/>
              </a:ext>
            </a:extLst>
          </p:cNvPr>
          <p:cNvSpPr>
            <a:spLocks noGrp="1"/>
          </p:cNvSpPr>
          <p:nvPr>
            <p:ph idx="1"/>
          </p:nvPr>
        </p:nvSpPr>
        <p:spPr>
          <a:xfrm>
            <a:off x="838200" y="1690688"/>
            <a:ext cx="7057292" cy="4802187"/>
          </a:xfrm>
        </p:spPr>
        <p:txBody>
          <a:bodyPr>
            <a:noAutofit/>
          </a:bodyPr>
          <a:lstStyle/>
          <a:p>
            <a:pPr marL="0" indent="0">
              <a:buNone/>
            </a:pPr>
            <a:r>
              <a:rPr lang="en-US" sz="2000" dirty="0">
                <a:latin typeface="Times New Roman" panose="02020603050405020304" pitchFamily="18" charset="0"/>
                <a:cs typeface="Times New Roman" panose="02020603050405020304" pitchFamily="18" charset="0"/>
              </a:rPr>
              <a:t>The intervention can improve health outcomes for the target population through:</a:t>
            </a:r>
          </a:p>
          <a:p>
            <a:r>
              <a:rPr lang="en-US" sz="2000" dirty="0">
                <a:latin typeface="Times New Roman" panose="02020603050405020304" pitchFamily="18" charset="0"/>
                <a:cs typeface="Times New Roman" panose="02020603050405020304" pitchFamily="18" charset="0"/>
              </a:rPr>
              <a:t>Greater access to health assistance through popular means of digital communication.</a:t>
            </a:r>
          </a:p>
          <a:p>
            <a:r>
              <a:rPr lang="en-US" sz="2000" dirty="0">
                <a:latin typeface="Times New Roman" panose="02020603050405020304" pitchFamily="18" charset="0"/>
                <a:cs typeface="Times New Roman" panose="02020603050405020304" pitchFamily="18" charset="0"/>
              </a:rPr>
              <a:t>Increased patient involvement using frequent reminders and education.</a:t>
            </a:r>
          </a:p>
          <a:p>
            <a:r>
              <a:rPr lang="en-US" sz="2000" dirty="0">
                <a:latin typeface="Times New Roman" panose="02020603050405020304" pitchFamily="18" charset="0"/>
                <a:cs typeface="Times New Roman" panose="02020603050405020304" pitchFamily="18" charset="0"/>
              </a:rPr>
              <a:t>Self-monitored blood pressure at home empowerment.</a:t>
            </a:r>
          </a:p>
          <a:p>
            <a:r>
              <a:rPr lang="en-US" sz="2000" dirty="0">
                <a:latin typeface="Times New Roman" panose="02020603050405020304" pitchFamily="18" charset="0"/>
                <a:cs typeface="Times New Roman" panose="02020603050405020304" pitchFamily="18" charset="0"/>
              </a:rPr>
              <a:t>Less expensive barriers to healthcare access due to community pharmacy.</a:t>
            </a:r>
          </a:p>
          <a:p>
            <a:r>
              <a:rPr lang="en-US" sz="2000" dirty="0">
                <a:latin typeface="Times New Roman" panose="02020603050405020304" pitchFamily="18" charset="0"/>
                <a:cs typeface="Times New Roman" panose="02020603050405020304" pitchFamily="18" charset="0"/>
              </a:rPr>
              <a:t>Reduced readmission rates and increased hypertension knowledge.</a:t>
            </a:r>
          </a:p>
          <a:p>
            <a:r>
              <a:rPr lang="en-US" sz="2000" dirty="0">
                <a:latin typeface="Times New Roman" panose="02020603050405020304" pitchFamily="18" charset="0"/>
                <a:cs typeface="Times New Roman" panose="02020603050405020304" pitchFamily="18" charset="0"/>
              </a:rPr>
              <a:t>WhatsApp is just one of the examples of digital messaging platforms that have demonstrated the potential to enhance patient engagement and treatment adherence (</a:t>
            </a:r>
            <a:r>
              <a:rPr lang="en-US" sz="2000" dirty="0" err="1">
                <a:latin typeface="Times New Roman" panose="02020603050405020304" pitchFamily="18" charset="0"/>
                <a:cs typeface="Times New Roman" panose="02020603050405020304" pitchFamily="18" charset="0"/>
              </a:rPr>
              <a:t>Favaretti</a:t>
            </a:r>
            <a:r>
              <a:rPr lang="en-US" sz="2000" dirty="0">
                <a:latin typeface="Times New Roman" panose="02020603050405020304" pitchFamily="18" charset="0"/>
                <a:cs typeface="Times New Roman" panose="02020603050405020304" pitchFamily="18" charset="0"/>
              </a:rPr>
              <a:t> et al., 2024; Katz et al., 2024).</a:t>
            </a:r>
          </a:p>
        </p:txBody>
      </p:sp>
      <p:pic>
        <p:nvPicPr>
          <p:cNvPr id="2050" name="Picture 2" descr="Smart Medicine Reminders | SmartCarePlus">
            <a:extLst>
              <a:ext uri="{FF2B5EF4-FFF2-40B4-BE49-F238E27FC236}">
                <a16:creationId xmlns:a16="http://schemas.microsoft.com/office/drawing/2014/main" id="{6A5A05D4-266E-9499-7CFA-6FC8388F18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95492" y="1334672"/>
            <a:ext cx="4128539" cy="2373292"/>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BC6CEA1A-A914-DB05-6DA3-B5541581DD70}"/>
              </a:ext>
            </a:extLst>
          </p:cNvPr>
          <p:cNvPicPr>
            <a:picLocks noChangeAspect="1"/>
          </p:cNvPicPr>
          <p:nvPr/>
        </p:nvPicPr>
        <p:blipFill>
          <a:blip r:embed="rId4"/>
          <a:stretch>
            <a:fillRect/>
          </a:stretch>
        </p:blipFill>
        <p:spPr>
          <a:xfrm>
            <a:off x="7895492" y="3783375"/>
            <a:ext cx="4128539" cy="2767874"/>
          </a:xfrm>
          <a:prstGeom prst="rect">
            <a:avLst/>
          </a:prstGeom>
        </p:spPr>
      </p:pic>
    </p:spTree>
    <p:extLst>
      <p:ext uri="{BB962C8B-B14F-4D97-AF65-F5344CB8AC3E}">
        <p14:creationId xmlns:p14="http://schemas.microsoft.com/office/powerpoint/2010/main" val="233792724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AFD5A-2872-B2D3-07AD-5379876614A7}"/>
              </a:ext>
            </a:extLst>
          </p:cNvPr>
          <p:cNvSpPr>
            <a:spLocks noGrp="1"/>
          </p:cNvSpPr>
          <p:nvPr>
            <p:ph type="title"/>
          </p:nvPr>
        </p:nvSpPr>
        <p:spPr/>
        <p:txBody>
          <a:bodyPr>
            <a:normAutofit fontScale="90000"/>
          </a:bodyPr>
          <a:lstStyle/>
          <a:p>
            <a:r>
              <a:rPr lang="en-US" dirty="0"/>
              <a:t>Expected Health Outcomes of the Intervention</a:t>
            </a:r>
          </a:p>
        </p:txBody>
      </p:sp>
      <p:sp>
        <p:nvSpPr>
          <p:cNvPr id="3" name="Content Placeholder 2">
            <a:extLst>
              <a:ext uri="{FF2B5EF4-FFF2-40B4-BE49-F238E27FC236}">
                <a16:creationId xmlns:a16="http://schemas.microsoft.com/office/drawing/2014/main" id="{58B6A116-0823-278C-5E9E-79DD481D45B1}"/>
              </a:ext>
            </a:extLst>
          </p:cNvPr>
          <p:cNvSpPr>
            <a:spLocks noGrp="1"/>
          </p:cNvSpPr>
          <p:nvPr>
            <p:ph idx="1"/>
          </p:nvPr>
        </p:nvSpPr>
        <p:spPr>
          <a:xfrm>
            <a:off x="838200" y="1825625"/>
            <a:ext cx="5404338" cy="4351338"/>
          </a:xfrm>
        </p:spPr>
        <p:txBody>
          <a:bodyPr>
            <a:normAutofit lnSpcReduction="10000"/>
          </a:bodyPr>
          <a:lstStyle/>
          <a:p>
            <a:pPr marL="0" indent="0">
              <a:buNone/>
            </a:pPr>
            <a:r>
              <a:rPr lang="en-US" sz="2000" dirty="0">
                <a:latin typeface="Times New Roman" panose="02020603050405020304" pitchFamily="18" charset="0"/>
                <a:cs typeface="Times New Roman" panose="02020603050405020304" pitchFamily="18" charset="0"/>
              </a:rPr>
              <a:t>Improved hypertension management may lead to: </a:t>
            </a:r>
          </a:p>
          <a:p>
            <a:r>
              <a:rPr lang="en-US" sz="2000" dirty="0">
                <a:latin typeface="Times New Roman" panose="02020603050405020304" pitchFamily="18" charset="0"/>
                <a:cs typeface="Times New Roman" panose="02020603050405020304" pitchFamily="18" charset="0"/>
              </a:rPr>
              <a:t>Improved blood pressure with frequent observation and follow-up.</a:t>
            </a:r>
          </a:p>
          <a:p>
            <a:r>
              <a:rPr lang="en-US" sz="2000" dirty="0">
                <a:latin typeface="Times New Roman" panose="02020603050405020304" pitchFamily="18" charset="0"/>
                <a:cs typeface="Times New Roman" panose="02020603050405020304" pitchFamily="18" charset="0"/>
              </a:rPr>
              <a:t>Less risk of cardiovascular disease, stroke and heart attack.</a:t>
            </a:r>
          </a:p>
          <a:p>
            <a:r>
              <a:rPr lang="en-US" sz="2000" dirty="0">
                <a:latin typeface="Times New Roman" panose="02020603050405020304" pitchFamily="18" charset="0"/>
                <a:cs typeface="Times New Roman" panose="02020603050405020304" pitchFamily="18" charset="0"/>
              </a:rPr>
              <a:t>More medication compliance and optimal treatment.</a:t>
            </a:r>
          </a:p>
          <a:p>
            <a:r>
              <a:rPr lang="en-US" sz="2000" dirty="0">
                <a:latin typeface="Times New Roman" panose="02020603050405020304" pitchFamily="18" charset="0"/>
                <a:cs typeface="Times New Roman" panose="02020603050405020304" pitchFamily="18" charset="0"/>
              </a:rPr>
              <a:t>Previously detected uncontrolled hypertension.</a:t>
            </a:r>
          </a:p>
          <a:p>
            <a:r>
              <a:rPr lang="en-US" sz="2000" dirty="0">
                <a:latin typeface="Times New Roman" panose="02020603050405020304" pitchFamily="18" charset="0"/>
                <a:cs typeface="Times New Roman" panose="02020603050405020304" pitchFamily="18" charset="0"/>
              </a:rPr>
              <a:t>Enhanced patient health literacy and </a:t>
            </a:r>
            <a:r>
              <a:rPr lang="en-US" sz="2000" dirty="0" err="1">
                <a:latin typeface="Times New Roman" panose="02020603050405020304" pitchFamily="18" charset="0"/>
                <a:cs typeface="Times New Roman" panose="02020603050405020304" pitchFamily="18" charset="0"/>
              </a:rPr>
              <a:t>self management</a:t>
            </a:r>
            <a:r>
              <a:rPr lang="en-US" sz="2000" dirty="0">
                <a:latin typeface="Times New Roman" panose="02020603050405020304" pitchFamily="18" charset="0"/>
                <a:cs typeface="Times New Roman" panose="02020603050405020304" pitchFamily="18" charset="0"/>
              </a:rPr>
              <a:t>.</a:t>
            </a:r>
          </a:p>
          <a:p>
            <a:r>
              <a:rPr lang="en-US" sz="2000" dirty="0">
                <a:latin typeface="Times New Roman" panose="02020603050405020304" pitchFamily="18" charset="0"/>
                <a:cs typeface="Times New Roman" panose="02020603050405020304" pitchFamily="18" charset="0"/>
              </a:rPr>
              <a:t>Properly managed hypertension is associated with a significant risk of significant cardiovascular complications being reduced (NICE, 2026; BHF, 2025).</a:t>
            </a:r>
          </a:p>
        </p:txBody>
      </p:sp>
      <p:pic>
        <p:nvPicPr>
          <p:cNvPr id="3078" name="Picture 6" descr="What your doctor wants you to know about hypertension -  Foundationhealthpartners">
            <a:extLst>
              <a:ext uri="{FF2B5EF4-FFF2-40B4-BE49-F238E27FC236}">
                <a16:creationId xmlns:a16="http://schemas.microsoft.com/office/drawing/2014/main" id="{996EFFB5-13C4-842E-A23D-121134D8E4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3575" y="1159847"/>
            <a:ext cx="5404338" cy="55574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978882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CB053-CDAE-DC1A-F1F8-64A84048C7FA}"/>
              </a:ext>
            </a:extLst>
          </p:cNvPr>
          <p:cNvSpPr>
            <a:spLocks noGrp="1"/>
          </p:cNvSpPr>
          <p:nvPr>
            <p:ph type="title"/>
          </p:nvPr>
        </p:nvSpPr>
        <p:spPr/>
        <p:txBody>
          <a:bodyPr/>
          <a:lstStyle/>
          <a:p>
            <a:r>
              <a:rPr lang="en-US" dirty="0"/>
              <a:t>Benefits for Healthcare Systems</a:t>
            </a:r>
          </a:p>
        </p:txBody>
      </p:sp>
      <p:sp>
        <p:nvSpPr>
          <p:cNvPr id="3" name="Content Placeholder 2">
            <a:extLst>
              <a:ext uri="{FF2B5EF4-FFF2-40B4-BE49-F238E27FC236}">
                <a16:creationId xmlns:a16="http://schemas.microsoft.com/office/drawing/2014/main" id="{A7533D0B-DA84-5F07-5EDE-7846104AD1B5}"/>
              </a:ext>
            </a:extLst>
          </p:cNvPr>
          <p:cNvSpPr>
            <a:spLocks noGrp="1"/>
          </p:cNvSpPr>
          <p:nvPr>
            <p:ph idx="1"/>
          </p:nvPr>
        </p:nvSpPr>
        <p:spPr>
          <a:xfrm>
            <a:off x="838201" y="1720115"/>
            <a:ext cx="5808784" cy="4351338"/>
          </a:xfrm>
        </p:spPr>
        <p:txBody>
          <a:bodyPr>
            <a:noAutofit/>
          </a:bodyPr>
          <a:lstStyle/>
          <a:p>
            <a:pPr marL="0" indent="0">
              <a:buNone/>
            </a:pPr>
            <a:r>
              <a:rPr lang="en-US" sz="2000" dirty="0">
                <a:latin typeface="Times New Roman" panose="02020603050405020304" pitchFamily="18" charset="0"/>
                <a:cs typeface="Times New Roman" panose="02020603050405020304" pitchFamily="18" charset="0"/>
              </a:rPr>
              <a:t>The intervention may also support healthcare services by:</a:t>
            </a:r>
          </a:p>
          <a:p>
            <a:r>
              <a:rPr lang="en-US" sz="2000" dirty="0">
                <a:latin typeface="Times New Roman" panose="02020603050405020304" pitchFamily="18" charset="0"/>
                <a:cs typeface="Times New Roman" panose="02020603050405020304" pitchFamily="18" charset="0"/>
              </a:rPr>
              <a:t>Remote monitoring to decrease the load on the primary care clinics.</a:t>
            </a:r>
          </a:p>
          <a:p>
            <a:r>
              <a:rPr lang="en-US" sz="2000" dirty="0">
                <a:latin typeface="Times New Roman" panose="02020603050405020304" pitchFamily="18" charset="0"/>
                <a:cs typeface="Times New Roman" panose="02020603050405020304" pitchFamily="18" charset="0"/>
              </a:rPr>
              <a:t>Avoiding unnecessary hospitalization for hypertension complications.</a:t>
            </a:r>
          </a:p>
          <a:p>
            <a:r>
              <a:rPr lang="en-US" sz="2000" dirty="0">
                <a:latin typeface="Times New Roman" panose="02020603050405020304" pitchFamily="18" charset="0"/>
                <a:cs typeface="Times New Roman" panose="02020603050405020304" pitchFamily="18" charset="0"/>
              </a:rPr>
              <a:t>Enhancement of efficiency in chronic disease care.</a:t>
            </a:r>
          </a:p>
          <a:p>
            <a:r>
              <a:rPr lang="en-US" sz="2000" dirty="0">
                <a:latin typeface="Times New Roman" panose="02020603050405020304" pitchFamily="18" charset="0"/>
                <a:cs typeface="Times New Roman" panose="02020603050405020304" pitchFamily="18" charset="0"/>
              </a:rPr>
              <a:t>Empowering the community pharmacies in prevention. </a:t>
            </a:r>
          </a:p>
          <a:p>
            <a:r>
              <a:rPr lang="en-US" sz="2000" dirty="0">
                <a:latin typeface="Times New Roman" panose="02020603050405020304" pitchFamily="18" charset="0"/>
                <a:cs typeface="Times New Roman" panose="02020603050405020304" pitchFamily="18" charset="0"/>
              </a:rPr>
              <a:t>Underwriting the transition to community-based and digital healthcare.</a:t>
            </a:r>
          </a:p>
          <a:p>
            <a:r>
              <a:rPr lang="en-US" sz="2000" dirty="0">
                <a:latin typeface="Times New Roman" panose="02020603050405020304" pitchFamily="18" charset="0"/>
                <a:cs typeface="Times New Roman" panose="02020603050405020304" pitchFamily="18" charset="0"/>
              </a:rPr>
              <a:t>The cost of healthcare, as well as system efficiency, can be improved with the help of preventative management of hypertension (Cheema et al., 2014; NHS England, 2026).</a:t>
            </a:r>
          </a:p>
        </p:txBody>
      </p:sp>
      <p:pic>
        <p:nvPicPr>
          <p:cNvPr id="4098" name="Picture 2" descr="Remote Patient Monitoring Services for Chronic Disease">
            <a:extLst>
              <a:ext uri="{FF2B5EF4-FFF2-40B4-BE49-F238E27FC236}">
                <a16:creationId xmlns:a16="http://schemas.microsoft.com/office/drawing/2014/main" id="{8B74D226-D276-22D4-FD44-215FB0E5CC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6984" y="1825624"/>
            <a:ext cx="5363307" cy="44427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415603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56F06-42B1-C5C0-A784-30AD5D1E9324}"/>
              </a:ext>
            </a:extLst>
          </p:cNvPr>
          <p:cNvSpPr>
            <a:spLocks noGrp="1"/>
          </p:cNvSpPr>
          <p:nvPr>
            <p:ph type="title"/>
          </p:nvPr>
        </p:nvSpPr>
        <p:spPr/>
        <p:txBody>
          <a:bodyPr/>
          <a:lstStyle/>
          <a:p>
            <a:r>
              <a:rPr lang="en-US" dirty="0"/>
              <a:t>Policy Implications</a:t>
            </a:r>
          </a:p>
        </p:txBody>
      </p:sp>
      <p:sp>
        <p:nvSpPr>
          <p:cNvPr id="3" name="Content Placeholder 2">
            <a:extLst>
              <a:ext uri="{FF2B5EF4-FFF2-40B4-BE49-F238E27FC236}">
                <a16:creationId xmlns:a16="http://schemas.microsoft.com/office/drawing/2014/main" id="{61A5DDED-2E94-8FF3-0354-2D5916C9541C}"/>
              </a:ext>
            </a:extLst>
          </p:cNvPr>
          <p:cNvSpPr>
            <a:spLocks noGrp="1"/>
          </p:cNvSpPr>
          <p:nvPr>
            <p:ph idx="1"/>
          </p:nvPr>
        </p:nvSpPr>
        <p:spPr>
          <a:xfrm>
            <a:off x="838200" y="1825625"/>
            <a:ext cx="5545015" cy="4351338"/>
          </a:xfrm>
        </p:spPr>
        <p:txBody>
          <a:bodyPr>
            <a:noAutofit/>
          </a:bodyPr>
          <a:lstStyle/>
          <a:p>
            <a:pPr marL="0" indent="0">
              <a:buNone/>
            </a:pPr>
            <a:r>
              <a:rPr lang="en-US" sz="2000" dirty="0">
                <a:latin typeface="Times New Roman" panose="02020603050405020304" pitchFamily="18" charset="0"/>
                <a:cs typeface="Times New Roman" panose="02020603050405020304" pitchFamily="18" charset="0"/>
              </a:rPr>
              <a:t>The intervention supports several public health policy priorities:</a:t>
            </a:r>
          </a:p>
          <a:p>
            <a:r>
              <a:rPr lang="en-US" sz="2000" dirty="0">
                <a:latin typeface="Times New Roman" panose="02020603050405020304" pitchFamily="18" charset="0"/>
                <a:cs typeface="Times New Roman" panose="02020603050405020304" pitchFamily="18" charset="0"/>
              </a:rPr>
              <a:t>In line with NHS digital health plans that encourage distance care.</a:t>
            </a:r>
          </a:p>
          <a:p>
            <a:r>
              <a:rPr lang="en-US" sz="2000" dirty="0">
                <a:latin typeface="Times New Roman" panose="02020603050405020304" pitchFamily="18" charset="0"/>
                <a:cs typeface="Times New Roman" panose="02020603050405020304" pitchFamily="18" charset="0"/>
              </a:rPr>
              <a:t> Endorses the Core20PLUS5 program that strives to alleviate health inequity.</a:t>
            </a:r>
          </a:p>
          <a:p>
            <a:r>
              <a:rPr lang="en-US" sz="2000" dirty="0">
                <a:latin typeface="Times New Roman" panose="02020603050405020304" pitchFamily="18" charset="0"/>
                <a:cs typeface="Times New Roman" panose="02020603050405020304" pitchFamily="18" charset="0"/>
              </a:rPr>
              <a:t>Promotes the adoption of digital technologies by primary care.</a:t>
            </a:r>
          </a:p>
          <a:p>
            <a:r>
              <a:rPr lang="en-US" sz="2000" dirty="0">
                <a:latin typeface="Times New Roman" panose="02020603050405020304" pitchFamily="18" charset="0"/>
                <a:cs typeface="Times New Roman" panose="02020603050405020304" pitchFamily="18" charset="0"/>
              </a:rPr>
              <a:t>Enhances community-based interventions in prevention of cardiovascular diseases.</a:t>
            </a:r>
          </a:p>
          <a:p>
            <a:r>
              <a:rPr lang="en-US" sz="2000" dirty="0">
                <a:latin typeface="Times New Roman" panose="02020603050405020304" pitchFamily="18" charset="0"/>
                <a:cs typeface="Times New Roman" panose="02020603050405020304" pitchFamily="18" charset="0"/>
              </a:rPr>
              <a:t>The digital health solutions are becoming more commonly viewed as a means to facilitate the delivery of healthcare in an equitable and accessible way (NHS England, 2023; Katz et al., 2024).</a:t>
            </a:r>
          </a:p>
        </p:txBody>
      </p:sp>
      <p:pic>
        <p:nvPicPr>
          <p:cNvPr id="5122" name="Picture 2" descr="Who are the true policy makers in the NHS? It might not be who you think.">
            <a:extLst>
              <a:ext uri="{FF2B5EF4-FFF2-40B4-BE49-F238E27FC236}">
                <a16:creationId xmlns:a16="http://schemas.microsoft.com/office/drawing/2014/main" id="{21A72106-C68C-3B24-E7FA-260F74B14F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6260" y="1719018"/>
            <a:ext cx="4753708"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588037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E31DA-83B0-83D5-BFC6-D305844F695C}"/>
              </a:ext>
            </a:extLst>
          </p:cNvPr>
          <p:cNvSpPr>
            <a:spLocks noGrp="1"/>
          </p:cNvSpPr>
          <p:nvPr>
            <p:ph type="title"/>
          </p:nvPr>
        </p:nvSpPr>
        <p:spPr/>
        <p:txBody>
          <a:bodyPr/>
          <a:lstStyle/>
          <a:p>
            <a:r>
              <a:rPr lang="en-US" dirty="0"/>
              <a:t>Implications for Education</a:t>
            </a:r>
          </a:p>
        </p:txBody>
      </p:sp>
      <p:sp>
        <p:nvSpPr>
          <p:cNvPr id="3" name="Content Placeholder 2">
            <a:extLst>
              <a:ext uri="{FF2B5EF4-FFF2-40B4-BE49-F238E27FC236}">
                <a16:creationId xmlns:a16="http://schemas.microsoft.com/office/drawing/2014/main" id="{D24EA637-5DDA-A133-ED05-1AC12324C4B4}"/>
              </a:ext>
            </a:extLst>
          </p:cNvPr>
          <p:cNvSpPr>
            <a:spLocks noGrp="1"/>
          </p:cNvSpPr>
          <p:nvPr>
            <p:ph idx="1"/>
          </p:nvPr>
        </p:nvSpPr>
        <p:spPr>
          <a:xfrm>
            <a:off x="838200" y="1825625"/>
            <a:ext cx="4613031" cy="4351338"/>
          </a:xfrm>
        </p:spPr>
        <p:txBody>
          <a:bodyPr>
            <a:noAutofit/>
          </a:bodyPr>
          <a:lstStyle/>
          <a:p>
            <a:pPr marL="0" indent="0">
              <a:buNone/>
            </a:pPr>
            <a:r>
              <a:rPr lang="en-US" sz="2000" dirty="0">
                <a:latin typeface="Times New Roman" panose="02020603050405020304" pitchFamily="18" charset="0"/>
                <a:cs typeface="Times New Roman" panose="02020603050405020304" pitchFamily="18" charset="0"/>
              </a:rPr>
              <a:t>Digital health promotion interventions can support education by:</a:t>
            </a:r>
          </a:p>
          <a:p>
            <a:r>
              <a:rPr lang="en-US" sz="2000" dirty="0">
                <a:latin typeface="Times New Roman" panose="02020603050405020304" pitchFamily="18" charset="0"/>
                <a:cs typeface="Times New Roman" panose="02020603050405020304" pitchFamily="18" charset="0"/>
              </a:rPr>
              <a:t>Enhancing patient health literacy on hypertension.</a:t>
            </a:r>
          </a:p>
          <a:p>
            <a:r>
              <a:rPr lang="en-US" sz="2000" dirty="0">
                <a:latin typeface="Times New Roman" panose="02020603050405020304" pitchFamily="18" charset="0"/>
                <a:cs typeface="Times New Roman" panose="02020603050405020304" pitchFamily="18" charset="0"/>
              </a:rPr>
              <a:t>Promoting self-care and awareness.</a:t>
            </a:r>
          </a:p>
          <a:p>
            <a:r>
              <a:rPr lang="en-US" sz="2000" dirty="0">
                <a:latin typeface="Times New Roman" panose="02020603050405020304" pitchFamily="18" charset="0"/>
                <a:cs typeface="Times New Roman" panose="02020603050405020304" pitchFamily="18" charset="0"/>
              </a:rPr>
              <a:t>Available digital health education.</a:t>
            </a:r>
          </a:p>
          <a:p>
            <a:r>
              <a:rPr lang="en-US" sz="2000" dirty="0">
                <a:latin typeface="Times New Roman" panose="02020603050405020304" pitchFamily="18" charset="0"/>
                <a:cs typeface="Times New Roman" panose="02020603050405020304" pitchFamily="18" charset="0"/>
              </a:rPr>
              <a:t>Improving the digital health competency of healthcare professionals.</a:t>
            </a:r>
          </a:p>
          <a:p>
            <a:r>
              <a:rPr lang="en-US" sz="2000" dirty="0">
                <a:latin typeface="Times New Roman" panose="02020603050405020304" pitchFamily="18" charset="0"/>
                <a:cs typeface="Times New Roman" panose="02020603050405020304" pitchFamily="18" charset="0"/>
              </a:rPr>
              <a:t>Promoting cardiovascular education in the community.</a:t>
            </a:r>
          </a:p>
          <a:p>
            <a:r>
              <a:rPr lang="en-US" sz="2000" dirty="0">
                <a:latin typeface="Times New Roman" panose="02020603050405020304" pitchFamily="18" charset="0"/>
                <a:cs typeface="Times New Roman" panose="02020603050405020304" pitchFamily="18" charset="0"/>
              </a:rPr>
              <a:t>Health education is also important in enhancing chronic disease management in the long run (Maitra, 2021; Gulati, 2025).</a:t>
            </a:r>
          </a:p>
        </p:txBody>
      </p:sp>
      <p:pic>
        <p:nvPicPr>
          <p:cNvPr id="7" name="Picture 6">
            <a:extLst>
              <a:ext uri="{FF2B5EF4-FFF2-40B4-BE49-F238E27FC236}">
                <a16:creationId xmlns:a16="http://schemas.microsoft.com/office/drawing/2014/main" id="{D249D2C3-8B28-2244-9DBD-8CD6E09711E4}"/>
              </a:ext>
            </a:extLst>
          </p:cNvPr>
          <p:cNvPicPr>
            <a:picLocks noChangeAspect="1"/>
          </p:cNvPicPr>
          <p:nvPr/>
        </p:nvPicPr>
        <p:blipFill>
          <a:blip r:embed="rId3"/>
          <a:stretch>
            <a:fillRect/>
          </a:stretch>
        </p:blipFill>
        <p:spPr>
          <a:xfrm>
            <a:off x="5533293" y="1690688"/>
            <a:ext cx="6052846" cy="3362692"/>
          </a:xfrm>
          <a:prstGeom prst="rect">
            <a:avLst/>
          </a:prstGeom>
        </p:spPr>
      </p:pic>
    </p:spTree>
    <p:extLst>
      <p:ext uri="{BB962C8B-B14F-4D97-AF65-F5344CB8AC3E}">
        <p14:creationId xmlns:p14="http://schemas.microsoft.com/office/powerpoint/2010/main" val="223835664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29125-0FD5-56F4-DEEB-2705ABB01533}"/>
              </a:ext>
            </a:extLst>
          </p:cNvPr>
          <p:cNvSpPr>
            <a:spLocks noGrp="1"/>
          </p:cNvSpPr>
          <p:nvPr>
            <p:ph type="title"/>
          </p:nvPr>
        </p:nvSpPr>
        <p:spPr>
          <a:xfrm>
            <a:off x="457200" y="274638"/>
            <a:ext cx="6295292" cy="1143000"/>
          </a:xfrm>
        </p:spPr>
        <p:txBody>
          <a:bodyPr/>
          <a:lstStyle/>
          <a:p>
            <a:r>
              <a:rPr lang="en-US" dirty="0"/>
              <a:t>Implications for Research</a:t>
            </a:r>
          </a:p>
        </p:txBody>
      </p:sp>
      <p:sp>
        <p:nvSpPr>
          <p:cNvPr id="3" name="Content Placeholder 2">
            <a:extLst>
              <a:ext uri="{FF2B5EF4-FFF2-40B4-BE49-F238E27FC236}">
                <a16:creationId xmlns:a16="http://schemas.microsoft.com/office/drawing/2014/main" id="{801A92FF-533B-D605-6ABB-8C7B83468079}"/>
              </a:ext>
            </a:extLst>
          </p:cNvPr>
          <p:cNvSpPr>
            <a:spLocks noGrp="1"/>
          </p:cNvSpPr>
          <p:nvPr>
            <p:ph idx="1"/>
          </p:nvPr>
        </p:nvSpPr>
        <p:spPr>
          <a:xfrm>
            <a:off x="838200" y="1825625"/>
            <a:ext cx="5439508" cy="4351338"/>
          </a:xfrm>
        </p:spPr>
        <p:txBody>
          <a:bodyPr>
            <a:normAutofit lnSpcReduction="10000"/>
          </a:bodyPr>
          <a:lstStyle/>
          <a:p>
            <a:pPr marL="0" indent="0">
              <a:buNone/>
            </a:pPr>
            <a:r>
              <a:rPr lang="en-US" sz="2000" dirty="0">
                <a:latin typeface="Times New Roman" panose="02020603050405020304" pitchFamily="18" charset="0"/>
                <a:cs typeface="Times New Roman" panose="02020603050405020304" pitchFamily="18" charset="0"/>
              </a:rPr>
              <a:t>The intervention highlights several areas for further research:</a:t>
            </a:r>
          </a:p>
          <a:p>
            <a:r>
              <a:rPr lang="en-US" sz="2000" dirty="0">
                <a:latin typeface="Times New Roman" panose="02020603050405020304" pitchFamily="18" charset="0"/>
                <a:cs typeface="Times New Roman" panose="02020603050405020304" pitchFamily="18" charset="0"/>
              </a:rPr>
              <a:t>Measuring the effectiveness of digital hypertension interventions in the long term.</a:t>
            </a:r>
          </a:p>
          <a:p>
            <a:r>
              <a:rPr lang="en-US" sz="2000" dirty="0">
                <a:latin typeface="Times New Roman" panose="02020603050405020304" pitchFamily="18" charset="0"/>
                <a:cs typeface="Times New Roman" panose="02020603050405020304" pitchFamily="18" charset="0"/>
              </a:rPr>
              <a:t>Learning digital inclusion and access in marginalized communities.</a:t>
            </a:r>
          </a:p>
          <a:p>
            <a:r>
              <a:rPr lang="en-US" sz="2000" dirty="0">
                <a:latin typeface="Times New Roman" panose="02020603050405020304" pitchFamily="18" charset="0"/>
                <a:cs typeface="Times New Roman" panose="02020603050405020304" pitchFamily="18" charset="0"/>
              </a:rPr>
              <a:t>Exploring methods of engaging the patient in chronic disease management.</a:t>
            </a:r>
          </a:p>
          <a:p>
            <a:r>
              <a:rPr lang="en-US" sz="2000" dirty="0">
                <a:latin typeface="Times New Roman" panose="02020603050405020304" pitchFamily="18" charset="0"/>
                <a:cs typeface="Times New Roman" panose="02020603050405020304" pitchFamily="18" charset="0"/>
              </a:rPr>
              <a:t>Evaluation of cost- efficiency of hybrid digital-community healthcare models.</a:t>
            </a:r>
          </a:p>
          <a:p>
            <a:r>
              <a:rPr lang="en-US" sz="2000" dirty="0">
                <a:latin typeface="Times New Roman" panose="02020603050405020304" pitchFamily="18" charset="0"/>
                <a:cs typeface="Times New Roman" panose="02020603050405020304" pitchFamily="18" charset="0"/>
              </a:rPr>
              <a:t>More scientific work is required to streamline digital health promotion strategies in various groups (Yang et al., 2025; Katz et al., 2024).</a:t>
            </a:r>
          </a:p>
        </p:txBody>
      </p:sp>
      <p:pic>
        <p:nvPicPr>
          <p:cNvPr id="7172" name="Picture 4" descr="For all other people with hypertension, management includes">
            <a:extLst>
              <a:ext uri="{FF2B5EF4-FFF2-40B4-BE49-F238E27FC236}">
                <a16:creationId xmlns:a16="http://schemas.microsoft.com/office/drawing/2014/main" id="{43289977-62B2-628C-AF70-F30F7A6DA1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6188" y="428747"/>
            <a:ext cx="5439508" cy="60005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323115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DCA1F-AAF5-6F2A-A56F-65A65167796A}"/>
              </a:ext>
            </a:extLst>
          </p:cNvPr>
          <p:cNvSpPr>
            <a:spLocks noGrp="1"/>
          </p:cNvSpPr>
          <p:nvPr>
            <p:ph type="title"/>
          </p:nvPr>
        </p:nvSpPr>
        <p:spPr>
          <a:xfrm>
            <a:off x="1981200" y="274638"/>
            <a:ext cx="8229600" cy="1143000"/>
          </a:xfrm>
        </p:spPr>
        <p:txBody>
          <a:bodyPr>
            <a:normAutofit/>
          </a:bodyPr>
          <a:lstStyle/>
          <a:p>
            <a:r>
              <a:rPr lang="en-US" b="1" dirty="0"/>
              <a:t>Conclusion</a:t>
            </a:r>
            <a:endParaRPr lang="en-US" dirty="0"/>
          </a:p>
        </p:txBody>
      </p:sp>
      <p:sp>
        <p:nvSpPr>
          <p:cNvPr id="3" name="Content Placeholder 2">
            <a:extLst>
              <a:ext uri="{FF2B5EF4-FFF2-40B4-BE49-F238E27FC236}">
                <a16:creationId xmlns:a16="http://schemas.microsoft.com/office/drawing/2014/main" id="{35F19DDA-9EF2-AF09-E5F3-C83DA788F130}"/>
              </a:ext>
            </a:extLst>
          </p:cNvPr>
          <p:cNvSpPr>
            <a:spLocks noGrp="1"/>
          </p:cNvSpPr>
          <p:nvPr>
            <p:ph idx="1"/>
          </p:nvPr>
        </p:nvSpPr>
        <p:spPr>
          <a:xfrm>
            <a:off x="1981200" y="1600200"/>
            <a:ext cx="8229600" cy="4525963"/>
          </a:xfrm>
        </p:spPr>
        <p:txBody>
          <a:bodyPr>
            <a:normAutofit/>
          </a:bodyPr>
          <a:lstStyle/>
          <a:p>
            <a:r>
              <a:rPr lang="en-US" sz="2000" b="0" dirty="0">
                <a:latin typeface="Times New Roman" panose="02020603050405020304" pitchFamily="18" charset="0"/>
                <a:cs typeface="Times New Roman" panose="02020603050405020304" pitchFamily="18" charset="0"/>
              </a:rPr>
              <a:t>High blood pressure is a prevailing health issue in the world.</a:t>
            </a:r>
          </a:p>
          <a:p>
            <a:r>
              <a:rPr lang="en-US" sz="2000" b="0" dirty="0">
                <a:latin typeface="Times New Roman" panose="02020603050405020304" pitchFamily="18" charset="0"/>
                <a:cs typeface="Times New Roman" panose="02020603050405020304" pitchFamily="18" charset="0"/>
              </a:rPr>
              <a:t>The disadvantaged populations are more at risk of cardiovascular and healthcare obstacles.</a:t>
            </a:r>
          </a:p>
          <a:p>
            <a:r>
              <a:rPr lang="en-US" sz="2000" b="0" dirty="0">
                <a:latin typeface="Times New Roman" panose="02020603050405020304" pitchFamily="18" charset="0"/>
                <a:cs typeface="Times New Roman" panose="02020603050405020304" pitchFamily="18" charset="0"/>
              </a:rPr>
              <a:t>Electronic health promotion intervention provides new avenues of enhancing the management of hypertension.</a:t>
            </a:r>
          </a:p>
          <a:p>
            <a:r>
              <a:rPr lang="en-US" sz="2000" b="0" dirty="0">
                <a:latin typeface="Times New Roman" panose="02020603050405020304" pitchFamily="18" charset="0"/>
                <a:cs typeface="Times New Roman" panose="02020603050405020304" pitchFamily="18" charset="0"/>
              </a:rPr>
              <a:t>Home monitoring and pharmacy follow-up with the support of WhatsApp can be a useful and scalable model.</a:t>
            </a:r>
          </a:p>
          <a:p>
            <a:r>
              <a:rPr lang="en-US" sz="2000" b="0" dirty="0">
                <a:latin typeface="Times New Roman" panose="02020603050405020304" pitchFamily="18" charset="0"/>
                <a:cs typeface="Times New Roman" panose="02020603050405020304" pitchFamily="18" charset="0"/>
              </a:rPr>
              <a:t>The uncontrolled hypertension will remain the cause of preventable cardiovascular disease and early death without efficient interventions.</a:t>
            </a:r>
          </a:p>
          <a:p>
            <a:endParaRPr lang="en-US" sz="2000" b="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0898251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CBA45-1279-18A7-A7F5-DDC9A58EE5FB}"/>
              </a:ext>
            </a:extLst>
          </p:cNvPr>
          <p:cNvSpPr>
            <a:spLocks noGrp="1"/>
          </p:cNvSpPr>
          <p:nvPr>
            <p:ph type="title"/>
          </p:nvPr>
        </p:nvSpPr>
        <p:spPr>
          <a:xfrm>
            <a:off x="1981200" y="274638"/>
            <a:ext cx="8229600" cy="1143000"/>
          </a:xfrm>
        </p:spPr>
        <p:txBody>
          <a:bodyPr/>
          <a:lstStyle/>
          <a:p>
            <a:r>
              <a:rPr lang="en-US" dirty="0"/>
              <a:t>References</a:t>
            </a:r>
          </a:p>
        </p:txBody>
      </p:sp>
      <p:sp>
        <p:nvSpPr>
          <p:cNvPr id="3" name="Content Placeholder 2">
            <a:extLst>
              <a:ext uri="{FF2B5EF4-FFF2-40B4-BE49-F238E27FC236}">
                <a16:creationId xmlns:a16="http://schemas.microsoft.com/office/drawing/2014/main" id="{11DA5BDE-35C8-8B68-DBB3-F9F1932C5798}"/>
              </a:ext>
            </a:extLst>
          </p:cNvPr>
          <p:cNvSpPr>
            <a:spLocks noGrp="1"/>
          </p:cNvSpPr>
          <p:nvPr>
            <p:ph idx="1"/>
          </p:nvPr>
        </p:nvSpPr>
        <p:spPr>
          <a:xfrm>
            <a:off x="838200" y="1570161"/>
            <a:ext cx="10515600" cy="4351338"/>
          </a:xfrm>
        </p:spPr>
        <p:txBody>
          <a:bodyPr>
            <a:noAutofit/>
          </a:bodyPr>
          <a:lstStyle/>
          <a:p>
            <a:r>
              <a:rPr lang="en-US" sz="2000" dirty="0">
                <a:latin typeface="Times New Roman" panose="02020603050405020304" pitchFamily="18" charset="0"/>
                <a:cs typeface="Times New Roman" panose="02020603050405020304" pitchFamily="18" charset="0"/>
              </a:rPr>
              <a:t>BHF (2025) </a:t>
            </a:r>
            <a:r>
              <a:rPr lang="en-US" sz="2000" i="1" dirty="0">
                <a:latin typeface="Times New Roman" panose="02020603050405020304" pitchFamily="18" charset="0"/>
                <a:cs typeface="Times New Roman" panose="02020603050405020304" pitchFamily="18" charset="0"/>
              </a:rPr>
              <a:t>UK factsheet: High blood pressure and cardiovascular disease</a:t>
            </a:r>
            <a:r>
              <a:rPr lang="en-US" sz="2000" dirty="0">
                <a:latin typeface="Times New Roman" panose="02020603050405020304" pitchFamily="18" charset="0"/>
                <a:cs typeface="Times New Roman" panose="02020603050405020304" pitchFamily="18" charset="0"/>
              </a:rPr>
              <a:t>. London: British Heart Foundation.</a:t>
            </a:r>
          </a:p>
          <a:p>
            <a:r>
              <a:rPr lang="en-US" sz="2000" dirty="0">
                <a:latin typeface="Times New Roman" panose="02020603050405020304" pitchFamily="18" charset="0"/>
                <a:cs typeface="Times New Roman" panose="02020603050405020304" pitchFamily="18" charset="0"/>
              </a:rPr>
              <a:t>Cheema, E., Sutcliffe, P. and Singer, D.R.J. (2014) ‘The impact of interventions by pharmacists in community pharmacies on control of hypertension: A systematic review and meta-analysis’, </a:t>
            </a:r>
            <a:r>
              <a:rPr lang="en-US" sz="2000" i="1" dirty="0">
                <a:latin typeface="Times New Roman" panose="02020603050405020304" pitchFamily="18" charset="0"/>
                <a:cs typeface="Times New Roman" panose="02020603050405020304" pitchFamily="18" charset="0"/>
              </a:rPr>
              <a:t>British Journal of Clinical Pharmacology</a:t>
            </a:r>
            <a:r>
              <a:rPr lang="en-US" sz="2000" dirty="0">
                <a:latin typeface="Times New Roman" panose="02020603050405020304" pitchFamily="18" charset="0"/>
                <a:cs typeface="Times New Roman" panose="02020603050405020304" pitchFamily="18" charset="0"/>
              </a:rPr>
              <a:t>, 78(6), pp. 1238–1247.</a:t>
            </a:r>
          </a:p>
          <a:p>
            <a:r>
              <a:rPr lang="en-US" sz="2000" dirty="0" err="1">
                <a:latin typeface="Times New Roman" panose="02020603050405020304" pitchFamily="18" charset="0"/>
                <a:cs typeface="Times New Roman" panose="02020603050405020304" pitchFamily="18" charset="0"/>
              </a:rPr>
              <a:t>Favaretti</a:t>
            </a:r>
            <a:r>
              <a:rPr lang="en-US" sz="2000" dirty="0">
                <a:latin typeface="Times New Roman" panose="02020603050405020304" pitchFamily="18" charset="0"/>
                <a:cs typeface="Times New Roman" panose="02020603050405020304" pitchFamily="18" charset="0"/>
              </a:rPr>
              <a:t>, C., </a:t>
            </a:r>
            <a:r>
              <a:rPr lang="en-US" sz="2000" dirty="0" err="1">
                <a:latin typeface="Times New Roman" panose="02020603050405020304" pitchFamily="18" charset="0"/>
                <a:cs typeface="Times New Roman" panose="02020603050405020304" pitchFamily="18" charset="0"/>
              </a:rPr>
              <a:t>Subramonia</a:t>
            </a:r>
            <a:r>
              <a:rPr lang="en-US" sz="2000" dirty="0">
                <a:latin typeface="Times New Roman" panose="02020603050405020304" pitchFamily="18" charset="0"/>
                <a:cs typeface="Times New Roman" panose="02020603050405020304" pitchFamily="18" charset="0"/>
              </a:rPr>
              <a:t> Pillai, V., Murthy, S., Chandrasekar, A., Yan, S.D., Sulaiman, H. and Sudharsanan, N. (2024) ‘Effectiveness of WhatsApp-based reminders on follow-up visit attendance for individuals with hypertension: A </a:t>
            </a:r>
            <a:r>
              <a:rPr lang="en-US" sz="2000" dirty="0" err="1">
                <a:latin typeface="Times New Roman" panose="02020603050405020304" pitchFamily="18" charset="0"/>
                <a:cs typeface="Times New Roman" panose="02020603050405020304" pitchFamily="18" charset="0"/>
              </a:rPr>
              <a:t>randomised</a:t>
            </a:r>
            <a:r>
              <a:rPr lang="en-US" sz="2000" dirty="0">
                <a:latin typeface="Times New Roman" panose="02020603050405020304" pitchFamily="18" charset="0"/>
                <a:cs typeface="Times New Roman" panose="02020603050405020304" pitchFamily="18" charset="0"/>
              </a:rPr>
              <a:t> controlled trial’, </a:t>
            </a:r>
            <a:r>
              <a:rPr lang="en-US" sz="2000" i="1" dirty="0">
                <a:latin typeface="Times New Roman" panose="02020603050405020304" pitchFamily="18" charset="0"/>
                <a:cs typeface="Times New Roman" panose="02020603050405020304" pitchFamily="18" charset="0"/>
              </a:rPr>
              <a:t>BMC Public Health</a:t>
            </a:r>
            <a:r>
              <a:rPr lang="en-US" sz="2000" dirty="0">
                <a:latin typeface="Times New Roman" panose="02020603050405020304" pitchFamily="18" charset="0"/>
                <a:cs typeface="Times New Roman" panose="02020603050405020304" pitchFamily="18" charset="0"/>
              </a:rPr>
              <a:t>, 24(1), pp. 1–12.</a:t>
            </a:r>
          </a:p>
          <a:p>
            <a:r>
              <a:rPr lang="en-US" sz="2000" dirty="0">
                <a:latin typeface="Times New Roman" panose="02020603050405020304" pitchFamily="18" charset="0"/>
                <a:cs typeface="Times New Roman" panose="02020603050405020304" pitchFamily="18" charset="0"/>
              </a:rPr>
              <a:t>Gulati, A. (2025) ‘Evaluating the effectiveness of WhatsApp-based interventions for lifestyle </a:t>
            </a:r>
            <a:r>
              <a:rPr lang="en-US" sz="2000" dirty="0" err="1">
                <a:latin typeface="Times New Roman" panose="02020603050405020304" pitchFamily="18" charset="0"/>
                <a:cs typeface="Times New Roman" panose="02020603050405020304" pitchFamily="18" charset="0"/>
              </a:rPr>
              <a:t>behaviour</a:t>
            </a:r>
            <a:r>
              <a:rPr lang="en-US" sz="2000" dirty="0">
                <a:latin typeface="Times New Roman" panose="02020603050405020304" pitchFamily="18" charset="0"/>
                <a:cs typeface="Times New Roman" panose="02020603050405020304" pitchFamily="18" charset="0"/>
              </a:rPr>
              <a:t> modification in hypertension patients: A narrative review’, </a:t>
            </a:r>
            <a:r>
              <a:rPr lang="en-US" sz="2000" i="1" dirty="0">
                <a:latin typeface="Times New Roman" panose="02020603050405020304" pitchFamily="18" charset="0"/>
                <a:cs typeface="Times New Roman" panose="02020603050405020304" pitchFamily="18" charset="0"/>
              </a:rPr>
              <a:t>Digital Health Review</a:t>
            </a:r>
            <a:r>
              <a:rPr lang="en-US" sz="2000" dirty="0">
                <a:latin typeface="Times New Roman" panose="02020603050405020304" pitchFamily="18" charset="0"/>
                <a:cs typeface="Times New Roman" panose="02020603050405020304" pitchFamily="18" charset="0"/>
              </a:rPr>
              <a:t>, 11(2), pp. 115–128.</a:t>
            </a:r>
          </a:p>
          <a:p>
            <a:r>
              <a:rPr lang="en-US" sz="2000" dirty="0">
                <a:latin typeface="Times New Roman" panose="02020603050405020304" pitchFamily="18" charset="0"/>
                <a:cs typeface="Times New Roman" panose="02020603050405020304" pitchFamily="18" charset="0"/>
              </a:rPr>
              <a:t>Katz, I., Ryu, A.E., </a:t>
            </a:r>
            <a:r>
              <a:rPr lang="en-US" sz="2000" dirty="0" err="1">
                <a:latin typeface="Times New Roman" panose="02020603050405020304" pitchFamily="18" charset="0"/>
                <a:cs typeface="Times New Roman" panose="02020603050405020304" pitchFamily="18" charset="0"/>
              </a:rPr>
              <a:t>Onuegbu</a:t>
            </a:r>
            <a:r>
              <a:rPr lang="en-US" sz="2000" dirty="0">
                <a:latin typeface="Times New Roman" panose="02020603050405020304" pitchFamily="18" charset="0"/>
                <a:cs typeface="Times New Roman" panose="02020603050405020304" pitchFamily="18" charset="0"/>
              </a:rPr>
              <a:t>, A.G., Psaros, C., Weiser, S.D., Bangsberg, D.R. and Tsai, A.C. (2024) ‘Impact of digital health interventions on blood pressure control in populations experiencing health disparities: A systematic review and meta-analysis’, </a:t>
            </a:r>
            <a:r>
              <a:rPr lang="en-US" sz="2000" i="1" dirty="0">
                <a:latin typeface="Times New Roman" panose="02020603050405020304" pitchFamily="18" charset="0"/>
                <a:cs typeface="Times New Roman" panose="02020603050405020304" pitchFamily="18" charset="0"/>
              </a:rPr>
              <a:t>The Lancet Digital Health</a:t>
            </a:r>
            <a:r>
              <a:rPr lang="en-US" sz="2000" dirty="0">
                <a:latin typeface="Times New Roman" panose="02020603050405020304" pitchFamily="18" charset="0"/>
                <a:cs typeface="Times New Roman" panose="02020603050405020304" pitchFamily="18" charset="0"/>
              </a:rPr>
              <a:t>, 6(2), pp. e112–e123.</a:t>
            </a:r>
          </a:p>
        </p:txBody>
      </p:sp>
    </p:spTree>
    <p:extLst>
      <p:ext uri="{BB962C8B-B14F-4D97-AF65-F5344CB8AC3E}">
        <p14:creationId xmlns:p14="http://schemas.microsoft.com/office/powerpoint/2010/main" val="142808946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447B5-00D5-C120-3E60-CF81E4FFD220}"/>
              </a:ext>
            </a:extLst>
          </p:cNvPr>
          <p:cNvSpPr>
            <a:spLocks noGrp="1"/>
          </p:cNvSpPr>
          <p:nvPr>
            <p:ph type="title"/>
          </p:nvPr>
        </p:nvSpPr>
        <p:spPr>
          <a:xfrm>
            <a:off x="1981200" y="274638"/>
            <a:ext cx="8229600" cy="1143000"/>
          </a:xfrm>
        </p:spPr>
        <p:txBody>
          <a:bodyPr/>
          <a:lstStyle/>
          <a:p>
            <a:r>
              <a:rPr lang="en-US" dirty="0"/>
              <a:t>References</a:t>
            </a:r>
          </a:p>
        </p:txBody>
      </p:sp>
      <p:sp>
        <p:nvSpPr>
          <p:cNvPr id="3" name="Content Placeholder 2">
            <a:extLst>
              <a:ext uri="{FF2B5EF4-FFF2-40B4-BE49-F238E27FC236}">
                <a16:creationId xmlns:a16="http://schemas.microsoft.com/office/drawing/2014/main" id="{E7CD8624-6028-85F6-7EED-6FA0A0B106AF}"/>
              </a:ext>
            </a:extLst>
          </p:cNvPr>
          <p:cNvSpPr>
            <a:spLocks noGrp="1"/>
          </p:cNvSpPr>
          <p:nvPr>
            <p:ph idx="1"/>
          </p:nvPr>
        </p:nvSpPr>
        <p:spPr>
          <a:xfrm>
            <a:off x="838200" y="1570161"/>
            <a:ext cx="10515600" cy="5032375"/>
          </a:xfrm>
        </p:spPr>
        <p:txBody>
          <a:bodyPr>
            <a:noAutofit/>
          </a:bodyPr>
          <a:lstStyle/>
          <a:p>
            <a:r>
              <a:rPr lang="en-US" sz="2000" dirty="0">
                <a:latin typeface="Times New Roman" panose="02020603050405020304" pitchFamily="18" charset="0"/>
                <a:cs typeface="Times New Roman" panose="02020603050405020304" pitchFamily="18" charset="0"/>
              </a:rPr>
              <a:t>Maitra, C. (2021) </a:t>
            </a:r>
            <a:r>
              <a:rPr lang="en-US" sz="2000" i="1" dirty="0">
                <a:latin typeface="Times New Roman" panose="02020603050405020304" pitchFamily="18" charset="0"/>
                <a:cs typeface="Times New Roman" panose="02020603050405020304" pitchFamily="18" charset="0"/>
              </a:rPr>
              <a:t>WhatsApp in health communication: The case of eye health in deprived settings in India</a:t>
            </a:r>
            <a:r>
              <a:rPr lang="en-US" sz="2000" dirty="0">
                <a:latin typeface="Times New Roman" panose="02020603050405020304" pitchFamily="18" charset="0"/>
                <a:cs typeface="Times New Roman" panose="02020603050405020304" pitchFamily="18" charset="0"/>
              </a:rPr>
              <a:t>. PhD thesis. Manchester Metropolitan University.</a:t>
            </a:r>
          </a:p>
          <a:p>
            <a:r>
              <a:rPr lang="en-US" sz="2000" dirty="0">
                <a:latin typeface="Times New Roman" panose="02020603050405020304" pitchFamily="18" charset="0"/>
                <a:cs typeface="Times New Roman" panose="02020603050405020304" pitchFamily="18" charset="0"/>
              </a:rPr>
              <a:t>Margolis, K.L., Asche, S.E., Bergdall, A.R., Dehmer, S.P., Groen, S.E., Kadrmas, H.M. and Trower, N.K. (2013) ‘Effect of home blood pressure telemonitoring and pharmacist management on blood pressure control: A cluster randomized clinical trial’, </a:t>
            </a:r>
            <a:r>
              <a:rPr lang="en-US" sz="2000" i="1" dirty="0">
                <a:latin typeface="Times New Roman" panose="02020603050405020304" pitchFamily="18" charset="0"/>
                <a:cs typeface="Times New Roman" panose="02020603050405020304" pitchFamily="18" charset="0"/>
              </a:rPr>
              <a:t>JAMA</a:t>
            </a:r>
            <a:r>
              <a:rPr lang="en-US" sz="2000" dirty="0">
                <a:latin typeface="Times New Roman" panose="02020603050405020304" pitchFamily="18" charset="0"/>
                <a:cs typeface="Times New Roman" panose="02020603050405020304" pitchFamily="18" charset="0"/>
              </a:rPr>
              <a:t>, 310(1), pp. 46–56.</a:t>
            </a:r>
          </a:p>
          <a:p>
            <a:r>
              <a:rPr lang="en-US" sz="2000" dirty="0">
                <a:latin typeface="Times New Roman" panose="02020603050405020304" pitchFamily="18" charset="0"/>
                <a:cs typeface="Times New Roman" panose="02020603050405020304" pitchFamily="18" charset="0"/>
              </a:rPr>
              <a:t>McManus, R.J., Little, P., Stuart, B., Morton, K., Raftery, J., Kelly, J., Bradbury, K., Zhang, J., Zhu, S. and Yardley, L. (2021) ‘Home and online management and evaluation of blood pressure using a digital intervention in poorly controlled hypertension (HOME BP): A </a:t>
            </a:r>
            <a:r>
              <a:rPr lang="en-US" sz="2000" dirty="0" err="1">
                <a:latin typeface="Times New Roman" panose="02020603050405020304" pitchFamily="18" charset="0"/>
                <a:cs typeface="Times New Roman" panose="02020603050405020304" pitchFamily="18" charset="0"/>
              </a:rPr>
              <a:t>randomised</a:t>
            </a:r>
            <a:r>
              <a:rPr lang="en-US" sz="2000" dirty="0">
                <a:latin typeface="Times New Roman" panose="02020603050405020304" pitchFamily="18" charset="0"/>
                <a:cs typeface="Times New Roman" panose="02020603050405020304" pitchFamily="18" charset="0"/>
              </a:rPr>
              <a:t> controlled trial’, </a:t>
            </a:r>
            <a:r>
              <a:rPr lang="en-US" sz="2000" i="1" dirty="0">
                <a:latin typeface="Times New Roman" panose="02020603050405020304" pitchFamily="18" charset="0"/>
                <a:cs typeface="Times New Roman" panose="02020603050405020304" pitchFamily="18" charset="0"/>
              </a:rPr>
              <a:t>BMJ</a:t>
            </a:r>
            <a:r>
              <a:rPr lang="en-US" sz="2000" dirty="0">
                <a:latin typeface="Times New Roman" panose="02020603050405020304" pitchFamily="18" charset="0"/>
                <a:cs typeface="Times New Roman" panose="02020603050405020304" pitchFamily="18" charset="0"/>
              </a:rPr>
              <a:t>, 372, m4858.</a:t>
            </a:r>
          </a:p>
          <a:p>
            <a:r>
              <a:rPr lang="en-US" sz="2000" dirty="0">
                <a:latin typeface="Times New Roman" panose="02020603050405020304" pitchFamily="18" charset="0"/>
                <a:cs typeface="Times New Roman" panose="02020603050405020304" pitchFamily="18" charset="0"/>
              </a:rPr>
              <a:t>NHS England (2023) </a:t>
            </a:r>
            <a:r>
              <a:rPr lang="en-US" sz="2000" i="1" dirty="0">
                <a:latin typeface="Times New Roman" panose="02020603050405020304" pitchFamily="18" charset="0"/>
                <a:cs typeface="Times New Roman" panose="02020603050405020304" pitchFamily="18" charset="0"/>
              </a:rPr>
              <a:t>Digital inclusion for health and social care</a:t>
            </a:r>
            <a:r>
              <a:rPr lang="en-US" sz="2000" dirty="0">
                <a:latin typeface="Times New Roman" panose="02020603050405020304" pitchFamily="18" charset="0"/>
                <a:cs typeface="Times New Roman" panose="02020603050405020304" pitchFamily="18" charset="0"/>
              </a:rPr>
              <a:t>. London: NHS England.</a:t>
            </a:r>
          </a:p>
          <a:p>
            <a:r>
              <a:rPr lang="en-US" sz="2000" dirty="0">
                <a:latin typeface="Times New Roman" panose="02020603050405020304" pitchFamily="18" charset="0"/>
                <a:cs typeface="Times New Roman" panose="02020603050405020304" pitchFamily="18" charset="0"/>
              </a:rPr>
              <a:t>NICE (2026) </a:t>
            </a:r>
            <a:r>
              <a:rPr lang="en-US" sz="2000" i="1" dirty="0">
                <a:latin typeface="Times New Roman" panose="02020603050405020304" pitchFamily="18" charset="0"/>
                <a:cs typeface="Times New Roman" panose="02020603050405020304" pitchFamily="18" charset="0"/>
              </a:rPr>
              <a:t>Hypertension in adults: Diagnosis and management (NG136)</a:t>
            </a:r>
            <a:r>
              <a:rPr lang="en-US" sz="2000" dirty="0">
                <a:latin typeface="Times New Roman" panose="02020603050405020304" pitchFamily="18" charset="0"/>
                <a:cs typeface="Times New Roman" panose="02020603050405020304" pitchFamily="18" charset="0"/>
              </a:rPr>
              <a:t>. London: National Institute for Health and Care Excellence.</a:t>
            </a:r>
          </a:p>
          <a:p>
            <a:r>
              <a:rPr lang="en-US" sz="2000" dirty="0">
                <a:latin typeface="Times New Roman" panose="02020603050405020304" pitchFamily="18" charset="0"/>
                <a:cs typeface="Times New Roman" panose="02020603050405020304" pitchFamily="18" charset="0"/>
              </a:rPr>
              <a:t>Yang, Q., Wu, H., Guo, X. and Li, Y. (2025) ‘Digital health interventions for hypertension management: A systematic review of patient engagement and clinical outcomes’, </a:t>
            </a:r>
            <a:r>
              <a:rPr lang="en-US" sz="2000" i="1" dirty="0">
                <a:latin typeface="Times New Roman" panose="02020603050405020304" pitchFamily="18" charset="0"/>
                <a:cs typeface="Times New Roman" panose="02020603050405020304" pitchFamily="18" charset="0"/>
              </a:rPr>
              <a:t>Journal of Medical Internet Research</a:t>
            </a:r>
            <a:r>
              <a:rPr lang="en-US" sz="2000" dirty="0">
                <a:latin typeface="Times New Roman" panose="02020603050405020304" pitchFamily="18" charset="0"/>
                <a:cs typeface="Times New Roman" panose="02020603050405020304" pitchFamily="18" charset="0"/>
              </a:rPr>
              <a:t>, 27, e56789.</a:t>
            </a:r>
          </a:p>
        </p:txBody>
      </p:sp>
    </p:spTree>
    <p:extLst>
      <p:ext uri="{BB962C8B-B14F-4D97-AF65-F5344CB8AC3E}">
        <p14:creationId xmlns:p14="http://schemas.microsoft.com/office/powerpoint/2010/main" val="22856953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TotalTime>
  <Words>7896</Words>
  <Application>Microsoft Office PowerPoint</Application>
  <PresentationFormat>Widescreen</PresentationFormat>
  <Paragraphs>875</Paragraphs>
  <Slides>55</Slides>
  <Notes>19</Notes>
  <HiddenSlides>0</HiddenSlides>
  <MMClips>0</MMClips>
  <ScaleCrop>false</ScaleCrop>
  <HeadingPairs>
    <vt:vector size="4" baseType="variant">
      <vt:variant>
        <vt:lpstr>Theme</vt:lpstr>
      </vt:variant>
      <vt:variant>
        <vt:i4>1</vt:i4>
      </vt:variant>
      <vt:variant>
        <vt:lpstr>Slide Titles</vt:lpstr>
      </vt:variant>
      <vt:variant>
        <vt:i4>55</vt:i4>
      </vt:variant>
    </vt:vector>
  </HeadingPairs>
  <TitlesOfParts>
    <vt:vector size="5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Application of the PRECEDE–PROCEED Planning Model</vt:lpstr>
      <vt:lpstr>Health Promotion Planning Models</vt:lpstr>
      <vt:lpstr>Overview of the PRECEDE–PROCEED Model</vt:lpstr>
      <vt:lpstr>Suitability of the PRECEDE–PROCEED Model</vt:lpstr>
      <vt:lpstr>PRECEDE Phase: Social Assessment</vt:lpstr>
      <vt:lpstr>PRECEDE Phase: Epidemiological and Behavioural Assessment</vt:lpstr>
      <vt:lpstr>PRECEDE Phase: Educational and Ecological Assessment</vt:lpstr>
      <vt:lpstr>PROCEED Phase: Intervention Implementation</vt:lpstr>
      <vt:lpstr>Evaluation Strategy</vt:lpstr>
      <vt:lpstr>Critical Evaluation of the PRECEDE–PROCEED Model</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Benefits of the Digital Health Intervention</vt:lpstr>
      <vt:lpstr>Benefits for Adults in Deprived Urban Communities</vt:lpstr>
      <vt:lpstr>Expected Health Outcomes of the Intervention</vt:lpstr>
      <vt:lpstr>Benefits for Healthcare Systems</vt:lpstr>
      <vt:lpstr>Policy Implications</vt:lpstr>
      <vt:lpstr>Implications for Education</vt:lpstr>
      <vt:lpstr>Implications for Research</vt:lpstr>
      <vt:lpstr>Conclusion</vt:lpstr>
      <vt:lpstr>References</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SHOAIB</dc:creator>
  <cp:keywords/>
  <dc:description>generated using python-pptx</dc:description>
  <cp:lastModifiedBy>Belinda Asante</cp:lastModifiedBy>
  <cp:revision>8</cp:revision>
  <dcterms:created xsi:type="dcterms:W3CDTF">2013-01-27T09:14:16Z</dcterms:created>
  <dcterms:modified xsi:type="dcterms:W3CDTF">2026-03-15T20:09:51Z</dcterms:modified>
  <cp:category/>
</cp:coreProperties>
</file>