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62" r:id="rId2"/>
    <p:sldId id="257" r:id="rId3"/>
    <p:sldId id="258" r:id="rId4"/>
    <p:sldId id="259" r:id="rId5"/>
    <p:sldId id="260" r:id="rId6"/>
    <p:sldId id="261"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3580"/>
    <p:restoredTop sz="94712"/>
  </p:normalViewPr>
  <p:slideViewPr>
    <p:cSldViewPr snapToGrid="0" snapToObjects="1">
      <p:cViewPr varScale="1">
        <p:scale>
          <a:sx n="77" d="100"/>
          <a:sy n="77" d="100"/>
        </p:scale>
        <p:origin x="200" y="108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12E617-C5A2-E741-BCA3-A37A263BBAC9}"/>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6E741E98-8E37-5243-9335-EB8A4905B31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DC055197-B6BD-BF46-B986-61AB86E43D57}"/>
              </a:ext>
            </a:extLst>
          </p:cNvPr>
          <p:cNvSpPr>
            <a:spLocks noGrp="1"/>
          </p:cNvSpPr>
          <p:nvPr>
            <p:ph type="dt" sz="half" idx="10"/>
          </p:nvPr>
        </p:nvSpPr>
        <p:spPr/>
        <p:txBody>
          <a:bodyPr/>
          <a:lstStyle/>
          <a:p>
            <a:fld id="{D5019036-B7AE-BF42-97F1-B38CEABA9C9A}" type="datetimeFigureOut">
              <a:rPr lang="en-US" smtClean="0"/>
              <a:t>12/13/21</a:t>
            </a:fld>
            <a:endParaRPr lang="en-US"/>
          </a:p>
        </p:txBody>
      </p:sp>
      <p:sp>
        <p:nvSpPr>
          <p:cNvPr id="5" name="Footer Placeholder 4">
            <a:extLst>
              <a:ext uri="{FF2B5EF4-FFF2-40B4-BE49-F238E27FC236}">
                <a16:creationId xmlns:a16="http://schemas.microsoft.com/office/drawing/2014/main" id="{48B072A1-1FBF-224C-873B-6FD5922E6B5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0BD345B-9263-E34B-A69F-F5FBCDEDA1E6}"/>
              </a:ext>
            </a:extLst>
          </p:cNvPr>
          <p:cNvSpPr>
            <a:spLocks noGrp="1"/>
          </p:cNvSpPr>
          <p:nvPr>
            <p:ph type="sldNum" sz="quarter" idx="12"/>
          </p:nvPr>
        </p:nvSpPr>
        <p:spPr/>
        <p:txBody>
          <a:bodyPr/>
          <a:lstStyle/>
          <a:p>
            <a:fld id="{137C969F-A14A-4B4B-87F0-CEDEEDB2547E}" type="slidenum">
              <a:rPr lang="en-US" smtClean="0"/>
              <a:t>‹#›</a:t>
            </a:fld>
            <a:endParaRPr lang="en-US"/>
          </a:p>
        </p:txBody>
      </p:sp>
    </p:spTree>
    <p:extLst>
      <p:ext uri="{BB962C8B-B14F-4D97-AF65-F5344CB8AC3E}">
        <p14:creationId xmlns:p14="http://schemas.microsoft.com/office/powerpoint/2010/main" val="41201241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57297C-6821-F243-996C-E0D8DB54372A}"/>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6AB8C3EB-B496-6147-9960-D333C01195BF}"/>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2754747-525D-3348-8A4A-09C02FF8DBDA}"/>
              </a:ext>
            </a:extLst>
          </p:cNvPr>
          <p:cNvSpPr>
            <a:spLocks noGrp="1"/>
          </p:cNvSpPr>
          <p:nvPr>
            <p:ph type="dt" sz="half" idx="10"/>
          </p:nvPr>
        </p:nvSpPr>
        <p:spPr/>
        <p:txBody>
          <a:bodyPr/>
          <a:lstStyle/>
          <a:p>
            <a:fld id="{D5019036-B7AE-BF42-97F1-B38CEABA9C9A}" type="datetimeFigureOut">
              <a:rPr lang="en-US" smtClean="0"/>
              <a:t>12/13/21</a:t>
            </a:fld>
            <a:endParaRPr lang="en-US"/>
          </a:p>
        </p:txBody>
      </p:sp>
      <p:sp>
        <p:nvSpPr>
          <p:cNvPr id="5" name="Footer Placeholder 4">
            <a:extLst>
              <a:ext uri="{FF2B5EF4-FFF2-40B4-BE49-F238E27FC236}">
                <a16:creationId xmlns:a16="http://schemas.microsoft.com/office/drawing/2014/main" id="{85CB7C58-3812-B040-B302-66CC405BFAB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313697A-3B18-A845-9F62-CD3007F4DF0F}"/>
              </a:ext>
            </a:extLst>
          </p:cNvPr>
          <p:cNvSpPr>
            <a:spLocks noGrp="1"/>
          </p:cNvSpPr>
          <p:nvPr>
            <p:ph type="sldNum" sz="quarter" idx="12"/>
          </p:nvPr>
        </p:nvSpPr>
        <p:spPr/>
        <p:txBody>
          <a:bodyPr/>
          <a:lstStyle/>
          <a:p>
            <a:fld id="{137C969F-A14A-4B4B-87F0-CEDEEDB2547E}" type="slidenum">
              <a:rPr lang="en-US" smtClean="0"/>
              <a:t>‹#›</a:t>
            </a:fld>
            <a:endParaRPr lang="en-US"/>
          </a:p>
        </p:txBody>
      </p:sp>
    </p:spTree>
    <p:extLst>
      <p:ext uri="{BB962C8B-B14F-4D97-AF65-F5344CB8AC3E}">
        <p14:creationId xmlns:p14="http://schemas.microsoft.com/office/powerpoint/2010/main" val="34918728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2CF6FE-CCA5-A142-8F60-D460934F862F}"/>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DA2C8720-D50D-1A49-8438-9B89BB615C7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937A1A0-CE5A-6C45-BCA4-6BEE008A281F}"/>
              </a:ext>
            </a:extLst>
          </p:cNvPr>
          <p:cNvSpPr>
            <a:spLocks noGrp="1"/>
          </p:cNvSpPr>
          <p:nvPr>
            <p:ph type="dt" sz="half" idx="10"/>
          </p:nvPr>
        </p:nvSpPr>
        <p:spPr/>
        <p:txBody>
          <a:bodyPr/>
          <a:lstStyle/>
          <a:p>
            <a:fld id="{D5019036-B7AE-BF42-97F1-B38CEABA9C9A}" type="datetimeFigureOut">
              <a:rPr lang="en-US" smtClean="0"/>
              <a:t>12/13/21</a:t>
            </a:fld>
            <a:endParaRPr lang="en-US"/>
          </a:p>
        </p:txBody>
      </p:sp>
      <p:sp>
        <p:nvSpPr>
          <p:cNvPr id="5" name="Footer Placeholder 4">
            <a:extLst>
              <a:ext uri="{FF2B5EF4-FFF2-40B4-BE49-F238E27FC236}">
                <a16:creationId xmlns:a16="http://schemas.microsoft.com/office/drawing/2014/main" id="{119022AC-CC58-E44A-9494-A849F003BDE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8C8C988-89E1-134B-A78E-7B3E90B3AC7D}"/>
              </a:ext>
            </a:extLst>
          </p:cNvPr>
          <p:cNvSpPr>
            <a:spLocks noGrp="1"/>
          </p:cNvSpPr>
          <p:nvPr>
            <p:ph type="sldNum" sz="quarter" idx="12"/>
          </p:nvPr>
        </p:nvSpPr>
        <p:spPr/>
        <p:txBody>
          <a:bodyPr/>
          <a:lstStyle/>
          <a:p>
            <a:fld id="{137C969F-A14A-4B4B-87F0-CEDEEDB2547E}" type="slidenum">
              <a:rPr lang="en-US" smtClean="0"/>
              <a:t>‹#›</a:t>
            </a:fld>
            <a:endParaRPr lang="en-US"/>
          </a:p>
        </p:txBody>
      </p:sp>
    </p:spTree>
    <p:extLst>
      <p:ext uri="{BB962C8B-B14F-4D97-AF65-F5344CB8AC3E}">
        <p14:creationId xmlns:p14="http://schemas.microsoft.com/office/powerpoint/2010/main" val="16098910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50C04A-C42B-8347-AF57-31CA21089C2C}"/>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4E662DF0-F424-1840-AEAE-A457E44FE5C0}"/>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7CC55C06-C7EE-2342-8A98-186C4A58C982}"/>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B0870DE2-3286-CA44-A37B-5D59FA6B1C3C}"/>
              </a:ext>
            </a:extLst>
          </p:cNvPr>
          <p:cNvSpPr>
            <a:spLocks noGrp="1"/>
          </p:cNvSpPr>
          <p:nvPr>
            <p:ph type="dt" sz="half" idx="10"/>
          </p:nvPr>
        </p:nvSpPr>
        <p:spPr/>
        <p:txBody>
          <a:bodyPr/>
          <a:lstStyle/>
          <a:p>
            <a:fld id="{D5019036-B7AE-BF42-97F1-B38CEABA9C9A}" type="datetimeFigureOut">
              <a:rPr lang="en-US" smtClean="0"/>
              <a:t>12/13/21</a:t>
            </a:fld>
            <a:endParaRPr lang="en-US"/>
          </a:p>
        </p:txBody>
      </p:sp>
      <p:sp>
        <p:nvSpPr>
          <p:cNvPr id="6" name="Footer Placeholder 5">
            <a:extLst>
              <a:ext uri="{FF2B5EF4-FFF2-40B4-BE49-F238E27FC236}">
                <a16:creationId xmlns:a16="http://schemas.microsoft.com/office/drawing/2014/main" id="{E855769B-C8D9-2746-80E2-C35E4B68C9F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F24D021-86A1-A04F-85CF-DB6526FECBCE}"/>
              </a:ext>
            </a:extLst>
          </p:cNvPr>
          <p:cNvSpPr>
            <a:spLocks noGrp="1"/>
          </p:cNvSpPr>
          <p:nvPr>
            <p:ph type="sldNum" sz="quarter" idx="12"/>
          </p:nvPr>
        </p:nvSpPr>
        <p:spPr/>
        <p:txBody>
          <a:bodyPr/>
          <a:lstStyle/>
          <a:p>
            <a:fld id="{137C969F-A14A-4B4B-87F0-CEDEEDB2547E}" type="slidenum">
              <a:rPr lang="en-US" smtClean="0"/>
              <a:t>‹#›</a:t>
            </a:fld>
            <a:endParaRPr lang="en-US"/>
          </a:p>
        </p:txBody>
      </p:sp>
    </p:spTree>
    <p:extLst>
      <p:ext uri="{BB962C8B-B14F-4D97-AF65-F5344CB8AC3E}">
        <p14:creationId xmlns:p14="http://schemas.microsoft.com/office/powerpoint/2010/main" val="28803554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0F3018-21B3-AF43-A55F-482F18FAFF19}"/>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2896D821-56A1-9841-B6AA-D61F7FE6396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11BAE4E6-CAEE-0047-ACA6-B39A7FEDC241}"/>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859B03B4-EE95-C540-8403-AD0D1ADCAC9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AE10F82F-51E0-F64B-AAF3-14958ED9CADD}"/>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D2A8701E-93AA-5641-B72B-5DCD68A40221}"/>
              </a:ext>
            </a:extLst>
          </p:cNvPr>
          <p:cNvSpPr>
            <a:spLocks noGrp="1"/>
          </p:cNvSpPr>
          <p:nvPr>
            <p:ph type="dt" sz="half" idx="10"/>
          </p:nvPr>
        </p:nvSpPr>
        <p:spPr/>
        <p:txBody>
          <a:bodyPr/>
          <a:lstStyle/>
          <a:p>
            <a:fld id="{D5019036-B7AE-BF42-97F1-B38CEABA9C9A}" type="datetimeFigureOut">
              <a:rPr lang="en-US" smtClean="0"/>
              <a:t>12/13/21</a:t>
            </a:fld>
            <a:endParaRPr lang="en-US"/>
          </a:p>
        </p:txBody>
      </p:sp>
      <p:sp>
        <p:nvSpPr>
          <p:cNvPr id="8" name="Footer Placeholder 7">
            <a:extLst>
              <a:ext uri="{FF2B5EF4-FFF2-40B4-BE49-F238E27FC236}">
                <a16:creationId xmlns:a16="http://schemas.microsoft.com/office/drawing/2014/main" id="{D94D48BF-EBFE-054C-ABE9-C8CA5B042C5A}"/>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5C99D3B-5EDB-0845-80AF-CC92418D39A3}"/>
              </a:ext>
            </a:extLst>
          </p:cNvPr>
          <p:cNvSpPr>
            <a:spLocks noGrp="1"/>
          </p:cNvSpPr>
          <p:nvPr>
            <p:ph type="sldNum" sz="quarter" idx="12"/>
          </p:nvPr>
        </p:nvSpPr>
        <p:spPr/>
        <p:txBody>
          <a:bodyPr/>
          <a:lstStyle/>
          <a:p>
            <a:fld id="{137C969F-A14A-4B4B-87F0-CEDEEDB2547E}" type="slidenum">
              <a:rPr lang="en-US" smtClean="0"/>
              <a:t>‹#›</a:t>
            </a:fld>
            <a:endParaRPr lang="en-US"/>
          </a:p>
        </p:txBody>
      </p:sp>
    </p:spTree>
    <p:extLst>
      <p:ext uri="{BB962C8B-B14F-4D97-AF65-F5344CB8AC3E}">
        <p14:creationId xmlns:p14="http://schemas.microsoft.com/office/powerpoint/2010/main" val="23067775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12C753-A98B-3340-A8BF-308E6B0EE594}"/>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7CD728AF-ED95-5A43-9892-422ACDF45846}"/>
              </a:ext>
            </a:extLst>
          </p:cNvPr>
          <p:cNvSpPr>
            <a:spLocks noGrp="1"/>
          </p:cNvSpPr>
          <p:nvPr>
            <p:ph type="dt" sz="half" idx="10"/>
          </p:nvPr>
        </p:nvSpPr>
        <p:spPr/>
        <p:txBody>
          <a:bodyPr/>
          <a:lstStyle/>
          <a:p>
            <a:fld id="{D5019036-B7AE-BF42-97F1-B38CEABA9C9A}" type="datetimeFigureOut">
              <a:rPr lang="en-US" smtClean="0"/>
              <a:t>12/13/21</a:t>
            </a:fld>
            <a:endParaRPr lang="en-US"/>
          </a:p>
        </p:txBody>
      </p:sp>
      <p:sp>
        <p:nvSpPr>
          <p:cNvPr id="4" name="Footer Placeholder 3">
            <a:extLst>
              <a:ext uri="{FF2B5EF4-FFF2-40B4-BE49-F238E27FC236}">
                <a16:creationId xmlns:a16="http://schemas.microsoft.com/office/drawing/2014/main" id="{F8CE4739-28CF-624A-9F89-69641BF1FE5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588FF78B-00A7-E549-9FB6-5B5CBB65CFB0}"/>
              </a:ext>
            </a:extLst>
          </p:cNvPr>
          <p:cNvSpPr>
            <a:spLocks noGrp="1"/>
          </p:cNvSpPr>
          <p:nvPr>
            <p:ph type="sldNum" sz="quarter" idx="12"/>
          </p:nvPr>
        </p:nvSpPr>
        <p:spPr/>
        <p:txBody>
          <a:bodyPr/>
          <a:lstStyle/>
          <a:p>
            <a:fld id="{137C969F-A14A-4B4B-87F0-CEDEEDB2547E}" type="slidenum">
              <a:rPr lang="en-US" smtClean="0"/>
              <a:t>‹#›</a:t>
            </a:fld>
            <a:endParaRPr lang="en-US"/>
          </a:p>
        </p:txBody>
      </p:sp>
    </p:spTree>
    <p:extLst>
      <p:ext uri="{BB962C8B-B14F-4D97-AF65-F5344CB8AC3E}">
        <p14:creationId xmlns:p14="http://schemas.microsoft.com/office/powerpoint/2010/main" val="2731617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3480B11-FBAA-604C-B4D7-B97563B08B33}"/>
              </a:ext>
            </a:extLst>
          </p:cNvPr>
          <p:cNvSpPr>
            <a:spLocks noGrp="1"/>
          </p:cNvSpPr>
          <p:nvPr>
            <p:ph type="dt" sz="half" idx="10"/>
          </p:nvPr>
        </p:nvSpPr>
        <p:spPr/>
        <p:txBody>
          <a:bodyPr/>
          <a:lstStyle/>
          <a:p>
            <a:fld id="{D5019036-B7AE-BF42-97F1-B38CEABA9C9A}" type="datetimeFigureOut">
              <a:rPr lang="en-US" smtClean="0"/>
              <a:t>12/13/21</a:t>
            </a:fld>
            <a:endParaRPr lang="en-US"/>
          </a:p>
        </p:txBody>
      </p:sp>
      <p:sp>
        <p:nvSpPr>
          <p:cNvPr id="3" name="Footer Placeholder 2">
            <a:extLst>
              <a:ext uri="{FF2B5EF4-FFF2-40B4-BE49-F238E27FC236}">
                <a16:creationId xmlns:a16="http://schemas.microsoft.com/office/drawing/2014/main" id="{FB6B4156-DD96-AD4B-81BE-911BC3FBEA0D}"/>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D365CBD1-B9EA-A148-B141-B2322D67E2F7}"/>
              </a:ext>
            </a:extLst>
          </p:cNvPr>
          <p:cNvSpPr>
            <a:spLocks noGrp="1"/>
          </p:cNvSpPr>
          <p:nvPr>
            <p:ph type="sldNum" sz="quarter" idx="12"/>
          </p:nvPr>
        </p:nvSpPr>
        <p:spPr/>
        <p:txBody>
          <a:bodyPr/>
          <a:lstStyle/>
          <a:p>
            <a:fld id="{137C969F-A14A-4B4B-87F0-CEDEEDB2547E}" type="slidenum">
              <a:rPr lang="en-US" smtClean="0"/>
              <a:t>‹#›</a:t>
            </a:fld>
            <a:endParaRPr lang="en-US"/>
          </a:p>
        </p:txBody>
      </p:sp>
    </p:spTree>
    <p:extLst>
      <p:ext uri="{BB962C8B-B14F-4D97-AF65-F5344CB8AC3E}">
        <p14:creationId xmlns:p14="http://schemas.microsoft.com/office/powerpoint/2010/main" val="22884089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B21D4F-27FF-1148-A082-41F6D18B354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AAE27DE8-B096-E146-AC32-0E107965335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4CE66985-BF5F-4A41-9833-1464AB0979F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4343BDBC-B212-B042-BA6C-5D9261DA54FE}"/>
              </a:ext>
            </a:extLst>
          </p:cNvPr>
          <p:cNvSpPr>
            <a:spLocks noGrp="1"/>
          </p:cNvSpPr>
          <p:nvPr>
            <p:ph type="dt" sz="half" idx="10"/>
          </p:nvPr>
        </p:nvSpPr>
        <p:spPr/>
        <p:txBody>
          <a:bodyPr/>
          <a:lstStyle/>
          <a:p>
            <a:fld id="{D5019036-B7AE-BF42-97F1-B38CEABA9C9A}" type="datetimeFigureOut">
              <a:rPr lang="en-US" smtClean="0"/>
              <a:t>12/13/21</a:t>
            </a:fld>
            <a:endParaRPr lang="en-US"/>
          </a:p>
        </p:txBody>
      </p:sp>
      <p:sp>
        <p:nvSpPr>
          <p:cNvPr id="6" name="Footer Placeholder 5">
            <a:extLst>
              <a:ext uri="{FF2B5EF4-FFF2-40B4-BE49-F238E27FC236}">
                <a16:creationId xmlns:a16="http://schemas.microsoft.com/office/drawing/2014/main" id="{8A93ECE1-489A-3645-8DC9-9FEC2CCA1BB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9B0CF2D-A5DF-DF4C-B0F3-F6B9E6B7ED7D}"/>
              </a:ext>
            </a:extLst>
          </p:cNvPr>
          <p:cNvSpPr>
            <a:spLocks noGrp="1"/>
          </p:cNvSpPr>
          <p:nvPr>
            <p:ph type="sldNum" sz="quarter" idx="12"/>
          </p:nvPr>
        </p:nvSpPr>
        <p:spPr/>
        <p:txBody>
          <a:bodyPr/>
          <a:lstStyle/>
          <a:p>
            <a:fld id="{137C969F-A14A-4B4B-87F0-CEDEEDB2547E}" type="slidenum">
              <a:rPr lang="en-US" smtClean="0"/>
              <a:t>‹#›</a:t>
            </a:fld>
            <a:endParaRPr lang="en-US"/>
          </a:p>
        </p:txBody>
      </p:sp>
    </p:spTree>
    <p:extLst>
      <p:ext uri="{BB962C8B-B14F-4D97-AF65-F5344CB8AC3E}">
        <p14:creationId xmlns:p14="http://schemas.microsoft.com/office/powerpoint/2010/main" val="42593551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5CC4F8-FF98-1440-9B28-EAED3B3F984C}"/>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2D2D34E2-103B-F542-B2E0-9E52D9BAD2A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67C4B59C-6B64-6E49-A164-A6FEC8E4738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3C75D83-0593-A142-927E-BE28DC064035}"/>
              </a:ext>
            </a:extLst>
          </p:cNvPr>
          <p:cNvSpPr>
            <a:spLocks noGrp="1"/>
          </p:cNvSpPr>
          <p:nvPr>
            <p:ph type="dt" sz="half" idx="10"/>
          </p:nvPr>
        </p:nvSpPr>
        <p:spPr/>
        <p:txBody>
          <a:bodyPr/>
          <a:lstStyle/>
          <a:p>
            <a:fld id="{D5019036-B7AE-BF42-97F1-B38CEABA9C9A}" type="datetimeFigureOut">
              <a:rPr lang="en-US" smtClean="0"/>
              <a:t>12/13/21</a:t>
            </a:fld>
            <a:endParaRPr lang="en-US"/>
          </a:p>
        </p:txBody>
      </p:sp>
      <p:sp>
        <p:nvSpPr>
          <p:cNvPr id="6" name="Footer Placeholder 5">
            <a:extLst>
              <a:ext uri="{FF2B5EF4-FFF2-40B4-BE49-F238E27FC236}">
                <a16:creationId xmlns:a16="http://schemas.microsoft.com/office/drawing/2014/main" id="{B43F3353-F2AC-2447-921E-724C0F96822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8735E7B-BFB0-9442-9EE8-1816671CD442}"/>
              </a:ext>
            </a:extLst>
          </p:cNvPr>
          <p:cNvSpPr>
            <a:spLocks noGrp="1"/>
          </p:cNvSpPr>
          <p:nvPr>
            <p:ph type="sldNum" sz="quarter" idx="12"/>
          </p:nvPr>
        </p:nvSpPr>
        <p:spPr/>
        <p:txBody>
          <a:bodyPr/>
          <a:lstStyle/>
          <a:p>
            <a:fld id="{137C969F-A14A-4B4B-87F0-CEDEEDB2547E}" type="slidenum">
              <a:rPr lang="en-US" smtClean="0"/>
              <a:t>‹#›</a:t>
            </a:fld>
            <a:endParaRPr lang="en-US"/>
          </a:p>
        </p:txBody>
      </p:sp>
    </p:spTree>
    <p:extLst>
      <p:ext uri="{BB962C8B-B14F-4D97-AF65-F5344CB8AC3E}">
        <p14:creationId xmlns:p14="http://schemas.microsoft.com/office/powerpoint/2010/main" val="16337150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82619E-FC0B-764A-8445-CC1F772B199B}"/>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3B84447C-D590-AC4A-8C45-8AF06EA4998C}"/>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975FDA1-AAA1-AE44-A96E-BC958B502175}"/>
              </a:ext>
            </a:extLst>
          </p:cNvPr>
          <p:cNvSpPr>
            <a:spLocks noGrp="1"/>
          </p:cNvSpPr>
          <p:nvPr>
            <p:ph type="dt" sz="half" idx="10"/>
          </p:nvPr>
        </p:nvSpPr>
        <p:spPr/>
        <p:txBody>
          <a:bodyPr/>
          <a:lstStyle/>
          <a:p>
            <a:fld id="{D5019036-B7AE-BF42-97F1-B38CEABA9C9A}" type="datetimeFigureOut">
              <a:rPr lang="en-US" smtClean="0"/>
              <a:t>12/13/21</a:t>
            </a:fld>
            <a:endParaRPr lang="en-US"/>
          </a:p>
        </p:txBody>
      </p:sp>
      <p:sp>
        <p:nvSpPr>
          <p:cNvPr id="5" name="Footer Placeholder 4">
            <a:extLst>
              <a:ext uri="{FF2B5EF4-FFF2-40B4-BE49-F238E27FC236}">
                <a16:creationId xmlns:a16="http://schemas.microsoft.com/office/drawing/2014/main" id="{E51A745D-1BDB-FB40-B3D2-E0AE7904980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14542E3-A0A9-764B-8A3A-77BCD5D8AB27}"/>
              </a:ext>
            </a:extLst>
          </p:cNvPr>
          <p:cNvSpPr>
            <a:spLocks noGrp="1"/>
          </p:cNvSpPr>
          <p:nvPr>
            <p:ph type="sldNum" sz="quarter" idx="12"/>
          </p:nvPr>
        </p:nvSpPr>
        <p:spPr/>
        <p:txBody>
          <a:bodyPr/>
          <a:lstStyle/>
          <a:p>
            <a:fld id="{137C969F-A14A-4B4B-87F0-CEDEEDB2547E}" type="slidenum">
              <a:rPr lang="en-US" smtClean="0"/>
              <a:t>‹#›</a:t>
            </a:fld>
            <a:endParaRPr lang="en-US"/>
          </a:p>
        </p:txBody>
      </p:sp>
    </p:spTree>
    <p:extLst>
      <p:ext uri="{BB962C8B-B14F-4D97-AF65-F5344CB8AC3E}">
        <p14:creationId xmlns:p14="http://schemas.microsoft.com/office/powerpoint/2010/main" val="15430057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F3DABA8-CABD-B24C-940D-29D9345E39A5}"/>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14A6E23-ABD6-7C45-B7BC-F24475E90B37}"/>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058EA58-538D-7D4A-8D83-73761962148C}"/>
              </a:ext>
            </a:extLst>
          </p:cNvPr>
          <p:cNvSpPr>
            <a:spLocks noGrp="1"/>
          </p:cNvSpPr>
          <p:nvPr>
            <p:ph type="dt" sz="half" idx="10"/>
          </p:nvPr>
        </p:nvSpPr>
        <p:spPr/>
        <p:txBody>
          <a:bodyPr/>
          <a:lstStyle/>
          <a:p>
            <a:fld id="{D5019036-B7AE-BF42-97F1-B38CEABA9C9A}" type="datetimeFigureOut">
              <a:rPr lang="en-US" smtClean="0"/>
              <a:t>12/13/21</a:t>
            </a:fld>
            <a:endParaRPr lang="en-US"/>
          </a:p>
        </p:txBody>
      </p:sp>
      <p:sp>
        <p:nvSpPr>
          <p:cNvPr id="5" name="Footer Placeholder 4">
            <a:extLst>
              <a:ext uri="{FF2B5EF4-FFF2-40B4-BE49-F238E27FC236}">
                <a16:creationId xmlns:a16="http://schemas.microsoft.com/office/drawing/2014/main" id="{93101D23-71B8-2546-B17C-3E3802E3284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3638A6-2DB8-EF44-A37C-B6DF5B48ACA5}"/>
              </a:ext>
            </a:extLst>
          </p:cNvPr>
          <p:cNvSpPr>
            <a:spLocks noGrp="1"/>
          </p:cNvSpPr>
          <p:nvPr>
            <p:ph type="sldNum" sz="quarter" idx="12"/>
          </p:nvPr>
        </p:nvSpPr>
        <p:spPr/>
        <p:txBody>
          <a:bodyPr/>
          <a:lstStyle/>
          <a:p>
            <a:fld id="{137C969F-A14A-4B4B-87F0-CEDEEDB2547E}" type="slidenum">
              <a:rPr lang="en-US" smtClean="0"/>
              <a:t>‹#›</a:t>
            </a:fld>
            <a:endParaRPr lang="en-US"/>
          </a:p>
        </p:txBody>
      </p:sp>
    </p:spTree>
    <p:extLst>
      <p:ext uri="{BB962C8B-B14F-4D97-AF65-F5344CB8AC3E}">
        <p14:creationId xmlns:p14="http://schemas.microsoft.com/office/powerpoint/2010/main" val="39700842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0CE477-B209-BC4C-A22C-8E5CCF89D5A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517AED6-5C97-2C4C-84DD-6643EC08DA8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BF352B7-2699-A442-B1B4-91900FB9A08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5019036-B7AE-BF42-97F1-B38CEABA9C9A}" type="datetimeFigureOut">
              <a:rPr lang="en-US" smtClean="0"/>
              <a:t>12/13/21</a:t>
            </a:fld>
            <a:endParaRPr lang="en-US"/>
          </a:p>
        </p:txBody>
      </p:sp>
      <p:sp>
        <p:nvSpPr>
          <p:cNvPr id="5" name="Footer Placeholder 4">
            <a:extLst>
              <a:ext uri="{FF2B5EF4-FFF2-40B4-BE49-F238E27FC236}">
                <a16:creationId xmlns:a16="http://schemas.microsoft.com/office/drawing/2014/main" id="{D2E44161-EF18-8640-9EA4-B1C4BEAB6FC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5EF1DCBD-9458-3F4B-8F0D-B679E7E7609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37C969F-A14A-4B4B-87F0-CEDEEDB2547E}" type="slidenum">
              <a:rPr lang="en-US" smtClean="0"/>
              <a:t>‹#›</a:t>
            </a:fld>
            <a:endParaRPr lang="en-US"/>
          </a:p>
        </p:txBody>
      </p:sp>
    </p:spTree>
    <p:extLst>
      <p:ext uri="{BB962C8B-B14F-4D97-AF65-F5344CB8AC3E}">
        <p14:creationId xmlns:p14="http://schemas.microsoft.com/office/powerpoint/2010/main" val="82832012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hyperlink" Target="https://sourcebooks.fordham.edu/basis/williamofnewburgh-one.asp#preface"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21AC6A30-4F22-4C0F-B278-19C5B8A80C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BB4335AD-65B1-44E4-90AF-264024FE4B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12191999" cy="6858000"/>
          </a:xfrm>
          <a:prstGeom prst="rect">
            <a:avLst/>
          </a:pr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8F411D2-0BBA-5741-A747-8EC07DD59915}"/>
              </a:ext>
            </a:extLst>
          </p:cNvPr>
          <p:cNvSpPr>
            <a:spLocks noGrp="1"/>
          </p:cNvSpPr>
          <p:nvPr>
            <p:ph type="title"/>
          </p:nvPr>
        </p:nvSpPr>
        <p:spPr>
          <a:xfrm>
            <a:off x="3970366" y="609600"/>
            <a:ext cx="4267200" cy="1351472"/>
          </a:xfrm>
        </p:spPr>
        <p:txBody>
          <a:bodyPr>
            <a:normAutofit/>
          </a:bodyPr>
          <a:lstStyle/>
          <a:p>
            <a:pPr algn="ctr"/>
            <a:r>
              <a:rPr lang="en-US" dirty="0">
                <a:solidFill>
                  <a:schemeClr val="tx1">
                    <a:lumMod val="85000"/>
                    <a:lumOff val="15000"/>
                  </a:schemeClr>
                </a:solidFill>
              </a:rPr>
              <a:t>‘Golden Age’ Histories</a:t>
            </a:r>
          </a:p>
        </p:txBody>
      </p:sp>
      <p:pic>
        <p:nvPicPr>
          <p:cNvPr id="2052" name="Picture 4" descr="Historical Writing in England c.550-c.1307. by Gransden, Antonia">
            <a:extLst>
              <a:ext uri="{FF2B5EF4-FFF2-40B4-BE49-F238E27FC236}">
                <a16:creationId xmlns:a16="http://schemas.microsoft.com/office/drawing/2014/main" id="{715914B9-B20F-0846-8E7B-488AF42DFFD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5185" r="12872" b="-2"/>
          <a:stretch/>
        </p:blipFill>
        <p:spPr bwMode="auto">
          <a:xfrm>
            <a:off x="3" y="1"/>
            <a:ext cx="3695699" cy="6858001"/>
          </a:xfrm>
          <a:custGeom>
            <a:avLst/>
            <a:gdLst/>
            <a:ahLst/>
            <a:cxnLst/>
            <a:rect l="l" t="t" r="r" b="b"/>
            <a:pathLst>
              <a:path w="3695699" h="6858001">
                <a:moveTo>
                  <a:pt x="0" y="0"/>
                </a:moveTo>
                <a:lnTo>
                  <a:pt x="3435129" y="0"/>
                </a:lnTo>
                <a:lnTo>
                  <a:pt x="3430599" y="17349"/>
                </a:lnTo>
                <a:cubicBezTo>
                  <a:pt x="3437542" y="19835"/>
                  <a:pt x="3423757" y="30822"/>
                  <a:pt x="3427683" y="38871"/>
                </a:cubicBezTo>
                <a:cubicBezTo>
                  <a:pt x="3431230" y="44698"/>
                  <a:pt x="3427877" y="49388"/>
                  <a:pt x="3427096" y="55116"/>
                </a:cubicBezTo>
                <a:cubicBezTo>
                  <a:pt x="3429620" y="62945"/>
                  <a:pt x="3421946" y="87211"/>
                  <a:pt x="3417356" y="93331"/>
                </a:cubicBezTo>
                <a:cubicBezTo>
                  <a:pt x="3401974" y="107607"/>
                  <a:pt x="3409629" y="143436"/>
                  <a:pt x="3397765" y="155370"/>
                </a:cubicBezTo>
                <a:cubicBezTo>
                  <a:pt x="3395800" y="159886"/>
                  <a:pt x="3394789" y="164378"/>
                  <a:pt x="3394373" y="168831"/>
                </a:cubicBezTo>
                <a:lnTo>
                  <a:pt x="3394553" y="181402"/>
                </a:lnTo>
                <a:lnTo>
                  <a:pt x="3397293" y="185192"/>
                </a:lnTo>
                <a:lnTo>
                  <a:pt x="3395923" y="192756"/>
                </a:lnTo>
                <a:cubicBezTo>
                  <a:pt x="3396018" y="193497"/>
                  <a:pt x="3396112" y="194237"/>
                  <a:pt x="3396207" y="194978"/>
                </a:cubicBezTo>
                <a:cubicBezTo>
                  <a:pt x="3396531" y="199154"/>
                  <a:pt x="3396856" y="203330"/>
                  <a:pt x="3397180" y="207506"/>
                </a:cubicBezTo>
                <a:cubicBezTo>
                  <a:pt x="3382438" y="200939"/>
                  <a:pt x="3394549" y="241317"/>
                  <a:pt x="3383191" y="229051"/>
                </a:cubicBezTo>
                <a:cubicBezTo>
                  <a:pt x="3382519" y="234401"/>
                  <a:pt x="3381383" y="237332"/>
                  <a:pt x="3380194" y="239137"/>
                </a:cubicBezTo>
                <a:lnTo>
                  <a:pt x="3349267" y="310262"/>
                </a:lnTo>
                <a:lnTo>
                  <a:pt x="3344455" y="381704"/>
                </a:lnTo>
                <a:cubicBezTo>
                  <a:pt x="3343420" y="464598"/>
                  <a:pt x="3338482" y="511985"/>
                  <a:pt x="3327551" y="571873"/>
                </a:cubicBezTo>
                <a:cubicBezTo>
                  <a:pt x="3316620" y="631761"/>
                  <a:pt x="3309762" y="702429"/>
                  <a:pt x="3278869" y="741030"/>
                </a:cubicBezTo>
                <a:lnTo>
                  <a:pt x="3239259" y="957888"/>
                </a:lnTo>
                <a:cubicBezTo>
                  <a:pt x="3267597" y="1021376"/>
                  <a:pt x="3235647" y="1004478"/>
                  <a:pt x="3243890" y="1047869"/>
                </a:cubicBezTo>
                <a:cubicBezTo>
                  <a:pt x="3245988" y="1077107"/>
                  <a:pt x="3228006" y="1101189"/>
                  <a:pt x="3221700" y="1118244"/>
                </a:cubicBezTo>
                <a:cubicBezTo>
                  <a:pt x="3220198" y="1120922"/>
                  <a:pt x="3213346" y="1188569"/>
                  <a:pt x="3211078" y="1190394"/>
                </a:cubicBezTo>
                <a:cubicBezTo>
                  <a:pt x="3204899" y="1218939"/>
                  <a:pt x="3210276" y="1253036"/>
                  <a:pt x="3199704" y="1304585"/>
                </a:cubicBezTo>
                <a:cubicBezTo>
                  <a:pt x="3199438" y="1346246"/>
                  <a:pt x="3168623" y="1413431"/>
                  <a:pt x="3167741" y="1449444"/>
                </a:cubicBezTo>
                <a:cubicBezTo>
                  <a:pt x="3180911" y="1471132"/>
                  <a:pt x="3193362" y="1499173"/>
                  <a:pt x="3194410" y="1520667"/>
                </a:cubicBezTo>
                <a:cubicBezTo>
                  <a:pt x="3181228" y="1513763"/>
                  <a:pt x="3199978" y="1547097"/>
                  <a:pt x="3184473" y="1547038"/>
                </a:cubicBezTo>
                <a:cubicBezTo>
                  <a:pt x="3185153" y="1550949"/>
                  <a:pt x="3186303" y="1554741"/>
                  <a:pt x="3187573" y="1558550"/>
                </a:cubicBezTo>
                <a:lnTo>
                  <a:pt x="3188231" y="1560544"/>
                </a:lnTo>
                <a:lnTo>
                  <a:pt x="3188195" y="1568317"/>
                </a:lnTo>
                <a:lnTo>
                  <a:pt x="3191518" y="1570772"/>
                </a:lnTo>
                <a:lnTo>
                  <a:pt x="3193853" y="1582659"/>
                </a:lnTo>
                <a:cubicBezTo>
                  <a:pt x="3194213" y="1587070"/>
                  <a:pt x="3193997" y="1591769"/>
                  <a:pt x="3192857" y="1596890"/>
                </a:cubicBezTo>
                <a:cubicBezTo>
                  <a:pt x="3185716" y="1609144"/>
                  <a:pt x="3191593" y="1629575"/>
                  <a:pt x="3189686" y="1647479"/>
                </a:cubicBezTo>
                <a:lnTo>
                  <a:pt x="3187125" y="1655568"/>
                </a:lnTo>
                <a:cubicBezTo>
                  <a:pt x="3187259" y="1659315"/>
                  <a:pt x="3192418" y="1733399"/>
                  <a:pt x="3192552" y="1737146"/>
                </a:cubicBezTo>
                <a:cubicBezTo>
                  <a:pt x="3236684" y="1834597"/>
                  <a:pt x="3210475" y="1851660"/>
                  <a:pt x="3219437" y="1908917"/>
                </a:cubicBezTo>
                <a:lnTo>
                  <a:pt x="3220572" y="1915235"/>
                </a:lnTo>
                <a:cubicBezTo>
                  <a:pt x="3225642" y="1919319"/>
                  <a:pt x="3228448" y="1945519"/>
                  <a:pt x="3226946" y="1954447"/>
                </a:cubicBezTo>
                <a:cubicBezTo>
                  <a:pt x="3219553" y="1979351"/>
                  <a:pt x="3239504" y="2001442"/>
                  <a:pt x="3234148" y="2021397"/>
                </a:cubicBezTo>
                <a:cubicBezTo>
                  <a:pt x="3234224" y="2026740"/>
                  <a:pt x="3235084" y="2031233"/>
                  <a:pt x="3236424" y="2035173"/>
                </a:cubicBezTo>
                <a:lnTo>
                  <a:pt x="3241339" y="2045116"/>
                </a:lnTo>
                <a:lnTo>
                  <a:pt x="3233470" y="2098623"/>
                </a:lnTo>
                <a:cubicBezTo>
                  <a:pt x="3230495" y="2129687"/>
                  <a:pt x="3232618" y="2188321"/>
                  <a:pt x="3230016" y="2240964"/>
                </a:cubicBezTo>
                <a:cubicBezTo>
                  <a:pt x="3226602" y="2283982"/>
                  <a:pt x="3232644" y="2342030"/>
                  <a:pt x="3237809" y="2379644"/>
                </a:cubicBezTo>
                <a:cubicBezTo>
                  <a:pt x="3244462" y="2409884"/>
                  <a:pt x="3221747" y="2435219"/>
                  <a:pt x="3237054" y="2459103"/>
                </a:cubicBezTo>
                <a:cubicBezTo>
                  <a:pt x="3245536" y="2488997"/>
                  <a:pt x="3251426" y="2510390"/>
                  <a:pt x="3255285" y="2538679"/>
                </a:cubicBezTo>
                <a:cubicBezTo>
                  <a:pt x="3258296" y="2574322"/>
                  <a:pt x="3245460" y="2589819"/>
                  <a:pt x="3245073" y="2622720"/>
                </a:cubicBezTo>
                <a:lnTo>
                  <a:pt x="3252960" y="2736087"/>
                </a:lnTo>
                <a:cubicBezTo>
                  <a:pt x="3245577" y="2772183"/>
                  <a:pt x="3230063" y="2856752"/>
                  <a:pt x="3218681" y="2902964"/>
                </a:cubicBezTo>
                <a:cubicBezTo>
                  <a:pt x="3212624" y="2927969"/>
                  <a:pt x="3209733" y="2973979"/>
                  <a:pt x="3203641" y="3008786"/>
                </a:cubicBezTo>
                <a:cubicBezTo>
                  <a:pt x="3197547" y="3043595"/>
                  <a:pt x="3186644" y="3093251"/>
                  <a:pt x="3182123" y="3111815"/>
                </a:cubicBezTo>
                <a:lnTo>
                  <a:pt x="3176517" y="3120169"/>
                </a:lnTo>
                <a:lnTo>
                  <a:pt x="3177035" y="3121646"/>
                </a:lnTo>
                <a:cubicBezTo>
                  <a:pt x="3177423" y="3127588"/>
                  <a:pt x="3176129" y="3130763"/>
                  <a:pt x="3174093" y="3132705"/>
                </a:cubicBezTo>
                <a:lnTo>
                  <a:pt x="3171045" y="3134220"/>
                </a:lnTo>
                <a:lnTo>
                  <a:pt x="3168274" y="3141524"/>
                </a:lnTo>
                <a:lnTo>
                  <a:pt x="3160781" y="3155149"/>
                </a:lnTo>
                <a:cubicBezTo>
                  <a:pt x="3160949" y="3156237"/>
                  <a:pt x="3161116" y="3157326"/>
                  <a:pt x="3161284" y="3158414"/>
                </a:cubicBezTo>
                <a:lnTo>
                  <a:pt x="3152950" y="3180080"/>
                </a:lnTo>
                <a:lnTo>
                  <a:pt x="3153739" y="3180719"/>
                </a:lnTo>
                <a:cubicBezTo>
                  <a:pt x="3155321" y="3182647"/>
                  <a:pt x="3156128" y="3184999"/>
                  <a:pt x="3155342" y="3188313"/>
                </a:cubicBezTo>
                <a:cubicBezTo>
                  <a:pt x="3169797" y="3188216"/>
                  <a:pt x="3159934" y="3192271"/>
                  <a:pt x="3156340" y="3202049"/>
                </a:cubicBezTo>
                <a:cubicBezTo>
                  <a:pt x="3177988" y="3204083"/>
                  <a:pt x="3159779" y="3228842"/>
                  <a:pt x="3169832" y="3237938"/>
                </a:cubicBezTo>
                <a:cubicBezTo>
                  <a:pt x="3166705" y="3245075"/>
                  <a:pt x="3163793" y="3252659"/>
                  <a:pt x="3161244" y="3260564"/>
                </a:cubicBezTo>
                <a:lnTo>
                  <a:pt x="3160005" y="3265314"/>
                </a:lnTo>
                <a:cubicBezTo>
                  <a:pt x="3160063" y="3265371"/>
                  <a:pt x="3160124" y="3265428"/>
                  <a:pt x="3160184" y="3265486"/>
                </a:cubicBezTo>
                <a:cubicBezTo>
                  <a:pt x="3160345" y="3266694"/>
                  <a:pt x="3160101" y="3268319"/>
                  <a:pt x="3159279" y="3270659"/>
                </a:cubicBezTo>
                <a:lnTo>
                  <a:pt x="3157747" y="3273971"/>
                </a:lnTo>
                <a:lnTo>
                  <a:pt x="3155343" y="3283185"/>
                </a:lnTo>
                <a:cubicBezTo>
                  <a:pt x="3155517" y="3284422"/>
                  <a:pt x="3155689" y="3285657"/>
                  <a:pt x="3155860" y="3286893"/>
                </a:cubicBezTo>
                <a:lnTo>
                  <a:pt x="3158001" y="3289146"/>
                </a:lnTo>
                <a:lnTo>
                  <a:pt x="3157508" y="3289877"/>
                </a:lnTo>
                <a:cubicBezTo>
                  <a:pt x="3151604" y="3294411"/>
                  <a:pt x="3144966" y="3293561"/>
                  <a:pt x="3159853" y="3309833"/>
                </a:cubicBezTo>
                <a:cubicBezTo>
                  <a:pt x="3149181" y="3321561"/>
                  <a:pt x="3158789" y="3329345"/>
                  <a:pt x="3157392" y="3351579"/>
                </a:cubicBezTo>
                <a:cubicBezTo>
                  <a:pt x="3148710" y="3357083"/>
                  <a:pt x="3149361" y="3365079"/>
                  <a:pt x="3152871" y="3374240"/>
                </a:cubicBezTo>
                <a:cubicBezTo>
                  <a:pt x="3148885" y="3383513"/>
                  <a:pt x="3145239" y="3392740"/>
                  <a:pt x="3142119" y="3402557"/>
                </a:cubicBezTo>
                <a:lnTo>
                  <a:pt x="3138061" y="3419585"/>
                </a:lnTo>
                <a:lnTo>
                  <a:pt x="3139796" y="3424940"/>
                </a:lnTo>
                <a:cubicBezTo>
                  <a:pt x="3142520" y="3434326"/>
                  <a:pt x="3143300" y="3443700"/>
                  <a:pt x="3137669" y="3463264"/>
                </a:cubicBezTo>
                <a:cubicBezTo>
                  <a:pt x="3147380" y="3480689"/>
                  <a:pt x="3167781" y="3490510"/>
                  <a:pt x="3168140" y="3518969"/>
                </a:cubicBezTo>
                <a:cubicBezTo>
                  <a:pt x="3159473" y="3545761"/>
                  <a:pt x="3191152" y="3574399"/>
                  <a:pt x="3179206" y="3607864"/>
                </a:cubicBezTo>
                <a:cubicBezTo>
                  <a:pt x="3176757" y="3619813"/>
                  <a:pt x="3181069" y="3654600"/>
                  <a:pt x="3189125" y="3659839"/>
                </a:cubicBezTo>
                <a:cubicBezTo>
                  <a:pt x="3191518" y="3666815"/>
                  <a:pt x="3189857" y="3675779"/>
                  <a:pt x="3198077" y="3677681"/>
                </a:cubicBezTo>
                <a:cubicBezTo>
                  <a:pt x="3208136" y="3681475"/>
                  <a:pt x="3196345" y="3709561"/>
                  <a:pt x="3207094" y="3703876"/>
                </a:cubicBezTo>
                <a:cubicBezTo>
                  <a:pt x="3199084" y="3723751"/>
                  <a:pt x="3220453" y="3734396"/>
                  <a:pt x="3227016" y="3748633"/>
                </a:cubicBezTo>
                <a:cubicBezTo>
                  <a:pt x="3218663" y="3764666"/>
                  <a:pt x="3240667" y="3778725"/>
                  <a:pt x="3246806" y="3811324"/>
                </a:cubicBezTo>
                <a:cubicBezTo>
                  <a:pt x="3237058" y="3829063"/>
                  <a:pt x="3251097" y="3833247"/>
                  <a:pt x="3239091" y="3865102"/>
                </a:cubicBezTo>
                <a:cubicBezTo>
                  <a:pt x="3240755" y="3865725"/>
                  <a:pt x="3242340" y="3866659"/>
                  <a:pt x="3243800" y="3867874"/>
                </a:cubicBezTo>
                <a:cubicBezTo>
                  <a:pt x="3252276" y="3874935"/>
                  <a:pt x="3254724" y="3889782"/>
                  <a:pt x="3249268" y="3901031"/>
                </a:cubicBezTo>
                <a:cubicBezTo>
                  <a:pt x="3234180" y="3950514"/>
                  <a:pt x="3270886" y="3938724"/>
                  <a:pt x="3271850" y="3976535"/>
                </a:cubicBezTo>
                <a:cubicBezTo>
                  <a:pt x="3275333" y="4018513"/>
                  <a:pt x="3265836" y="4033210"/>
                  <a:pt x="3253128" y="4091308"/>
                </a:cubicBezTo>
                <a:cubicBezTo>
                  <a:pt x="3262530" y="4093945"/>
                  <a:pt x="3263925" y="4100312"/>
                  <a:pt x="3261491" y="4112665"/>
                </a:cubicBezTo>
                <a:cubicBezTo>
                  <a:pt x="3263824" y="4132845"/>
                  <a:pt x="3285122" y="4124005"/>
                  <a:pt x="3275235" y="4148543"/>
                </a:cubicBezTo>
                <a:cubicBezTo>
                  <a:pt x="3282222" y="4163609"/>
                  <a:pt x="3300717" y="4191930"/>
                  <a:pt x="3303406" y="4203059"/>
                </a:cubicBezTo>
                <a:cubicBezTo>
                  <a:pt x="3307769" y="4216879"/>
                  <a:pt x="3289765" y="4198911"/>
                  <a:pt x="3291377" y="4215304"/>
                </a:cubicBezTo>
                <a:cubicBezTo>
                  <a:pt x="3295421" y="4234470"/>
                  <a:pt x="3290844" y="4240556"/>
                  <a:pt x="3303627" y="4247412"/>
                </a:cubicBezTo>
                <a:cubicBezTo>
                  <a:pt x="3300302" y="4270043"/>
                  <a:pt x="3313094" y="4269840"/>
                  <a:pt x="3323715" y="4295574"/>
                </a:cubicBezTo>
                <a:cubicBezTo>
                  <a:pt x="3318854" y="4309546"/>
                  <a:pt x="3323708" y="4317748"/>
                  <a:pt x="3331757" y="4324626"/>
                </a:cubicBezTo>
                <a:cubicBezTo>
                  <a:pt x="3334500" y="4352298"/>
                  <a:pt x="3348521" y="4373553"/>
                  <a:pt x="3357571" y="4402594"/>
                </a:cubicBezTo>
                <a:cubicBezTo>
                  <a:pt x="3395421" y="4440113"/>
                  <a:pt x="3406716" y="4492429"/>
                  <a:pt x="3416883" y="4511276"/>
                </a:cubicBezTo>
                <a:lnTo>
                  <a:pt x="3418568" y="4515669"/>
                </a:lnTo>
                <a:cubicBezTo>
                  <a:pt x="3418685" y="4519956"/>
                  <a:pt x="3418801" y="4524244"/>
                  <a:pt x="3418918" y="4528531"/>
                </a:cubicBezTo>
                <a:cubicBezTo>
                  <a:pt x="3418727" y="4530191"/>
                  <a:pt x="3418537" y="4531850"/>
                  <a:pt x="3418346" y="4533510"/>
                </a:cubicBezTo>
                <a:cubicBezTo>
                  <a:pt x="3418215" y="4536889"/>
                  <a:pt x="3418462" y="4539065"/>
                  <a:pt x="3419005" y="4540494"/>
                </a:cubicBezTo>
                <a:lnTo>
                  <a:pt x="3424268" y="4595886"/>
                </a:lnTo>
                <a:cubicBezTo>
                  <a:pt x="3429156" y="4624362"/>
                  <a:pt x="3443934" y="4682306"/>
                  <a:pt x="3448330" y="4711348"/>
                </a:cubicBezTo>
                <a:lnTo>
                  <a:pt x="3445621" y="4714874"/>
                </a:lnTo>
                <a:cubicBezTo>
                  <a:pt x="3444103" y="4718397"/>
                  <a:pt x="3443735" y="4723077"/>
                  <a:pt x="3445980" y="4730345"/>
                </a:cubicBezTo>
                <a:lnTo>
                  <a:pt x="3446976" y="4731926"/>
                </a:lnTo>
                <a:lnTo>
                  <a:pt x="3443720" y="4745408"/>
                </a:lnTo>
                <a:cubicBezTo>
                  <a:pt x="3444756" y="4771155"/>
                  <a:pt x="3455466" y="4843107"/>
                  <a:pt x="3453194" y="4886406"/>
                </a:cubicBezTo>
                <a:cubicBezTo>
                  <a:pt x="3454856" y="4906631"/>
                  <a:pt x="3481235" y="5008239"/>
                  <a:pt x="3455210" y="5025296"/>
                </a:cubicBezTo>
                <a:cubicBezTo>
                  <a:pt x="3442202" y="5116320"/>
                  <a:pt x="3464654" y="5119078"/>
                  <a:pt x="3462841" y="5211091"/>
                </a:cubicBezTo>
                <a:cubicBezTo>
                  <a:pt x="3469390" y="5269669"/>
                  <a:pt x="3462794" y="5327391"/>
                  <a:pt x="3469385" y="5356669"/>
                </a:cubicBezTo>
                <a:cubicBezTo>
                  <a:pt x="3471479" y="5361935"/>
                  <a:pt x="3474277" y="5366825"/>
                  <a:pt x="3477268" y="5371683"/>
                </a:cubicBezTo>
                <a:lnTo>
                  <a:pt x="3478824" y="5374232"/>
                </a:lnTo>
                <a:lnTo>
                  <a:pt x="3486664" y="5427532"/>
                </a:lnTo>
                <a:lnTo>
                  <a:pt x="3499845" y="5523238"/>
                </a:lnTo>
                <a:cubicBezTo>
                  <a:pt x="3496480" y="5535759"/>
                  <a:pt x="3498126" y="5574631"/>
                  <a:pt x="3505782" y="5582050"/>
                </a:cubicBezTo>
                <a:cubicBezTo>
                  <a:pt x="3507640" y="5590169"/>
                  <a:pt x="3505294" y="5599602"/>
                  <a:pt x="3513368" y="5603412"/>
                </a:cubicBezTo>
                <a:cubicBezTo>
                  <a:pt x="3518549" y="5620896"/>
                  <a:pt x="3530454" y="5660930"/>
                  <a:pt x="3536869" y="5686953"/>
                </a:cubicBezTo>
                <a:cubicBezTo>
                  <a:pt x="3527290" y="5702684"/>
                  <a:pt x="3548216" y="5722678"/>
                  <a:pt x="3551859" y="5759548"/>
                </a:cubicBezTo>
                <a:cubicBezTo>
                  <a:pt x="3540751" y="5776843"/>
                  <a:pt x="3554471" y="5784377"/>
                  <a:pt x="3540024" y="5816599"/>
                </a:cubicBezTo>
                <a:cubicBezTo>
                  <a:pt x="3541640" y="5817630"/>
                  <a:pt x="3543154" y="5818984"/>
                  <a:pt x="3544521" y="5820619"/>
                </a:cubicBezTo>
                <a:cubicBezTo>
                  <a:pt x="3552455" y="5830118"/>
                  <a:pt x="3553767" y="5846834"/>
                  <a:pt x="3547449" y="5857956"/>
                </a:cubicBezTo>
                <a:cubicBezTo>
                  <a:pt x="3528571" y="5908761"/>
                  <a:pt x="3532186" y="5952107"/>
                  <a:pt x="3530253" y="5993572"/>
                </a:cubicBezTo>
                <a:cubicBezTo>
                  <a:pt x="3530522" y="6040113"/>
                  <a:pt x="3553891" y="6005695"/>
                  <a:pt x="3536734" y="6066404"/>
                </a:cubicBezTo>
                <a:cubicBezTo>
                  <a:pt x="3545935" y="6071268"/>
                  <a:pt x="3546842" y="6078512"/>
                  <a:pt x="3543461" y="6091477"/>
                </a:cubicBezTo>
                <a:cubicBezTo>
                  <a:pt x="3549602" y="6107585"/>
                  <a:pt x="3568275" y="6137061"/>
                  <a:pt x="3573577" y="6163051"/>
                </a:cubicBezTo>
                <a:cubicBezTo>
                  <a:pt x="3577046" y="6182032"/>
                  <a:pt x="3572259" y="6223892"/>
                  <a:pt x="3575275" y="6247420"/>
                </a:cubicBezTo>
                <a:cubicBezTo>
                  <a:pt x="3570217" y="6271412"/>
                  <a:pt x="3583023" y="6273898"/>
                  <a:pt x="3591673" y="6304222"/>
                </a:cubicBezTo>
                <a:cubicBezTo>
                  <a:pt x="3585743" y="6318440"/>
                  <a:pt x="3589967" y="6328418"/>
                  <a:pt x="3597489" y="6337624"/>
                </a:cubicBezTo>
                <a:cubicBezTo>
                  <a:pt x="3598113" y="6368401"/>
                  <a:pt x="3610504" y="6394558"/>
                  <a:pt x="3617330" y="6428161"/>
                </a:cubicBezTo>
                <a:cubicBezTo>
                  <a:pt x="3612404" y="6466489"/>
                  <a:pt x="3633001" y="6482393"/>
                  <a:pt x="3640218" y="6518318"/>
                </a:cubicBezTo>
                <a:cubicBezTo>
                  <a:pt x="3625420" y="6557419"/>
                  <a:pt x="3668862" y="6537820"/>
                  <a:pt x="3670788" y="6568733"/>
                </a:cubicBezTo>
                <a:cubicBezTo>
                  <a:pt x="3659124" y="6621466"/>
                  <a:pt x="3685482" y="6565072"/>
                  <a:pt x="3687763" y="6643164"/>
                </a:cubicBezTo>
                <a:cubicBezTo>
                  <a:pt x="3685396" y="6647995"/>
                  <a:pt x="3689317" y="6656838"/>
                  <a:pt x="3693097" y="6655183"/>
                </a:cubicBezTo>
                <a:cubicBezTo>
                  <a:pt x="3693444" y="6672318"/>
                  <a:pt x="3690193" y="6715787"/>
                  <a:pt x="3689847" y="6745974"/>
                </a:cubicBezTo>
                <a:cubicBezTo>
                  <a:pt x="3689583" y="6773144"/>
                  <a:pt x="3690048" y="6817635"/>
                  <a:pt x="3691023" y="6836306"/>
                </a:cubicBezTo>
                <a:lnTo>
                  <a:pt x="3695699" y="6858001"/>
                </a:lnTo>
                <a:lnTo>
                  <a:pt x="0" y="6858000"/>
                </a:ln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0CF76D5F-3248-A649-A216-BBE2F52A0B55}"/>
              </a:ext>
            </a:extLst>
          </p:cNvPr>
          <p:cNvSpPr>
            <a:spLocks noGrp="1"/>
          </p:cNvSpPr>
          <p:nvPr>
            <p:ph idx="1"/>
          </p:nvPr>
        </p:nvSpPr>
        <p:spPr>
          <a:xfrm>
            <a:off x="4198966" y="2147357"/>
            <a:ext cx="3810000" cy="4101042"/>
          </a:xfrm>
        </p:spPr>
        <p:txBody>
          <a:bodyPr>
            <a:normAutofit/>
          </a:bodyPr>
          <a:lstStyle/>
          <a:p>
            <a:pPr marL="0" indent="0">
              <a:buNone/>
            </a:pPr>
            <a:r>
              <a:rPr lang="en-US" sz="2000">
                <a:solidFill>
                  <a:schemeClr val="tx1">
                    <a:lumMod val="85000"/>
                    <a:lumOff val="15000"/>
                  </a:schemeClr>
                </a:solidFill>
              </a:rPr>
              <a:t>Antonia Gransden, </a:t>
            </a:r>
            <a:r>
              <a:rPr lang="en-US" sz="2000" i="1">
                <a:solidFill>
                  <a:schemeClr val="tx1">
                    <a:lumMod val="85000"/>
                    <a:lumOff val="15000"/>
                  </a:schemeClr>
                </a:solidFill>
              </a:rPr>
              <a:t>Historical Writing in England: c.550-1307 </a:t>
            </a:r>
            <a:r>
              <a:rPr lang="en-US" sz="2000">
                <a:solidFill>
                  <a:schemeClr val="tx1">
                    <a:lumMod val="85000"/>
                    <a:lumOff val="15000"/>
                  </a:schemeClr>
                </a:solidFill>
              </a:rPr>
              <a:t>(London, 1974)</a:t>
            </a:r>
          </a:p>
          <a:p>
            <a:pPr marL="0" indent="0">
              <a:buNone/>
            </a:pPr>
            <a:r>
              <a:rPr lang="en-US" sz="2000">
                <a:solidFill>
                  <a:schemeClr val="tx1">
                    <a:lumMod val="85000"/>
                    <a:lumOff val="15000"/>
                  </a:schemeClr>
                </a:solidFill>
              </a:rPr>
              <a:t>Michael Staunton, The Historians of Angevin England (Oxford, 2017)</a:t>
            </a:r>
          </a:p>
        </p:txBody>
      </p:sp>
      <p:pic>
        <p:nvPicPr>
          <p:cNvPr id="2050" name="Picture 2" descr="The Historians of Angevin England by Michael Staunton | Waterstones">
            <a:extLst>
              <a:ext uri="{FF2B5EF4-FFF2-40B4-BE49-F238E27FC236}">
                <a16:creationId xmlns:a16="http://schemas.microsoft.com/office/drawing/2014/main" id="{64EA3D3C-AFD6-344A-922E-90D0D9B08DB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1292" r="4111"/>
          <a:stretch/>
        </p:blipFill>
        <p:spPr bwMode="auto">
          <a:xfrm>
            <a:off x="8580467" y="10"/>
            <a:ext cx="3611533" cy="6857990"/>
          </a:xfrm>
          <a:custGeom>
            <a:avLst/>
            <a:gdLst/>
            <a:ahLst/>
            <a:cxnLst/>
            <a:rect l="l" t="t" r="r" b="b"/>
            <a:pathLst>
              <a:path w="3810000" h="6858000">
                <a:moveTo>
                  <a:pt x="95627" y="0"/>
                </a:moveTo>
                <a:lnTo>
                  <a:pt x="3810000" y="0"/>
                </a:lnTo>
                <a:lnTo>
                  <a:pt x="3810000" y="6858000"/>
                </a:lnTo>
                <a:lnTo>
                  <a:pt x="13132" y="6858000"/>
                </a:lnTo>
                <a:cubicBezTo>
                  <a:pt x="13183" y="6857363"/>
                  <a:pt x="13234" y="6856727"/>
                  <a:pt x="13284" y="6856090"/>
                </a:cubicBezTo>
                <a:lnTo>
                  <a:pt x="31566" y="6805847"/>
                </a:lnTo>
                <a:lnTo>
                  <a:pt x="30463" y="6715381"/>
                </a:lnTo>
                <a:cubicBezTo>
                  <a:pt x="29585" y="6714082"/>
                  <a:pt x="28597" y="6713038"/>
                  <a:pt x="27533" y="6712286"/>
                </a:cubicBezTo>
                <a:lnTo>
                  <a:pt x="31288" y="6698474"/>
                </a:lnTo>
                <a:lnTo>
                  <a:pt x="29901" y="6686264"/>
                </a:lnTo>
                <a:cubicBezTo>
                  <a:pt x="29591" y="6639749"/>
                  <a:pt x="29281" y="6593234"/>
                  <a:pt x="28971" y="6546719"/>
                </a:cubicBezTo>
                <a:cubicBezTo>
                  <a:pt x="23415" y="6502008"/>
                  <a:pt x="3087" y="6462057"/>
                  <a:pt x="310" y="6408337"/>
                </a:cubicBezTo>
                <a:cubicBezTo>
                  <a:pt x="-2468" y="6354617"/>
                  <a:pt x="14431" y="6312397"/>
                  <a:pt x="12307" y="6224401"/>
                </a:cubicBezTo>
                <a:lnTo>
                  <a:pt x="27152" y="6147415"/>
                </a:lnTo>
                <a:lnTo>
                  <a:pt x="39044" y="6093837"/>
                </a:lnTo>
                <a:cubicBezTo>
                  <a:pt x="47718" y="6039281"/>
                  <a:pt x="47985" y="5964495"/>
                  <a:pt x="46816" y="5915901"/>
                </a:cubicBezTo>
                <a:cubicBezTo>
                  <a:pt x="43189" y="5876557"/>
                  <a:pt x="47196" y="5863739"/>
                  <a:pt x="33533" y="5831562"/>
                </a:cubicBezTo>
                <a:cubicBezTo>
                  <a:pt x="27901" y="5792459"/>
                  <a:pt x="47408" y="5747455"/>
                  <a:pt x="46555" y="5710909"/>
                </a:cubicBezTo>
                <a:cubicBezTo>
                  <a:pt x="53188" y="5686865"/>
                  <a:pt x="49116" y="5615845"/>
                  <a:pt x="62461" y="5602222"/>
                </a:cubicBezTo>
                <a:cubicBezTo>
                  <a:pt x="64066" y="5572067"/>
                  <a:pt x="49594" y="5555548"/>
                  <a:pt x="56185" y="5529979"/>
                </a:cubicBezTo>
                <a:lnTo>
                  <a:pt x="67961" y="5458854"/>
                </a:lnTo>
                <a:lnTo>
                  <a:pt x="110939" y="5353584"/>
                </a:lnTo>
                <a:cubicBezTo>
                  <a:pt x="123070" y="5308303"/>
                  <a:pt x="110671" y="5307524"/>
                  <a:pt x="128276" y="5249764"/>
                </a:cubicBezTo>
                <a:cubicBezTo>
                  <a:pt x="137692" y="5218499"/>
                  <a:pt x="146153" y="5160067"/>
                  <a:pt x="156749" y="5116288"/>
                </a:cubicBezTo>
                <a:cubicBezTo>
                  <a:pt x="167347" y="5072508"/>
                  <a:pt x="184838" y="5010298"/>
                  <a:pt x="191855" y="4987089"/>
                </a:cubicBezTo>
                <a:lnTo>
                  <a:pt x="219824" y="4934095"/>
                </a:lnTo>
                <a:cubicBezTo>
                  <a:pt x="223315" y="4926170"/>
                  <a:pt x="231151" y="4920904"/>
                  <a:pt x="231137" y="4903120"/>
                </a:cubicBezTo>
                <a:lnTo>
                  <a:pt x="219738" y="4827391"/>
                </a:lnTo>
                <a:cubicBezTo>
                  <a:pt x="223928" y="4818620"/>
                  <a:pt x="227939" y="4809255"/>
                  <a:pt x="231597" y="4799440"/>
                </a:cubicBezTo>
                <a:lnTo>
                  <a:pt x="233480" y="4793512"/>
                </a:lnTo>
                <a:cubicBezTo>
                  <a:pt x="233423" y="4793432"/>
                  <a:pt x="233367" y="4793351"/>
                  <a:pt x="233310" y="4793271"/>
                </a:cubicBezTo>
                <a:cubicBezTo>
                  <a:pt x="233275" y="4791711"/>
                  <a:pt x="233728" y="4789662"/>
                  <a:pt x="234882" y="4786765"/>
                </a:cubicBezTo>
                <a:lnTo>
                  <a:pt x="236914" y="4782703"/>
                </a:lnTo>
                <a:lnTo>
                  <a:pt x="246329" y="4683644"/>
                </a:lnTo>
                <a:cubicBezTo>
                  <a:pt x="256294" y="4677568"/>
                  <a:pt x="256527" y="4667288"/>
                  <a:pt x="253823" y="4655204"/>
                </a:cubicBezTo>
                <a:cubicBezTo>
                  <a:pt x="259521" y="4631796"/>
                  <a:pt x="280440" y="4574275"/>
                  <a:pt x="280514" y="4543195"/>
                </a:cubicBezTo>
                <a:cubicBezTo>
                  <a:pt x="272112" y="4519880"/>
                  <a:pt x="251340" y="4505102"/>
                  <a:pt x="254268" y="4468722"/>
                </a:cubicBezTo>
                <a:cubicBezTo>
                  <a:pt x="266696" y="4435462"/>
                  <a:pt x="236001" y="4395418"/>
                  <a:pt x="252728" y="4353998"/>
                </a:cubicBezTo>
                <a:cubicBezTo>
                  <a:pt x="256750" y="4339008"/>
                  <a:pt x="256168" y="4294115"/>
                  <a:pt x="248123" y="4286542"/>
                </a:cubicBezTo>
                <a:cubicBezTo>
                  <a:pt x="246365" y="4277371"/>
                  <a:pt x="249194" y="4266107"/>
                  <a:pt x="240584" y="4262777"/>
                </a:cubicBezTo>
                <a:cubicBezTo>
                  <a:pt x="230221" y="4256829"/>
                  <a:pt x="246153" y="4222259"/>
                  <a:pt x="233949" y="4228340"/>
                </a:cubicBezTo>
                <a:cubicBezTo>
                  <a:pt x="244865" y="4203839"/>
                  <a:pt x="223150" y="4187902"/>
                  <a:pt x="217758" y="4169004"/>
                </a:cubicBezTo>
                <a:cubicBezTo>
                  <a:pt x="228596" y="4149446"/>
                  <a:pt x="206597" y="4129080"/>
                  <a:pt x="203797" y="4086781"/>
                </a:cubicBezTo>
                <a:cubicBezTo>
                  <a:pt x="216334" y="4065199"/>
                  <a:pt x="201740" y="4058317"/>
                  <a:pt x="218344" y="4018957"/>
                </a:cubicBezTo>
                <a:cubicBezTo>
                  <a:pt x="216630" y="4017979"/>
                  <a:pt x="215034" y="4016614"/>
                  <a:pt x="213609" y="4014902"/>
                </a:cubicBezTo>
                <a:cubicBezTo>
                  <a:pt x="205325" y="4004955"/>
                  <a:pt x="204424" y="3985729"/>
                  <a:pt x="211594" y="3971964"/>
                </a:cubicBezTo>
                <a:cubicBezTo>
                  <a:pt x="233561" y="3910433"/>
                  <a:pt x="230991" y="3860613"/>
                  <a:pt x="234357" y="3812226"/>
                </a:cubicBezTo>
                <a:cubicBezTo>
                  <a:pt x="235501" y="3758242"/>
                  <a:pt x="209185" y="3801364"/>
                  <a:pt x="229596" y="3728573"/>
                </a:cubicBezTo>
                <a:cubicBezTo>
                  <a:pt x="219804" y="3724174"/>
                  <a:pt x="219047" y="3715890"/>
                  <a:pt x="223099" y="3700384"/>
                </a:cubicBezTo>
                <a:cubicBezTo>
                  <a:pt x="222942" y="3674360"/>
                  <a:pt x="199034" y="3683312"/>
                  <a:pt x="212511" y="3653063"/>
                </a:cubicBezTo>
                <a:cubicBezTo>
                  <a:pt x="207582" y="3623616"/>
                  <a:pt x="199349" y="3555881"/>
                  <a:pt x="193522" y="3523704"/>
                </a:cubicBezTo>
                <a:cubicBezTo>
                  <a:pt x="199728" y="3495169"/>
                  <a:pt x="185963" y="3494025"/>
                  <a:pt x="177551" y="3460001"/>
                </a:cubicBezTo>
                <a:cubicBezTo>
                  <a:pt x="184399" y="3442692"/>
                  <a:pt x="180138" y="3431687"/>
                  <a:pt x="172293" y="3422022"/>
                </a:cubicBezTo>
                <a:cubicBezTo>
                  <a:pt x="172567" y="3386386"/>
                  <a:pt x="159982" y="3357707"/>
                  <a:pt x="153640" y="3319632"/>
                </a:cubicBezTo>
                <a:cubicBezTo>
                  <a:pt x="117352" y="3267571"/>
                  <a:pt x="111308" y="3199530"/>
                  <a:pt x="102580" y="3174350"/>
                </a:cubicBezTo>
                <a:lnTo>
                  <a:pt x="101281" y="3168555"/>
                </a:lnTo>
                <a:cubicBezTo>
                  <a:pt x="101655" y="3163067"/>
                  <a:pt x="102030" y="3157580"/>
                  <a:pt x="102403" y="3152092"/>
                </a:cubicBezTo>
                <a:lnTo>
                  <a:pt x="103597" y="3145797"/>
                </a:lnTo>
                <a:cubicBezTo>
                  <a:pt x="104132" y="3141497"/>
                  <a:pt x="104119" y="3138691"/>
                  <a:pt x="103701" y="3136806"/>
                </a:cubicBezTo>
                <a:lnTo>
                  <a:pt x="108221" y="3088993"/>
                </a:lnTo>
                <a:cubicBezTo>
                  <a:pt x="109464" y="3064872"/>
                  <a:pt x="113188" y="3030250"/>
                  <a:pt x="111158" y="2992081"/>
                </a:cubicBezTo>
                <a:cubicBezTo>
                  <a:pt x="109031" y="2944441"/>
                  <a:pt x="104226" y="2942439"/>
                  <a:pt x="105565" y="2902844"/>
                </a:cubicBezTo>
                <a:cubicBezTo>
                  <a:pt x="107874" y="2897323"/>
                  <a:pt x="101362" y="2801618"/>
                  <a:pt x="105102" y="2797375"/>
                </a:cubicBezTo>
                <a:cubicBezTo>
                  <a:pt x="86174" y="2744941"/>
                  <a:pt x="109804" y="2750735"/>
                  <a:pt x="107241" y="2691357"/>
                </a:cubicBezTo>
                <a:cubicBezTo>
                  <a:pt x="107811" y="2665349"/>
                  <a:pt x="115946" y="2561129"/>
                  <a:pt x="145888" y="2542201"/>
                </a:cubicBezTo>
                <a:cubicBezTo>
                  <a:pt x="170455" y="2427400"/>
                  <a:pt x="123634" y="2367849"/>
                  <a:pt x="136292" y="2250554"/>
                </a:cubicBezTo>
                <a:cubicBezTo>
                  <a:pt x="110877" y="2215639"/>
                  <a:pt x="134601" y="2180816"/>
                  <a:pt x="130310" y="2141581"/>
                </a:cubicBezTo>
                <a:cubicBezTo>
                  <a:pt x="154051" y="2149219"/>
                  <a:pt x="117587" y="2094975"/>
                  <a:pt x="144587" y="2089095"/>
                </a:cubicBezTo>
                <a:cubicBezTo>
                  <a:pt x="142952" y="2082142"/>
                  <a:pt x="140513" y="2075590"/>
                  <a:pt x="137867" y="2069059"/>
                </a:cubicBezTo>
                <a:lnTo>
                  <a:pt x="136492" y="2065634"/>
                </a:lnTo>
                <a:cubicBezTo>
                  <a:pt x="136216" y="2060851"/>
                  <a:pt x="135939" y="2056067"/>
                  <a:pt x="135663" y="2051284"/>
                </a:cubicBezTo>
                <a:lnTo>
                  <a:pt x="124268" y="1960184"/>
                </a:lnTo>
                <a:cubicBezTo>
                  <a:pt x="138968" y="1926370"/>
                  <a:pt x="111716" y="1914873"/>
                  <a:pt x="131257" y="1873060"/>
                </a:cubicBezTo>
                <a:cubicBezTo>
                  <a:pt x="136329" y="1857442"/>
                  <a:pt x="139083" y="1807624"/>
                  <a:pt x="131724" y="1797311"/>
                </a:cubicBezTo>
                <a:cubicBezTo>
                  <a:pt x="130673" y="1786740"/>
                  <a:pt x="134293" y="1774954"/>
                  <a:pt x="126063" y="1769201"/>
                </a:cubicBezTo>
                <a:cubicBezTo>
                  <a:pt x="116300" y="1760126"/>
                  <a:pt x="134551" y="1725705"/>
                  <a:pt x="122085" y="1729500"/>
                </a:cubicBezTo>
                <a:cubicBezTo>
                  <a:pt x="134648" y="1705012"/>
                  <a:pt x="114449" y="1682158"/>
                  <a:pt x="110543" y="1659949"/>
                </a:cubicBezTo>
                <a:cubicBezTo>
                  <a:pt x="122664" y="1640913"/>
                  <a:pt x="102513" y="1613087"/>
                  <a:pt x="102892" y="1565607"/>
                </a:cubicBezTo>
                <a:cubicBezTo>
                  <a:pt x="116835" y="1544742"/>
                  <a:pt x="102976" y="1533616"/>
                  <a:pt x="122245" y="1494057"/>
                </a:cubicBezTo>
                <a:cubicBezTo>
                  <a:pt x="120629" y="1492563"/>
                  <a:pt x="119160" y="1490668"/>
                  <a:pt x="117883" y="1488429"/>
                </a:cubicBezTo>
                <a:cubicBezTo>
                  <a:pt x="110465" y="1475431"/>
                  <a:pt x="111002" y="1453942"/>
                  <a:pt x="119083" y="1440433"/>
                </a:cubicBezTo>
                <a:cubicBezTo>
                  <a:pt x="145274" y="1377630"/>
                  <a:pt x="146438" y="1321884"/>
                  <a:pt x="153340" y="1269148"/>
                </a:cubicBezTo>
                <a:cubicBezTo>
                  <a:pt x="158467" y="1209690"/>
                  <a:pt x="129360" y="1251077"/>
                  <a:pt x="154855" y="1175439"/>
                </a:cubicBezTo>
                <a:cubicBezTo>
                  <a:pt x="145538" y="1168218"/>
                  <a:pt x="145408" y="1158868"/>
                  <a:pt x="150548" y="1142685"/>
                </a:cubicBezTo>
                <a:cubicBezTo>
                  <a:pt x="152321" y="1113850"/>
                  <a:pt x="128121" y="1118007"/>
                  <a:pt x="143630" y="1087778"/>
                </a:cubicBezTo>
                <a:cubicBezTo>
                  <a:pt x="139451" y="1064261"/>
                  <a:pt x="125971" y="1018012"/>
                  <a:pt x="125476" y="1001580"/>
                </a:cubicBezTo>
                <a:cubicBezTo>
                  <a:pt x="123958" y="976962"/>
                  <a:pt x="134851" y="962709"/>
                  <a:pt x="134526" y="940069"/>
                </a:cubicBezTo>
                <a:cubicBezTo>
                  <a:pt x="142751" y="909988"/>
                  <a:pt x="129284" y="905409"/>
                  <a:pt x="123523" y="865739"/>
                </a:cubicBezTo>
                <a:cubicBezTo>
                  <a:pt x="131549" y="848234"/>
                  <a:pt x="128173" y="835030"/>
                  <a:pt x="121164" y="822450"/>
                </a:cubicBezTo>
                <a:cubicBezTo>
                  <a:pt x="124077" y="783082"/>
                  <a:pt x="113811" y="748321"/>
                  <a:pt x="110389" y="704665"/>
                </a:cubicBezTo>
                <a:cubicBezTo>
                  <a:pt x="120144" y="656264"/>
                  <a:pt x="99869" y="633697"/>
                  <a:pt x="96299" y="587032"/>
                </a:cubicBezTo>
                <a:cubicBezTo>
                  <a:pt x="87861" y="539988"/>
                  <a:pt x="66571" y="452493"/>
                  <a:pt x="59759" y="422399"/>
                </a:cubicBezTo>
                <a:cubicBezTo>
                  <a:pt x="62865" y="416491"/>
                  <a:pt x="59682" y="404768"/>
                  <a:pt x="55429" y="406467"/>
                </a:cubicBezTo>
                <a:cubicBezTo>
                  <a:pt x="56742" y="400038"/>
                  <a:pt x="64884" y="384166"/>
                  <a:pt x="58062" y="383409"/>
                </a:cubicBezTo>
                <a:cubicBezTo>
                  <a:pt x="57210" y="351894"/>
                  <a:pt x="61145" y="320031"/>
                  <a:pt x="69487" y="290892"/>
                </a:cubicBezTo>
                <a:cubicBezTo>
                  <a:pt x="57686" y="231306"/>
                  <a:pt x="89539" y="260845"/>
                  <a:pt x="86198" y="217175"/>
                </a:cubicBezTo>
                <a:cubicBezTo>
                  <a:pt x="72715" y="183379"/>
                  <a:pt x="83646" y="168958"/>
                  <a:pt x="74643" y="129155"/>
                </a:cubicBezTo>
                <a:cubicBezTo>
                  <a:pt x="96697" y="112411"/>
                  <a:pt x="72236" y="90977"/>
                  <a:pt x="78417" y="74202"/>
                </a:cubicBezTo>
                <a:cubicBezTo>
                  <a:pt x="59029" y="57686"/>
                  <a:pt x="81827" y="29115"/>
                  <a:pt x="94183" y="4683"/>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1537753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7F8809C-BBA8-414A-B42E-9F28D0ADC18F}"/>
              </a:ext>
            </a:extLst>
          </p:cNvPr>
          <p:cNvSpPr>
            <a:spLocks noGrp="1"/>
          </p:cNvSpPr>
          <p:nvPr>
            <p:ph type="title"/>
          </p:nvPr>
        </p:nvSpPr>
        <p:spPr>
          <a:xfrm>
            <a:off x="4654296" y="329184"/>
            <a:ext cx="6894576" cy="1783080"/>
          </a:xfrm>
        </p:spPr>
        <p:txBody>
          <a:bodyPr anchor="b">
            <a:normAutofit/>
          </a:bodyPr>
          <a:lstStyle/>
          <a:p>
            <a:r>
              <a:rPr lang="en-US" sz="5400" dirty="0"/>
              <a:t>Roger of </a:t>
            </a:r>
            <a:r>
              <a:rPr lang="en-US" sz="5400" dirty="0" err="1"/>
              <a:t>Howden</a:t>
            </a:r>
            <a:r>
              <a:rPr lang="en-US" sz="5400" dirty="0"/>
              <a:t> (</a:t>
            </a:r>
            <a:r>
              <a:rPr lang="en-US" sz="5400" dirty="0" err="1"/>
              <a:t>Hoveden</a:t>
            </a:r>
            <a:r>
              <a:rPr lang="en-US" sz="5400" dirty="0"/>
              <a:t>) </a:t>
            </a:r>
            <a:r>
              <a:rPr lang="en-US" sz="5400" i="1" dirty="0"/>
              <a:t>Chronica</a:t>
            </a:r>
          </a:p>
        </p:txBody>
      </p:sp>
      <p:pic>
        <p:nvPicPr>
          <p:cNvPr id="1026" name="Picture 2" descr="Gallery - Manuscripts - The Inner Temple Library">
            <a:extLst>
              <a:ext uri="{FF2B5EF4-FFF2-40B4-BE49-F238E27FC236}">
                <a16:creationId xmlns:a16="http://schemas.microsoft.com/office/drawing/2014/main" id="{900DB93D-6821-2940-B018-A309C5D88F1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5256" r="13518"/>
          <a:stretch/>
        </p:blipFill>
        <p:spPr bwMode="auto">
          <a:xfrm>
            <a:off x="20" y="1"/>
            <a:ext cx="4052522" cy="6858000"/>
          </a:xfrm>
          <a:custGeom>
            <a:avLst/>
            <a:gdLst/>
            <a:ahLst/>
            <a:cxnLst/>
            <a:rect l="l" t="t" r="r" b="b"/>
            <a:pathLst>
              <a:path w="4052542" h="6858000">
                <a:moveTo>
                  <a:pt x="0" y="0"/>
                </a:moveTo>
                <a:lnTo>
                  <a:pt x="4020923" y="0"/>
                </a:lnTo>
                <a:lnTo>
                  <a:pt x="4022656" y="14697"/>
                </a:lnTo>
                <a:cubicBezTo>
                  <a:pt x="4037606" y="98462"/>
                  <a:pt x="4035072" y="183369"/>
                  <a:pt x="4039126" y="267642"/>
                </a:cubicBezTo>
                <a:cubicBezTo>
                  <a:pt x="4043941" y="370699"/>
                  <a:pt x="4037860" y="474136"/>
                  <a:pt x="4035579" y="577446"/>
                </a:cubicBezTo>
                <a:cubicBezTo>
                  <a:pt x="4033805" y="665399"/>
                  <a:pt x="4025063" y="753226"/>
                  <a:pt x="4027724" y="841306"/>
                </a:cubicBezTo>
                <a:cubicBezTo>
                  <a:pt x="4027914" y="844352"/>
                  <a:pt x="4027914" y="847398"/>
                  <a:pt x="4027724" y="850444"/>
                </a:cubicBezTo>
                <a:cubicBezTo>
                  <a:pt x="4019615" y="947281"/>
                  <a:pt x="4019615" y="1044626"/>
                  <a:pt x="4027724" y="1141464"/>
                </a:cubicBezTo>
                <a:cubicBezTo>
                  <a:pt x="4030296" y="1181772"/>
                  <a:pt x="4029574" y="1222221"/>
                  <a:pt x="4025570" y="1262415"/>
                </a:cubicBezTo>
                <a:cubicBezTo>
                  <a:pt x="4021769" y="1313563"/>
                  <a:pt x="4009606" y="1365472"/>
                  <a:pt x="4018348" y="1416238"/>
                </a:cubicBezTo>
                <a:cubicBezTo>
                  <a:pt x="4024037" y="1458058"/>
                  <a:pt x="4027166" y="1500194"/>
                  <a:pt x="4027724" y="1542394"/>
                </a:cubicBezTo>
                <a:cubicBezTo>
                  <a:pt x="4032158" y="1636820"/>
                  <a:pt x="4027977" y="1731753"/>
                  <a:pt x="4026330" y="1826433"/>
                </a:cubicBezTo>
                <a:cubicBezTo>
                  <a:pt x="4024556" y="1936724"/>
                  <a:pt x="4027344" y="2047015"/>
                  <a:pt x="4018475" y="2157432"/>
                </a:cubicBezTo>
                <a:cubicBezTo>
                  <a:pt x="4013597" y="2246629"/>
                  <a:pt x="4013597" y="2336029"/>
                  <a:pt x="4018475" y="2425226"/>
                </a:cubicBezTo>
                <a:cubicBezTo>
                  <a:pt x="4020882" y="2506961"/>
                  <a:pt x="4033172" y="2587934"/>
                  <a:pt x="4031145" y="2670557"/>
                </a:cubicBezTo>
                <a:cubicBezTo>
                  <a:pt x="4028737" y="2766886"/>
                  <a:pt x="4017335" y="2862962"/>
                  <a:pt x="4020882" y="2959546"/>
                </a:cubicBezTo>
                <a:cubicBezTo>
                  <a:pt x="4022529" y="3005617"/>
                  <a:pt x="4022656" y="3051688"/>
                  <a:pt x="4023543" y="3097758"/>
                </a:cubicBezTo>
                <a:cubicBezTo>
                  <a:pt x="4024683" y="3153221"/>
                  <a:pt x="4034692" y="3208556"/>
                  <a:pt x="4029117" y="3263892"/>
                </a:cubicBezTo>
                <a:cubicBezTo>
                  <a:pt x="4019869" y="3356161"/>
                  <a:pt x="3995923" y="3446906"/>
                  <a:pt x="4010873" y="3541459"/>
                </a:cubicBezTo>
                <a:cubicBezTo>
                  <a:pt x="4019108" y="3593495"/>
                  <a:pt x="4028357" y="3645658"/>
                  <a:pt x="4033172" y="3698201"/>
                </a:cubicBezTo>
                <a:cubicBezTo>
                  <a:pt x="4037353" y="3745160"/>
                  <a:pt x="4047868" y="3792881"/>
                  <a:pt x="4039886" y="3839586"/>
                </a:cubicBezTo>
                <a:cubicBezTo>
                  <a:pt x="4033045" y="3879565"/>
                  <a:pt x="4036592" y="3919544"/>
                  <a:pt x="4031271" y="3959523"/>
                </a:cubicBezTo>
                <a:cubicBezTo>
                  <a:pt x="4024303" y="4011939"/>
                  <a:pt x="4020629" y="4065244"/>
                  <a:pt x="4015308" y="4118042"/>
                </a:cubicBezTo>
                <a:cubicBezTo>
                  <a:pt x="4010620" y="4165889"/>
                  <a:pt x="4006946" y="4213610"/>
                  <a:pt x="4019615" y="4258539"/>
                </a:cubicBezTo>
                <a:cubicBezTo>
                  <a:pt x="4050656" y="4371622"/>
                  <a:pt x="4033679" y="4484070"/>
                  <a:pt x="4022023" y="4596391"/>
                </a:cubicBezTo>
                <a:cubicBezTo>
                  <a:pt x="4016321" y="4650965"/>
                  <a:pt x="4007959" y="4708712"/>
                  <a:pt x="4020629" y="4758718"/>
                </a:cubicBezTo>
                <a:cubicBezTo>
                  <a:pt x="4043941" y="4847432"/>
                  <a:pt x="4025697" y="4931705"/>
                  <a:pt x="4015561" y="5016866"/>
                </a:cubicBezTo>
                <a:cubicBezTo>
                  <a:pt x="4003335" y="5100174"/>
                  <a:pt x="4005096" y="5184929"/>
                  <a:pt x="4020756" y="5267654"/>
                </a:cubicBezTo>
                <a:cubicBezTo>
                  <a:pt x="4033172" y="5326035"/>
                  <a:pt x="4033172" y="5385432"/>
                  <a:pt x="4034692" y="5444194"/>
                </a:cubicBezTo>
                <a:cubicBezTo>
                  <a:pt x="4035579" y="5481001"/>
                  <a:pt x="4022023" y="5518441"/>
                  <a:pt x="4013027" y="5555120"/>
                </a:cubicBezTo>
                <a:cubicBezTo>
                  <a:pt x="3996937" y="5621371"/>
                  <a:pt x="3991109" y="5688636"/>
                  <a:pt x="4013027" y="5753237"/>
                </a:cubicBezTo>
                <a:cubicBezTo>
                  <a:pt x="4043561" y="5842713"/>
                  <a:pt x="4061045" y="5932189"/>
                  <a:pt x="4048375" y="6026870"/>
                </a:cubicBezTo>
                <a:cubicBezTo>
                  <a:pt x="4041027" y="6085251"/>
                  <a:pt x="4039380" y="6144902"/>
                  <a:pt x="4028357" y="6202522"/>
                </a:cubicBezTo>
                <a:cubicBezTo>
                  <a:pt x="4010240" y="6298091"/>
                  <a:pt x="4016701" y="6393024"/>
                  <a:pt x="4031145" y="6487196"/>
                </a:cubicBezTo>
                <a:cubicBezTo>
                  <a:pt x="4041293" y="6565885"/>
                  <a:pt x="4042395" y="6645474"/>
                  <a:pt x="4034439" y="6724403"/>
                </a:cubicBezTo>
                <a:lnTo>
                  <a:pt x="4025206" y="6858000"/>
                </a:lnTo>
                <a:lnTo>
                  <a:pt x="0" y="6858000"/>
                </a:lnTo>
                <a:close/>
              </a:path>
            </a:pathLst>
          </a:custGeom>
          <a:noFill/>
          <a:extLst>
            <a:ext uri="{909E8E84-426E-40DD-AFC4-6F175D3DCCD1}">
              <a14:hiddenFill xmlns:a14="http://schemas.microsoft.com/office/drawing/2010/main">
                <a:solidFill>
                  <a:srgbClr val="FFFFFF"/>
                </a:solidFill>
              </a14:hiddenFill>
            </a:ext>
          </a:extLst>
        </p:spPr>
      </p:pic>
      <p:sp>
        <p:nvSpPr>
          <p:cNvPr id="73" name="sketchy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2395728"/>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724B571-0967-1644-86D6-359691A5CFBE}"/>
              </a:ext>
            </a:extLst>
          </p:cNvPr>
          <p:cNvSpPr>
            <a:spLocks noGrp="1"/>
          </p:cNvSpPr>
          <p:nvPr>
            <p:ph idx="1"/>
          </p:nvPr>
        </p:nvSpPr>
        <p:spPr>
          <a:xfrm>
            <a:off x="4654296" y="2706624"/>
            <a:ext cx="6894576" cy="3483864"/>
          </a:xfrm>
        </p:spPr>
        <p:txBody>
          <a:bodyPr>
            <a:normAutofit lnSpcReduction="10000"/>
          </a:bodyPr>
          <a:lstStyle/>
          <a:p>
            <a:r>
              <a:rPr lang="en-US" sz="2200" dirty="0"/>
              <a:t>Chronicle text, organized according to years</a:t>
            </a:r>
          </a:p>
          <a:p>
            <a:r>
              <a:rPr lang="en-US" sz="2200" dirty="0"/>
              <a:t>To 1148: uses previous sources, including Durham sources and other northern/Scottish texts</a:t>
            </a:r>
          </a:p>
          <a:p>
            <a:r>
              <a:rPr lang="en-US" sz="2200" dirty="0"/>
              <a:t>From 1170s, uses ‘Benedict’ of Peterborough</a:t>
            </a:r>
          </a:p>
          <a:p>
            <a:r>
              <a:rPr lang="en-US" sz="2200" dirty="0"/>
              <a:t>Who was the author?</a:t>
            </a:r>
          </a:p>
          <a:p>
            <a:pPr lvl="1"/>
            <a:r>
              <a:rPr lang="en-US" sz="2200" dirty="0"/>
              <a:t>Vicar of </a:t>
            </a:r>
            <a:r>
              <a:rPr lang="en-US" sz="2200" dirty="0" err="1"/>
              <a:t>Howden</a:t>
            </a:r>
            <a:r>
              <a:rPr lang="en-US" sz="2200" dirty="0"/>
              <a:t> (Yorkshire) who was at the siege of Acre in 1191?</a:t>
            </a:r>
          </a:p>
          <a:p>
            <a:pPr lvl="1"/>
            <a:r>
              <a:rPr lang="en-US" sz="2200" dirty="0"/>
              <a:t>A royal clerk, working for Henry II?</a:t>
            </a:r>
          </a:p>
          <a:p>
            <a:r>
              <a:rPr lang="en-US" sz="2200" dirty="0"/>
              <a:t>Interest in kings and central government: often a northern viewpoint</a:t>
            </a:r>
          </a:p>
          <a:p>
            <a:pPr lvl="1"/>
            <a:endParaRPr lang="en-US" sz="2200" dirty="0"/>
          </a:p>
        </p:txBody>
      </p:sp>
      <p:sp>
        <p:nvSpPr>
          <p:cNvPr id="8" name="TextBox 7">
            <a:extLst>
              <a:ext uri="{FF2B5EF4-FFF2-40B4-BE49-F238E27FC236}">
                <a16:creationId xmlns:a16="http://schemas.microsoft.com/office/drawing/2014/main" id="{51245015-5AF8-EF42-991A-4CCF2194BA15}"/>
              </a:ext>
            </a:extLst>
          </p:cNvPr>
          <p:cNvSpPr txBox="1"/>
          <p:nvPr/>
        </p:nvSpPr>
        <p:spPr>
          <a:xfrm>
            <a:off x="4272148" y="6190488"/>
            <a:ext cx="7276724" cy="369332"/>
          </a:xfrm>
          <a:prstGeom prst="rect">
            <a:avLst/>
          </a:prstGeom>
          <a:noFill/>
        </p:spPr>
        <p:txBody>
          <a:bodyPr wrap="square">
            <a:spAutoFit/>
          </a:bodyPr>
          <a:lstStyle/>
          <a:p>
            <a:r>
              <a:rPr lang="en-GB" b="0" i="0" u="none" strike="noStrike" dirty="0">
                <a:effectLst/>
                <a:latin typeface="Helvetica Neue" panose="02000503000000020004" pitchFamily="2" charset="0"/>
              </a:rPr>
              <a:t>Roger de </a:t>
            </a:r>
            <a:r>
              <a:rPr lang="en-GB" b="0" i="0" u="none" strike="noStrike" dirty="0" err="1">
                <a:effectLst/>
                <a:latin typeface="Helvetica Neue" panose="02000503000000020004" pitchFamily="2" charset="0"/>
              </a:rPr>
              <a:t>Hoveden</a:t>
            </a:r>
            <a:r>
              <a:rPr lang="en-GB" b="0" i="0" u="none" strike="noStrike" dirty="0">
                <a:effectLst/>
                <a:latin typeface="Helvetica Neue" panose="02000503000000020004" pitchFamily="2" charset="0"/>
              </a:rPr>
              <a:t>: </a:t>
            </a:r>
            <a:r>
              <a:rPr lang="en-GB" b="0" i="1" u="none" strike="noStrike" dirty="0">
                <a:effectLst/>
                <a:latin typeface="Helvetica Neue" panose="02000503000000020004" pitchFamily="2" charset="0"/>
              </a:rPr>
              <a:t>Chronica</a:t>
            </a:r>
            <a:r>
              <a:rPr lang="en-GB" b="0" i="0" u="none" strike="noStrike" dirty="0">
                <a:effectLst/>
                <a:latin typeface="Helvetica Neue" panose="02000503000000020004" pitchFamily="2" charset="0"/>
              </a:rPr>
              <a:t> (</a:t>
            </a:r>
            <a:r>
              <a:rPr lang="en-GB" b="0" i="0" u="none" strike="noStrike" dirty="0" err="1">
                <a:effectLst/>
                <a:latin typeface="Helvetica Neue" panose="02000503000000020004" pitchFamily="2" charset="0"/>
              </a:rPr>
              <a:t>Innter</a:t>
            </a:r>
            <a:r>
              <a:rPr lang="en-GB" b="0" i="0" u="none" strike="noStrike" dirty="0">
                <a:effectLst/>
                <a:latin typeface="Helvetica Neue" panose="02000503000000020004" pitchFamily="2" charset="0"/>
              </a:rPr>
              <a:t> Temple Library, </a:t>
            </a:r>
            <a:r>
              <a:rPr lang="en-GB" b="0" i="0" u="none" strike="noStrike" dirty="0" err="1">
                <a:effectLst/>
                <a:latin typeface="Helvetica Neue" panose="02000503000000020004" pitchFamily="2" charset="0"/>
              </a:rPr>
              <a:t>Petyt</a:t>
            </a:r>
            <a:r>
              <a:rPr lang="en-GB" b="0" i="0" u="none" strike="noStrike" dirty="0">
                <a:effectLst/>
                <a:latin typeface="Helvetica Neue" panose="02000503000000020004" pitchFamily="2" charset="0"/>
              </a:rPr>
              <a:t> Ms. 511.2)</a:t>
            </a:r>
            <a:endParaRPr lang="en-US" dirty="0"/>
          </a:p>
        </p:txBody>
      </p:sp>
    </p:spTree>
    <p:extLst>
      <p:ext uri="{BB962C8B-B14F-4D97-AF65-F5344CB8AC3E}">
        <p14:creationId xmlns:p14="http://schemas.microsoft.com/office/powerpoint/2010/main" val="333420879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C7D0059-9C76-D747-8284-0447B6CA96A0}"/>
              </a:ext>
            </a:extLst>
          </p:cNvPr>
          <p:cNvSpPr>
            <a:spLocks noGrp="1"/>
          </p:cNvSpPr>
          <p:nvPr>
            <p:ph type="title"/>
          </p:nvPr>
        </p:nvSpPr>
        <p:spPr>
          <a:xfrm>
            <a:off x="836679" y="723898"/>
            <a:ext cx="6002110" cy="1495425"/>
          </a:xfrm>
        </p:spPr>
        <p:txBody>
          <a:bodyPr>
            <a:normAutofit/>
          </a:bodyPr>
          <a:lstStyle/>
          <a:p>
            <a:r>
              <a:rPr lang="en-US" sz="4000" dirty="0">
                <a:solidFill>
                  <a:schemeClr val="bg1"/>
                </a:solidFill>
              </a:rPr>
              <a:t>Benedict of Peterborough</a:t>
            </a:r>
          </a:p>
        </p:txBody>
      </p:sp>
      <p:sp>
        <p:nvSpPr>
          <p:cNvPr id="3" name="Content Placeholder 2">
            <a:extLst>
              <a:ext uri="{FF2B5EF4-FFF2-40B4-BE49-F238E27FC236}">
                <a16:creationId xmlns:a16="http://schemas.microsoft.com/office/drawing/2014/main" id="{DF073F07-0FAF-AF4A-97EA-814CDF256B66}"/>
              </a:ext>
            </a:extLst>
          </p:cNvPr>
          <p:cNvSpPr>
            <a:spLocks noGrp="1"/>
          </p:cNvSpPr>
          <p:nvPr>
            <p:ph idx="1"/>
          </p:nvPr>
        </p:nvSpPr>
        <p:spPr>
          <a:xfrm>
            <a:off x="836680" y="2405067"/>
            <a:ext cx="6002110" cy="3729034"/>
          </a:xfrm>
        </p:spPr>
        <p:txBody>
          <a:bodyPr>
            <a:normAutofit/>
          </a:bodyPr>
          <a:lstStyle/>
          <a:p>
            <a:r>
              <a:rPr lang="en-US" sz="2000" dirty="0">
                <a:solidFill>
                  <a:schemeClr val="bg1"/>
                </a:solidFill>
              </a:rPr>
              <a:t>Chronicle, covers 1171-90s, </a:t>
            </a:r>
            <a:r>
              <a:rPr lang="en-US" sz="2000" dirty="0" err="1">
                <a:solidFill>
                  <a:schemeClr val="bg1"/>
                </a:solidFill>
              </a:rPr>
              <a:t>organised</a:t>
            </a:r>
            <a:r>
              <a:rPr lang="en-US" sz="2000" dirty="0">
                <a:solidFill>
                  <a:schemeClr val="bg1"/>
                </a:solidFill>
              </a:rPr>
              <a:t> according to years</a:t>
            </a:r>
          </a:p>
          <a:p>
            <a:r>
              <a:rPr lang="en-US" sz="2000" dirty="0">
                <a:solidFill>
                  <a:schemeClr val="bg1"/>
                </a:solidFill>
              </a:rPr>
              <a:t>Benedict, Abbot of Peterborough? (Late thirteenth-century attribution: ‘Abbot Benedict’s Deeds of Henry II’ = patron or owner?)</a:t>
            </a:r>
          </a:p>
          <a:p>
            <a:r>
              <a:rPr lang="en-US" sz="2000" dirty="0">
                <a:solidFill>
                  <a:schemeClr val="bg1"/>
                </a:solidFill>
              </a:rPr>
              <a:t>Interested in kings and government (Henry II and Richard I): judging actions</a:t>
            </a:r>
          </a:p>
          <a:p>
            <a:r>
              <a:rPr lang="en-US" sz="2000" dirty="0">
                <a:solidFill>
                  <a:schemeClr val="bg1"/>
                </a:solidFill>
              </a:rPr>
              <a:t>From 1190s, draws on Roger of </a:t>
            </a:r>
            <a:r>
              <a:rPr lang="en-US" sz="2000" dirty="0" err="1">
                <a:solidFill>
                  <a:schemeClr val="bg1"/>
                </a:solidFill>
              </a:rPr>
              <a:t>Howden</a:t>
            </a:r>
            <a:endParaRPr lang="en-US" sz="2000" dirty="0">
              <a:solidFill>
                <a:schemeClr val="bg1"/>
              </a:solidFill>
            </a:endParaRPr>
          </a:p>
        </p:txBody>
      </p:sp>
      <p:pic>
        <p:nvPicPr>
          <p:cNvPr id="5" name="Picture 4" descr="Text&#10;&#10;Description automatically generated">
            <a:extLst>
              <a:ext uri="{FF2B5EF4-FFF2-40B4-BE49-F238E27FC236}">
                <a16:creationId xmlns:a16="http://schemas.microsoft.com/office/drawing/2014/main" id="{834E26E4-8559-1746-BA3B-6413F0B3BBE5}"/>
              </a:ext>
            </a:extLst>
          </p:cNvPr>
          <p:cNvPicPr>
            <a:picLocks noChangeAspect="1"/>
          </p:cNvPicPr>
          <p:nvPr/>
        </p:nvPicPr>
        <p:blipFill rotWithShape="1">
          <a:blip r:embed="rId2"/>
          <a:srcRect l="615"/>
          <a:stretch/>
        </p:blipFill>
        <p:spPr>
          <a:xfrm>
            <a:off x="7199440" y="10"/>
            <a:ext cx="4992560" cy="6857990"/>
          </a:xfrm>
          <a:prstGeom prst="rect">
            <a:avLst/>
          </a:prstGeom>
          <a:effectLst/>
        </p:spPr>
      </p:pic>
    </p:spTree>
    <p:extLst>
      <p:ext uri="{BB962C8B-B14F-4D97-AF65-F5344CB8AC3E}">
        <p14:creationId xmlns:p14="http://schemas.microsoft.com/office/powerpoint/2010/main" val="910155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605FC74-D9C4-3E4A-8020-041C31E92EBF}"/>
              </a:ext>
            </a:extLst>
          </p:cNvPr>
          <p:cNvSpPr>
            <a:spLocks noGrp="1"/>
          </p:cNvSpPr>
          <p:nvPr>
            <p:ph type="title"/>
          </p:nvPr>
        </p:nvSpPr>
        <p:spPr>
          <a:xfrm>
            <a:off x="1136397" y="502020"/>
            <a:ext cx="5323715" cy="1642970"/>
          </a:xfrm>
        </p:spPr>
        <p:txBody>
          <a:bodyPr anchor="b">
            <a:normAutofit/>
          </a:bodyPr>
          <a:lstStyle/>
          <a:p>
            <a:r>
              <a:rPr lang="en-US" sz="3700"/>
              <a:t>William of Newburgh, </a:t>
            </a:r>
            <a:r>
              <a:rPr lang="en-US" sz="3700" i="1"/>
              <a:t>Historia rerum Anglicarum </a:t>
            </a:r>
            <a:r>
              <a:rPr lang="en-US" sz="3700"/>
              <a:t>(</a:t>
            </a:r>
            <a:r>
              <a:rPr lang="en-US" sz="3700" i="1"/>
              <a:t>History of English Affairs</a:t>
            </a:r>
            <a:r>
              <a:rPr lang="en-US" sz="3700"/>
              <a:t>) </a:t>
            </a:r>
          </a:p>
        </p:txBody>
      </p:sp>
      <p:sp>
        <p:nvSpPr>
          <p:cNvPr id="3" name="Content Placeholder 2">
            <a:extLst>
              <a:ext uri="{FF2B5EF4-FFF2-40B4-BE49-F238E27FC236}">
                <a16:creationId xmlns:a16="http://schemas.microsoft.com/office/drawing/2014/main" id="{347EB4D1-2089-C24C-B750-53FEA46C6F91}"/>
              </a:ext>
            </a:extLst>
          </p:cNvPr>
          <p:cNvSpPr>
            <a:spLocks noGrp="1"/>
          </p:cNvSpPr>
          <p:nvPr>
            <p:ph idx="1"/>
          </p:nvPr>
        </p:nvSpPr>
        <p:spPr>
          <a:xfrm>
            <a:off x="1144923" y="2405894"/>
            <a:ext cx="5315189" cy="3535083"/>
          </a:xfrm>
        </p:spPr>
        <p:txBody>
          <a:bodyPr anchor="t">
            <a:normAutofit/>
          </a:bodyPr>
          <a:lstStyle/>
          <a:p>
            <a:r>
              <a:rPr lang="en-US" sz="1700"/>
              <a:t>Born c.1135-6, an Augustinian canon at Newburgh (Yorkshire)</a:t>
            </a:r>
          </a:p>
          <a:p>
            <a:r>
              <a:rPr lang="en-US" sz="1700"/>
              <a:t>Began writing 1196, requested by Abbot Ernald of Rievaulx</a:t>
            </a:r>
          </a:p>
          <a:p>
            <a:r>
              <a:rPr lang="en-US" sz="1700"/>
              <a:t>Ends 1198 = William died then?</a:t>
            </a:r>
          </a:p>
          <a:p>
            <a:r>
              <a:rPr lang="en-US" sz="1700"/>
              <a:t>Begins at 1066: uses Symeon of Durham, Henry of Huntingdon, John Fantosme etc., as sources</a:t>
            </a:r>
          </a:p>
          <a:p>
            <a:r>
              <a:rPr lang="en-US" sz="1700"/>
              <a:t>Detailed commentary on his sources (see next slide!)</a:t>
            </a:r>
          </a:p>
          <a:p>
            <a:r>
              <a:rPr lang="en-US" sz="1700"/>
              <a:t>Interested in topography and histories linked to places and monuments.</a:t>
            </a:r>
          </a:p>
        </p:txBody>
      </p:sp>
      <p:sp>
        <p:nvSpPr>
          <p:cNvPr id="12" name="Rectangle 11">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descr="Text&#10;&#10;Description automatically generated">
            <a:extLst>
              <a:ext uri="{FF2B5EF4-FFF2-40B4-BE49-F238E27FC236}">
                <a16:creationId xmlns:a16="http://schemas.microsoft.com/office/drawing/2014/main" id="{9087103A-CE63-3843-9C62-48C97F2AD177}"/>
              </a:ext>
            </a:extLst>
          </p:cNvPr>
          <p:cNvPicPr>
            <a:picLocks noChangeAspect="1"/>
          </p:cNvPicPr>
          <p:nvPr/>
        </p:nvPicPr>
        <p:blipFill>
          <a:blip r:embed="rId2"/>
          <a:stretch>
            <a:fillRect/>
          </a:stretch>
        </p:blipFill>
        <p:spPr>
          <a:xfrm>
            <a:off x="7303710" y="909081"/>
            <a:ext cx="3715043" cy="5071731"/>
          </a:xfrm>
          <a:prstGeom prst="rect">
            <a:avLst/>
          </a:prstGeom>
        </p:spPr>
      </p:pic>
    </p:spTree>
    <p:extLst>
      <p:ext uri="{BB962C8B-B14F-4D97-AF65-F5344CB8AC3E}">
        <p14:creationId xmlns:p14="http://schemas.microsoft.com/office/powerpoint/2010/main" val="1070284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A14B42-DD1B-F143-B05B-4EB60101B17E}"/>
              </a:ext>
            </a:extLst>
          </p:cNvPr>
          <p:cNvSpPr>
            <a:spLocks noGrp="1"/>
          </p:cNvSpPr>
          <p:nvPr>
            <p:ph type="title"/>
          </p:nvPr>
        </p:nvSpPr>
        <p:spPr/>
        <p:txBody>
          <a:bodyPr>
            <a:normAutofit fontScale="90000"/>
          </a:bodyPr>
          <a:lstStyle/>
          <a:p>
            <a:r>
              <a:rPr lang="en-US" dirty="0"/>
              <a:t>William of Newburgh on Geoffrey of Monmouth: </a:t>
            </a:r>
            <a:r>
              <a:rPr lang="en-US" dirty="0">
                <a:hlinkClick r:id="rId2"/>
              </a:rPr>
              <a:t>https://sourcebooks.fordham.edu/basis/williamofnewburgh-one.asp#preface</a:t>
            </a:r>
            <a:r>
              <a:rPr lang="en-US" dirty="0"/>
              <a:t> </a:t>
            </a:r>
          </a:p>
        </p:txBody>
      </p:sp>
      <p:sp>
        <p:nvSpPr>
          <p:cNvPr id="3" name="Content Placeholder 2">
            <a:extLst>
              <a:ext uri="{FF2B5EF4-FFF2-40B4-BE49-F238E27FC236}">
                <a16:creationId xmlns:a16="http://schemas.microsoft.com/office/drawing/2014/main" id="{0D2C17CE-9D95-F547-95DA-797CCA36C8A8}"/>
              </a:ext>
            </a:extLst>
          </p:cNvPr>
          <p:cNvSpPr>
            <a:spLocks noGrp="1"/>
          </p:cNvSpPr>
          <p:nvPr>
            <p:ph idx="1"/>
          </p:nvPr>
        </p:nvSpPr>
        <p:spPr>
          <a:xfrm>
            <a:off x="838200" y="1991879"/>
            <a:ext cx="10515600" cy="4351338"/>
          </a:xfrm>
        </p:spPr>
        <p:txBody>
          <a:bodyPr>
            <a:normAutofit lnSpcReduction="10000"/>
          </a:bodyPr>
          <a:lstStyle/>
          <a:p>
            <a:pPr marL="0" indent="0">
              <a:buNone/>
            </a:pPr>
            <a:r>
              <a:rPr lang="en-GB" dirty="0"/>
              <a:t>For the purpose of washing out those stains from the character of the Britons, a writer in our times has started up and invented the most ridiculous fictions concerning them, and with unblushing effrontery, extols them far above the Macedonians and Romans. He is called Geoffrey, surnamed Arthur, from having given, in a Latin version, the fabulous exploits of Arthur, drawn from the traditional fictions of the Britons, with additions of his own, and endeavoured to dignify them with the name of authentic history; moreover, he has unscrupulously promulgated the mendacious predictions of one Merlin, as if they were genuine prophecies, corroborated by indubitable truth, to which also he has himself considerably added during the process of translating them into Latin</a:t>
            </a:r>
            <a:endParaRPr lang="en-US" dirty="0"/>
          </a:p>
          <a:p>
            <a:endParaRPr lang="en-US" dirty="0"/>
          </a:p>
        </p:txBody>
      </p:sp>
    </p:spTree>
    <p:extLst>
      <p:ext uri="{BB962C8B-B14F-4D97-AF65-F5344CB8AC3E}">
        <p14:creationId xmlns:p14="http://schemas.microsoft.com/office/powerpoint/2010/main" val="95065240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131BAD53-4E89-4F62-BBB7-26359763ED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Freeform: Shape 72">
            <a:extLst>
              <a:ext uri="{FF2B5EF4-FFF2-40B4-BE49-F238E27FC236}">
                <a16:creationId xmlns:a16="http://schemas.microsoft.com/office/drawing/2014/main" id="{62756DA2-40EB-4C6F-B962-5822FFB54F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653438" cy="6858000"/>
          </a:xfrm>
          <a:custGeom>
            <a:avLst/>
            <a:gdLst>
              <a:gd name="connsiteX0" fmla="*/ 0 w 6096000"/>
              <a:gd name="connsiteY0" fmla="*/ 0 h 6858000"/>
              <a:gd name="connsiteX1" fmla="*/ 5567517 w 6096000"/>
              <a:gd name="connsiteY1" fmla="*/ 0 h 6858000"/>
              <a:gd name="connsiteX2" fmla="*/ 5566938 w 6096000"/>
              <a:gd name="connsiteY2" fmla="*/ 1705 h 6858000"/>
              <a:gd name="connsiteX3" fmla="*/ 5551594 w 6096000"/>
              <a:gd name="connsiteY3" fmla="*/ 17287 h 6858000"/>
              <a:gd name="connsiteX4" fmla="*/ 5545641 w 6096000"/>
              <a:gd name="connsiteY4" fmla="*/ 130336 h 6858000"/>
              <a:gd name="connsiteX5" fmla="*/ 5538289 w 6096000"/>
              <a:gd name="connsiteY5" fmla="*/ 187093 h 6858000"/>
              <a:gd name="connsiteX6" fmla="*/ 5545790 w 6096000"/>
              <a:gd name="connsiteY6" fmla="*/ 265704 h 6858000"/>
              <a:gd name="connsiteX7" fmla="*/ 5542313 w 6096000"/>
              <a:gd name="connsiteY7" fmla="*/ 354566 h 6858000"/>
              <a:gd name="connsiteX8" fmla="*/ 5524126 w 6096000"/>
              <a:gd name="connsiteY8" fmla="*/ 472000 h 6858000"/>
              <a:gd name="connsiteX9" fmla="*/ 5522170 w 6096000"/>
              <a:gd name="connsiteY9" fmla="*/ 473782 h 6858000"/>
              <a:gd name="connsiteX10" fmla="*/ 5521798 w 6096000"/>
              <a:gd name="connsiteY10" fmla="*/ 491380 h 6858000"/>
              <a:gd name="connsiteX11" fmla="*/ 5536419 w 6096000"/>
              <a:gd name="connsiteY11" fmla="*/ 531675 h 6858000"/>
              <a:gd name="connsiteX12" fmla="*/ 5533435 w 6096000"/>
              <a:gd name="connsiteY12" fmla="*/ 536015 h 6858000"/>
              <a:gd name="connsiteX13" fmla="*/ 5538088 w 6096000"/>
              <a:gd name="connsiteY13" fmla="*/ 572092 h 6858000"/>
              <a:gd name="connsiteX14" fmla="*/ 5536061 w 6096000"/>
              <a:gd name="connsiteY14" fmla="*/ 572511 h 6858000"/>
              <a:gd name="connsiteX15" fmla="*/ 5528218 w 6096000"/>
              <a:gd name="connsiteY15" fmla="*/ 582332 h 6858000"/>
              <a:gd name="connsiteX16" fmla="*/ 5518011 w 6096000"/>
              <a:gd name="connsiteY16" fmla="*/ 601285 h 6858000"/>
              <a:gd name="connsiteX17" fmla="*/ 5473174 w 6096000"/>
              <a:gd name="connsiteY17" fmla="*/ 681608 h 6858000"/>
              <a:gd name="connsiteX18" fmla="*/ 5472963 w 6096000"/>
              <a:gd name="connsiteY18" fmla="*/ 689151 h 6858000"/>
              <a:gd name="connsiteX19" fmla="*/ 5472485 w 6096000"/>
              <a:gd name="connsiteY19" fmla="*/ 689289 h 6858000"/>
              <a:gd name="connsiteX20" fmla="*/ 5471326 w 6096000"/>
              <a:gd name="connsiteY20" fmla="*/ 697222 h 6858000"/>
              <a:gd name="connsiteX21" fmla="*/ 5472164 w 6096000"/>
              <a:gd name="connsiteY21" fmla="*/ 717531 h 6858000"/>
              <a:gd name="connsiteX22" fmla="*/ 5468891 w 6096000"/>
              <a:gd name="connsiteY22" fmla="*/ 722494 h 6858000"/>
              <a:gd name="connsiteX23" fmla="*/ 5463081 w 6096000"/>
              <a:gd name="connsiteY23" fmla="*/ 724368 h 6858000"/>
              <a:gd name="connsiteX24" fmla="*/ 5446981 w 6096000"/>
              <a:gd name="connsiteY24" fmla="*/ 752692 h 6858000"/>
              <a:gd name="connsiteX25" fmla="*/ 5417190 w 6096000"/>
              <a:gd name="connsiteY25" fmla="*/ 816346 h 6858000"/>
              <a:gd name="connsiteX26" fmla="*/ 5388958 w 6096000"/>
              <a:gd name="connsiteY26" fmla="*/ 889417 h 6858000"/>
              <a:gd name="connsiteX27" fmla="*/ 5307044 w 6096000"/>
              <a:gd name="connsiteY27" fmla="*/ 1063288 h 6858000"/>
              <a:gd name="connsiteX28" fmla="*/ 5303837 w 6096000"/>
              <a:gd name="connsiteY28" fmla="*/ 1157176 h 6858000"/>
              <a:gd name="connsiteX29" fmla="*/ 5286494 w 6096000"/>
              <a:gd name="connsiteY29" fmla="*/ 1210776 h 6858000"/>
              <a:gd name="connsiteX30" fmla="*/ 5282463 w 6096000"/>
              <a:gd name="connsiteY30" fmla="*/ 1301993 h 6858000"/>
              <a:gd name="connsiteX31" fmla="*/ 5252235 w 6096000"/>
              <a:gd name="connsiteY31" fmla="*/ 1360879 h 6858000"/>
              <a:gd name="connsiteX32" fmla="*/ 5244497 w 6096000"/>
              <a:gd name="connsiteY32" fmla="*/ 1404045 h 6858000"/>
              <a:gd name="connsiteX33" fmla="*/ 5223823 w 6096000"/>
              <a:gd name="connsiteY33" fmla="*/ 1429568 h 6858000"/>
              <a:gd name="connsiteX34" fmla="*/ 5224851 w 6096000"/>
              <a:gd name="connsiteY34" fmla="*/ 1430305 h 6858000"/>
              <a:gd name="connsiteX35" fmla="*/ 5212394 w 6096000"/>
              <a:gd name="connsiteY35" fmla="*/ 1463304 h 6858000"/>
              <a:gd name="connsiteX36" fmla="*/ 5209958 w 6096000"/>
              <a:gd name="connsiteY36" fmla="*/ 1514846 h 6858000"/>
              <a:gd name="connsiteX37" fmla="*/ 5206417 w 6096000"/>
              <a:gd name="connsiteY37" fmla="*/ 1519731 h 6858000"/>
              <a:gd name="connsiteX38" fmla="*/ 5206640 w 6096000"/>
              <a:gd name="connsiteY38" fmla="*/ 1519929 h 6858000"/>
              <a:gd name="connsiteX39" fmla="*/ 5207632 w 6096000"/>
              <a:gd name="connsiteY39" fmla="*/ 1546022 h 6858000"/>
              <a:gd name="connsiteX40" fmla="*/ 5212030 w 6096000"/>
              <a:gd name="connsiteY40" fmla="*/ 1578752 h 6858000"/>
              <a:gd name="connsiteX41" fmla="*/ 5203533 w 6096000"/>
              <a:gd name="connsiteY41" fmla="*/ 1647555 h 6858000"/>
              <a:gd name="connsiteX42" fmla="*/ 5190877 w 6096000"/>
              <a:gd name="connsiteY42" fmla="*/ 1715685 h 6858000"/>
              <a:gd name="connsiteX43" fmla="*/ 5184235 w 6096000"/>
              <a:gd name="connsiteY43" fmla="*/ 1740358 h 6858000"/>
              <a:gd name="connsiteX44" fmla="*/ 5181475 w 6096000"/>
              <a:gd name="connsiteY44" fmla="*/ 1784314 h 6858000"/>
              <a:gd name="connsiteX45" fmla="*/ 5185845 w 6096000"/>
              <a:gd name="connsiteY45" fmla="*/ 1804434 h 6858000"/>
              <a:gd name="connsiteX46" fmla="*/ 5185068 w 6096000"/>
              <a:gd name="connsiteY46" fmla="*/ 1805316 h 6858000"/>
              <a:gd name="connsiteX47" fmla="*/ 5188593 w 6096000"/>
              <a:gd name="connsiteY47" fmla="*/ 1807109 h 6858000"/>
              <a:gd name="connsiteX48" fmla="*/ 5185920 w 6096000"/>
              <a:gd name="connsiteY48" fmla="*/ 1821003 h 6858000"/>
              <a:gd name="connsiteX49" fmla="*/ 5183543 w 6096000"/>
              <a:gd name="connsiteY49" fmla="*/ 1824832 h 6858000"/>
              <a:gd name="connsiteX50" fmla="*/ 5182235 w 6096000"/>
              <a:gd name="connsiteY50" fmla="*/ 1830429 h 6858000"/>
              <a:gd name="connsiteX51" fmla="*/ 5182525 w 6096000"/>
              <a:gd name="connsiteY51" fmla="*/ 1830569 h 6858000"/>
              <a:gd name="connsiteX52" fmla="*/ 5180663 w 6096000"/>
              <a:gd name="connsiteY52" fmla="*/ 1835810 h 6858000"/>
              <a:gd name="connsiteX53" fmla="*/ 5167452 w 6096000"/>
              <a:gd name="connsiteY53" fmla="*/ 1861483 h 6858000"/>
              <a:gd name="connsiteX54" fmla="*/ 5174266 w 6096000"/>
              <a:gd name="connsiteY54" fmla="*/ 1892417 h 6858000"/>
              <a:gd name="connsiteX55" fmla="*/ 5189262 w 6096000"/>
              <a:gd name="connsiteY55" fmla="*/ 1895114 h 6858000"/>
              <a:gd name="connsiteX56" fmla="*/ 5187100 w 6096000"/>
              <a:gd name="connsiteY56" fmla="*/ 1899379 h 6858000"/>
              <a:gd name="connsiteX57" fmla="*/ 5180471 w 6096000"/>
              <a:gd name="connsiteY57" fmla="*/ 1907867 h 6858000"/>
              <a:gd name="connsiteX58" fmla="*/ 5181361 w 6096000"/>
              <a:gd name="connsiteY58" fmla="*/ 1910265 h 6858000"/>
              <a:gd name="connsiteX59" fmla="*/ 5178268 w 6096000"/>
              <a:gd name="connsiteY59" fmla="*/ 1935584 h 6858000"/>
              <a:gd name="connsiteX60" fmla="*/ 5183619 w 6096000"/>
              <a:gd name="connsiteY60" fmla="*/ 1942021 h 6858000"/>
              <a:gd name="connsiteX61" fmla="*/ 5184480 w 6096000"/>
              <a:gd name="connsiteY61" fmla="*/ 1945112 h 6858000"/>
              <a:gd name="connsiteX62" fmla="*/ 5172776 w 6096000"/>
              <a:gd name="connsiteY62" fmla="*/ 1961162 h 6858000"/>
              <a:gd name="connsiteX63" fmla="*/ 5168513 w 6096000"/>
              <a:gd name="connsiteY63" fmla="*/ 1969445 h 6858000"/>
              <a:gd name="connsiteX64" fmla="*/ 5126597 w 6096000"/>
              <a:gd name="connsiteY64" fmla="*/ 2024270 h 6858000"/>
              <a:gd name="connsiteX65" fmla="*/ 5119528 w 6096000"/>
              <a:gd name="connsiteY65" fmla="*/ 2107942 h 6858000"/>
              <a:gd name="connsiteX66" fmla="*/ 5110356 w 6096000"/>
              <a:gd name="connsiteY66" fmla="*/ 2193455 h 6858000"/>
              <a:gd name="connsiteX67" fmla="*/ 5104992 w 6096000"/>
              <a:gd name="connsiteY67" fmla="*/ 2260088 h 6858000"/>
              <a:gd name="connsiteX68" fmla="*/ 5059439 w 6096000"/>
              <a:gd name="connsiteY68" fmla="*/ 2335735 h 6858000"/>
              <a:gd name="connsiteX69" fmla="*/ 5022061 w 6096000"/>
              <a:gd name="connsiteY69" fmla="*/ 2408995 h 6858000"/>
              <a:gd name="connsiteX70" fmla="*/ 5022253 w 6096000"/>
              <a:gd name="connsiteY70" fmla="*/ 2445869 h 6858000"/>
              <a:gd name="connsiteX71" fmla="*/ 5011426 w 6096000"/>
              <a:gd name="connsiteY71" fmla="*/ 2496499 h 6858000"/>
              <a:gd name="connsiteX72" fmla="*/ 4994224 w 6096000"/>
              <a:gd name="connsiteY72" fmla="*/ 2549900 h 6858000"/>
              <a:gd name="connsiteX73" fmla="*/ 4995245 w 6096000"/>
              <a:gd name="connsiteY73" fmla="*/ 2596456 h 6858000"/>
              <a:gd name="connsiteX74" fmla="*/ 4988570 w 6096000"/>
              <a:gd name="connsiteY74" fmla="*/ 2606088 h 6858000"/>
              <a:gd name="connsiteX75" fmla="*/ 4988371 w 6096000"/>
              <a:gd name="connsiteY75" fmla="*/ 2635351 h 6858000"/>
              <a:gd name="connsiteX76" fmla="*/ 4983212 w 6096000"/>
              <a:gd name="connsiteY76" fmla="*/ 2665666 h 6858000"/>
              <a:gd name="connsiteX77" fmla="*/ 4968234 w 6096000"/>
              <a:gd name="connsiteY77" fmla="*/ 2715895 h 6858000"/>
              <a:gd name="connsiteX78" fmla="*/ 4975888 w 6096000"/>
              <a:gd name="connsiteY78" fmla="*/ 2725052 h 6858000"/>
              <a:gd name="connsiteX79" fmla="*/ 4980195 w 6096000"/>
              <a:gd name="connsiteY79" fmla="*/ 2726489 h 6858000"/>
              <a:gd name="connsiteX80" fmla="*/ 4976218 w 6096000"/>
              <a:gd name="connsiteY80" fmla="*/ 2740278 h 6858000"/>
              <a:gd name="connsiteX81" fmla="*/ 4980571 w 6096000"/>
              <a:gd name="connsiteY81" fmla="*/ 2751112 h 6858000"/>
              <a:gd name="connsiteX82" fmla="*/ 4973893 w 6096000"/>
              <a:gd name="connsiteY82" fmla="*/ 2760208 h 6858000"/>
              <a:gd name="connsiteX83" fmla="*/ 4979005 w 6096000"/>
              <a:gd name="connsiteY83" fmla="*/ 2790136 h 6858000"/>
              <a:gd name="connsiteX84" fmla="*/ 4986137 w 6096000"/>
              <a:gd name="connsiteY84" fmla="*/ 2804183 h 6858000"/>
              <a:gd name="connsiteX85" fmla="*/ 4986175 w 6096000"/>
              <a:gd name="connsiteY85" fmla="*/ 2825860 h 6858000"/>
              <a:gd name="connsiteX86" fmla="*/ 4993936 w 6096000"/>
              <a:gd name="connsiteY86" fmla="*/ 2911749 h 6858000"/>
              <a:gd name="connsiteX87" fmla="*/ 4992563 w 6096000"/>
              <a:gd name="connsiteY87" fmla="*/ 2977278 h 6858000"/>
              <a:gd name="connsiteX88" fmla="*/ 4980516 w 6096000"/>
              <a:gd name="connsiteY88" fmla="*/ 2991092 h 6858000"/>
              <a:gd name="connsiteX89" fmla="*/ 4992801 w 6096000"/>
              <a:gd name="connsiteY89" fmla="*/ 3020247 h 6858000"/>
              <a:gd name="connsiteX90" fmla="*/ 5014805 w 6096000"/>
              <a:gd name="connsiteY90" fmla="*/ 3065434 h 6858000"/>
              <a:gd name="connsiteX91" fmla="*/ 5002733 w 6096000"/>
              <a:gd name="connsiteY91" fmla="*/ 3103777 h 6858000"/>
              <a:gd name="connsiteX92" fmla="*/ 5002941 w 6096000"/>
              <a:gd name="connsiteY92" fmla="*/ 3151828 h 6858000"/>
              <a:gd name="connsiteX93" fmla="*/ 5002883 w 6096000"/>
              <a:gd name="connsiteY93" fmla="*/ 3180546 h 6858000"/>
              <a:gd name="connsiteX94" fmla="*/ 5016711 w 6096000"/>
              <a:gd name="connsiteY94" fmla="*/ 3258677 h 6858000"/>
              <a:gd name="connsiteX95" fmla="*/ 5017918 w 6096000"/>
              <a:gd name="connsiteY95" fmla="*/ 3262610 h 6858000"/>
              <a:gd name="connsiteX96" fmla="*/ 5011672 w 6096000"/>
              <a:gd name="connsiteY96" fmla="*/ 3277179 h 6858000"/>
              <a:gd name="connsiteX97" fmla="*/ 5009344 w 6096000"/>
              <a:gd name="connsiteY97" fmla="*/ 3278130 h 6858000"/>
              <a:gd name="connsiteX98" fmla="*/ 5026770 w 6096000"/>
              <a:gd name="connsiteY98" fmla="*/ 3325671 h 6858000"/>
              <a:gd name="connsiteX99" fmla="*/ 5024571 w 6096000"/>
              <a:gd name="connsiteY99" fmla="*/ 3332072 h 6858000"/>
              <a:gd name="connsiteX100" fmla="*/ 5041705 w 6096000"/>
              <a:gd name="connsiteY100" fmla="*/ 3362948 h 6858000"/>
              <a:gd name="connsiteX101" fmla="*/ 5047477 w 6096000"/>
              <a:gd name="connsiteY101" fmla="*/ 3378959 h 6858000"/>
              <a:gd name="connsiteX102" fmla="*/ 5060758 w 6096000"/>
              <a:gd name="connsiteY102" fmla="*/ 3407057 h 6858000"/>
              <a:gd name="connsiteX103" fmla="*/ 5058968 w 6096000"/>
              <a:gd name="connsiteY103" fmla="*/ 3409825 h 6858000"/>
              <a:gd name="connsiteX104" fmla="*/ 5062667 w 6096000"/>
              <a:gd name="connsiteY104" fmla="*/ 3415218 h 6858000"/>
              <a:gd name="connsiteX105" fmla="*/ 5060928 w 6096000"/>
              <a:gd name="connsiteY105" fmla="*/ 3419880 h 6858000"/>
              <a:gd name="connsiteX106" fmla="*/ 5062923 w 6096000"/>
              <a:gd name="connsiteY106" fmla="*/ 3424545 h 6858000"/>
              <a:gd name="connsiteX107" fmla="*/ 5064623 w 6096000"/>
              <a:gd name="connsiteY107" fmla="*/ 3476412 h 6858000"/>
              <a:gd name="connsiteX108" fmla="*/ 5069684 w 6096000"/>
              <a:gd name="connsiteY108" fmla="*/ 3486850 h 6858000"/>
              <a:gd name="connsiteX109" fmla="*/ 5063339 w 6096000"/>
              <a:gd name="connsiteY109" fmla="*/ 3496391 h 6858000"/>
              <a:gd name="connsiteX110" fmla="*/ 5070139 w 6096000"/>
              <a:gd name="connsiteY110" fmla="*/ 3531201 h 6858000"/>
              <a:gd name="connsiteX111" fmla="*/ 5079896 w 6096000"/>
              <a:gd name="connsiteY111" fmla="*/ 3542019 h 6858000"/>
              <a:gd name="connsiteX112" fmla="*/ 5087540 w 6096000"/>
              <a:gd name="connsiteY112" fmla="*/ 3552249 h 6858000"/>
              <a:gd name="connsiteX113" fmla="*/ 5087902 w 6096000"/>
              <a:gd name="connsiteY113" fmla="*/ 3553678 h 6858000"/>
              <a:gd name="connsiteX114" fmla="*/ 5091509 w 6096000"/>
              <a:gd name="connsiteY114" fmla="*/ 3568021 h 6858000"/>
              <a:gd name="connsiteX115" fmla="*/ 5091934 w 6096000"/>
              <a:gd name="connsiteY115" fmla="*/ 3569719 h 6858000"/>
              <a:gd name="connsiteX116" fmla="*/ 5089362 w 6096000"/>
              <a:gd name="connsiteY116" fmla="*/ 3586412 h 6858000"/>
              <a:gd name="connsiteX117" fmla="*/ 5092358 w 6096000"/>
              <a:gd name="connsiteY117" fmla="*/ 3597336 h 6858000"/>
              <a:gd name="connsiteX118" fmla="*/ 5084254 w 6096000"/>
              <a:gd name="connsiteY118" fmla="*/ 3606007 h 6858000"/>
              <a:gd name="connsiteX119" fmla="*/ 5084281 w 6096000"/>
              <a:gd name="connsiteY119" fmla="*/ 3641228 h 6858000"/>
              <a:gd name="connsiteX120" fmla="*/ 5091848 w 6096000"/>
              <a:gd name="connsiteY120" fmla="*/ 3653088 h 6858000"/>
              <a:gd name="connsiteX121" fmla="*/ 5097436 w 6096000"/>
              <a:gd name="connsiteY121" fmla="*/ 3664114 h 6858000"/>
              <a:gd name="connsiteX122" fmla="*/ 5097518 w 6096000"/>
              <a:gd name="connsiteY122" fmla="*/ 3665569 h 6858000"/>
              <a:gd name="connsiteX123" fmla="*/ 5099829 w 6096000"/>
              <a:gd name="connsiteY123" fmla="*/ 3707357 h 6858000"/>
              <a:gd name="connsiteX124" fmla="*/ 5114696 w 6096000"/>
              <a:gd name="connsiteY124" fmla="*/ 3778166 h 6858000"/>
              <a:gd name="connsiteX125" fmla="*/ 5135379 w 6096000"/>
              <a:gd name="connsiteY125" fmla="*/ 3878222 h 6858000"/>
              <a:gd name="connsiteX126" fmla="*/ 5130138 w 6096000"/>
              <a:gd name="connsiteY126" fmla="*/ 4048117 h 6858000"/>
              <a:gd name="connsiteX127" fmla="*/ 5090040 w 6096000"/>
              <a:gd name="connsiteY127" fmla="*/ 4219510 h 6858000"/>
              <a:gd name="connsiteX128" fmla="*/ 5092812 w 6096000"/>
              <a:gd name="connsiteY128" fmla="*/ 4411258 h 6858000"/>
              <a:gd name="connsiteX129" fmla="*/ 5084599 w 6096000"/>
              <a:gd name="connsiteY129" fmla="*/ 4488531 h 6858000"/>
              <a:gd name="connsiteX130" fmla="*/ 5084072 w 6096000"/>
              <a:gd name="connsiteY130" fmla="*/ 4539168 h 6858000"/>
              <a:gd name="connsiteX131" fmla="*/ 5068936 w 6096000"/>
              <a:gd name="connsiteY131" fmla="*/ 4625153 h 6858000"/>
              <a:gd name="connsiteX132" fmla="*/ 5059114 w 6096000"/>
              <a:gd name="connsiteY132" fmla="*/ 4733115 h 6858000"/>
              <a:gd name="connsiteX133" fmla="*/ 5037209 w 6096000"/>
              <a:gd name="connsiteY133" fmla="*/ 4844323 h 6858000"/>
              <a:gd name="connsiteX134" fmla="*/ 5020638 w 6096000"/>
              <a:gd name="connsiteY134" fmla="*/ 4877992 h 6858000"/>
              <a:gd name="connsiteX135" fmla="*/ 5006413 w 6096000"/>
              <a:gd name="connsiteY135" fmla="*/ 4925805 h 6858000"/>
              <a:gd name="connsiteX136" fmla="*/ 4971037 w 6096000"/>
              <a:gd name="connsiteY136" fmla="*/ 5009272 h 6858000"/>
              <a:gd name="connsiteX137" fmla="*/ 4963105 w 6096000"/>
              <a:gd name="connsiteY137" fmla="*/ 5111369 h 6858000"/>
              <a:gd name="connsiteX138" fmla="*/ 4976341 w 6096000"/>
              <a:gd name="connsiteY138" fmla="*/ 5210876 h 6858000"/>
              <a:gd name="connsiteX139" fmla="*/ 4980617 w 6096000"/>
              <a:gd name="connsiteY139" fmla="*/ 5269726 h 6858000"/>
              <a:gd name="connsiteX140" fmla="*/ 4997733 w 6096000"/>
              <a:gd name="connsiteY140" fmla="*/ 5464225 h 6858000"/>
              <a:gd name="connsiteX141" fmla="*/ 5001400 w 6096000"/>
              <a:gd name="connsiteY141" fmla="*/ 5594585 h 6858000"/>
              <a:gd name="connsiteX142" fmla="*/ 4983700 w 6096000"/>
              <a:gd name="connsiteY142" fmla="*/ 5667896 h 6858000"/>
              <a:gd name="connsiteX143" fmla="*/ 4968506 w 6096000"/>
              <a:gd name="connsiteY143" fmla="*/ 5769225 h 6858000"/>
              <a:gd name="connsiteX144" fmla="*/ 4969765 w 6096000"/>
              <a:gd name="connsiteY144" fmla="*/ 5823324 h 6858000"/>
              <a:gd name="connsiteX145" fmla="*/ 4966129 w 6096000"/>
              <a:gd name="connsiteY145" fmla="*/ 5862699 h 6858000"/>
              <a:gd name="connsiteX146" fmla="*/ 4970695 w 6096000"/>
              <a:gd name="connsiteY146" fmla="*/ 5906467 h 6858000"/>
              <a:gd name="connsiteX147" fmla="*/ 4991568 w 6096000"/>
              <a:gd name="connsiteY147" fmla="*/ 5939847 h 6858000"/>
              <a:gd name="connsiteX148" fmla="*/ 4986815 w 6096000"/>
              <a:gd name="connsiteY148" fmla="*/ 5973994 h 6858000"/>
              <a:gd name="connsiteX149" fmla="*/ 4987776 w 6096000"/>
              <a:gd name="connsiteY149" fmla="*/ 6089693 h 6858000"/>
              <a:gd name="connsiteX150" fmla="*/ 4991621 w 6096000"/>
              <a:gd name="connsiteY150" fmla="*/ 6224938 h 6858000"/>
              <a:gd name="connsiteX151" fmla="*/ 5017157 w 6096000"/>
              <a:gd name="connsiteY151" fmla="*/ 6370251 h 6858000"/>
              <a:gd name="connsiteX152" fmla="*/ 5040797 w 6096000"/>
              <a:gd name="connsiteY152" fmla="*/ 6541313 h 6858000"/>
              <a:gd name="connsiteX153" fmla="*/ 5045375 w 6096000"/>
              <a:gd name="connsiteY153" fmla="*/ 6640957 h 6858000"/>
              <a:gd name="connsiteX154" fmla="*/ 5058442 w 6096000"/>
              <a:gd name="connsiteY154" fmla="*/ 6705297 h 6858000"/>
              <a:gd name="connsiteX155" fmla="*/ 5071125 w 6096000"/>
              <a:gd name="connsiteY155" fmla="*/ 6759582 h 6858000"/>
              <a:gd name="connsiteX156" fmla="*/ 5069172 w 6096000"/>
              <a:gd name="connsiteY156" fmla="*/ 6817746 h 6858000"/>
              <a:gd name="connsiteX157" fmla="*/ 5072322 w 6096000"/>
              <a:gd name="connsiteY157" fmla="*/ 6843646 h 6858000"/>
              <a:gd name="connsiteX158" fmla="*/ 5091388 w 6096000"/>
              <a:gd name="connsiteY158" fmla="*/ 6857998 h 6858000"/>
              <a:gd name="connsiteX159" fmla="*/ 6096000 w 6096000"/>
              <a:gd name="connsiteY159" fmla="*/ 6857998 h 6858000"/>
              <a:gd name="connsiteX160" fmla="*/ 6096000 w 6096000"/>
              <a:gd name="connsiteY160" fmla="*/ 6858000 h 6858000"/>
              <a:gd name="connsiteX161" fmla="*/ 0 w 6096000"/>
              <a:gd name="connsiteY16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Lst>
            <a:rect l="l" t="t" r="r" b="b"/>
            <a:pathLst>
              <a:path w="6096000" h="6858000">
                <a:moveTo>
                  <a:pt x="0" y="0"/>
                </a:moveTo>
                <a:lnTo>
                  <a:pt x="5567517" y="0"/>
                </a:lnTo>
                <a:lnTo>
                  <a:pt x="5566938" y="1705"/>
                </a:lnTo>
                <a:cubicBezTo>
                  <a:pt x="5563126" y="8440"/>
                  <a:pt x="5558112" y="13784"/>
                  <a:pt x="5551594" y="17287"/>
                </a:cubicBezTo>
                <a:cubicBezTo>
                  <a:pt x="5562364" y="82036"/>
                  <a:pt x="5510349" y="69804"/>
                  <a:pt x="5545641" y="130336"/>
                </a:cubicBezTo>
                <a:cubicBezTo>
                  <a:pt x="5526953" y="117589"/>
                  <a:pt x="5536978" y="162458"/>
                  <a:pt x="5538289" y="187093"/>
                </a:cubicBezTo>
                <a:cubicBezTo>
                  <a:pt x="5536205" y="226511"/>
                  <a:pt x="5545722" y="205530"/>
                  <a:pt x="5545790" y="265704"/>
                </a:cubicBezTo>
                <a:cubicBezTo>
                  <a:pt x="5542296" y="317533"/>
                  <a:pt x="5543813" y="325288"/>
                  <a:pt x="5542313" y="354566"/>
                </a:cubicBezTo>
                <a:lnTo>
                  <a:pt x="5524126" y="472000"/>
                </a:lnTo>
                <a:lnTo>
                  <a:pt x="5522170" y="473782"/>
                </a:lnTo>
                <a:cubicBezTo>
                  <a:pt x="5517847" y="482008"/>
                  <a:pt x="5518682" y="487340"/>
                  <a:pt x="5521798" y="491380"/>
                </a:cubicBezTo>
                <a:lnTo>
                  <a:pt x="5536419" y="531675"/>
                </a:lnTo>
                <a:lnTo>
                  <a:pt x="5533435" y="536015"/>
                </a:lnTo>
                <a:lnTo>
                  <a:pt x="5538088" y="572092"/>
                </a:lnTo>
                <a:lnTo>
                  <a:pt x="5536061" y="572511"/>
                </a:lnTo>
                <a:cubicBezTo>
                  <a:pt x="5531611" y="574271"/>
                  <a:pt x="5528529" y="577121"/>
                  <a:pt x="5528218" y="582332"/>
                </a:cubicBezTo>
                <a:cubicBezTo>
                  <a:pt x="5498002" y="573171"/>
                  <a:pt x="5516262" y="585107"/>
                  <a:pt x="5518011" y="601285"/>
                </a:cubicBezTo>
                <a:cubicBezTo>
                  <a:pt x="5508838" y="617831"/>
                  <a:pt x="5480684" y="666964"/>
                  <a:pt x="5473174" y="681608"/>
                </a:cubicBezTo>
                <a:cubicBezTo>
                  <a:pt x="5473102" y="684122"/>
                  <a:pt x="5473033" y="686637"/>
                  <a:pt x="5472963" y="689151"/>
                </a:cubicBezTo>
                <a:lnTo>
                  <a:pt x="5472485" y="689289"/>
                </a:lnTo>
                <a:cubicBezTo>
                  <a:pt x="5471434" y="690905"/>
                  <a:pt x="5470986" y="693376"/>
                  <a:pt x="5471326" y="697222"/>
                </a:cubicBezTo>
                <a:cubicBezTo>
                  <a:pt x="5471606" y="703992"/>
                  <a:pt x="5471884" y="710761"/>
                  <a:pt x="5472164" y="717531"/>
                </a:cubicBezTo>
                <a:lnTo>
                  <a:pt x="5468891" y="722494"/>
                </a:lnTo>
                <a:lnTo>
                  <a:pt x="5463081" y="724368"/>
                </a:lnTo>
                <a:lnTo>
                  <a:pt x="5446981" y="752692"/>
                </a:lnTo>
                <a:cubicBezTo>
                  <a:pt x="5454691" y="764380"/>
                  <a:pt x="5422719" y="808083"/>
                  <a:pt x="5417190" y="816346"/>
                </a:cubicBezTo>
                <a:lnTo>
                  <a:pt x="5388958" y="889417"/>
                </a:lnTo>
                <a:cubicBezTo>
                  <a:pt x="5320491" y="969963"/>
                  <a:pt x="5321907" y="1005331"/>
                  <a:pt x="5307044" y="1063288"/>
                </a:cubicBezTo>
                <a:cubicBezTo>
                  <a:pt x="5313332" y="1111028"/>
                  <a:pt x="5317096" y="1110140"/>
                  <a:pt x="5303837" y="1157176"/>
                </a:cubicBezTo>
                <a:cubicBezTo>
                  <a:pt x="5301103" y="1192124"/>
                  <a:pt x="5301884" y="1197232"/>
                  <a:pt x="5286494" y="1210776"/>
                </a:cubicBezTo>
                <a:lnTo>
                  <a:pt x="5282463" y="1301993"/>
                </a:lnTo>
                <a:lnTo>
                  <a:pt x="5252235" y="1360879"/>
                </a:lnTo>
                <a:lnTo>
                  <a:pt x="5244497" y="1404045"/>
                </a:lnTo>
                <a:lnTo>
                  <a:pt x="5223823" y="1429568"/>
                </a:lnTo>
                <a:lnTo>
                  <a:pt x="5224851" y="1430305"/>
                </a:lnTo>
                <a:cubicBezTo>
                  <a:pt x="5226697" y="1432466"/>
                  <a:pt x="5214738" y="1459891"/>
                  <a:pt x="5212394" y="1463304"/>
                </a:cubicBezTo>
                <a:cubicBezTo>
                  <a:pt x="5209912" y="1477394"/>
                  <a:pt x="5213027" y="1501295"/>
                  <a:pt x="5209958" y="1514846"/>
                </a:cubicBezTo>
                <a:lnTo>
                  <a:pt x="5206417" y="1519731"/>
                </a:lnTo>
                <a:lnTo>
                  <a:pt x="5206640" y="1519929"/>
                </a:lnTo>
                <a:cubicBezTo>
                  <a:pt x="5206490" y="1521210"/>
                  <a:pt x="5209710" y="1543635"/>
                  <a:pt x="5207632" y="1546022"/>
                </a:cubicBezTo>
                <a:lnTo>
                  <a:pt x="5212030" y="1578752"/>
                </a:lnTo>
                <a:cubicBezTo>
                  <a:pt x="5206147" y="1605585"/>
                  <a:pt x="5226381" y="1622803"/>
                  <a:pt x="5203533" y="1647555"/>
                </a:cubicBezTo>
                <a:cubicBezTo>
                  <a:pt x="5198128" y="1672675"/>
                  <a:pt x="5203213" y="1694404"/>
                  <a:pt x="5190877" y="1715685"/>
                </a:cubicBezTo>
                <a:cubicBezTo>
                  <a:pt x="5196815" y="1724301"/>
                  <a:pt x="5198098" y="1732435"/>
                  <a:pt x="5184235" y="1740358"/>
                </a:cubicBezTo>
                <a:cubicBezTo>
                  <a:pt x="5182625" y="1763793"/>
                  <a:pt x="5198368" y="1769422"/>
                  <a:pt x="5181475" y="1784314"/>
                </a:cubicBezTo>
                <a:cubicBezTo>
                  <a:pt x="5205987" y="1797417"/>
                  <a:pt x="5195246" y="1798221"/>
                  <a:pt x="5185845" y="1804434"/>
                </a:cubicBezTo>
                <a:lnTo>
                  <a:pt x="5185068" y="1805316"/>
                </a:lnTo>
                <a:lnTo>
                  <a:pt x="5188593" y="1807109"/>
                </a:lnTo>
                <a:lnTo>
                  <a:pt x="5185920" y="1821003"/>
                </a:lnTo>
                <a:lnTo>
                  <a:pt x="5183543" y="1824832"/>
                </a:lnTo>
                <a:cubicBezTo>
                  <a:pt x="5182284" y="1827468"/>
                  <a:pt x="5181937" y="1829219"/>
                  <a:pt x="5182235" y="1830429"/>
                </a:cubicBezTo>
                <a:lnTo>
                  <a:pt x="5182525" y="1830569"/>
                </a:lnTo>
                <a:lnTo>
                  <a:pt x="5180663" y="1835810"/>
                </a:lnTo>
                <a:cubicBezTo>
                  <a:pt x="5176779" y="1844665"/>
                  <a:pt x="5172297" y="1853278"/>
                  <a:pt x="5167452" y="1861483"/>
                </a:cubicBezTo>
                <a:cubicBezTo>
                  <a:pt x="5179827" y="1866643"/>
                  <a:pt x="5166788" y="1884999"/>
                  <a:pt x="5174266" y="1892417"/>
                </a:cubicBezTo>
                <a:lnTo>
                  <a:pt x="5189262" y="1895114"/>
                </a:lnTo>
                <a:lnTo>
                  <a:pt x="5187100" y="1899379"/>
                </a:lnTo>
                <a:lnTo>
                  <a:pt x="5180471" y="1907867"/>
                </a:lnTo>
                <a:cubicBezTo>
                  <a:pt x="5179609" y="1909162"/>
                  <a:pt x="5179647" y="1909994"/>
                  <a:pt x="5181361" y="1910265"/>
                </a:cubicBezTo>
                <a:cubicBezTo>
                  <a:pt x="5180995" y="1914884"/>
                  <a:pt x="5177893" y="1930292"/>
                  <a:pt x="5178268" y="1935584"/>
                </a:cubicBezTo>
                <a:lnTo>
                  <a:pt x="5183619" y="1942021"/>
                </a:lnTo>
                <a:lnTo>
                  <a:pt x="5184480" y="1945112"/>
                </a:lnTo>
                <a:lnTo>
                  <a:pt x="5172776" y="1961162"/>
                </a:lnTo>
                <a:lnTo>
                  <a:pt x="5168513" y="1969445"/>
                </a:lnTo>
                <a:lnTo>
                  <a:pt x="5126597" y="2024270"/>
                </a:lnTo>
                <a:lnTo>
                  <a:pt x="5119528" y="2107942"/>
                </a:lnTo>
                <a:cubicBezTo>
                  <a:pt x="5089290" y="2138038"/>
                  <a:pt x="5110415" y="2159228"/>
                  <a:pt x="5110356" y="2193455"/>
                </a:cubicBezTo>
                <a:cubicBezTo>
                  <a:pt x="5101302" y="2220953"/>
                  <a:pt x="5110381" y="2224200"/>
                  <a:pt x="5104992" y="2260088"/>
                </a:cubicBezTo>
                <a:cubicBezTo>
                  <a:pt x="5096504" y="2291744"/>
                  <a:pt x="5078225" y="2299003"/>
                  <a:pt x="5059439" y="2335735"/>
                </a:cubicBezTo>
                <a:cubicBezTo>
                  <a:pt x="5029465" y="2329020"/>
                  <a:pt x="5058046" y="2407546"/>
                  <a:pt x="5022061" y="2408995"/>
                </a:cubicBezTo>
                <a:cubicBezTo>
                  <a:pt x="5023289" y="2413465"/>
                  <a:pt x="5019654" y="2441580"/>
                  <a:pt x="5022253" y="2445869"/>
                </a:cubicBezTo>
                <a:cubicBezTo>
                  <a:pt x="5022440" y="2449625"/>
                  <a:pt x="5011241" y="2492743"/>
                  <a:pt x="5011426" y="2496499"/>
                </a:cubicBezTo>
                <a:lnTo>
                  <a:pt x="4994224" y="2549900"/>
                </a:lnTo>
                <a:cubicBezTo>
                  <a:pt x="4992353" y="2564757"/>
                  <a:pt x="4998952" y="2582253"/>
                  <a:pt x="4995245" y="2596456"/>
                </a:cubicBezTo>
                <a:lnTo>
                  <a:pt x="4988570" y="2606088"/>
                </a:lnTo>
                <a:cubicBezTo>
                  <a:pt x="4988504" y="2615842"/>
                  <a:pt x="4988436" y="2625597"/>
                  <a:pt x="4988371" y="2635351"/>
                </a:cubicBezTo>
                <a:lnTo>
                  <a:pt x="4983212" y="2665666"/>
                </a:lnTo>
                <a:lnTo>
                  <a:pt x="4968234" y="2715895"/>
                </a:lnTo>
                <a:lnTo>
                  <a:pt x="4975888" y="2725052"/>
                </a:lnTo>
                <a:lnTo>
                  <a:pt x="4980195" y="2726489"/>
                </a:lnTo>
                <a:lnTo>
                  <a:pt x="4976218" y="2740278"/>
                </a:lnTo>
                <a:lnTo>
                  <a:pt x="4980571" y="2751112"/>
                </a:lnTo>
                <a:lnTo>
                  <a:pt x="4973893" y="2760208"/>
                </a:lnTo>
                <a:lnTo>
                  <a:pt x="4979005" y="2790136"/>
                </a:lnTo>
                <a:lnTo>
                  <a:pt x="4986137" y="2804183"/>
                </a:lnTo>
                <a:cubicBezTo>
                  <a:pt x="4986150" y="2811409"/>
                  <a:pt x="4986162" y="2818634"/>
                  <a:pt x="4986175" y="2825860"/>
                </a:cubicBezTo>
                <a:cubicBezTo>
                  <a:pt x="4987474" y="2843788"/>
                  <a:pt x="4992871" y="2886513"/>
                  <a:pt x="4993936" y="2911749"/>
                </a:cubicBezTo>
                <a:cubicBezTo>
                  <a:pt x="4993313" y="2946689"/>
                  <a:pt x="4980300" y="2954448"/>
                  <a:pt x="4992563" y="2977278"/>
                </a:cubicBezTo>
                <a:cubicBezTo>
                  <a:pt x="4985688" y="2983455"/>
                  <a:pt x="4982051" y="2987749"/>
                  <a:pt x="4980516" y="2991092"/>
                </a:cubicBezTo>
                <a:cubicBezTo>
                  <a:pt x="4975910" y="3001119"/>
                  <a:pt x="4990216" y="3002537"/>
                  <a:pt x="4992801" y="3020247"/>
                </a:cubicBezTo>
                <a:cubicBezTo>
                  <a:pt x="4998517" y="3032637"/>
                  <a:pt x="5013148" y="3051512"/>
                  <a:pt x="5014805" y="3065434"/>
                </a:cubicBezTo>
                <a:cubicBezTo>
                  <a:pt x="4998836" y="3057428"/>
                  <a:pt x="5016840" y="3105196"/>
                  <a:pt x="5002733" y="3103777"/>
                </a:cubicBezTo>
                <a:cubicBezTo>
                  <a:pt x="5022381" y="3124610"/>
                  <a:pt x="4997365" y="3128169"/>
                  <a:pt x="5002941" y="3151828"/>
                </a:cubicBezTo>
                <a:cubicBezTo>
                  <a:pt x="5010264" y="3163902"/>
                  <a:pt x="5011356" y="3171780"/>
                  <a:pt x="5002883" y="3180546"/>
                </a:cubicBezTo>
                <a:cubicBezTo>
                  <a:pt x="5038586" y="3236545"/>
                  <a:pt x="5003723" y="3210316"/>
                  <a:pt x="5016711" y="3258677"/>
                </a:cubicBezTo>
                <a:lnTo>
                  <a:pt x="5017918" y="3262610"/>
                </a:lnTo>
                <a:lnTo>
                  <a:pt x="5011672" y="3277179"/>
                </a:lnTo>
                <a:lnTo>
                  <a:pt x="5009344" y="3278130"/>
                </a:lnTo>
                <a:lnTo>
                  <a:pt x="5026770" y="3325671"/>
                </a:lnTo>
                <a:lnTo>
                  <a:pt x="5024571" y="3332072"/>
                </a:lnTo>
                <a:lnTo>
                  <a:pt x="5041705" y="3362948"/>
                </a:lnTo>
                <a:lnTo>
                  <a:pt x="5047477" y="3378959"/>
                </a:lnTo>
                <a:lnTo>
                  <a:pt x="5060758" y="3407057"/>
                </a:lnTo>
                <a:lnTo>
                  <a:pt x="5058968" y="3409825"/>
                </a:lnTo>
                <a:lnTo>
                  <a:pt x="5062667" y="3415218"/>
                </a:lnTo>
                <a:lnTo>
                  <a:pt x="5060928" y="3419880"/>
                </a:lnTo>
                <a:lnTo>
                  <a:pt x="5062923" y="3424545"/>
                </a:lnTo>
                <a:cubicBezTo>
                  <a:pt x="5063537" y="3433967"/>
                  <a:pt x="5063494" y="3466028"/>
                  <a:pt x="5064623" y="3476412"/>
                </a:cubicBezTo>
                <a:lnTo>
                  <a:pt x="5069684" y="3486850"/>
                </a:lnTo>
                <a:lnTo>
                  <a:pt x="5063339" y="3496391"/>
                </a:lnTo>
                <a:lnTo>
                  <a:pt x="5070139" y="3531201"/>
                </a:lnTo>
                <a:lnTo>
                  <a:pt x="5079896" y="3542019"/>
                </a:lnTo>
                <a:lnTo>
                  <a:pt x="5087540" y="3552249"/>
                </a:lnTo>
                <a:lnTo>
                  <a:pt x="5087902" y="3553678"/>
                </a:lnTo>
                <a:lnTo>
                  <a:pt x="5091509" y="3568021"/>
                </a:lnTo>
                <a:lnTo>
                  <a:pt x="5091934" y="3569719"/>
                </a:lnTo>
                <a:lnTo>
                  <a:pt x="5089362" y="3586412"/>
                </a:lnTo>
                <a:lnTo>
                  <a:pt x="5092358" y="3597336"/>
                </a:lnTo>
                <a:lnTo>
                  <a:pt x="5084254" y="3606007"/>
                </a:lnTo>
                <a:cubicBezTo>
                  <a:pt x="5084262" y="3617747"/>
                  <a:pt x="5084273" y="3629488"/>
                  <a:pt x="5084281" y="3641228"/>
                </a:cubicBezTo>
                <a:lnTo>
                  <a:pt x="5091848" y="3653088"/>
                </a:lnTo>
                <a:lnTo>
                  <a:pt x="5097436" y="3664114"/>
                </a:lnTo>
                <a:cubicBezTo>
                  <a:pt x="5097463" y="3664599"/>
                  <a:pt x="5097491" y="3665084"/>
                  <a:pt x="5097518" y="3665569"/>
                </a:cubicBezTo>
                <a:cubicBezTo>
                  <a:pt x="5097915" y="3672776"/>
                  <a:pt x="5096966" y="3688591"/>
                  <a:pt x="5099829" y="3707357"/>
                </a:cubicBezTo>
                <a:cubicBezTo>
                  <a:pt x="5100505" y="3724716"/>
                  <a:pt x="5118078" y="3760234"/>
                  <a:pt x="5114696" y="3778166"/>
                </a:cubicBezTo>
                <a:cubicBezTo>
                  <a:pt x="5141627" y="3845122"/>
                  <a:pt x="5125427" y="3821305"/>
                  <a:pt x="5135379" y="3878222"/>
                </a:cubicBezTo>
                <a:cubicBezTo>
                  <a:pt x="5161519" y="3905047"/>
                  <a:pt x="5125417" y="4015047"/>
                  <a:pt x="5130138" y="4048117"/>
                </a:cubicBezTo>
                <a:cubicBezTo>
                  <a:pt x="5081804" y="4192084"/>
                  <a:pt x="5096262" y="4158987"/>
                  <a:pt x="5090040" y="4219510"/>
                </a:cubicBezTo>
                <a:cubicBezTo>
                  <a:pt x="5104553" y="4280033"/>
                  <a:pt x="5065380" y="4345686"/>
                  <a:pt x="5092812" y="4411258"/>
                </a:cubicBezTo>
                <a:cubicBezTo>
                  <a:pt x="5090630" y="4437329"/>
                  <a:pt x="5083878" y="4473140"/>
                  <a:pt x="5084599" y="4488531"/>
                </a:cubicBezTo>
                <a:cubicBezTo>
                  <a:pt x="5084423" y="4505410"/>
                  <a:pt x="5084248" y="4522289"/>
                  <a:pt x="5084072" y="4539168"/>
                </a:cubicBezTo>
                <a:cubicBezTo>
                  <a:pt x="5072114" y="4567830"/>
                  <a:pt x="5064305" y="4588197"/>
                  <a:pt x="5068936" y="4625153"/>
                </a:cubicBezTo>
                <a:cubicBezTo>
                  <a:pt x="5077433" y="4662889"/>
                  <a:pt x="5065899" y="4679357"/>
                  <a:pt x="5059114" y="4733115"/>
                </a:cubicBezTo>
                <a:cubicBezTo>
                  <a:pt x="5068687" y="4752352"/>
                  <a:pt x="5055370" y="4832308"/>
                  <a:pt x="5037209" y="4844323"/>
                </a:cubicBezTo>
                <a:cubicBezTo>
                  <a:pt x="5033444" y="4857054"/>
                  <a:pt x="5040194" y="4871554"/>
                  <a:pt x="5020638" y="4877992"/>
                </a:cubicBezTo>
                <a:cubicBezTo>
                  <a:pt x="4997151" y="4888353"/>
                  <a:pt x="5034418" y="4931200"/>
                  <a:pt x="5006413" y="4925805"/>
                </a:cubicBezTo>
                <a:cubicBezTo>
                  <a:pt x="5031964" y="4956261"/>
                  <a:pt x="4982840" y="4982633"/>
                  <a:pt x="4971037" y="5009272"/>
                </a:cubicBezTo>
                <a:cubicBezTo>
                  <a:pt x="4973259" y="5034036"/>
                  <a:pt x="4968375" y="5053859"/>
                  <a:pt x="4963105" y="5111369"/>
                </a:cubicBezTo>
                <a:cubicBezTo>
                  <a:pt x="4973224" y="5141336"/>
                  <a:pt x="4937413" y="5161742"/>
                  <a:pt x="4976341" y="5210876"/>
                </a:cubicBezTo>
                <a:cubicBezTo>
                  <a:pt x="4972455" y="5212581"/>
                  <a:pt x="4977054" y="5227501"/>
                  <a:pt x="4980617" y="5269726"/>
                </a:cubicBezTo>
                <a:cubicBezTo>
                  <a:pt x="4984182" y="5311951"/>
                  <a:pt x="4990390" y="5400671"/>
                  <a:pt x="4997733" y="5464225"/>
                </a:cubicBezTo>
                <a:cubicBezTo>
                  <a:pt x="5001765" y="5536542"/>
                  <a:pt x="4990225" y="5517959"/>
                  <a:pt x="5001400" y="5594585"/>
                </a:cubicBezTo>
                <a:cubicBezTo>
                  <a:pt x="4999908" y="5619318"/>
                  <a:pt x="4974042" y="5647975"/>
                  <a:pt x="4983700" y="5667896"/>
                </a:cubicBezTo>
                <a:cubicBezTo>
                  <a:pt x="4976834" y="5696311"/>
                  <a:pt x="4975579" y="5738356"/>
                  <a:pt x="4968506" y="5769225"/>
                </a:cubicBezTo>
                <a:cubicBezTo>
                  <a:pt x="4968926" y="5787258"/>
                  <a:pt x="4969344" y="5805291"/>
                  <a:pt x="4969765" y="5823324"/>
                </a:cubicBezTo>
                <a:cubicBezTo>
                  <a:pt x="4966122" y="5853058"/>
                  <a:pt x="4965608" y="5838948"/>
                  <a:pt x="4966129" y="5862699"/>
                </a:cubicBezTo>
                <a:lnTo>
                  <a:pt x="4970695" y="5906467"/>
                </a:lnTo>
                <a:lnTo>
                  <a:pt x="4991568" y="5939847"/>
                </a:lnTo>
                <a:cubicBezTo>
                  <a:pt x="4998848" y="5955713"/>
                  <a:pt x="4974731" y="5940131"/>
                  <a:pt x="4986815" y="5973994"/>
                </a:cubicBezTo>
                <a:cubicBezTo>
                  <a:pt x="4961187" y="5997051"/>
                  <a:pt x="4983444" y="6032039"/>
                  <a:pt x="4987776" y="6089693"/>
                </a:cubicBezTo>
                <a:lnTo>
                  <a:pt x="4991621" y="6224938"/>
                </a:lnTo>
                <a:cubicBezTo>
                  <a:pt x="4988442" y="6270972"/>
                  <a:pt x="5008962" y="6317522"/>
                  <a:pt x="5017157" y="6370251"/>
                </a:cubicBezTo>
                <a:cubicBezTo>
                  <a:pt x="5025353" y="6422980"/>
                  <a:pt x="5039938" y="6490855"/>
                  <a:pt x="5040797" y="6541313"/>
                </a:cubicBezTo>
                <a:cubicBezTo>
                  <a:pt x="5039898" y="6576319"/>
                  <a:pt x="5031912" y="6591883"/>
                  <a:pt x="5045375" y="6640957"/>
                </a:cubicBezTo>
                <a:cubicBezTo>
                  <a:pt x="5057505" y="6669536"/>
                  <a:pt x="5052276" y="6675394"/>
                  <a:pt x="5058442" y="6705297"/>
                </a:cubicBezTo>
                <a:cubicBezTo>
                  <a:pt x="5057367" y="6727133"/>
                  <a:pt x="5067901" y="6732087"/>
                  <a:pt x="5071125" y="6759582"/>
                </a:cubicBezTo>
                <a:cubicBezTo>
                  <a:pt x="5055614" y="6796071"/>
                  <a:pt x="5051656" y="6769544"/>
                  <a:pt x="5069172" y="6817746"/>
                </a:cubicBezTo>
                <a:cubicBezTo>
                  <a:pt x="5060956" y="6828354"/>
                  <a:pt x="5064525" y="6836369"/>
                  <a:pt x="5072322" y="6843646"/>
                </a:cubicBezTo>
                <a:lnTo>
                  <a:pt x="5091388" y="6857998"/>
                </a:lnTo>
                <a:lnTo>
                  <a:pt x="6096000" y="6857998"/>
                </a:lnTo>
                <a:lnTo>
                  <a:pt x="6096000" y="6858000"/>
                </a:lnTo>
                <a:lnTo>
                  <a:pt x="0" y="685800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47153EB-A30A-B84F-8289-8B22282EB0AA}"/>
              </a:ext>
            </a:extLst>
          </p:cNvPr>
          <p:cNvSpPr>
            <a:spLocks noGrp="1"/>
          </p:cNvSpPr>
          <p:nvPr>
            <p:ph type="title"/>
          </p:nvPr>
        </p:nvSpPr>
        <p:spPr>
          <a:xfrm>
            <a:off x="838200" y="609600"/>
            <a:ext cx="3739341" cy="1330839"/>
          </a:xfrm>
        </p:spPr>
        <p:txBody>
          <a:bodyPr>
            <a:normAutofit/>
          </a:bodyPr>
          <a:lstStyle/>
          <a:p>
            <a:r>
              <a:rPr lang="en-US" sz="2800"/>
              <a:t>Ralph of Coggeshall, </a:t>
            </a:r>
            <a:r>
              <a:rPr lang="en-US" sz="2800" i="1"/>
              <a:t>Chronicon </a:t>
            </a:r>
            <a:r>
              <a:rPr lang="en-US" sz="2800" i="1" err="1"/>
              <a:t>Anglicanum</a:t>
            </a:r>
            <a:r>
              <a:rPr lang="en-US" sz="2800" i="1"/>
              <a:t> </a:t>
            </a:r>
            <a:r>
              <a:rPr lang="en-US" sz="2800"/>
              <a:t>(</a:t>
            </a:r>
            <a:r>
              <a:rPr lang="en-US" sz="2800" i="1"/>
              <a:t>Chronicle of the English</a:t>
            </a:r>
            <a:r>
              <a:rPr lang="en-US" sz="2800"/>
              <a:t>)</a:t>
            </a:r>
          </a:p>
        </p:txBody>
      </p:sp>
      <p:sp>
        <p:nvSpPr>
          <p:cNvPr id="3" name="Content Placeholder 2">
            <a:extLst>
              <a:ext uri="{FF2B5EF4-FFF2-40B4-BE49-F238E27FC236}">
                <a16:creationId xmlns:a16="http://schemas.microsoft.com/office/drawing/2014/main" id="{87F4448D-5A23-8444-BF50-224DA8068E07}"/>
              </a:ext>
            </a:extLst>
          </p:cNvPr>
          <p:cNvSpPr>
            <a:spLocks noGrp="1"/>
          </p:cNvSpPr>
          <p:nvPr>
            <p:ph idx="1"/>
          </p:nvPr>
        </p:nvSpPr>
        <p:spPr>
          <a:xfrm>
            <a:off x="862366" y="2194102"/>
            <a:ext cx="3427001" cy="3908586"/>
          </a:xfrm>
        </p:spPr>
        <p:txBody>
          <a:bodyPr>
            <a:normAutofit/>
          </a:bodyPr>
          <a:lstStyle/>
          <a:p>
            <a:r>
              <a:rPr lang="en-US" sz="1700"/>
              <a:t>Abbot of the Cistercian house at Coggeshall (Essex) from 1207-18</a:t>
            </a:r>
          </a:p>
          <a:p>
            <a:r>
              <a:rPr lang="en-US" sz="1700"/>
              <a:t>Begins in 1066 and runs to 1244 (continued after R’s death)</a:t>
            </a:r>
          </a:p>
          <a:p>
            <a:r>
              <a:rPr lang="en-US" sz="1700"/>
              <a:t>Earliest manuscript probably written by several scribes = attributable to one author? (British Library, Ms Cotton Vespasian D.x)</a:t>
            </a:r>
          </a:p>
          <a:p>
            <a:r>
              <a:rPr lang="en-US" sz="1700"/>
              <a:t>Ralph had close contact with London and political events nearby = oral informants</a:t>
            </a:r>
          </a:p>
        </p:txBody>
      </p:sp>
      <p:pic>
        <p:nvPicPr>
          <p:cNvPr id="3074" name="Picture 2">
            <a:extLst>
              <a:ext uri="{FF2B5EF4-FFF2-40B4-BE49-F238E27FC236}">
                <a16:creationId xmlns:a16="http://schemas.microsoft.com/office/drawing/2014/main" id="{82A0021B-113C-6648-94E3-C312B2CBF6BD}"/>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937760" y="940146"/>
            <a:ext cx="7209165" cy="502839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5453928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46</TotalTime>
  <Words>504</Words>
  <Application>Microsoft Macintosh PowerPoint</Application>
  <PresentationFormat>Widescreen</PresentationFormat>
  <Paragraphs>31</Paragraphs>
  <Slides>6</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6</vt:i4>
      </vt:variant>
    </vt:vector>
  </HeadingPairs>
  <TitlesOfParts>
    <vt:vector size="11" baseType="lpstr">
      <vt:lpstr>Arial</vt:lpstr>
      <vt:lpstr>Calibri</vt:lpstr>
      <vt:lpstr>Calibri Light</vt:lpstr>
      <vt:lpstr>Helvetica Neue</vt:lpstr>
      <vt:lpstr>Office Theme</vt:lpstr>
      <vt:lpstr>‘Golden Age’ Histories</vt:lpstr>
      <vt:lpstr>Roger of Howden (Hoveden) Chronica</vt:lpstr>
      <vt:lpstr>Benedict of Peterborough</vt:lpstr>
      <vt:lpstr>William of Newburgh, Historia rerum Anglicarum (History of English Affairs) </vt:lpstr>
      <vt:lpstr>William of Newburgh on Geoffrey of Monmouth: https://sourcebooks.fordham.edu/basis/williamofnewburgh-one.asp#preface </vt:lpstr>
      <vt:lpstr>Ralph of Coggeshall, Chronicon Anglicanum (Chronicle of the English)</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Golden Age histories</dc:title>
  <dc:creator>ROZIER, CHARLIE C.</dc:creator>
  <cp:lastModifiedBy>ROZIER, CHARLIE C.</cp:lastModifiedBy>
  <cp:revision>3</cp:revision>
  <dcterms:created xsi:type="dcterms:W3CDTF">2021-12-13T14:00:32Z</dcterms:created>
  <dcterms:modified xsi:type="dcterms:W3CDTF">2021-12-13T14:47:14Z</dcterms:modified>
</cp:coreProperties>
</file>