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70" d="100"/>
          <a:sy n="70" d="100"/>
        </p:scale>
        <p:origin x="69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408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95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900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241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622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89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5772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795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081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401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2843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93274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6682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44629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8165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1312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036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FEDE5D38-6FD8-4DB7-A514-F991D96EB03F}" type="datetimeFigureOut">
              <a:rPr lang="en-US" smtClean="0"/>
              <a:t>11/1/2018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7085C15F-6A80-4E34-B9CF-651E8E4AB9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3373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B9F526A-601A-41A2-8C2B-BE26F0AB81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5162283"/>
              </p:ext>
            </p:extLst>
          </p:nvPr>
        </p:nvGraphicFramePr>
        <p:xfrm>
          <a:off x="2419467" y="1837093"/>
          <a:ext cx="8744401" cy="4536411"/>
        </p:xfrm>
        <a:graphic>
          <a:graphicData uri="http://schemas.openxmlformats.org/drawingml/2006/table">
            <a:tbl>
              <a:tblPr/>
              <a:tblGrid>
                <a:gridCol w="1841221">
                  <a:extLst>
                    <a:ext uri="{9D8B030D-6E8A-4147-A177-3AD203B41FA5}">
                      <a16:colId xmlns:a16="http://schemas.microsoft.com/office/drawing/2014/main" val="3993351849"/>
                    </a:ext>
                  </a:extLst>
                </a:gridCol>
                <a:gridCol w="431349">
                  <a:extLst>
                    <a:ext uri="{9D8B030D-6E8A-4147-A177-3AD203B41FA5}">
                      <a16:colId xmlns:a16="http://schemas.microsoft.com/office/drawing/2014/main" val="2052825335"/>
                    </a:ext>
                  </a:extLst>
                </a:gridCol>
                <a:gridCol w="841929">
                  <a:extLst>
                    <a:ext uri="{9D8B030D-6E8A-4147-A177-3AD203B41FA5}">
                      <a16:colId xmlns:a16="http://schemas.microsoft.com/office/drawing/2014/main" val="3782742255"/>
                    </a:ext>
                  </a:extLst>
                </a:gridCol>
                <a:gridCol w="841929">
                  <a:extLst>
                    <a:ext uri="{9D8B030D-6E8A-4147-A177-3AD203B41FA5}">
                      <a16:colId xmlns:a16="http://schemas.microsoft.com/office/drawing/2014/main" val="2459148931"/>
                    </a:ext>
                  </a:extLst>
                </a:gridCol>
                <a:gridCol w="842728">
                  <a:extLst>
                    <a:ext uri="{9D8B030D-6E8A-4147-A177-3AD203B41FA5}">
                      <a16:colId xmlns:a16="http://schemas.microsoft.com/office/drawing/2014/main" val="3361520881"/>
                    </a:ext>
                  </a:extLst>
                </a:gridCol>
                <a:gridCol w="842728">
                  <a:extLst>
                    <a:ext uri="{9D8B030D-6E8A-4147-A177-3AD203B41FA5}">
                      <a16:colId xmlns:a16="http://schemas.microsoft.com/office/drawing/2014/main" val="1446393596"/>
                    </a:ext>
                  </a:extLst>
                </a:gridCol>
                <a:gridCol w="841929">
                  <a:extLst>
                    <a:ext uri="{9D8B030D-6E8A-4147-A177-3AD203B41FA5}">
                      <a16:colId xmlns:a16="http://schemas.microsoft.com/office/drawing/2014/main" val="2471822848"/>
                    </a:ext>
                  </a:extLst>
                </a:gridCol>
                <a:gridCol w="842728">
                  <a:extLst>
                    <a:ext uri="{9D8B030D-6E8A-4147-A177-3AD203B41FA5}">
                      <a16:colId xmlns:a16="http://schemas.microsoft.com/office/drawing/2014/main" val="535274225"/>
                    </a:ext>
                  </a:extLst>
                </a:gridCol>
                <a:gridCol w="842728">
                  <a:extLst>
                    <a:ext uri="{9D8B030D-6E8A-4147-A177-3AD203B41FA5}">
                      <a16:colId xmlns:a16="http://schemas.microsoft.com/office/drawing/2014/main" val="2975537199"/>
                    </a:ext>
                  </a:extLst>
                </a:gridCol>
                <a:gridCol w="575132">
                  <a:extLst>
                    <a:ext uri="{9D8B030D-6E8A-4147-A177-3AD203B41FA5}">
                      <a16:colId xmlns:a16="http://schemas.microsoft.com/office/drawing/2014/main" val="1061484880"/>
                    </a:ext>
                  </a:extLst>
                </a:gridCol>
              </a:tblGrid>
              <a:tr h="167958">
                <a:tc gridSpan="10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Personal Evaluation</a:t>
                      </a: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 – to support your academic progress please complete the section below </a:t>
                      </a:r>
                      <a:r>
                        <a:rPr lang="en-GB" sz="900" b="1" u="sng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BEFORE</a:t>
                      </a: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 submitting your work.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9437706"/>
                  </a:ext>
                </a:extLst>
              </a:tr>
              <a:tr h="467342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What do you consider to be the best aspects of this work?</a:t>
                      </a:r>
                      <a:endParaRPr lang="en-US" sz="110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Finding various ways to overcome barriers in physical education with children with autism.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4920273"/>
                  </a:ext>
                </a:extLst>
              </a:tr>
              <a:tr h="536216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Which aspects do you consider could have been improved in this piece of work?</a:t>
                      </a:r>
                      <a:endParaRPr lang="en-US" sz="110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Put more time into my poster to make it a bit more lively.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3069752"/>
                  </a:ext>
                </a:extLst>
              </a:tr>
              <a:tr h="536216">
                <a:tc grid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What have you found most satisfying whilst undertaking this submission?</a:t>
                      </a:r>
                      <a:endParaRPr lang="en-US" sz="110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Finding out new information about the autism spectrum and having a better understanding.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5087950"/>
                  </a:ext>
                </a:extLst>
              </a:tr>
              <a:tr h="223895">
                <a:tc rowSpan="2"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ASSESSMENT CRITERIA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 rowSpan="2">
                  <a:txBody>
                    <a:bodyPr/>
                    <a:lstStyle/>
                    <a:p>
                      <a:pPr marL="71755" marR="71755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Learning</a:t>
                      </a:r>
                      <a:endParaRPr lang="en-US" sz="110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Outcomes</a:t>
                      </a:r>
                      <a:endParaRPr lang="en-US" sz="110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71755" marR="71755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71755" marR="71755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vert="vert2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 gridSpan="8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GRADE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1662018"/>
                  </a:ext>
                </a:extLst>
              </a:tr>
              <a:tr h="48689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Poor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0-25%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Unsatisfactory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26-39%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Satisfactory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40 – 49%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Good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50 – 59%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Very Good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60 – 69%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Excellent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70 – 85%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Exceptional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86– 100%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  %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9644289"/>
                  </a:ext>
                </a:extLst>
              </a:tr>
              <a:tr h="350544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Understanding of principles of inclusion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1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40%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0433873"/>
                  </a:ext>
                </a:extLst>
              </a:tr>
              <a:tr h="53312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Understanding of the issues relating to chosen aspects of inclusion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2,3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10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30%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8451179"/>
                  </a:ext>
                </a:extLst>
              </a:tr>
              <a:tr h="53312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Response to questions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1,2,3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178435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10%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10122057"/>
                  </a:ext>
                </a:extLst>
              </a:tr>
              <a:tr h="350544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Visual presentation and delivery skills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178435" algn="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20%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1307792"/>
                  </a:ext>
                </a:extLst>
              </a:tr>
              <a:tr h="350544">
                <a:tc gridSpan="9"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It is expected that students will present work that is proof read, correctly referenced and adheres to the </a:t>
                      </a:r>
                      <a:r>
                        <a:rPr lang="en-GB" sz="9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Assessment Checklist.</a:t>
                      </a: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 Therefore a range of 0 – 10 marks will be deducted for non-completion of any of the points on the </a:t>
                      </a:r>
                      <a:r>
                        <a:rPr lang="en-GB" sz="900" b="1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checklist below</a:t>
                      </a:r>
                      <a:r>
                        <a:rPr lang="en-GB" sz="900" u="none" strike="noStrike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.</a:t>
                      </a:r>
                      <a:endParaRPr lang="en-US" sz="1600" u="sng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MS Minngs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 u="sng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MS Minngs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6675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1585224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8E963EE3-7505-49BD-9374-A8FCD4B95D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4077" y="167395"/>
            <a:ext cx="5513696" cy="1384995"/>
          </a:xfrm>
          <a:prstGeom prst="rect">
            <a:avLst/>
          </a:prstGeom>
          <a:solidFill>
            <a:schemeClr val="tx1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1778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1778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School of Sport, Health &amp; Outdoor Education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Assessment Feedback Sheet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	                Student No./Name:  1601135/Joshua Grota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                                   Module:  Inclusion in Physical education and Youth Sport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Minngs" charset="-128"/>
                <a:cs typeface="Times New Roman" panose="02020603050405020304" pitchFamily="18" charset="0"/>
              </a:rPr>
              <a:t>                                     Module Code:  SHSS5078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778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6555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B359846-CA49-4BAC-A7B1-396ECDCF93B8}"/>
              </a:ext>
            </a:extLst>
          </p:cNvPr>
          <p:cNvSpPr/>
          <p:nvPr/>
        </p:nvSpPr>
        <p:spPr>
          <a:xfrm>
            <a:off x="1722206" y="0"/>
            <a:ext cx="87475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STRATEGIES IN INCLUSION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B030DB-9EF1-433B-B94D-172D33F295E5}"/>
              </a:ext>
            </a:extLst>
          </p:cNvPr>
          <p:cNvSpPr/>
          <p:nvPr/>
        </p:nvSpPr>
        <p:spPr>
          <a:xfrm>
            <a:off x="1722206" y="923330"/>
            <a:ext cx="304627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AUTISM</a:t>
            </a:r>
          </a:p>
        </p:txBody>
      </p:sp>
      <p:pic>
        <p:nvPicPr>
          <p:cNvPr id="1026" name="Picture 2" descr="Image result for autism">
            <a:extLst>
              <a:ext uri="{FF2B5EF4-FFF2-40B4-BE49-F238E27FC236}">
                <a16:creationId xmlns:a16="http://schemas.microsoft.com/office/drawing/2014/main" id="{0F29D0FA-4D2E-4B5C-9510-690008F228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7787" y="4197626"/>
            <a:ext cx="4019551" cy="2357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12EC66-CB2C-4785-98C5-577160DEF34C}"/>
              </a:ext>
            </a:extLst>
          </p:cNvPr>
          <p:cNvSpPr txBox="1"/>
          <p:nvPr/>
        </p:nvSpPr>
        <p:spPr>
          <a:xfrm>
            <a:off x="8601075" y="2486025"/>
            <a:ext cx="3300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When preparing an activity for children with autism, a “teacher should plan to use twice as much time, to cover half as much material”  (Aiello, R. 2007)</a:t>
            </a:r>
          </a:p>
        </p:txBody>
      </p:sp>
      <p:pic>
        <p:nvPicPr>
          <p:cNvPr id="1028" name="Picture 4" descr="Image result for autism in pe">
            <a:extLst>
              <a:ext uri="{FF2B5EF4-FFF2-40B4-BE49-F238E27FC236}">
                <a16:creationId xmlns:a16="http://schemas.microsoft.com/office/drawing/2014/main" id="{35337A20-2BD3-46F3-BB2D-AC3E43CE9B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1187" y="976194"/>
            <a:ext cx="2876549" cy="2157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C46C50C-7B76-4CC3-8500-9E2BDC30DEAA}"/>
              </a:ext>
            </a:extLst>
          </p:cNvPr>
          <p:cNvSpPr txBox="1"/>
          <p:nvPr/>
        </p:nvSpPr>
        <p:spPr>
          <a:xfrm>
            <a:off x="397566" y="1655029"/>
            <a:ext cx="385408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The barriers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Social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Behaviour</a:t>
            </a:r>
            <a:r>
              <a:rPr lang="en-US" dirty="0"/>
              <a:t>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Fundamental motor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Learning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Child may need too much supervision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BCA4FC-E093-4DB8-B0EE-9CD02CFAD81A}"/>
              </a:ext>
            </a:extLst>
          </p:cNvPr>
          <p:cNvSpPr txBox="1"/>
          <p:nvPr/>
        </p:nvSpPr>
        <p:spPr>
          <a:xfrm>
            <a:off x="3525078" y="3674508"/>
            <a:ext cx="385408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u="sng" dirty="0"/>
              <a:t>How to overcome these barriers?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Adjust and adapt new communication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PECS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Electronic communication devices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Social stories (</a:t>
            </a:r>
            <a:r>
              <a:rPr lang="en-US" dirty="0" err="1"/>
              <a:t>Sandt</a:t>
            </a:r>
            <a:r>
              <a:rPr lang="en-US" dirty="0"/>
              <a:t>, 2008)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Lesson planning</a:t>
            </a:r>
          </a:p>
        </p:txBody>
      </p:sp>
      <p:pic>
        <p:nvPicPr>
          <p:cNvPr id="7" name="Picture 2" descr="Image result for autism pecs in pe">
            <a:extLst>
              <a:ext uri="{FF2B5EF4-FFF2-40B4-BE49-F238E27FC236}">
                <a16:creationId xmlns:a16="http://schemas.microsoft.com/office/drawing/2014/main" id="{DB915CC5-251B-4588-9FD3-1819B1FE7B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9" y="4094922"/>
            <a:ext cx="3300414" cy="2763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6854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5DDD583-E145-4443-B39F-36D7F20BA059}"/>
              </a:ext>
            </a:extLst>
          </p:cNvPr>
          <p:cNvSpPr/>
          <p:nvPr/>
        </p:nvSpPr>
        <p:spPr>
          <a:xfrm>
            <a:off x="1195405" y="104866"/>
            <a:ext cx="759078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1CF104-5E54-4FED-879A-12AC23D921B7}"/>
              </a:ext>
            </a:extLst>
          </p:cNvPr>
          <p:cNvSpPr txBox="1"/>
          <p:nvPr/>
        </p:nvSpPr>
        <p:spPr>
          <a:xfrm>
            <a:off x="2107096" y="1126434"/>
            <a:ext cx="828260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College of Public Health and Human Sciences, Oregon State University, Corvallis, OR 97331, USA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Ellerton</a:t>
            </a:r>
            <a:r>
              <a:rPr lang="en-US" dirty="0"/>
              <a:t>, H. and </a:t>
            </a:r>
            <a:r>
              <a:rPr lang="en-US" dirty="0" err="1"/>
              <a:t>Ellerton</a:t>
            </a:r>
            <a:r>
              <a:rPr lang="en-US" dirty="0"/>
              <a:t>, H. (2018). </a:t>
            </a:r>
            <a:r>
              <a:rPr lang="en-US" i="1" dirty="0"/>
              <a:t>Teaching PE to students with autism, a comprehensive approach</a:t>
            </a:r>
            <a:r>
              <a:rPr lang="en-US" dirty="0"/>
              <a:t>. [online] Human Kinetics Blog. Available at: https://humankinetics.me/2017/05/10/teaching-pe-to-students-with-autism/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Hayes, Sid., </a:t>
            </a:r>
            <a:r>
              <a:rPr lang="en-US" dirty="0" err="1"/>
              <a:t>Stidder</a:t>
            </a:r>
            <a:r>
              <a:rPr lang="en-US" dirty="0"/>
              <a:t>, Gary., (2003) Equity and inclusion in physical education , null Routledge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Hindawi</a:t>
            </a:r>
            <a:r>
              <a:rPr lang="en-US" dirty="0"/>
              <a:t> Publishing Corporation Autism Research and Treatment Volume 2014, Article ID 312163, 6 pages http://dx.doi.org/10.1155/2014/312163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Society, A., Society, A. and Society, A. (2018). </a:t>
            </a:r>
            <a:r>
              <a:rPr lang="en-US" i="1" dirty="0"/>
              <a:t>Home - Autism Society</a:t>
            </a:r>
            <a:r>
              <a:rPr lang="en-US" dirty="0"/>
              <a:t>. Autism Society. Available at: http://www.autism-society.org/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Menear</a:t>
            </a:r>
            <a:r>
              <a:rPr lang="en-US" dirty="0"/>
              <a:t>, Kristi </a:t>
            </a:r>
            <a:r>
              <a:rPr lang="en-US" dirty="0" err="1"/>
              <a:t>S;Neumeier</a:t>
            </a:r>
            <a:r>
              <a:rPr lang="en-US" dirty="0"/>
              <a:t>, William H Journal of Physical Education, Recreation &amp; Dance; Mar 2015; 86, 3; ProQuest Central pg. 43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Obrusnikova</a:t>
            </a:r>
            <a:r>
              <a:rPr lang="en-US" dirty="0"/>
              <a:t> I, Cavalier AR. Perceived barriers and facilitators of participation in after-school physical activity by children with autism spectrum disorders. J Dev Phys </a:t>
            </a:r>
            <a:r>
              <a:rPr lang="en-US" dirty="0" err="1"/>
              <a:t>Disabil</a:t>
            </a:r>
            <a:r>
              <a:rPr lang="en-US" dirty="0"/>
              <a:t>. 2011;23:195–211.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Wright, J. (2018). </a:t>
            </a:r>
            <a:r>
              <a:rPr lang="en-US" i="1" dirty="0"/>
              <a:t>What, exactly, is autism?</a:t>
            </a:r>
            <a:r>
              <a:rPr lang="en-US" dirty="0"/>
              <a:t>. [online] Spectrum | Autism Research News. Available at: https://www.spectrumnews.org/news/an-overdue-query-in-autism-science-what-exactly-is-autism/ </a:t>
            </a:r>
          </a:p>
        </p:txBody>
      </p:sp>
    </p:spTree>
    <p:extLst>
      <p:ext uri="{BB962C8B-B14F-4D97-AF65-F5344CB8AC3E}">
        <p14:creationId xmlns:p14="http://schemas.microsoft.com/office/powerpoint/2010/main" val="1055272177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103</TotalTime>
  <Words>337</Words>
  <Application>Microsoft Office PowerPoint</Application>
  <PresentationFormat>Widescreen</PresentationFormat>
  <Paragraphs>103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Corbel</vt:lpstr>
      <vt:lpstr>MS Minngs</vt:lpstr>
      <vt:lpstr>Times New Roman</vt:lpstr>
      <vt:lpstr>Depth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Joshua Grota</dc:creator>
  <cp:lastModifiedBy>Joshua Grota</cp:lastModifiedBy>
  <cp:revision>10</cp:revision>
  <dcterms:created xsi:type="dcterms:W3CDTF">2018-10-30T10:57:26Z</dcterms:created>
  <dcterms:modified xsi:type="dcterms:W3CDTF">2018-11-02T00:22:12Z</dcterms:modified>
</cp:coreProperties>
</file>