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77" r:id="rId2"/>
    <p:sldId id="327" r:id="rId3"/>
    <p:sldId id="328" r:id="rId4"/>
    <p:sldId id="329" r:id="rId5"/>
    <p:sldId id="330" r:id="rId6"/>
    <p:sldId id="331" r:id="rId7"/>
    <p:sldId id="332" r:id="rId8"/>
    <p:sldId id="334" r:id="rId9"/>
    <p:sldId id="336" r:id="rId10"/>
    <p:sldId id="337" r:id="rId11"/>
    <p:sldId id="339" r:id="rId12"/>
    <p:sldId id="340" r:id="rId13"/>
    <p:sldId id="341" r:id="rId14"/>
    <p:sldId id="342" r:id="rId15"/>
    <p:sldId id="343" r:id="rId16"/>
    <p:sldId id="344" r:id="rId17"/>
    <p:sldId id="345" r:id="rId18"/>
    <p:sldId id="346" r:id="rId19"/>
    <p:sldId id="347" r:id="rId20"/>
    <p:sldId id="348" r:id="rId21"/>
    <p:sldId id="352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33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8318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13491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92959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4745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67480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5155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10798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5565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93762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97300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37737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13/03/2022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13/03/2022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13/03/2022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e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6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LCBB6002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International 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Lecture 5.1 – MNCs Short – Term Financing Strategies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6" name="Rectangle 6"/>
          <p:cNvSpPr>
            <a:spLocks noGrp="1" noChangeArrowheads="1"/>
          </p:cNvSpPr>
          <p:nvPr>
            <p:ph type="title"/>
          </p:nvPr>
        </p:nvSpPr>
        <p:spPr>
          <a:xfrm>
            <a:off x="645512" y="328612"/>
            <a:ext cx="6629400" cy="865189"/>
          </a:xfrm>
        </p:spPr>
        <p:txBody>
          <a:bodyPr/>
          <a:lstStyle/>
          <a:p>
            <a:r>
              <a:rPr lang="en-US" altLang="en-US" dirty="0"/>
              <a:t>Chapter Objectives</a:t>
            </a:r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To explain why MNCs consider </a:t>
            </a:r>
            <a:r>
              <a:rPr lang="en-US" altLang="en-US" dirty="0" smtClean="0"/>
              <a:t>foreign </a:t>
            </a:r>
            <a:r>
              <a:rPr lang="en-US" altLang="en-US" dirty="0"/>
              <a:t>financing;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To explain how MNCs determine whether to use foreign financing;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To illustrate the possible benefits of financing with a portfolio of currencies.</a:t>
            </a:r>
          </a:p>
        </p:txBody>
      </p:sp>
    </p:spTree>
    <p:extLst>
      <p:ext uri="{BB962C8B-B14F-4D97-AF65-F5344CB8AC3E}">
        <p14:creationId xmlns:p14="http://schemas.microsoft.com/office/powerpoint/2010/main" val="65541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2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7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4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altLang="en-US" sz="3200" dirty="0"/>
              <a:t>Sources of Short-Term Financing</a:t>
            </a:r>
          </a:p>
        </p:txBody>
      </p:sp>
      <p:sp>
        <p:nvSpPr>
          <p:cNvPr id="14234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70310" y="1052736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i="1" dirty="0">
                <a:solidFill>
                  <a:srgbClr val="CC0000"/>
                </a:solidFill>
              </a:rPr>
              <a:t>Euronotes</a:t>
            </a:r>
            <a:r>
              <a:rPr lang="en-US" altLang="en-US" dirty="0"/>
              <a:t> are unsecured debt securities with typical maturities of 1, 3 or 6 months. They are underwritten by commercial banks.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MNCs may also issue </a:t>
            </a:r>
            <a:r>
              <a:rPr lang="en-US" altLang="en-US" i="1" dirty="0">
                <a:solidFill>
                  <a:srgbClr val="CC0000"/>
                </a:solidFill>
              </a:rPr>
              <a:t>Euro-commercial papers</a:t>
            </a:r>
            <a:r>
              <a:rPr lang="en-US" altLang="en-US" dirty="0"/>
              <a:t> to obtain short-term financing.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MNCs utilize direct </a:t>
            </a:r>
            <a:r>
              <a:rPr lang="en-US" altLang="en-US" i="1" dirty="0" err="1">
                <a:solidFill>
                  <a:srgbClr val="CC0000"/>
                </a:solidFill>
              </a:rPr>
              <a:t>Eurobank</a:t>
            </a:r>
            <a:r>
              <a:rPr lang="en-US" altLang="en-US" i="1" dirty="0">
                <a:solidFill>
                  <a:srgbClr val="CC0000"/>
                </a:solidFill>
              </a:rPr>
              <a:t> loans</a:t>
            </a:r>
            <a:r>
              <a:rPr lang="en-US" altLang="en-US" dirty="0"/>
              <a:t> to maintain a relationship with the banks too.</a:t>
            </a:r>
          </a:p>
        </p:txBody>
      </p:sp>
    </p:spTree>
    <p:extLst>
      <p:ext uri="{BB962C8B-B14F-4D97-AF65-F5344CB8AC3E}">
        <p14:creationId xmlns:p14="http://schemas.microsoft.com/office/powerpoint/2010/main" val="38495979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2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2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2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41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altLang="en-US" sz="3200" dirty="0"/>
              <a:t>Internal Financing by MNCs</a:t>
            </a:r>
          </a:p>
        </p:txBody>
      </p:sp>
      <p:sp>
        <p:nvSpPr>
          <p:cNvPr id="14438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Before an MNC’s parent or subsidiary searches for outside funding, it should determine if any internal funds are available.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Parents of MNCs may also raise funds by increasing their markups on the supplies that they send to their subsidiaries.</a:t>
            </a:r>
          </a:p>
        </p:txBody>
      </p:sp>
    </p:spTree>
    <p:extLst>
      <p:ext uri="{BB962C8B-B14F-4D97-AF65-F5344CB8AC3E}">
        <p14:creationId xmlns:p14="http://schemas.microsoft.com/office/powerpoint/2010/main" val="14027747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4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4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38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742" name="Rectangle 310"/>
          <p:cNvSpPr>
            <a:spLocks noGrp="1" noChangeArrowheads="1"/>
          </p:cNvSpPr>
          <p:nvPr>
            <p:ph type="title"/>
          </p:nvPr>
        </p:nvSpPr>
        <p:spPr>
          <a:xfrm>
            <a:off x="683568" y="332656"/>
            <a:ext cx="8136904" cy="875184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Why MNCs </a:t>
            </a:r>
            <a:r>
              <a:rPr lang="en-US" altLang="en-US" sz="3200" dirty="0" smtClean="0"/>
              <a:t>Consider Foreign Financing?</a:t>
            </a:r>
            <a:endParaRPr lang="en-US" altLang="en-US" sz="3200" dirty="0"/>
          </a:p>
        </p:txBody>
      </p:sp>
      <p:sp>
        <p:nvSpPr>
          <p:cNvPr id="146743" name="Rectangle 311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An MNC may finance in a foreign currency to offset a net receivables position in that foreign currency.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An MNC may also consider borrowing foreign currencies when the interest rates on such currencies are attractive, so as to reduce the costs of financing.</a:t>
            </a:r>
          </a:p>
        </p:txBody>
      </p:sp>
    </p:spTree>
    <p:extLst>
      <p:ext uri="{BB962C8B-B14F-4D97-AF65-F5344CB8AC3E}">
        <p14:creationId xmlns:p14="http://schemas.microsoft.com/office/powerpoint/2010/main" val="13062157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67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7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67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74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Short-Term Interest Rates</a:t>
            </a:r>
          </a:p>
        </p:txBody>
      </p:sp>
      <p:grpSp>
        <p:nvGrpSpPr>
          <p:cNvPr id="166926" name="Group 14"/>
          <p:cNvGrpSpPr>
            <a:grpSpLocks/>
          </p:cNvGrpSpPr>
          <p:nvPr/>
        </p:nvGrpSpPr>
        <p:grpSpPr bwMode="auto">
          <a:xfrm>
            <a:off x="703263" y="1728788"/>
            <a:ext cx="7891462" cy="4524375"/>
            <a:chOff x="443" y="1089"/>
            <a:chExt cx="4971" cy="2850"/>
          </a:xfrm>
        </p:grpSpPr>
        <p:grpSp>
          <p:nvGrpSpPr>
            <p:cNvPr id="166920" name="Group 8"/>
            <p:cNvGrpSpPr>
              <a:grpSpLocks/>
            </p:cNvGrpSpPr>
            <p:nvPr/>
          </p:nvGrpSpPr>
          <p:grpSpPr bwMode="auto">
            <a:xfrm>
              <a:off x="443" y="1089"/>
              <a:ext cx="4971" cy="2850"/>
              <a:chOff x="443" y="1089"/>
              <a:chExt cx="4971" cy="2850"/>
            </a:xfrm>
          </p:grpSpPr>
          <p:graphicFrame>
            <p:nvGraphicFramePr>
              <p:cNvPr id="166918" name="Object 6"/>
              <p:cNvGraphicFramePr>
                <a:graphicFrameLocks noChangeAspect="1"/>
              </p:cNvGraphicFramePr>
              <p:nvPr/>
            </p:nvGraphicFramePr>
            <p:xfrm>
              <a:off x="496" y="1105"/>
              <a:ext cx="4875" cy="2816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7200" name="Worksheet" r:id="rId3" imgW="4276951" imgH="2457812" progId="Excel.Sheet.8">
                      <p:embed/>
                    </p:oleObj>
                  </mc:Choice>
                  <mc:Fallback>
                    <p:oleObj name="Worksheet" r:id="rId3" imgW="4276951" imgH="2457812" progId="Excel.Sheet.8">
                      <p:embed/>
                      <p:pic>
                        <p:nvPicPr>
                          <p:cNvPr id="166918" name="Object 6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6" y="1105"/>
                            <a:ext cx="4875" cy="2816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808080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66919" name="Object 7"/>
              <p:cNvGraphicFramePr>
                <a:graphicFrameLocks noChangeAspect="1"/>
              </p:cNvGraphicFramePr>
              <p:nvPr/>
            </p:nvGraphicFramePr>
            <p:xfrm>
              <a:off x="443" y="1089"/>
              <a:ext cx="4971" cy="285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7201" name="Worksheet" r:id="rId5" imgW="4267561" imgH="2448407" progId="Excel.Sheet.8">
                      <p:embed/>
                    </p:oleObj>
                  </mc:Choice>
                  <mc:Fallback>
                    <p:oleObj name="Worksheet" r:id="rId5" imgW="4267561" imgH="2448407" progId="Excel.Sheet.8">
                      <p:embed/>
                      <p:pic>
                        <p:nvPicPr>
                          <p:cNvPr id="166919" name="Object 7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6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43" y="1089"/>
                            <a:ext cx="4971" cy="28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808080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sp>
          <p:nvSpPr>
            <p:cNvPr id="166921" name="Text Box 9"/>
            <p:cNvSpPr txBox="1">
              <a:spLocks noChangeArrowheads="1"/>
            </p:cNvSpPr>
            <p:nvPr/>
          </p:nvSpPr>
          <p:spPr bwMode="auto">
            <a:xfrm>
              <a:off x="3232" y="2221"/>
              <a:ext cx="50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solidFill>
                    <a:srgbClr val="FF00FF"/>
                  </a:solidFill>
                </a:rPr>
                <a:t>U.K.</a:t>
              </a:r>
            </a:p>
          </p:txBody>
        </p:sp>
        <p:sp>
          <p:nvSpPr>
            <p:cNvPr id="166922" name="Text Box 10"/>
            <p:cNvSpPr txBox="1">
              <a:spLocks noChangeArrowheads="1"/>
            </p:cNvSpPr>
            <p:nvPr/>
          </p:nvSpPr>
          <p:spPr bwMode="auto">
            <a:xfrm>
              <a:off x="1191" y="2845"/>
              <a:ext cx="67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solidFill>
                    <a:srgbClr val="FF0000"/>
                  </a:solidFill>
                </a:rPr>
                <a:t>Japan</a:t>
              </a:r>
            </a:p>
          </p:txBody>
        </p:sp>
        <p:sp>
          <p:nvSpPr>
            <p:cNvPr id="166923" name="Text Box 11"/>
            <p:cNvSpPr txBox="1">
              <a:spLocks noChangeArrowheads="1"/>
            </p:cNvSpPr>
            <p:nvPr/>
          </p:nvSpPr>
          <p:spPr bwMode="auto">
            <a:xfrm>
              <a:off x="1194" y="1321"/>
              <a:ext cx="81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solidFill>
                    <a:srgbClr val="993300"/>
                  </a:solidFill>
                </a:rPr>
                <a:t>Canada</a:t>
              </a:r>
            </a:p>
          </p:txBody>
        </p:sp>
        <p:sp>
          <p:nvSpPr>
            <p:cNvPr id="166924" name="Text Box 12"/>
            <p:cNvSpPr txBox="1">
              <a:spLocks noChangeArrowheads="1"/>
            </p:cNvSpPr>
            <p:nvPr/>
          </p:nvSpPr>
          <p:spPr bwMode="auto">
            <a:xfrm>
              <a:off x="1761" y="3049"/>
              <a:ext cx="949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solidFill>
                    <a:srgbClr val="339933"/>
                  </a:solidFill>
                </a:rPr>
                <a:t>Germany</a:t>
              </a:r>
            </a:p>
          </p:txBody>
        </p:sp>
        <p:sp>
          <p:nvSpPr>
            <p:cNvPr id="166925" name="Text Box 13"/>
            <p:cNvSpPr txBox="1">
              <a:spLocks noChangeArrowheads="1"/>
            </p:cNvSpPr>
            <p:nvPr/>
          </p:nvSpPr>
          <p:spPr bwMode="auto">
            <a:xfrm>
              <a:off x="2985" y="3061"/>
              <a:ext cx="489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>
                  <a:solidFill>
                    <a:srgbClr val="0000FF"/>
                  </a:solidFill>
                </a:rPr>
                <a:t>U.S.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04926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66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43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260648"/>
            <a:ext cx="8003232" cy="80317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Determining </a:t>
            </a:r>
            <a:r>
              <a:rPr lang="en-US" altLang="en-US" sz="3200" dirty="0" smtClean="0"/>
              <a:t>the Effective </a:t>
            </a:r>
            <a:r>
              <a:rPr lang="en-US" altLang="en-US" sz="3200" dirty="0"/>
              <a:t>Financing Rate</a:t>
            </a:r>
          </a:p>
        </p:txBody>
      </p:sp>
      <p:sp>
        <p:nvSpPr>
          <p:cNvPr id="167944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dirty="0"/>
              <a:t>The actual cost of financing depends on</a:t>
            </a:r>
          </a:p>
          <a:p>
            <a:pPr>
              <a:buSzPct val="90000"/>
              <a:buFont typeface="Wingdings" panose="05000000000000000000" pitchFamily="2" charset="2"/>
              <a:buChar char=""/>
            </a:pPr>
            <a:r>
              <a:rPr lang="en-US" altLang="en-US" dirty="0"/>
              <a:t>the interest rate on the loan, and</a:t>
            </a:r>
          </a:p>
          <a:p>
            <a:pPr>
              <a:buSzPct val="90000"/>
              <a:buFont typeface="Wingdings" panose="05000000000000000000" pitchFamily="2" charset="2"/>
              <a:buChar char=""/>
            </a:pPr>
            <a:r>
              <a:rPr lang="en-US" altLang="en-US" dirty="0"/>
              <a:t>the movement in the value of the borrowed currency over the life of the loan.</a:t>
            </a:r>
          </a:p>
        </p:txBody>
      </p:sp>
    </p:spTree>
    <p:extLst>
      <p:ext uri="{BB962C8B-B14F-4D97-AF65-F5344CB8AC3E}">
        <p14:creationId xmlns:p14="http://schemas.microsoft.com/office/powerpoint/2010/main" val="21619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79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79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79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7944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709638" y="1457536"/>
            <a:ext cx="7772400" cy="1600200"/>
          </a:xfrm>
        </p:spPr>
        <p:txBody>
          <a:bodyPr/>
          <a:lstStyle/>
          <a:p>
            <a:pPr>
              <a:buFontTx/>
              <a:buNone/>
              <a:tabLst>
                <a:tab pos="2057400" algn="ctr"/>
                <a:tab pos="2400300" algn="l"/>
                <a:tab pos="2743200" algn="l"/>
              </a:tabLst>
            </a:pPr>
            <a:r>
              <a:rPr lang="en-US" altLang="en-US" dirty="0"/>
              <a:t>Effective financing rate, </a:t>
            </a:r>
            <a:r>
              <a:rPr lang="en-US" altLang="en-US" i="1" dirty="0" err="1"/>
              <a:t>r</a:t>
            </a:r>
            <a:r>
              <a:rPr lang="en-US" altLang="en-US" i="1" baseline="-25000" dirty="0" err="1"/>
              <a:t>f</a:t>
            </a:r>
            <a:endParaRPr lang="en-US" altLang="en-US" dirty="0"/>
          </a:p>
          <a:p>
            <a:pPr lvl="1">
              <a:buFontTx/>
              <a:buNone/>
              <a:tabLst>
                <a:tab pos="2057400" algn="ctr"/>
                <a:tab pos="2400300" algn="l"/>
                <a:tab pos="2743200" algn="l"/>
              </a:tabLst>
            </a:pPr>
            <a:r>
              <a:rPr lang="en-US" altLang="en-US" sz="4400" b="1" baseline="-34000" dirty="0"/>
              <a:t>=</a:t>
            </a:r>
            <a:r>
              <a:rPr lang="en-US" altLang="en-US" b="1" dirty="0"/>
              <a:t> {(</a:t>
            </a:r>
            <a:r>
              <a:rPr lang="en-US" altLang="en-US" sz="800" b="1" dirty="0"/>
              <a:t> </a:t>
            </a:r>
            <a:r>
              <a:rPr lang="en-US" altLang="en-US" b="1" dirty="0"/>
              <a:t>1</a:t>
            </a:r>
            <a:r>
              <a:rPr lang="en-US" altLang="en-US" sz="800" b="1" dirty="0"/>
              <a:t> </a:t>
            </a:r>
            <a:r>
              <a:rPr lang="en-US" altLang="en-US" b="1" dirty="0"/>
              <a:t>+</a:t>
            </a:r>
            <a:r>
              <a:rPr lang="en-US" altLang="en-US" sz="800" b="1" dirty="0"/>
              <a:t> </a:t>
            </a:r>
            <a:r>
              <a:rPr lang="en-US" altLang="en-US" b="1" i="1" dirty="0"/>
              <a:t>i</a:t>
            </a:r>
            <a:r>
              <a:rPr lang="en-US" altLang="en-US" b="1" i="1" baseline="-25000" dirty="0"/>
              <a:t>f</a:t>
            </a:r>
            <a:r>
              <a:rPr lang="en-US" altLang="en-US" b="1" dirty="0"/>
              <a:t> ) </a:t>
            </a:r>
            <a:r>
              <a:rPr lang="en-US" altLang="en-US" b="1" dirty="0">
                <a:sym typeface="Symbol" panose="05050102010706020507" pitchFamily="18" charset="2"/>
              </a:rPr>
              <a:t> </a:t>
            </a:r>
            <a:r>
              <a:rPr lang="en-US" altLang="en-US" b="1" dirty="0"/>
              <a:t>S</a:t>
            </a:r>
            <a:r>
              <a:rPr lang="en-US" altLang="en-US" b="1" i="1" baseline="-25000" dirty="0"/>
              <a:t>t</a:t>
            </a:r>
            <a:r>
              <a:rPr lang="en-US" altLang="en-US" b="1" baseline="-25000" dirty="0"/>
              <a:t>+1</a:t>
            </a:r>
            <a:r>
              <a:rPr lang="en-US" altLang="en-US" b="1" dirty="0"/>
              <a:t>} – {1 </a:t>
            </a:r>
            <a:r>
              <a:rPr lang="en-US" altLang="en-US" b="1" dirty="0">
                <a:sym typeface="Symbol" panose="05050102010706020507" pitchFamily="18" charset="2"/>
              </a:rPr>
              <a:t> S</a:t>
            </a:r>
            <a:r>
              <a:rPr lang="en-US" altLang="en-US" b="1" i="1" baseline="-25000" dirty="0">
                <a:sym typeface="Symbol" panose="05050102010706020507" pitchFamily="18" charset="2"/>
              </a:rPr>
              <a:t>t</a:t>
            </a:r>
            <a:r>
              <a:rPr lang="en-US" altLang="en-US" b="1" dirty="0">
                <a:sym typeface="Symbol" panose="05050102010706020507" pitchFamily="18" charset="2"/>
              </a:rPr>
              <a:t>} </a:t>
            </a:r>
            <a:r>
              <a:rPr lang="en-US" altLang="en-US" sz="4400" b="1" baseline="-34000" dirty="0">
                <a:sym typeface="Symbol" panose="05050102010706020507" pitchFamily="18" charset="2"/>
              </a:rPr>
              <a:t>= </a:t>
            </a:r>
            <a:r>
              <a:rPr lang="en-US" altLang="en-US" sz="4400" b="1" baseline="-34000" dirty="0"/>
              <a:t>(</a:t>
            </a:r>
            <a:r>
              <a:rPr lang="en-US" altLang="en-US" sz="800" b="1" baseline="-34000" dirty="0"/>
              <a:t> </a:t>
            </a:r>
            <a:r>
              <a:rPr lang="en-US" altLang="en-US" sz="4400" b="1" baseline="-34000" dirty="0"/>
              <a:t>1</a:t>
            </a:r>
            <a:r>
              <a:rPr lang="en-US" altLang="en-US" sz="1200" b="1" baseline="-34000" dirty="0"/>
              <a:t> </a:t>
            </a:r>
            <a:r>
              <a:rPr lang="en-US" altLang="en-US" sz="4400" b="1" baseline="-34000" dirty="0"/>
              <a:t>+</a:t>
            </a:r>
            <a:r>
              <a:rPr lang="en-US" altLang="en-US" sz="1200" b="1" baseline="-34000" dirty="0"/>
              <a:t> </a:t>
            </a:r>
            <a:r>
              <a:rPr lang="en-US" altLang="en-US" sz="4400" b="1" i="1" baseline="-34000" dirty="0"/>
              <a:t>i</a:t>
            </a:r>
            <a:r>
              <a:rPr lang="en-US" altLang="en-US" sz="3200" b="1" i="1" baseline="-64000" dirty="0"/>
              <a:t>f</a:t>
            </a:r>
            <a:r>
              <a:rPr lang="en-US" altLang="en-US" sz="4400" b="1" baseline="-34000" dirty="0"/>
              <a:t> )</a:t>
            </a:r>
            <a:r>
              <a:rPr lang="en-US" altLang="en-US" b="1" dirty="0"/>
              <a:t>S</a:t>
            </a:r>
            <a:r>
              <a:rPr lang="en-US" altLang="en-US" b="1" i="1" baseline="-25000" dirty="0"/>
              <a:t>t</a:t>
            </a:r>
            <a:r>
              <a:rPr lang="en-US" altLang="en-US" b="1" baseline="-25000" dirty="0"/>
              <a:t>+1</a:t>
            </a:r>
            <a:r>
              <a:rPr lang="en-US" altLang="en-US" b="1" dirty="0"/>
              <a:t> </a:t>
            </a:r>
            <a:r>
              <a:rPr lang="en-US" altLang="en-US" sz="4400" b="1" baseline="-34000" dirty="0"/>
              <a:t>– 1</a:t>
            </a:r>
            <a:r>
              <a:rPr lang="en-US" altLang="en-US" b="1" dirty="0"/>
              <a:t> </a:t>
            </a:r>
            <a:endParaRPr lang="en-US" altLang="en-US" b="1" dirty="0">
              <a:sym typeface="Symbol" panose="05050102010706020507" pitchFamily="18" charset="2"/>
            </a:endParaRPr>
          </a:p>
          <a:p>
            <a:pPr lvl="1">
              <a:buFontTx/>
              <a:buNone/>
              <a:tabLst>
                <a:tab pos="2057400" algn="ctr"/>
                <a:tab pos="2400300" algn="l"/>
                <a:tab pos="2743200" algn="l"/>
              </a:tabLst>
            </a:pPr>
            <a:r>
              <a:rPr lang="en-US" altLang="en-US" b="1" dirty="0"/>
              <a:t>                {1 </a:t>
            </a:r>
            <a:r>
              <a:rPr lang="en-US" altLang="en-US" b="1" dirty="0">
                <a:sym typeface="Symbol" panose="05050102010706020507" pitchFamily="18" charset="2"/>
              </a:rPr>
              <a:t> S</a:t>
            </a:r>
            <a:r>
              <a:rPr lang="en-US" altLang="en-US" b="1" i="1" baseline="-25000" dirty="0">
                <a:sym typeface="Symbol" panose="05050102010706020507" pitchFamily="18" charset="2"/>
              </a:rPr>
              <a:t>t</a:t>
            </a:r>
            <a:r>
              <a:rPr lang="en-US" altLang="en-US" b="1" dirty="0">
                <a:sym typeface="Symbol" panose="05050102010706020507" pitchFamily="18" charset="2"/>
              </a:rPr>
              <a:t>}                              S</a:t>
            </a:r>
            <a:r>
              <a:rPr lang="en-US" altLang="en-US" b="1" i="1" baseline="-25000" dirty="0">
                <a:sym typeface="Symbol" panose="05050102010706020507" pitchFamily="18" charset="2"/>
              </a:rPr>
              <a:t>t</a:t>
            </a:r>
            <a:endParaRPr lang="en-US" altLang="en-US" b="1" dirty="0">
              <a:sym typeface="Symbol" panose="05050102010706020507" pitchFamily="18" charset="2"/>
            </a:endParaRPr>
          </a:p>
          <a:p>
            <a:pPr lvl="1">
              <a:lnSpc>
                <a:spcPct val="95000"/>
              </a:lnSpc>
              <a:spcBef>
                <a:spcPct val="15000"/>
              </a:spcBef>
              <a:buFontTx/>
              <a:buNone/>
              <a:tabLst>
                <a:tab pos="2057400" algn="ctr"/>
                <a:tab pos="2400300" algn="l"/>
                <a:tab pos="2743200" algn="l"/>
              </a:tabLst>
            </a:pPr>
            <a:r>
              <a:rPr lang="en-US" altLang="en-US" dirty="0"/>
              <a:t>	where	</a:t>
            </a:r>
            <a:r>
              <a:rPr lang="en-US" altLang="en-US" i="1" dirty="0"/>
              <a:t>i</a:t>
            </a:r>
            <a:r>
              <a:rPr lang="en-US" altLang="en-US" i="1" baseline="-25000" dirty="0"/>
              <a:t>f</a:t>
            </a:r>
            <a:r>
              <a:rPr lang="en-US" altLang="en-US" dirty="0"/>
              <a:t>	=	the interest rate on the loan</a:t>
            </a:r>
          </a:p>
          <a:p>
            <a:pPr lvl="1">
              <a:lnSpc>
                <a:spcPct val="95000"/>
              </a:lnSpc>
              <a:spcBef>
                <a:spcPct val="0"/>
              </a:spcBef>
              <a:buFontTx/>
              <a:buNone/>
              <a:tabLst>
                <a:tab pos="2057400" algn="ctr"/>
                <a:tab pos="2400300" algn="l"/>
                <a:tab pos="2743200" algn="l"/>
              </a:tabLst>
            </a:pPr>
            <a:r>
              <a:rPr lang="en-US" altLang="en-US" dirty="0"/>
              <a:t>		</a:t>
            </a:r>
            <a:r>
              <a:rPr lang="en-US" altLang="en-US" dirty="0">
                <a:sym typeface="Symbol" panose="05050102010706020507" pitchFamily="18" charset="2"/>
              </a:rPr>
              <a:t>S</a:t>
            </a:r>
            <a:r>
              <a:rPr lang="en-US" altLang="en-US" i="1" baseline="-25000" dirty="0">
                <a:sym typeface="Symbol" panose="05050102010706020507" pitchFamily="18" charset="2"/>
              </a:rPr>
              <a:t>t</a:t>
            </a:r>
            <a:r>
              <a:rPr lang="en-US" altLang="en-US" dirty="0"/>
              <a:t>	=	beginning spot rate</a:t>
            </a:r>
          </a:p>
          <a:p>
            <a:pPr lvl="1">
              <a:lnSpc>
                <a:spcPct val="95000"/>
              </a:lnSpc>
              <a:spcBef>
                <a:spcPct val="0"/>
              </a:spcBef>
              <a:buFontTx/>
              <a:buNone/>
              <a:tabLst>
                <a:tab pos="2057400" algn="ctr"/>
                <a:tab pos="2400300" algn="l"/>
                <a:tab pos="2743200" algn="l"/>
              </a:tabLst>
            </a:pPr>
            <a:r>
              <a:rPr lang="en-US" altLang="en-US" dirty="0"/>
              <a:t>		S</a:t>
            </a:r>
            <a:r>
              <a:rPr lang="en-US" altLang="en-US" i="1" baseline="-25000" dirty="0"/>
              <a:t>t</a:t>
            </a:r>
            <a:r>
              <a:rPr lang="en-US" altLang="en-US" baseline="-25000" dirty="0"/>
              <a:t>+1</a:t>
            </a:r>
            <a:r>
              <a:rPr lang="en-US" altLang="en-US" dirty="0"/>
              <a:t> 	=	ending spot rate</a:t>
            </a:r>
          </a:p>
        </p:txBody>
      </p:sp>
      <p:sp>
        <p:nvSpPr>
          <p:cNvPr id="169990" name="Rectangle 6"/>
          <p:cNvSpPr>
            <a:spLocks noGrp="1" noChangeArrowheads="1"/>
          </p:cNvSpPr>
          <p:nvPr>
            <p:ph type="title"/>
          </p:nvPr>
        </p:nvSpPr>
        <p:spPr>
          <a:xfrm>
            <a:off x="685800" y="476672"/>
            <a:ext cx="7558608" cy="762001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Determining </a:t>
            </a:r>
            <a:r>
              <a:rPr lang="en-US" altLang="en-US" sz="3200" dirty="0" smtClean="0"/>
              <a:t>the Effective </a:t>
            </a:r>
            <a:r>
              <a:rPr lang="en-US" altLang="en-US" sz="3200" dirty="0"/>
              <a:t>Financing Rate</a:t>
            </a:r>
          </a:p>
        </p:txBody>
      </p:sp>
      <p:sp>
        <p:nvSpPr>
          <p:cNvPr id="169992" name="Line 8"/>
          <p:cNvSpPr>
            <a:spLocks noChangeShapeType="1"/>
          </p:cNvSpPr>
          <p:nvPr/>
        </p:nvSpPr>
        <p:spPr bwMode="auto">
          <a:xfrm>
            <a:off x="1115616" y="2636912"/>
            <a:ext cx="38862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9994" name="Line 10"/>
          <p:cNvSpPr>
            <a:spLocks noChangeShapeType="1"/>
          </p:cNvSpPr>
          <p:nvPr/>
        </p:nvSpPr>
        <p:spPr bwMode="auto">
          <a:xfrm>
            <a:off x="6588224" y="2654497"/>
            <a:ext cx="6096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9995" name="Rectangle 11"/>
          <p:cNvSpPr>
            <a:spLocks noChangeArrowheads="1"/>
          </p:cNvSpPr>
          <p:nvPr/>
        </p:nvSpPr>
        <p:spPr bwMode="auto">
          <a:xfrm>
            <a:off x="685800" y="4365104"/>
            <a:ext cx="77724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2057400" algn="ctr"/>
                <a:tab pos="2400300" algn="l"/>
                <a:tab pos="2743200" algn="l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2057400" algn="ctr"/>
                <a:tab pos="2400300" algn="l"/>
                <a:tab pos="2743200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2057400" algn="ctr"/>
                <a:tab pos="2400300" algn="l"/>
                <a:tab pos="2743200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2057400" algn="ctr"/>
                <a:tab pos="2400300" algn="l"/>
                <a:tab pos="27432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2057400" algn="ctr"/>
                <a:tab pos="2400300" algn="l"/>
                <a:tab pos="27432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2057400" algn="ctr"/>
                <a:tab pos="2400300" algn="l"/>
                <a:tab pos="27432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2057400" algn="ctr"/>
                <a:tab pos="2400300" algn="l"/>
                <a:tab pos="27432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2057400" algn="ctr"/>
                <a:tab pos="2400300" algn="l"/>
                <a:tab pos="27432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2057400" algn="ctr"/>
                <a:tab pos="2400300" algn="l"/>
                <a:tab pos="27432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None/>
            </a:pPr>
            <a:r>
              <a:rPr lang="en-US" altLang="en-US" dirty="0"/>
              <a:t>The effective rate can be rewritten as</a:t>
            </a:r>
          </a:p>
          <a:p>
            <a:pPr lvl="1">
              <a:buFontTx/>
              <a:buNone/>
            </a:pPr>
            <a:r>
              <a:rPr lang="en-US" altLang="en-US" i="1" dirty="0"/>
              <a:t>                </a:t>
            </a:r>
            <a:r>
              <a:rPr lang="en-US" altLang="en-US" i="1" dirty="0" err="1"/>
              <a:t>r</a:t>
            </a:r>
            <a:r>
              <a:rPr lang="en-US" altLang="en-US" i="1" baseline="-25000" dirty="0" err="1"/>
              <a:t>f</a:t>
            </a:r>
            <a:r>
              <a:rPr lang="en-US" altLang="en-US" dirty="0"/>
              <a:t>  =  (</a:t>
            </a:r>
            <a:r>
              <a:rPr lang="en-US" altLang="en-US" sz="800" dirty="0"/>
              <a:t> </a:t>
            </a:r>
            <a:r>
              <a:rPr lang="en-US" altLang="en-US" dirty="0"/>
              <a:t>1</a:t>
            </a:r>
            <a:r>
              <a:rPr lang="en-US" altLang="en-US" sz="800" dirty="0"/>
              <a:t> </a:t>
            </a:r>
            <a:r>
              <a:rPr lang="en-US" altLang="en-US" dirty="0"/>
              <a:t>+</a:t>
            </a:r>
            <a:r>
              <a:rPr lang="en-US" altLang="en-US" sz="800" dirty="0"/>
              <a:t> </a:t>
            </a:r>
            <a:r>
              <a:rPr lang="en-US" altLang="en-US" i="1" dirty="0"/>
              <a:t>i</a:t>
            </a:r>
            <a:r>
              <a:rPr lang="en-US" altLang="en-US" i="1" baseline="-25000" dirty="0"/>
              <a:t>f</a:t>
            </a:r>
            <a:r>
              <a:rPr lang="en-US" altLang="en-US" dirty="0"/>
              <a:t> ) (</a:t>
            </a:r>
            <a:r>
              <a:rPr lang="en-US" altLang="en-US" sz="800" dirty="0"/>
              <a:t> </a:t>
            </a:r>
            <a:r>
              <a:rPr lang="en-US" altLang="en-US" dirty="0"/>
              <a:t>1</a:t>
            </a:r>
            <a:r>
              <a:rPr lang="en-US" altLang="en-US" sz="800" dirty="0"/>
              <a:t> </a:t>
            </a:r>
            <a:r>
              <a:rPr lang="en-US" altLang="en-US" dirty="0"/>
              <a:t>+</a:t>
            </a:r>
            <a:r>
              <a:rPr lang="en-US" altLang="en-US" sz="800" dirty="0"/>
              <a:t> </a:t>
            </a:r>
            <a:r>
              <a:rPr lang="en-US" altLang="en-US" i="1" dirty="0" err="1"/>
              <a:t>e</a:t>
            </a:r>
            <a:r>
              <a:rPr lang="en-US" altLang="en-US" i="1" baseline="-25000" dirty="0" err="1"/>
              <a:t>f</a:t>
            </a:r>
            <a:r>
              <a:rPr lang="en-US" altLang="en-US" dirty="0"/>
              <a:t> ) – 1</a:t>
            </a:r>
          </a:p>
          <a:p>
            <a:pPr lvl="1">
              <a:buFontTx/>
              <a:buNone/>
            </a:pPr>
            <a:r>
              <a:rPr lang="en-US" altLang="en-US" b="0" dirty="0"/>
              <a:t>	where	</a:t>
            </a:r>
            <a:r>
              <a:rPr lang="en-US" altLang="en-US" b="0" i="1" dirty="0" err="1"/>
              <a:t>e</a:t>
            </a:r>
            <a:r>
              <a:rPr lang="en-US" altLang="en-US" b="0" i="1" baseline="-25000" dirty="0" err="1"/>
              <a:t>f</a:t>
            </a:r>
            <a:r>
              <a:rPr lang="en-US" altLang="en-US" b="0" dirty="0"/>
              <a:t>	=	the % </a:t>
            </a:r>
            <a:r>
              <a:rPr lang="en-US" altLang="en-US" b="0" dirty="0">
                <a:latin typeface="Symbol" panose="05050102010706020507" pitchFamily="18" charset="2"/>
              </a:rPr>
              <a:t>D</a:t>
            </a:r>
            <a:r>
              <a:rPr lang="en-US" altLang="en-US" b="0" dirty="0"/>
              <a:t> in the spot rate</a:t>
            </a:r>
          </a:p>
        </p:txBody>
      </p:sp>
    </p:spTree>
    <p:extLst>
      <p:ext uri="{BB962C8B-B14F-4D97-AF65-F5344CB8AC3E}">
        <p14:creationId xmlns:p14="http://schemas.microsoft.com/office/powerpoint/2010/main" val="3911505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69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995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2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260648"/>
            <a:ext cx="8001000" cy="7920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Criteria Considered </a:t>
            </a:r>
            <a:r>
              <a:rPr lang="en-US" altLang="en-US" sz="3200" dirty="0" smtClean="0"/>
              <a:t>for Foreign </a:t>
            </a:r>
            <a:r>
              <a:rPr lang="en-US" altLang="en-US" sz="3200" dirty="0"/>
              <a:t>Financing</a:t>
            </a:r>
          </a:p>
        </p:txBody>
      </p:sp>
      <p:sp>
        <p:nvSpPr>
          <p:cNvPr id="15053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dirty="0"/>
              <a:t>There are various criteria an MNC must consider in its financing decision, including</a:t>
            </a:r>
          </a:p>
          <a:p>
            <a:pPr lvl="1">
              <a:spcBef>
                <a:spcPct val="15000"/>
              </a:spcBef>
            </a:pPr>
            <a:r>
              <a:rPr lang="en-US" altLang="en-US" dirty="0"/>
              <a:t>interest rate parity,</a:t>
            </a:r>
          </a:p>
          <a:p>
            <a:pPr lvl="1">
              <a:spcBef>
                <a:spcPct val="15000"/>
              </a:spcBef>
            </a:pPr>
            <a:r>
              <a:rPr lang="en-US" altLang="en-US" dirty="0"/>
              <a:t>the forward rate as a forecast, and</a:t>
            </a:r>
          </a:p>
          <a:p>
            <a:pPr lvl="1">
              <a:spcBef>
                <a:spcPct val="15000"/>
              </a:spcBef>
            </a:pPr>
            <a:r>
              <a:rPr lang="en-US" altLang="en-US" dirty="0"/>
              <a:t>exchange rate forecasts.</a:t>
            </a:r>
          </a:p>
        </p:txBody>
      </p:sp>
    </p:spTree>
    <p:extLst>
      <p:ext uri="{BB962C8B-B14F-4D97-AF65-F5344CB8AC3E}">
        <p14:creationId xmlns:p14="http://schemas.microsoft.com/office/powerpoint/2010/main" val="3162102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0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05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505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05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6" name="Rectangle 4"/>
          <p:cNvSpPr>
            <a:spLocks noGrp="1" noChangeArrowheads="1"/>
          </p:cNvSpPr>
          <p:nvPr>
            <p:ph type="title"/>
          </p:nvPr>
        </p:nvSpPr>
        <p:spPr>
          <a:xfrm>
            <a:off x="684684" y="188640"/>
            <a:ext cx="7774632" cy="864096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Criteria Considered </a:t>
            </a:r>
            <a:r>
              <a:rPr lang="en-US" altLang="en-US" sz="3200" dirty="0" smtClean="0"/>
              <a:t>for Foreign </a:t>
            </a:r>
            <a:r>
              <a:rPr lang="en-US" altLang="en-US" sz="3200" dirty="0"/>
              <a:t>Financing</a:t>
            </a:r>
          </a:p>
        </p:txBody>
      </p:sp>
      <p:sp>
        <p:nvSpPr>
          <p:cNvPr id="172037" name="Rectangle 5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altLang="en-US" i="1" dirty="0"/>
              <a:t>Interest Rate Parity (IRP)</a:t>
            </a:r>
            <a:endParaRPr lang="en-US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If IRP holds, foreign financing with a simultaneous hedge of that position in the forward market will result in financing costs similar to those for domestic financing.</a:t>
            </a:r>
          </a:p>
        </p:txBody>
      </p:sp>
    </p:spTree>
    <p:extLst>
      <p:ext uri="{BB962C8B-B14F-4D97-AF65-F5344CB8AC3E}">
        <p14:creationId xmlns:p14="http://schemas.microsoft.com/office/powerpoint/2010/main" val="627333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2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2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7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i="1" dirty="0"/>
              <a:t>The Forward Rate as a Forecast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If the forward rate is an unbiased predictor of the future spot rate, then the effective financing rate of a foreign loan will on average be equal to the domestic financing rate.</a:t>
            </a:r>
          </a:p>
        </p:txBody>
      </p:sp>
      <p:sp>
        <p:nvSpPr>
          <p:cNvPr id="154631" name="Rectangle 7"/>
          <p:cNvSpPr>
            <a:spLocks noGrp="1" noChangeArrowheads="1"/>
          </p:cNvSpPr>
          <p:nvPr>
            <p:ph type="title"/>
          </p:nvPr>
        </p:nvSpPr>
        <p:spPr>
          <a:xfrm>
            <a:off x="648680" y="188640"/>
            <a:ext cx="7846640" cy="803176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Criteria Considered </a:t>
            </a:r>
            <a:r>
              <a:rPr lang="en-US" altLang="en-US" sz="3200" dirty="0" smtClean="0"/>
              <a:t>for Foreign </a:t>
            </a:r>
            <a:r>
              <a:rPr lang="en-US" altLang="en-US" sz="3200" dirty="0"/>
              <a:t>Financing</a:t>
            </a:r>
          </a:p>
        </p:txBody>
      </p:sp>
    </p:spTree>
    <p:extLst>
      <p:ext uri="{BB962C8B-B14F-4D97-AF65-F5344CB8AC3E}">
        <p14:creationId xmlns:p14="http://schemas.microsoft.com/office/powerpoint/2010/main" val="35904471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4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4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9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6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57200" y="1052736"/>
            <a:ext cx="8229600" cy="4608512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altLang="en-US" i="1" dirty="0"/>
              <a:t>Exchange Rate Forecasts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Firms may use exchange rate forecasts to forecast the effective financing rate of a foreign currency, or they may compute the break-even exchange rate that will equate the domestic and foreign financing rates.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Sometimes, it may be useful to develop probability distributions, instead of relying on single point estimates.</a:t>
            </a:r>
          </a:p>
        </p:txBody>
      </p:sp>
      <p:sp>
        <p:nvSpPr>
          <p:cNvPr id="173061" name="Rectangle 5"/>
          <p:cNvSpPr>
            <a:spLocks noGrp="1" noChangeArrowheads="1"/>
          </p:cNvSpPr>
          <p:nvPr>
            <p:ph type="title"/>
          </p:nvPr>
        </p:nvSpPr>
        <p:spPr>
          <a:xfrm>
            <a:off x="684684" y="116632"/>
            <a:ext cx="7774632" cy="792088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Criteria Considered </a:t>
            </a:r>
            <a:r>
              <a:rPr lang="en-US" altLang="en-US" sz="3200" dirty="0" smtClean="0"/>
              <a:t>for Foreign </a:t>
            </a:r>
            <a:r>
              <a:rPr lang="en-US" altLang="en-US" sz="3200" dirty="0"/>
              <a:t>Financing</a:t>
            </a:r>
          </a:p>
        </p:txBody>
      </p:sp>
    </p:spTree>
    <p:extLst>
      <p:ext uri="{BB962C8B-B14F-4D97-AF65-F5344CB8AC3E}">
        <p14:creationId xmlns:p14="http://schemas.microsoft.com/office/powerpoint/2010/main" val="783127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30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30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30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060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Actual </a:t>
            </a:r>
            <a:r>
              <a:rPr lang="en-US" altLang="en-US" sz="3200" dirty="0" smtClean="0"/>
              <a:t>Results From </a:t>
            </a:r>
            <a:r>
              <a:rPr lang="en-US" altLang="en-US" sz="3200" dirty="0"/>
              <a:t>Foreign Financing</a:t>
            </a:r>
          </a:p>
        </p:txBody>
      </p:sp>
      <p:sp>
        <p:nvSpPr>
          <p:cNvPr id="174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dirty="0"/>
              <a:t>The fact that some firms utilize foreign financing suggests that they believe reduced financing costs can be achieved.</a:t>
            </a:r>
          </a:p>
        </p:txBody>
      </p:sp>
    </p:spTree>
    <p:extLst>
      <p:ext uri="{BB962C8B-B14F-4D97-AF65-F5344CB8AC3E}">
        <p14:creationId xmlns:p14="http://schemas.microsoft.com/office/powerpoint/2010/main" val="34405818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431" y="349250"/>
            <a:ext cx="7772400" cy="825500"/>
          </a:xfrm>
        </p:spPr>
        <p:txBody>
          <a:bodyPr/>
          <a:lstStyle/>
          <a:p>
            <a:r>
              <a:rPr lang="en-US" altLang="en-US" sz="3200" dirty="0"/>
              <a:t>Financing with Yens versus Dollars</a:t>
            </a:r>
          </a:p>
        </p:txBody>
      </p:sp>
      <p:grpSp>
        <p:nvGrpSpPr>
          <p:cNvPr id="175117" name="Group 13"/>
          <p:cNvGrpSpPr>
            <a:grpSpLocks/>
          </p:cNvGrpSpPr>
          <p:nvPr/>
        </p:nvGrpSpPr>
        <p:grpSpPr bwMode="auto">
          <a:xfrm>
            <a:off x="533400" y="1524000"/>
            <a:ext cx="7620000" cy="4759325"/>
            <a:chOff x="336" y="1008"/>
            <a:chExt cx="4800" cy="2998"/>
          </a:xfrm>
        </p:grpSpPr>
        <p:graphicFrame>
          <p:nvGraphicFramePr>
            <p:cNvPr id="175109" name="Object 5"/>
            <p:cNvGraphicFramePr>
              <a:graphicFrameLocks noChangeAspect="1"/>
            </p:cNvGraphicFramePr>
            <p:nvPr/>
          </p:nvGraphicFramePr>
          <p:xfrm>
            <a:off x="624" y="1248"/>
            <a:ext cx="4512" cy="275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209" name="Worksheet" r:id="rId3" imgW="4267561" imgH="2610091" progId="Excel.Sheet.8">
                    <p:embed/>
                  </p:oleObj>
                </mc:Choice>
                <mc:Fallback>
                  <p:oleObj name="Worksheet" r:id="rId3" imgW="4267561" imgH="2610091" progId="Excel.Sheet.8">
                    <p:embed/>
                    <p:pic>
                      <p:nvPicPr>
                        <p:cNvPr id="175109" name="Object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24" y="1248"/>
                          <a:ext cx="4512" cy="275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75110" name="Text Box 6"/>
            <p:cNvSpPr txBox="1">
              <a:spLocks noChangeArrowheads="1"/>
            </p:cNvSpPr>
            <p:nvPr/>
          </p:nvSpPr>
          <p:spPr bwMode="auto">
            <a:xfrm>
              <a:off x="336" y="1008"/>
              <a:ext cx="1632" cy="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</a:pPr>
              <a:r>
                <a:rPr lang="en-US" altLang="en-US" b="0"/>
                <a:t>Annualized interest rates (%)</a:t>
              </a:r>
            </a:p>
          </p:txBody>
        </p:sp>
        <p:sp>
          <p:nvSpPr>
            <p:cNvPr id="175111" name="Text Box 7"/>
            <p:cNvSpPr txBox="1">
              <a:spLocks noChangeArrowheads="1"/>
            </p:cNvSpPr>
            <p:nvPr/>
          </p:nvSpPr>
          <p:spPr bwMode="auto">
            <a:xfrm>
              <a:off x="4128" y="1152"/>
              <a:ext cx="97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b="0">
                  <a:solidFill>
                    <a:srgbClr val="FF00FF"/>
                  </a:solidFill>
                </a:rPr>
                <a:t>US$/100¥</a:t>
              </a:r>
            </a:p>
          </p:txBody>
        </p:sp>
        <p:sp>
          <p:nvSpPr>
            <p:cNvPr id="175112" name="Text Box 8"/>
            <p:cNvSpPr txBox="1">
              <a:spLocks noChangeArrowheads="1"/>
            </p:cNvSpPr>
            <p:nvPr/>
          </p:nvSpPr>
          <p:spPr bwMode="auto">
            <a:xfrm>
              <a:off x="2719" y="2238"/>
              <a:ext cx="427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>
                  <a:solidFill>
                    <a:srgbClr val="0000FF"/>
                  </a:solidFill>
                </a:rPr>
                <a:t>U.S.</a:t>
              </a:r>
            </a:p>
          </p:txBody>
        </p:sp>
        <p:sp>
          <p:nvSpPr>
            <p:cNvPr id="175113" name="Text Box 9"/>
            <p:cNvSpPr txBox="1">
              <a:spLocks noChangeArrowheads="1"/>
            </p:cNvSpPr>
            <p:nvPr/>
          </p:nvSpPr>
          <p:spPr bwMode="auto">
            <a:xfrm>
              <a:off x="1296" y="3216"/>
              <a:ext cx="1119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>
                  <a:solidFill>
                    <a:schemeClr val="folHlink"/>
                  </a:solidFill>
                </a:rPr>
                <a:t>Effective rate</a:t>
              </a:r>
            </a:p>
          </p:txBody>
        </p:sp>
        <p:sp>
          <p:nvSpPr>
            <p:cNvPr id="175114" name="Text Box 10"/>
            <p:cNvSpPr txBox="1">
              <a:spLocks noChangeArrowheads="1"/>
            </p:cNvSpPr>
            <p:nvPr/>
          </p:nvSpPr>
          <p:spPr bwMode="auto">
            <a:xfrm>
              <a:off x="3936" y="1920"/>
              <a:ext cx="67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2000">
                  <a:solidFill>
                    <a:srgbClr val="FF00FF"/>
                  </a:solidFill>
                </a:rPr>
                <a:t>$/100¥</a:t>
              </a:r>
            </a:p>
          </p:txBody>
        </p:sp>
        <p:sp>
          <p:nvSpPr>
            <p:cNvPr id="175116" name="Rectangle 12"/>
            <p:cNvSpPr>
              <a:spLocks noChangeArrowheads="1"/>
            </p:cNvSpPr>
            <p:nvPr/>
          </p:nvSpPr>
          <p:spPr bwMode="auto">
            <a:xfrm>
              <a:off x="2736" y="2688"/>
              <a:ext cx="336" cy="192"/>
            </a:xfrm>
            <a:prstGeom prst="rect">
              <a:avLst/>
            </a:prstGeom>
            <a:solidFill>
              <a:srgbClr val="BFFFF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5" name="Text Box 11"/>
            <p:cNvSpPr txBox="1">
              <a:spLocks noChangeArrowheads="1"/>
            </p:cNvSpPr>
            <p:nvPr/>
          </p:nvSpPr>
          <p:spPr bwMode="auto">
            <a:xfrm>
              <a:off x="2640" y="2640"/>
              <a:ext cx="579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>
                  <a:solidFill>
                    <a:srgbClr val="FF0000"/>
                  </a:solidFill>
                </a:rPr>
                <a:t>Japan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1223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75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7" name="Rectangle 1029"/>
          <p:cNvSpPr>
            <a:spLocks noGrp="1" noChangeArrowheads="1"/>
          </p:cNvSpPr>
          <p:nvPr>
            <p:ph type="title"/>
          </p:nvPr>
        </p:nvSpPr>
        <p:spPr>
          <a:xfrm>
            <a:off x="552128" y="188641"/>
            <a:ext cx="8134672" cy="7920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Financing with a </a:t>
            </a:r>
            <a:r>
              <a:rPr lang="en-US" altLang="en-US" sz="3200" dirty="0" smtClean="0"/>
              <a:t> Portfolio </a:t>
            </a:r>
            <a:r>
              <a:rPr lang="en-US" altLang="en-US" sz="3200" dirty="0"/>
              <a:t>of Currencies</a:t>
            </a:r>
          </a:p>
        </p:txBody>
      </p:sp>
      <p:sp>
        <p:nvSpPr>
          <p:cNvPr id="156678" name="Rectangle 1030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While foreign financing can result in significantly lower financing costs, the variance in the costs is higher.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MNCs may be able to achieve lower financing costs without excessive risk by financing with a portfolio of currencies.</a:t>
            </a:r>
          </a:p>
        </p:txBody>
      </p:sp>
    </p:spTree>
    <p:extLst>
      <p:ext uri="{BB962C8B-B14F-4D97-AF65-F5344CB8AC3E}">
        <p14:creationId xmlns:p14="http://schemas.microsoft.com/office/powerpoint/2010/main" val="9765444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66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66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6678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80" name="Rectangle 4"/>
          <p:cNvSpPr>
            <a:spLocks noGrp="1" noChangeArrowheads="1"/>
          </p:cNvSpPr>
          <p:nvPr>
            <p:ph type="title"/>
          </p:nvPr>
        </p:nvSpPr>
        <p:spPr>
          <a:xfrm>
            <a:off x="683568" y="332656"/>
            <a:ext cx="7414592" cy="731168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Financing with a </a:t>
            </a:r>
            <a:r>
              <a:rPr lang="en-US" altLang="en-US" sz="3200" dirty="0" smtClean="0"/>
              <a:t> Portfolio </a:t>
            </a:r>
            <a:r>
              <a:rPr lang="en-US" altLang="en-US" sz="3200" dirty="0"/>
              <a:t>of Currencies</a:t>
            </a:r>
          </a:p>
        </p:txBody>
      </p:sp>
      <p:sp>
        <p:nvSpPr>
          <p:cNvPr id="178181" name="Rectangle 5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If the chosen currencies are not highly positively correlated, they will not be likely to experience a high level of appreciation simultaneously.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Thus, the chances that the portfolio’s effective financing rate will exceed the domestic financing rate are reduced.</a:t>
            </a:r>
          </a:p>
        </p:txBody>
      </p:sp>
    </p:spTree>
    <p:extLst>
      <p:ext uri="{BB962C8B-B14F-4D97-AF65-F5344CB8AC3E}">
        <p14:creationId xmlns:p14="http://schemas.microsoft.com/office/powerpoint/2010/main" val="1119973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81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81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181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6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251520" y="1268760"/>
            <a:ext cx="8435280" cy="4464496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 firm that repeatedly finances in a currency portfolio will normally prefer to compose a financing package that exhibits a somewhat predictable effective financing rate on a periodic basis.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When comparing different financing packages, the variance can be used to measure how volatile a portfolio’s effective financing rate is.</a:t>
            </a:r>
          </a:p>
        </p:txBody>
      </p:sp>
      <p:sp>
        <p:nvSpPr>
          <p:cNvPr id="158728" name="Rectangle 8"/>
          <p:cNvSpPr>
            <a:spLocks noGrp="1" noChangeArrowheads="1"/>
          </p:cNvSpPr>
          <p:nvPr>
            <p:ph type="title"/>
          </p:nvPr>
        </p:nvSpPr>
        <p:spPr>
          <a:xfrm>
            <a:off x="720688" y="404664"/>
            <a:ext cx="7702624" cy="731168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Financing with a </a:t>
            </a:r>
            <a:r>
              <a:rPr lang="en-US" altLang="en-US" sz="3200" dirty="0" smtClean="0"/>
              <a:t> Portfolio </a:t>
            </a:r>
            <a:r>
              <a:rPr lang="en-US" altLang="en-US" sz="3200" dirty="0"/>
              <a:t>of Currencies</a:t>
            </a:r>
          </a:p>
        </p:txBody>
      </p:sp>
    </p:spTree>
    <p:extLst>
      <p:ext uri="{BB962C8B-B14F-4D97-AF65-F5344CB8AC3E}">
        <p14:creationId xmlns:p14="http://schemas.microsoft.com/office/powerpoint/2010/main" val="4131483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87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87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8726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09087"/>
            <a:ext cx="7848600" cy="4114800"/>
          </a:xfrm>
        </p:spPr>
        <p:txBody>
          <a:bodyPr/>
          <a:lstStyle/>
          <a:p>
            <a:pPr>
              <a:buFontTx/>
              <a:buNone/>
              <a:tabLst>
                <a:tab pos="1714500" algn="ctr"/>
                <a:tab pos="2000250" algn="l"/>
                <a:tab pos="2343150" algn="l"/>
              </a:tabLst>
            </a:pPr>
            <a:r>
              <a:rPr lang="en-US" altLang="en-US" dirty="0"/>
              <a:t>For a two-currency portfolio,</a:t>
            </a:r>
          </a:p>
          <a:p>
            <a:pPr>
              <a:spcBef>
                <a:spcPct val="40000"/>
              </a:spcBef>
              <a:buFontTx/>
              <a:buNone/>
              <a:tabLst>
                <a:tab pos="1714500" algn="ctr"/>
                <a:tab pos="2000250" algn="l"/>
                <a:tab pos="2343150" algn="l"/>
              </a:tabLst>
            </a:pPr>
            <a:r>
              <a:rPr lang="en-US" altLang="en-US" dirty="0"/>
              <a:t>	</a:t>
            </a:r>
            <a:r>
              <a:rPr lang="en-US" altLang="en-US" b="0" dirty="0"/>
              <a:t>                </a:t>
            </a:r>
            <a:r>
              <a:rPr lang="en-US" altLang="en-US" dirty="0"/>
              <a:t>E(</a:t>
            </a:r>
            <a:r>
              <a:rPr lang="en-US" altLang="en-US" i="1" dirty="0" err="1"/>
              <a:t>r</a:t>
            </a:r>
            <a:r>
              <a:rPr lang="en-US" altLang="en-US" baseline="-25000" dirty="0" err="1"/>
              <a:t>P</a:t>
            </a:r>
            <a:r>
              <a:rPr lang="en-US" altLang="en-US" dirty="0"/>
              <a:t>) = </a:t>
            </a:r>
            <a:r>
              <a:rPr lang="en-US" altLang="en-US" i="1" dirty="0" err="1"/>
              <a:t>w</a:t>
            </a:r>
            <a:r>
              <a:rPr lang="en-US" altLang="en-US" baseline="-25000" dirty="0" err="1"/>
              <a:t>A</a:t>
            </a:r>
            <a:r>
              <a:rPr lang="en-US" altLang="en-US" dirty="0" err="1"/>
              <a:t>E</a:t>
            </a:r>
            <a:r>
              <a:rPr lang="en-US" altLang="en-US" dirty="0"/>
              <a:t>(</a:t>
            </a:r>
            <a:r>
              <a:rPr lang="en-US" altLang="en-US" i="1" dirty="0" err="1"/>
              <a:t>r</a:t>
            </a:r>
            <a:r>
              <a:rPr lang="en-US" altLang="en-US" baseline="-25000" dirty="0" err="1"/>
              <a:t>A</a:t>
            </a:r>
            <a:r>
              <a:rPr lang="en-US" altLang="en-US" dirty="0"/>
              <a:t>) + </a:t>
            </a:r>
            <a:r>
              <a:rPr lang="en-US" altLang="en-US" i="1" dirty="0" err="1"/>
              <a:t>w</a:t>
            </a:r>
            <a:r>
              <a:rPr lang="en-US" altLang="en-US" baseline="-25000" dirty="0" err="1"/>
              <a:t>B</a:t>
            </a:r>
            <a:r>
              <a:rPr lang="en-US" altLang="en-US" dirty="0" err="1"/>
              <a:t>E</a:t>
            </a:r>
            <a:r>
              <a:rPr lang="en-US" altLang="en-US" dirty="0"/>
              <a:t>(</a:t>
            </a:r>
            <a:r>
              <a:rPr lang="en-US" altLang="en-US" i="1" dirty="0" err="1"/>
              <a:t>r</a:t>
            </a:r>
            <a:r>
              <a:rPr lang="en-US" altLang="en-US" baseline="-25000" dirty="0" err="1"/>
              <a:t>B</a:t>
            </a:r>
            <a:r>
              <a:rPr lang="en-US" altLang="en-US" dirty="0"/>
              <a:t>)</a:t>
            </a:r>
          </a:p>
          <a:p>
            <a:pPr marL="2343150" lvl="1" indent="-1885950">
              <a:lnSpc>
                <a:spcPct val="95000"/>
              </a:lnSpc>
              <a:spcBef>
                <a:spcPct val="45000"/>
              </a:spcBef>
              <a:buFontTx/>
              <a:buNone/>
              <a:tabLst>
                <a:tab pos="1714500" algn="ctr"/>
                <a:tab pos="2000250" algn="l"/>
                <a:tab pos="2343150" algn="l"/>
              </a:tabLst>
            </a:pPr>
            <a:r>
              <a:rPr lang="en-US" altLang="en-US" dirty="0"/>
              <a:t>where	</a:t>
            </a:r>
            <a:r>
              <a:rPr lang="en-US" altLang="en-US" i="1" dirty="0" err="1"/>
              <a:t>r</a:t>
            </a:r>
            <a:r>
              <a:rPr lang="en-US" altLang="en-US" baseline="-25000" dirty="0" err="1"/>
              <a:t>P</a:t>
            </a:r>
            <a:r>
              <a:rPr lang="en-US" altLang="en-US" dirty="0"/>
              <a:t>	=	the effective financing rate of the portfolio</a:t>
            </a:r>
          </a:p>
          <a:p>
            <a:pPr marL="2343150" lvl="1" indent="-1885950">
              <a:lnSpc>
                <a:spcPct val="95000"/>
              </a:lnSpc>
              <a:spcBef>
                <a:spcPct val="20000"/>
              </a:spcBef>
              <a:buFontTx/>
              <a:buNone/>
              <a:tabLst>
                <a:tab pos="1714500" algn="ctr"/>
                <a:tab pos="2000250" algn="l"/>
                <a:tab pos="2343150" algn="l"/>
              </a:tabLst>
            </a:pPr>
            <a:r>
              <a:rPr lang="en-US" altLang="en-US" dirty="0"/>
              <a:t>	</a:t>
            </a:r>
            <a:r>
              <a:rPr lang="en-US" altLang="en-US" i="1" dirty="0" err="1"/>
              <a:t>r</a:t>
            </a:r>
            <a:r>
              <a:rPr lang="en-US" altLang="en-US" baseline="-25000" dirty="0" err="1"/>
              <a:t>X</a:t>
            </a:r>
            <a:r>
              <a:rPr lang="en-US" altLang="en-US" dirty="0"/>
              <a:t>	=	the effective financing rate of currency X</a:t>
            </a:r>
          </a:p>
          <a:p>
            <a:pPr marL="2343150" lvl="1" indent="-1885950">
              <a:lnSpc>
                <a:spcPct val="95000"/>
              </a:lnSpc>
              <a:spcBef>
                <a:spcPct val="20000"/>
              </a:spcBef>
              <a:buFontTx/>
              <a:buNone/>
              <a:tabLst>
                <a:tab pos="1714500" algn="ctr"/>
                <a:tab pos="2000250" algn="l"/>
                <a:tab pos="2343150" algn="l"/>
              </a:tabLst>
            </a:pPr>
            <a:r>
              <a:rPr lang="en-US" altLang="en-US" dirty="0"/>
              <a:t>	</a:t>
            </a:r>
            <a:r>
              <a:rPr lang="en-US" altLang="en-US" i="1" dirty="0" err="1"/>
              <a:t>w</a:t>
            </a:r>
            <a:r>
              <a:rPr lang="en-US" altLang="en-US" baseline="-25000" dirty="0" err="1"/>
              <a:t>X</a:t>
            </a:r>
            <a:r>
              <a:rPr lang="en-US" altLang="en-US" dirty="0"/>
              <a:t>	=	the % of total funds financed from currency X</a:t>
            </a:r>
          </a:p>
        </p:txBody>
      </p:sp>
      <p:sp>
        <p:nvSpPr>
          <p:cNvPr id="179204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332656"/>
            <a:ext cx="7558608" cy="1143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Financing with a </a:t>
            </a:r>
            <a:r>
              <a:rPr lang="en-US" altLang="en-US" sz="3200" dirty="0" smtClean="0"/>
              <a:t>Portfolio </a:t>
            </a:r>
            <a:r>
              <a:rPr lang="en-US" altLang="en-US" sz="3200" dirty="0"/>
              <a:t>of Currencies</a:t>
            </a:r>
          </a:p>
        </p:txBody>
      </p:sp>
    </p:spTree>
    <p:extLst>
      <p:ext uri="{BB962C8B-B14F-4D97-AF65-F5344CB8AC3E}">
        <p14:creationId xmlns:p14="http://schemas.microsoft.com/office/powerpoint/2010/main" val="19458356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685800" y="2667000"/>
            <a:ext cx="7848600" cy="3429000"/>
          </a:xfrm>
          <a:noFill/>
          <a:ln/>
        </p:spPr>
        <p:txBody>
          <a:bodyPr/>
          <a:lstStyle/>
          <a:p>
            <a:pPr>
              <a:spcBef>
                <a:spcPct val="60000"/>
              </a:spcBef>
              <a:spcAft>
                <a:spcPct val="10000"/>
              </a:spcAft>
              <a:buFontTx/>
              <a:buNone/>
              <a:tabLst>
                <a:tab pos="1028700" algn="ctr"/>
                <a:tab pos="1714500" algn="l"/>
                <a:tab pos="2057400" algn="l"/>
              </a:tabLst>
            </a:pPr>
            <a:r>
              <a:rPr lang="en-US" altLang="en-US" dirty="0" err="1"/>
              <a:t>Var</a:t>
            </a:r>
            <a:r>
              <a:rPr lang="en-US" altLang="en-US" dirty="0"/>
              <a:t>(</a:t>
            </a:r>
            <a:r>
              <a:rPr lang="en-US" altLang="en-US" i="1" dirty="0" err="1"/>
              <a:t>r</a:t>
            </a:r>
            <a:r>
              <a:rPr lang="en-US" altLang="en-US" baseline="-25000" dirty="0" err="1"/>
              <a:t>P</a:t>
            </a:r>
            <a:r>
              <a:rPr lang="en-US" altLang="en-US" dirty="0"/>
              <a:t>) = </a:t>
            </a:r>
            <a:r>
              <a:rPr lang="en-US" altLang="en-US" i="1" dirty="0"/>
              <a:t>w</a:t>
            </a:r>
            <a:r>
              <a:rPr lang="en-US" altLang="en-US" baseline="-25000" dirty="0"/>
              <a:t>A</a:t>
            </a:r>
            <a:r>
              <a:rPr lang="en-US" altLang="en-US" baseline="30000" dirty="0"/>
              <a:t>2</a:t>
            </a:r>
            <a:r>
              <a:rPr lang="en-US" altLang="en-US" dirty="0">
                <a:sym typeface="Symbol" panose="05050102010706020507" pitchFamily="18" charset="2"/>
              </a:rPr>
              <a:t></a:t>
            </a:r>
            <a:r>
              <a:rPr lang="en-US" altLang="en-US" baseline="-25000" dirty="0">
                <a:sym typeface="Symbol" panose="05050102010706020507" pitchFamily="18" charset="2"/>
              </a:rPr>
              <a:t>A</a:t>
            </a:r>
            <a:r>
              <a:rPr lang="en-US" altLang="en-US" baseline="30000" dirty="0">
                <a:sym typeface="Symbol" panose="05050102010706020507" pitchFamily="18" charset="2"/>
              </a:rPr>
              <a:t>2</a:t>
            </a:r>
            <a:r>
              <a:rPr lang="en-US" altLang="en-US" dirty="0"/>
              <a:t> + </a:t>
            </a:r>
            <a:r>
              <a:rPr lang="en-US" altLang="en-US" i="1" dirty="0"/>
              <a:t>w</a:t>
            </a:r>
            <a:r>
              <a:rPr lang="en-US" altLang="en-US" baseline="-25000" dirty="0"/>
              <a:t>B</a:t>
            </a:r>
            <a:r>
              <a:rPr lang="en-US" altLang="en-US" baseline="30000" dirty="0"/>
              <a:t>2</a:t>
            </a:r>
            <a:r>
              <a:rPr lang="en-US" altLang="en-US" dirty="0">
                <a:sym typeface="Symbol" panose="05050102010706020507" pitchFamily="18" charset="2"/>
              </a:rPr>
              <a:t></a:t>
            </a:r>
            <a:r>
              <a:rPr lang="en-US" altLang="en-US" baseline="-25000" dirty="0">
                <a:sym typeface="Symbol" panose="05050102010706020507" pitchFamily="18" charset="2"/>
              </a:rPr>
              <a:t>B</a:t>
            </a:r>
            <a:r>
              <a:rPr lang="en-US" altLang="en-US" baseline="30000" dirty="0">
                <a:sym typeface="Symbol" panose="05050102010706020507" pitchFamily="18" charset="2"/>
              </a:rPr>
              <a:t>2</a:t>
            </a:r>
            <a:r>
              <a:rPr lang="en-US" altLang="en-US" dirty="0"/>
              <a:t> + 2</a:t>
            </a:r>
            <a:r>
              <a:rPr lang="en-US" altLang="en-US" i="1" dirty="0"/>
              <a:t>w</a:t>
            </a:r>
            <a:r>
              <a:rPr lang="en-US" altLang="en-US" baseline="-25000" dirty="0"/>
              <a:t>A</a:t>
            </a:r>
            <a:r>
              <a:rPr lang="en-US" altLang="en-US" i="1" dirty="0"/>
              <a:t>w</a:t>
            </a:r>
            <a:r>
              <a:rPr lang="en-US" altLang="en-US" baseline="-25000" dirty="0"/>
              <a:t>B</a:t>
            </a:r>
            <a:r>
              <a:rPr lang="en-US" altLang="en-US" dirty="0">
                <a:sym typeface="Symbol" panose="05050102010706020507" pitchFamily="18" charset="2"/>
              </a:rPr>
              <a:t></a:t>
            </a:r>
            <a:r>
              <a:rPr lang="en-US" altLang="en-US" baseline="-25000" dirty="0">
                <a:sym typeface="Symbol" panose="05050102010706020507" pitchFamily="18" charset="2"/>
              </a:rPr>
              <a:t>A</a:t>
            </a:r>
            <a:r>
              <a:rPr lang="en-US" altLang="en-US" dirty="0">
                <a:sym typeface="Symbol" panose="05050102010706020507" pitchFamily="18" charset="2"/>
              </a:rPr>
              <a:t></a:t>
            </a:r>
            <a:r>
              <a:rPr lang="en-US" altLang="en-US" baseline="-25000" dirty="0">
                <a:sym typeface="Symbol" panose="05050102010706020507" pitchFamily="18" charset="2"/>
              </a:rPr>
              <a:t>B</a:t>
            </a:r>
            <a:r>
              <a:rPr lang="en-US" altLang="en-US" dirty="0"/>
              <a:t>C</a:t>
            </a:r>
            <a:r>
              <a:rPr lang="en-US" altLang="en-US" sz="2000" dirty="0"/>
              <a:t>ORR</a:t>
            </a:r>
            <a:r>
              <a:rPr lang="en-US" altLang="en-US" baseline="-25000" dirty="0"/>
              <a:t>AB</a:t>
            </a:r>
          </a:p>
          <a:p>
            <a:pPr marL="2057400" lvl="1" indent="-1600200">
              <a:lnSpc>
                <a:spcPct val="95000"/>
              </a:lnSpc>
              <a:spcBef>
                <a:spcPct val="45000"/>
              </a:spcBef>
              <a:buFontTx/>
              <a:buNone/>
              <a:tabLst>
                <a:tab pos="1028700" algn="ctr"/>
                <a:tab pos="1714500" algn="l"/>
                <a:tab pos="2057400" algn="l"/>
              </a:tabLst>
            </a:pPr>
            <a:r>
              <a:rPr lang="en-US" altLang="en-US" dirty="0">
                <a:sym typeface="Symbol" panose="05050102010706020507" pitchFamily="18" charset="2"/>
              </a:rPr>
              <a:t>	</a:t>
            </a:r>
            <a:r>
              <a:rPr lang="en-US" altLang="en-US" baseline="-25000" dirty="0"/>
              <a:t>X</a:t>
            </a:r>
            <a:r>
              <a:rPr lang="en-US" altLang="en-US" baseline="30000" dirty="0"/>
              <a:t>2</a:t>
            </a:r>
            <a:r>
              <a:rPr lang="en-US" altLang="en-US" dirty="0"/>
              <a:t>	=	the variance of  currency X’s effective financing rate</a:t>
            </a:r>
          </a:p>
          <a:p>
            <a:pPr marL="2057400" lvl="1" indent="-1600200">
              <a:lnSpc>
                <a:spcPct val="95000"/>
              </a:lnSpc>
              <a:spcBef>
                <a:spcPct val="20000"/>
              </a:spcBef>
              <a:buFontTx/>
              <a:buNone/>
              <a:tabLst>
                <a:tab pos="1028700" algn="ctr"/>
                <a:tab pos="1714500" algn="l"/>
                <a:tab pos="2057400" algn="l"/>
              </a:tabLst>
            </a:pPr>
            <a:r>
              <a:rPr lang="en-US" altLang="en-US" dirty="0"/>
              <a:t>	C</a:t>
            </a:r>
            <a:r>
              <a:rPr lang="en-US" altLang="en-US" sz="2000" dirty="0"/>
              <a:t>ORR</a:t>
            </a:r>
            <a:r>
              <a:rPr lang="en-US" altLang="en-US" baseline="-25000" dirty="0"/>
              <a:t>AB</a:t>
            </a:r>
            <a:r>
              <a:rPr lang="en-US" altLang="en-US" dirty="0"/>
              <a:t>	=	the correlation coefficient of the two currencies’ effective finance rates</a:t>
            </a:r>
          </a:p>
        </p:txBody>
      </p:sp>
      <p:sp>
        <p:nvSpPr>
          <p:cNvPr id="180229" name="Rectangle 5"/>
          <p:cNvSpPr>
            <a:spLocks noGrp="1" noChangeArrowheads="1"/>
          </p:cNvSpPr>
          <p:nvPr>
            <p:ph type="title"/>
          </p:nvPr>
        </p:nvSpPr>
        <p:spPr>
          <a:xfrm>
            <a:off x="685800" y="188640"/>
            <a:ext cx="7558608" cy="936104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Financing with a </a:t>
            </a:r>
            <a:r>
              <a:rPr lang="en-US" altLang="en-US" sz="3200" dirty="0" smtClean="0"/>
              <a:t> Portfolio </a:t>
            </a:r>
            <a:r>
              <a:rPr lang="en-US" altLang="en-US" sz="3200" dirty="0"/>
              <a:t>of Currencies</a:t>
            </a:r>
          </a:p>
        </p:txBody>
      </p:sp>
      <p:sp>
        <p:nvSpPr>
          <p:cNvPr id="180231" name="Rectangle 7"/>
          <p:cNvSpPr>
            <a:spLocks noChangeArrowheads="1"/>
          </p:cNvSpPr>
          <p:nvPr/>
        </p:nvSpPr>
        <p:spPr bwMode="auto">
          <a:xfrm>
            <a:off x="717028" y="1412776"/>
            <a:ext cx="78486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342900" indent="-34290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1028700" algn="ctr"/>
                <a:tab pos="1714500" algn="l"/>
                <a:tab pos="2057400" algn="l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2057400" indent="-160020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1028700" algn="ctr"/>
                <a:tab pos="1714500" algn="l"/>
                <a:tab pos="2057400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43434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1028700" algn="ctr"/>
                <a:tab pos="1714500" algn="l"/>
                <a:tab pos="2057400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46863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1028700" algn="ctr"/>
                <a:tab pos="1714500" algn="l"/>
                <a:tab pos="20574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50292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1028700" algn="ctr"/>
                <a:tab pos="1714500" algn="l"/>
                <a:tab pos="20574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54864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1028700" algn="ctr"/>
                <a:tab pos="1714500" algn="l"/>
                <a:tab pos="20574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5943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1028700" algn="ctr"/>
                <a:tab pos="1714500" algn="l"/>
                <a:tab pos="20574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6400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1028700" algn="ctr"/>
                <a:tab pos="1714500" algn="l"/>
                <a:tab pos="20574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6858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1028700" algn="ctr"/>
                <a:tab pos="1714500" algn="l"/>
                <a:tab pos="20574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None/>
            </a:pPr>
            <a:r>
              <a:rPr lang="en-US" altLang="en-US" dirty="0"/>
              <a:t>For a two-currency portfolio,</a:t>
            </a:r>
          </a:p>
        </p:txBody>
      </p:sp>
    </p:spTree>
    <p:extLst>
      <p:ext uri="{BB962C8B-B14F-4D97-AF65-F5344CB8AC3E}">
        <p14:creationId xmlns:p14="http://schemas.microsoft.com/office/powerpoint/2010/main" val="125981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0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80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80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228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2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128588"/>
            <a:ext cx="9144000" cy="9906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Impact of Short-Term Financing Decisions</a:t>
            </a:r>
            <a:br>
              <a:rPr lang="en-US" altLang="en-US" sz="3200" dirty="0"/>
            </a:br>
            <a:r>
              <a:rPr lang="en-US" altLang="en-US" sz="3200" dirty="0"/>
              <a:t>on an MNC’s Value</a:t>
            </a:r>
            <a:endParaRPr lang="en-US" altLang="en-US" sz="3200" b="0" dirty="0"/>
          </a:p>
        </p:txBody>
      </p:sp>
      <p:grpSp>
        <p:nvGrpSpPr>
          <p:cNvPr id="176144" name="Group 16"/>
          <p:cNvGrpSpPr>
            <a:grpSpLocks/>
          </p:cNvGrpSpPr>
          <p:nvPr/>
        </p:nvGrpSpPr>
        <p:grpSpPr bwMode="auto">
          <a:xfrm>
            <a:off x="971600" y="1119188"/>
            <a:ext cx="7467600" cy="5041900"/>
            <a:chOff x="624" y="1008"/>
            <a:chExt cx="4704" cy="3176"/>
          </a:xfrm>
        </p:grpSpPr>
        <p:grpSp>
          <p:nvGrpSpPr>
            <p:cNvPr id="176134" name="Group 6"/>
            <p:cNvGrpSpPr>
              <a:grpSpLocks/>
            </p:cNvGrpSpPr>
            <p:nvPr/>
          </p:nvGrpSpPr>
          <p:grpSpPr bwMode="auto">
            <a:xfrm>
              <a:off x="816" y="1680"/>
              <a:ext cx="4128" cy="1416"/>
              <a:chOff x="816" y="1680"/>
              <a:chExt cx="4128" cy="1416"/>
            </a:xfrm>
          </p:grpSpPr>
          <p:sp>
            <p:nvSpPr>
              <p:cNvPr id="176135" name="Rectangle 7"/>
              <p:cNvSpPr>
                <a:spLocks noChangeArrowheads="1"/>
              </p:cNvSpPr>
              <p:nvPr/>
            </p:nvSpPr>
            <p:spPr bwMode="auto">
              <a:xfrm>
                <a:off x="816" y="1680"/>
                <a:ext cx="4080" cy="1344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6136" name="Rectangle 8"/>
              <p:cNvSpPr>
                <a:spLocks noChangeArrowheads="1"/>
              </p:cNvSpPr>
              <p:nvPr/>
            </p:nvSpPr>
            <p:spPr bwMode="auto">
              <a:xfrm>
                <a:off x="864" y="1728"/>
                <a:ext cx="4080" cy="134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aphicFrame>
            <p:nvGraphicFramePr>
              <p:cNvPr id="176137" name="Object 9">
                <a:hlinkClick r:id="" action="ppaction://ole?verb=0"/>
              </p:cNvPr>
              <p:cNvGraphicFramePr>
                <a:graphicFrameLocks/>
              </p:cNvGraphicFramePr>
              <p:nvPr/>
            </p:nvGraphicFramePr>
            <p:xfrm>
              <a:off x="1056" y="1728"/>
              <a:ext cx="3648" cy="1368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9233" name="Equation" r:id="rId3" imgW="2438280" imgH="914400" progId="Equation.3">
                      <p:embed/>
                    </p:oleObj>
                  </mc:Choice>
                  <mc:Fallback>
                    <p:oleObj name="Equation" r:id="rId3" imgW="2438280" imgH="914400" progId="Equation.3">
                      <p:embed/>
                      <p:pic>
                        <p:nvPicPr>
                          <p:cNvPr id="176137" name="Object 9">
                            <a:hlinkClick r:id="" action="ppaction://ole?verb=0"/>
                          </p:cNvPr>
                          <p:cNvPicPr>
                            <a:picLocks noChangeArrowheads="1"/>
                          </p:cNvPicPr>
                          <p:nvPr/>
                        </p:nvPicPr>
                        <p:blipFill>
                          <a:blip r:embed="rId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056" y="1728"/>
                            <a:ext cx="3648" cy="1368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chemeClr val="accent1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chemeClr val="tx1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chemeClr val="bg2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sp>
          <p:nvSpPr>
            <p:cNvPr id="176138" name="Rectangle 10"/>
            <p:cNvSpPr>
              <a:spLocks noChangeArrowheads="1"/>
            </p:cNvSpPr>
            <p:nvPr/>
          </p:nvSpPr>
          <p:spPr bwMode="auto">
            <a:xfrm>
              <a:off x="624" y="3168"/>
              <a:ext cx="4704" cy="10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marL="1314450" indent="-1314450" algn="l"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1485900" algn="l"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600200" algn="l"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algn="l"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514350" algn="ctr"/>
                  <a:tab pos="1085850" algn="l"/>
                  <a:tab pos="13144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sz="2000" dirty="0">
                  <a:latin typeface="Arial" panose="020B0604020202020204" pitchFamily="34" charset="0"/>
                </a:rPr>
                <a:t>	E (</a:t>
              </a:r>
              <a:r>
                <a:rPr lang="en-US" altLang="en-US" sz="2000" dirty="0" err="1">
                  <a:latin typeface="Arial" panose="020B0604020202020204" pitchFamily="34" charset="0"/>
                </a:rPr>
                <a:t>CF</a:t>
              </a:r>
              <a:r>
                <a:rPr lang="en-US" altLang="en-US" sz="2000" i="1" baseline="-25000" dirty="0" err="1">
                  <a:latin typeface="Arial" panose="020B0604020202020204" pitchFamily="34" charset="0"/>
                </a:rPr>
                <a:t>j,t</a:t>
              </a:r>
              <a:r>
                <a:rPr lang="en-US" altLang="en-US" sz="2000" i="1" baseline="-25000" dirty="0">
                  <a:latin typeface="Arial" panose="020B0604020202020204" pitchFamily="34" charset="0"/>
                </a:rPr>
                <a:t> </a:t>
              </a:r>
              <a:r>
                <a:rPr lang="en-US" altLang="en-US" sz="2000" dirty="0">
                  <a:latin typeface="Arial" panose="020B0604020202020204" pitchFamily="34" charset="0"/>
                </a:rPr>
                <a:t>)	=	expected cash flows in currency </a:t>
              </a:r>
              <a:r>
                <a:rPr lang="en-US" altLang="en-US" sz="2000" i="1" dirty="0">
                  <a:latin typeface="Arial" panose="020B0604020202020204" pitchFamily="34" charset="0"/>
                </a:rPr>
                <a:t>j</a:t>
              </a:r>
              <a:r>
                <a:rPr lang="en-US" altLang="en-US" sz="2000" dirty="0">
                  <a:latin typeface="Arial" panose="020B0604020202020204" pitchFamily="34" charset="0"/>
                </a:rPr>
                <a:t> to be received by the U.S. parent at the end of period </a:t>
              </a:r>
              <a:r>
                <a:rPr lang="en-US" altLang="en-US" sz="2000" i="1" dirty="0">
                  <a:latin typeface="Arial" panose="020B0604020202020204" pitchFamily="34" charset="0"/>
                </a:rPr>
                <a:t>t</a:t>
              </a:r>
              <a:endParaRPr lang="en-US" altLang="en-US" sz="2000" dirty="0">
                <a:latin typeface="Arial" panose="020B0604020202020204" pitchFamily="34" charset="0"/>
              </a:endParaRPr>
            </a:p>
            <a:p>
              <a:r>
                <a:rPr lang="en-US" altLang="en-US" sz="2000" dirty="0">
                  <a:latin typeface="Arial" panose="020B0604020202020204" pitchFamily="34" charset="0"/>
                </a:rPr>
                <a:t>	E (</a:t>
              </a:r>
              <a:r>
                <a:rPr lang="en-US" altLang="en-US" sz="2000" dirty="0" err="1">
                  <a:latin typeface="Arial" panose="020B0604020202020204" pitchFamily="34" charset="0"/>
                </a:rPr>
                <a:t>ER</a:t>
              </a:r>
              <a:r>
                <a:rPr lang="en-US" altLang="en-US" sz="2000" i="1" baseline="-25000" dirty="0" err="1">
                  <a:latin typeface="Arial" panose="020B0604020202020204" pitchFamily="34" charset="0"/>
                </a:rPr>
                <a:t>j,t</a:t>
              </a:r>
              <a:r>
                <a:rPr lang="en-US" altLang="en-US" sz="2000" i="1" baseline="-25000" dirty="0">
                  <a:latin typeface="Arial" panose="020B0604020202020204" pitchFamily="34" charset="0"/>
                </a:rPr>
                <a:t> </a:t>
              </a:r>
              <a:r>
                <a:rPr lang="en-US" altLang="en-US" sz="2000" dirty="0">
                  <a:latin typeface="Arial" panose="020B0604020202020204" pitchFamily="34" charset="0"/>
                </a:rPr>
                <a:t>)	=	expected exchange rate at which currency </a:t>
              </a:r>
              <a:r>
                <a:rPr lang="en-US" altLang="en-US" sz="2000" i="1" dirty="0">
                  <a:latin typeface="Arial" panose="020B0604020202020204" pitchFamily="34" charset="0"/>
                </a:rPr>
                <a:t>j</a:t>
              </a:r>
              <a:r>
                <a:rPr lang="en-US" altLang="en-US" sz="2000" dirty="0">
                  <a:latin typeface="Arial" panose="020B0604020202020204" pitchFamily="34" charset="0"/>
                </a:rPr>
                <a:t> can be converted to dollars at the end of period </a:t>
              </a:r>
              <a:r>
                <a:rPr lang="en-US" altLang="en-US" sz="2000" i="1" dirty="0">
                  <a:latin typeface="Arial" panose="020B0604020202020204" pitchFamily="34" charset="0"/>
                </a:rPr>
                <a:t>t</a:t>
              </a:r>
              <a:endParaRPr lang="en-US" altLang="en-US" sz="2000" dirty="0">
                <a:latin typeface="Arial" panose="020B0604020202020204" pitchFamily="34" charset="0"/>
              </a:endParaRPr>
            </a:p>
            <a:p>
              <a:r>
                <a:rPr lang="en-US" altLang="en-US" sz="2000" i="1" dirty="0">
                  <a:latin typeface="Arial" panose="020B0604020202020204" pitchFamily="34" charset="0"/>
                </a:rPr>
                <a:t>	k	</a:t>
              </a:r>
              <a:r>
                <a:rPr lang="en-US" altLang="en-US" sz="2000" dirty="0">
                  <a:latin typeface="Arial" panose="020B0604020202020204" pitchFamily="34" charset="0"/>
                </a:rPr>
                <a:t>=	weighted average cost of capital of the parent</a:t>
              </a:r>
            </a:p>
          </p:txBody>
        </p:sp>
        <p:sp>
          <p:nvSpPr>
            <p:cNvPr id="176142" name="Line 14"/>
            <p:cNvSpPr>
              <a:spLocks noChangeShapeType="1"/>
            </p:cNvSpPr>
            <p:nvPr/>
          </p:nvSpPr>
          <p:spPr bwMode="auto">
            <a:xfrm>
              <a:off x="3072" y="1488"/>
              <a:ext cx="0" cy="384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6139" name="Rectangle 11"/>
            <p:cNvSpPr>
              <a:spLocks noChangeArrowheads="1"/>
            </p:cNvSpPr>
            <p:nvPr/>
          </p:nvSpPr>
          <p:spPr bwMode="auto">
            <a:xfrm>
              <a:off x="1920" y="1008"/>
              <a:ext cx="2256" cy="480"/>
            </a:xfrm>
            <a:prstGeom prst="rect">
              <a:avLst/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6140" name="Rectangle 12"/>
            <p:cNvSpPr>
              <a:spLocks noChangeArrowheads="1"/>
            </p:cNvSpPr>
            <p:nvPr/>
          </p:nvSpPr>
          <p:spPr bwMode="auto">
            <a:xfrm>
              <a:off x="1968" y="1056"/>
              <a:ext cx="2256" cy="48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6141" name="Rectangle 13"/>
            <p:cNvSpPr>
              <a:spLocks noChangeArrowheads="1"/>
            </p:cNvSpPr>
            <p:nvPr/>
          </p:nvSpPr>
          <p:spPr bwMode="auto">
            <a:xfrm>
              <a:off x="1968" y="1104"/>
              <a:ext cx="2256" cy="4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sz="2000"/>
                <a:t>Expenses Incurred from Short-Term Financing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68087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76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1063228"/>
            <a:ext cx="6172200" cy="47556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899" y="4471127"/>
            <a:ext cx="6172200" cy="561510"/>
          </a:xfrm>
        </p:spPr>
        <p:txBody>
          <a:bodyPr/>
          <a:lstStyle/>
          <a:p>
            <a:pPr marL="0" indent="0" algn="ctr">
              <a:buNone/>
            </a:pPr>
            <a:r>
              <a:rPr lang="en-GB" sz="3300" dirty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33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13/03/2022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</a:t>
            </a:fld>
            <a:endParaRPr lang="en-GB" altLang="en-US"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857250"/>
            <a:ext cx="9143999" cy="340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0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2381</TotalTime>
  <Words>745</Words>
  <Application>Microsoft Office PowerPoint</Application>
  <PresentationFormat>On-screen Show (4:3)</PresentationFormat>
  <Paragraphs>93</Paragraphs>
  <Slides>21</Slides>
  <Notes>8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Myriad Pro</vt:lpstr>
      <vt:lpstr>Symbol</vt:lpstr>
      <vt:lpstr>Verdana</vt:lpstr>
      <vt:lpstr>Wingdings</vt:lpstr>
      <vt:lpstr>20140311PresentationUWTSDTemplate</vt:lpstr>
      <vt:lpstr>Worksheet</vt:lpstr>
      <vt:lpstr>Equation</vt:lpstr>
      <vt:lpstr>LCBB6002</vt:lpstr>
      <vt:lpstr>Chapter Objectives</vt:lpstr>
      <vt:lpstr>Sources of Short-Term Financing</vt:lpstr>
      <vt:lpstr>Internal Financing by MNCs</vt:lpstr>
      <vt:lpstr>Why MNCs Consider Foreign Financing?</vt:lpstr>
      <vt:lpstr>Short-Term Interest Rates</vt:lpstr>
      <vt:lpstr>Determining the Effective Financing Rate</vt:lpstr>
      <vt:lpstr>Determining the Effective Financing Rate</vt:lpstr>
      <vt:lpstr>Criteria Considered for Foreign Financing</vt:lpstr>
      <vt:lpstr>Criteria Considered for Foreign Financing</vt:lpstr>
      <vt:lpstr>Criteria Considered for Foreign Financing</vt:lpstr>
      <vt:lpstr>Criteria Considered for Foreign Financing</vt:lpstr>
      <vt:lpstr>Actual Results From Foreign Financing</vt:lpstr>
      <vt:lpstr>Financing with Yens versus Dollars</vt:lpstr>
      <vt:lpstr>Financing with a  Portfolio of Currencies</vt:lpstr>
      <vt:lpstr>Financing with a  Portfolio of Currencies</vt:lpstr>
      <vt:lpstr>Financing with a  Portfolio of Currencies</vt:lpstr>
      <vt:lpstr>Financing with a Portfolio of Currencies</vt:lpstr>
      <vt:lpstr>Financing with a  Portfolio of Currencies</vt:lpstr>
      <vt:lpstr>Impact of Short-Term Financing Decisions on an MNC’s Value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Administrator</cp:lastModifiedBy>
  <cp:revision>172</cp:revision>
  <cp:lastPrinted>2018-07-09T15:27:01Z</cp:lastPrinted>
  <dcterms:created xsi:type="dcterms:W3CDTF">2002-10-07T19:43:58Z</dcterms:created>
  <dcterms:modified xsi:type="dcterms:W3CDTF">2022-03-13T07:56:10Z</dcterms:modified>
</cp:coreProperties>
</file>