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65" r:id="rId3"/>
    <p:sldId id="262" r:id="rId4"/>
    <p:sldId id="264" r:id="rId5"/>
    <p:sldId id="260" r:id="rId6"/>
    <p:sldId id="275" r:id="rId7"/>
    <p:sldId id="268" r:id="rId8"/>
    <p:sldId id="274" r:id="rId9"/>
    <p:sldId id="273" r:id="rId10"/>
    <p:sldId id="261" r:id="rId11"/>
    <p:sldId id="271" r:id="rId12"/>
    <p:sldId id="258" r:id="rId13"/>
    <p:sldId id="259" r:id="rId14"/>
    <p:sldId id="263" r:id="rId15"/>
    <p:sldId id="267" r:id="rId16"/>
    <p:sldId id="269" r:id="rId17"/>
    <p:sldId id="266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51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AD71D2-6E42-4D01-8E20-F238124FCF1F}" type="datetimeFigureOut">
              <a:rPr lang="en-GB" smtClean="0"/>
              <a:t>24/10/2021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ED91EC-D381-4C7C-8F0B-71B990FB63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7901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ED91EC-D381-4C7C-8F0B-71B990FB63E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1022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D7348-836F-4F3C-8B73-58D010B3B784}" type="datetimeFigureOut">
              <a:rPr lang="en-US" smtClean="0"/>
              <a:t>10/24/2021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7895B-9E8D-4F76-9EDC-7D22790B6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11979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D7348-836F-4F3C-8B73-58D010B3B784}" type="datetimeFigureOut">
              <a:rPr lang="en-US" smtClean="0"/>
              <a:t>10/24/2021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7895B-9E8D-4F76-9EDC-7D22790B6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99385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D7348-836F-4F3C-8B73-58D010B3B784}" type="datetimeFigureOut">
              <a:rPr lang="en-US" smtClean="0"/>
              <a:t>10/24/2021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7895B-9E8D-4F76-9EDC-7D22790B6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9131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D7348-836F-4F3C-8B73-58D010B3B784}" type="datetimeFigureOut">
              <a:rPr lang="en-US" smtClean="0"/>
              <a:t>10/24/2021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7895B-9E8D-4F76-9EDC-7D22790B6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7530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D7348-836F-4F3C-8B73-58D010B3B784}" type="datetimeFigureOut">
              <a:rPr lang="en-US" smtClean="0"/>
              <a:t>10/24/2021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7895B-9E8D-4F76-9EDC-7D22790B6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41645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D7348-836F-4F3C-8B73-58D010B3B784}" type="datetimeFigureOut">
              <a:rPr lang="en-US" smtClean="0"/>
              <a:t>10/24/2021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7895B-9E8D-4F76-9EDC-7D22790B6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3345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D7348-836F-4F3C-8B73-58D010B3B784}" type="datetimeFigureOut">
              <a:rPr lang="en-US" smtClean="0"/>
              <a:t>10/24/2021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7895B-9E8D-4F76-9EDC-7D22790B6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4873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D7348-836F-4F3C-8B73-58D010B3B784}" type="datetimeFigureOut">
              <a:rPr lang="en-US" smtClean="0"/>
              <a:t>10/24/2021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7895B-9E8D-4F76-9EDC-7D22790B6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87604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D7348-836F-4F3C-8B73-58D010B3B784}" type="datetimeFigureOut">
              <a:rPr lang="en-US" smtClean="0"/>
              <a:t>10/24/2021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7895B-9E8D-4F76-9EDC-7D22790B6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372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D7348-836F-4F3C-8B73-58D010B3B784}" type="datetimeFigureOut">
              <a:rPr lang="en-US" smtClean="0"/>
              <a:t>10/24/2021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7895B-9E8D-4F76-9EDC-7D22790B6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88895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D7348-836F-4F3C-8B73-58D010B3B784}" type="datetimeFigureOut">
              <a:rPr lang="en-US" smtClean="0"/>
              <a:t>10/24/2021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7895B-9E8D-4F76-9EDC-7D22790B6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7334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2D7348-836F-4F3C-8B73-58D010B3B784}" type="datetimeFigureOut">
              <a:rPr lang="en-US" smtClean="0"/>
              <a:t>10/24/2021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F7895B-9E8D-4F76-9EDC-7D22790B6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3799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mailto:g.behenna@uwtsd.ac.uk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moodle.uwtsd.ac.uk/course/view.php?id=3562#section-2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hyperlink" Target="https://www.amazon.co.uk/Management-Organisational-Behaviour-11th-edn/dp/1292088486/ref=sr_1_1?crid=14LHPUY7MRRG9&amp;keywords=mullins+management+and+organisational+behaviour&amp;qid=1567681437&amp;s=books&amp;sprefix=mullins%2Caps%2C145&amp;sr=1-1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4086603-555F-4C29-8F1B-EAF128DDF87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167"/>
          <a:stretch/>
        </p:blipFill>
        <p:spPr>
          <a:xfrm>
            <a:off x="62144" y="76200"/>
            <a:ext cx="9005656" cy="6705600"/>
          </a:xfrm>
          <a:prstGeom prst="rect">
            <a:avLst/>
          </a:prstGeom>
          <a:ln w="95250">
            <a:solidFill>
              <a:srgbClr val="FF0000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990600"/>
            <a:ext cx="7772400" cy="3886199"/>
          </a:xfrm>
        </p:spPr>
        <p:txBody>
          <a:bodyPr>
            <a:normAutofit/>
          </a:bodyPr>
          <a:lstStyle/>
          <a:p>
            <a:br>
              <a:rPr lang="en-GB" sz="5000" b="1" i="1" dirty="0"/>
            </a:br>
            <a:br>
              <a:rPr lang="en-GB" sz="5000" b="1" dirty="0"/>
            </a:br>
            <a:r>
              <a:rPr lang="en-GB" sz="5000" b="1" dirty="0"/>
              <a:t>BMSP4002 Contemporary Management Approaches</a:t>
            </a:r>
            <a:endParaRPr lang="en-US" sz="5000" b="1" dirty="0"/>
          </a:p>
        </p:txBody>
      </p:sp>
    </p:spTree>
    <p:extLst>
      <p:ext uri="{BB962C8B-B14F-4D97-AF65-F5344CB8AC3E}">
        <p14:creationId xmlns:p14="http://schemas.microsoft.com/office/powerpoint/2010/main" val="33211619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40E7815-00FC-49E2-AD7C-2B12606BD6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" y="76200"/>
            <a:ext cx="8991600" cy="670560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0163436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0CBDEB-D8CA-4B6E-B827-FA7CC8E787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73012-7672-48DA-BF53-8A594B3FFA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Hi Everyone, I’m Glenn, your Module Lecturer and I will be guiding you through this module.</a:t>
            </a:r>
          </a:p>
          <a:p>
            <a:endParaRPr lang="en-GB" dirty="0"/>
          </a:p>
          <a:p>
            <a:r>
              <a:rPr lang="en-GB" dirty="0"/>
              <a:t>Glenn Behenna 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g.behenna@uwtsd.ac.uk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2" descr="Image result for who are you?">
            <a:extLst>
              <a:ext uri="{FF2B5EF4-FFF2-40B4-BE49-F238E27FC236}">
                <a16:creationId xmlns:a16="http://schemas.microsoft.com/office/drawing/2014/main" id="{8A3D7CD7-E80B-448D-92B0-CF68413321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55469">
            <a:off x="5121274" y="3881543"/>
            <a:ext cx="3562350" cy="2591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9536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A7A7B16-C9C8-41B1-9B15-9B17581C88E2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rot="489197">
            <a:off x="3832862" y="485640"/>
            <a:ext cx="5131387" cy="606106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94DD75E-337D-46A8-B3E1-00B8798FC748}"/>
              </a:ext>
            </a:extLst>
          </p:cNvPr>
          <p:cNvSpPr txBox="1"/>
          <p:nvPr/>
        </p:nvSpPr>
        <p:spPr>
          <a:xfrm>
            <a:off x="381000" y="152400"/>
            <a:ext cx="3429000" cy="477053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3200" b="1" dirty="0"/>
              <a:t>Write down 1 thing about you which is </a:t>
            </a:r>
            <a:r>
              <a:rPr lang="en-GB" sz="3200" b="1" dirty="0">
                <a:solidFill>
                  <a:srgbClr val="FF0000"/>
                </a:solidFill>
              </a:rPr>
              <a:t>True</a:t>
            </a:r>
            <a:r>
              <a:rPr lang="en-GB" sz="3200" b="1" dirty="0"/>
              <a:t> and 1 which is a </a:t>
            </a:r>
            <a:r>
              <a:rPr lang="en-GB" sz="3200" b="1" dirty="0">
                <a:solidFill>
                  <a:srgbClr val="FF0000"/>
                </a:solidFill>
              </a:rPr>
              <a:t>Lie</a:t>
            </a:r>
            <a:r>
              <a:rPr lang="en-GB" sz="3200" b="1" dirty="0"/>
              <a:t>.  </a:t>
            </a:r>
          </a:p>
          <a:p>
            <a:endParaRPr lang="en-GB" sz="800" b="1" dirty="0"/>
          </a:p>
          <a:p>
            <a:r>
              <a:rPr lang="en-GB" sz="3200" b="1" dirty="0"/>
              <a:t>Share this with the class. I will go first to start us off.</a:t>
            </a:r>
          </a:p>
          <a:p>
            <a:endParaRPr lang="en-GB" sz="800" b="1" dirty="0"/>
          </a:p>
          <a:p>
            <a:r>
              <a:rPr lang="en-GB" sz="3200" b="1" dirty="0"/>
              <a:t>Can Anyone guess which one is a </a:t>
            </a:r>
            <a:r>
              <a:rPr lang="en-GB" sz="3200" b="1" dirty="0">
                <a:solidFill>
                  <a:srgbClr val="FF0000"/>
                </a:solidFill>
              </a:rPr>
              <a:t>Lie</a:t>
            </a:r>
            <a:r>
              <a:rPr lang="en-GB" sz="3200" b="1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758696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274638"/>
            <a:ext cx="8839200" cy="1143000"/>
          </a:xfrm>
        </p:spPr>
        <p:txBody>
          <a:bodyPr>
            <a:normAutofit/>
          </a:bodyPr>
          <a:lstStyle/>
          <a:p>
            <a:r>
              <a:rPr lang="en-US" b="1" dirty="0"/>
              <a:t>Module Aims &amp; Objectives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2400" b="1" dirty="0"/>
              <a:t>AIM(S)</a:t>
            </a:r>
          </a:p>
          <a:p>
            <a:r>
              <a:rPr lang="en-US" sz="2400" dirty="0"/>
              <a:t>To provide students with an introduction to contemporary management approaches, with reference to specific </a:t>
            </a:r>
            <a:r>
              <a:rPr lang="en-US" sz="2400" dirty="0" err="1"/>
              <a:t>organisational</a:t>
            </a:r>
            <a:r>
              <a:rPr lang="en-US" sz="2400" dirty="0"/>
              <a:t> functions. 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sz="2400" b="1" dirty="0"/>
              <a:t>OBJECTIVES </a:t>
            </a:r>
            <a:endParaRPr lang="en-US" sz="2400" dirty="0"/>
          </a:p>
          <a:p>
            <a:pPr marL="0" indent="0">
              <a:buNone/>
            </a:pPr>
            <a:r>
              <a:rPr lang="en-US" sz="2400" dirty="0"/>
              <a:t>Upon the successful completion of this module, the student should be able to demonstrate the ability to:</a:t>
            </a:r>
          </a:p>
          <a:p>
            <a:r>
              <a:rPr lang="en-US" sz="2400" dirty="0"/>
              <a:t>explain specific </a:t>
            </a:r>
            <a:r>
              <a:rPr lang="en-US" sz="2400" dirty="0" err="1"/>
              <a:t>organisational</a:t>
            </a:r>
            <a:r>
              <a:rPr lang="en-US" sz="2400" dirty="0"/>
              <a:t> functions and contemporary management approaches to these functions;</a:t>
            </a:r>
          </a:p>
          <a:p>
            <a:r>
              <a:rPr lang="en-US" sz="2400" dirty="0"/>
              <a:t>critique contemporary management approaches in relation to given sectors or </a:t>
            </a:r>
            <a:r>
              <a:rPr lang="en-US" sz="2400" dirty="0" err="1"/>
              <a:t>organisations</a:t>
            </a:r>
            <a:r>
              <a:rPr lang="en-US" sz="2400" dirty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4289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" y="76200"/>
            <a:ext cx="8991600" cy="1143000"/>
          </a:xfrm>
        </p:spPr>
        <p:txBody>
          <a:bodyPr>
            <a:normAutofit/>
          </a:bodyPr>
          <a:lstStyle/>
          <a:p>
            <a:r>
              <a:rPr lang="en-GB" b="1" dirty="0"/>
              <a:t>Weekly Schedule</a:t>
            </a:r>
            <a:endParaRPr lang="en-US" b="1" dirty="0"/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4129088" y="13938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7B2F6D8-2990-4413-8166-B8E94FACAEC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0001940"/>
              </p:ext>
            </p:extLst>
          </p:nvPr>
        </p:nvGraphicFramePr>
        <p:xfrm>
          <a:off x="762000" y="1295400"/>
          <a:ext cx="7620000" cy="4585988"/>
        </p:xfrm>
        <a:graphic>
          <a:graphicData uri="http://schemas.openxmlformats.org/drawingml/2006/table">
            <a:tbl>
              <a:tblPr/>
              <a:tblGrid>
                <a:gridCol w="685800">
                  <a:extLst>
                    <a:ext uri="{9D8B030D-6E8A-4147-A177-3AD203B41FA5}">
                      <a16:colId xmlns:a16="http://schemas.microsoft.com/office/drawing/2014/main" val="478215859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2841739190"/>
                    </a:ext>
                  </a:extLst>
                </a:gridCol>
                <a:gridCol w="5181600">
                  <a:extLst>
                    <a:ext uri="{9D8B030D-6E8A-4147-A177-3AD203B41FA5}">
                      <a16:colId xmlns:a16="http://schemas.microsoft.com/office/drawing/2014/main" val="4194029455"/>
                    </a:ext>
                  </a:extLst>
                </a:gridCol>
              </a:tblGrid>
              <a:tr h="182111">
                <a:tc gridSpan="3">
                  <a:txBody>
                    <a:bodyPr/>
                    <a:lstStyle/>
                    <a:p>
                      <a:pPr algn="ctr">
                        <a:tabLst>
                          <a:tab pos="2880995" algn="l"/>
                        </a:tabLst>
                      </a:pPr>
                      <a:r>
                        <a:rPr lang="en-GB" sz="1000" b="1" dirty="0">
                          <a:effectLst/>
                          <a:latin typeface="Arial" panose="020B0604020202020204" pitchFamily="34" charset="0"/>
                        </a:rPr>
                        <a:t>INDICATIVE </a:t>
                      </a:r>
                      <a:r>
                        <a:rPr lang="en-GB" sz="10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LECTURE SCHEDULE SEMESTER 1 2021/2022</a:t>
                      </a:r>
                      <a:endParaRPr lang="en-GB" sz="1000" b="1" dirty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8694949"/>
                  </a:ext>
                </a:extLst>
              </a:tr>
              <a:tr h="349569">
                <a:tc>
                  <a:txBody>
                    <a:bodyPr/>
                    <a:lstStyle/>
                    <a:p>
                      <a:pPr algn="l"/>
                      <a:r>
                        <a:rPr lang="en-GB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Week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Lecture Dates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2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Lecture Topic</a:t>
                      </a:r>
                      <a:endParaRPr lang="en-GB" sz="1200" b="1" dirty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2353497"/>
                  </a:ext>
                </a:extLst>
              </a:tr>
              <a:tr h="368408">
                <a:tc rowSpan="2">
                  <a:txBody>
                    <a:bodyPr/>
                    <a:lstStyle/>
                    <a:p>
                      <a:r>
                        <a:rPr lang="en-GB" sz="10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Monday 8</a:t>
                      </a:r>
                      <a:r>
                        <a:rPr lang="en-GB" sz="1100" baseline="300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th</a:t>
                      </a:r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 November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buFont typeface="Symbol" panose="05050102010706020507" pitchFamily="18" charset="2"/>
                        <a:buChar char=""/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Introduction to the Module and Assessments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 marL="228600"/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03648594"/>
                  </a:ext>
                </a:extLst>
              </a:tr>
              <a:tr h="349569">
                <a:tc vMerge="1">
                  <a:txBody>
                    <a:bodyPr/>
                    <a:lstStyle/>
                    <a:p>
                      <a:endParaRPr lang="en-GB" sz="10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Tuesday 9</a:t>
                      </a:r>
                      <a:r>
                        <a:rPr lang="en-GB" sz="1100" baseline="300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th</a:t>
                      </a:r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 November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buFont typeface="Symbol" panose="05050102010706020507" pitchFamily="18" charset="2"/>
                        <a:buChar char=""/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The Nature of the Organisation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5256730"/>
                  </a:ext>
                </a:extLst>
              </a:tr>
              <a:tr h="426743">
                <a:tc rowSpan="2">
                  <a:txBody>
                    <a:bodyPr/>
                    <a:lstStyle/>
                    <a:p>
                      <a:r>
                        <a:rPr lang="en-GB" sz="10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Monday 15</a:t>
                      </a:r>
                      <a:r>
                        <a:rPr lang="en-GB" sz="1100" baseline="300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th</a:t>
                      </a:r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 November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Approaches to Organisation and Management &amp; The Role of the Manager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45664092"/>
                  </a:ext>
                </a:extLst>
              </a:tr>
              <a:tr h="349569">
                <a:tc vMerge="1">
                  <a:txBody>
                    <a:bodyPr/>
                    <a:lstStyle/>
                    <a:p>
                      <a:endParaRPr lang="en-GB" sz="10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Tuesday 16</a:t>
                      </a:r>
                      <a:r>
                        <a:rPr lang="en-GB" sz="1100" baseline="300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th</a:t>
                      </a:r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 November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The Nature and Context of the Organisation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1717636"/>
                  </a:ext>
                </a:extLst>
              </a:tr>
              <a:tr h="368408">
                <a:tc rowSpan="2">
                  <a:txBody>
                    <a:bodyPr/>
                    <a:lstStyle/>
                    <a:p>
                      <a:r>
                        <a:rPr lang="en-GB" sz="10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Monday 22</a:t>
                      </a:r>
                      <a:r>
                        <a:rPr lang="en-GB" sz="1100" baseline="300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nd</a:t>
                      </a:r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 November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buFont typeface="Symbol" panose="05050102010706020507" pitchFamily="18" charset="2"/>
                        <a:buChar char=""/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Motivation and Satisfaction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 marL="228600"/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94650421"/>
                  </a:ext>
                </a:extLst>
              </a:tr>
              <a:tr h="368408">
                <a:tc vMerge="1">
                  <a:txBody>
                    <a:bodyPr/>
                    <a:lstStyle/>
                    <a:p>
                      <a:endParaRPr lang="en-GB" sz="10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Tuesday 23</a:t>
                      </a:r>
                      <a:r>
                        <a:rPr lang="en-GB" sz="1100" baseline="300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rd</a:t>
                      </a:r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 November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buFont typeface="Symbol" panose="05050102010706020507" pitchFamily="18" charset="2"/>
                        <a:buChar char=""/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Perception and Communication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40618868"/>
                  </a:ext>
                </a:extLst>
              </a:tr>
              <a:tr h="552613">
                <a:tc rowSpan="2">
                  <a:txBody>
                    <a:bodyPr/>
                    <a:lstStyle/>
                    <a:p>
                      <a:r>
                        <a:rPr lang="en-GB" sz="10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4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Monday 29</a:t>
                      </a:r>
                      <a:r>
                        <a:rPr lang="en-GB" sz="1100" baseline="300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th</a:t>
                      </a:r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 November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buFont typeface="Symbol" panose="05050102010706020507" pitchFamily="18" charset="2"/>
                        <a:buChar char=""/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Team Work and Groups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 marL="342900" lvl="0" indent="-342900">
                        <a:buFont typeface="Symbol" panose="05050102010706020507" pitchFamily="18" charset="2"/>
                        <a:buChar char=""/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Organisational Strategy, CSR and Ethics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 marL="228600"/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2865062"/>
                  </a:ext>
                </a:extLst>
              </a:tr>
              <a:tr h="368408">
                <a:tc vMerge="1">
                  <a:txBody>
                    <a:bodyPr/>
                    <a:lstStyle/>
                    <a:p>
                      <a:endParaRPr lang="en-GB" sz="10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Tuesday 30</a:t>
                      </a:r>
                      <a:r>
                        <a:rPr lang="en-GB" sz="1100" baseline="300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th</a:t>
                      </a:r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 November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Individual Differences and Diversity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 marL="342900" lvl="0" indent="-342900"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The Nature of Leadership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00815215"/>
                  </a:ext>
                </a:extLst>
              </a:tr>
              <a:tr h="552613">
                <a:tc>
                  <a:txBody>
                    <a:bodyPr/>
                    <a:lstStyle/>
                    <a:p>
                      <a:r>
                        <a:rPr lang="en-GB" sz="10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5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Monday 6</a:t>
                      </a:r>
                      <a:r>
                        <a:rPr lang="en-GB" sz="1100" baseline="300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th</a:t>
                      </a:r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 and Tuesday 7</a:t>
                      </a:r>
                      <a:r>
                        <a:rPr lang="en-GB" sz="1100" baseline="300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th</a:t>
                      </a:r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 December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Assignment Drop-in Clinics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36636370"/>
                  </a:ext>
                </a:extLst>
              </a:tr>
              <a:tr h="349569">
                <a:tc>
                  <a:txBody>
                    <a:bodyPr/>
                    <a:lstStyle/>
                    <a:p>
                      <a:r>
                        <a:rPr lang="en-GB" sz="10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6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Tuesday 4</a:t>
                      </a:r>
                      <a:r>
                        <a:rPr lang="en-GB" sz="1100" baseline="300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th</a:t>
                      </a:r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 January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Assignment Drop-in Clinics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376261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85296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46DFAD-5240-4A5D-A370-40CD93B23D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Teaching &amp; Learning Strategy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D15B1B-1413-482D-AF3F-4DDC45B6970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1111"/>
          <a:stretch/>
        </p:blipFill>
        <p:spPr>
          <a:xfrm>
            <a:off x="212317" y="1447800"/>
            <a:ext cx="4435883" cy="52578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5773536F-2A8D-4746-B227-3955CBCBAD0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2453790"/>
              </p:ext>
            </p:extLst>
          </p:nvPr>
        </p:nvGraphicFramePr>
        <p:xfrm>
          <a:off x="4876800" y="3200400"/>
          <a:ext cx="3978684" cy="1676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24001">
                  <a:extLst>
                    <a:ext uri="{9D8B030D-6E8A-4147-A177-3AD203B41FA5}">
                      <a16:colId xmlns:a16="http://schemas.microsoft.com/office/drawing/2014/main" val="1932019498"/>
                    </a:ext>
                  </a:extLst>
                </a:gridCol>
                <a:gridCol w="990600">
                  <a:extLst>
                    <a:ext uri="{9D8B030D-6E8A-4147-A177-3AD203B41FA5}">
                      <a16:colId xmlns:a16="http://schemas.microsoft.com/office/drawing/2014/main" val="1730087805"/>
                    </a:ext>
                  </a:extLst>
                </a:gridCol>
                <a:gridCol w="1464083">
                  <a:extLst>
                    <a:ext uri="{9D8B030D-6E8A-4147-A177-3AD203B41FA5}">
                      <a16:colId xmlns:a16="http://schemas.microsoft.com/office/drawing/2014/main" val="169466294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Activity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Hours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Percentage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72308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Scheduled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41329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Independent Learning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164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38781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87556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57200"/>
            <a:ext cx="8229600" cy="6019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Assessment Overview, Assignment 1 and 2.</a:t>
            </a:r>
          </a:p>
          <a:p>
            <a:pPr lvl="1"/>
            <a:r>
              <a:rPr lang="en-GB" dirty="0"/>
              <a:t>Assignment 1 due </a:t>
            </a:r>
            <a:r>
              <a:rPr lang="en-GB" b="1" dirty="0"/>
              <a:t>Friday 10</a:t>
            </a:r>
            <a:r>
              <a:rPr lang="en-GB" b="1" baseline="30000" dirty="0"/>
              <a:t>th</a:t>
            </a:r>
            <a:r>
              <a:rPr lang="en-GB" b="1" dirty="0"/>
              <a:t> December 2021,</a:t>
            </a:r>
            <a:r>
              <a:rPr lang="en-GB" dirty="0"/>
              <a:t> 2,500 word report (50%)</a:t>
            </a:r>
          </a:p>
          <a:p>
            <a:pPr lvl="1"/>
            <a:r>
              <a:rPr lang="en-GB" dirty="0"/>
              <a:t>Assignment 2 due </a:t>
            </a:r>
            <a:r>
              <a:rPr lang="en-GB" b="1" dirty="0"/>
              <a:t>Friday 7</a:t>
            </a:r>
            <a:r>
              <a:rPr lang="en-GB" b="1" baseline="30000" dirty="0"/>
              <a:t>th</a:t>
            </a:r>
            <a:r>
              <a:rPr lang="en-GB" b="1" dirty="0"/>
              <a:t> January 2022,</a:t>
            </a:r>
            <a:r>
              <a:rPr lang="en-GB" dirty="0"/>
              <a:t> which is a 15 minute recorded and narrated presentation (with a voice over) (50%)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/>
              <a:t>Your Contribution:</a:t>
            </a:r>
          </a:p>
          <a:p>
            <a:pPr lvl="1"/>
            <a:r>
              <a:rPr lang="en-GB" dirty="0"/>
              <a:t>Weekly Activities to Complete.</a:t>
            </a:r>
          </a:p>
          <a:p>
            <a:pPr lvl="1"/>
            <a:r>
              <a:rPr lang="en-GB" dirty="0"/>
              <a:t>You will find them in the Activities Folder.</a:t>
            </a:r>
          </a:p>
          <a:p>
            <a:pPr lvl="1"/>
            <a:r>
              <a:rPr lang="en-GB" dirty="0"/>
              <a:t>Your answers go in the Discussion Board Folder.</a:t>
            </a:r>
          </a:p>
          <a:p>
            <a:pPr lvl="1"/>
            <a:r>
              <a:rPr lang="en-GB" dirty="0"/>
              <a:t>There are a wide range of resources available on the Moodle module, so please use them.</a:t>
            </a:r>
          </a:p>
        </p:txBody>
      </p:sp>
    </p:spTree>
    <p:extLst>
      <p:ext uri="{BB962C8B-B14F-4D97-AF65-F5344CB8AC3E}">
        <p14:creationId xmlns:p14="http://schemas.microsoft.com/office/powerpoint/2010/main" val="14205855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Related image">
            <a:hlinkClick r:id="rId2"/>
            <a:extLst>
              <a:ext uri="{FF2B5EF4-FFF2-40B4-BE49-F238E27FC236}">
                <a16:creationId xmlns:a16="http://schemas.microsoft.com/office/drawing/2014/main" id="{233EBBE8-DA4C-4220-8149-3FBDF945E9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635" y="1590675"/>
            <a:ext cx="910538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54322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6200"/>
            <a:ext cx="8229600" cy="1143000"/>
          </a:xfrm>
        </p:spPr>
        <p:txBody>
          <a:bodyPr/>
          <a:lstStyle/>
          <a:p>
            <a:r>
              <a:rPr lang="en-GB" b="1" dirty="0"/>
              <a:t>Reading List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066800"/>
            <a:ext cx="8229600" cy="5715000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US" sz="6200" b="1" dirty="0"/>
              <a:t>Essential Reading  </a:t>
            </a:r>
          </a:p>
          <a:p>
            <a:r>
              <a:rPr lang="en-US" sz="5500" dirty="0" err="1"/>
              <a:t>Boddy</a:t>
            </a:r>
            <a:r>
              <a:rPr lang="en-US" sz="5500" dirty="0"/>
              <a:t>, D. (2014.) Management: an Introduction. 6th </a:t>
            </a:r>
            <a:r>
              <a:rPr lang="en-US" sz="5500" dirty="0" err="1"/>
              <a:t>edn</a:t>
            </a:r>
            <a:r>
              <a:rPr lang="en-US" sz="5500" dirty="0"/>
              <a:t>. Harlow: Pearson.</a:t>
            </a:r>
          </a:p>
          <a:p>
            <a:r>
              <a:rPr lang="en-US" sz="5500" b="1" i="1" dirty="0">
                <a:solidFill>
                  <a:srgbClr val="FF0000"/>
                </a:solidFill>
              </a:rPr>
              <a:t>Mullins, L.J. (2016). Management and </a:t>
            </a:r>
            <a:r>
              <a:rPr lang="en-US" sz="5500" b="1" i="1" dirty="0" err="1">
                <a:solidFill>
                  <a:srgbClr val="FF0000"/>
                </a:solidFill>
              </a:rPr>
              <a:t>Organisational</a:t>
            </a:r>
            <a:r>
              <a:rPr lang="en-US" sz="5500" b="1" i="1" dirty="0">
                <a:solidFill>
                  <a:srgbClr val="FF0000"/>
                </a:solidFill>
              </a:rPr>
              <a:t> </a:t>
            </a:r>
            <a:r>
              <a:rPr lang="en-US" sz="5500" b="1" i="1" dirty="0" err="1">
                <a:solidFill>
                  <a:srgbClr val="FF0000"/>
                </a:solidFill>
              </a:rPr>
              <a:t>Behaviour</a:t>
            </a:r>
            <a:r>
              <a:rPr lang="en-US" sz="5500" b="1" i="1" dirty="0">
                <a:solidFill>
                  <a:srgbClr val="FF0000"/>
                </a:solidFill>
              </a:rPr>
              <a:t>. 11th </a:t>
            </a:r>
            <a:r>
              <a:rPr lang="en-US" sz="5500" b="1" i="1" dirty="0" err="1">
                <a:solidFill>
                  <a:srgbClr val="FF0000"/>
                </a:solidFill>
              </a:rPr>
              <a:t>edn</a:t>
            </a:r>
            <a:r>
              <a:rPr lang="en-US" sz="5500" b="1" i="1" dirty="0">
                <a:solidFill>
                  <a:srgbClr val="FF0000"/>
                </a:solidFill>
              </a:rPr>
              <a:t>. Harlow: Pearson.</a:t>
            </a:r>
            <a:endParaRPr lang="en-US" sz="5500" b="1" dirty="0">
              <a:solidFill>
                <a:srgbClr val="FF0000"/>
              </a:solidFill>
            </a:endParaRPr>
          </a:p>
          <a:p>
            <a:r>
              <a:rPr lang="en-US" sz="5500" dirty="0" err="1"/>
              <a:t>Molthan</a:t>
            </a:r>
            <a:r>
              <a:rPr lang="en-US" sz="5500" dirty="0"/>
              <a:t>-Hill, P. (ed.) (2014). The Business Student’s Guide to Sustainable Management:  Principles and Practice. Sheffield: Greenleaf.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sz="6200" b="1" dirty="0"/>
              <a:t>Background Reading </a:t>
            </a:r>
            <a:endParaRPr lang="en-US" dirty="0"/>
          </a:p>
          <a:p>
            <a:r>
              <a:rPr lang="en-US" sz="5500" dirty="0" err="1"/>
              <a:t>Heyzer</a:t>
            </a:r>
            <a:r>
              <a:rPr lang="en-US" sz="5500" dirty="0"/>
              <a:t>, J. and Render B. (2014). Operations Management:  Sustainability and Supply Chain Management. Harlow: Pearson.</a:t>
            </a:r>
          </a:p>
          <a:p>
            <a:r>
              <a:rPr lang="en-US" sz="5500" dirty="0"/>
              <a:t>Kotler, P. and Keller, K.L. (2016). Marketing Management. 15th </a:t>
            </a:r>
            <a:r>
              <a:rPr lang="en-US" sz="5500" dirty="0" err="1"/>
              <a:t>edn</a:t>
            </a:r>
            <a:r>
              <a:rPr lang="en-US" sz="5500" dirty="0"/>
              <a:t>. Harlow: Pearson.</a:t>
            </a:r>
          </a:p>
          <a:p>
            <a:r>
              <a:rPr lang="en-US" sz="5500" dirty="0" err="1"/>
              <a:t>Leatherbarrow</a:t>
            </a:r>
            <a:r>
              <a:rPr lang="en-US" sz="5500" dirty="0"/>
              <a:t>, C. (2014). Introduction to Human Resource Management: a Guide to HR in Practice. 3rd </a:t>
            </a:r>
            <a:r>
              <a:rPr lang="en-US" sz="5500" dirty="0" err="1"/>
              <a:t>edn</a:t>
            </a:r>
            <a:r>
              <a:rPr lang="en-US" sz="5500" dirty="0"/>
              <a:t>. London: Chartered Institute of Personnel and Development.</a:t>
            </a:r>
          </a:p>
          <a:p>
            <a:r>
              <a:rPr lang="en-US" sz="5500" dirty="0"/>
              <a:t>Martin D. and Schouten J. (2014). Sustainable Marketing. Harlow: Pearson.</a:t>
            </a:r>
          </a:p>
          <a:p>
            <a:r>
              <a:rPr lang="en-US" sz="5500" dirty="0"/>
              <a:t>Stead, J.G. and Stead, W.E. (2014). Sustainable Strategic Management. 2nd </a:t>
            </a:r>
            <a:r>
              <a:rPr lang="en-US" sz="5500" dirty="0" err="1"/>
              <a:t>edn</a:t>
            </a:r>
            <a:r>
              <a:rPr lang="en-US" sz="5500" dirty="0"/>
              <a:t>. Sheffield:  Greenleaf.</a:t>
            </a:r>
          </a:p>
          <a:p>
            <a:r>
              <a:rPr lang="en-US" sz="5500" dirty="0"/>
              <a:t>Theron, C. and Dowden, M. (2014). Strategic Sustainable Procurement: an Overview of Law and Best Practice for the Public and Private Sectors. Oxford: Do Sustainability.</a:t>
            </a:r>
          </a:p>
          <a:p>
            <a:r>
              <a:rPr lang="en-US" sz="5500" dirty="0" err="1"/>
              <a:t>Weetman</a:t>
            </a:r>
            <a:r>
              <a:rPr lang="en-US" sz="5500" dirty="0"/>
              <a:t>, P. (2016.) Financial Accounting. 7th </a:t>
            </a:r>
            <a:r>
              <a:rPr lang="en-US" sz="5500" dirty="0" err="1"/>
              <a:t>edn</a:t>
            </a:r>
            <a:r>
              <a:rPr lang="en-US" sz="5500" dirty="0"/>
              <a:t>. Harlow: Pearson.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2182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hlinkClick r:id="rId2"/>
            <a:extLst>
              <a:ext uri="{FF2B5EF4-FFF2-40B4-BE49-F238E27FC236}">
                <a16:creationId xmlns:a16="http://schemas.microsoft.com/office/drawing/2014/main" id="{F7CCE4DB-0456-4A3B-82D8-B2C5237A61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248" y="103351"/>
            <a:ext cx="4903952" cy="6651298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8194" name="Picture 2" descr="Image result for google books">
            <a:extLst>
              <a:ext uri="{FF2B5EF4-FFF2-40B4-BE49-F238E27FC236}">
                <a16:creationId xmlns:a16="http://schemas.microsoft.com/office/drawing/2014/main" id="{F8B2F84A-7C53-448A-B293-235EC39F4D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2100" y="381000"/>
            <a:ext cx="3619500" cy="124296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Image result for google scholar">
            <a:extLst>
              <a:ext uri="{FF2B5EF4-FFF2-40B4-BE49-F238E27FC236}">
                <a16:creationId xmlns:a16="http://schemas.microsoft.com/office/drawing/2014/main" id="{B9FD6150-B526-44AB-820A-5DBA90DD8CC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67" r="25833"/>
          <a:stretch/>
        </p:blipFill>
        <p:spPr bwMode="auto">
          <a:xfrm>
            <a:off x="5417377" y="2438400"/>
            <a:ext cx="3581400" cy="198443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Image result for uwtsd library">
            <a:extLst>
              <a:ext uri="{FF2B5EF4-FFF2-40B4-BE49-F238E27FC236}">
                <a16:creationId xmlns:a16="http://schemas.microsoft.com/office/drawing/2014/main" id="{57D447A9-7A97-4B4A-A754-A11DB804F4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0" y="5138737"/>
            <a:ext cx="3719773" cy="133826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134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6200"/>
            <a:ext cx="8229600" cy="1143000"/>
          </a:xfrm>
        </p:spPr>
        <p:txBody>
          <a:bodyPr/>
          <a:lstStyle/>
          <a:p>
            <a:r>
              <a:rPr lang="en-GB" b="1" dirty="0"/>
              <a:t>Assignment 1 (50%)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marR="0" indent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GB" sz="1700" dirty="0">
                <a:ea typeface="Calibri"/>
                <a:cs typeface="Times New Roman"/>
              </a:rPr>
              <a:t>Select a well-known established company and study its organisational functions and establish the approaches it uses to manage these. When doing this emphasise how the approaches used effect the following areas:</a:t>
            </a:r>
            <a:endParaRPr lang="en-US" sz="1700" dirty="0">
              <a:ea typeface="Calibri"/>
              <a:cs typeface="Times New Roman"/>
            </a:endParaRPr>
          </a:p>
          <a:p>
            <a:pPr lvl="0">
              <a:spcBef>
                <a:spcPts val="0"/>
              </a:spcBef>
              <a:buFont typeface="Symbol"/>
              <a:buChar char=""/>
            </a:pPr>
            <a:r>
              <a:rPr lang="en-GB" sz="1700" dirty="0">
                <a:ea typeface="Calibri"/>
                <a:cs typeface="Times New Roman"/>
              </a:rPr>
              <a:t>Approaches to organisation and management</a:t>
            </a:r>
            <a:endParaRPr lang="en-US" sz="1700" dirty="0"/>
          </a:p>
          <a:p>
            <a:pPr lvl="0">
              <a:spcBef>
                <a:spcPts val="0"/>
              </a:spcBef>
              <a:buFont typeface="Symbol"/>
              <a:buChar char=""/>
            </a:pPr>
            <a:r>
              <a:rPr lang="en-GB" sz="1700" dirty="0">
                <a:ea typeface="Calibri"/>
                <a:cs typeface="Times New Roman"/>
              </a:rPr>
              <a:t>Work motivation and satisfaction</a:t>
            </a:r>
            <a:endParaRPr lang="en-US" sz="1700" dirty="0"/>
          </a:p>
          <a:p>
            <a:pPr lvl="0">
              <a:spcBef>
                <a:spcPts val="0"/>
              </a:spcBef>
              <a:buFont typeface="Symbol"/>
              <a:buChar char=""/>
            </a:pPr>
            <a:r>
              <a:rPr lang="en-GB" sz="1700" dirty="0">
                <a:ea typeface="Calibri"/>
                <a:cs typeface="Times New Roman"/>
              </a:rPr>
              <a:t>Perception and communication</a:t>
            </a:r>
            <a:endParaRPr lang="en-US" sz="1700" dirty="0"/>
          </a:p>
          <a:p>
            <a:pPr lvl="0">
              <a:spcBef>
                <a:spcPts val="0"/>
              </a:spcBef>
              <a:buFont typeface="Symbol"/>
              <a:buChar char=""/>
            </a:pPr>
            <a:r>
              <a:rPr lang="en-GB" sz="1700" dirty="0">
                <a:ea typeface="Calibri"/>
                <a:cs typeface="Times New Roman"/>
              </a:rPr>
              <a:t>Organisational context</a:t>
            </a:r>
            <a:endParaRPr lang="en-US" sz="1700" dirty="0"/>
          </a:p>
          <a:p>
            <a:pPr marL="0" marR="0" inden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700" dirty="0">
                <a:ea typeface="Times New Roman"/>
                <a:cs typeface="Arial"/>
              </a:rPr>
              <a:t> </a:t>
            </a:r>
            <a:endParaRPr lang="en-US" sz="1700" dirty="0">
              <a:ea typeface="Calibri"/>
              <a:cs typeface="Times New Roman"/>
            </a:endParaRPr>
          </a:p>
          <a:p>
            <a:pPr marL="0" marR="0" inden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700" dirty="0">
                <a:ea typeface="Times New Roman"/>
                <a:cs typeface="Arial"/>
              </a:rPr>
              <a:t>Write an answer in </a:t>
            </a:r>
            <a:r>
              <a:rPr lang="en-GB" sz="1700" b="1" dirty="0">
                <a:ea typeface="Times New Roman"/>
                <a:cs typeface="Arial"/>
              </a:rPr>
              <a:t>essay</a:t>
            </a:r>
            <a:r>
              <a:rPr lang="en-GB" sz="1700" dirty="0">
                <a:ea typeface="Times New Roman"/>
                <a:cs typeface="Arial"/>
              </a:rPr>
              <a:t> format (total 2,500 words).</a:t>
            </a:r>
            <a:endParaRPr lang="en-US" sz="1700" dirty="0">
              <a:ea typeface="Calibri"/>
              <a:cs typeface="Times New Roman"/>
            </a:endParaRPr>
          </a:p>
          <a:p>
            <a:pPr marL="0" marR="0" inden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700" dirty="0">
                <a:ea typeface="Times New Roman"/>
                <a:cs typeface="Arial"/>
              </a:rPr>
              <a:t> </a:t>
            </a:r>
            <a:endParaRPr lang="en-US" sz="1700" dirty="0">
              <a:ea typeface="Calibri"/>
              <a:cs typeface="Times New Roman"/>
            </a:endParaRPr>
          </a:p>
          <a:p>
            <a:pPr marL="0" marR="0" inden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700" b="1" dirty="0">
                <a:ea typeface="Times New Roman"/>
                <a:cs typeface="Arial"/>
              </a:rPr>
              <a:t>Hand in date:</a:t>
            </a:r>
            <a:r>
              <a:rPr lang="en-GB" sz="1700" dirty="0">
                <a:ea typeface="Times New Roman"/>
                <a:cs typeface="Arial"/>
              </a:rPr>
              <a:t> </a:t>
            </a:r>
            <a:r>
              <a:rPr lang="en-GB" sz="1700" b="1" dirty="0">
                <a:ea typeface="Times New Roman"/>
                <a:cs typeface="Arial"/>
              </a:rPr>
              <a:t>Friday 10</a:t>
            </a:r>
            <a:r>
              <a:rPr lang="en-GB" sz="1700" b="1" baseline="30000" dirty="0">
                <a:ea typeface="Times New Roman"/>
                <a:cs typeface="Arial"/>
              </a:rPr>
              <a:t>th</a:t>
            </a:r>
            <a:r>
              <a:rPr lang="en-GB" sz="1700" b="1" dirty="0">
                <a:ea typeface="Times New Roman"/>
                <a:cs typeface="Arial"/>
              </a:rPr>
              <a:t> December 2021</a:t>
            </a:r>
            <a:endParaRPr lang="en-US" sz="1700" b="1" dirty="0">
              <a:ea typeface="Calibri"/>
              <a:cs typeface="Times New Roman"/>
            </a:endParaRPr>
          </a:p>
          <a:p>
            <a:pPr marL="0" marR="0" inden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700" dirty="0">
                <a:ea typeface="Times New Roman"/>
                <a:cs typeface="Arial"/>
              </a:rPr>
              <a:t> </a:t>
            </a:r>
            <a:endParaRPr lang="en-US" sz="1700" dirty="0">
              <a:ea typeface="Calibri"/>
              <a:cs typeface="Times New Roman"/>
            </a:endParaRPr>
          </a:p>
          <a:p>
            <a:pPr marL="0" marR="0" inden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700" b="1" i="1" dirty="0">
                <a:ea typeface="Times New Roman"/>
                <a:cs typeface="Arial"/>
              </a:rPr>
              <a:t>Late submission of the electronic version of the assignment will result in a late penalty mark.  Penalties for late submission: Up to one week late, maximum mark of 40%.  Over one week late, Fail.  Otherwise you will need to apply for Extenuating Circumstances.</a:t>
            </a:r>
            <a:endParaRPr lang="en-US" sz="1700" b="1" i="1" dirty="0">
              <a:ea typeface="Calibri"/>
              <a:cs typeface="Times New Roman"/>
            </a:endParaRPr>
          </a:p>
          <a:p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2582141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b="1" dirty="0"/>
              <a:t>Assignment 2 (50%)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447800"/>
            <a:ext cx="8610600" cy="5181600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15000"/>
              </a:lnSpc>
              <a:spcBef>
                <a:spcPts val="0"/>
              </a:spcBef>
              <a:buNone/>
            </a:pPr>
            <a:r>
              <a:rPr lang="en-GB" sz="6800" b="1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Choose a different organisation than the one you used in assessment one please.</a:t>
            </a:r>
          </a:p>
          <a:p>
            <a:pPr marL="0" indent="0">
              <a:lnSpc>
                <a:spcPct val="115000"/>
              </a:lnSpc>
              <a:spcBef>
                <a:spcPts val="0"/>
              </a:spcBef>
              <a:buNone/>
            </a:pPr>
            <a:endParaRPr lang="en-US" sz="68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0" marR="0" inden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6800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Create your own PowerPoint presentation of 15-20 slides (</a:t>
            </a:r>
            <a:r>
              <a:rPr lang="en-GB" sz="6800" b="1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very important</a:t>
            </a:r>
            <a:r>
              <a:rPr lang="en-GB" sz="6800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 </a:t>
            </a:r>
            <a:r>
              <a:rPr lang="en-GB" sz="6800" b="1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to ensure that you record your voice as you present your slides</a:t>
            </a:r>
            <a:r>
              <a:rPr lang="en-GB" sz="6800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) on the following:</a:t>
            </a:r>
          </a:p>
          <a:p>
            <a:pPr marL="0" marR="0" inden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GB" sz="6800" dirty="0"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Bef>
                <a:spcPts val="0"/>
              </a:spcBef>
            </a:pPr>
            <a:r>
              <a:rPr lang="en-GB" sz="6800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Your 15 minute presentation should be based on a well-known organisation and you should study its</a:t>
            </a:r>
          </a:p>
          <a:p>
            <a:pPr>
              <a:lnSpc>
                <a:spcPct val="115000"/>
              </a:lnSpc>
              <a:spcBef>
                <a:spcPts val="0"/>
              </a:spcBef>
            </a:pPr>
            <a:endParaRPr lang="en-GB" sz="6800" dirty="0">
              <a:latin typeface="Arial" panose="020B0604020202020204" pitchFamily="34" charset="0"/>
              <a:ea typeface="Times New Roman"/>
              <a:cs typeface="Arial" panose="020B0604020202020204" pitchFamily="34" charset="0"/>
            </a:endParaRPr>
          </a:p>
          <a:p>
            <a:pPr lvl="1">
              <a:lnSpc>
                <a:spcPct val="115000"/>
              </a:lnSpc>
              <a:spcBef>
                <a:spcPts val="0"/>
              </a:spcBef>
            </a:pPr>
            <a:r>
              <a:rPr lang="en-GB" sz="6400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(1) Approach to strategy</a:t>
            </a:r>
          </a:p>
          <a:p>
            <a:pPr lvl="1">
              <a:lnSpc>
                <a:spcPct val="115000"/>
              </a:lnSpc>
              <a:spcBef>
                <a:spcPts val="0"/>
              </a:spcBef>
            </a:pPr>
            <a:r>
              <a:rPr lang="en-GB" sz="6400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(2) Approaches to organisation and management</a:t>
            </a:r>
          </a:p>
          <a:p>
            <a:pPr lvl="1">
              <a:lnSpc>
                <a:spcPct val="115000"/>
              </a:lnSpc>
              <a:spcBef>
                <a:spcPts val="0"/>
              </a:spcBef>
            </a:pPr>
            <a:r>
              <a:rPr lang="en-GB" sz="6400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(3) Group and team work </a:t>
            </a:r>
          </a:p>
          <a:p>
            <a:pPr lvl="1">
              <a:lnSpc>
                <a:spcPct val="115000"/>
              </a:lnSpc>
              <a:spcBef>
                <a:spcPts val="0"/>
              </a:spcBef>
            </a:pPr>
            <a:r>
              <a:rPr lang="en-GB" sz="6400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(4) Corporate Social Responsibility - in relation to how sustainable the business is. </a:t>
            </a:r>
            <a:endParaRPr lang="en-US" sz="64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</a:pPr>
            <a:endParaRPr lang="en-US" sz="68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0" marR="0" inden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6800" b="1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Submission date:</a:t>
            </a:r>
            <a:r>
              <a:rPr lang="en-GB" sz="6800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 </a:t>
            </a:r>
            <a:r>
              <a:rPr lang="en-GB" sz="6800" b="1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Friday 7</a:t>
            </a:r>
            <a:r>
              <a:rPr lang="en-GB" sz="6800" b="1" baseline="30000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th</a:t>
            </a:r>
            <a:r>
              <a:rPr lang="en-GB" sz="6800" b="1" dirty="0">
                <a:latin typeface="Arial" panose="020B0604020202020204" pitchFamily="34" charset="0"/>
                <a:ea typeface="Times New Roman"/>
                <a:cs typeface="Arial" panose="020B0604020202020204" pitchFamily="34" charset="0"/>
              </a:rPr>
              <a:t> January 2022</a:t>
            </a:r>
          </a:p>
          <a:p>
            <a:pPr marL="0" marR="0" indent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68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7200" b="1" i="1" dirty="0">
                <a:ea typeface="Times New Roman"/>
                <a:cs typeface="Arial"/>
              </a:rPr>
              <a:t>Late submission of the electronic version of the assignment will result in a late penalty mark.  Penalties for late submission: Up to one week late, maximum mark of 40%.  Over one week late, Fail.  Otherwise you will need to apply for Extenuating Circumstances.</a:t>
            </a:r>
            <a:endParaRPr lang="en-US" sz="7200" b="1" i="1" dirty="0">
              <a:ea typeface="Calibri"/>
              <a:cs typeface="Times New Roman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6337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8BD57-6249-46F8-A5CA-53ADC6E716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b="1" dirty="0"/>
              <a:t>Marking Criteria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976D17-3299-4B9A-B804-97C46DC14A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5943600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b="1" dirty="0"/>
              <a:t>Engagement with literature </a:t>
            </a:r>
            <a:r>
              <a:rPr lang="en-GB" sz="2700" dirty="0"/>
              <a:t>(including reading, referencing, academic conventions and academic honesty)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Knowledge and understanding </a:t>
            </a:r>
            <a:r>
              <a:rPr lang="en-GB" sz="2700" dirty="0"/>
              <a:t>(Knowledge of the basic underlying concepts and principles of a subject)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Cognitive and intellectual skills </a:t>
            </a:r>
            <a:r>
              <a:rPr lang="en-GB" sz="2700" dirty="0"/>
              <a:t>(Evaluate underlying concepts and principles of a subject and interpret qualitative and quantitative data in order to develop lines of argument and make sound judgements)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Ethics, Sustainability and Responsibility </a:t>
            </a:r>
            <a:r>
              <a:rPr lang="en-GB" sz="2700" dirty="0"/>
              <a:t>(Consideration for ethics, sustainability and responsibility within the context of the task)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Transferable skills for life and professional practice</a:t>
            </a:r>
            <a:r>
              <a:rPr lang="en-GB" dirty="0"/>
              <a:t> </a:t>
            </a:r>
            <a:r>
              <a:rPr lang="en-GB" sz="2700" dirty="0"/>
              <a:t>(Communicate the results of their study/work accurately and reliably, and with structured and coherent arguments; the qualities needed for employment requiring the exercise of some personal responsibility within a structured and managed environment.)</a:t>
            </a:r>
          </a:p>
          <a:p>
            <a:endParaRPr lang="en-GB" sz="2700" dirty="0"/>
          </a:p>
          <a:p>
            <a:endParaRPr lang="en-GB" sz="27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4840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D8DBDE-E50F-4191-95AB-627DD1158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Feedback 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A65070B0-623B-413F-BA90-E10705581FA1}"/>
              </a:ext>
            </a:extLst>
          </p:cNvPr>
          <p:cNvGrpSpPr/>
          <p:nvPr/>
        </p:nvGrpSpPr>
        <p:grpSpPr>
          <a:xfrm>
            <a:off x="1104900" y="1600200"/>
            <a:ext cx="6934200" cy="3581400"/>
            <a:chOff x="1447800" y="1905000"/>
            <a:chExt cx="6934200" cy="3581400"/>
          </a:xfrm>
        </p:grpSpPr>
        <p:sp>
          <p:nvSpPr>
            <p:cNvPr id="4" name="Oval 3">
              <a:extLst>
                <a:ext uri="{FF2B5EF4-FFF2-40B4-BE49-F238E27FC236}">
                  <a16:creationId xmlns:a16="http://schemas.microsoft.com/office/drawing/2014/main" id="{C0C9B9B9-4979-4FA4-A96C-F0FECA1700D7}"/>
                </a:ext>
              </a:extLst>
            </p:cNvPr>
            <p:cNvSpPr/>
            <p:nvPr/>
          </p:nvSpPr>
          <p:spPr>
            <a:xfrm>
              <a:off x="1447800" y="1905000"/>
              <a:ext cx="3886200" cy="358140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3000" b="1" dirty="0"/>
                <a:t>Formative</a:t>
              </a:r>
            </a:p>
            <a:p>
              <a:pPr algn="ctr"/>
              <a:endParaRPr lang="en-GB" sz="3000" b="1" dirty="0"/>
            </a:p>
            <a:p>
              <a:pPr algn="ctr"/>
              <a:endParaRPr lang="en-GB" sz="3000" b="1" dirty="0"/>
            </a:p>
            <a:p>
              <a:pPr algn="ctr"/>
              <a:endParaRPr lang="en-GB" sz="3000" b="1" dirty="0"/>
            </a:p>
            <a:p>
              <a:pPr algn="ctr"/>
              <a:r>
                <a:rPr lang="en-GB" sz="2000" b="1" dirty="0"/>
                <a:t>Continuous, Informal Feedback</a:t>
              </a:r>
              <a:endParaRPr lang="en-GB" sz="3000" b="1" dirty="0"/>
            </a:p>
          </p:txBody>
        </p:sp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052F5238-2066-4188-8B24-F18201D80609}"/>
                </a:ext>
              </a:extLst>
            </p:cNvPr>
            <p:cNvSpPr/>
            <p:nvPr/>
          </p:nvSpPr>
          <p:spPr>
            <a:xfrm>
              <a:off x="4495800" y="1905000"/>
              <a:ext cx="3886200" cy="3581400"/>
            </a:xfrm>
            <a:prstGeom prst="ellipse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3000" b="1" dirty="0"/>
                <a:t>Summative </a:t>
              </a:r>
            </a:p>
            <a:p>
              <a:pPr algn="ctr"/>
              <a:endParaRPr lang="en-GB" sz="3000" b="1" dirty="0"/>
            </a:p>
            <a:p>
              <a:pPr algn="ctr"/>
              <a:endParaRPr lang="en-GB" sz="3000" b="1" dirty="0"/>
            </a:p>
            <a:p>
              <a:pPr algn="ctr"/>
              <a:endParaRPr lang="en-GB" sz="3000" b="1" dirty="0"/>
            </a:p>
            <a:p>
              <a:pPr algn="ctr"/>
              <a:r>
                <a:rPr lang="en-GB" sz="2000" b="1" dirty="0"/>
                <a:t>Final Assessment Submission </a:t>
              </a: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6189CC48-F812-4F1A-8B3F-BE091902ECE5}"/>
              </a:ext>
            </a:extLst>
          </p:cNvPr>
          <p:cNvSpPr txBox="1"/>
          <p:nvPr/>
        </p:nvSpPr>
        <p:spPr>
          <a:xfrm>
            <a:off x="2209800" y="5715000"/>
            <a:ext cx="4572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20 </a:t>
            </a:r>
            <a:r>
              <a:rPr lang="en-GB" sz="4000" b="1" dirty="0">
                <a:solidFill>
                  <a:srgbClr val="FF0000"/>
                </a:solidFill>
              </a:rPr>
              <a:t>WORKING</a:t>
            </a:r>
            <a:r>
              <a:rPr lang="en-GB" sz="4000" b="1" dirty="0"/>
              <a:t> Days</a:t>
            </a:r>
          </a:p>
        </p:txBody>
      </p:sp>
    </p:spTree>
    <p:extLst>
      <p:ext uri="{BB962C8B-B14F-4D97-AF65-F5344CB8AC3E}">
        <p14:creationId xmlns:p14="http://schemas.microsoft.com/office/powerpoint/2010/main" val="451756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Image result for any questions?">
            <a:extLst>
              <a:ext uri="{FF2B5EF4-FFF2-40B4-BE49-F238E27FC236}">
                <a16:creationId xmlns:a16="http://schemas.microsoft.com/office/drawing/2014/main" id="{B07636B5-7CF2-4C77-8A0F-0F15B78381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76200"/>
            <a:ext cx="8991600" cy="670560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96822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Image result for well known companies">
            <a:extLst>
              <a:ext uri="{FF2B5EF4-FFF2-40B4-BE49-F238E27FC236}">
                <a16:creationId xmlns:a16="http://schemas.microsoft.com/office/drawing/2014/main" id="{2F2B3CBF-AF47-4D75-AB5A-BBD585FE24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76200"/>
            <a:ext cx="8991600" cy="670560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78609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16336</TotalTime>
  <Words>1043</Words>
  <Application>Microsoft Office PowerPoint</Application>
  <PresentationFormat>On-screen Show (4:3)</PresentationFormat>
  <Paragraphs>141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Symbol</vt:lpstr>
      <vt:lpstr>Times New Roman</vt:lpstr>
      <vt:lpstr>Office Theme</vt:lpstr>
      <vt:lpstr>  BMSP4002 Contemporary Management Approaches</vt:lpstr>
      <vt:lpstr>PowerPoint Presentation</vt:lpstr>
      <vt:lpstr>Introductions </vt:lpstr>
      <vt:lpstr>PowerPoint Presentation</vt:lpstr>
      <vt:lpstr>Module Aims &amp; Objectives </vt:lpstr>
      <vt:lpstr>Weekly Schedule</vt:lpstr>
      <vt:lpstr>Teaching &amp; Learning Strategy</vt:lpstr>
      <vt:lpstr>PowerPoint Presentation</vt:lpstr>
      <vt:lpstr>PowerPoint Presentation</vt:lpstr>
      <vt:lpstr>Reading List</vt:lpstr>
      <vt:lpstr>PowerPoint Presentation</vt:lpstr>
      <vt:lpstr>Assignment 1 (50%)</vt:lpstr>
      <vt:lpstr>Assignment 2 (50%)</vt:lpstr>
      <vt:lpstr>Marking Criteria </vt:lpstr>
      <vt:lpstr>Feedback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Glenn Behenna</cp:lastModifiedBy>
  <cp:revision>46</cp:revision>
  <dcterms:created xsi:type="dcterms:W3CDTF">2017-09-18T08:51:19Z</dcterms:created>
  <dcterms:modified xsi:type="dcterms:W3CDTF">2021-10-24T10:48:58Z</dcterms:modified>
</cp:coreProperties>
</file>