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3"/>
    <p:sldId id="266" r:id="rId4"/>
    <p:sldId id="257" r:id="rId5"/>
    <p:sldId id="269" r:id="rId6"/>
    <p:sldId id="259" r:id="rId7"/>
    <p:sldId id="260" r:id="rId8"/>
    <p:sldId id="276" r:id="rId9"/>
    <p:sldId id="277" r:id="rId10"/>
    <p:sldId id="278" r:id="rId11"/>
    <p:sldId id="258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5" Type="http://schemas.openxmlformats.org/officeDocument/2006/relationships/tableStyles" Target="tableStyles.xml"/><Relationship Id="rId14" Type="http://schemas.openxmlformats.org/officeDocument/2006/relationships/viewProps" Target="viewProps.xml"/><Relationship Id="rId13" Type="http://schemas.openxmlformats.org/officeDocument/2006/relationships/presProps" Target="presProps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 panose="020B0604020202020204"/>
              </a:rPr>
              <a:t>“</a:t>
            </a:r>
            <a:endParaRPr lang="en-US" sz="8000" baseline="0" dirty="0">
              <a:ln w="3175" cmpd="sng">
                <a:noFill/>
              </a:ln>
              <a:solidFill>
                <a:schemeClr val="accent1"/>
              </a:solidFill>
              <a:effectLst/>
              <a:latin typeface="Arial" panose="020B0604020202020204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 panose="020B0604020202020204"/>
              </a:rPr>
              <a:t>”</a:t>
            </a:r>
            <a:endParaRPr lang="en-US" sz="8000" baseline="0" dirty="0">
              <a:ln w="3175" cmpd="sng">
                <a:noFill/>
              </a:ln>
              <a:solidFill>
                <a:schemeClr val="accent1"/>
              </a:solidFill>
              <a:effectLst/>
              <a:latin typeface="Arial" panose="020B0604020202020204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 panose="020B0604020202020204"/>
              </a:rPr>
              <a:t>“</a:t>
            </a:r>
            <a:endParaRPr lang="en-US" sz="8000" baseline="0" dirty="0">
              <a:ln w="3175" cmpd="sng">
                <a:noFill/>
              </a:ln>
              <a:solidFill>
                <a:schemeClr val="accent1"/>
              </a:solidFill>
              <a:effectLst/>
              <a:latin typeface="Arial" panose="020B0604020202020204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 panose="020B0604020202020204"/>
              </a:rPr>
              <a:t>”</a:t>
            </a:r>
            <a:endParaRPr lang="en-US" sz="8000" baseline="0" dirty="0">
              <a:ln w="3175" cmpd="sng">
                <a:noFill/>
              </a:ln>
              <a:solidFill>
                <a:schemeClr val="accent1"/>
              </a:solidFill>
              <a:effectLst/>
              <a:latin typeface="Arial" panose="020B0604020202020204"/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7" Type="http://schemas.openxmlformats.org/officeDocument/2006/relationships/theme" Target="../theme/theme1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2" y="922712"/>
            <a:ext cx="8915399" cy="2715825"/>
          </a:xfrm>
        </p:spPr>
        <p:txBody>
          <a:bodyPr/>
          <a:lstStyle/>
          <a:p>
            <a:r>
              <a:rPr lang="en-GB" dirty="0" smtClean="0"/>
              <a:t>the </a:t>
            </a:r>
            <a:r>
              <a:rPr lang="en-GB" dirty="0"/>
              <a:t>commercial </a:t>
            </a:r>
            <a:r>
              <a:rPr lang="en-GB" dirty="0" smtClean="0"/>
              <a:t>impacts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2" y="3929481"/>
            <a:ext cx="8915399" cy="1126283"/>
          </a:xfrm>
        </p:spPr>
        <p:txBody>
          <a:bodyPr>
            <a:normAutofit/>
          </a:bodyPr>
          <a:lstStyle/>
          <a:p>
            <a:r>
              <a:rPr lang="en-GB" sz="2800" dirty="0"/>
              <a:t>of a freight transport </a:t>
            </a:r>
            <a:r>
              <a:rPr lang="en-GB" sz="2800" dirty="0" smtClean="0"/>
              <a:t>interchange</a:t>
            </a:r>
            <a:endParaRPr lang="en-GB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椭圆 3"/>
          <p:cNvSpPr/>
          <p:nvPr/>
        </p:nvSpPr>
        <p:spPr>
          <a:xfrm>
            <a:off x="4176300" y="1905000"/>
            <a:ext cx="787400" cy="787400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l" defTabSz="914400"/>
            <a:r>
              <a:rPr lang="en-US" altLang="zh-CN" sz="36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Arial Unicode MS" panose="020B0604020202020204" pitchFamily="34" charset="-122"/>
              </a:rPr>
              <a:t>1</a:t>
            </a:r>
            <a:endParaRPr lang="en-US" altLang="zh-CN" sz="3600" dirty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Arial Unicode MS" panose="020B0604020202020204" pitchFamily="34" charset="-122"/>
            </a:endParaRPr>
          </a:p>
        </p:txBody>
      </p:sp>
      <p:sp>
        <p:nvSpPr>
          <p:cNvPr id="7" name="椭圆 6"/>
          <p:cNvSpPr/>
          <p:nvPr/>
        </p:nvSpPr>
        <p:spPr>
          <a:xfrm>
            <a:off x="4176300" y="3233420"/>
            <a:ext cx="787400" cy="78740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36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Arial Unicode MS" panose="020B0604020202020204" pitchFamily="34" charset="-122"/>
              </a:rPr>
              <a:t>2</a:t>
            </a:r>
            <a:endParaRPr lang="en-US" altLang="zh-CN">
              <a:solidFill>
                <a:prstClr val="white"/>
              </a:solidFill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722620" y="2133600"/>
            <a:ext cx="50450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GB" sz="2400" b="1" dirty="0" smtClean="0">
                <a:sym typeface="+mn-ea"/>
              </a:rPr>
              <a:t>Real-Time </a:t>
            </a:r>
            <a:r>
              <a:rPr lang="en-GB" sz="2400" b="1" dirty="0">
                <a:sym typeface="+mn-ea"/>
              </a:rPr>
              <a:t>Vehicle Detection</a:t>
            </a:r>
            <a:endParaRPr lang="en-GB" altLang="en-US" sz="2400" b="1" dirty="0"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722620" y="3399790"/>
            <a:ext cx="458406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GB" sz="2400" b="1" dirty="0">
                <a:sym typeface="+mn-ea"/>
              </a:rPr>
              <a:t>Logistics Tracking</a:t>
            </a:r>
            <a:endParaRPr lang="en-GB" sz="2400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1.Real-Time </a:t>
            </a:r>
            <a:r>
              <a:rPr lang="en-GB" b="1" dirty="0"/>
              <a:t>Vehicle Detection</a:t>
            </a:r>
            <a:endParaRPr lang="en-GB" dirty="0"/>
          </a:p>
        </p:txBody>
      </p:sp>
      <p:sp>
        <p:nvSpPr>
          <p:cNvPr id="4" name="文本框 3"/>
          <p:cNvSpPr txBox="1"/>
          <p:nvPr/>
        </p:nvSpPr>
        <p:spPr>
          <a:xfrm>
            <a:off x="2754630" y="1736725"/>
            <a:ext cx="743648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GB" sz="2400" dirty="0">
                <a:sym typeface="+mn-ea"/>
              </a:rPr>
              <a:t>rapid development of the global economy</a:t>
            </a:r>
            <a:endParaRPr lang="en-GB" altLang="en-US" sz="2400" dirty="0">
              <a:sym typeface="+mn-ea"/>
            </a:endParaRPr>
          </a:p>
        </p:txBody>
      </p:sp>
      <p:sp>
        <p:nvSpPr>
          <p:cNvPr id="5" name="下箭头 4"/>
          <p:cNvSpPr/>
          <p:nvPr/>
        </p:nvSpPr>
        <p:spPr>
          <a:xfrm>
            <a:off x="5542915" y="2359660"/>
            <a:ext cx="955040" cy="831850"/>
          </a:xfrm>
          <a:prstGeom prst="down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2896235" y="3191510"/>
            <a:ext cx="62477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GB" sz="2400" dirty="0">
                <a:sym typeface="+mn-ea"/>
              </a:rPr>
              <a:t>the number of motor vehicles has been increasing rapidly</a:t>
            </a:r>
            <a:endParaRPr lang="en-GB" sz="2400" dirty="0"/>
          </a:p>
        </p:txBody>
      </p:sp>
      <p:sp>
        <p:nvSpPr>
          <p:cNvPr id="7" name="下箭头 6"/>
          <p:cNvSpPr/>
          <p:nvPr/>
        </p:nvSpPr>
        <p:spPr>
          <a:xfrm>
            <a:off x="5542915" y="4021455"/>
            <a:ext cx="955040" cy="831850"/>
          </a:xfrm>
          <a:prstGeom prst="down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3000375" y="4853305"/>
            <a:ext cx="670115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GB" sz="2400" dirty="0">
                <a:sym typeface="+mn-ea"/>
              </a:rPr>
              <a:t>problems of traffic congestion, traffic safety and other issues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 descr="u=2822443081,2002022788&amp;fm=26&amp;gp=0[1]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4080" y="1580515"/>
            <a:ext cx="3408045" cy="183261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1090930" y="3816985"/>
            <a:ext cx="252349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/>
              <a:t>intersection</a:t>
            </a:r>
            <a:endParaRPr lang="en-US" altLang="zh-CN" sz="2800"/>
          </a:p>
        </p:txBody>
      </p:sp>
      <p:sp>
        <p:nvSpPr>
          <p:cNvPr id="6" name="左中括号 5"/>
          <p:cNvSpPr/>
          <p:nvPr/>
        </p:nvSpPr>
        <p:spPr>
          <a:xfrm>
            <a:off x="5098415" y="735965"/>
            <a:ext cx="1163320" cy="3203575"/>
          </a:xfrm>
          <a:prstGeom prst="leftBracke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6602095" y="877570"/>
            <a:ext cx="3411855" cy="39878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p>
            <a:r>
              <a:rPr lang="en-GB" sz="2000" dirty="0" smtClean="0">
                <a:sym typeface="+mn-ea"/>
              </a:rPr>
              <a:t>large traffic </a:t>
            </a:r>
            <a:r>
              <a:rPr lang="en-GB" sz="2000" dirty="0" err="1" smtClean="0">
                <a:sym typeface="+mn-ea"/>
              </a:rPr>
              <a:t>volumn</a:t>
            </a:r>
            <a:endParaRPr lang="en-GB" altLang="en-US" sz="2000" dirty="0" err="1" smtClean="0"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6602095" y="2012315"/>
            <a:ext cx="3411855" cy="39878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p>
            <a:r>
              <a:rPr lang="en-GB" sz="2000" dirty="0" smtClean="0">
                <a:sym typeface="+mn-ea"/>
              </a:rPr>
              <a:t>many conflict points</a:t>
            </a:r>
            <a:endParaRPr lang="en-GB" altLang="en-US" sz="2000" dirty="0" smtClean="0"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6602095" y="3079750"/>
            <a:ext cx="3411855" cy="39878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p>
            <a:r>
              <a:rPr lang="en-GB" sz="2000" dirty="0" smtClean="0">
                <a:sym typeface="+mn-ea"/>
              </a:rPr>
              <a:t>severe partial occlusion</a:t>
            </a:r>
            <a:endParaRPr lang="en-GB" altLang="en-US" sz="2000" dirty="0" smtClean="0">
              <a:sym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2254250" y="5106670"/>
            <a:ext cx="6305550" cy="82994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 anchor="t">
            <a:spAutoFit/>
          </a:bodyPr>
          <a:p>
            <a:r>
              <a:rPr lang="en-GB" sz="2400" dirty="0">
                <a:sym typeface="+mn-ea"/>
              </a:rPr>
              <a:t>Therefore, intelligent detection at the intersection is extremely important</a:t>
            </a:r>
            <a:r>
              <a:rPr lang="en-GB" sz="2400" dirty="0" smtClean="0">
                <a:sym typeface="+mn-ea"/>
              </a:rPr>
              <a:t>.</a:t>
            </a:r>
            <a:endParaRPr lang="en-GB" altLang="en-US" sz="2400" dirty="0" smtClean="0">
              <a:sym typeface="+mn-ea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78672" y="2974975"/>
            <a:ext cx="8915400" cy="3777622"/>
          </a:xfrm>
        </p:spPr>
        <p:txBody>
          <a:bodyPr/>
          <a:lstStyle/>
          <a:p>
            <a:pPr marL="0" indent="0">
              <a:buNone/>
            </a:pPr>
            <a:endParaRPr lang="en-GB" sz="2400" dirty="0" smtClean="0"/>
          </a:p>
          <a:p>
            <a:endParaRPr lang="en-GB" sz="2400" dirty="0"/>
          </a:p>
          <a:p>
            <a:r>
              <a:rPr lang="en-GB" sz="2400" dirty="0"/>
              <a:t>Using sensors and cameras to record </a:t>
            </a:r>
            <a:r>
              <a:rPr lang="en-US" altLang="en-GB" sz="2400" dirty="0"/>
              <a:t>the</a:t>
            </a:r>
            <a:r>
              <a:rPr lang="en-GB" sz="2400" dirty="0"/>
              <a:t> important information such as traffic flow conditions</a:t>
            </a:r>
            <a:r>
              <a:rPr lang="en-GB" sz="2400" dirty="0">
                <a:sym typeface="+mn-ea"/>
              </a:rPr>
              <a:t>, signal status </a:t>
            </a:r>
            <a:r>
              <a:rPr lang="en-US" altLang="en-GB" sz="2400" dirty="0"/>
              <a:t>and then inform them to the drivers</a:t>
            </a:r>
            <a:r>
              <a:rPr lang="en-GB" sz="2400" dirty="0"/>
              <a:t>, </a:t>
            </a:r>
            <a:r>
              <a:rPr lang="en-US" altLang="en-GB" sz="2400" dirty="0"/>
              <a:t>can</a:t>
            </a:r>
            <a:r>
              <a:rPr lang="en-GB" sz="2400" dirty="0"/>
              <a:t> enhance the safety of drivers and other personnel.</a:t>
            </a:r>
            <a:endParaRPr lang="en-GB" sz="2400" dirty="0"/>
          </a:p>
          <a:p>
            <a:r>
              <a:rPr lang="en-US" altLang="en-GB" dirty="0"/>
              <a:t>(</a:t>
            </a:r>
            <a:r>
              <a:rPr lang="en-GB" dirty="0" err="1" smtClean="0">
                <a:sym typeface="+mn-ea"/>
              </a:rPr>
              <a:t>Sayanan</a:t>
            </a:r>
            <a:r>
              <a:rPr lang="en-GB" dirty="0" smtClean="0">
                <a:sym typeface="+mn-ea"/>
              </a:rPr>
              <a:t> </a:t>
            </a:r>
            <a:r>
              <a:rPr lang="en-GB" dirty="0" err="1">
                <a:sym typeface="+mn-ea"/>
              </a:rPr>
              <a:t>Sivaraman</a:t>
            </a:r>
            <a:r>
              <a:rPr lang="en-US" altLang="en-GB" dirty="0" err="1">
                <a:sym typeface="+mn-ea"/>
              </a:rPr>
              <a:t>,2012</a:t>
            </a:r>
            <a:r>
              <a:rPr lang="en-US" altLang="en-GB" dirty="0"/>
              <a:t>)</a:t>
            </a:r>
            <a:endParaRPr lang="en-US" altLang="en-GB" dirty="0"/>
          </a:p>
        </p:txBody>
      </p:sp>
      <p:pic>
        <p:nvPicPr>
          <p:cNvPr id="5" name="图片 4" descr="u=2492448030,3760078904&amp;fm=26&amp;gp=0[1]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8420" y="1447165"/>
            <a:ext cx="3414395" cy="1851660"/>
          </a:xfrm>
          <a:prstGeom prst="rect">
            <a:avLst/>
          </a:prstGeom>
        </p:spPr>
      </p:pic>
      <p:pic>
        <p:nvPicPr>
          <p:cNvPr id="6" name="图片 5" descr="u=1485859628,2696465567&amp;fm=26&amp;gp=0[1]"/>
          <p:cNvPicPr>
            <a:picLocks noChangeAspect="1"/>
          </p:cNvPicPr>
          <p:nvPr/>
        </p:nvPicPr>
        <p:blipFill>
          <a:blip r:embed="rId2"/>
          <a:srcRect t="788" r="22498"/>
          <a:stretch>
            <a:fillRect/>
          </a:stretch>
        </p:blipFill>
        <p:spPr>
          <a:xfrm>
            <a:off x="7253605" y="1447165"/>
            <a:ext cx="3421380" cy="17970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smtClean="0"/>
              <a:t>2.Logistics </a:t>
            </a:r>
            <a:r>
              <a:rPr lang="en-GB" b="1"/>
              <a:t>Tracking</a:t>
            </a:r>
            <a:endParaRPr lang="en-GB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28515" y="3019425"/>
            <a:ext cx="3087370" cy="147701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972945" y="1820545"/>
            <a:ext cx="883221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GB" sz="2400" dirty="0" smtClean="0">
                <a:sym typeface="+mn-ea"/>
              </a:rPr>
              <a:t>Logistics tracking means that goods can be located during transportation and storage.</a:t>
            </a:r>
            <a:endParaRPr lang="en-GB" sz="2400" dirty="0" smtClean="0"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1972945" y="4808220"/>
            <a:ext cx="883285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GB" sz="2400" dirty="0" smtClean="0">
                <a:sym typeface="+mn-ea"/>
              </a:rPr>
              <a:t>Information of the cargo vehicle can </a:t>
            </a:r>
            <a:r>
              <a:rPr lang="en-US" altLang="en-GB" sz="2400" dirty="0" smtClean="0">
                <a:sym typeface="+mn-ea"/>
              </a:rPr>
              <a:t>be </a:t>
            </a:r>
            <a:r>
              <a:rPr lang="en-GB" sz="2400" dirty="0" smtClean="0">
                <a:sym typeface="+mn-ea"/>
              </a:rPr>
              <a:t>track</a:t>
            </a:r>
            <a:r>
              <a:rPr lang="en-US" altLang="en-GB" sz="2400" dirty="0" smtClean="0">
                <a:sym typeface="+mn-ea"/>
              </a:rPr>
              <a:t>ed by </a:t>
            </a:r>
            <a:r>
              <a:rPr lang="en-GB" sz="2400" dirty="0" smtClean="0">
                <a:sym typeface="+mn-ea"/>
              </a:rPr>
              <a:t>i</a:t>
            </a:r>
            <a:r>
              <a:rPr lang="en-GB" sz="2400" dirty="0" smtClean="0">
                <a:sym typeface="+mn-ea"/>
              </a:rPr>
              <a:t>ntelligent detection at the intersection in time. It is </a:t>
            </a:r>
            <a:r>
              <a:rPr lang="en-US" altLang="en-GB" sz="2400" dirty="0" smtClean="0">
                <a:sym typeface="+mn-ea"/>
              </a:rPr>
              <a:t>significant</a:t>
            </a:r>
            <a:r>
              <a:rPr lang="en-GB" sz="2400" dirty="0" smtClean="0">
                <a:sym typeface="+mn-ea"/>
              </a:rPr>
              <a:t> for production logistics to be successful.</a:t>
            </a:r>
            <a:endParaRPr lang="en-GB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p>
            <a:r>
              <a:rPr lang="en-US" altLang="zh-CN"/>
              <a:t>importance of tracking</a:t>
            </a:r>
            <a:endParaRPr lang="en-US" altLang="zh-CN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GB" sz="2400" dirty="0" smtClean="0">
                <a:solidFill>
                  <a:schemeClr val="tx1"/>
                </a:solidFill>
              </a:rPr>
              <a:t>inventory managing </a:t>
            </a:r>
            <a:endParaRPr lang="en-GB" sz="2400" dirty="0" smtClean="0">
              <a:solidFill>
                <a:schemeClr val="tx1"/>
              </a:solidFill>
            </a:endParaRPr>
          </a:p>
          <a:p>
            <a:r>
              <a:rPr lang="en-GB" sz="2400" dirty="0" smtClean="0">
                <a:solidFill>
                  <a:schemeClr val="tx1"/>
                </a:solidFill>
              </a:rPr>
              <a:t>warehouse managing</a:t>
            </a:r>
            <a:endParaRPr lang="en-GB" sz="2400" dirty="0" smtClean="0">
              <a:solidFill>
                <a:schemeClr val="tx1"/>
              </a:solidFill>
            </a:endParaRPr>
          </a:p>
          <a:p>
            <a:r>
              <a:rPr lang="en-GB" sz="2400" dirty="0" smtClean="0">
                <a:solidFill>
                  <a:schemeClr val="tx1"/>
                </a:solidFill>
              </a:rPr>
              <a:t>track items and locate the products and materials</a:t>
            </a:r>
            <a:endParaRPr lang="en-US" altLang="zh-CN"/>
          </a:p>
          <a:p>
            <a:endParaRPr lang="en-US" altLang="zh-CN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文本框 3"/>
          <p:cNvSpPr txBox="1"/>
          <p:nvPr/>
        </p:nvSpPr>
        <p:spPr>
          <a:xfrm>
            <a:off x="2211070" y="1250315"/>
            <a:ext cx="5033010" cy="6451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sz="36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  <a:sym typeface="+mn-ea"/>
              </a:rPr>
              <a:t>warehouse managing</a:t>
            </a:r>
            <a:endParaRPr lang="en-US" altLang="zh-CN" sz="36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266315" y="2558415"/>
            <a:ext cx="8230870" cy="25844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/>
              <a:t>The proportion of warehousing expenditure to GDP is 10.5% in the United States, 10.6% in the United Kingdom, and 11.1% in France, all of which cannot be ignored.</a:t>
            </a:r>
            <a:endParaRPr lang="zh-CN" altLang="en-US"/>
          </a:p>
          <a:p>
            <a:endParaRPr lang="zh-CN" altLang="en-US"/>
          </a:p>
          <a:p>
            <a:r>
              <a:rPr lang="zh-CN" altLang="en-US"/>
              <a:t>The warehouse management system used to control the movement of the supply chain can use RFID </a:t>
            </a:r>
            <a:r>
              <a:rPr lang="en-US" altLang="zh-CN"/>
              <a:t>(radio frequency identification)</a:t>
            </a:r>
            <a:r>
              <a:rPr lang="zh-CN" altLang="en-US"/>
              <a:t> devices to accurately locate the goods moving in each storage station and improve the operational efficiency of the company.</a:t>
            </a:r>
            <a:endParaRPr lang="zh-CN" altLang="en-US"/>
          </a:p>
          <a:p>
            <a:r>
              <a:rPr lang="en-US" altLang="zh-CN"/>
              <a:t>(pane,2018)</a:t>
            </a:r>
            <a:endParaRPr lang="en-US" altLang="zh-CN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GB" dirty="0" smtClean="0">
                <a:solidFill>
                  <a:schemeClr val="tx1"/>
                </a:solidFill>
                <a:sym typeface="+mn-ea"/>
              </a:rPr>
              <a:t>track items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588895" y="2133600"/>
            <a:ext cx="8183880" cy="3777615"/>
          </a:xfrm>
        </p:spPr>
        <p:txBody>
          <a:bodyPr/>
          <a:p>
            <a:r>
              <a:rPr lang="zh-CN" altLang="en-US" sz="2400">
                <a:solidFill>
                  <a:schemeClr val="tx1"/>
                </a:solidFill>
              </a:rPr>
              <a:t>The manufacturing environment is constantly changing and often requires adjustments to the material to prevent shortages or oversupply. Logistics tracking provides real-time status of the supply chain for easy adjustment.</a:t>
            </a:r>
            <a:endParaRPr lang="zh-CN" altLang="en-US" sz="240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476894"/>
            <a:ext cx="8915400" cy="3777622"/>
          </a:xfrm>
        </p:spPr>
        <p:txBody>
          <a:bodyPr>
            <a:normAutofit/>
          </a:bodyPr>
          <a:lstStyle/>
          <a:p>
            <a:r>
              <a:rPr lang="en-GB" sz="1600" dirty="0"/>
              <a:t>Real-Time Vehicle Detection Using Parts at Intersections</a:t>
            </a:r>
            <a:r>
              <a:rPr lang="en-GB" sz="1600" dirty="0" smtClean="0"/>
              <a:t>. </a:t>
            </a:r>
            <a:r>
              <a:rPr lang="en-GB" sz="1600" dirty="0" err="1" smtClean="0"/>
              <a:t>Sayanan</a:t>
            </a:r>
            <a:r>
              <a:rPr lang="en-GB" sz="1600" dirty="0" smtClean="0"/>
              <a:t> </a:t>
            </a:r>
            <a:r>
              <a:rPr lang="en-GB" sz="1600" dirty="0" err="1"/>
              <a:t>Sivaraman</a:t>
            </a:r>
            <a:r>
              <a:rPr lang="en-GB" sz="1600" dirty="0"/>
              <a:t> and Mohan M. </a:t>
            </a:r>
            <a:r>
              <a:rPr lang="en-GB" sz="1600" dirty="0" smtClean="0"/>
              <a:t>Trivedi.</a:t>
            </a:r>
            <a:r>
              <a:rPr lang="en-GB" sz="1600" b="1" dirty="0"/>
              <a:t> </a:t>
            </a:r>
            <a:r>
              <a:rPr lang="en-GB" sz="1600" dirty="0"/>
              <a:t>2012 15th International IEEE Conference on Intelligent Transportation </a:t>
            </a:r>
            <a:r>
              <a:rPr lang="en-GB" sz="1600" dirty="0" smtClean="0"/>
              <a:t>Systems.</a:t>
            </a:r>
            <a:endParaRPr lang="en-GB" sz="1600" dirty="0" smtClean="0"/>
          </a:p>
          <a:p>
            <a:r>
              <a:rPr lang="en-GB" sz="1600" dirty="0"/>
              <a:t>Logistics Tracking</a:t>
            </a:r>
            <a:r>
              <a:rPr lang="en-US" altLang="en-GB" sz="1600" dirty="0"/>
              <a:t>.</a:t>
            </a:r>
            <a:r>
              <a:rPr lang="en-GB" sz="1600" dirty="0"/>
              <a:t>By Graphic Products Editorial Staff</a:t>
            </a:r>
            <a:r>
              <a:rPr lang="en-US" altLang="en-GB" sz="1600" dirty="0"/>
              <a:t>.(https://www.graphicproducts.com/articles/logistics-tracking/)</a:t>
            </a:r>
            <a:endParaRPr lang="en-US" altLang="en-GB" sz="1600" dirty="0"/>
          </a:p>
          <a:p>
            <a:r>
              <a:rPr lang="en-US" altLang="en-GB" sz="1600" dirty="0"/>
              <a:t>qualitative evaluation of RFID implementation on warehouse management system. pane, syafrial. june 2018,vol.16 p1303-1308</a:t>
            </a:r>
            <a:endParaRPr lang="en-US" altLang="en-GB" sz="1600" dirty="0"/>
          </a:p>
          <a:p>
            <a:r>
              <a:rPr lang="en-US" altLang="en-GB" sz="1600" dirty="0"/>
              <a:t>Tracking Amazon: Inside Amazon's Warehouses. Publishers Weekly (Online). 1/3/2012, p1-1. 1p</a:t>
            </a:r>
            <a:endParaRPr lang="en-US" altLang="en-GB" sz="1600" dirty="0"/>
          </a:p>
          <a:p>
            <a:r>
              <a:rPr lang="en-US" altLang="en-GB" sz="1600" dirty="0"/>
              <a:t>RFID tracking brings new challenges to logistics. Ames, Ben,Nov2004, Vol. 15 Issue 11, p1-4. 2p</a:t>
            </a:r>
            <a:endParaRPr lang="en-US" altLang="en-GB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2325</Words>
  <Application>WPS 演示</Application>
  <PresentationFormat>Widescreen</PresentationFormat>
  <Paragraphs>66</Paragraphs>
  <Slides>10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10</vt:i4>
      </vt:variant>
    </vt:vector>
  </HeadingPairs>
  <TitlesOfParts>
    <vt:vector size="24" baseType="lpstr">
      <vt:lpstr>Arial</vt:lpstr>
      <vt:lpstr>宋体</vt:lpstr>
      <vt:lpstr>Wingdings</vt:lpstr>
      <vt:lpstr>Wingdings 3</vt:lpstr>
      <vt:lpstr>Arial</vt:lpstr>
      <vt:lpstr>微软雅黑</vt:lpstr>
      <vt:lpstr>Arial Unicode MS</vt:lpstr>
      <vt:lpstr>Century Gothic</vt:lpstr>
      <vt:lpstr>Segoe Print</vt:lpstr>
      <vt:lpstr>Arial Unicode MS</vt:lpstr>
      <vt:lpstr>Symbol</vt:lpstr>
      <vt:lpstr>幼圆</vt:lpstr>
      <vt:lpstr>Calibri</vt:lpstr>
      <vt:lpstr>Wisp</vt:lpstr>
      <vt:lpstr>the commercial impacts </vt:lpstr>
      <vt:lpstr>PowerPoint 演示文稿</vt:lpstr>
      <vt:lpstr>1.Real-Time Vehicle Detection</vt:lpstr>
      <vt:lpstr>PowerPoint 演示文稿</vt:lpstr>
      <vt:lpstr>PowerPoint 演示文稿</vt:lpstr>
      <vt:lpstr>2.Logistics Tracking</vt:lpstr>
      <vt:lpstr>PowerPoint 演示文稿</vt:lpstr>
      <vt:lpstr>PowerPoint 演示文稿</vt:lpstr>
      <vt:lpstr>PowerPoint 演示文稿</vt:lpstr>
      <vt:lpstr>reference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commercial impacts</dc:title>
  <dc:creator>Youxin Lin (1805162)</dc:creator>
  <cp:lastModifiedBy>pot</cp:lastModifiedBy>
  <cp:revision>14</cp:revision>
  <dcterms:created xsi:type="dcterms:W3CDTF">2019-02-21T12:41:00Z</dcterms:created>
  <dcterms:modified xsi:type="dcterms:W3CDTF">2019-02-26T20:38:42Z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2052-11.1.0.8214</vt:lpwstr>
  </property>
</Properties>
</file>