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sldIdLst>
    <p:sldId id="256" r:id="rId2"/>
    <p:sldId id="263" r:id="rId3"/>
    <p:sldId id="257" r:id="rId4"/>
    <p:sldId id="258" r:id="rId5"/>
    <p:sldId id="262" r:id="rId6"/>
    <p:sldId id="260" r:id="rId7"/>
    <p:sldId id="261" r:id="rId8"/>
    <p:sldId id="259"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3/23/26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09095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3/23/26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11841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3/23/26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0775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3/23/26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98633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3/23/26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46504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3/23/26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76015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3/23/26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89620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3/23/26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53498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3/23/26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80602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3/23/26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97030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3/23/26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3450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3/23/26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1036140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88" r:id="rId6"/>
    <p:sldLayoutId id="2147483784" r:id="rId7"/>
    <p:sldLayoutId id="2147483785" r:id="rId8"/>
    <p:sldLayoutId id="2147483786" r:id="rId9"/>
    <p:sldLayoutId id="2147483787" r:id="rId10"/>
    <p:sldLayoutId id="214748378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Freeform: Shape 75">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8" name="Rectangle 77">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8CBFB-296A-3E8A-EFF8-8D7351AAD6BA}"/>
              </a:ext>
            </a:extLst>
          </p:cNvPr>
          <p:cNvSpPr>
            <a:spLocks noGrp="1"/>
          </p:cNvSpPr>
          <p:nvPr>
            <p:ph type="title"/>
          </p:nvPr>
        </p:nvSpPr>
        <p:spPr/>
        <p:txBody>
          <a:bodyPr>
            <a:normAutofit fontScale="90000"/>
          </a:bodyPr>
          <a:lstStyle/>
          <a:p>
            <a:r>
              <a:rPr lang="en-GB" dirty="0"/>
              <a:t>Psychology in health and social care</a:t>
            </a:r>
            <a:br>
              <a:rPr lang="en-GB" dirty="0"/>
            </a:br>
            <a:r>
              <a:rPr lang="en-GB" b="1" i="0" dirty="0">
                <a:solidFill>
                  <a:srgbClr val="000000"/>
                </a:solidFill>
                <a:effectLst/>
                <a:latin typeface="Arial-BoldMT"/>
              </a:rPr>
              <a:t>LCHS4010</a:t>
            </a:r>
            <a:br>
              <a:rPr lang="en-GB" dirty="0">
                <a:solidFill>
                  <a:srgbClr val="000000"/>
                </a:solidFill>
                <a:effectLst/>
                <a:latin typeface="Arial" panose="020B0604020202020204" pitchFamily="34" charset="0"/>
              </a:rPr>
            </a:br>
            <a:r>
              <a:rPr lang="en-GB" dirty="0">
                <a:solidFill>
                  <a:srgbClr val="000000"/>
                </a:solidFill>
                <a:effectLst/>
                <a:latin typeface="Arial" panose="020B0604020202020204" pitchFamily="34" charset="0"/>
              </a:rPr>
              <a:t>Assignments 1</a:t>
            </a:r>
            <a:br>
              <a:rPr lang="en-GB" dirty="0">
                <a:solidFill>
                  <a:srgbClr val="000000"/>
                </a:solidFill>
                <a:effectLst/>
                <a:latin typeface="Arial" panose="020B0604020202020204" pitchFamily="34" charset="0"/>
              </a:rPr>
            </a:br>
            <a:r>
              <a:rPr lang="en-GB" dirty="0">
                <a:solidFill>
                  <a:srgbClr val="000000"/>
                </a:solidFill>
                <a:effectLst/>
                <a:latin typeface="Arial" panose="020B0604020202020204" pitchFamily="34" charset="0"/>
              </a:rPr>
              <a:t>2438506</a:t>
            </a:r>
            <a:br>
              <a:rPr lang="en-GB" dirty="0">
                <a:solidFill>
                  <a:srgbClr val="000000"/>
                </a:solidFill>
                <a:effectLst/>
                <a:latin typeface="Arial" panose="020B0604020202020204" pitchFamily="34" charset="0"/>
              </a:rPr>
            </a:br>
            <a:r>
              <a:rPr lang="en-GB" dirty="0">
                <a:solidFill>
                  <a:srgbClr val="000000"/>
                </a:solidFill>
                <a:effectLst/>
                <a:latin typeface="Arial" panose="020B0604020202020204" pitchFamily="34" charset="0"/>
              </a:rPr>
              <a:t>Sade Taylor- Williams </a:t>
            </a:r>
            <a:br>
              <a:rPr lang="en-GB" dirty="0">
                <a:solidFill>
                  <a:srgbClr val="000000"/>
                </a:solidFill>
                <a:effectLst/>
                <a:latin typeface="Arial" panose="020B0604020202020204" pitchFamily="34" charset="0"/>
              </a:rPr>
            </a:br>
            <a:r>
              <a:rPr lang="en-GB" b="1" i="0" dirty="0">
                <a:solidFill>
                  <a:srgbClr val="000000"/>
                </a:solidFill>
                <a:effectLst/>
                <a:latin typeface="Arial-BoldMT"/>
              </a:rPr>
              <a:t>Farah </a:t>
            </a:r>
            <a:r>
              <a:rPr lang="en-GB" b="1" i="0" dirty="0" err="1">
                <a:solidFill>
                  <a:srgbClr val="000000"/>
                </a:solidFill>
                <a:effectLst/>
                <a:latin typeface="Arial-BoldMT"/>
              </a:rPr>
              <a:t>Wiita</a:t>
            </a:r>
            <a:r>
              <a:rPr lang="en-GB" b="1" i="0" dirty="0">
                <a:solidFill>
                  <a:srgbClr val="000000"/>
                </a:solidFill>
                <a:effectLst/>
                <a:latin typeface="Arial-BoldMT"/>
              </a:rPr>
              <a:t> </a:t>
            </a:r>
            <a:br>
              <a:rPr lang="en-GB" dirty="0">
                <a:solidFill>
                  <a:srgbClr val="000000"/>
                </a:solidFill>
                <a:effectLst/>
                <a:latin typeface="Arial" panose="020B0604020202020204" pitchFamily="34" charset="0"/>
              </a:rPr>
            </a:br>
            <a:endParaRPr lang="en-US" dirty="0"/>
          </a:p>
        </p:txBody>
      </p:sp>
    </p:spTree>
    <p:extLst>
      <p:ext uri="{BB962C8B-B14F-4D97-AF65-F5344CB8AC3E}">
        <p14:creationId xmlns:p14="http://schemas.microsoft.com/office/powerpoint/2010/main" val="1405602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52F434-FE5C-2631-5F21-4C2C63149F8D}"/>
              </a:ext>
            </a:extLst>
          </p:cNvPr>
          <p:cNvSpPr txBox="1"/>
          <p:nvPr/>
        </p:nvSpPr>
        <p:spPr>
          <a:xfrm>
            <a:off x="8385008" y="3346784"/>
            <a:ext cx="1828800" cy="646331"/>
          </a:xfrm>
          <a:prstGeom prst="rect">
            <a:avLst/>
          </a:prstGeom>
          <a:noFill/>
        </p:spPr>
        <p:txBody>
          <a:bodyPr wrap="square" rtlCol="0">
            <a:spAutoFit/>
          </a:bodyPr>
          <a:lstStyle/>
          <a:p>
            <a:pPr algn="l"/>
            <a:endParaRPr lang="en-GB" dirty="0"/>
          </a:p>
          <a:p>
            <a:pPr algn="l"/>
            <a:endParaRPr lang="en-US" dirty="0"/>
          </a:p>
        </p:txBody>
      </p:sp>
      <p:sp>
        <p:nvSpPr>
          <p:cNvPr id="6" name="TextBox 5">
            <a:extLst>
              <a:ext uri="{FF2B5EF4-FFF2-40B4-BE49-F238E27FC236}">
                <a16:creationId xmlns:a16="http://schemas.microsoft.com/office/drawing/2014/main" id="{7AF957CB-B136-7F20-331B-A9076A9E418B}"/>
              </a:ext>
            </a:extLst>
          </p:cNvPr>
          <p:cNvSpPr txBox="1"/>
          <p:nvPr/>
        </p:nvSpPr>
        <p:spPr>
          <a:xfrm>
            <a:off x="736977" y="2605845"/>
            <a:ext cx="9943733" cy="2308324"/>
          </a:xfrm>
          <a:prstGeom prst="rect">
            <a:avLst/>
          </a:prstGeom>
          <a:noFill/>
        </p:spPr>
        <p:txBody>
          <a:bodyPr wrap="square">
            <a:spAutoFit/>
          </a:bodyPr>
          <a:lstStyle/>
          <a:p>
            <a:pPr>
              <a:buNone/>
            </a:pPr>
            <a:r>
              <a:rPr lang="en-GB" b="1" dirty="0"/>
              <a:t>Understanding how psychological factors influence development is important in  health and social care, specifically when working with young  individuals with complex situations. Jenny is a 16-year-old who has taken on a caring role for her mother over the past five years following the death of her father. This situation is likely to have had a significant impact on her emotional, social and psychological development. This assignment will apply </a:t>
            </a:r>
            <a:r>
              <a:rPr lang="en-GB" b="1" dirty="0" err="1"/>
              <a:t>Bowlby’s</a:t>
            </a:r>
            <a:r>
              <a:rPr lang="en-GB" b="1" dirty="0"/>
              <a:t> attachment theory to explore the potential effects of Jenny’s experiences and will propose a support plan based on this theory. Biological and environmental influences on her behaviour will also be considered</a:t>
            </a:r>
            <a:r>
              <a:rPr lang="en-GB" dirty="0"/>
              <a:t>.</a:t>
            </a:r>
          </a:p>
        </p:txBody>
      </p:sp>
      <p:sp>
        <p:nvSpPr>
          <p:cNvPr id="8" name="Title 7">
            <a:extLst>
              <a:ext uri="{FF2B5EF4-FFF2-40B4-BE49-F238E27FC236}">
                <a16:creationId xmlns:a16="http://schemas.microsoft.com/office/drawing/2014/main" id="{D3403873-4C47-7D0E-18A0-14ADCC797F0D}"/>
              </a:ext>
            </a:extLst>
          </p:cNvPr>
          <p:cNvSpPr>
            <a:spLocks noGrp="1"/>
          </p:cNvSpPr>
          <p:nvPr>
            <p:ph type="title"/>
          </p:nvPr>
        </p:nvSpPr>
        <p:spPr>
          <a:xfrm>
            <a:off x="521208" y="978408"/>
            <a:ext cx="11155680" cy="1052215"/>
          </a:xfrm>
        </p:spPr>
        <p:txBody>
          <a:bodyPr>
            <a:normAutofit fontScale="90000"/>
          </a:bodyPr>
          <a:lstStyle/>
          <a:p>
            <a:r>
              <a:rPr lang="en-GB" dirty="0"/>
              <a:t> Introduction </a:t>
            </a:r>
            <a:br>
              <a:rPr lang="en-GB" dirty="0"/>
            </a:br>
            <a:br>
              <a:rPr lang="en-GB" dirty="0"/>
            </a:br>
            <a:endParaRPr lang="en-US" dirty="0"/>
          </a:p>
        </p:txBody>
      </p:sp>
    </p:spTree>
    <p:extLst>
      <p:ext uri="{BB962C8B-B14F-4D97-AF65-F5344CB8AC3E}">
        <p14:creationId xmlns:p14="http://schemas.microsoft.com/office/powerpoint/2010/main" val="3093604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358A2F-D2F3-19B9-9D6E-B5DBBE870B6E}"/>
              </a:ext>
            </a:extLst>
          </p:cNvPr>
          <p:cNvSpPr>
            <a:spLocks noGrp="1"/>
          </p:cNvSpPr>
          <p:nvPr>
            <p:ph type="title"/>
          </p:nvPr>
        </p:nvSpPr>
        <p:spPr>
          <a:xfrm>
            <a:off x="265409" y="0"/>
            <a:ext cx="11405674" cy="3484285"/>
          </a:xfrm>
        </p:spPr>
        <p:txBody>
          <a:bodyPr>
            <a:noAutofit/>
          </a:bodyPr>
          <a:lstStyle/>
          <a:p>
            <a:pPr marL="342900" indent="-342900">
              <a:lnSpc>
                <a:spcPct val="90000"/>
              </a:lnSpc>
              <a:buFont typeface="+mj-lt"/>
              <a:buAutoNum type="arabicPeriod"/>
            </a:pPr>
            <a:br>
              <a:rPr lang="en-GB" sz="1700" dirty="0"/>
            </a:br>
            <a:r>
              <a:rPr lang="en-GB" sz="1700" dirty="0"/>
              <a:t>Attachment </a:t>
            </a:r>
            <a:br>
              <a:rPr lang="en-GB" sz="1700" dirty="0"/>
            </a:br>
            <a:br>
              <a:rPr lang="en-GB" sz="1700" dirty="0"/>
            </a:br>
            <a:br>
              <a:rPr lang="en-GB" sz="1700" dirty="0"/>
            </a:br>
            <a:r>
              <a:rPr lang="en-GB" sz="1700" dirty="0" err="1"/>
              <a:t>Bolwby’s</a:t>
            </a:r>
            <a:r>
              <a:rPr lang="en-GB" sz="1700" dirty="0"/>
              <a:t> Attachment theory 1969 points out the importance of early years Relationships between Child and caregiver.</a:t>
            </a:r>
            <a:br>
              <a:rPr lang="en-GB" sz="1700" dirty="0"/>
            </a:br>
            <a:r>
              <a:rPr lang="en-GB" sz="1700" dirty="0"/>
              <a:t>. Secure Attachment- can lead to healthy emotional attachment</a:t>
            </a:r>
            <a:br>
              <a:rPr lang="en-GB" sz="1700" dirty="0"/>
            </a:br>
            <a:r>
              <a:rPr lang="en-GB" sz="1700" dirty="0"/>
              <a:t>. Insecure Attachment -may cause difficulties forming healthy stable relationships </a:t>
            </a:r>
            <a:br>
              <a:rPr lang="en-GB" sz="1700" dirty="0"/>
            </a:br>
            <a:r>
              <a:rPr lang="en-GB" sz="1700" dirty="0"/>
              <a:t>These two attachments play a key role in health and social care when dealing/supporting children who may experience trauma and neglect.This allow professionals to access behaviour and provide appropriate care. In health and social care this theory is important as it set a time frame for understanding behaviour at different life stages. Attachment theory could have a negative impact on Jenny as she lost her father at a young at and had to care for her mother at a young age of 11 which can show that she had had a hard role to take so young and never got the opportunity to be a young child and have that mother and daughter relationship. </a:t>
            </a:r>
            <a:br>
              <a:rPr lang="en-GB" sz="1700" dirty="0"/>
            </a:br>
            <a:endParaRPr lang="en-US" sz="1700" dirty="0"/>
          </a:p>
        </p:txBody>
      </p:sp>
      <p:sp>
        <p:nvSpPr>
          <p:cNvPr id="20" name="Freeform: Shape 19">
            <a:extLst>
              <a:ext uri="{FF2B5EF4-FFF2-40B4-BE49-F238E27FC236}">
                <a16:creationId xmlns:a16="http://schemas.microsoft.com/office/drawing/2014/main" id="{0F583F60-6F8B-B498-CB88-B1AA0648A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Content Placeholder 8">
            <a:extLst>
              <a:ext uri="{FF2B5EF4-FFF2-40B4-BE49-F238E27FC236}">
                <a16:creationId xmlns:a16="http://schemas.microsoft.com/office/drawing/2014/main" id="{389D5210-2F97-9714-99FC-BB1AE89145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9238" y="3518016"/>
            <a:ext cx="5010475" cy="3053141"/>
          </a:xfrm>
          <a:prstGeom prst="rect">
            <a:avLst/>
          </a:prstGeom>
        </p:spPr>
      </p:pic>
      <p:pic>
        <p:nvPicPr>
          <p:cNvPr id="16" name="Picture 15">
            <a:extLst>
              <a:ext uri="{FF2B5EF4-FFF2-40B4-BE49-F238E27FC236}">
                <a16:creationId xmlns:a16="http://schemas.microsoft.com/office/drawing/2014/main" id="{B560F073-8947-55A0-F1F6-28B8A5D9D2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14561" y="3589189"/>
            <a:ext cx="3274391" cy="2468300"/>
          </a:xfrm>
          <a:prstGeom prst="rect">
            <a:avLst/>
          </a:prstGeom>
        </p:spPr>
      </p:pic>
      <p:pic>
        <p:nvPicPr>
          <p:cNvPr id="4" name="Picture 3">
            <a:extLst>
              <a:ext uri="{FF2B5EF4-FFF2-40B4-BE49-F238E27FC236}">
                <a16:creationId xmlns:a16="http://schemas.microsoft.com/office/drawing/2014/main" id="{263854F2-749B-75DE-1C41-35060B12ED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5537" y="3296769"/>
            <a:ext cx="2597258" cy="1960195"/>
          </a:xfrm>
          <a:prstGeom prst="rect">
            <a:avLst/>
          </a:prstGeom>
        </p:spPr>
      </p:pic>
    </p:spTree>
    <p:extLst>
      <p:ext uri="{BB962C8B-B14F-4D97-AF65-F5344CB8AC3E}">
        <p14:creationId xmlns:p14="http://schemas.microsoft.com/office/powerpoint/2010/main" val="1791006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8A610-41CC-5A93-E121-BC72E0341F47}"/>
              </a:ext>
            </a:extLst>
          </p:cNvPr>
          <p:cNvSpPr>
            <a:spLocks noGrp="1"/>
          </p:cNvSpPr>
          <p:nvPr>
            <p:ph type="title"/>
          </p:nvPr>
        </p:nvSpPr>
        <p:spPr>
          <a:xfrm rot="10800000" flipV="1">
            <a:off x="0" y="638341"/>
            <a:ext cx="12624957" cy="5581317"/>
          </a:xfrm>
        </p:spPr>
        <p:txBody>
          <a:bodyPr>
            <a:noAutofit/>
          </a:bodyPr>
          <a:lstStyle/>
          <a:p>
            <a:br>
              <a:rPr lang="en-GB" sz="1900" dirty="0"/>
            </a:br>
            <a:r>
              <a:rPr lang="en-GB" sz="1900" dirty="0"/>
              <a:t>NATURE VS NUTURE</a:t>
            </a:r>
            <a:br>
              <a:rPr lang="en-GB" sz="1900" dirty="0"/>
            </a:br>
            <a:r>
              <a:rPr lang="en-GB" sz="1900" dirty="0"/>
              <a:t>This can have a massive emotionally can cause stress and a high chance of depression. The social impacts this can have on jenny is that she may isolate herself from young people the same age and this can lead to low self esteem and difficulty interacting with others and this can lead to a insecure attachment style. </a:t>
            </a:r>
            <a:br>
              <a:rPr lang="en-GB" sz="1900" dirty="0"/>
            </a:br>
            <a:r>
              <a:rPr lang="en-GB" sz="1900" b="1" dirty="0"/>
              <a:t>Environmentally Jenny home life plays a massive role as she has experienced a bereavement  and the increased responsibility now being a caregiver for her mother. Jenny’s mother suffers with memory loss and low moods thus may effect the emotional support Jenny needs like a conversation or a hug. </a:t>
            </a:r>
            <a:br>
              <a:rPr lang="en-GB" sz="1900" b="1" dirty="0"/>
            </a:br>
            <a:r>
              <a:rPr lang="en-GB" sz="1900" b="1" dirty="0"/>
              <a:t>Jenny may have limited time to do what she likes like education and teenager experiences which can have a positive impact on her social development.</a:t>
            </a:r>
            <a:endParaRPr lang="en-US" sz="1900" dirty="0"/>
          </a:p>
        </p:txBody>
      </p:sp>
      <p:sp>
        <p:nvSpPr>
          <p:cNvPr id="6" name="Content Placeholder 5">
            <a:extLst>
              <a:ext uri="{FF2B5EF4-FFF2-40B4-BE49-F238E27FC236}">
                <a16:creationId xmlns:a16="http://schemas.microsoft.com/office/drawing/2014/main" id="{B70F3127-69EF-4273-10CE-FF847DE2D830}"/>
              </a:ext>
            </a:extLst>
          </p:cNvPr>
          <p:cNvSpPr>
            <a:spLocks noGrp="1"/>
          </p:cNvSpPr>
          <p:nvPr>
            <p:ph idx="1"/>
          </p:nvPr>
        </p:nvSpPr>
        <p:spPr>
          <a:xfrm>
            <a:off x="334210" y="3696367"/>
            <a:ext cx="11523579" cy="2790660"/>
          </a:xfrm>
        </p:spPr>
        <p:txBody>
          <a:bodyPr>
            <a:noAutofit/>
          </a:bodyPr>
          <a:lstStyle/>
          <a:p>
            <a:r>
              <a:rPr lang="en-GB" sz="1900" b="1" dirty="0"/>
              <a:t>Jenny has experienced the death of her father, which is a significant emotional loss. According to </a:t>
            </a:r>
            <a:r>
              <a:rPr lang="en-GB" sz="1900" b="1" dirty="0" err="1"/>
              <a:t>Bowlby.j</a:t>
            </a:r>
            <a:r>
              <a:rPr lang="en-GB" sz="1900" b="1" dirty="0"/>
              <a:t> , separation or loss of a primary caregiver can lead to distress and may affect attachment patterns. In Jenny’s case, this loss may have disrupted her sense of security. Over the past five years, Jenny has taken on an adult caregiving role for her mother. This may have limited her ability to form a secure attachment. Instead of receiving care, Jenny is providing it, which can lead to emotional strain and unmet developmental needs. Jenny may adapt a insecure attachment style. For example Jenny may struggle with relationships and trust</a:t>
            </a:r>
          </a:p>
          <a:p>
            <a:r>
              <a:rPr lang="en-GB" sz="1900" b="1" dirty="0"/>
              <a:t> Biological-the stage of adolescent is a key stage of brain development most important for emotional regulation and decision making and the stress from caregiving may affect her ability to have a positive mind.</a:t>
            </a:r>
          </a:p>
        </p:txBody>
      </p:sp>
    </p:spTree>
    <p:extLst>
      <p:ext uri="{BB962C8B-B14F-4D97-AF65-F5344CB8AC3E}">
        <p14:creationId xmlns:p14="http://schemas.microsoft.com/office/powerpoint/2010/main" val="3904289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ADE31-6271-DCBA-84CF-3A4E0902ABB2}"/>
              </a:ext>
            </a:extLst>
          </p:cNvPr>
          <p:cNvSpPr>
            <a:spLocks noGrp="1"/>
          </p:cNvSpPr>
          <p:nvPr>
            <p:ph type="title"/>
          </p:nvPr>
        </p:nvSpPr>
        <p:spPr>
          <a:xfrm rot="10800000" flipV="1">
            <a:off x="521208" y="932689"/>
            <a:ext cx="8769845" cy="45719"/>
          </a:xfrm>
        </p:spPr>
        <p:txBody>
          <a:bodyPr>
            <a:normAutofit fontScale="90000"/>
          </a:bodyPr>
          <a:lstStyle/>
          <a:p>
            <a:r>
              <a:rPr lang="en-GB" dirty="0"/>
              <a:t>What can we do to help jenny? </a:t>
            </a:r>
            <a:endParaRPr lang="en-US" dirty="0"/>
          </a:p>
        </p:txBody>
      </p:sp>
      <p:sp>
        <p:nvSpPr>
          <p:cNvPr id="3" name="Content Placeholder 2">
            <a:extLst>
              <a:ext uri="{FF2B5EF4-FFF2-40B4-BE49-F238E27FC236}">
                <a16:creationId xmlns:a16="http://schemas.microsoft.com/office/drawing/2014/main" id="{4402EC66-BBC0-4BC8-9414-8187B50DFF29}"/>
              </a:ext>
            </a:extLst>
          </p:cNvPr>
          <p:cNvSpPr>
            <a:spLocks noGrp="1"/>
          </p:cNvSpPr>
          <p:nvPr>
            <p:ph idx="1"/>
          </p:nvPr>
        </p:nvSpPr>
        <p:spPr>
          <a:xfrm>
            <a:off x="1069474" y="1950722"/>
            <a:ext cx="10086206" cy="3000942"/>
          </a:xfrm>
        </p:spPr>
        <p:txBody>
          <a:bodyPr>
            <a:normAutofit fontScale="92500" lnSpcReduction="20000"/>
          </a:bodyPr>
          <a:lstStyle/>
          <a:p>
            <a:r>
              <a:rPr lang="en-GB" b="1" dirty="0"/>
              <a:t>Create a support plan to help support her needs </a:t>
            </a:r>
          </a:p>
          <a:p>
            <a:r>
              <a:rPr lang="en-GB" b="1" dirty="0"/>
              <a:t>Provide a Secure Key worker to get help with her mother </a:t>
            </a:r>
          </a:p>
          <a:p>
            <a:r>
              <a:rPr lang="en-GB" b="1" dirty="0"/>
              <a:t>Offer professional assistance and support- counselling-Therapy </a:t>
            </a:r>
          </a:p>
          <a:p>
            <a:r>
              <a:rPr lang="en-GB" b="1" dirty="0"/>
              <a:t>Encourage jenny to have a social life and education </a:t>
            </a:r>
          </a:p>
          <a:p>
            <a:r>
              <a:rPr lang="en-GB" b="1" dirty="0"/>
              <a:t>Reducing the responsibility of care of of jenny </a:t>
            </a:r>
          </a:p>
          <a:p>
            <a:r>
              <a:rPr lang="en-GB" b="1" dirty="0"/>
              <a:t>Provide more information about social services </a:t>
            </a:r>
          </a:p>
          <a:p>
            <a:r>
              <a:rPr lang="en-GB" b="1" dirty="0"/>
              <a:t>Help promote healthy stability in relationships </a:t>
            </a:r>
          </a:p>
          <a:p>
            <a:r>
              <a:rPr lang="en-GB" b="1" dirty="0"/>
              <a:t>Empowerment</a:t>
            </a:r>
          </a:p>
        </p:txBody>
      </p:sp>
    </p:spTree>
    <p:extLst>
      <p:ext uri="{BB962C8B-B14F-4D97-AF65-F5344CB8AC3E}">
        <p14:creationId xmlns:p14="http://schemas.microsoft.com/office/powerpoint/2010/main" val="643360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3D17C23-73F5-0845-2E67-FB2162CB583C}"/>
              </a:ext>
            </a:extLst>
          </p:cNvPr>
          <p:cNvSpPr>
            <a:spLocks noGrp="1"/>
          </p:cNvSpPr>
          <p:nvPr>
            <p:ph type="title"/>
          </p:nvPr>
        </p:nvSpPr>
        <p:spPr>
          <a:xfrm>
            <a:off x="815474" y="1871580"/>
            <a:ext cx="10561052" cy="10778290"/>
          </a:xfrm>
        </p:spPr>
        <p:txBody>
          <a:bodyPr>
            <a:normAutofit/>
          </a:bodyPr>
          <a:lstStyle/>
          <a:p>
            <a:pPr marL="742950" indent="-742950">
              <a:buFont typeface="Arial" panose="020B0604020202020204" pitchFamily="34" charset="0"/>
              <a:buChar char="•"/>
            </a:pPr>
            <a:r>
              <a:rPr lang="en-GB" sz="1600" i="1" dirty="0"/>
              <a:t>Conclusion </a:t>
            </a:r>
            <a:br>
              <a:rPr lang="en-GB" sz="1600" i="1" dirty="0"/>
            </a:br>
            <a:r>
              <a:rPr lang="en-GB" sz="1600" i="1" dirty="0"/>
              <a:t>In conclusion, Jenny’s experiences over the past five years are likely to have had a significant impact on her emotional and psychological development. </a:t>
            </a:r>
            <a:r>
              <a:rPr lang="en-GB" sz="1600" i="1" dirty="0" err="1"/>
              <a:t>Bowlby’s</a:t>
            </a:r>
            <a:r>
              <a:rPr lang="en-GB" sz="1600" i="1" dirty="0"/>
              <a:t> attachment theory provides a useful framework for understanding how the loss of her father and her caregiving role may have affected her sense of security and relationships. By applying this theory, a support plan can be developed that focuses on making positive and stable relationships, reducing responsibility and promoting Jenny’s well-being. Considering both biological and environmental influences ensures a holistic approach to care, enabling Jenny to achieve healthier development outcomes.</a:t>
            </a:r>
            <a:br>
              <a:rPr lang="en-GB" sz="1600" i="1" dirty="0"/>
            </a:br>
            <a:endParaRPr lang="en-US" sz="1600" i="1" dirty="0"/>
          </a:p>
        </p:txBody>
      </p:sp>
    </p:spTree>
    <p:extLst>
      <p:ext uri="{BB962C8B-B14F-4D97-AF65-F5344CB8AC3E}">
        <p14:creationId xmlns:p14="http://schemas.microsoft.com/office/powerpoint/2010/main" val="4147257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6A3000F-18F1-E595-9F26-A66A6062EA76}"/>
              </a:ext>
            </a:extLst>
          </p:cNvPr>
          <p:cNvSpPr txBox="1"/>
          <p:nvPr/>
        </p:nvSpPr>
        <p:spPr>
          <a:xfrm>
            <a:off x="91909" y="2359526"/>
            <a:ext cx="4433302" cy="1477328"/>
          </a:xfrm>
          <a:prstGeom prst="rect">
            <a:avLst/>
          </a:prstGeom>
          <a:noFill/>
        </p:spPr>
        <p:txBody>
          <a:bodyPr wrap="square">
            <a:spAutoFit/>
          </a:bodyPr>
          <a:lstStyle/>
          <a:p>
            <a:pPr>
              <a:buNone/>
            </a:pPr>
            <a:endParaRPr lang="en-GB" b="1" dirty="0"/>
          </a:p>
          <a:p>
            <a:pPr>
              <a:buNone/>
            </a:pPr>
            <a:br>
              <a:rPr lang="en-GB" dirty="0"/>
            </a:br>
            <a:endParaRPr lang="en-GB" dirty="0"/>
          </a:p>
          <a:p>
            <a:pPr>
              <a:buNone/>
            </a:pPr>
            <a:r>
              <a:rPr lang="en-GB" dirty="0" err="1"/>
              <a:t>Bowlby</a:t>
            </a:r>
            <a:r>
              <a:rPr lang="en-GB" dirty="0"/>
              <a:t>, J. (1969) Attachment and Loss. London: Penguin.</a:t>
            </a:r>
          </a:p>
        </p:txBody>
      </p:sp>
      <p:sp>
        <p:nvSpPr>
          <p:cNvPr id="3" name="TextBox 2">
            <a:extLst>
              <a:ext uri="{FF2B5EF4-FFF2-40B4-BE49-F238E27FC236}">
                <a16:creationId xmlns:a16="http://schemas.microsoft.com/office/drawing/2014/main" id="{FDB42C38-9825-46C3-AB13-B963EF1FD4FD}"/>
              </a:ext>
            </a:extLst>
          </p:cNvPr>
          <p:cNvSpPr txBox="1"/>
          <p:nvPr/>
        </p:nvSpPr>
        <p:spPr>
          <a:xfrm>
            <a:off x="0" y="4683140"/>
            <a:ext cx="6366710" cy="923330"/>
          </a:xfrm>
          <a:prstGeom prst="rect">
            <a:avLst/>
          </a:prstGeom>
          <a:noFill/>
        </p:spPr>
        <p:txBody>
          <a:bodyPr wrap="square">
            <a:spAutoFit/>
          </a:bodyPr>
          <a:lstStyle/>
          <a:p>
            <a:r>
              <a:rPr lang="en-US" dirty="0"/>
              <a:t>https://</a:t>
            </a:r>
            <a:r>
              <a:rPr lang="en-US" dirty="0" err="1"/>
              <a:t>mindsplain.com</a:t>
            </a:r>
            <a:r>
              <a:rPr lang="en-US" dirty="0"/>
              <a:t>/</a:t>
            </a:r>
            <a:r>
              <a:rPr lang="en-US" dirty="0" err="1"/>
              <a:t>wp-content</a:t>
            </a:r>
            <a:r>
              <a:rPr lang="en-US" dirty="0"/>
              <a:t>/uploads/2021/01/Ainsworth-Patterns-of-Attachment.pdf</a:t>
            </a:r>
          </a:p>
        </p:txBody>
      </p:sp>
      <p:sp>
        <p:nvSpPr>
          <p:cNvPr id="5" name="TextBox 4">
            <a:extLst>
              <a:ext uri="{FF2B5EF4-FFF2-40B4-BE49-F238E27FC236}">
                <a16:creationId xmlns:a16="http://schemas.microsoft.com/office/drawing/2014/main" id="{FEE70398-07B6-C6E9-6271-F4D739966836}"/>
              </a:ext>
            </a:extLst>
          </p:cNvPr>
          <p:cNvSpPr txBox="1"/>
          <p:nvPr/>
        </p:nvSpPr>
        <p:spPr>
          <a:xfrm>
            <a:off x="1996908" y="1751717"/>
            <a:ext cx="6132762" cy="369332"/>
          </a:xfrm>
          <a:prstGeom prst="rect">
            <a:avLst/>
          </a:prstGeom>
          <a:noFill/>
        </p:spPr>
        <p:txBody>
          <a:bodyPr wrap="square">
            <a:spAutoFit/>
          </a:bodyPr>
          <a:lstStyle/>
          <a:p>
            <a:r>
              <a:rPr lang="en-US" dirty="0"/>
              <a:t>https://</a:t>
            </a:r>
            <a:r>
              <a:rPr lang="en-US" dirty="0" err="1"/>
              <a:t>pmc.ncbi.nlm.nih.gov</a:t>
            </a:r>
            <a:r>
              <a:rPr lang="en-US" dirty="0"/>
              <a:t>/articles/PMC8922370/</a:t>
            </a:r>
          </a:p>
        </p:txBody>
      </p:sp>
    </p:spTree>
    <p:extLst>
      <p:ext uri="{BB962C8B-B14F-4D97-AF65-F5344CB8AC3E}">
        <p14:creationId xmlns:p14="http://schemas.microsoft.com/office/powerpoint/2010/main" val="2699451598"/>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GestaltVTI</vt:lpstr>
      <vt:lpstr>PowerPoint Presentation</vt:lpstr>
      <vt:lpstr>Psychology in health and social care LCHS4010 Assignments 1 2438506 Sade Taylor- Williams  Farah Wiita  </vt:lpstr>
      <vt:lpstr> Introduction   </vt:lpstr>
      <vt:lpstr> Attachment    Bolwby’s Attachment theory 1969 points out the importance of early years Relationships between Child and caregiver. . Secure Attachment- can lead to healthy emotional attachment . Insecure Attachment -may cause difficulties forming healthy stable relationships  These two attachments play a key role in health and social care when dealing/supporting children who may experience trauma and neglect.This allow professionals to access behaviour and provide appropriate care. In health and social care this theory is important as it set a time frame for understanding behaviour at different life stages. Attachment theory could have a negative impact on Jenny as she lost her father at a young at and had to care for her mother at a young age of 11 which can show that she had had a hard role to take so young and never got the opportunity to be a young child and have that mother and daughter relationship.  </vt:lpstr>
      <vt:lpstr> NATURE VS NUTURE This can have a massive emotionally can cause stress and a high chance of depression. The social impacts this can have on jenny is that she may isolate herself from young people the same age and this can lead to low self esteem and difficulty interacting with others and this can lead to a insecure attachment style.  Environmentally Jenny home life plays a massive role as she has experienced a bereavement  and the increased responsibility now being a caregiver for her mother. Jenny’s mother suffers with memory loss and low moods thus may effect the emotional support Jenny needs like a conversation or a hug.  Jenny may have limited time to do what she likes like education and teenager experiences which can have a positive impact on her social development.</vt:lpstr>
      <vt:lpstr>What can we do to help jenny? </vt:lpstr>
      <vt:lpstr>Conclusion  In conclusion, Jenny’s experiences over the past five years are likely to have had a significant impact on her emotional and psychological development. Bowlby’s attachment theory provides a useful framework for understanding how the loss of her father and her caregiving role may have affected her sense of security and relationships. By applying this theory, a support plan can be developed that focuses on making positive and stable relationships, reducing responsibility and promoting Jenny’s well-being. Considering both biological and environmental influences ensures a holistic approach to care, enabling Jenny to achieve healthier development outcomes.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use of PowerPoint for a Residential Child Care Worker </dc:title>
  <dc:creator/>
  <cp:lastModifiedBy>Sade Sheila Taylor-Williams (2438506)</cp:lastModifiedBy>
  <cp:revision>410</cp:revision>
  <dcterms:created xsi:type="dcterms:W3CDTF">2025-07-06T18:57:53Z</dcterms:created>
  <dcterms:modified xsi:type="dcterms:W3CDTF">2026-03-23T15:00:10Z</dcterms:modified>
</cp:coreProperties>
</file>