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3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7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786"/>
    <p:restoredTop sz="94710"/>
  </p:normalViewPr>
  <p:slideViewPr>
    <p:cSldViewPr snapToGrid="0">
      <p:cViewPr varScale="1">
        <p:scale>
          <a:sx n="150" d="100"/>
          <a:sy n="150" d="100"/>
        </p:scale>
        <p:origin x="456" y="1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6CBD3D-AEA1-B547-8193-22E78DBA45F3}" type="datetimeFigureOut">
              <a:rPr lang="en-US" smtClean="0"/>
              <a:t>3/17/26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25DD4E-D181-234F-A690-901A9F55BD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46990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25DD4E-D181-234F-A690-901A9F55BDB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91153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3/17/26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10751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3/17/26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7176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3/17/26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21555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3/17/26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3036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3/17/26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84803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3/17/26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10765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3/17/26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27153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3/17/26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30453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3/17/26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5274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3/17/26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3892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3/17/26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38568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3/17/26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62663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12" r:id="rId6"/>
    <p:sldLayoutId id="2147483707" r:id="rId7"/>
    <p:sldLayoutId id="2147483708" r:id="rId8"/>
    <p:sldLayoutId id="2147483709" r:id="rId9"/>
    <p:sldLayoutId id="2147483711" r:id="rId10"/>
    <p:sldLayoutId id="2147483710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87B4472A-332B-71E5-8009-33841E7C3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079DDA2E-59D7-F18D-4FEE-77DF804453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1150" y="84910"/>
            <a:ext cx="7442107" cy="864003"/>
          </a:xfrm>
        </p:spPr>
        <p:txBody>
          <a:bodyPr>
            <a:noAutofit/>
          </a:bodyPr>
          <a:lstStyle/>
          <a:p>
            <a:pPr algn="l"/>
            <a:r>
              <a:rPr lang="en-US" sz="3000" b="0" dirty="0">
                <a:solidFill>
                  <a:srgbClr val="0070C0"/>
                </a:solidFill>
              </a:rPr>
              <a:t>Patient-Led Education Session on </a:t>
            </a:r>
            <a:br>
              <a:rPr lang="en-US" sz="3000" b="0" dirty="0"/>
            </a:br>
            <a:r>
              <a:rPr lang="en-US" sz="3000" b="0" dirty="0">
                <a:solidFill>
                  <a:srgbClr val="FF7F00"/>
                </a:solidFill>
              </a:rPr>
              <a:t>Early </a:t>
            </a:r>
            <a:r>
              <a:rPr lang="en-US" sz="3000" b="0" dirty="0" err="1">
                <a:solidFill>
                  <a:srgbClr val="FF7F00"/>
                </a:solidFill>
              </a:rPr>
              <a:t>Mobilisation</a:t>
            </a:r>
            <a:r>
              <a:rPr lang="en-US" sz="3000" b="0" dirty="0">
                <a:solidFill>
                  <a:srgbClr val="FF7F00"/>
                </a:solidFill>
              </a:rPr>
              <a:t> Post Surgery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420A08D-249B-6AF9-F2BC-9EAADCE75AC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78757" y="135879"/>
            <a:ext cx="4513243" cy="5477522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F0FB968A-638F-2CF0-694F-1971285FE063}"/>
              </a:ext>
            </a:extLst>
          </p:cNvPr>
          <p:cNvSpPr txBox="1"/>
          <p:nvPr/>
        </p:nvSpPr>
        <p:spPr>
          <a:xfrm>
            <a:off x="793216" y="2361722"/>
            <a:ext cx="61694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C147499-108E-91E9-7061-34E41AA6F4BD}"/>
              </a:ext>
            </a:extLst>
          </p:cNvPr>
          <p:cNvSpPr txBox="1"/>
          <p:nvPr/>
        </p:nvSpPr>
        <p:spPr>
          <a:xfrm>
            <a:off x="210293" y="1636221"/>
            <a:ext cx="744210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F7F00"/>
                </a:solidFill>
              </a:rPr>
              <a:t>             The sooner you move, the sooner you improve!</a:t>
            </a:r>
          </a:p>
          <a:p>
            <a:endParaRPr lang="en-US" sz="800" b="1" dirty="0">
              <a:solidFill>
                <a:srgbClr val="FF7F00"/>
              </a:solidFill>
            </a:endParaRPr>
          </a:p>
          <a:p>
            <a:pPr algn="ctr"/>
            <a:r>
              <a:rPr lang="en-US" sz="1200" dirty="0">
                <a:solidFill>
                  <a:srgbClr val="FF7F00"/>
                </a:solidFill>
              </a:rPr>
              <a:t>Patients that </a:t>
            </a:r>
            <a:r>
              <a:rPr lang="en-US" sz="1200" dirty="0" err="1">
                <a:solidFill>
                  <a:srgbClr val="FF7F00"/>
                </a:solidFill>
              </a:rPr>
              <a:t>mobilise</a:t>
            </a:r>
            <a:r>
              <a:rPr lang="en-US" sz="1200" dirty="0">
                <a:solidFill>
                  <a:srgbClr val="FF7F00"/>
                </a:solidFill>
              </a:rPr>
              <a:t> early walk </a:t>
            </a:r>
            <a:r>
              <a:rPr lang="en-US" sz="1200" b="1" dirty="0">
                <a:solidFill>
                  <a:srgbClr val="FF7F00"/>
                </a:solidFill>
              </a:rPr>
              <a:t>independently </a:t>
            </a:r>
            <a:r>
              <a:rPr lang="en-US" sz="1200" dirty="0">
                <a:solidFill>
                  <a:srgbClr val="FF7F00"/>
                </a:solidFill>
              </a:rPr>
              <a:t>around 1.3 days </a:t>
            </a:r>
            <a:r>
              <a:rPr lang="en-US" sz="1200" b="1" dirty="0">
                <a:solidFill>
                  <a:srgbClr val="FF7F00"/>
                </a:solidFill>
              </a:rPr>
              <a:t>sooner</a:t>
            </a:r>
            <a:r>
              <a:rPr lang="en-US" sz="1200" dirty="0">
                <a:solidFill>
                  <a:srgbClr val="FF7F00"/>
                </a:solidFill>
              </a:rPr>
              <a:t>, early </a:t>
            </a:r>
            <a:r>
              <a:rPr lang="en-US" sz="1200" dirty="0" err="1">
                <a:solidFill>
                  <a:srgbClr val="FF7F00"/>
                </a:solidFill>
              </a:rPr>
              <a:t>mobilisation</a:t>
            </a:r>
            <a:r>
              <a:rPr lang="en-US" sz="1200" dirty="0">
                <a:solidFill>
                  <a:srgbClr val="FF7F00"/>
                </a:solidFill>
              </a:rPr>
              <a:t> reduces hospital stay (Kotsifaki et al, 2023) </a:t>
            </a:r>
          </a:p>
        </p:txBody>
      </p:sp>
      <p:pic>
        <p:nvPicPr>
          <p:cNvPr id="29" name="Picture 28" descr="A group of icons with thumbs up and a thumbs up&#10;&#10;Description automatically generated">
            <a:extLst>
              <a:ext uri="{FF2B5EF4-FFF2-40B4-BE49-F238E27FC236}">
                <a16:creationId xmlns:a16="http://schemas.microsoft.com/office/drawing/2014/main" id="{F3E34885-2A54-0589-F3DA-3670224D083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91935" y="5311103"/>
            <a:ext cx="4526421" cy="1546896"/>
          </a:xfrm>
          <a:prstGeom prst="rect">
            <a:avLst/>
          </a:prstGeom>
        </p:spPr>
      </p:pic>
      <p:sp>
        <p:nvSpPr>
          <p:cNvPr id="31" name="Subtitle 30">
            <a:extLst>
              <a:ext uri="{FF2B5EF4-FFF2-40B4-BE49-F238E27FC236}">
                <a16:creationId xmlns:a16="http://schemas.microsoft.com/office/drawing/2014/main" id="{03286CDE-15D7-EEF3-C427-1BE02C3702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411345" y="2548786"/>
            <a:ext cx="8188300" cy="1806973"/>
          </a:xfrm>
        </p:spPr>
        <p:txBody>
          <a:bodyPr>
            <a:normAutofit fontScale="92500" lnSpcReduction="10000"/>
          </a:bodyPr>
          <a:lstStyle/>
          <a:p>
            <a:r>
              <a:rPr lang="en-US" sz="2100" dirty="0">
                <a:solidFill>
                  <a:srgbClr val="0070C0"/>
                </a:solidFill>
              </a:rPr>
              <a:t>Want to learn more to help your patients?</a:t>
            </a:r>
          </a:p>
          <a:p>
            <a:r>
              <a:rPr lang="en-US" sz="2100" dirty="0">
                <a:solidFill>
                  <a:srgbClr val="0070C0"/>
                </a:solidFill>
              </a:rPr>
              <a:t>Join us for a fun session led by patients who have been there!</a:t>
            </a:r>
          </a:p>
          <a:p>
            <a:r>
              <a:rPr lang="en-US" sz="2100" dirty="0">
                <a:solidFill>
                  <a:srgbClr val="0070C0"/>
                </a:solidFill>
              </a:rPr>
              <a:t>15</a:t>
            </a:r>
            <a:r>
              <a:rPr lang="en-US" sz="2100" baseline="30000" dirty="0">
                <a:solidFill>
                  <a:srgbClr val="0070C0"/>
                </a:solidFill>
              </a:rPr>
              <a:t>th</a:t>
            </a:r>
            <a:r>
              <a:rPr lang="en-US" sz="2100" dirty="0">
                <a:solidFill>
                  <a:srgbClr val="0070C0"/>
                </a:solidFill>
              </a:rPr>
              <a:t> April 2026 At 14:00 Education Centre,</a:t>
            </a:r>
          </a:p>
          <a:p>
            <a:r>
              <a:rPr lang="en-US" sz="2100" dirty="0">
                <a:solidFill>
                  <a:srgbClr val="0070C0"/>
                </a:solidFill>
              </a:rPr>
              <a:t>Children’s Hospital For Wales.</a:t>
            </a:r>
          </a:p>
          <a:p>
            <a:endParaRPr lang="en-US" sz="1600" dirty="0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988DEF1D-09B6-8270-1C33-BBC0D43B0AE2}"/>
              </a:ext>
            </a:extLst>
          </p:cNvPr>
          <p:cNvSpPr txBox="1"/>
          <p:nvPr/>
        </p:nvSpPr>
        <p:spPr>
          <a:xfrm>
            <a:off x="3682805" y="4394327"/>
            <a:ext cx="40343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F7F00"/>
                </a:solidFill>
              </a:rPr>
              <a:t>Movement is the best medicine!</a:t>
            </a: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C3BE5C6B-B903-9E55-1B7F-99D22AFAEDB4}"/>
              </a:ext>
            </a:extLst>
          </p:cNvPr>
          <p:cNvCxnSpPr>
            <a:cxnSpLocks/>
          </p:cNvCxnSpPr>
          <p:nvPr/>
        </p:nvCxnSpPr>
        <p:spPr>
          <a:xfrm>
            <a:off x="793216" y="2536563"/>
            <a:ext cx="6001025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41AC0F5A-04C4-34AA-9402-CF0C0E9C57E8}"/>
              </a:ext>
            </a:extLst>
          </p:cNvPr>
          <p:cNvCxnSpPr/>
          <p:nvPr/>
        </p:nvCxnSpPr>
        <p:spPr>
          <a:xfrm>
            <a:off x="1098016" y="4394327"/>
            <a:ext cx="5379868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43" name="TextBox 42">
            <a:extLst>
              <a:ext uri="{FF2B5EF4-FFF2-40B4-BE49-F238E27FC236}">
                <a16:creationId xmlns:a16="http://schemas.microsoft.com/office/drawing/2014/main" id="{B15EF391-3625-A0AE-E5CE-C44102BFC984}"/>
              </a:ext>
            </a:extLst>
          </p:cNvPr>
          <p:cNvSpPr txBox="1"/>
          <p:nvPr/>
        </p:nvSpPr>
        <p:spPr>
          <a:xfrm>
            <a:off x="0" y="4432896"/>
            <a:ext cx="7909727" cy="28212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800"/>
              </a:spcAft>
            </a:pPr>
            <a:r>
              <a:rPr lang="en-GB" sz="10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References </a:t>
            </a:r>
          </a:p>
          <a:p>
            <a:pPr>
              <a:spcAft>
                <a:spcPts val="800"/>
              </a:spcAft>
            </a:pPr>
            <a:r>
              <a:rPr lang="en-GB" sz="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Ayberk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Yazıcı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T. &amp; </a:t>
            </a:r>
            <a:r>
              <a:rPr lang="en-GB" sz="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Yılmaz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K. (2025) </a:t>
            </a:r>
            <a:r>
              <a:rPr lang="en-GB" sz="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Early Mobility After Surgery: A Review of ERAS Guidelines.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Health science. Vol 3, issue 2). P. 106-114</a:t>
            </a:r>
          </a:p>
          <a:p>
            <a:pPr>
              <a:spcAft>
                <a:spcPts val="800"/>
              </a:spcAft>
            </a:pP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Dehn Lunn, A. Johnson, L. Aziz, S. Aziz, T (2025) </a:t>
            </a:r>
            <a:r>
              <a:rPr lang="en-GB" sz="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How to: A guide to co‑production in the NHS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Health Equity Evidence Centre. [Online] Available at: https://</a:t>
            </a:r>
            <a:r>
              <a:rPr lang="en-GB" sz="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www.heec.co.uk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/resource/how-to-a-guide-to-co-production-in-the-</a:t>
            </a:r>
            <a:r>
              <a:rPr lang="en-GB" sz="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nhs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 (Accessed: 13/03/2026)</a:t>
            </a:r>
          </a:p>
          <a:p>
            <a:pPr>
              <a:spcAft>
                <a:spcPts val="800"/>
              </a:spcAft>
            </a:pPr>
            <a:r>
              <a:rPr lang="en-GB" sz="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Galgotias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A. (2025) </a:t>
            </a:r>
            <a:r>
              <a:rPr lang="en-GB" sz="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Impact of Early Mobilization on Recovery Time in </a:t>
            </a:r>
            <a:r>
              <a:rPr lang="en-GB" sz="8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Orthopedic</a:t>
            </a:r>
            <a:r>
              <a:rPr lang="en-GB" sz="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Surgeries.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Internjatiuonal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journal for Research in Management of Pharmacy. Vol: 14, issue 11,</a:t>
            </a:r>
          </a:p>
          <a:p>
            <a:pPr>
              <a:spcAft>
                <a:spcPts val="800"/>
              </a:spcAft>
            </a:pPr>
            <a:r>
              <a:rPr lang="en-GB" sz="8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Kotsifaki,R</a:t>
            </a:r>
            <a:r>
              <a:rPr lang="en-GB" sz="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8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korakakis</a:t>
            </a:r>
            <a:r>
              <a:rPr lang="en-GB" sz="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V. </a:t>
            </a:r>
            <a:r>
              <a:rPr lang="en-GB" sz="8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King,E</a:t>
            </a:r>
            <a:r>
              <a:rPr lang="en-GB" sz="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(2023) </a:t>
            </a:r>
            <a:r>
              <a:rPr lang="en-GB" sz="800" i="1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Aspeter</a:t>
            </a:r>
            <a:r>
              <a:rPr lang="en-GB" sz="800" i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clinical practice guidelines on </a:t>
            </a:r>
            <a:r>
              <a:rPr lang="en-GB" sz="800" i="1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rehanilitation</a:t>
            </a:r>
            <a:r>
              <a:rPr lang="en-GB" sz="800" i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after anterior cruciate ligament reconstruction. </a:t>
            </a:r>
            <a:r>
              <a:rPr lang="en-GB" sz="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British Journal of Sports Medicine. Vol:57, pp:500-514</a:t>
            </a:r>
            <a:endParaRPr lang="en-GB" sz="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NHS England (2023) </a:t>
            </a:r>
            <a:r>
              <a:rPr lang="en-GB" sz="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Co‑production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[Online] Available at: https://</a:t>
            </a:r>
            <a:r>
              <a:rPr lang="en-GB" sz="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www.england.nhs.uk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/always-events/co-production/ (Accessed: 13/03/2026)</a:t>
            </a:r>
          </a:p>
          <a:p>
            <a:pPr>
              <a:spcAft>
                <a:spcPts val="800"/>
              </a:spcAft>
            </a:pP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NHS Providers (2026) </a:t>
            </a:r>
            <a:r>
              <a:rPr lang="en-GB" sz="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value of co‑production and engagement with communities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[Online] Available at: https://</a:t>
            </a:r>
            <a:r>
              <a:rPr lang="en-GB" sz="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nhsproviders.org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/resources/co-production-and-engagement-with-communities-as-a-solution-to-reducing-health-inequalities/the-value-of-co-production-and-engagement-with-communities. (Accessed: 13/03/2026) </a:t>
            </a:r>
          </a:p>
          <a:p>
            <a:pPr>
              <a:spcAft>
                <a:spcPts val="800"/>
              </a:spcAft>
            </a:pPr>
            <a:r>
              <a:rPr lang="en-GB" sz="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Tazreean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R., Nelson, G. &amp; Twomey, R. (2022) </a:t>
            </a:r>
            <a:r>
              <a:rPr lang="en-GB" sz="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Early mobilisation in enhanced recovery after surgery pathways</a:t>
            </a:r>
            <a:r>
              <a:rPr lang="en-GB" sz="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Journal of Comparative effectiveness research. Vol :1, Issue 2), PP: 121-129</a:t>
            </a:r>
          </a:p>
          <a:p>
            <a:endParaRPr lang="en-US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EE6C3A50-C922-396A-4745-E27346E28A70}"/>
              </a:ext>
            </a:extLst>
          </p:cNvPr>
          <p:cNvSpPr txBox="1"/>
          <p:nvPr/>
        </p:nvSpPr>
        <p:spPr>
          <a:xfrm>
            <a:off x="464083" y="974309"/>
            <a:ext cx="65457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rgbClr val="0070C0"/>
                </a:solidFill>
              </a:rPr>
              <a:t>Early </a:t>
            </a:r>
            <a:r>
              <a:rPr lang="en-US" sz="1600" dirty="0" err="1">
                <a:solidFill>
                  <a:srgbClr val="0070C0"/>
                </a:solidFill>
              </a:rPr>
              <a:t>mobilisation</a:t>
            </a:r>
            <a:r>
              <a:rPr lang="en-US" sz="1600" dirty="0">
                <a:solidFill>
                  <a:srgbClr val="0070C0"/>
                </a:solidFill>
              </a:rPr>
              <a:t> after surgery can reduce complications by up to </a:t>
            </a:r>
            <a:r>
              <a:rPr lang="en-US" sz="1600" b="1" dirty="0">
                <a:solidFill>
                  <a:srgbClr val="0070C0"/>
                </a:solidFill>
              </a:rPr>
              <a:t>50%</a:t>
            </a:r>
            <a:r>
              <a:rPr lang="en-US" sz="1600" dirty="0">
                <a:solidFill>
                  <a:srgbClr val="0070C0"/>
                </a:solidFill>
              </a:rPr>
              <a:t> </a:t>
            </a:r>
            <a:r>
              <a:rPr lang="en-US" sz="1200" dirty="0">
                <a:solidFill>
                  <a:srgbClr val="0070C0"/>
                </a:solidFill>
              </a:rPr>
              <a:t>(</a:t>
            </a:r>
            <a:r>
              <a:rPr lang="en-US" sz="1200" dirty="0" err="1">
                <a:solidFill>
                  <a:srgbClr val="0070C0"/>
                </a:solidFill>
              </a:rPr>
              <a:t>Tazreean</a:t>
            </a:r>
            <a:r>
              <a:rPr lang="en-US" sz="1200" dirty="0">
                <a:solidFill>
                  <a:srgbClr val="0070C0"/>
                </a:solidFill>
              </a:rPr>
              <a:t> et al, 2022)</a:t>
            </a:r>
          </a:p>
        </p:txBody>
      </p:sp>
      <p:pic>
        <p:nvPicPr>
          <p:cNvPr id="32" name="Audio 31">
            <a:extLst>
              <a:ext uri="{FF2B5EF4-FFF2-40B4-BE49-F238E27FC236}">
                <a16:creationId xmlns:a16="http://schemas.microsoft.com/office/drawing/2014/main" id="{9B71EFA1-2FC2-2122-7555-0FB85A5CE5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497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88006"/>
    </mc:Choice>
    <mc:Fallback>
      <p:transition spd="slow" advTm="2880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5691</TotalTime>
  <Words>393</Words>
  <Application>Microsoft Macintosh PowerPoint</Application>
  <PresentationFormat>Widescreen</PresentationFormat>
  <Paragraphs>20</Paragraphs>
  <Slides>1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Arial</vt:lpstr>
      <vt:lpstr>Neue Haas Grotesk Text Pro</vt:lpstr>
      <vt:lpstr>VanillaVTI</vt:lpstr>
      <vt:lpstr>Patient-Led Education Session on  Early Mobilisation Post Surgery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Cerys Aston (1001063)</dc:creator>
  <cp:lastModifiedBy>Cerys Aston (1001063)</cp:lastModifiedBy>
  <cp:revision>15</cp:revision>
  <dcterms:created xsi:type="dcterms:W3CDTF">2026-03-13T14:18:45Z</dcterms:created>
  <dcterms:modified xsi:type="dcterms:W3CDTF">2026-03-17T13:22:57Z</dcterms:modified>
</cp:coreProperties>
</file>