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1" r:id="rId6"/>
    <p:sldId id="262" r:id="rId7"/>
    <p:sldId id="258" r:id="rId8"/>
    <p:sldId id="257" r:id="rId9"/>
    <p:sldId id="263" r:id="rId10"/>
    <p:sldId id="264" r:id="rId11"/>
    <p:sldId id="265" r:id="rId12"/>
    <p:sldId id="456" r:id="rId13"/>
    <p:sldId id="266" r:id="rId14"/>
    <p:sldId id="267" r:id="rId15"/>
    <p:sldId id="281" r:id="rId16"/>
    <p:sldId id="296" r:id="rId17"/>
    <p:sldId id="304" r:id="rId18"/>
    <p:sldId id="440" r:id="rId19"/>
    <p:sldId id="282" r:id="rId20"/>
    <p:sldId id="277" r:id="rId21"/>
    <p:sldId id="278" r:id="rId22"/>
    <p:sldId id="280" r:id="rId23"/>
    <p:sldId id="287" r:id="rId24"/>
    <p:sldId id="288" r:id="rId25"/>
    <p:sldId id="284" r:id="rId26"/>
    <p:sldId id="286" r:id="rId27"/>
    <p:sldId id="446" r:id="rId28"/>
    <p:sldId id="448" r:id="rId29"/>
    <p:sldId id="459" r:id="rId30"/>
    <p:sldId id="461" r:id="rId31"/>
    <p:sldId id="450" r:id="rId32"/>
    <p:sldId id="451" r:id="rId33"/>
    <p:sldId id="447" r:id="rId34"/>
    <p:sldId id="452" r:id="rId35"/>
    <p:sldId id="300" r:id="rId36"/>
    <p:sldId id="302" r:id="rId37"/>
    <p:sldId id="294" r:id="rId38"/>
    <p:sldId id="295" r:id="rId39"/>
    <p:sldId id="276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0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UWTSD%202022\Policing%20and%20Political%20Landscape\Swansea%20Election%20Results%2099%20to%2022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8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2800"/>
              <a:t>Swansea</a:t>
            </a:r>
            <a:r>
              <a:rPr lang="en-GB" sz="2800" baseline="0"/>
              <a:t> Local Government Elections</a:t>
            </a:r>
          </a:p>
          <a:p>
            <a:pPr>
              <a:defRPr sz="2800"/>
            </a:pPr>
            <a:r>
              <a:rPr lang="en-GB" sz="2800" baseline="0"/>
              <a:t>1999-2022</a:t>
            </a:r>
            <a:endParaRPr lang="en-GB" sz="28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8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Labour</c:v>
                </c:pt>
              </c:strCache>
            </c:strRef>
          </c:tx>
          <c:spPr>
            <a:ln w="38100" cap="rnd">
              <a:solidFill>
                <a:srgbClr val="FF0000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Sheet1!$B$3:$G$3</c:f>
              <c:numCache>
                <c:formatCode>General</c:formatCode>
                <c:ptCount val="6"/>
                <c:pt idx="0">
                  <c:v>47</c:v>
                </c:pt>
                <c:pt idx="1">
                  <c:v>30</c:v>
                </c:pt>
                <c:pt idx="2">
                  <c:v>29</c:v>
                </c:pt>
                <c:pt idx="3">
                  <c:v>49</c:v>
                </c:pt>
                <c:pt idx="4">
                  <c:v>48</c:v>
                </c:pt>
                <c:pt idx="5">
                  <c:v>45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2430-4360-8A5B-FA8EF92FFA3D}"/>
            </c:ext>
          </c:extLst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Lib Dem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Sheet1!$B$4:$G$4</c:f>
              <c:numCache>
                <c:formatCode>General</c:formatCode>
                <c:ptCount val="6"/>
                <c:pt idx="0">
                  <c:v>10</c:v>
                </c:pt>
                <c:pt idx="1">
                  <c:v>18</c:v>
                </c:pt>
                <c:pt idx="2">
                  <c:v>23</c:v>
                </c:pt>
                <c:pt idx="3">
                  <c:v>12</c:v>
                </c:pt>
                <c:pt idx="4">
                  <c:v>7</c:v>
                </c:pt>
                <c:pt idx="5">
                  <c:v>11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2430-4360-8A5B-FA8EF92FFA3D}"/>
            </c:ext>
          </c:extLst>
        </c:ser>
        <c:ser>
          <c:idx val="2"/>
          <c:order val="2"/>
          <c:tx>
            <c:strRef>
              <c:f>Sheet1!$A$5</c:f>
              <c:strCache>
                <c:ptCount val="1"/>
                <c:pt idx="0">
                  <c:v>Conservative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Sheet1!$B$5:$G$5</c:f>
              <c:numCache>
                <c:formatCode>General</c:formatCode>
                <c:ptCount val="6"/>
                <c:pt idx="0">
                  <c:v>4</c:v>
                </c:pt>
                <c:pt idx="1">
                  <c:v>5</c:v>
                </c:pt>
                <c:pt idx="2">
                  <c:v>4</c:v>
                </c:pt>
                <c:pt idx="3">
                  <c:v>4</c:v>
                </c:pt>
                <c:pt idx="4">
                  <c:v>8</c:v>
                </c:pt>
                <c:pt idx="5">
                  <c:v>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2430-4360-8A5B-FA8EF92FFA3D}"/>
            </c:ext>
          </c:extLst>
        </c:ser>
        <c:ser>
          <c:idx val="3"/>
          <c:order val="3"/>
          <c:tx>
            <c:strRef>
              <c:f>Sheet1!$A$6</c:f>
              <c:strCache>
                <c:ptCount val="1"/>
                <c:pt idx="0">
                  <c:v>Independent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Sheet1!$B$6:$G$6</c:f>
              <c:numCache>
                <c:formatCode>General</c:formatCode>
                <c:ptCount val="6"/>
                <c:pt idx="0">
                  <c:v>9</c:v>
                </c:pt>
                <c:pt idx="1">
                  <c:v>13</c:v>
                </c:pt>
                <c:pt idx="2">
                  <c:v>15</c:v>
                </c:pt>
                <c:pt idx="3">
                  <c:v>7</c:v>
                </c:pt>
                <c:pt idx="4">
                  <c:v>7</c:v>
                </c:pt>
                <c:pt idx="5">
                  <c:v>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2430-4360-8A5B-FA8EF92FFA3D}"/>
            </c:ext>
          </c:extLst>
        </c:ser>
        <c:ser>
          <c:idx val="4"/>
          <c:order val="4"/>
          <c:tx>
            <c:strRef>
              <c:f>Sheet1!$A$7</c:f>
              <c:strCache>
                <c:ptCount val="1"/>
                <c:pt idx="0">
                  <c:v>Uplands</c:v>
                </c:pt>
              </c:strCache>
            </c:strRef>
          </c:tx>
          <c:spPr>
            <a:ln w="28575" cap="rnd">
              <a:solidFill>
                <a:srgbClr val="7030A0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Sheet1!$B$7:$G$7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2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2430-4360-8A5B-FA8EF92FFA3D}"/>
            </c:ext>
          </c:extLst>
        </c:ser>
        <c:ser>
          <c:idx val="5"/>
          <c:order val="5"/>
          <c:tx>
            <c:strRef>
              <c:f>Sheet1!$A$8</c:f>
              <c:strCache>
                <c:ptCount val="1"/>
                <c:pt idx="0">
                  <c:v>Green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Sheet1!$B$8:$G$8</c:f>
              <c:numCache>
                <c:formatCode>General</c:formatCode>
                <c:ptCount val="6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2430-4360-8A5B-FA8EF92FFA3D}"/>
            </c:ext>
          </c:extLst>
        </c:ser>
        <c:ser>
          <c:idx val="6"/>
          <c:order val="6"/>
          <c:tx>
            <c:strRef>
              <c:f>Sheet1!$A$9</c:f>
              <c:strCache>
                <c:ptCount val="1"/>
                <c:pt idx="0">
                  <c:v>Plaid</c:v>
                </c:pt>
              </c:strCache>
            </c:strRef>
          </c:tx>
          <c:spPr>
            <a:ln w="28575" cap="rnd">
              <a:solidFill>
                <a:schemeClr val="accent2">
                  <a:lumMod val="75000"/>
                </a:schemeClr>
              </a:solidFill>
              <a:round/>
            </a:ln>
            <a:effectLst/>
          </c:spPr>
          <c:marker>
            <c:symbol val="none"/>
          </c:marker>
          <c:cat>
            <c:numRef>
              <c:f>Sheet1!$B$2:$G$2</c:f>
              <c:numCache>
                <c:formatCode>General</c:formatCode>
                <c:ptCount val="6"/>
                <c:pt idx="0">
                  <c:v>1999</c:v>
                </c:pt>
                <c:pt idx="1">
                  <c:v>2004</c:v>
                </c:pt>
                <c:pt idx="2">
                  <c:v>2008</c:v>
                </c:pt>
                <c:pt idx="3">
                  <c:v>2012</c:v>
                </c:pt>
                <c:pt idx="4">
                  <c:v>2017</c:v>
                </c:pt>
                <c:pt idx="5">
                  <c:v>2022</c:v>
                </c:pt>
              </c:numCache>
            </c:numRef>
          </c:cat>
          <c:val>
            <c:numRef>
              <c:f>Sheet1!$B$9:$G$9</c:f>
              <c:numCache>
                <c:formatCode>General</c:formatCode>
                <c:ptCount val="6"/>
                <c:pt idx="0">
                  <c:v>2</c:v>
                </c:pt>
                <c:pt idx="1">
                  <c:v>5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2430-4360-8A5B-FA8EF92FFA3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40580208"/>
        <c:axId val="440579488"/>
      </c:lineChart>
      <c:catAx>
        <c:axId val="4405802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0579488"/>
        <c:crosses val="autoZero"/>
        <c:auto val="1"/>
        <c:lblAlgn val="ctr"/>
        <c:lblOffset val="100"/>
        <c:noMultiLvlLbl val="0"/>
      </c:catAx>
      <c:valAx>
        <c:axId val="440579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05802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B0327-5EFD-0A2A-0386-8C0035DFA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AF52E-8AC8-18D3-FDD2-F8BAA8A3F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B038A-9EDA-0CA2-8EBD-BA2B63087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8DADF-F107-AA76-1E86-FA8B5A223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3B22C1-74D9-8199-E5EA-F7F2ECC03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64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AB631-9AEC-E386-4F28-5A192C497D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6B1F3-8049-36D5-C41E-D3A963220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302B-2889-61E4-A5F2-DB3F8CEC8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83B8D6-2692-8687-2E23-BD253A2B0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4F9E04-70EB-D7B2-36C2-9067DBC61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150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A9A1B-E5B3-A17C-5691-EC23D9176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9DF11-CFC9-DD7D-F47A-1B8005698B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67A3D-98E0-66D1-069F-47EFC377E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DE0F8-DBBC-514D-64CA-B89B19BF4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5C087-9A52-33BE-9568-5B3CC2706A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03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EF831-CD61-4443-70B1-B4A76CFE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4BBF5E-BB75-1FD4-83D7-9D9EA42D5A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4CB6B9-5283-E007-4A85-4183990909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ECB990-7ECA-42A4-AB32-CDA0E5EB1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2A574-7126-340B-3270-C972ED06D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4DFE0C-2E23-C2E8-F2D2-0654BE136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48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74E88-79BD-363F-BDD6-09F6225EF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37A49-DDAA-3A74-427C-00E1F38FD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54686D-44E6-737C-E550-74336455C9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B97743-1D11-2ED2-E267-AD6354E9C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9439E1-1970-87AE-C5BB-3294D1732F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83845D-FE91-A093-F593-FE519B17D6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0C0556-A4A0-FF23-1449-03535CEF7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8CDB60-8461-539B-AA77-8B6344DDD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392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8AA0-1E77-6CFF-565C-2E5EF3CF9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CD18E5-8D04-69F2-B0CD-A8C3952A2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C59A12-24A5-6BAC-EAA9-003FCCAF8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F828CB-C54B-8542-A4C6-E20F16CB9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98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5400EA-7147-E4AA-A1A0-F0C55A5CF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2D579B-08B9-5B83-1499-AE3EDF4D3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161B0-5EBE-5DF1-12CD-58B7DEA8E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80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950CB-10D2-8354-7679-B825546A5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C871A-4A93-E7D0-5929-C789EFCDC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4EC2B-BBC1-4E84-B05A-682CEAA202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6552B-E39E-36D0-ECA7-5C15E931A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71624C-A883-28C3-96B0-C21898B82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87729-D5A1-19E2-BB1C-2B0D32283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433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BBDFD-FBC8-6272-52B1-0D76EB07D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064146-24FE-5608-4362-4606B00BB1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B8D913-035F-D627-ABED-70AB5AEA52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1B7F1B-BB27-AAA1-D490-82D76B808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84059A-4674-A8BA-766E-D968D8038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E69B0D-FC49-5B90-6FD4-391F4BD9C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40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A597-ACD1-BC26-F15B-C8F5A0D4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E12FD-B1F5-8198-68C8-3C61FCF58B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61E02-A3D3-F228-7078-E95B3B0BBD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CCB95-B997-6872-374D-CF54E6454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5E231-838B-7D4B-8F30-F349B3CF0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904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D3AFFA-1FDA-9AA7-9D3F-27DFD70DB4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20709-8BC3-D7E0-3C22-B7DB8D4D52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9DA1C-42B6-AAF6-0705-3C2ABF9C4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FC96E-84EA-67CE-059F-DA4574D337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1FB1F-4F92-86A2-2CF8-5E4CD6A07A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544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7BE53-88FD-8DDA-1D98-3284031BE7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0B3EB-BBEC-0DF6-6D4E-165363957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103116-AF25-35EC-40DF-CD40705AA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41D87-CA91-ACF5-71B6-989F2A22D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43E8B-4075-0506-8DB0-D09256018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20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4BB3-CAD1-2463-D313-C26833BCF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C106D-1FDD-26E1-494E-EA62EB4E7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FC6C-CEEF-22EB-748C-BDE7E5D3D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465088-28D0-2012-E52E-DDECD4EAF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5A66D-77EA-E027-A8E0-52F935136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06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DB1F9-F54C-DCCB-555D-796E476D6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532B1B-B061-8441-06D7-A624D79F2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94FD7-4603-91D7-475A-892174EE3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12825-0F17-C511-00FA-58EC555F6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0AC17-3296-6035-80B6-2CDF35CC9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7033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2C7300-8D39-A36F-8BA0-BFCCCE400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82DA3-8628-72EE-14AB-64E42B987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7EE605-3295-BA18-2EBE-728D24BCA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2BDCEF-03E1-2416-2921-C884277D1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9DF6AF-7CE0-D90C-1A09-ECFBED0A2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BCD5D8-900A-4340-BAA8-69FB9595A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645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7A77A-DF70-AF94-C037-0767A4B97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3DE92-F2EA-33DD-2C9B-7A1002F16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165FB-F8B5-F114-9D29-D514FEE30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35784D-EF86-3C37-51FE-A1E9A5A75D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A2C81A-372F-6BDE-56A6-1023B66803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330F55-6133-428D-C7BA-CBD79C642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0AED5-63F1-D89B-D901-98F84A899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DA333A-85BF-D561-B02C-1B68DDBD3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212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F3DEB-3C1D-2D23-9FEA-DF5EEABF9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19272A-E445-8638-CA91-20ECBF1F4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206BA0-CF62-9227-344A-59E318309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8E426E-AE7F-F602-1770-1F4CBDA6A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85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7683-44FA-A4C3-4FD1-9F8EDC4B5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CD7543-3311-3730-DF36-71F25D168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EE4C8-3C57-C74A-A9CF-B21200539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9578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9DE82-8C43-03AD-6C80-BCA05DA52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D1922-7459-D125-4E7E-643E8C9F2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D8EE4-AA96-7241-5875-BDEAF8B2EF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30165-3A09-2425-BC05-62E7C0EC5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5F415-9D82-5EAA-C29B-5BC53CAFA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4FDA84-3CA3-AA75-AD9D-EBE5963EC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757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AB026-271D-C07D-064A-D493C262B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316412-55F4-950D-2F18-235DF12B20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CDA6B-6DBE-FF14-AAAE-56F1237CEC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AD6A1B-00F1-70D6-B0DB-5B824F6A1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3FFA21-5613-ED3D-5D6D-A948E5ED4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943C53-DA24-A568-247C-734123804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7453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FE0B02-0197-716A-47BD-7A7F1347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D0DBB3-81C9-BC3F-F17D-454C94A619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4FF15-1F9D-0697-A79C-193536C93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C9FAA-C89E-DF18-7CD5-91F7940F9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AF753-6B9E-E281-F096-75874F214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0166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32CB03-45CC-F951-99E1-6507DBF3F0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AD4EB-94D8-7280-7C2F-4A69152D79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A972F-DDF4-723C-151A-66B3D6C45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C763D-0FCD-A794-F226-29E511F49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D60C1-AB36-7878-BDE6-AA70B6C46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78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63975-DB6B-432E-9862-1048E9D689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C9DED-E81E-4709-BE65-B31CF79E0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44DE07-E992-45B1-82AE-D091DF747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CBBB9-3224-4D98-9501-0E9AB42A3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9727D7-2D1D-42FF-9EB3-30CD396C6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997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9A076-75D4-4B63-8D27-48EDA658C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912E6-729A-406F-B62E-573DF4113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4D5D7-02B3-4713-98D7-D87BCD12F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0F8C6-66D2-430A-9BA0-7C1967E70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346F6-23BF-4CCF-A80E-D33CDEEEB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890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F63CA-EE3E-4F1C-AC1D-D8F21889B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4F66E-DFC1-4093-BBA2-E0914B508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4D3B4-C4F9-4AB8-836D-C8887F30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B9C0E-BC83-4DCF-9ABE-5623FEF8D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702D1-5762-4729-A706-1C50DB09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266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D1A6-5FB3-49CA-8BBD-20A12A03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D306F-D50A-4EC2-A34B-4C61A6F2E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D536D-2F74-40EF-84A8-9DF3E20331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10110-A994-4206-89F9-1AE638AC5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0852F-3FE4-4BAA-8925-D7012B964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2628ED-CD80-4EFD-8479-D56D7B49E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6073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1B5B3-7FAE-4869-9451-2969E2AF2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106A3-4412-4709-A89B-9CB5237A8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BC837F-DEA6-422D-86ED-43D7B311C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8EC9E9-FC79-4518-B322-5425D848B1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95087-1F53-4CA1-B882-93B42A790A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E05FAA-F2C6-4706-841F-4A413F81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F5F6DB-C8CA-41F0-91CE-8C77AB8F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EE4B16-4196-4F20-B713-79F0A1A3F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351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951F4-352B-4439-914B-4542A69B7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28EE52-1128-425D-A7F2-56FB298D5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406FA1-1F6A-4AE7-B915-B2FE3A2F6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EF76DC-1A3F-402E-B59A-5608D019F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6532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B787B-0492-46AD-9329-B3B01F286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07490B-D67C-4273-B263-ACB22D4C2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80597B-1A9F-4092-B949-CF44A0B06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731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2BF6C-3944-41A2-A25B-A248D1B76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25661-8F66-4DD8-9845-36BE5B1F7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F53143-C447-4E76-A92F-5D507F78DE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022AC8-1A80-4961-A843-7C662BDE7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F509E2-7077-499C-BC22-A5A458F49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ACE6E1-4356-4D17-A0DE-C903E7F0F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1918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43816-944C-4EAB-80D1-759899331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9225D4-5612-4471-B078-D0C3ED5F44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7445A-01ED-4E1A-8315-F2888539D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D36B6B-4BE7-4052-96D4-C1A664B72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91CBEF-C995-4A95-98ED-A3FE6F0D4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28778-1491-4A1C-905D-5EA85D90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28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49478-6A8E-4B97-9A68-954963C97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943DC-3244-440B-AEC3-62C870E036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3BD7C-9D6B-4565-8C55-D87084322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DA8B4-1438-452D-88CB-8378FA886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55A81-7A44-49FC-918C-A1146FD0C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872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298B4D-EB66-4A63-BC67-04DAF82841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B0668-A39D-4B21-A472-C2E007277A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E9AB0-AB57-4CE3-B93E-86A08F9CD0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F09B78-3641-41D6-B74A-194BAB525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F77CC-BD5D-4F58-9645-0B323E843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71275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A6251D-82FB-4A0C-AD84-061E435B9A5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558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FDC57-B2F8-4A4D-9C1C-F0FD661A830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4819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DF961-8B8D-4751-B4DC-DF70C979346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32381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657CE-B148-471A-8984-3240E62F5F50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730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71BD1-B584-4B35-B577-23E923226BBE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23862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B7DC9-9B34-4A5B-B48A-2AD47C098EC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389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98273-1277-4794-8D38-0459ADCEE00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7700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43A4B8-AD3C-4360-B479-92012A8F5903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07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1F3B8-7542-4623-800D-110CD12BAF8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51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4C401-789F-4AB7-862E-C8339A658BBA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1629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2EF13-DD01-4F62-B16E-9488862CA0FF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2888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F0460-1647-4DF2-B3DB-4156A08AAE2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85D6B-12DF-4412-B74A-18EDE1947D9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65957-BD66-489F-B0E4-D82793BE91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0FB14-41B9-4946-B37F-4F154558EA8F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AC523-115A-4045-9F41-E992E42EB7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D26FC-D425-459B-B345-47C773C8E3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C44EB7-953C-4B13-A9CE-FEA72A173E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095545"/>
      </p:ext>
    </p:extLst>
  </p:cSld>
  <p:clrMapOvr>
    <a:masterClrMapping/>
  </p:clrMapOvr>
  <p:hf sldNum="0" hdr="0" ftr="0" dt="0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AC57B-D0DE-4EB2-A657-3E588FDDD0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94D6F-41BF-4BDA-8EB9-78A77E9FD102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E5FD8-7DEA-410D-9630-5814AD991E5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55301-68A8-46EF-BDD5-4BB8DEC86699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5C815-46EA-4FE8-8BBC-C4045F6F43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7FF0C-B8AA-47D9-8521-56E555B868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739EB9-0A89-4BCE-B72A-B7A8D094AE2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859517"/>
      </p:ext>
    </p:extLst>
  </p:cSld>
  <p:clrMapOvr>
    <a:masterClrMapping/>
  </p:clrMapOvr>
  <p:hf sldNum="0" hdr="0" ftr="0" dt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E82B1-F589-4761-94C7-86015E85BB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7BD4D-9B7C-4AFD-8311-8EEBD0E31A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22047-44B2-4EF6-81C9-221FD5BB85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00C33-AE2F-497B-BB76-7C9D74255A1A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19802-C6A9-4FA7-8392-00F529397C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D0C68C-5268-43EC-99A2-4539FB92F8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72730A-3193-44E2-90DC-DB1C6ACD16D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2748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1592E-5E5B-4943-81DC-8826B1B7E6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BED13-0281-44D5-83C2-0A584B6157D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95A93-F616-447B-B83A-A12AEC3BFBB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4535E6-F970-43BF-A5B0-080C0E611C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2130EF-1E4C-4C19-A5BA-4669712F6844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64BFA-3971-4590-B2FB-40A5F4A307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C5A20F-7536-4DDC-8936-118800446E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241984-226B-4494-BECC-12ABA7261D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8682"/>
      </p:ext>
    </p:extLst>
  </p:cSld>
  <p:clrMapOvr>
    <a:masterClrMapping/>
  </p:clrMapOvr>
  <p:hf sldNum="0" hdr="0" ftr="0" dt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13A2C-41BA-4454-979B-1435C953CC0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FC6E88-0DEF-426B-970B-215389351F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A1F48-27A0-4E0A-B30A-BE10625C2BF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AAEADD-12F5-41C1-A7C7-A99DFABF6AB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9E4ADE-77D4-48A7-808F-BA30BE00DD2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CCBF0F-6BA1-4548-847F-02B1BDDF06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0F808D-802B-493C-B3C0-DBC459F2D639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3C340B-840F-4052-BBA6-CFFFAE9E59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330667-75F8-4254-8857-9D0E0EF39B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62DFB4-4D80-47E8-A03D-917E53F3AE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3217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6806-A215-4634-9509-45827F973FD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FE98D0-C840-4319-B7D6-B95C8C5920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ADC669-E979-45E5-A44F-8874BC70C200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BFB65F-94A2-42EB-AAB5-BB75858DC3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23BFCC-24C3-4B42-BB0C-CCFC5B390D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71742D-5C37-4D5F-AA3A-6C2550FAF66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246893"/>
      </p:ext>
    </p:extLst>
  </p:cSld>
  <p:clrMapOvr>
    <a:masterClrMapping/>
  </p:clrMapOvr>
  <p:hf sldNum="0" hdr="0" ftr="0" dt="0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119033-3366-4277-8B19-0D85E2367A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E0E572-4BAF-46D1-B2A2-574F3BCD910F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ED4C64-C423-45B1-8293-A87641ED10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EB2486-4C34-47E9-ADA6-5D2B86D513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D5A0F-98E3-4385-8797-B03D580C61F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873421"/>
      </p:ext>
    </p:extLst>
  </p:cSld>
  <p:clrMapOvr>
    <a:masterClrMapping/>
  </p:clrMapOvr>
  <p:hf sldNum="0" hdr="0" ftr="0" dt="0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AAF04-3E0C-4435-8782-C4D4D4062A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AD26C-3E3B-449E-B221-5DA7644CD25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50EADE-342B-4424-BEC4-102CF6DA58A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29634-ACE3-4ACE-B8E1-30F04D46F8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06FDDD-CDE2-4058-BFCA-FCFAA179ABA5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A7C9DB-CB98-4E11-AC14-A602290A09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F7750-C472-4FF6-9009-BFECD85662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3DC2E5-5D74-44BC-999F-FE4C9D2CE5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68838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5B0E4-6C4F-4C59-9C4E-67EFAACCA4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B7C752-E66F-4B16-AF04-FEC0D514231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780B7-40AB-4C8E-A933-E337DB4682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2084EF-E6E5-45D9-8AFA-27C6A088E0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E0608B-6493-4519-90B6-23EF31E31500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BFB0C-A86C-4E49-97CE-4725D93909E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FCCC11-AC89-4A7E-998B-BABDDCBED9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EA8EF0-7D1E-4B78-8295-55C723705FA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1110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BA8EA-92EB-4608-BE2D-AB09F78154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80308E-DF96-4560-95D4-2ACA15135B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0349BD-87C8-4AC4-B479-2F1E858C28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867D07-E807-4154-90E3-2A7E80BC8C63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CDC09-D180-4F43-B7CC-507F8B9E56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1FFB9-8539-4D46-85CD-E5CDBD0BF8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413791-C73A-4E97-8310-D9EA8B539D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76162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0E5925-2940-4B21-9AEB-A3585815A57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39200" y="274641"/>
            <a:ext cx="27432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1DF29E-8C49-49BE-9450-0AFE0B8886E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09600" y="274641"/>
            <a:ext cx="8026395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AEF968-8FC0-4822-AE0F-1E64FD7C7B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63ACAA-B0E0-4085-B501-2F3703779D9B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5B042-35EA-4557-9D3A-48C06B0510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4CF527-663B-471F-839A-263DF97908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47CD63-346D-4834-9424-81D221B2E6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6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029BA-4F48-F618-265F-B7AF2A87E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83E89-3500-430E-71CD-FBFE665185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FAA28-EA65-59FD-EC6B-131F09EBBD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318DDD-53EC-4CC1-BD78-F6D99997F6D6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EBDEB-4D99-09E5-F7EB-B99A4DB7DE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7B0A5-4F7E-7254-C244-EA47A79C25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6190C7-1043-4215-BEAC-7046B47B28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3293A1-5CC3-ABEC-4998-017708573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6FA-2829-37DD-9C63-2902E0837E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ED4F0-18FF-5AF6-50EE-A958F91E0D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8DFA09-4C10-4D31-A2AF-E44CA9967220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337AFD-82D2-28F5-95AB-ADCAA9D974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AE020-85AF-B13C-5222-375595059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96A193-97C8-4A8B-A382-7ACD20EFAF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223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9BC523-84CC-4A44-8422-6598C7F49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2680DE-B46B-4F18-8D65-B45FBF1EC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4805B-D1AE-4214-B55C-E2ADF7BAEF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5B7CB-15F9-4AB5-BC49-6C35DFF45772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0486C-CE5D-4046-80AF-904E9F72F6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5D051-C552-42F9-BA38-9F31BC7F93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F8FC80-D048-42D4-A491-A1A3C892C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5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40848-ED71-450A-A738-9B913DB4FAAA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8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A53D4B-5525-49A4-A923-60D4F1D79E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47CFCC-3883-49FC-909D-E90439356A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5BDB2-B605-4952-93CD-301A158BC6E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09600" y="6356352"/>
            <a:ext cx="284479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6CD20F8-0837-4B01-B31D-15213C6F3670}" type="datetime1">
              <a:rPr lang="en-GB"/>
              <a:pPr lvl="0"/>
              <a:t>13/10/2024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9AD79-45A5-41F1-BE74-41344957802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165605" y="6356352"/>
            <a:ext cx="3860804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1D9DEE-7A26-44D7-AF80-1C2A7DC450C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737604" y="6356352"/>
            <a:ext cx="2844795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A763DA4-C738-4D24-80CF-58733E1760F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th-wales.police.uk/area/your-area/south-wales/swansea-neath-port-talbot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censu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ons.gov.uk/census/map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censu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ons.gov.uk/census/maps/choropleth/population?lad=W06000012" TargetMode="Externa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map.gov.wales/layers/geonode:lsoa_2021_w_hwm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imd.gov.wales/" TargetMode="External"/><Relationship Id="rId1" Type="http://schemas.openxmlformats.org/officeDocument/2006/relationships/slideLayout" Target="../slideLayouts/slideLayout3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MemberIndex.aspx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swansea.gov.uk/Cabinet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emocracy.npt.gov.uk/mgMemberIndex.aspx?FN=PARTY&amp;VW=LIST&amp;PIC=0" TargetMode="External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democracy.npt.gov.uk/mgCommitteeDetails.aspx?ID=158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general-election-2024-turnout/" TargetMode="External"/><Relationship Id="rId2" Type="http://schemas.openxmlformats.org/officeDocument/2006/relationships/hyperlink" Target="https://researchbriefings.files.parliament.uk/documents/CBP-10030/CBP-10030.pdf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beacouncillor.wales/" TargetMode="External"/><Relationship Id="rId4" Type="http://schemas.openxmlformats.org/officeDocument/2006/relationships/hyperlink" Target="https://datamap.gov.wales/layers/geonode:lsoa_2021_w_hw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BB2EE-098C-DDF7-2A40-229A536414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/>
              <a:t>Basic Command Units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BB906-D411-6A6B-E574-DE1149C4A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Policing Priorities and Political Engagement in  Swansea Neath and Port Talbot</a:t>
            </a:r>
          </a:p>
        </p:txBody>
      </p:sp>
      <p:sp>
        <p:nvSpPr>
          <p:cNvPr id="2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Map&#10;&#10;Description automatically generated">
            <a:extLst>
              <a:ext uri="{FF2B5EF4-FFF2-40B4-BE49-F238E27FC236}">
                <a16:creationId xmlns:a16="http://schemas.microsoft.com/office/drawing/2014/main" id="{ED6CF95D-4BD1-6CDB-0541-9636415DAE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68" r="8530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29441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DF6DCE-7C3A-1539-1DB3-DCA9786FF5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550" b="15181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9A4698-EA24-4C32-7FB1-147B04AD4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610" y="661457"/>
            <a:ext cx="5155261" cy="1395490"/>
          </a:xfrm>
        </p:spPr>
        <p:txBody>
          <a:bodyPr anchor="t"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69634-A78D-0C0A-64D8-12C5F854E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399" y="2386004"/>
            <a:ext cx="5840963" cy="3590859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Your future roles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Policing Swansea, Neath and Port Talbot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Priorities and performance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Political landscape in Swansea Neath and Port Talbot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16E897-796B-D272-8C8F-C2C57EBF0264}"/>
              </a:ext>
            </a:extLst>
          </p:cNvPr>
          <p:cNvSpPr txBox="1"/>
          <p:nvPr/>
        </p:nvSpPr>
        <p:spPr>
          <a:xfrm>
            <a:off x="7209356" y="4464368"/>
            <a:ext cx="471157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tiers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</a:t>
            </a:r>
            <a:r>
              <a:rPr kumimoji="0" lang="fr-FR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parties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Different communities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031176-40D5-CFA1-464C-9BA55E4D1D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843" y="1520999"/>
            <a:ext cx="1675025" cy="23759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93C4B3-32BB-9CCC-4CD8-C3809762FA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184" y="1520999"/>
            <a:ext cx="3005743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69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2C11A6-39F7-A771-95C8-049639ED8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Your Role?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612CF6B-86ED-AF6C-932A-8B6668E86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910066"/>
            <a:ext cx="4926330" cy="3581681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Who are you and what is your job?</a:t>
            </a:r>
          </a:p>
          <a:p>
            <a:r>
              <a:rPr lang="en-US" sz="2200" dirty="0"/>
              <a:t>Supporting communities</a:t>
            </a:r>
          </a:p>
          <a:p>
            <a:r>
              <a:rPr lang="en-US" sz="2200" dirty="0"/>
              <a:t>Enforcement</a:t>
            </a:r>
          </a:p>
          <a:p>
            <a:r>
              <a:rPr lang="en-US" sz="2200" dirty="0"/>
              <a:t>Protection</a:t>
            </a:r>
          </a:p>
          <a:p>
            <a:r>
              <a:rPr lang="en-US" sz="2200" dirty="0"/>
              <a:t>Prevention</a:t>
            </a:r>
          </a:p>
          <a:p>
            <a:r>
              <a:rPr lang="en-US" sz="2200" dirty="0"/>
              <a:t>As an officer</a:t>
            </a:r>
          </a:p>
          <a:p>
            <a:r>
              <a:rPr lang="en-US" sz="2200" dirty="0"/>
              <a:t>As a politician</a:t>
            </a:r>
          </a:p>
          <a:p>
            <a:r>
              <a:rPr lang="en-US" sz="2200" dirty="0"/>
              <a:t>1.3m people?</a:t>
            </a:r>
          </a:p>
          <a:p>
            <a:r>
              <a:rPr lang="en-US" sz="2200" dirty="0"/>
              <a:t>Smaller geographical areas?</a:t>
            </a:r>
          </a:p>
        </p:txBody>
      </p:sp>
      <p:pic>
        <p:nvPicPr>
          <p:cNvPr id="5" name="Content Placeholder 4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7F0F7B84-1CCA-C5F3-8DF1-322ED13A2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010" b="-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39027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60C6E-8BC9-41E5-4903-EE075F74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F310B-64CF-6576-0646-7E6F92274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5DCC2F-A788-B53E-01D6-53878081EA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322" y="-879509"/>
            <a:ext cx="11489356" cy="8617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2562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B06AD23-EF85-89CC-39A8-2334D91C0A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E419E6-5CBC-0703-CFF9-C34938529F1D}"/>
              </a:ext>
            </a:extLst>
          </p:cNvPr>
          <p:cNvSpPr txBox="1"/>
          <p:nvPr/>
        </p:nvSpPr>
        <p:spPr>
          <a:xfrm>
            <a:off x="1897432" y="6308209"/>
            <a:ext cx="90119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https://www.south-wales.police.uk/area/your-area/south-wales/swansea-neath-port-talbot/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74752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EDC54-7AC5-B612-E187-1B6D790DF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BC05C-BC56-1504-CD52-36BB73B7E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E066AB-8DD6-D509-1292-953258FDB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775" y="1719262"/>
            <a:ext cx="8934450" cy="341947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14CC27-C2C2-24D0-FF09-ACFAC9F3251F}"/>
              </a:ext>
            </a:extLst>
          </p:cNvPr>
          <p:cNvSpPr txBox="1"/>
          <p:nvPr/>
        </p:nvSpPr>
        <p:spPr>
          <a:xfrm>
            <a:off x="1628775" y="6176963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https://www.ons.gov.uk/census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B3D721-0AB6-6202-C026-2CE6EC9C99A4}"/>
              </a:ext>
            </a:extLst>
          </p:cNvPr>
          <p:cNvSpPr txBox="1"/>
          <p:nvPr/>
        </p:nvSpPr>
        <p:spPr>
          <a:xfrm>
            <a:off x="6391275" y="617696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https://www.ons.gov.uk/census/maps/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971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D1A96-C7B4-E903-E735-F7C32EED5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243735" cy="1325563"/>
          </a:xfrm>
        </p:spPr>
        <p:txBody>
          <a:bodyPr/>
          <a:lstStyle/>
          <a:p>
            <a:r>
              <a:rPr lang="en-GB" dirty="0"/>
              <a:t>78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2EF34-8ADE-EE16-DA6F-5FBB786EA0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4373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/>
              <a:t>Population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Swansea 238,500 </a:t>
            </a:r>
          </a:p>
          <a:p>
            <a:r>
              <a:rPr lang="en-GB" dirty="0"/>
              <a:t>Neath Port Talbot 142,300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5400" u="sng" dirty="0"/>
              <a:t>380,800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E11D5-94DB-AB8E-B642-A1BDCE8F5F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0402" y="466486"/>
            <a:ext cx="4442109" cy="59250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C162D2-BCCE-0C0E-EE2A-268C0F018B08}"/>
              </a:ext>
            </a:extLst>
          </p:cNvPr>
          <p:cNvSpPr txBox="1"/>
          <p:nvPr/>
        </p:nvSpPr>
        <p:spPr>
          <a:xfrm>
            <a:off x="838200" y="5691033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https://www.ons.gov.uk/census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22ADB25-11B5-1956-8519-C50B651C33B8}"/>
              </a:ext>
            </a:extLst>
          </p:cNvPr>
          <p:cNvCxnSpPr/>
          <p:nvPr/>
        </p:nvCxnSpPr>
        <p:spPr>
          <a:xfrm>
            <a:off x="6935708" y="3228975"/>
            <a:ext cx="85574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7A2E49E-9E54-6EA1-B0A5-9CC93349E3B5}"/>
              </a:ext>
            </a:extLst>
          </p:cNvPr>
          <p:cNvCxnSpPr/>
          <p:nvPr/>
        </p:nvCxnSpPr>
        <p:spPr>
          <a:xfrm>
            <a:off x="10288508" y="5591175"/>
            <a:ext cx="85574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12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51B93-6995-EC6A-00EB-ACA8B57A5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858D5-550D-1E3E-F868-128B3996FD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A1D6E0-3139-9A1E-9C7C-CA1774916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2084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A0E72D58-5717-9E0F-A637-BD3F630504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17177" y="457200"/>
            <a:ext cx="10757646" cy="5943600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F8050D2A-7FB1-C9CC-2412-6FC4C0A7797E}"/>
              </a:ext>
            </a:extLst>
          </p:cNvPr>
          <p:cNvSpPr/>
          <p:nvPr/>
        </p:nvSpPr>
        <p:spPr>
          <a:xfrm>
            <a:off x="3177766" y="2209045"/>
            <a:ext cx="2770361" cy="57942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7A7501-E894-B504-76AB-2750F78E9CD2}"/>
              </a:ext>
            </a:extLst>
          </p:cNvPr>
          <p:cNvSpPr txBox="1"/>
          <p:nvPr/>
        </p:nvSpPr>
        <p:spPr>
          <a:xfrm>
            <a:off x="6095617" y="2314090"/>
            <a:ext cx="3147971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Local Authority Districts (LAD)</a:t>
            </a:r>
          </a:p>
        </p:txBody>
      </p:sp>
    </p:spTree>
    <p:extLst>
      <p:ext uri="{BB962C8B-B14F-4D97-AF65-F5344CB8AC3E}">
        <p14:creationId xmlns:p14="http://schemas.microsoft.com/office/powerpoint/2010/main" val="199918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Map&#10;&#10;Description automatically generated">
            <a:extLst>
              <a:ext uri="{FF2B5EF4-FFF2-40B4-BE49-F238E27FC236}">
                <a16:creationId xmlns:a16="http://schemas.microsoft.com/office/drawing/2014/main" id="{0F0CB110-6428-F808-514F-82EAB805EC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8026" y="457200"/>
            <a:ext cx="10955947" cy="5943600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ACA21295-5817-4699-F326-3056A266BDC2}"/>
              </a:ext>
            </a:extLst>
          </p:cNvPr>
          <p:cNvSpPr/>
          <p:nvPr/>
        </p:nvSpPr>
        <p:spPr>
          <a:xfrm>
            <a:off x="7989993" y="2986683"/>
            <a:ext cx="1862902" cy="579422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3DC6AFD-7327-6509-8E2B-23F80F182FC9}"/>
              </a:ext>
            </a:extLst>
          </p:cNvPr>
          <p:cNvSpPr/>
          <p:nvPr/>
        </p:nvSpPr>
        <p:spPr>
          <a:xfrm>
            <a:off x="9857519" y="3465782"/>
            <a:ext cx="796705" cy="1186004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A9E63FCF-8F9E-E174-2607-72ED2FEC76F9}"/>
              </a:ext>
            </a:extLst>
          </p:cNvPr>
          <p:cNvSpPr/>
          <p:nvPr/>
        </p:nvSpPr>
        <p:spPr>
          <a:xfrm>
            <a:off x="7992304" y="3502902"/>
            <a:ext cx="1862902" cy="318181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BD5F97-70EF-9C07-0D97-B97449AF0A49}"/>
              </a:ext>
            </a:extLst>
          </p:cNvPr>
          <p:cNvSpPr txBox="1"/>
          <p:nvPr/>
        </p:nvSpPr>
        <p:spPr>
          <a:xfrm>
            <a:off x="3418071" y="2986683"/>
            <a:ext cx="4547886" cy="286232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can search by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1. Local Area Districts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2. Middle Layer Super Output Areas (MSOA)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3. Output Areas at the grassroots level (populations circa 1,500 people)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Or Lower Layer Super Output Areas (LSOAs) in the Welsh Index of Multiple Deprivation (WIMD)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4F3735-A9A9-1517-BB75-45294C6F9D6E}"/>
              </a:ext>
            </a:extLst>
          </p:cNvPr>
          <p:cNvSpPr/>
          <p:nvPr/>
        </p:nvSpPr>
        <p:spPr>
          <a:xfrm>
            <a:off x="10230720" y="4026718"/>
            <a:ext cx="90534" cy="8148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row: Left 19">
            <a:extLst>
              <a:ext uri="{FF2B5EF4-FFF2-40B4-BE49-F238E27FC236}">
                <a16:creationId xmlns:a16="http://schemas.microsoft.com/office/drawing/2014/main" id="{84C338B0-049D-3B52-93E5-65EDD68ADBCB}"/>
              </a:ext>
            </a:extLst>
          </p:cNvPr>
          <p:cNvSpPr/>
          <p:nvPr/>
        </p:nvSpPr>
        <p:spPr>
          <a:xfrm>
            <a:off x="7992305" y="3996435"/>
            <a:ext cx="2190343" cy="223528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18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5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1C0EF-AF38-9544-55DB-6C95C9E25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10807-E864-860D-FB4A-3BD90A454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1D44BE-F7F5-C1A9-4A05-E7F73F0E46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0751" y="0"/>
            <a:ext cx="5798331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74E979-A49C-6F63-77F7-68E1E3A872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783" y="81481"/>
            <a:ext cx="970176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2EA5D2-2B5B-1047-639E-5F1C143FA631}"/>
              </a:ext>
            </a:extLst>
          </p:cNvPr>
          <p:cNvSpPr txBox="1"/>
          <p:nvPr/>
        </p:nvSpPr>
        <p:spPr>
          <a:xfrm>
            <a:off x="4227724" y="1144588"/>
            <a:ext cx="2562131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32 Wards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147 Output Areas</a:t>
            </a:r>
          </a:p>
        </p:txBody>
      </p:sp>
    </p:spTree>
    <p:extLst>
      <p:ext uri="{BB962C8B-B14F-4D97-AF65-F5344CB8AC3E}">
        <p14:creationId xmlns:p14="http://schemas.microsoft.com/office/powerpoint/2010/main" val="341670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2044B-B235-A339-F18D-8481F7BF9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38CF6-5CD3-BFE9-0BDA-7DD1D67796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1C57CC-3EDA-193A-C0ED-BF982E6A49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614" y="0"/>
            <a:ext cx="9519649" cy="6713101"/>
          </a:xfrm>
          <a:prstGeom prst="rect">
            <a:avLst/>
          </a:prstGeom>
        </p:spPr>
      </p:pic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85885836-37CF-1D95-83C2-89D1CE705E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1077" y="0"/>
            <a:ext cx="7729846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61298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90DB7-C0B7-4C23-A828-F5A9965EF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A87FE2-CC79-4D69-9400-576334138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E1C5180C-C791-4352-8D80-15C661F73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9738" y="80963"/>
            <a:ext cx="8772525" cy="669607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54913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5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0AAEF0-A902-41BD-AA41-872A387988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66" r="6119" b="-1"/>
          <a:stretch/>
        </p:blipFill>
        <p:spPr>
          <a:xfrm>
            <a:off x="126749" y="-1046478"/>
            <a:ext cx="12493782" cy="93686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869428-D8DB-4D67-BA17-F39CB97FA01C}"/>
              </a:ext>
            </a:extLst>
          </p:cNvPr>
          <p:cNvSpPr txBox="1"/>
          <p:nvPr/>
        </p:nvSpPr>
        <p:spPr>
          <a:xfrm>
            <a:off x="508455" y="982826"/>
            <a:ext cx="36470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By understanding communities we are able to Google Earth the data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aim to drill into the numbers so we can look for the most pressing issues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C75FB9-1B6A-4265-A87C-D5F9E3EA66EB}"/>
              </a:ext>
            </a:extLst>
          </p:cNvPr>
          <p:cNvSpPr txBox="1"/>
          <p:nvPr/>
        </p:nvSpPr>
        <p:spPr>
          <a:xfrm>
            <a:off x="9071572" y="674400"/>
            <a:ext cx="31204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Can we identify: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Topics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Spots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Persistent offenders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People and communities who are black holes for public money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Stories behind the stats</a:t>
            </a:r>
          </a:p>
        </p:txBody>
      </p:sp>
    </p:spTree>
    <p:extLst>
      <p:ext uri="{BB962C8B-B14F-4D97-AF65-F5344CB8AC3E}">
        <p14:creationId xmlns:p14="http://schemas.microsoft.com/office/powerpoint/2010/main" val="3381576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E4AE-1339-BBC9-1E2B-30C029749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4200"/>
              <a:t>Meeting people’s needs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A9558-B899-7969-D2CC-5FC047AF8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/>
              <a:t>380,800 people</a:t>
            </a:r>
          </a:p>
          <a:p>
            <a:r>
              <a:rPr lang="en-GB" sz="2200"/>
              <a:t>A large chunk of the regional population</a:t>
            </a:r>
          </a:p>
          <a:p>
            <a:r>
              <a:rPr lang="en-GB" sz="2200"/>
              <a:t>Diverse communities</a:t>
            </a:r>
          </a:p>
          <a:p>
            <a:r>
              <a:rPr lang="en-GB" sz="2200"/>
              <a:t>Richest to poorest</a:t>
            </a:r>
          </a:p>
          <a:p>
            <a:r>
              <a:rPr lang="en-GB" sz="2200"/>
              <a:t>Youngest to oldest</a:t>
            </a:r>
          </a:p>
          <a:p>
            <a:r>
              <a:rPr lang="en-GB" sz="2200"/>
              <a:t>Priority prolific offenders</a:t>
            </a:r>
          </a:p>
          <a:p>
            <a:r>
              <a:rPr lang="en-GB" sz="2200"/>
              <a:t>No criminal records</a:t>
            </a:r>
          </a:p>
          <a:p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303EE-6AA7-D938-1F2A-5AB4958AC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960920"/>
            <a:ext cx="6903720" cy="493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96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F942F-9A88-4A86-9100-9ED452EE1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130" y="365125"/>
            <a:ext cx="10515600" cy="1325563"/>
          </a:xfrm>
        </p:spPr>
        <p:txBody>
          <a:bodyPr/>
          <a:lstStyle/>
          <a:p>
            <a:r>
              <a:rPr lang="en-GB" dirty="0"/>
              <a:t>Regional populations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C1B43B-62AB-4025-9349-ECF22E1C3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7137" y="365125"/>
            <a:ext cx="5438115" cy="62649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6EB8FD6-918A-450F-93EC-2D148E0725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00" y="1839297"/>
            <a:ext cx="6076950" cy="4000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6F3933-0A40-4043-BDF3-7581D23EC63E}"/>
              </a:ext>
            </a:extLst>
          </p:cNvPr>
          <p:cNvSpPr txBox="1"/>
          <p:nvPr/>
        </p:nvSpPr>
        <p:spPr>
          <a:xfrm>
            <a:off x="398300" y="6000361"/>
            <a:ext cx="406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Strengthening Local Government 2018</a:t>
            </a:r>
          </a:p>
        </p:txBody>
      </p:sp>
    </p:spTree>
    <p:extLst>
      <p:ext uri="{BB962C8B-B14F-4D97-AF65-F5344CB8AC3E}">
        <p14:creationId xmlns:p14="http://schemas.microsoft.com/office/powerpoint/2010/main" val="130115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F942F-9A88-4A86-9100-9ED452EE1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6131" y="4402797"/>
            <a:ext cx="3349496" cy="1708436"/>
          </a:xfrm>
        </p:spPr>
        <p:txBody>
          <a:bodyPr/>
          <a:lstStyle/>
          <a:p>
            <a:r>
              <a:rPr lang="en-GB" dirty="0"/>
              <a:t>Councillors per person?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C1B43B-62AB-4025-9349-ECF22E1C35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93191">
            <a:off x="8355369" y="525869"/>
            <a:ext cx="3166188" cy="36475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679A6E-3263-417D-A323-CCC95E162DD1}"/>
              </a:ext>
            </a:extLst>
          </p:cNvPr>
          <p:cNvSpPr txBox="1"/>
          <p:nvPr/>
        </p:nvSpPr>
        <p:spPr>
          <a:xfrm>
            <a:off x="398300" y="6258757"/>
            <a:ext cx="406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Strengthening Local Government 2018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9BCBF7-91FA-4641-82E6-77DDC328BB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443" y="386708"/>
            <a:ext cx="6838950" cy="5724525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488205B-CB15-A4D9-C8B6-66FD6F4179DA}"/>
              </a:ext>
            </a:extLst>
          </p:cNvPr>
          <p:cNvSpPr/>
          <p:nvPr/>
        </p:nvSpPr>
        <p:spPr>
          <a:xfrm>
            <a:off x="796705" y="1167897"/>
            <a:ext cx="6636190" cy="1702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DA9192-2F64-8006-E6D9-2D6F943AA357}"/>
              </a:ext>
            </a:extLst>
          </p:cNvPr>
          <p:cNvSpPr/>
          <p:nvPr/>
        </p:nvSpPr>
        <p:spPr>
          <a:xfrm>
            <a:off x="796705" y="3715765"/>
            <a:ext cx="6636190" cy="20875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518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7DFCE-FA74-7A5C-15FF-A0E8400C7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Electors and Councillors </a:t>
            </a:r>
            <a:br>
              <a:rPr lang="en-GB" dirty="0"/>
            </a:br>
            <a:r>
              <a:rPr lang="en-GB" dirty="0"/>
              <a:t>(Strengthening Local Government 2018)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5126E617-4861-48CF-C8C1-865271D0A4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43320"/>
          <a:ext cx="10515600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036126137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163036283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94005737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2401121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Local Authority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Electors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Councillors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Councillor to Elector Ratio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8425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Swansea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180,241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72 (75 from 2022)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2,503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635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Neath Port Talbot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106,277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64 (60 from 2022)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1,660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503805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53443D86-47EB-783B-B5F7-44DE5F19EAE6}"/>
              </a:ext>
            </a:extLst>
          </p:cNvPr>
          <p:cNvSpPr txBox="1"/>
          <p:nvPr/>
        </p:nvSpPr>
        <p:spPr>
          <a:xfrm>
            <a:off x="1339913" y="3933312"/>
            <a:ext cx="92345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Following the boundary review there was also a  reduction in electoral wards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Swansea – 36 to 32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Neath Port Talbot – 42 to 34</a:t>
            </a:r>
          </a:p>
        </p:txBody>
      </p:sp>
    </p:spTree>
    <p:extLst>
      <p:ext uri="{BB962C8B-B14F-4D97-AF65-F5344CB8AC3E}">
        <p14:creationId xmlns:p14="http://schemas.microsoft.com/office/powerpoint/2010/main" val="266006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961F-DB88-302B-846C-FB7B982EE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588"/>
            <a:ext cx="10515600" cy="1104524"/>
          </a:xfrm>
        </p:spPr>
        <p:txBody>
          <a:bodyPr/>
          <a:lstStyle/>
          <a:p>
            <a:r>
              <a:rPr lang="en-GB" dirty="0"/>
              <a:t>75 Swansea Councillors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3E04C0-FFAA-2BF1-8E89-F4B3D8E40C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788" y="1204112"/>
            <a:ext cx="9844825" cy="51205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D5B7FC9-7E4D-8208-6995-F86D7E331957}"/>
              </a:ext>
            </a:extLst>
          </p:cNvPr>
          <p:cNvSpPr txBox="1"/>
          <p:nvPr/>
        </p:nvSpPr>
        <p:spPr>
          <a:xfrm>
            <a:off x="6844420" y="5645627"/>
            <a:ext cx="299895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https://democracy.swansea.gov.uk/mgMemberIndex.aspx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C51939-58B6-AAC7-14AC-7F83FDA76725}"/>
              </a:ext>
            </a:extLst>
          </p:cNvPr>
          <p:cNvSpPr txBox="1"/>
          <p:nvPr/>
        </p:nvSpPr>
        <p:spPr>
          <a:xfrm>
            <a:off x="6844420" y="2425560"/>
            <a:ext cx="38477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36 to win control of the Council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45 Labour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30 Non-Labour</a:t>
            </a:r>
          </a:p>
        </p:txBody>
      </p:sp>
    </p:spTree>
    <p:extLst>
      <p:ext uri="{BB962C8B-B14F-4D97-AF65-F5344CB8AC3E}">
        <p14:creationId xmlns:p14="http://schemas.microsoft.com/office/powerpoint/2010/main" val="42696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9A954-0253-1D6C-B3EA-8E3852AC0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Executive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2ADFBB-3070-D81F-AE67-CBFD1C2B6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4664" y="1023632"/>
            <a:ext cx="3567458" cy="435133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B57C05-4C99-2FF2-6B3C-5EF5001D8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333" y="1941984"/>
            <a:ext cx="7455596" cy="34563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A08A12F-E0AD-9727-DAC4-A7731A3FF73A}"/>
              </a:ext>
            </a:extLst>
          </p:cNvPr>
          <p:cNvSpPr txBox="1"/>
          <p:nvPr/>
        </p:nvSpPr>
        <p:spPr>
          <a:xfrm>
            <a:off x="838200" y="5915106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https://www.swansea.gov.uk/Cabinet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01782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663BF-7381-3E33-CC00-DC16B8783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72531"/>
            <a:ext cx="10515600" cy="1325563"/>
          </a:xfrm>
        </p:spPr>
        <p:txBody>
          <a:bodyPr/>
          <a:lstStyle/>
          <a:p>
            <a:r>
              <a:rPr lang="en-GB" dirty="0"/>
              <a:t>60 Neath Port Talbot Councillors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C6FB6C1-C035-7BBE-FA00-7F8FEDD301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4291" y="2226351"/>
          <a:ext cx="11130480" cy="14969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5080">
                  <a:extLst>
                    <a:ext uri="{9D8B030D-6E8A-4147-A177-3AD203B41FA5}">
                      <a16:colId xmlns:a16="http://schemas.microsoft.com/office/drawing/2014/main" val="2527455375"/>
                    </a:ext>
                  </a:extLst>
                </a:gridCol>
                <a:gridCol w="1855080">
                  <a:extLst>
                    <a:ext uri="{9D8B030D-6E8A-4147-A177-3AD203B41FA5}">
                      <a16:colId xmlns:a16="http://schemas.microsoft.com/office/drawing/2014/main" val="2169327359"/>
                    </a:ext>
                  </a:extLst>
                </a:gridCol>
                <a:gridCol w="1855080">
                  <a:extLst>
                    <a:ext uri="{9D8B030D-6E8A-4147-A177-3AD203B41FA5}">
                      <a16:colId xmlns:a16="http://schemas.microsoft.com/office/drawing/2014/main" val="4121117820"/>
                    </a:ext>
                  </a:extLst>
                </a:gridCol>
                <a:gridCol w="1855080">
                  <a:extLst>
                    <a:ext uri="{9D8B030D-6E8A-4147-A177-3AD203B41FA5}">
                      <a16:colId xmlns:a16="http://schemas.microsoft.com/office/drawing/2014/main" val="1231015174"/>
                    </a:ext>
                  </a:extLst>
                </a:gridCol>
                <a:gridCol w="1855080">
                  <a:extLst>
                    <a:ext uri="{9D8B030D-6E8A-4147-A177-3AD203B41FA5}">
                      <a16:colId xmlns:a16="http://schemas.microsoft.com/office/drawing/2014/main" val="401199811"/>
                    </a:ext>
                  </a:extLst>
                </a:gridCol>
                <a:gridCol w="1855080">
                  <a:extLst>
                    <a:ext uri="{9D8B030D-6E8A-4147-A177-3AD203B41FA5}">
                      <a16:colId xmlns:a16="http://schemas.microsoft.com/office/drawing/2014/main" val="2204958839"/>
                    </a:ext>
                  </a:extLst>
                </a:gridCol>
              </a:tblGrid>
              <a:tr h="962355">
                <a:tc>
                  <a:txBody>
                    <a:bodyPr/>
                    <a:lstStyle/>
                    <a:p>
                      <a:r>
                        <a:rPr lang="en-GB" sz="2400" dirty="0"/>
                        <a:t>Labour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Independent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Plaid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Labour and Co-op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Liberal Democrats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Green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157314"/>
                  </a:ext>
                </a:extLst>
              </a:tr>
              <a:tr h="534642">
                <a:tc>
                  <a:txBody>
                    <a:bodyPr/>
                    <a:lstStyle/>
                    <a:p>
                      <a:r>
                        <a:rPr lang="en-GB" sz="24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68851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23694CB-2FA2-E06A-B6DF-B3062693B87A}"/>
              </a:ext>
            </a:extLst>
          </p:cNvPr>
          <p:cNvSpPr txBox="1"/>
          <p:nvPr/>
        </p:nvSpPr>
        <p:spPr>
          <a:xfrm>
            <a:off x="838200" y="6210378"/>
            <a:ext cx="94827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https://democracy.npt.gov.uk/mgMemberIndex.aspx?FN=PARTY&amp;VW=LIST&amp;PIC=0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78C56-47C8-A9C4-A2E9-EDA4D5642E66}"/>
              </a:ext>
            </a:extLst>
          </p:cNvPr>
          <p:cNvSpPr txBox="1"/>
          <p:nvPr/>
        </p:nvSpPr>
        <p:spPr>
          <a:xfrm>
            <a:off x="3512744" y="4058922"/>
            <a:ext cx="589380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31 to win control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25 Labour seats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35 Non-Labour seats</a:t>
            </a:r>
          </a:p>
        </p:txBody>
      </p:sp>
    </p:spTree>
    <p:extLst>
      <p:ext uri="{BB962C8B-B14F-4D97-AF65-F5344CB8AC3E}">
        <p14:creationId xmlns:p14="http://schemas.microsoft.com/office/powerpoint/2010/main" val="121824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AF500-FD52-7843-CAB0-336C61BEB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NPT Executive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8DB6D-8443-0306-4282-5CA1C1404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58089" cy="646987"/>
          </a:xfrm>
        </p:spPr>
        <p:txBody>
          <a:bodyPr/>
          <a:lstStyle/>
          <a:p>
            <a:r>
              <a:rPr lang="en-GB" dirty="0"/>
              <a:t>Leader and Cabinet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065718-4B6E-538F-EE67-4F2A1552A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5712" y="279918"/>
            <a:ext cx="5413621" cy="629816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DB39F1-4793-7A7C-9EFA-2038DD3A30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2472612"/>
            <a:ext cx="2763416" cy="35859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E84A1D-4D9D-0BBC-9092-0862C1F041F4}"/>
              </a:ext>
            </a:extLst>
          </p:cNvPr>
          <p:cNvSpPr txBox="1"/>
          <p:nvPr/>
        </p:nvSpPr>
        <p:spPr>
          <a:xfrm>
            <a:off x="676770" y="6185098"/>
            <a:ext cx="515808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https://democracy.npt.gov.uk/mgCommitteeDetails.aspx?ID=158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88121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D73A4-8D3A-43E0-6DBE-5B92B517E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0521"/>
            <a:ext cx="10515600" cy="1325563"/>
          </a:xfrm>
        </p:spPr>
        <p:txBody>
          <a:bodyPr/>
          <a:lstStyle/>
          <a:p>
            <a:r>
              <a:rPr lang="en-GB" dirty="0"/>
              <a:t>Forming Cabinets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C83A3-9C0E-AE4B-A155-125855CD8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4832" y="893117"/>
            <a:ext cx="4390929" cy="545336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Following elections votes are counted</a:t>
            </a:r>
          </a:p>
          <a:p>
            <a:r>
              <a:rPr lang="en-GB" dirty="0"/>
              <a:t>There are winners and losers</a:t>
            </a:r>
          </a:p>
          <a:p>
            <a:r>
              <a:rPr lang="en-GB" dirty="0"/>
              <a:t>Where one party has the majority of the seats, then that party controls the Council, elects its Leader and the Leader selects his or her Cabinet (the Executive)</a:t>
            </a:r>
          </a:p>
          <a:p>
            <a:r>
              <a:rPr lang="en-GB" dirty="0"/>
              <a:t>Where there is no overall majority then those with the highest number of votes will aim to agree a way forward</a:t>
            </a:r>
          </a:p>
          <a:p>
            <a:r>
              <a:rPr lang="en-GB" dirty="0"/>
              <a:t>Political agreement v political tensions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63FB5-924E-290A-6213-BDA37DF221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734" y="1401254"/>
            <a:ext cx="5143266" cy="4945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711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3C72D2-0ED7-0707-6144-786BDDC930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0" t="1381" r="381" b="-2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F2571-DBC3-D976-5222-0DFEE49BD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29" y="2526030"/>
            <a:ext cx="5618020" cy="347471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In a democracy we would like to see healthy members of political parties, and healthy engagement at every level</a:t>
            </a:r>
            <a:br>
              <a:rPr lang="en-US" sz="2800" dirty="0">
                <a:solidFill>
                  <a:schemeClr val="bg1"/>
                </a:solidFill>
              </a:rPr>
            </a:br>
            <a:br>
              <a:rPr lang="en-US" sz="2800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bg1"/>
                </a:solidFill>
              </a:rPr>
              <a:t>But what about election turnout and membership of political parties</a:t>
            </a:r>
            <a:br>
              <a:rPr lang="en-US" sz="2800" dirty="0">
                <a:solidFill>
                  <a:schemeClr val="bg1"/>
                </a:solidFill>
              </a:rPr>
            </a:b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3441C0-AD52-2035-2A0F-1FF0EF8BC49C}"/>
              </a:ext>
            </a:extLst>
          </p:cNvPr>
          <p:cNvSpPr txBox="1"/>
          <p:nvPr/>
        </p:nvSpPr>
        <p:spPr>
          <a:xfrm>
            <a:off x="464335" y="1295417"/>
            <a:ext cx="60979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The 66/50/33 rule</a:t>
            </a:r>
          </a:p>
        </p:txBody>
      </p:sp>
    </p:spTree>
    <p:extLst>
      <p:ext uri="{BB962C8B-B14F-4D97-AF65-F5344CB8AC3E}">
        <p14:creationId xmlns:p14="http://schemas.microsoft.com/office/powerpoint/2010/main" val="332126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D4982A-3CA8-0838-0A31-C5BE7778D9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0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678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EBC179-F00A-EB80-5960-ADE80E4BFD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7093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4636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57701-A1A6-5D6A-55E0-25C191622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Welsh Parliament (Senedd) Elections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2EEFE64-CB7F-EBB1-539B-01CAE55AF3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1396759"/>
            <a:ext cx="7225748" cy="4064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8618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FE400-7EDD-6D70-6D1B-47627DB68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6887"/>
            <a:ext cx="10515600" cy="1760855"/>
          </a:xfrm>
        </p:spPr>
        <p:txBody>
          <a:bodyPr>
            <a:normAutofit/>
          </a:bodyPr>
          <a:lstStyle/>
          <a:p>
            <a:r>
              <a:rPr lang="en-GB" sz="6000" dirty="0"/>
              <a:t>PCC Elections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3B1A3-D3F0-3EDD-8EAF-1CC5D2976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8705" y="1548766"/>
            <a:ext cx="3073088" cy="393191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37 PCCs</a:t>
            </a:r>
          </a:p>
          <a:p>
            <a:r>
              <a:rPr lang="en-GB" dirty="0"/>
              <a:t>43 territorial forces</a:t>
            </a:r>
          </a:p>
          <a:p>
            <a:r>
              <a:rPr lang="en-GB" dirty="0"/>
              <a:t>Some areas have Mayors</a:t>
            </a:r>
          </a:p>
          <a:p>
            <a:r>
              <a:rPr lang="en-GB" dirty="0"/>
              <a:t>Av turnout 23%</a:t>
            </a:r>
          </a:p>
          <a:p>
            <a:r>
              <a:rPr lang="en-GB" dirty="0"/>
              <a:t>2021 – 33%</a:t>
            </a:r>
          </a:p>
          <a:p>
            <a:r>
              <a:rPr lang="en-GB" dirty="0"/>
              <a:t>DPP – 50% in 2021 &amp; 19% in 2024</a:t>
            </a:r>
          </a:p>
          <a:p>
            <a:r>
              <a:rPr lang="en-GB" dirty="0"/>
              <a:t>SWP – 16.4%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33E394-11B9-D9A2-F66B-03D5B346A6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207" y="2480310"/>
            <a:ext cx="8258498" cy="2998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8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EF05F1-CF8F-A451-0550-146D60EEBE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496823"/>
            <a:ext cx="11277600" cy="58643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3993A1-D505-5A15-5F10-D28BB856CB38}"/>
              </a:ext>
            </a:extLst>
          </p:cNvPr>
          <p:cNvSpPr txBox="1"/>
          <p:nvPr/>
        </p:nvSpPr>
        <p:spPr>
          <a:xfrm>
            <a:off x="4680642" y="1735494"/>
            <a:ext cx="67357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House of Commons reports 846,000 people are members of a political party, out of 50m electors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Membership of the Conservative,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Labour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and the Liberal Democrat parties has increased to around 1.5% of the electorate in 2022, compared to a historic low of 0.8% in 2013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632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Wavy staircases">
            <a:extLst>
              <a:ext uri="{FF2B5EF4-FFF2-40B4-BE49-F238E27FC236}">
                <a16:creationId xmlns:a16="http://schemas.microsoft.com/office/drawing/2014/main" id="{70B57981-9800-A5F1-BB6A-0473FB2112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19" b="261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455D39-B2E3-FDA4-0CFB-8CEFEF53E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752" y="1099991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A snapshot: one example in one part of Wales</a:t>
            </a:r>
            <a:br>
              <a:rPr lang="en-US" sz="4800">
                <a:solidFill>
                  <a:srgbClr val="FFFFFF"/>
                </a:solidFill>
              </a:rPr>
            </a:b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Patterns are evident in every one of the 22 Councils</a:t>
            </a:r>
          </a:p>
        </p:txBody>
      </p:sp>
    </p:spTree>
    <p:extLst>
      <p:ext uri="{BB962C8B-B14F-4D97-AF65-F5344CB8AC3E}">
        <p14:creationId xmlns:p14="http://schemas.microsoft.com/office/powerpoint/2010/main" val="31699222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572E9-442C-13D2-23EF-40AE4ACA8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3417C-D7C7-1FC6-2A5A-A9F59F861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FF26A3-623C-7398-C88F-71AEDE17C4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016" y="191636"/>
            <a:ext cx="9799362" cy="54407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C565957-C551-7205-87E4-81DB0913D7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863" y="681037"/>
            <a:ext cx="9632515" cy="58099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9A8648-2F02-7BC0-B353-9827DDFA1D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587" y="1279194"/>
            <a:ext cx="9583743" cy="5444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89A8264-C6AD-422E-B439-6E920E61478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0578" y="1892838"/>
            <a:ext cx="9492295" cy="58282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87011C-F5AA-1379-E23D-EAED96F749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0666" y="2638617"/>
            <a:ext cx="9486198" cy="59441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7D46D5-62CE-8520-89AC-A4C2829E81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7555" y="3699149"/>
            <a:ext cx="9522777" cy="576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794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0A0E5447-04E6-A7F6-FA2C-81CFFCDC3415}"/>
              </a:ext>
            </a:extLst>
          </p:cNvPr>
          <p:cNvGraphicFramePr>
            <a:graphicFrameLocks/>
          </p:cNvGraphicFramePr>
          <p:nvPr/>
        </p:nvGraphicFramePr>
        <p:xfrm>
          <a:off x="643467" y="643467"/>
          <a:ext cx="10905066" cy="55710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47953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chart seriesIdx="2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chart seriesIdx="3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chart seriesIdx="4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chart seriesIdx="5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chart seriesIdx="6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chart seriesIdx="6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chart seriesIdx="6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Chart bld="series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343FAB5-4FCC-C72F-F2AF-3FDAA9789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6127" y="2666321"/>
            <a:ext cx="2647950" cy="1714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E75CE1-8325-ECB9-7578-72E6AA20A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797490" cy="1460500"/>
          </a:xfrm>
        </p:spPr>
        <p:txBody>
          <a:bodyPr/>
          <a:lstStyle/>
          <a:p>
            <a:r>
              <a:rPr lang="en-GB" dirty="0"/>
              <a:t>Voting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4A95D-86D3-0780-CB51-7B4C4F852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2023"/>
            <a:ext cx="5752723" cy="3974939"/>
          </a:xfrm>
        </p:spPr>
        <p:txBody>
          <a:bodyPr/>
          <a:lstStyle/>
          <a:p>
            <a:r>
              <a:rPr lang="en-GB" dirty="0"/>
              <a:t>The national picture</a:t>
            </a:r>
          </a:p>
          <a:p>
            <a:r>
              <a:rPr lang="en-GB" dirty="0"/>
              <a:t>In power or opposition</a:t>
            </a:r>
          </a:p>
          <a:p>
            <a:r>
              <a:rPr lang="en-GB" dirty="0"/>
              <a:t>Local issues</a:t>
            </a:r>
          </a:p>
          <a:p>
            <a:r>
              <a:rPr lang="en-GB" dirty="0"/>
              <a:t>Hot topics and hot spots</a:t>
            </a:r>
          </a:p>
          <a:p>
            <a:r>
              <a:rPr lang="en-GB" dirty="0"/>
              <a:t>Party preferences</a:t>
            </a:r>
          </a:p>
          <a:p>
            <a:r>
              <a:rPr lang="en-GB" dirty="0"/>
              <a:t>Locally known candidates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88736B-A87D-81B7-CAF4-EEADC8A5AB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1159" y="681038"/>
            <a:ext cx="1796143" cy="17961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E27DF53-C32E-D21A-49CC-338CB30141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0478" y="762681"/>
            <a:ext cx="1600200" cy="1714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E804A73-421A-BC22-16A6-90BAC81DBE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8986" y="783222"/>
            <a:ext cx="2219325" cy="1714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BA6BE6-60F1-9114-D24F-1E7D9ECAAE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03202" y="2666320"/>
            <a:ext cx="2324100" cy="1714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6EF2740-B4F7-472C-5FE7-7BE1956D43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18565" y="2666320"/>
            <a:ext cx="1724025" cy="17145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98D0047-F52D-EE78-E9B0-5670E59D1B51}"/>
              </a:ext>
            </a:extLst>
          </p:cNvPr>
          <p:cNvSpPr txBox="1"/>
          <p:nvPr/>
        </p:nvSpPr>
        <p:spPr>
          <a:xfrm>
            <a:off x="5403202" y="5637675"/>
            <a:ext cx="643510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75 Swansea Councillors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32 Electoral Wards in Swansea</a:t>
            </a:r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0341C306-DFB9-EE16-D3A2-0E3535CAEE10}"/>
              </a:ext>
            </a:extLst>
          </p:cNvPr>
          <p:cNvSpPr/>
          <p:nvPr/>
        </p:nvSpPr>
        <p:spPr>
          <a:xfrm>
            <a:off x="6829230" y="4549419"/>
            <a:ext cx="905069" cy="103773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C7FECCDA-A3FA-07BD-2FD9-4608E382E091}"/>
              </a:ext>
            </a:extLst>
          </p:cNvPr>
          <p:cNvSpPr/>
          <p:nvPr/>
        </p:nvSpPr>
        <p:spPr>
          <a:xfrm>
            <a:off x="9028143" y="4549419"/>
            <a:ext cx="905069" cy="11431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364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81A16-4789-393D-B6E7-0DF559281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WLGA (2022)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BDEE6-596B-B69D-ED14-5441F3337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3332584" cy="4351338"/>
          </a:xfrm>
        </p:spPr>
        <p:txBody>
          <a:bodyPr/>
          <a:lstStyle/>
          <a:p>
            <a:r>
              <a:rPr lang="en-US" dirty="0"/>
              <a:t>Do you care passionately about your local community?</a:t>
            </a:r>
          </a:p>
          <a:p>
            <a:r>
              <a:rPr lang="en-US" dirty="0"/>
              <a:t>Is there something you want to change?</a:t>
            </a:r>
          </a:p>
          <a:p>
            <a:r>
              <a:rPr lang="en-US" dirty="0"/>
              <a:t>Are you ready to take challenging decisions?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B84499-4A69-6B3D-5524-0BD506789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0156" y="2027496"/>
            <a:ext cx="7978914" cy="35658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1027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EDC54-7AC5-B612-E187-1B6D790DFA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BC05C-BC56-1504-CD52-36BB73B7E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Allen, G and Buchanan, I (2024) Police and Crime Commissioner Elections 2024. House of Commons Library, available at </a:t>
            </a:r>
            <a:r>
              <a:rPr lang="en-GB" dirty="0">
                <a:hlinkClick r:id="rId2"/>
              </a:rPr>
              <a:t>CBP-10030.pdf (parliament.uk)</a:t>
            </a:r>
            <a:endParaRPr lang="en-GB" dirty="0"/>
          </a:p>
          <a:p>
            <a:r>
              <a:rPr lang="en-GB" dirty="0"/>
              <a:t>Sturge, G (2024) UK General Election Turnout: 2024. House of Commons Library, available at </a:t>
            </a:r>
            <a:r>
              <a:rPr lang="en-US" dirty="0">
                <a:hlinkClick r:id="rId3"/>
              </a:rPr>
              <a:t>2024 general election: Turnout (parliament.uk)</a:t>
            </a:r>
            <a:endParaRPr lang="en-US" dirty="0"/>
          </a:p>
          <a:p>
            <a:r>
              <a:rPr lang="en-GB" dirty="0"/>
              <a:t>ONS (2023) </a:t>
            </a:r>
            <a:r>
              <a:rPr lang="en-US" dirty="0"/>
              <a:t>Lower layer Super Output Areas (LSOAs) - Wales – 2021. Data Map Wales, available at </a:t>
            </a:r>
            <a:r>
              <a:rPr lang="en-US" dirty="0">
                <a:hlinkClick r:id="rId4"/>
              </a:rPr>
              <a:t>https://datamap.gov.wales/layers/geonode:lsoa_2021_w_hwm</a:t>
            </a:r>
            <a:r>
              <a:rPr lang="en-US" dirty="0"/>
              <a:t> </a:t>
            </a:r>
            <a:endParaRPr lang="en-GB" dirty="0"/>
          </a:p>
          <a:p>
            <a:r>
              <a:rPr lang="en-GB" dirty="0"/>
              <a:t>WLGA (2022) </a:t>
            </a:r>
            <a:r>
              <a:rPr lang="en-US" dirty="0"/>
              <a:t>Be a </a:t>
            </a:r>
            <a:r>
              <a:rPr lang="en-US" dirty="0" err="1"/>
              <a:t>Councillor</a:t>
            </a:r>
            <a:r>
              <a:rPr lang="en-US" dirty="0"/>
              <a:t>. Be the Change, a</a:t>
            </a:r>
            <a:r>
              <a:rPr lang="en-GB" dirty="0" err="1"/>
              <a:t>vailable</a:t>
            </a:r>
            <a:r>
              <a:rPr lang="en-GB" dirty="0"/>
              <a:t> at </a:t>
            </a:r>
            <a:r>
              <a:rPr lang="en-GB" dirty="0">
                <a:hlinkClick r:id="rId5"/>
              </a:rPr>
              <a:t>https://www.beacouncillor.wales/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8914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880</Words>
  <Application>Microsoft Office PowerPoint</Application>
  <PresentationFormat>Widescreen</PresentationFormat>
  <Paragraphs>148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Aptos</vt:lpstr>
      <vt:lpstr>Aptos Display</vt:lpstr>
      <vt:lpstr>Arial</vt:lpstr>
      <vt:lpstr>Calibri</vt:lpstr>
      <vt:lpstr>Calibri Light</vt:lpstr>
      <vt:lpstr>Office Theme</vt:lpstr>
      <vt:lpstr>1_Office Theme</vt:lpstr>
      <vt:lpstr>2_Office Theme</vt:lpstr>
      <vt:lpstr>3_Office Theme</vt:lpstr>
      <vt:lpstr>5_Office Theme</vt:lpstr>
      <vt:lpstr>Basic Command Units</vt:lpstr>
      <vt:lpstr>Objectives</vt:lpstr>
      <vt:lpstr>Your Role?</vt:lpstr>
      <vt:lpstr>PowerPoint Presentation</vt:lpstr>
      <vt:lpstr>PowerPoint Presentation</vt:lpstr>
      <vt:lpstr>PowerPoint Presentation</vt:lpstr>
      <vt:lpstr>78 Communities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Meeting people’s needs</vt:lpstr>
      <vt:lpstr>Regional populations</vt:lpstr>
      <vt:lpstr>Councillors per person?</vt:lpstr>
      <vt:lpstr>Electors and Councillors  (Strengthening Local Government 2018)</vt:lpstr>
      <vt:lpstr>75 Swansea Councillors</vt:lpstr>
      <vt:lpstr>Swansea Executive</vt:lpstr>
      <vt:lpstr>60 Neath Port Talbot Councillors</vt:lpstr>
      <vt:lpstr>NPT Executive</vt:lpstr>
      <vt:lpstr>Forming Cabinets</vt:lpstr>
      <vt:lpstr>In a democracy we would like to see healthy members of political parties, and healthy engagement at every level  But what about election turnout and membership of political parties </vt:lpstr>
      <vt:lpstr>PowerPoint Presentation</vt:lpstr>
      <vt:lpstr>PowerPoint Presentation</vt:lpstr>
      <vt:lpstr>Welsh Parliament (Senedd) Elections</vt:lpstr>
      <vt:lpstr>PCC Elections 2024</vt:lpstr>
      <vt:lpstr>PowerPoint Presentation</vt:lpstr>
      <vt:lpstr>A snapshot: one example in one part of Wales  Patterns are evident in every one of the 22 Councils</vt:lpstr>
      <vt:lpstr>PowerPoint Presentation</vt:lpstr>
      <vt:lpstr>PowerPoint Presentation</vt:lpstr>
      <vt:lpstr>Voting Choices</vt:lpstr>
      <vt:lpstr>WLGA (2022)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5</cp:revision>
  <dcterms:created xsi:type="dcterms:W3CDTF">2024-09-26T07:20:12Z</dcterms:created>
  <dcterms:modified xsi:type="dcterms:W3CDTF">2024-10-13T13:10:16Z</dcterms:modified>
</cp:coreProperties>
</file>