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4"/>
  </p:notesMasterIdLst>
  <p:sldIdLst>
    <p:sldId id="308" r:id="rId3"/>
    <p:sldId id="309" r:id="rId4"/>
    <p:sldId id="310" r:id="rId5"/>
    <p:sldId id="311" r:id="rId6"/>
    <p:sldId id="312" r:id="rId7"/>
    <p:sldId id="313" r:id="rId8"/>
    <p:sldId id="314" r:id="rId9"/>
    <p:sldId id="315" r:id="rId10"/>
    <p:sldId id="316" r:id="rId11"/>
    <p:sldId id="317" r:id="rId12"/>
    <p:sldId id="318" r:id="rId13"/>
    <p:sldId id="319" r:id="rId14"/>
    <p:sldId id="330" r:id="rId15"/>
    <p:sldId id="322" r:id="rId16"/>
    <p:sldId id="323" r:id="rId17"/>
    <p:sldId id="324" r:id="rId18"/>
    <p:sldId id="325" r:id="rId19"/>
    <p:sldId id="326" r:id="rId20"/>
    <p:sldId id="327" r:id="rId21"/>
    <p:sldId id="328" r:id="rId22"/>
    <p:sldId id="329" r:id="rId23"/>
    <p:sldId id="256" r:id="rId24"/>
    <p:sldId id="280" r:id="rId25"/>
    <p:sldId id="281" r:id="rId26"/>
    <p:sldId id="282" r:id="rId27"/>
    <p:sldId id="279" r:id="rId28"/>
    <p:sldId id="283" r:id="rId29"/>
    <p:sldId id="284" r:id="rId30"/>
    <p:sldId id="306" r:id="rId31"/>
    <p:sldId id="307"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C6169-103B-3B36-993C-7C42EB340489}" v="10" dt="2018-10-23T12:50:19.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S::t.jansen@uwtsd.ac.uk::5b8e1cf2-e26f-4517-87f7-d832d29dc3c7" providerId="AD" clId="Web-{9C0C6169-103B-3B36-993C-7C42EB340489}"/>
    <pc:docChg chg="modSld">
      <pc:chgData name="Thomas Jansen" userId="S::t.jansen@uwtsd.ac.uk::5b8e1cf2-e26f-4517-87f7-d832d29dc3c7" providerId="AD" clId="Web-{9C0C6169-103B-3B36-993C-7C42EB340489}" dt="2018-10-23T12:50:19.791" v="9" actId="20577"/>
      <pc:docMkLst>
        <pc:docMk/>
      </pc:docMkLst>
      <pc:sldChg chg="modSp">
        <pc:chgData name="Thomas Jansen" userId="S::t.jansen@uwtsd.ac.uk::5b8e1cf2-e26f-4517-87f7-d832d29dc3c7" providerId="AD" clId="Web-{9C0C6169-103B-3B36-993C-7C42EB340489}" dt="2018-10-23T12:50:19.791" v="9" actId="20577"/>
        <pc:sldMkLst>
          <pc:docMk/>
          <pc:sldMk cId="427079349" sldId="330"/>
        </pc:sldMkLst>
        <pc:spChg chg="mod">
          <ac:chgData name="Thomas Jansen" userId="S::t.jansen@uwtsd.ac.uk::5b8e1cf2-e26f-4517-87f7-d832d29dc3c7" providerId="AD" clId="Web-{9C0C6169-103B-3B36-993C-7C42EB340489}" dt="2018-10-23T12:50:19.791" v="9" actId="20577"/>
          <ac:spMkLst>
            <pc:docMk/>
            <pc:sldMk cId="427079349" sldId="330"/>
            <ac:spMk id="2" creationId="{00000000-0000-0000-0000-000000000000}"/>
          </ac:spMkLst>
        </pc:spChg>
      </pc:sldChg>
    </pc:docChg>
  </pc:docChgLst>
  <pc:docChgLst>
    <pc:chgData name="Thomas Jansen" userId="S::t.jansen@uwtsd.ac.uk::5b8e1cf2-e26f-4517-87f7-d832d29dc3c7" providerId="AD" clId="Web-{E715F665-0170-AAAD-C9AF-71C70E3529CD}"/>
    <pc:docChg chg="modSld sldOrd">
      <pc:chgData name="Thomas Jansen" userId="S::t.jansen@uwtsd.ac.uk::5b8e1cf2-e26f-4517-87f7-d832d29dc3c7" providerId="AD" clId="Web-{E715F665-0170-AAAD-C9AF-71C70E3529CD}" dt="2018-10-23T12:49:50.564" v="37" actId="14100"/>
      <pc:docMkLst>
        <pc:docMk/>
      </pc:docMkLst>
      <pc:sldChg chg="ord">
        <pc:chgData name="Thomas Jansen" userId="S::t.jansen@uwtsd.ac.uk::5b8e1cf2-e26f-4517-87f7-d832d29dc3c7" providerId="AD" clId="Web-{E715F665-0170-AAAD-C9AF-71C70E3529CD}" dt="2018-10-23T12:47:29.062" v="0"/>
        <pc:sldMkLst>
          <pc:docMk/>
          <pc:sldMk cId="3261732429" sldId="322"/>
        </pc:sldMkLst>
      </pc:sldChg>
      <pc:sldChg chg="modSp">
        <pc:chgData name="Thomas Jansen" userId="S::t.jansen@uwtsd.ac.uk::5b8e1cf2-e26f-4517-87f7-d832d29dc3c7" providerId="AD" clId="Web-{E715F665-0170-AAAD-C9AF-71C70E3529CD}" dt="2018-10-23T12:49:50.564" v="37" actId="14100"/>
        <pc:sldMkLst>
          <pc:docMk/>
          <pc:sldMk cId="427079349" sldId="330"/>
        </pc:sldMkLst>
        <pc:spChg chg="mod">
          <ac:chgData name="Thomas Jansen" userId="S::t.jansen@uwtsd.ac.uk::5b8e1cf2-e26f-4517-87f7-d832d29dc3c7" providerId="AD" clId="Web-{E715F665-0170-AAAD-C9AF-71C70E3529CD}" dt="2018-10-23T12:49:50.564" v="37" actId="14100"/>
          <ac:spMkLst>
            <pc:docMk/>
            <pc:sldMk cId="427079349" sldId="330"/>
            <ac:spMk id="3" creationId="{00000000-0000-0000-0000-000000000000}"/>
          </ac:spMkLst>
        </pc:spChg>
      </pc:sldChg>
    </pc:docChg>
  </pc:docChgLst>
  <pc:docChgLst>
    <pc:chgData name="Thomas Jansen" userId="S::t.jansen@uwtsd.ac.uk::5b8e1cf2-e26f-4517-87f7-d832d29dc3c7" providerId="AD" clId="Web-{D3D74280-8D84-5631-FDD6-988A5E60584E}"/>
    <pc:docChg chg="modSld">
      <pc:chgData name="Thomas Jansen" userId="S::t.jansen@uwtsd.ac.uk::5b8e1cf2-e26f-4517-87f7-d832d29dc3c7" providerId="AD" clId="Web-{D3D74280-8D84-5631-FDD6-988A5E60584E}" dt="2018-10-22T16:56:18.012" v="0" actId="20577"/>
      <pc:docMkLst>
        <pc:docMk/>
      </pc:docMkLst>
      <pc:sldChg chg="modSp">
        <pc:chgData name="Thomas Jansen" userId="S::t.jansen@uwtsd.ac.uk::5b8e1cf2-e26f-4517-87f7-d832d29dc3c7" providerId="AD" clId="Web-{D3D74280-8D84-5631-FDD6-988A5E60584E}" dt="2018-10-22T16:56:18.012" v="0" actId="20577"/>
        <pc:sldMkLst>
          <pc:docMk/>
          <pc:sldMk cId="1811691396" sldId="306"/>
        </pc:sldMkLst>
        <pc:spChg chg="mod">
          <ac:chgData name="Thomas Jansen" userId="S::t.jansen@uwtsd.ac.uk::5b8e1cf2-e26f-4517-87f7-d832d29dc3c7" providerId="AD" clId="Web-{D3D74280-8D84-5631-FDD6-988A5E60584E}" dt="2018-10-22T16:56:18.012" v="0" actId="20577"/>
          <ac:spMkLst>
            <pc:docMk/>
            <pc:sldMk cId="1811691396" sldId="306"/>
            <ac:spMk id="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23/10/2018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extLst>
      <p:ext uri="{BB962C8B-B14F-4D97-AF65-F5344CB8AC3E}">
        <p14:creationId xmlns:p14="http://schemas.microsoft.com/office/powerpoint/2010/main" val="2248094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246641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2</a:t>
            </a:fld>
            <a:endParaRPr lang="en-GB"/>
          </a:p>
        </p:txBody>
      </p:sp>
    </p:spTree>
    <p:extLst>
      <p:ext uri="{BB962C8B-B14F-4D97-AF65-F5344CB8AC3E}">
        <p14:creationId xmlns:p14="http://schemas.microsoft.com/office/powerpoint/2010/main" val="1539482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3</a:t>
            </a:fld>
            <a:endParaRPr lang="en-GB"/>
          </a:p>
        </p:txBody>
      </p:sp>
    </p:spTree>
    <p:extLst>
      <p:ext uri="{BB962C8B-B14F-4D97-AF65-F5344CB8AC3E}">
        <p14:creationId xmlns:p14="http://schemas.microsoft.com/office/powerpoint/2010/main" val="3122956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4</a:t>
            </a:fld>
            <a:endParaRPr lang="en-GB"/>
          </a:p>
        </p:txBody>
      </p:sp>
    </p:spTree>
    <p:extLst>
      <p:ext uri="{BB962C8B-B14F-4D97-AF65-F5344CB8AC3E}">
        <p14:creationId xmlns:p14="http://schemas.microsoft.com/office/powerpoint/2010/main" val="883794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5</a:t>
            </a:fld>
            <a:endParaRPr lang="en-GB"/>
          </a:p>
        </p:txBody>
      </p:sp>
    </p:spTree>
    <p:extLst>
      <p:ext uri="{BB962C8B-B14F-4D97-AF65-F5344CB8AC3E}">
        <p14:creationId xmlns:p14="http://schemas.microsoft.com/office/powerpoint/2010/main" val="518463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6</a:t>
            </a:fld>
            <a:endParaRPr lang="en-GB"/>
          </a:p>
        </p:txBody>
      </p:sp>
    </p:spTree>
    <p:extLst>
      <p:ext uri="{BB962C8B-B14F-4D97-AF65-F5344CB8AC3E}">
        <p14:creationId xmlns:p14="http://schemas.microsoft.com/office/powerpoint/2010/main" val="2518850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7</a:t>
            </a:fld>
            <a:endParaRPr lang="en-GB"/>
          </a:p>
        </p:txBody>
      </p:sp>
    </p:spTree>
    <p:extLst>
      <p:ext uri="{BB962C8B-B14F-4D97-AF65-F5344CB8AC3E}">
        <p14:creationId xmlns:p14="http://schemas.microsoft.com/office/powerpoint/2010/main" val="141977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10</a:t>
            </a:fld>
            <a:endParaRPr lang="en-GB"/>
          </a:p>
        </p:txBody>
      </p:sp>
    </p:spTree>
    <p:extLst>
      <p:ext uri="{BB962C8B-B14F-4D97-AF65-F5344CB8AC3E}">
        <p14:creationId xmlns:p14="http://schemas.microsoft.com/office/powerpoint/2010/main" val="173793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22</a:t>
            </a:fld>
            <a:endParaRPr lang="en-GB"/>
          </a:p>
        </p:txBody>
      </p:sp>
    </p:spTree>
    <p:extLst>
      <p:ext uri="{BB962C8B-B14F-4D97-AF65-F5344CB8AC3E}">
        <p14:creationId xmlns:p14="http://schemas.microsoft.com/office/powerpoint/2010/main" val="3897200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26</a:t>
            </a:fld>
            <a:endParaRPr lang="en-GB"/>
          </a:p>
        </p:txBody>
      </p:sp>
    </p:spTree>
    <p:extLst>
      <p:ext uri="{BB962C8B-B14F-4D97-AF65-F5344CB8AC3E}">
        <p14:creationId xmlns:p14="http://schemas.microsoft.com/office/powerpoint/2010/main" val="1776732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23/10/2018</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23/10/2018</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23/10/2018</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8.xml"/><Relationship Id="rId5" Type="http://schemas.openxmlformats.org/officeDocument/2006/relationships/image" Target="../media/image18.jpeg"/><Relationship Id="rId4" Type="http://schemas.openxmlformats.org/officeDocument/2006/relationships/image" Target="../media/image17.jpeg"/></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3.png"/><Relationship Id="rId2" Type="http://schemas.openxmlformats.org/officeDocument/2006/relationships/image" Target="../media/image19.png"/><Relationship Id="rId1" Type="http://schemas.openxmlformats.org/officeDocument/2006/relationships/slideLayout" Target="../slideLayouts/slideLayout18.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hyperlink" Target="http://128.241.154.94/tkm/china/i_china_65_o.jpg"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b="1"/>
              <a:t>‘I give in order that thou </a:t>
            </a:r>
            <a:r>
              <a:rPr lang="en-GB" sz="4800" b="1" err="1"/>
              <a:t>shouldst</a:t>
            </a:r>
            <a:r>
              <a:rPr lang="en-GB" sz="4800" b="1"/>
              <a:t> give’</a:t>
            </a:r>
          </a:p>
        </p:txBody>
      </p:sp>
      <p:sp>
        <p:nvSpPr>
          <p:cNvPr id="3" name="Subtitle 2"/>
          <p:cNvSpPr>
            <a:spLocks noGrp="1"/>
          </p:cNvSpPr>
          <p:nvPr>
            <p:ph type="subTitle" idx="1"/>
          </p:nvPr>
        </p:nvSpPr>
        <p:spPr/>
        <p:txBody>
          <a:bodyPr/>
          <a:lstStyle/>
          <a:p>
            <a:r>
              <a:rPr lang="en-GB" b="1"/>
              <a:t>Archaic cult practices of the Shang (16</a:t>
            </a:r>
            <a:r>
              <a:rPr lang="en-GB" b="1" baseline="30000"/>
              <a:t>th</a:t>
            </a:r>
            <a:r>
              <a:rPr lang="en-GB" b="1"/>
              <a:t>-11</a:t>
            </a:r>
            <a:r>
              <a:rPr lang="en-GB" b="1" baseline="30000"/>
              <a:t>th</a:t>
            </a:r>
            <a:r>
              <a:rPr lang="en-GB" b="1"/>
              <a:t> cent. BCE)</a:t>
            </a:r>
            <a:endParaRPr lang="en-US"/>
          </a:p>
        </p:txBody>
      </p:sp>
    </p:spTree>
    <p:extLst>
      <p:ext uri="{BB962C8B-B14F-4D97-AF65-F5344CB8AC3E}">
        <p14:creationId xmlns:p14="http://schemas.microsoft.com/office/powerpoint/2010/main" val="294383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Large Map: Shang (1523 b.c.-1028 b.c.)"/>
          <p:cNvPicPr>
            <a:picLocks noChangeAspect="1" noChangeArrowheads="1"/>
          </p:cNvPicPr>
          <p:nvPr/>
        </p:nvPicPr>
        <p:blipFill>
          <a:blip r:embed="rId3" cstate="print">
            <a:lum bright="18000"/>
          </a:blip>
          <a:srcRect/>
          <a:stretch>
            <a:fillRect/>
          </a:stretch>
        </p:blipFill>
        <p:spPr bwMode="auto">
          <a:xfrm>
            <a:off x="228600" y="228600"/>
            <a:ext cx="7696200" cy="5834063"/>
          </a:xfrm>
          <a:prstGeom prst="rect">
            <a:avLst/>
          </a:prstGeom>
          <a:noFill/>
          <a:ln w="9525">
            <a:noFill/>
            <a:miter lim="800000"/>
            <a:headEnd/>
            <a:tailEnd/>
          </a:ln>
        </p:spPr>
      </p:pic>
      <p:sp>
        <p:nvSpPr>
          <p:cNvPr id="22531" name="Text Box 3"/>
          <p:cNvSpPr txBox="1">
            <a:spLocks noChangeArrowheads="1"/>
          </p:cNvSpPr>
          <p:nvPr/>
        </p:nvSpPr>
        <p:spPr bwMode="auto">
          <a:xfrm>
            <a:off x="1384300" y="922338"/>
            <a:ext cx="2166938" cy="650875"/>
          </a:xfrm>
          <a:prstGeom prst="rect">
            <a:avLst/>
          </a:prstGeom>
          <a:solidFill>
            <a:srgbClr val="F2F234"/>
          </a:solidFill>
          <a:ln w="9525">
            <a:solidFill>
              <a:schemeClr val="tx1"/>
            </a:solidFill>
            <a:miter lim="800000"/>
            <a:headEnd/>
            <a:tailEnd/>
          </a:ln>
        </p:spPr>
        <p:txBody>
          <a:bodyPr wrap="none">
            <a:spAutoFit/>
          </a:bodyPr>
          <a:lstStyle/>
          <a:p>
            <a:r>
              <a:rPr lang="zh-CN" altLang="en-GB" sz="3600" b="1">
                <a:ea typeface="SimSun" pitchFamily="2" charset="-122"/>
              </a:rPr>
              <a:t>商</a:t>
            </a:r>
            <a:r>
              <a:rPr lang="zh-CN" altLang="en-GB" sz="1600" b="1">
                <a:ea typeface="SimSun" pitchFamily="2" charset="-122"/>
              </a:rPr>
              <a:t>。。。 </a:t>
            </a:r>
            <a:r>
              <a:rPr lang="en-GB" altLang="zh-CN" sz="1600" b="1">
                <a:ea typeface="SimSun" pitchFamily="2" charset="-122"/>
              </a:rPr>
              <a:t>history</a:t>
            </a:r>
            <a:r>
              <a:rPr lang="en-GB" altLang="zh-CN" sz="3600" b="1">
                <a:ea typeface="SimSun" pitchFamily="2" charset="-122"/>
              </a:rPr>
              <a:t> </a:t>
            </a:r>
          </a:p>
        </p:txBody>
      </p:sp>
      <p:pic>
        <p:nvPicPr>
          <p:cNvPr id="22532" name="Picture 4"/>
          <p:cNvPicPr>
            <a:picLocks noChangeAspect="1" noChangeArrowheads="1"/>
          </p:cNvPicPr>
          <p:nvPr/>
        </p:nvPicPr>
        <p:blipFill>
          <a:blip r:embed="rId4" cstate="print"/>
          <a:srcRect/>
          <a:stretch>
            <a:fillRect/>
          </a:stretch>
        </p:blipFill>
        <p:spPr bwMode="auto">
          <a:xfrm>
            <a:off x="7380288" y="4437063"/>
            <a:ext cx="1533525" cy="2027237"/>
          </a:xfrm>
          <a:prstGeom prst="rect">
            <a:avLst/>
          </a:prstGeom>
          <a:noFill/>
          <a:ln w="9525">
            <a:noFill/>
            <a:miter lim="800000"/>
            <a:headEnd/>
            <a:tailEnd/>
          </a:ln>
        </p:spPr>
      </p:pic>
      <p:pic>
        <p:nvPicPr>
          <p:cNvPr id="22533" name="Picture 5" descr="[Oracle bone]"/>
          <p:cNvPicPr>
            <a:picLocks noChangeAspect="1" noChangeArrowheads="1"/>
          </p:cNvPicPr>
          <p:nvPr/>
        </p:nvPicPr>
        <p:blipFill>
          <a:blip r:embed="rId5" cstate="print"/>
          <a:srcRect/>
          <a:stretch>
            <a:fillRect/>
          </a:stretch>
        </p:blipFill>
        <p:spPr bwMode="auto">
          <a:xfrm>
            <a:off x="323850" y="4149725"/>
            <a:ext cx="1079500" cy="2387600"/>
          </a:xfrm>
          <a:prstGeom prst="rect">
            <a:avLst/>
          </a:prstGeom>
          <a:noFill/>
          <a:ln w="9525">
            <a:noFill/>
            <a:miter lim="800000"/>
            <a:headEnd/>
            <a:tailEnd/>
          </a:ln>
        </p:spPr>
      </p:pic>
      <p:pic>
        <p:nvPicPr>
          <p:cNvPr id="22534" name="Picture 6"/>
          <p:cNvPicPr>
            <a:picLocks noChangeAspect="1" noChangeArrowheads="1"/>
          </p:cNvPicPr>
          <p:nvPr/>
        </p:nvPicPr>
        <p:blipFill>
          <a:blip r:embed="rId6" cstate="print"/>
          <a:srcRect/>
          <a:stretch>
            <a:fillRect/>
          </a:stretch>
        </p:blipFill>
        <p:spPr bwMode="auto">
          <a:xfrm>
            <a:off x="1403350" y="4076700"/>
            <a:ext cx="2547938" cy="2455863"/>
          </a:xfrm>
          <a:prstGeom prst="rect">
            <a:avLst/>
          </a:prstGeom>
          <a:noFill/>
          <a:ln w="9525">
            <a:noFill/>
            <a:miter lim="800000"/>
            <a:headEnd/>
            <a:tailEnd/>
          </a:ln>
        </p:spPr>
      </p:pic>
      <p:pic>
        <p:nvPicPr>
          <p:cNvPr id="22535" name="Picture 7"/>
          <p:cNvPicPr>
            <a:picLocks noChangeAspect="1" noChangeArrowheads="1"/>
          </p:cNvPicPr>
          <p:nvPr/>
        </p:nvPicPr>
        <p:blipFill>
          <a:blip r:embed="rId7" cstate="print"/>
          <a:srcRect/>
          <a:stretch>
            <a:fillRect/>
          </a:stretch>
        </p:blipFill>
        <p:spPr bwMode="auto">
          <a:xfrm>
            <a:off x="3924300" y="5373688"/>
            <a:ext cx="2017713" cy="1163637"/>
          </a:xfrm>
          <a:prstGeom prst="rect">
            <a:avLst/>
          </a:prstGeom>
          <a:noFill/>
          <a:ln w="9525">
            <a:noFill/>
            <a:miter lim="800000"/>
            <a:headEnd/>
            <a:tailEnd/>
          </a:ln>
        </p:spPr>
      </p:pic>
    </p:spTree>
    <p:extLst>
      <p:ext uri="{BB962C8B-B14F-4D97-AF65-F5344CB8AC3E}">
        <p14:creationId xmlns:p14="http://schemas.microsoft.com/office/powerpoint/2010/main" val="932000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a:t>Shang (ca. 1600-1050 BCE) -- a ‘Chinese’ dynasty</a:t>
            </a:r>
          </a:p>
        </p:txBody>
      </p:sp>
      <p:sp>
        <p:nvSpPr>
          <p:cNvPr id="3" name="Content Placeholder 2"/>
          <p:cNvSpPr>
            <a:spLocks noGrp="1"/>
          </p:cNvSpPr>
          <p:nvPr>
            <p:ph idx="1"/>
          </p:nvPr>
        </p:nvSpPr>
        <p:spPr/>
        <p:txBody>
          <a:bodyPr/>
          <a:lstStyle/>
          <a:p>
            <a:r>
              <a:rPr lang="en-GB"/>
              <a:t>Extensive use of Chinese script</a:t>
            </a:r>
          </a:p>
          <a:p>
            <a:r>
              <a:rPr lang="en-GB"/>
              <a:t>Forms of ritual bronze vessels</a:t>
            </a:r>
          </a:p>
          <a:p>
            <a:r>
              <a:rPr lang="en-GB"/>
              <a:t>Clear signs of ancestor worship</a:t>
            </a:r>
          </a:p>
          <a:p>
            <a:r>
              <a:rPr lang="en-GB"/>
              <a:t>Real historical entity</a:t>
            </a:r>
          </a:p>
          <a:p>
            <a:r>
              <a:rPr lang="en-GB"/>
              <a:t>Correlation between archaeological record and history (e.g. </a:t>
            </a:r>
            <a:r>
              <a:rPr lang="en-GB" err="1"/>
              <a:t>Sima</a:t>
            </a:r>
            <a:r>
              <a:rPr lang="en-GB"/>
              <a:t> Qian’s [145-85 BCE] </a:t>
            </a:r>
            <a:r>
              <a:rPr lang="en-GB" i="1" err="1"/>
              <a:t>Shiji</a:t>
            </a:r>
            <a:r>
              <a:rPr lang="en-GB"/>
              <a:t>)</a:t>
            </a:r>
          </a:p>
        </p:txBody>
      </p:sp>
    </p:spTree>
    <p:extLst>
      <p:ext uri="{BB962C8B-B14F-4D97-AF65-F5344CB8AC3E}">
        <p14:creationId xmlns:p14="http://schemas.microsoft.com/office/powerpoint/2010/main" val="641258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Shang dynasty</a:t>
            </a:r>
          </a:p>
        </p:txBody>
      </p:sp>
      <p:sp>
        <p:nvSpPr>
          <p:cNvPr id="3" name="Content Placeholder 2"/>
          <p:cNvSpPr>
            <a:spLocks noGrp="1"/>
          </p:cNvSpPr>
          <p:nvPr>
            <p:ph idx="1"/>
          </p:nvPr>
        </p:nvSpPr>
        <p:spPr/>
        <p:txBody>
          <a:bodyPr/>
          <a:lstStyle/>
          <a:p>
            <a:r>
              <a:rPr lang="en-GB"/>
              <a:t>Vague beginning, but specific event at the end of the Shang: King </a:t>
            </a:r>
            <a:r>
              <a:rPr lang="en-GB" err="1"/>
              <a:t>Wuwang</a:t>
            </a:r>
            <a:r>
              <a:rPr lang="en-GB"/>
              <a:t> (Zhou) defeated Shang at </a:t>
            </a:r>
            <a:r>
              <a:rPr lang="en-GB" err="1"/>
              <a:t>Muye</a:t>
            </a:r>
            <a:r>
              <a:rPr lang="en-GB"/>
              <a:t> </a:t>
            </a:r>
            <a:r>
              <a:rPr lang="zh-CN" altLang="en-US"/>
              <a:t>牧野</a:t>
            </a:r>
            <a:r>
              <a:rPr lang="en-GB"/>
              <a:t> battle, dated 1130-1018 BCE.</a:t>
            </a:r>
          </a:p>
        </p:txBody>
      </p:sp>
    </p:spTree>
    <p:extLst>
      <p:ext uri="{BB962C8B-B14F-4D97-AF65-F5344CB8AC3E}">
        <p14:creationId xmlns:p14="http://schemas.microsoft.com/office/powerpoint/2010/main" val="2953396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Shang: Main archaeological sites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47664" y="1484784"/>
            <a:ext cx="6192198" cy="4853136"/>
          </a:xfrm>
        </p:spPr>
      </p:pic>
    </p:spTree>
    <p:extLst>
      <p:ext uri="{BB962C8B-B14F-4D97-AF65-F5344CB8AC3E}">
        <p14:creationId xmlns:p14="http://schemas.microsoft.com/office/powerpoint/2010/main" val="348069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err="1"/>
              <a:t>Yinxu</a:t>
            </a:r>
            <a:r>
              <a:rPr lang="en-GB" sz="2800"/>
              <a:t>: Political and ritual centre of the Shang</a:t>
            </a:r>
          </a:p>
        </p:txBody>
      </p:sp>
      <p:pic>
        <p:nvPicPr>
          <p:cNvPr id="4" name="Content Placeholder 3"/>
          <p:cNvPicPr>
            <a:picLocks noGrp="1" noChangeAspect="1"/>
          </p:cNvPicPr>
          <p:nvPr>
            <p:ph idx="1"/>
          </p:nvPr>
        </p:nvPicPr>
        <p:blipFill>
          <a:blip r:embed="rId3"/>
          <a:stretch>
            <a:fillRect/>
          </a:stretch>
        </p:blipFill>
        <p:spPr>
          <a:xfrm>
            <a:off x="1735995" y="1174750"/>
            <a:ext cx="5510325" cy="5364898"/>
          </a:xfrm>
        </p:spPr>
      </p:pic>
    </p:spTree>
    <p:extLst>
      <p:ext uri="{BB962C8B-B14F-4D97-AF65-F5344CB8AC3E}">
        <p14:creationId xmlns:p14="http://schemas.microsoft.com/office/powerpoint/2010/main" val="3216432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Ritual activities</a:t>
            </a:r>
          </a:p>
        </p:txBody>
      </p:sp>
      <p:sp>
        <p:nvSpPr>
          <p:cNvPr id="3" name="Content Placeholder 2"/>
          <p:cNvSpPr>
            <a:spLocks noGrp="1"/>
          </p:cNvSpPr>
          <p:nvPr>
            <p:ph idx="1"/>
          </p:nvPr>
        </p:nvSpPr>
        <p:spPr/>
        <p:txBody>
          <a:bodyPr/>
          <a:lstStyle/>
          <a:p>
            <a:r>
              <a:rPr lang="en-GB"/>
              <a:t>Plentiful evidence</a:t>
            </a:r>
          </a:p>
          <a:p>
            <a:r>
              <a:rPr lang="en-GB"/>
              <a:t>Large-scale human sacrifices (sometime &gt;100 persons in royal and elite graves) → retainers and captives sacrificed to the gods and ancestors</a:t>
            </a:r>
          </a:p>
          <a:p>
            <a:r>
              <a:rPr lang="en-GB"/>
              <a:t>Extensive use of cast bronze vessels</a:t>
            </a:r>
          </a:p>
        </p:txBody>
      </p:sp>
    </p:spTree>
    <p:extLst>
      <p:ext uri="{BB962C8B-B14F-4D97-AF65-F5344CB8AC3E}">
        <p14:creationId xmlns:p14="http://schemas.microsoft.com/office/powerpoint/2010/main" val="3567580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4" name="Content Placeholder 3"/>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990354" y="1600200"/>
            <a:ext cx="2972292" cy="4495800"/>
          </a:xfrm>
        </p:spPr>
      </p:pic>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180777" y="1600200"/>
            <a:ext cx="2973446" cy="4495800"/>
          </a:xfrm>
        </p:spPr>
      </p:pic>
    </p:spTree>
    <p:extLst>
      <p:ext uri="{BB962C8B-B14F-4D97-AF65-F5344CB8AC3E}">
        <p14:creationId xmlns:p14="http://schemas.microsoft.com/office/powerpoint/2010/main" val="2980173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6" y="985590"/>
            <a:ext cx="7775795" cy="4891682"/>
          </a:xfrm>
        </p:spPr>
      </p:pic>
    </p:spTree>
    <p:extLst>
      <p:ext uri="{BB962C8B-B14F-4D97-AF65-F5344CB8AC3E}">
        <p14:creationId xmlns:p14="http://schemas.microsoft.com/office/powerpoint/2010/main" val="970293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Oracle bone inscriptions	 (</a:t>
            </a:r>
            <a:r>
              <a:rPr lang="en-GB" sz="3600" i="1" err="1"/>
              <a:t>jiaguwen</a:t>
            </a:r>
            <a:r>
              <a:rPr lang="en-GB" sz="3600"/>
              <a:t> </a:t>
            </a:r>
            <a:r>
              <a:rPr lang="zh-CN" altLang="en-US" sz="3600"/>
              <a:t>甲骨文</a:t>
            </a:r>
            <a:r>
              <a:rPr lang="en-GB" altLang="zh-CN" sz="3600"/>
              <a:t>)</a:t>
            </a:r>
            <a:endParaRPr lang="en-GB" sz="3600"/>
          </a:p>
        </p:txBody>
      </p:sp>
      <p:sp>
        <p:nvSpPr>
          <p:cNvPr id="3" name="Content Placeholder 2"/>
          <p:cNvSpPr>
            <a:spLocks noGrp="1"/>
          </p:cNvSpPr>
          <p:nvPr>
            <p:ph idx="1"/>
          </p:nvPr>
        </p:nvSpPr>
        <p:spPr/>
        <p:txBody>
          <a:bodyPr/>
          <a:lstStyle/>
          <a:p>
            <a:r>
              <a:rPr lang="en-GB" sz="2400"/>
              <a:t>First identified in 1899 by Wang </a:t>
            </a:r>
            <a:r>
              <a:rPr lang="en-GB" sz="2400" err="1"/>
              <a:t>Yirong</a:t>
            </a:r>
            <a:r>
              <a:rPr lang="en-GB" sz="2400"/>
              <a:t> (1845-1900)</a:t>
            </a:r>
          </a:p>
          <a:p>
            <a:r>
              <a:rPr lang="en-GB" sz="2400"/>
              <a:t>Found in </a:t>
            </a:r>
            <a:r>
              <a:rPr lang="en-GB" sz="2400" err="1"/>
              <a:t>Yinxu</a:t>
            </a:r>
            <a:r>
              <a:rPr lang="en-GB" sz="2400"/>
              <a:t>, mostly in </a:t>
            </a:r>
            <a:r>
              <a:rPr lang="en-GB" sz="2400" err="1"/>
              <a:t>Xiaotun</a:t>
            </a:r>
            <a:r>
              <a:rPr lang="en-GB" sz="2400"/>
              <a:t>, in the 1920s and 30s; excavations began in 1928; 200,000 pieces found so far</a:t>
            </a:r>
          </a:p>
          <a:p>
            <a:r>
              <a:rPr lang="en-GB" sz="2400"/>
              <a:t>Identified with Late Shang phase (1300-1050 BCE)</a:t>
            </a:r>
          </a:p>
          <a:p>
            <a:r>
              <a:rPr lang="en-GB" sz="2400"/>
              <a:t>Written at the time of events and buried soon after</a:t>
            </a:r>
          </a:p>
          <a:p>
            <a:r>
              <a:rPr lang="en-GB" sz="2400"/>
              <a:t>Information not only about big events but also issues not covered by historical sources, e.g. agriculture, economic resources, climate, diseases</a:t>
            </a:r>
          </a:p>
          <a:p>
            <a:r>
              <a:rPr lang="en-GB" sz="2400"/>
              <a:t>Written as part of divination or ritual processes</a:t>
            </a:r>
          </a:p>
        </p:txBody>
      </p:sp>
    </p:spTree>
    <p:extLst>
      <p:ext uri="{BB962C8B-B14F-4D97-AF65-F5344CB8AC3E}">
        <p14:creationId xmlns:p14="http://schemas.microsoft.com/office/powerpoint/2010/main" val="319920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Oracle bone inscriptions</a:t>
            </a:r>
          </a:p>
        </p:txBody>
      </p:sp>
      <p:sp>
        <p:nvSpPr>
          <p:cNvPr id="3" name="Content Placeholder 2"/>
          <p:cNvSpPr>
            <a:spLocks noGrp="1"/>
          </p:cNvSpPr>
          <p:nvPr>
            <p:ph idx="1"/>
          </p:nvPr>
        </p:nvSpPr>
        <p:spPr/>
        <p:txBody>
          <a:bodyPr/>
          <a:lstStyle/>
          <a:p>
            <a:r>
              <a:rPr lang="en-GB"/>
              <a:t>Concentration in ritual centre </a:t>
            </a:r>
            <a:r>
              <a:rPr lang="en-GB">
                <a:sym typeface="Wingdings" panose="05000000000000000000" pitchFamily="2" charset="2"/>
              </a:rPr>
              <a:t> divination was state-affair</a:t>
            </a:r>
          </a:p>
          <a:p>
            <a:r>
              <a:rPr lang="en-GB">
                <a:sym typeface="Wingdings" panose="05000000000000000000" pitchFamily="2" charset="2"/>
              </a:rPr>
              <a:t>Rituals performed by officials and presided over by king</a:t>
            </a:r>
          </a:p>
          <a:p>
            <a:endParaRPr lang="en-GB"/>
          </a:p>
        </p:txBody>
      </p:sp>
    </p:spTree>
    <p:extLst>
      <p:ext uri="{BB962C8B-B14F-4D97-AF65-F5344CB8AC3E}">
        <p14:creationId xmlns:p14="http://schemas.microsoft.com/office/powerpoint/2010/main" val="202145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Process of divination</a:t>
            </a:r>
          </a:p>
        </p:txBody>
      </p:sp>
      <p:sp>
        <p:nvSpPr>
          <p:cNvPr id="3" name="Content Placeholder 2"/>
          <p:cNvSpPr>
            <a:spLocks noGrp="1"/>
          </p:cNvSpPr>
          <p:nvPr>
            <p:ph idx="1"/>
          </p:nvPr>
        </p:nvSpPr>
        <p:spPr/>
        <p:txBody>
          <a:bodyPr/>
          <a:lstStyle/>
          <a:p>
            <a:r>
              <a:rPr lang="en-GB" sz="2400"/>
              <a:t>Raw materials: turtle plastrons and cattle scapula</a:t>
            </a:r>
          </a:p>
          <a:p>
            <a:r>
              <a:rPr lang="en-GB" sz="2400"/>
              <a:t>Bones were cleaned</a:t>
            </a:r>
          </a:p>
          <a:p>
            <a:r>
              <a:rPr lang="en-GB" sz="2400"/>
              <a:t>Two rows of hollows drilled into bone </a:t>
            </a:r>
            <a:r>
              <a:rPr lang="en-GB" sz="2400">
                <a:sym typeface="Wingdings" panose="05000000000000000000" pitchFamily="2" charset="2"/>
              </a:rPr>
              <a:t> enables multiple divinations</a:t>
            </a:r>
          </a:p>
          <a:p>
            <a:r>
              <a:rPr lang="en-GB" sz="2400">
                <a:sym typeface="Wingdings" panose="05000000000000000000" pitchFamily="2" charset="2"/>
              </a:rPr>
              <a:t>Question (yes/no) was put to ancestors while hot object was applied to hollows, causing cracks</a:t>
            </a:r>
          </a:p>
          <a:p>
            <a:r>
              <a:rPr lang="en-GB" sz="2400">
                <a:sym typeface="Wingdings" panose="05000000000000000000" pitchFamily="2" charset="2"/>
              </a:rPr>
              <a:t>Chinese</a:t>
            </a:r>
            <a:r>
              <a:rPr lang="en-GB" sz="2400" i="1">
                <a:sym typeface="Wingdings" panose="05000000000000000000" pitchFamily="2" charset="2"/>
              </a:rPr>
              <a:t> word </a:t>
            </a:r>
            <a:r>
              <a:rPr lang="en-GB" sz="2400" i="1" err="1">
                <a:sym typeface="Wingdings" panose="05000000000000000000" pitchFamily="2" charset="2"/>
              </a:rPr>
              <a:t>bu</a:t>
            </a:r>
            <a:r>
              <a:rPr lang="en-GB" sz="2400">
                <a:sym typeface="Wingdings" panose="05000000000000000000" pitchFamily="2" charset="2"/>
              </a:rPr>
              <a:t> </a:t>
            </a:r>
            <a:r>
              <a:rPr lang="zh-CN" altLang="en-US" sz="2400">
                <a:sym typeface="Wingdings" panose="05000000000000000000" pitchFamily="2" charset="2"/>
              </a:rPr>
              <a:t>卜 </a:t>
            </a:r>
            <a:r>
              <a:rPr lang="en-GB" altLang="zh-CN" sz="2400">
                <a:sym typeface="Wingdings" panose="05000000000000000000" pitchFamily="2" charset="2"/>
              </a:rPr>
              <a:t>‘to divine’ is a graphic depiction of crack</a:t>
            </a:r>
          </a:p>
          <a:p>
            <a:r>
              <a:rPr lang="en-GB" sz="2400">
                <a:sym typeface="Wingdings" panose="05000000000000000000" pitchFamily="2" charset="2"/>
              </a:rPr>
              <a:t>Some bones are inscribed with ‘verification records’</a:t>
            </a:r>
          </a:p>
          <a:p>
            <a:r>
              <a:rPr lang="en-GB" sz="2400">
                <a:sym typeface="Wingdings" panose="05000000000000000000" pitchFamily="2" charset="2"/>
              </a:rPr>
              <a:t>Inscriptions were engraved in several stages over period of time (?)</a:t>
            </a:r>
            <a:endParaRPr lang="en-GB" sz="2400"/>
          </a:p>
        </p:txBody>
      </p:sp>
    </p:spTree>
    <p:extLst>
      <p:ext uri="{BB962C8B-B14F-4D97-AF65-F5344CB8AC3E}">
        <p14:creationId xmlns:p14="http://schemas.microsoft.com/office/powerpoint/2010/main" val="408794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Oracle bone inscriptions</a:t>
            </a:r>
          </a:p>
        </p:txBody>
      </p:sp>
      <p:sp>
        <p:nvSpPr>
          <p:cNvPr id="3" name="Content Placeholder 2"/>
          <p:cNvSpPr>
            <a:spLocks noGrp="1"/>
          </p:cNvSpPr>
          <p:nvPr>
            <p:ph idx="1"/>
          </p:nvPr>
        </p:nvSpPr>
        <p:spPr>
          <a:xfrm>
            <a:off x="457200" y="1828800"/>
            <a:ext cx="8229600" cy="4447267"/>
          </a:xfrm>
        </p:spPr>
        <p:txBody>
          <a:bodyPr/>
          <a:lstStyle/>
          <a:p>
            <a:pPr marL="0" indent="0">
              <a:buNone/>
            </a:pPr>
            <a:r>
              <a:rPr lang="en-GB" sz="2400"/>
              <a:t>8. Crack‑making on </a:t>
            </a:r>
            <a:r>
              <a:rPr lang="en-GB" sz="2400" err="1"/>
              <a:t>yiwei</a:t>
            </a:r>
            <a:r>
              <a:rPr lang="en-GB" sz="2400"/>
              <a:t> (day32), Gu divined: “Father Yi (the twentieth </a:t>
            </a:r>
            <a:r>
              <a:rPr lang="en-GB" sz="2400" err="1"/>
              <a:t>Shangking</a:t>
            </a:r>
            <a:r>
              <a:rPr lang="en-GB" sz="2400"/>
              <a:t>, Xiao Yi, the father of Wu Ding) is harming the king.” </a:t>
            </a:r>
          </a:p>
          <a:p>
            <a:pPr marL="0" indent="0">
              <a:buNone/>
            </a:pPr>
            <a:endParaRPr lang="en-GB" sz="2400">
              <a:cs typeface="Times New Roman"/>
            </a:endParaRPr>
          </a:p>
          <a:p>
            <a:pPr marL="0" indent="0">
              <a:buNone/>
            </a:pPr>
            <a:r>
              <a:rPr lang="en-GB" sz="2400"/>
              <a:t>9A. Divined: “Grandfather Ding (the fifteenth king, father of Xiao Yi) is harming the king.” </a:t>
            </a:r>
            <a:endParaRPr lang="en-GB" sz="2400">
              <a:cs typeface="Times New Roman"/>
            </a:endParaRPr>
          </a:p>
          <a:p>
            <a:pPr marL="0" indent="0">
              <a:buNone/>
            </a:pPr>
            <a:r>
              <a:rPr lang="en-GB" sz="2400"/>
              <a:t>9B. Divined: “It is not Grandfather Ding who is harming the king.” </a:t>
            </a:r>
            <a:endParaRPr lang="en-GB" sz="2400">
              <a:cs typeface="Times New Roman"/>
            </a:endParaRPr>
          </a:p>
          <a:p>
            <a:pPr marL="0" indent="0">
              <a:buNone/>
            </a:pPr>
            <a:endParaRPr lang="en-GB" sz="2400">
              <a:cs typeface="Times New Roman"/>
            </a:endParaRPr>
          </a:p>
          <a:p>
            <a:pPr marL="0" indent="0">
              <a:buNone/>
            </a:pPr>
            <a:r>
              <a:rPr lang="en-GB" sz="2400"/>
              <a:t>10. Divined: “There is a sick tooth; it is not Father Yi (=</a:t>
            </a:r>
            <a:r>
              <a:rPr lang="en-GB" sz="2400" err="1"/>
              <a:t>XiaoYi</a:t>
            </a:r>
            <a:r>
              <a:rPr lang="en-GB" sz="2400"/>
              <a:t>, as above) who is harming (it/him).”</a:t>
            </a:r>
            <a:endParaRPr lang="en-GB" sz="2400">
              <a:cs typeface="Times New Roman"/>
            </a:endParaRPr>
          </a:p>
        </p:txBody>
      </p:sp>
    </p:spTree>
    <p:extLst>
      <p:ext uri="{BB962C8B-B14F-4D97-AF65-F5344CB8AC3E}">
        <p14:creationId xmlns:p14="http://schemas.microsoft.com/office/powerpoint/2010/main" val="427079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Oracle bone divination</a:t>
            </a:r>
          </a:p>
        </p:txBody>
      </p:sp>
      <p:sp>
        <p:nvSpPr>
          <p:cNvPr id="3" name="Content Placeholder 2"/>
          <p:cNvSpPr>
            <a:spLocks noGrp="1"/>
          </p:cNvSpPr>
          <p:nvPr>
            <p:ph idx="1"/>
          </p:nvPr>
        </p:nvSpPr>
        <p:spPr/>
        <p:txBody>
          <a:bodyPr/>
          <a:lstStyle/>
          <a:p>
            <a:r>
              <a:rPr lang="en-GB" sz="2800"/>
              <a:t>Oracle bones describe formalistic and structured ritual, not energetic type of performance</a:t>
            </a:r>
          </a:p>
          <a:p>
            <a:r>
              <a:rPr lang="en-GB" sz="2800"/>
              <a:t>No hint that king was in state of trance; no personal expression</a:t>
            </a:r>
          </a:p>
          <a:p>
            <a:r>
              <a:rPr lang="en-GB" sz="2800"/>
              <a:t>Bureaucratic process </a:t>
            </a:r>
            <a:r>
              <a:rPr lang="en-GB" sz="2800">
                <a:sym typeface="Wingdings" panose="05000000000000000000" pitchFamily="2" charset="2"/>
              </a:rPr>
              <a:t></a:t>
            </a:r>
            <a:r>
              <a:rPr lang="en-GB" sz="2800"/>
              <a:t> documentation of facts, repetition of statements, verification of results </a:t>
            </a:r>
            <a:r>
              <a:rPr lang="en-GB" sz="2800">
                <a:sym typeface="Wingdings" panose="05000000000000000000" pitchFamily="2" charset="2"/>
              </a:rPr>
              <a:t> administrative state of mind  formal state religion</a:t>
            </a:r>
          </a:p>
          <a:p>
            <a:r>
              <a:rPr lang="en-GB" sz="2800">
                <a:sym typeface="Wingdings" panose="05000000000000000000" pitchFamily="2" charset="2"/>
              </a:rPr>
              <a:t>Charisma of king rested on communication with spirits but was not shamanistic</a:t>
            </a:r>
            <a:endParaRPr lang="en-GB" sz="2800"/>
          </a:p>
        </p:txBody>
      </p:sp>
    </p:spTree>
    <p:extLst>
      <p:ext uri="{BB962C8B-B14F-4D97-AF65-F5344CB8AC3E}">
        <p14:creationId xmlns:p14="http://schemas.microsoft.com/office/powerpoint/2010/main" val="3261732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What do oracle bones tell us about the Shang rule?</a:t>
            </a:r>
          </a:p>
        </p:txBody>
      </p:sp>
      <p:sp>
        <p:nvSpPr>
          <p:cNvPr id="3" name="Content Placeholder 2"/>
          <p:cNvSpPr>
            <a:spLocks noGrp="1"/>
          </p:cNvSpPr>
          <p:nvPr>
            <p:ph idx="1"/>
          </p:nvPr>
        </p:nvSpPr>
        <p:spPr>
          <a:xfrm>
            <a:off x="457200" y="1828800"/>
            <a:ext cx="8229600" cy="4624536"/>
          </a:xfrm>
        </p:spPr>
        <p:txBody>
          <a:bodyPr/>
          <a:lstStyle/>
          <a:p>
            <a:r>
              <a:rPr lang="en-GB" sz="2800"/>
              <a:t>Shang not a territorial state </a:t>
            </a:r>
            <a:r>
              <a:rPr lang="en-GB" sz="2800">
                <a:sym typeface="Wingdings" panose="05000000000000000000" pitchFamily="2" charset="2"/>
              </a:rPr>
              <a:t> state not conceived in territorial terms</a:t>
            </a:r>
          </a:p>
          <a:p>
            <a:r>
              <a:rPr lang="en-GB" sz="2800">
                <a:sym typeface="Wingdings" panose="05000000000000000000" pitchFamily="2" charset="2"/>
              </a:rPr>
              <a:t>Coalitions between different concentric regions</a:t>
            </a:r>
          </a:p>
          <a:p>
            <a:pPr lvl="1"/>
            <a:r>
              <a:rPr lang="en-GB">
                <a:sym typeface="Wingdings" panose="05000000000000000000" pitchFamily="2" charset="2"/>
              </a:rPr>
              <a:t>Centre (Shang capital and its territories)</a:t>
            </a:r>
          </a:p>
          <a:p>
            <a:pPr lvl="1"/>
            <a:r>
              <a:rPr lang="en-GB">
                <a:sym typeface="Wingdings" panose="05000000000000000000" pitchFamily="2" charset="2"/>
              </a:rPr>
              <a:t>Four lands (Shang allies)</a:t>
            </a:r>
          </a:p>
          <a:p>
            <a:pPr lvl="1"/>
            <a:r>
              <a:rPr lang="en-GB">
                <a:sym typeface="Wingdings" panose="05000000000000000000" pitchFamily="2" charset="2"/>
              </a:rPr>
              <a:t>Enemies – </a:t>
            </a:r>
            <a:r>
              <a:rPr lang="en-GB" i="1">
                <a:sym typeface="Wingdings" panose="05000000000000000000" pitchFamily="2" charset="2"/>
              </a:rPr>
              <a:t>fang </a:t>
            </a:r>
            <a:r>
              <a:rPr lang="zh-CN" altLang="en-US">
                <a:sym typeface="Wingdings" panose="05000000000000000000" pitchFamily="2" charset="2"/>
              </a:rPr>
              <a:t>方 </a:t>
            </a:r>
            <a:endParaRPr lang="en-GB">
              <a:sym typeface="Wingdings" panose="05000000000000000000" pitchFamily="2" charset="2"/>
            </a:endParaRPr>
          </a:p>
          <a:p>
            <a:r>
              <a:rPr lang="en-GB" sz="2800">
                <a:sym typeface="Wingdings" panose="05000000000000000000" pitchFamily="2" charset="2"/>
              </a:rPr>
              <a:t>Lack of bureaucratic structure to control regions; control dependent on actions of king, however</a:t>
            </a:r>
          </a:p>
          <a:p>
            <a:r>
              <a:rPr lang="en-GB" sz="2800">
                <a:sym typeface="Wingdings" panose="05000000000000000000" pitchFamily="2" charset="2"/>
              </a:rPr>
              <a:t>Control over craft production (bronzes, bones)</a:t>
            </a:r>
          </a:p>
          <a:p>
            <a:endParaRPr lang="en-GB"/>
          </a:p>
          <a:p>
            <a:endParaRPr lang="en-GB"/>
          </a:p>
        </p:txBody>
      </p:sp>
    </p:spTree>
    <p:extLst>
      <p:ext uri="{BB962C8B-B14F-4D97-AF65-F5344CB8AC3E}">
        <p14:creationId xmlns:p14="http://schemas.microsoft.com/office/powerpoint/2010/main" val="1586219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Contradictions of the Shang system</a:t>
            </a:r>
          </a:p>
        </p:txBody>
      </p:sp>
      <p:sp>
        <p:nvSpPr>
          <p:cNvPr id="3" name="Content Placeholder 2"/>
          <p:cNvSpPr>
            <a:spLocks noGrp="1"/>
          </p:cNvSpPr>
          <p:nvPr>
            <p:ph idx="1"/>
          </p:nvPr>
        </p:nvSpPr>
        <p:spPr/>
        <p:txBody>
          <a:bodyPr/>
          <a:lstStyle/>
          <a:p>
            <a:r>
              <a:rPr lang="en-GB" sz="2400"/>
              <a:t>Extensive cultural influence but relatively small region under direct control;</a:t>
            </a:r>
          </a:p>
          <a:p>
            <a:r>
              <a:rPr lang="en-GB" sz="2400"/>
              <a:t>Shang king weak in terms of control of different peoples/local leaders but strong control of large labour force in central area;</a:t>
            </a:r>
          </a:p>
          <a:p>
            <a:r>
              <a:rPr lang="en-GB" sz="2400"/>
              <a:t>Generalised administrative system versus highly specialised nature of some systems (divination; bronze production)</a:t>
            </a:r>
          </a:p>
          <a:p>
            <a:r>
              <a:rPr lang="en-GB" sz="2400"/>
              <a:t>Tribute-based redistributive system versus large quantities of basic resources</a:t>
            </a:r>
          </a:p>
          <a:p>
            <a:pPr marL="0" indent="0">
              <a:buNone/>
            </a:pPr>
            <a:r>
              <a:rPr lang="en-GB" sz="2400" b="1"/>
              <a:t>How could this highly powerful and efficient yet non-institutionalised system work? Efficiency and scale without bureaucracy?</a:t>
            </a:r>
          </a:p>
          <a:p>
            <a:endParaRPr lang="en-GB"/>
          </a:p>
        </p:txBody>
      </p:sp>
    </p:spTree>
    <p:extLst>
      <p:ext uri="{BB962C8B-B14F-4D97-AF65-F5344CB8AC3E}">
        <p14:creationId xmlns:p14="http://schemas.microsoft.com/office/powerpoint/2010/main" val="37016565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t>Mechanisms of Shang integration/submission under Shang rule</a:t>
            </a:r>
          </a:p>
        </p:txBody>
      </p:sp>
      <p:sp>
        <p:nvSpPr>
          <p:cNvPr id="3" name="Content Placeholder 2"/>
          <p:cNvSpPr>
            <a:spLocks noGrp="1"/>
          </p:cNvSpPr>
          <p:nvPr>
            <p:ph idx="1"/>
          </p:nvPr>
        </p:nvSpPr>
        <p:spPr/>
        <p:txBody>
          <a:bodyPr/>
          <a:lstStyle/>
          <a:p>
            <a:r>
              <a:rPr lang="en-GB" sz="3000"/>
              <a:t>Religion</a:t>
            </a:r>
          </a:p>
          <a:p>
            <a:r>
              <a:rPr lang="en-GB" sz="3000"/>
              <a:t>Ritual</a:t>
            </a:r>
          </a:p>
          <a:p>
            <a:r>
              <a:rPr lang="en-GB" sz="3000"/>
              <a:t>Display mechanism</a:t>
            </a:r>
          </a:p>
          <a:p>
            <a:pPr>
              <a:buFont typeface="Wingdings" panose="05000000000000000000" pitchFamily="2" charset="2"/>
              <a:buChar char="à"/>
            </a:pPr>
            <a:r>
              <a:rPr lang="en-GB" sz="3000">
                <a:sym typeface="Wingdings" panose="05000000000000000000" pitchFamily="2" charset="2"/>
              </a:rPr>
              <a:t>Human sacrifices</a:t>
            </a:r>
          </a:p>
          <a:p>
            <a:pPr>
              <a:buFont typeface="Wingdings" panose="05000000000000000000" pitchFamily="2" charset="2"/>
              <a:buChar char="à"/>
            </a:pPr>
            <a:r>
              <a:rPr lang="en-GB" sz="3000">
                <a:sym typeface="Wingdings" panose="05000000000000000000" pitchFamily="2" charset="2"/>
              </a:rPr>
              <a:t>Burial of expensive </a:t>
            </a:r>
            <a:r>
              <a:rPr lang="en-GB" sz="3000" err="1">
                <a:sym typeface="Wingdings" panose="05000000000000000000" pitchFamily="2" charset="2"/>
              </a:rPr>
              <a:t>artifacts</a:t>
            </a:r>
            <a:endParaRPr lang="en-GB" sz="3000">
              <a:sym typeface="Wingdings" panose="05000000000000000000" pitchFamily="2" charset="2"/>
            </a:endParaRPr>
          </a:p>
          <a:p>
            <a:pPr>
              <a:buFont typeface="Wingdings" panose="05000000000000000000" pitchFamily="2" charset="2"/>
              <a:buChar char="à"/>
            </a:pPr>
            <a:r>
              <a:rPr lang="en-GB" sz="3000">
                <a:sym typeface="Wingdings" panose="05000000000000000000" pitchFamily="2" charset="2"/>
              </a:rPr>
              <a:t>King’s monopoly over divination; use of writing</a:t>
            </a:r>
          </a:p>
          <a:p>
            <a:pPr lvl="1">
              <a:buFont typeface="Wingdings" panose="05000000000000000000" pitchFamily="2" charset="2"/>
              <a:buChar char="à"/>
            </a:pPr>
            <a:r>
              <a:rPr lang="en-GB" sz="3200">
                <a:sym typeface="Wingdings" panose="05000000000000000000" pitchFamily="2" charset="2"/>
              </a:rPr>
              <a:t>Make up for lack of institutionalization</a:t>
            </a:r>
            <a:endParaRPr lang="en-GB" sz="3200"/>
          </a:p>
        </p:txBody>
      </p:sp>
    </p:spTree>
    <p:extLst>
      <p:ext uri="{BB962C8B-B14F-4D97-AF65-F5344CB8AC3E}">
        <p14:creationId xmlns:p14="http://schemas.microsoft.com/office/powerpoint/2010/main" val="911358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The Shang pantheon (based on oracle bone inscriptions, </a:t>
            </a:r>
            <a:r>
              <a:rPr lang="en-GB" sz="3600" i="1" err="1"/>
              <a:t>Shiji</a:t>
            </a:r>
            <a:r>
              <a:rPr lang="en-GB" sz="3600" i="1"/>
              <a:t> </a:t>
            </a:r>
            <a:r>
              <a:rPr lang="zh-CN" altLang="en-US" sz="3600">
                <a:latin typeface="FangSong" panose="02010609060101010101" pitchFamily="49" charset="-122"/>
                <a:ea typeface="FangSong" panose="02010609060101010101" pitchFamily="49" charset="-122"/>
              </a:rPr>
              <a:t>史记</a:t>
            </a:r>
            <a:r>
              <a:rPr lang="en-GB" sz="3600"/>
              <a:t>)</a:t>
            </a:r>
          </a:p>
        </p:txBody>
      </p:sp>
      <p:sp>
        <p:nvSpPr>
          <p:cNvPr id="3" name="Content Placeholder 2"/>
          <p:cNvSpPr>
            <a:spLocks noGrp="1"/>
          </p:cNvSpPr>
          <p:nvPr>
            <p:ph idx="1"/>
          </p:nvPr>
        </p:nvSpPr>
        <p:spPr>
          <a:xfrm>
            <a:off x="457200" y="1828800"/>
            <a:ext cx="8229600" cy="4624536"/>
          </a:xfrm>
        </p:spPr>
        <p:txBody>
          <a:bodyPr/>
          <a:lstStyle/>
          <a:p>
            <a:r>
              <a:rPr lang="en-GB" sz="2400"/>
              <a:t>A) Ancestral members of Shang core lineage (</a:t>
            </a:r>
            <a:r>
              <a:rPr lang="en-GB" sz="2400" err="1"/>
              <a:t>Zi</a:t>
            </a:r>
            <a:r>
              <a:rPr lang="en-GB" sz="2400"/>
              <a:t>)</a:t>
            </a:r>
          </a:p>
          <a:p>
            <a:pPr lvl="1"/>
            <a:r>
              <a:rPr lang="en-GB" sz="2400"/>
              <a:t>Pre-dynastic kings of Shang people (</a:t>
            </a:r>
            <a:r>
              <a:rPr lang="en-GB" sz="2400" err="1"/>
              <a:t>Shangjia</a:t>
            </a:r>
            <a:r>
              <a:rPr lang="en-GB" sz="2400"/>
              <a:t> +5)</a:t>
            </a:r>
          </a:p>
          <a:p>
            <a:pPr lvl="1"/>
            <a:r>
              <a:rPr lang="en-GB" sz="2400"/>
              <a:t>Shang dynastic kings</a:t>
            </a:r>
          </a:p>
          <a:p>
            <a:pPr lvl="1"/>
            <a:r>
              <a:rPr lang="en-GB" sz="2400"/>
              <a:t>Heir-producing ancestral consorts</a:t>
            </a:r>
          </a:p>
          <a:p>
            <a:pPr lvl="1">
              <a:buFont typeface="Wingdings" panose="05000000000000000000" pitchFamily="2" charset="2"/>
              <a:buChar char="à"/>
            </a:pPr>
            <a:endParaRPr lang="en-GB" sz="2400">
              <a:sym typeface="Wingdings" panose="05000000000000000000" pitchFamily="2" charset="2"/>
            </a:endParaRPr>
          </a:p>
          <a:p>
            <a:pPr lvl="1">
              <a:buFont typeface="Wingdings" panose="05000000000000000000" pitchFamily="2" charset="2"/>
              <a:buChar char="à"/>
            </a:pPr>
            <a:r>
              <a:rPr lang="en-GB" sz="2400">
                <a:sym typeface="Wingdings" panose="05000000000000000000" pitchFamily="2" charset="2"/>
              </a:rPr>
              <a:t>Could influence human sphere; pre-</a:t>
            </a:r>
            <a:r>
              <a:rPr lang="en-GB" sz="2400" err="1">
                <a:sym typeface="Wingdings" panose="05000000000000000000" pitchFamily="2" charset="2"/>
              </a:rPr>
              <a:t>dyn</a:t>
            </a:r>
            <a:r>
              <a:rPr lang="en-GB" sz="2400">
                <a:sym typeface="Wingdings" panose="05000000000000000000" pitchFamily="2" charset="2"/>
              </a:rPr>
              <a:t>. Kings also weather and crops</a:t>
            </a:r>
          </a:p>
          <a:p>
            <a:pPr lvl="1">
              <a:buFont typeface="Wingdings" panose="05000000000000000000" pitchFamily="2" charset="2"/>
              <a:buChar char="à"/>
            </a:pPr>
            <a:r>
              <a:rPr lang="en-GB" sz="2400">
                <a:sym typeface="Wingdings" panose="05000000000000000000" pitchFamily="2" charset="2"/>
              </a:rPr>
              <a:t>Few hints to legitimation of Shang rule; ‘state religion’??</a:t>
            </a:r>
          </a:p>
          <a:p>
            <a:pPr lvl="1">
              <a:buFont typeface="Wingdings" panose="05000000000000000000" pitchFamily="2" charset="2"/>
              <a:buChar char="à"/>
            </a:pPr>
            <a:endParaRPr lang="en-GB" sz="2400"/>
          </a:p>
        </p:txBody>
      </p:sp>
    </p:spTree>
    <p:extLst>
      <p:ext uri="{BB962C8B-B14F-4D97-AF65-F5344CB8AC3E}">
        <p14:creationId xmlns:p14="http://schemas.microsoft.com/office/powerpoint/2010/main" val="882690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Shang pantheon</a:t>
            </a:r>
          </a:p>
        </p:txBody>
      </p:sp>
      <p:sp>
        <p:nvSpPr>
          <p:cNvPr id="3" name="Content Placeholder 2"/>
          <p:cNvSpPr>
            <a:spLocks noGrp="1"/>
          </p:cNvSpPr>
          <p:nvPr>
            <p:ph idx="1"/>
          </p:nvPr>
        </p:nvSpPr>
        <p:spPr/>
        <p:txBody>
          <a:bodyPr/>
          <a:lstStyle/>
          <a:p>
            <a:r>
              <a:rPr lang="en-GB" sz="2400"/>
              <a:t>B) No relation to Shang core lineage</a:t>
            </a:r>
          </a:p>
          <a:p>
            <a:pPr lvl="1"/>
            <a:r>
              <a:rPr lang="en-GB" sz="2400"/>
              <a:t>‘Former Lords’: human spirits outside Shang lineage; 2 referred to as High Ancestors (</a:t>
            </a:r>
            <a:r>
              <a:rPr lang="en-GB" sz="2400" i="1" err="1"/>
              <a:t>gaozu</a:t>
            </a:r>
            <a:r>
              <a:rPr lang="en-GB" sz="2400"/>
              <a:t> </a:t>
            </a:r>
            <a:r>
              <a:rPr lang="zh-CN" altLang="en-US" sz="2400"/>
              <a:t>高祖</a:t>
            </a:r>
            <a:r>
              <a:rPr lang="en-GB" altLang="zh-CN" sz="2400"/>
              <a:t>); universal spirits and/or descent relationship with Shang lineage? Representatives of ‘state religion’?</a:t>
            </a:r>
            <a:endParaRPr lang="en-GB" sz="2400"/>
          </a:p>
          <a:p>
            <a:pPr lvl="1"/>
            <a:r>
              <a:rPr lang="en-GB" sz="2400"/>
              <a:t>Nature </a:t>
            </a:r>
            <a:r>
              <a:rPr lang="en-GB" sz="2400" b="1"/>
              <a:t>Powers</a:t>
            </a:r>
            <a:r>
              <a:rPr lang="en-GB" sz="2400"/>
              <a:t> (sun, cardinal directions and their winds, soil etc.); He </a:t>
            </a:r>
            <a:r>
              <a:rPr lang="zh-CN" altLang="en-US" sz="2400"/>
              <a:t>河</a:t>
            </a:r>
            <a:r>
              <a:rPr lang="en-GB" altLang="zh-CN" sz="2400"/>
              <a:t> and Yue </a:t>
            </a:r>
            <a:r>
              <a:rPr lang="zh-CN" altLang="en-US" sz="2400"/>
              <a:t>岳</a:t>
            </a:r>
            <a:r>
              <a:rPr lang="en-GB" altLang="zh-CN" sz="2400"/>
              <a:t> (River and Mountain); mentioned together with Former Lords and Pre-dynastic kings </a:t>
            </a:r>
            <a:r>
              <a:rPr lang="en-GB" altLang="zh-CN" sz="2400">
                <a:sym typeface="Wingdings" panose="05000000000000000000" pitchFamily="2" charset="2"/>
              </a:rPr>
              <a:t> parallel sequencing = imagined descent line? No clear distinction of nature power and lineage power;</a:t>
            </a:r>
          </a:p>
          <a:p>
            <a:pPr lvl="2"/>
            <a:r>
              <a:rPr lang="en-GB" sz="2000">
                <a:sym typeface="Wingdings" panose="05000000000000000000" pitchFamily="2" charset="2"/>
              </a:rPr>
              <a:t>Sun cult theory; Sun Power?  paucity of information in oracle bones </a:t>
            </a:r>
            <a:endParaRPr lang="en-GB" sz="2000"/>
          </a:p>
          <a:p>
            <a:endParaRPr lang="en-GB"/>
          </a:p>
        </p:txBody>
      </p:sp>
    </p:spTree>
    <p:extLst>
      <p:ext uri="{BB962C8B-B14F-4D97-AF65-F5344CB8AC3E}">
        <p14:creationId xmlns:p14="http://schemas.microsoft.com/office/powerpoint/2010/main" val="1812734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Shang pantheon B)</a:t>
            </a:r>
          </a:p>
        </p:txBody>
      </p:sp>
      <p:sp>
        <p:nvSpPr>
          <p:cNvPr id="3" name="Content Placeholder 2"/>
          <p:cNvSpPr>
            <a:spLocks noGrp="1"/>
          </p:cNvSpPr>
          <p:nvPr>
            <p:ph idx="1"/>
          </p:nvPr>
        </p:nvSpPr>
        <p:spPr/>
        <p:txBody>
          <a:bodyPr/>
          <a:lstStyle/>
          <a:p>
            <a:pPr marL="469900" lvl="1" indent="-469900">
              <a:buClr>
                <a:schemeClr val="bg2"/>
              </a:buClr>
              <a:buSzPct val="70000"/>
              <a:buFont typeface="Wingdings" pitchFamily="2" charset="2"/>
              <a:buChar char="o"/>
            </a:pPr>
            <a:r>
              <a:rPr lang="en-GB" sz="2400" i="1"/>
              <a:t>di</a:t>
            </a:r>
            <a:r>
              <a:rPr lang="en-GB" sz="2400"/>
              <a:t> </a:t>
            </a:r>
            <a:r>
              <a:rPr lang="zh-CN" altLang="en-US" sz="2400"/>
              <a:t>帝</a:t>
            </a:r>
            <a:r>
              <a:rPr lang="en-GB" altLang="zh-CN" sz="2400"/>
              <a:t>, supreme power or Shang High God</a:t>
            </a:r>
          </a:p>
          <a:p>
            <a:pPr marL="469900" lvl="1" indent="-469900">
              <a:buClr>
                <a:schemeClr val="bg2"/>
              </a:buClr>
              <a:buSzPct val="70000"/>
              <a:buFont typeface="Wingdings" pitchFamily="2" charset="2"/>
              <a:buChar char="o"/>
            </a:pPr>
            <a:r>
              <a:rPr lang="en-GB" sz="2400" i="1"/>
              <a:t>di</a:t>
            </a:r>
            <a:r>
              <a:rPr lang="en-GB" sz="2400"/>
              <a:t> </a:t>
            </a:r>
            <a:r>
              <a:rPr lang="en-GB" altLang="zh-CN" sz="2400"/>
              <a:t>is part of imperial title (</a:t>
            </a:r>
            <a:r>
              <a:rPr lang="en-GB" altLang="zh-CN" sz="2400" i="1" err="1"/>
              <a:t>huangdi</a:t>
            </a:r>
            <a:r>
              <a:rPr lang="en-GB" altLang="zh-CN" sz="2400"/>
              <a:t> </a:t>
            </a:r>
            <a:r>
              <a:rPr lang="zh-CN" altLang="en-US" sz="2400"/>
              <a:t>皇帝</a:t>
            </a:r>
            <a:r>
              <a:rPr lang="en-GB" altLang="zh-CN" sz="2400"/>
              <a:t>)</a:t>
            </a:r>
          </a:p>
          <a:p>
            <a:pPr marL="469900" lvl="1" indent="-469900">
              <a:buClr>
                <a:schemeClr val="bg2"/>
              </a:buClr>
              <a:buSzPct val="70000"/>
              <a:buFont typeface="Wingdings" pitchFamily="2" charset="2"/>
              <a:buChar char="o"/>
            </a:pPr>
            <a:r>
              <a:rPr lang="en-GB" sz="2400" i="1"/>
              <a:t>di</a:t>
            </a:r>
            <a:r>
              <a:rPr lang="zh-CN" altLang="en-US" sz="2400"/>
              <a:t> </a:t>
            </a:r>
            <a:r>
              <a:rPr lang="en-GB" altLang="zh-CN" sz="2400"/>
              <a:t>gives order and stands at the apex of proto-bureaucratic hierarchy</a:t>
            </a:r>
          </a:p>
          <a:p>
            <a:pPr marL="469900" lvl="1" indent="-469900">
              <a:buClr>
                <a:schemeClr val="bg2"/>
              </a:buClr>
              <a:buSzPct val="70000"/>
              <a:buFont typeface="Wingdings" pitchFamily="2" charset="2"/>
              <a:buChar char="o"/>
            </a:pPr>
            <a:r>
              <a:rPr lang="en-GB" sz="2400" i="1"/>
              <a:t>Di</a:t>
            </a:r>
            <a:r>
              <a:rPr lang="en-GB" sz="2400"/>
              <a:t> does not receive offerings from humans </a:t>
            </a:r>
            <a:r>
              <a:rPr lang="en-GB" sz="2400">
                <a:sym typeface="Wingdings" panose="05000000000000000000" pitchFamily="2" charset="2"/>
              </a:rPr>
              <a:t> intermediary is necessary  </a:t>
            </a:r>
            <a:r>
              <a:rPr lang="en-GB" sz="2400" i="1">
                <a:sym typeface="Wingdings" panose="05000000000000000000" pitchFamily="2" charset="2"/>
              </a:rPr>
              <a:t>di</a:t>
            </a:r>
            <a:r>
              <a:rPr lang="en-GB" sz="2400">
                <a:sym typeface="Wingdings" panose="05000000000000000000" pitchFamily="2" charset="2"/>
              </a:rPr>
              <a:t> too remote</a:t>
            </a:r>
            <a:r>
              <a:rPr lang="en-US" sz="2400">
                <a:sym typeface="Wingdings" panose="05000000000000000000" pitchFamily="2" charset="2"/>
              </a:rPr>
              <a:t> </a:t>
            </a:r>
            <a:r>
              <a:rPr lang="en-GB" sz="2400">
                <a:sym typeface="Wingdings" panose="05000000000000000000" pitchFamily="2" charset="2"/>
              </a:rPr>
              <a:t>to be worshipped directly</a:t>
            </a:r>
          </a:p>
          <a:p>
            <a:pPr marL="469900" lvl="1" indent="-469900">
              <a:buClr>
                <a:schemeClr val="bg2"/>
              </a:buClr>
              <a:buSzPct val="70000"/>
              <a:buFont typeface="Wingdings" pitchFamily="2" charset="2"/>
              <a:buChar char="o"/>
            </a:pPr>
            <a:r>
              <a:rPr lang="en-GB" sz="2400">
                <a:sym typeface="Wingdings" panose="05000000000000000000" pitchFamily="2" charset="2"/>
              </a:rPr>
              <a:t>Theories concerning</a:t>
            </a:r>
            <a:r>
              <a:rPr lang="en-GB" sz="2400" i="1">
                <a:sym typeface="Wingdings" panose="05000000000000000000" pitchFamily="2" charset="2"/>
              </a:rPr>
              <a:t> di</a:t>
            </a:r>
          </a:p>
          <a:p>
            <a:pPr marL="939800" lvl="2" indent="-469900">
              <a:buSzPct val="70000"/>
            </a:pPr>
            <a:r>
              <a:rPr lang="en-GB" sz="2000">
                <a:sym typeface="Wingdings" panose="05000000000000000000" pitchFamily="2" charset="2"/>
              </a:rPr>
              <a:t>Di Ku: Di identified as Ku, High Ancestor  Shank king would embody aspect of the divinity of </a:t>
            </a:r>
            <a:r>
              <a:rPr lang="en-GB" sz="2000" i="1">
                <a:sym typeface="Wingdings" panose="05000000000000000000" pitchFamily="2" charset="2"/>
              </a:rPr>
              <a:t>di  </a:t>
            </a:r>
            <a:r>
              <a:rPr lang="en-GB" sz="2000">
                <a:sym typeface="Wingdings" panose="05000000000000000000" pitchFamily="2" charset="2"/>
              </a:rPr>
              <a:t>universalization of Shang lineage power</a:t>
            </a:r>
          </a:p>
          <a:p>
            <a:pPr marL="939800" lvl="2" indent="-469900">
              <a:buSzPct val="70000"/>
            </a:pPr>
            <a:r>
              <a:rPr lang="en-GB" sz="2000" err="1">
                <a:sym typeface="Wingdings" panose="05000000000000000000" pitchFamily="2" charset="2"/>
              </a:rPr>
              <a:t>Pankenier</a:t>
            </a:r>
            <a:r>
              <a:rPr lang="en-GB" sz="2000">
                <a:sym typeface="Wingdings" panose="05000000000000000000" pitchFamily="2" charset="2"/>
              </a:rPr>
              <a:t>: </a:t>
            </a:r>
            <a:r>
              <a:rPr lang="en-GB" sz="2000" i="1">
                <a:sym typeface="Wingdings" panose="05000000000000000000" pitchFamily="2" charset="2"/>
              </a:rPr>
              <a:t>di</a:t>
            </a:r>
            <a:r>
              <a:rPr lang="en-GB" sz="2000">
                <a:sym typeface="Wingdings" panose="05000000000000000000" pitchFamily="2" charset="2"/>
              </a:rPr>
              <a:t> aligned with/identified as Pole Star; link between pantheon and astronomy</a:t>
            </a:r>
            <a:endParaRPr lang="en-GB" sz="2000"/>
          </a:p>
          <a:p>
            <a:endParaRPr lang="en-GB"/>
          </a:p>
        </p:txBody>
      </p:sp>
    </p:spTree>
    <p:extLst>
      <p:ext uri="{BB962C8B-B14F-4D97-AF65-F5344CB8AC3E}">
        <p14:creationId xmlns:p14="http://schemas.microsoft.com/office/powerpoint/2010/main" val="3683583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Shang pantheon -- </a:t>
            </a:r>
            <a:r>
              <a:rPr lang="en-GB" i="1"/>
              <a:t>di</a:t>
            </a:r>
            <a:endParaRPr lang="en-GB"/>
          </a:p>
        </p:txBody>
      </p:sp>
      <p:sp>
        <p:nvSpPr>
          <p:cNvPr id="3" name="Content Placeholder 2"/>
          <p:cNvSpPr>
            <a:spLocks noGrp="1"/>
          </p:cNvSpPr>
          <p:nvPr>
            <p:ph idx="1"/>
          </p:nvPr>
        </p:nvSpPr>
        <p:spPr/>
        <p:txBody>
          <a:bodyPr/>
          <a:lstStyle/>
          <a:p>
            <a:r>
              <a:rPr lang="en-GB" err="1"/>
              <a:t>Eno</a:t>
            </a:r>
            <a:r>
              <a:rPr lang="en-GB"/>
              <a:t>: </a:t>
            </a:r>
            <a:r>
              <a:rPr lang="en-GB" i="1"/>
              <a:t>di</a:t>
            </a:r>
            <a:r>
              <a:rPr lang="en-GB"/>
              <a:t> is a generic term “assignable to any one Power or denoting groups of Powers” (</a:t>
            </a:r>
            <a:r>
              <a:rPr lang="en-GB" err="1"/>
              <a:t>Eno</a:t>
            </a:r>
            <a:r>
              <a:rPr lang="en-GB"/>
              <a:t>, “Shang State Religion”, p. 76) </a:t>
            </a:r>
            <a:r>
              <a:rPr lang="en-GB">
                <a:sym typeface="Wingdings" panose="05000000000000000000" pitchFamily="2" charset="2"/>
              </a:rPr>
              <a:t> this would mean that there is no apex uniting is various segments</a:t>
            </a:r>
          </a:p>
          <a:p>
            <a:r>
              <a:rPr lang="en-GB">
                <a:sym typeface="Wingdings" panose="05000000000000000000" pitchFamily="2" charset="2"/>
              </a:rPr>
              <a:t>Uncertainties of interpretation remain</a:t>
            </a:r>
            <a:endParaRPr lang="en-GB"/>
          </a:p>
        </p:txBody>
      </p:sp>
    </p:spTree>
    <p:extLst>
      <p:ext uri="{BB962C8B-B14F-4D97-AF65-F5344CB8AC3E}">
        <p14:creationId xmlns:p14="http://schemas.microsoft.com/office/powerpoint/2010/main" val="815700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b="1"/>
              <a:t>The Zhou period</a:t>
            </a:r>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Western Zhou (Xi Zhou </a:t>
            </a:r>
            <a:r>
              <a:rPr lang="zh-CN" altLang="en-US"/>
              <a:t>西周</a:t>
            </a:r>
            <a:r>
              <a:rPr lang="en-GB" altLang="zh-CN"/>
              <a:t>)</a:t>
            </a:r>
            <a:endParaRPr lang="en-GB"/>
          </a:p>
        </p:txBody>
      </p:sp>
      <p:pic>
        <p:nvPicPr>
          <p:cNvPr id="4" name="Content Placeholder 3"/>
          <p:cNvPicPr>
            <a:picLocks noGrp="1" noChangeAspect="1"/>
          </p:cNvPicPr>
          <p:nvPr>
            <p:ph idx="1"/>
          </p:nvPr>
        </p:nvPicPr>
        <p:blipFill>
          <a:blip r:embed="rId2"/>
          <a:stretch>
            <a:fillRect/>
          </a:stretch>
        </p:blipFill>
        <p:spPr>
          <a:xfrm>
            <a:off x="617123" y="1600200"/>
            <a:ext cx="7909753" cy="4495800"/>
          </a:xfrm>
          <a:prstGeom prst="rect">
            <a:avLst/>
          </a:prstGeom>
        </p:spPr>
      </p:pic>
    </p:spTree>
    <p:extLst>
      <p:ext uri="{BB962C8B-B14F-4D97-AF65-F5344CB8AC3E}">
        <p14:creationId xmlns:p14="http://schemas.microsoft.com/office/powerpoint/2010/main" val="2128761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Eastern Zhou (Dong Zhou </a:t>
            </a:r>
            <a:r>
              <a:rPr lang="zh-CN" altLang="en-US"/>
              <a:t>東周</a:t>
            </a:r>
            <a:r>
              <a:rPr lang="en-GB" altLang="zh-CN"/>
              <a:t>)</a:t>
            </a:r>
            <a:endParaRPr lang="en-GB"/>
          </a:p>
        </p:txBody>
      </p:sp>
      <p:pic>
        <p:nvPicPr>
          <p:cNvPr id="4" name="Content Placeholder 3"/>
          <p:cNvPicPr>
            <a:picLocks noGrp="1" noChangeAspect="1"/>
          </p:cNvPicPr>
          <p:nvPr>
            <p:ph idx="1"/>
          </p:nvPr>
        </p:nvPicPr>
        <p:blipFill>
          <a:blip r:embed="rId2"/>
          <a:stretch>
            <a:fillRect/>
          </a:stretch>
        </p:blipFill>
        <p:spPr>
          <a:xfrm>
            <a:off x="1259632" y="1340769"/>
            <a:ext cx="6651987" cy="4994204"/>
          </a:xfrm>
          <a:prstGeom prst="rect">
            <a:avLst/>
          </a:prstGeom>
        </p:spPr>
      </p:pic>
    </p:spTree>
    <p:extLst>
      <p:ext uri="{BB962C8B-B14F-4D97-AF65-F5344CB8AC3E}">
        <p14:creationId xmlns:p14="http://schemas.microsoft.com/office/powerpoint/2010/main" val="19438694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Spring and Autumn Period (</a:t>
            </a:r>
            <a:r>
              <a:rPr lang="en-GB" err="1"/>
              <a:t>Chunqiu</a:t>
            </a:r>
            <a:r>
              <a:rPr lang="en-GB"/>
              <a:t> </a:t>
            </a:r>
            <a:r>
              <a:rPr lang="zh-CN" altLang="en-US"/>
              <a:t>春秋</a:t>
            </a:r>
            <a:r>
              <a:rPr lang="en-GB" altLang="zh-CN"/>
              <a:t>)</a:t>
            </a:r>
            <a:endParaRPr lang="en-GB"/>
          </a:p>
        </p:txBody>
      </p:sp>
      <p:pic>
        <p:nvPicPr>
          <p:cNvPr id="4" name="Content Placeholder 3"/>
          <p:cNvPicPr>
            <a:picLocks noGrp="1" noChangeAspect="1"/>
          </p:cNvPicPr>
          <p:nvPr>
            <p:ph idx="1"/>
          </p:nvPr>
        </p:nvPicPr>
        <p:blipFill>
          <a:blip r:embed="rId2"/>
          <a:stretch>
            <a:fillRect/>
          </a:stretch>
        </p:blipFill>
        <p:spPr>
          <a:xfrm>
            <a:off x="1691680" y="1600200"/>
            <a:ext cx="5697004" cy="4853136"/>
          </a:xfrm>
          <a:prstGeom prst="rect">
            <a:avLst/>
          </a:prstGeom>
        </p:spPr>
      </p:pic>
    </p:spTree>
    <p:extLst>
      <p:ext uri="{BB962C8B-B14F-4D97-AF65-F5344CB8AC3E}">
        <p14:creationId xmlns:p14="http://schemas.microsoft.com/office/powerpoint/2010/main" val="3852395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Warring States </a:t>
            </a:r>
            <a:r>
              <a:rPr lang="zh-CN" altLang="en-US"/>
              <a:t>戰國 </a:t>
            </a:r>
            <a:r>
              <a:rPr lang="en-GB" altLang="zh-CN"/>
              <a:t>(</a:t>
            </a:r>
            <a:r>
              <a:rPr lang="en-GB" altLang="zh-CN" i="1" err="1"/>
              <a:t>zhan</a:t>
            </a:r>
            <a:r>
              <a:rPr lang="en-GB" altLang="zh-CN" i="1"/>
              <a:t> </a:t>
            </a:r>
            <a:r>
              <a:rPr lang="en-GB" altLang="zh-CN" i="1" err="1"/>
              <a:t>guo</a:t>
            </a:r>
            <a:r>
              <a:rPr lang="en-GB" altLang="zh-CN"/>
              <a:t>)</a:t>
            </a:r>
            <a:endParaRPr lang="en-GB"/>
          </a:p>
        </p:txBody>
      </p:sp>
      <p:pic>
        <p:nvPicPr>
          <p:cNvPr id="4" name="Content Placeholder 3"/>
          <p:cNvPicPr>
            <a:picLocks noGrp="1" noChangeAspect="1"/>
          </p:cNvPicPr>
          <p:nvPr>
            <p:ph idx="1"/>
          </p:nvPr>
        </p:nvPicPr>
        <p:blipFill>
          <a:blip r:embed="rId3"/>
          <a:stretch>
            <a:fillRect/>
          </a:stretch>
        </p:blipFill>
        <p:spPr>
          <a:xfrm>
            <a:off x="1835697" y="1329589"/>
            <a:ext cx="5616624" cy="516957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Large Map: Western Chou Dynasty(1027 b.c.-771 b.c.)"/>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457200" y="304800"/>
            <a:ext cx="8001000" cy="606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50" y="2708275"/>
            <a:ext cx="147955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4" name="Picture 4" descr="chinabronz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692150"/>
            <a:ext cx="1619250" cy="204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5" name="Picture 5" descr="ah380_1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4365625"/>
            <a:ext cx="3113087" cy="201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38034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Large Map:  Eastern Chou (771 b.c.-256 b.c.)"/>
          <p:cNvPicPr>
            <a:picLocks noChangeAspect="1" noChangeArrowheads="1"/>
          </p:cNvPicPr>
          <p:nvPr/>
        </p:nvPicPr>
        <p:blipFill>
          <a:blip r:embed="rId2">
            <a:lum bright="12000"/>
            <a:extLst>
              <a:ext uri="{28A0092B-C50C-407E-A947-70E740481C1C}">
                <a14:useLocalDpi xmlns:a14="http://schemas.microsoft.com/office/drawing/2010/main" val="0"/>
              </a:ext>
            </a:extLst>
          </a:blip>
          <a:srcRect/>
          <a:stretch>
            <a:fillRect/>
          </a:stretch>
        </p:blipFill>
        <p:spPr bwMode="auto">
          <a:xfrm>
            <a:off x="250825" y="333375"/>
            <a:ext cx="7848600" cy="594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Text Box 3"/>
          <p:cNvSpPr txBox="1">
            <a:spLocks noChangeArrowheads="1"/>
          </p:cNvSpPr>
          <p:nvPr/>
        </p:nvSpPr>
        <p:spPr bwMode="auto">
          <a:xfrm>
            <a:off x="1527175" y="1039813"/>
            <a:ext cx="641350" cy="641350"/>
          </a:xfrm>
          <a:prstGeom prst="rect">
            <a:avLst/>
          </a:prstGeom>
          <a:solidFill>
            <a:srgbClr val="F2F234"/>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hlink"/>
              </a:buClr>
              <a:buSzPct val="80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eaLnBrk="0" hangingPunct="0">
              <a:spcBef>
                <a:spcPct val="20000"/>
              </a:spcBef>
              <a:buClr>
                <a:schemeClr val="tx1"/>
              </a:buClr>
              <a:buChar char="–"/>
              <a:defRPr sz="2800">
                <a:solidFill>
                  <a:schemeClr val="tx1"/>
                </a:solidFill>
                <a:latin typeface="Tahoma" panose="020B0604030504040204" pitchFamily="34" charset="0"/>
                <a:cs typeface="Arial" panose="020B0604020202020204" pitchFamily="34" charset="0"/>
              </a:defRPr>
            </a:lvl2pPr>
            <a:lvl3pPr marL="1143000" indent="-228600" eaLnBrk="0" hangingPunct="0">
              <a:spcBef>
                <a:spcPct val="20000"/>
              </a:spcBef>
              <a:buClr>
                <a:schemeClr val="hlink"/>
              </a:buClr>
              <a:buFont typeface="Wingdings" panose="05000000000000000000" pitchFamily="2" charset="2"/>
              <a:buChar char="§"/>
              <a:defRPr sz="2400">
                <a:solidFill>
                  <a:schemeClr val="tx1"/>
                </a:solidFill>
                <a:latin typeface="Tahoma" panose="020B060403050404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Tahoma" panose="020B0604030504040204" pitchFamily="34" charset="0"/>
                <a:cs typeface="Arial" panose="020B0604020202020204" pitchFamily="34" charset="0"/>
              </a:defRPr>
            </a:lvl4pPr>
            <a:lvl5pPr marL="2057400" indent="-228600" eaLnBrk="0" hangingPunct="0">
              <a:spcBef>
                <a:spcPct val="20000"/>
              </a:spcBef>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Font typeface="Wingdings" panose="05000000000000000000" pitchFamily="2" charset="2"/>
              <a:buChar char="§"/>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r>
              <a:rPr lang="zh-CN" altLang="en-GB" sz="3600" b="1">
                <a:ea typeface="SimSun" panose="02010600030101010101" pitchFamily="2" charset="-122"/>
              </a:rPr>
              <a:t>周</a:t>
            </a:r>
          </a:p>
        </p:txBody>
      </p:sp>
      <p:pic>
        <p:nvPicPr>
          <p:cNvPr id="47108" name="Picture 6" descr="200204100013_18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4508500"/>
            <a:ext cx="731837"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7" descr="[knife]">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113" y="4868863"/>
            <a:ext cx="3352800" cy="110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8" descr="Bamboo strip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53363" y="404813"/>
            <a:ext cx="1290637"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1" name="Picture 9" descr="auto0"/>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0825" y="1844675"/>
            <a:ext cx="1854200" cy="305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2264750"/>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a:t>Chinas ‘Axial Age’</a:t>
            </a:r>
          </a:p>
        </p:txBody>
      </p:sp>
      <p:sp>
        <p:nvSpPr>
          <p:cNvPr id="8" name="Text Placeholder 7"/>
          <p:cNvSpPr>
            <a:spLocks noGrp="1"/>
          </p:cNvSpPr>
          <p:nvPr>
            <p:ph type="body" idx="1"/>
          </p:nvPr>
        </p:nvSpPr>
        <p:spPr/>
        <p:txBody>
          <a:bodyPr/>
          <a:lstStyle/>
          <a:p>
            <a:r>
              <a:rPr lang="en-GB"/>
              <a:t>Confucius (551-479 BC)</a:t>
            </a:r>
          </a:p>
        </p:txBody>
      </p:sp>
      <p:pic>
        <p:nvPicPr>
          <p:cNvPr id="5" name="Content Placeholder 4"/>
          <p:cNvPicPr>
            <a:picLocks noGrp="1" noChangeAspect="1"/>
          </p:cNvPicPr>
          <p:nvPr>
            <p:ph sz="half" idx="2"/>
          </p:nvPr>
        </p:nvPicPr>
        <p:blipFill>
          <a:blip r:embed="rId2"/>
          <a:stretch>
            <a:fillRect/>
          </a:stretch>
        </p:blipFill>
        <p:spPr>
          <a:xfrm>
            <a:off x="501650" y="2174875"/>
            <a:ext cx="3951288" cy="3951288"/>
          </a:xfrm>
          <a:prstGeom prst="rect">
            <a:avLst/>
          </a:prstGeom>
        </p:spPr>
      </p:pic>
      <p:sp>
        <p:nvSpPr>
          <p:cNvPr id="9" name="Text Placeholder 8"/>
          <p:cNvSpPr>
            <a:spLocks noGrp="1"/>
          </p:cNvSpPr>
          <p:nvPr>
            <p:ph type="body" sz="quarter" idx="3"/>
          </p:nvPr>
        </p:nvSpPr>
        <p:spPr/>
        <p:txBody>
          <a:bodyPr/>
          <a:lstStyle/>
          <a:p>
            <a:r>
              <a:rPr lang="en-GB"/>
              <a:t>Mencius (372-289 BC)</a:t>
            </a:r>
          </a:p>
        </p:txBody>
      </p:sp>
      <p:pic>
        <p:nvPicPr>
          <p:cNvPr id="6" name="Content Placeholder 5"/>
          <p:cNvPicPr>
            <a:picLocks noGrp="1" noChangeAspect="1"/>
          </p:cNvPicPr>
          <p:nvPr>
            <p:ph sz="quarter" idx="4"/>
          </p:nvPr>
        </p:nvPicPr>
        <p:blipFill>
          <a:blip r:embed="rId3"/>
          <a:stretch>
            <a:fillRect/>
          </a:stretch>
        </p:blipFill>
        <p:spPr>
          <a:xfrm>
            <a:off x="4645025" y="2466446"/>
            <a:ext cx="4041775" cy="3368145"/>
          </a:xfrm>
          <a:prstGeom prst="rect">
            <a:avLst/>
          </a:prstGeom>
        </p:spPr>
      </p:pic>
    </p:spTree>
    <p:extLst>
      <p:ext uri="{BB962C8B-B14F-4D97-AF65-F5344CB8AC3E}">
        <p14:creationId xmlns:p14="http://schemas.microsoft.com/office/powerpoint/2010/main" val="18116913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7" name="Text Placeholder 6"/>
          <p:cNvSpPr>
            <a:spLocks noGrp="1"/>
          </p:cNvSpPr>
          <p:nvPr>
            <p:ph type="body" idx="1"/>
          </p:nvPr>
        </p:nvSpPr>
        <p:spPr/>
        <p:txBody>
          <a:bodyPr/>
          <a:lstStyle/>
          <a:p>
            <a:r>
              <a:rPr lang="en-GB" err="1"/>
              <a:t>Xunzi</a:t>
            </a:r>
            <a:r>
              <a:rPr lang="en-GB"/>
              <a:t> (died 238 BC)</a:t>
            </a:r>
          </a:p>
        </p:txBody>
      </p:sp>
      <p:pic>
        <p:nvPicPr>
          <p:cNvPr id="5" name="Content Placeholder 4"/>
          <p:cNvPicPr>
            <a:picLocks noGrp="1" noChangeAspect="1"/>
          </p:cNvPicPr>
          <p:nvPr>
            <p:ph sz="half" idx="2"/>
          </p:nvPr>
        </p:nvPicPr>
        <p:blipFill>
          <a:blip r:embed="rId2"/>
          <a:stretch>
            <a:fillRect/>
          </a:stretch>
        </p:blipFill>
        <p:spPr>
          <a:xfrm>
            <a:off x="827584" y="2192796"/>
            <a:ext cx="3240359" cy="3988134"/>
          </a:xfrm>
          <a:prstGeom prst="rect">
            <a:avLst/>
          </a:prstGeom>
        </p:spPr>
      </p:pic>
      <p:sp>
        <p:nvSpPr>
          <p:cNvPr id="8" name="Text Placeholder 7"/>
          <p:cNvSpPr>
            <a:spLocks noGrp="1"/>
          </p:cNvSpPr>
          <p:nvPr>
            <p:ph type="body" sz="quarter" idx="3"/>
          </p:nvPr>
        </p:nvSpPr>
        <p:spPr/>
        <p:txBody>
          <a:bodyPr/>
          <a:lstStyle/>
          <a:p>
            <a:r>
              <a:rPr lang="en-GB" err="1"/>
              <a:t>Hanfeizi</a:t>
            </a:r>
            <a:r>
              <a:rPr lang="en-GB"/>
              <a:t> (279-233 BC)</a:t>
            </a:r>
          </a:p>
        </p:txBody>
      </p:sp>
      <p:pic>
        <p:nvPicPr>
          <p:cNvPr id="6" name="Content Placeholder 5"/>
          <p:cNvPicPr>
            <a:picLocks noGrp="1" noChangeAspect="1"/>
          </p:cNvPicPr>
          <p:nvPr>
            <p:ph sz="quarter" idx="4"/>
          </p:nvPr>
        </p:nvPicPr>
        <p:blipFill>
          <a:blip r:embed="rId3"/>
          <a:stretch>
            <a:fillRect/>
          </a:stretch>
        </p:blipFill>
        <p:spPr>
          <a:xfrm>
            <a:off x="4922210" y="2174875"/>
            <a:ext cx="3487405" cy="3951288"/>
          </a:xfrm>
          <a:prstGeom prst="rect">
            <a:avLst/>
          </a:prstGeom>
        </p:spPr>
      </p:pic>
    </p:spTree>
    <p:extLst>
      <p:ext uri="{BB962C8B-B14F-4D97-AF65-F5344CB8AC3E}">
        <p14:creationId xmlns:p14="http://schemas.microsoft.com/office/powerpoint/2010/main" val="1500945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Guiding question</a:t>
            </a:r>
          </a:p>
        </p:txBody>
      </p:sp>
      <p:sp>
        <p:nvSpPr>
          <p:cNvPr id="3" name="Content Placeholder 2"/>
          <p:cNvSpPr>
            <a:spLocks noGrp="1"/>
          </p:cNvSpPr>
          <p:nvPr>
            <p:ph idx="1"/>
          </p:nvPr>
        </p:nvSpPr>
        <p:spPr/>
        <p:txBody>
          <a:bodyPr/>
          <a:lstStyle/>
          <a:p>
            <a:pPr marL="0" indent="0">
              <a:buNone/>
            </a:pPr>
            <a:endParaRPr lang="en-GB"/>
          </a:p>
          <a:p>
            <a:pPr marL="0" indent="0">
              <a:buNone/>
            </a:pPr>
            <a:endParaRPr lang="en-GB"/>
          </a:p>
          <a:p>
            <a:pPr marL="0" indent="0">
              <a:buNone/>
            </a:pPr>
            <a:r>
              <a:rPr lang="en-GB"/>
              <a:t>“To what extent was monarchic rule religiously or philosophically stipulated, or was it primarily conceived as an administrative necessity?”</a:t>
            </a:r>
          </a:p>
          <a:p>
            <a:pPr marL="0" indent="0">
              <a:buNone/>
            </a:pPr>
            <a:r>
              <a:rPr lang="en-GB" sz="1800"/>
              <a:t>(Pines, </a:t>
            </a:r>
            <a:r>
              <a:rPr lang="en-GB" sz="1800" i="1"/>
              <a:t>Envisioning the Empire</a:t>
            </a:r>
            <a:r>
              <a:rPr lang="en-GB" sz="1800"/>
              <a:t>, p. 14)</a:t>
            </a:r>
          </a:p>
        </p:txBody>
      </p:sp>
    </p:spTree>
    <p:extLst>
      <p:ext uri="{BB962C8B-B14F-4D97-AF65-F5344CB8AC3E}">
        <p14:creationId xmlns:p14="http://schemas.microsoft.com/office/powerpoint/2010/main" val="14263492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Religious Foundations of the ruler’s power</a:t>
            </a:r>
          </a:p>
        </p:txBody>
      </p:sp>
      <p:sp>
        <p:nvSpPr>
          <p:cNvPr id="3" name="Content Placeholder 2"/>
          <p:cNvSpPr>
            <a:spLocks noGrp="1"/>
          </p:cNvSpPr>
          <p:nvPr>
            <p:ph idx="1"/>
          </p:nvPr>
        </p:nvSpPr>
        <p:spPr/>
        <p:txBody>
          <a:bodyPr/>
          <a:lstStyle/>
          <a:p>
            <a:pPr marL="0" indent="0">
              <a:buNone/>
            </a:pPr>
            <a:r>
              <a:rPr lang="en-GB" sz="2800"/>
              <a:t>D. </a:t>
            </a:r>
            <a:r>
              <a:rPr lang="en-GB" sz="2800" err="1"/>
              <a:t>Keightley</a:t>
            </a:r>
            <a:r>
              <a:rPr lang="en-GB" sz="2800"/>
              <a:t> on the role of the Shang kings:</a:t>
            </a:r>
          </a:p>
          <a:p>
            <a:pPr marL="0" indent="0">
              <a:buNone/>
            </a:pPr>
            <a:r>
              <a:rPr lang="en-GB" sz="2800"/>
              <a:t>“It was the king who made fruitful harvests and victories possible by the sacrifices he offered, the rituals he performed, and the divinations he made. If, as seems likely, the divinations involved some degree of magic making or spell casting, the king’s ability to actually create a good harvest or a victory by divining about it rendered him still more powerful politically.”</a:t>
            </a:r>
          </a:p>
          <a:p>
            <a:pPr marL="0" indent="0">
              <a:buNone/>
            </a:pPr>
            <a:r>
              <a:rPr lang="en-GB" sz="2800">
                <a:sym typeface="Wingdings" panose="05000000000000000000" pitchFamily="2" charset="2"/>
              </a:rPr>
              <a:t> Pontifical power of lineage heads; ancestral worship</a:t>
            </a:r>
            <a:endParaRPr lang="en-GB" sz="2800"/>
          </a:p>
        </p:txBody>
      </p:sp>
    </p:spTree>
    <p:extLst>
      <p:ext uri="{BB962C8B-B14F-4D97-AF65-F5344CB8AC3E}">
        <p14:creationId xmlns:p14="http://schemas.microsoft.com/office/powerpoint/2010/main" val="1132430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overthrow of Shang</a:t>
            </a:r>
          </a:p>
        </p:txBody>
      </p:sp>
      <p:sp>
        <p:nvSpPr>
          <p:cNvPr id="3" name="Content Placeholder 2"/>
          <p:cNvSpPr>
            <a:spLocks noGrp="1"/>
          </p:cNvSpPr>
          <p:nvPr>
            <p:ph idx="1"/>
          </p:nvPr>
        </p:nvSpPr>
        <p:spPr/>
        <p:txBody>
          <a:bodyPr/>
          <a:lstStyle/>
          <a:p>
            <a:r>
              <a:rPr lang="en-GB"/>
              <a:t>Significant political changes but religious continuity</a:t>
            </a:r>
          </a:p>
          <a:p>
            <a:r>
              <a:rPr lang="en-GB"/>
              <a:t>‘Fiefs’ instead of loose alliances with other polities</a:t>
            </a:r>
          </a:p>
          <a:p>
            <a:r>
              <a:rPr lang="en-GB"/>
              <a:t>Two-tier political system:</a:t>
            </a:r>
          </a:p>
          <a:p>
            <a:pPr lvl="1"/>
            <a:r>
              <a:rPr lang="en-GB"/>
              <a:t>Zhou monarch</a:t>
            </a:r>
          </a:p>
          <a:p>
            <a:pPr lvl="1"/>
            <a:r>
              <a:rPr lang="en-GB"/>
              <a:t>Regional feudal lords (</a:t>
            </a:r>
            <a:r>
              <a:rPr lang="en-GB" i="1" err="1"/>
              <a:t>zhuhou</a:t>
            </a:r>
            <a:r>
              <a:rPr lang="en-GB"/>
              <a:t> </a:t>
            </a:r>
            <a:r>
              <a:rPr lang="zh-TW" altLang="en-US"/>
              <a:t>諸侯</a:t>
            </a:r>
            <a:r>
              <a:rPr lang="en-GB" altLang="zh-TW"/>
              <a:t>)</a:t>
            </a:r>
            <a:endParaRPr lang="en-GB"/>
          </a:p>
        </p:txBody>
      </p:sp>
    </p:spTree>
    <p:extLst>
      <p:ext uri="{BB962C8B-B14F-4D97-AF65-F5344CB8AC3E}">
        <p14:creationId xmlns:p14="http://schemas.microsoft.com/office/powerpoint/2010/main" val="558733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religion</a:t>
            </a:r>
          </a:p>
        </p:txBody>
      </p:sp>
      <p:sp>
        <p:nvSpPr>
          <p:cNvPr id="3" name="Content Placeholder 2"/>
          <p:cNvSpPr>
            <a:spLocks noGrp="1"/>
          </p:cNvSpPr>
          <p:nvPr>
            <p:ph idx="1"/>
          </p:nvPr>
        </p:nvSpPr>
        <p:spPr/>
        <p:txBody>
          <a:bodyPr/>
          <a:lstStyle/>
          <a:p>
            <a:r>
              <a:rPr lang="en-GB"/>
              <a:t>Power of lineage head remained intact</a:t>
            </a:r>
          </a:p>
          <a:p>
            <a:r>
              <a:rPr lang="en-GB"/>
              <a:t>Intercourse with ancestors ritualized and formalized</a:t>
            </a:r>
          </a:p>
          <a:p>
            <a:r>
              <a:rPr lang="en-GB"/>
              <a:t>Decline of divination (limited to resolving doubts)</a:t>
            </a:r>
          </a:p>
          <a:p>
            <a:r>
              <a:rPr lang="en-GB"/>
              <a:t>Lineage had has exclusive access to ancestors</a:t>
            </a:r>
          </a:p>
          <a:p>
            <a:r>
              <a:rPr lang="en-GB"/>
              <a:t>Mid-Western Zhou ritual reform</a:t>
            </a:r>
          </a:p>
        </p:txBody>
      </p:sp>
    </p:spTree>
    <p:extLst>
      <p:ext uri="{BB962C8B-B14F-4D97-AF65-F5344CB8AC3E}">
        <p14:creationId xmlns:p14="http://schemas.microsoft.com/office/powerpoint/2010/main" val="6491222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religion (cont.)</a:t>
            </a:r>
          </a:p>
        </p:txBody>
      </p:sp>
      <p:sp>
        <p:nvSpPr>
          <p:cNvPr id="3" name="Content Placeholder 2"/>
          <p:cNvSpPr>
            <a:spLocks noGrp="1"/>
          </p:cNvSpPr>
          <p:nvPr>
            <p:ph idx="1"/>
          </p:nvPr>
        </p:nvSpPr>
        <p:spPr/>
        <p:txBody>
          <a:bodyPr/>
          <a:lstStyle/>
          <a:p>
            <a:r>
              <a:rPr lang="en-GB" sz="2800"/>
              <a:t>Kin-based religious community invariably headed by one person </a:t>
            </a:r>
            <a:r>
              <a:rPr lang="en-GB" sz="2800">
                <a:sym typeface="Wingdings" panose="05000000000000000000" pitchFamily="2" charset="2"/>
              </a:rPr>
              <a:t> conceptual foundations for monarchy; lineage and royal succession</a:t>
            </a:r>
          </a:p>
          <a:p>
            <a:r>
              <a:rPr lang="en-GB" sz="2800">
                <a:sym typeface="Wingdings" panose="05000000000000000000" pitchFamily="2" charset="2"/>
              </a:rPr>
              <a:t>BUT: not all feudal relations were based on kin, i.e. not all feudal lords were agnates of the royal Ji clan</a:t>
            </a:r>
          </a:p>
          <a:p>
            <a:r>
              <a:rPr lang="en-GB" sz="2800">
                <a:sym typeface="Wingdings" panose="05000000000000000000" pitchFamily="2" charset="2"/>
              </a:rPr>
              <a:t> non-ancestral system of religious legitimacy focusing on celestial and terrestrial deities (Heaven </a:t>
            </a:r>
            <a:r>
              <a:rPr lang="en-GB" sz="2800" i="1">
                <a:sym typeface="Wingdings" panose="05000000000000000000" pitchFamily="2" charset="2"/>
              </a:rPr>
              <a:t>tian</a:t>
            </a:r>
            <a:r>
              <a:rPr lang="en-GB" sz="2800">
                <a:sym typeface="Wingdings" panose="05000000000000000000" pitchFamily="2" charset="2"/>
              </a:rPr>
              <a:t>; “altars of soil and grain” </a:t>
            </a:r>
            <a:r>
              <a:rPr lang="en-GB" sz="2800" i="1" err="1">
                <a:sym typeface="Wingdings" panose="05000000000000000000" pitchFamily="2" charset="2"/>
              </a:rPr>
              <a:t>sheji</a:t>
            </a:r>
            <a:r>
              <a:rPr lang="en-GB" sz="2800">
                <a:sym typeface="Wingdings" panose="05000000000000000000" pitchFamily="2" charset="2"/>
              </a:rPr>
              <a:t>)</a:t>
            </a:r>
          </a:p>
          <a:p>
            <a:r>
              <a:rPr lang="en-GB" sz="2800">
                <a:sym typeface="Wingdings" panose="05000000000000000000" pitchFamily="2" charset="2"/>
              </a:rPr>
              <a:t>Cult of Heaven important source of authority for Zhou kings</a:t>
            </a:r>
          </a:p>
          <a:p>
            <a:endParaRPr lang="en-GB"/>
          </a:p>
        </p:txBody>
      </p:sp>
    </p:spTree>
    <p:extLst>
      <p:ext uri="{BB962C8B-B14F-4D97-AF65-F5344CB8AC3E}">
        <p14:creationId xmlns:p14="http://schemas.microsoft.com/office/powerpoint/2010/main" val="3717786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Sources for Zhou religion</a:t>
            </a:r>
          </a:p>
        </p:txBody>
      </p:sp>
      <p:sp>
        <p:nvSpPr>
          <p:cNvPr id="3" name="Content Placeholder 2"/>
          <p:cNvSpPr>
            <a:spLocks noGrp="1"/>
          </p:cNvSpPr>
          <p:nvPr>
            <p:ph idx="1"/>
          </p:nvPr>
        </p:nvSpPr>
        <p:spPr/>
        <p:txBody>
          <a:bodyPr/>
          <a:lstStyle/>
          <a:p>
            <a:r>
              <a:rPr lang="en-GB" sz="2400"/>
              <a:t>Early Western Zhou (1045-957); middle (956-858), late (857-771)</a:t>
            </a:r>
          </a:p>
          <a:p>
            <a:r>
              <a:rPr lang="en-GB" sz="2400"/>
              <a:t>“Eulogies of Zhou” (Zhou song): performed during Western Zhou sacrifices</a:t>
            </a:r>
          </a:p>
          <a:p>
            <a:r>
              <a:rPr lang="en-GB" sz="2400"/>
              <a:t>Royal speeches in the </a:t>
            </a:r>
            <a:r>
              <a:rPr lang="en-GB" sz="2400" i="1"/>
              <a:t>Book of Documents</a:t>
            </a:r>
            <a:r>
              <a:rPr lang="en-GB" sz="2400"/>
              <a:t> (</a:t>
            </a:r>
            <a:r>
              <a:rPr lang="en-GB" sz="2400" i="1" err="1"/>
              <a:t>Shangshu</a:t>
            </a:r>
            <a:r>
              <a:rPr lang="en-GB" sz="2400"/>
              <a:t>)</a:t>
            </a:r>
          </a:p>
          <a:p>
            <a:r>
              <a:rPr lang="en-GB" sz="2400"/>
              <a:t>Bronze inscriptions (</a:t>
            </a:r>
            <a:r>
              <a:rPr lang="en-GB" sz="2400" i="1" err="1"/>
              <a:t>jinwen</a:t>
            </a:r>
            <a:r>
              <a:rPr lang="en-GB" sz="2400"/>
              <a:t>)</a:t>
            </a:r>
          </a:p>
          <a:p>
            <a:r>
              <a:rPr lang="en-GB" sz="2400"/>
              <a:t>Ritual classics: Commentary on earlier sources:</a:t>
            </a:r>
          </a:p>
          <a:p>
            <a:pPr lvl="1"/>
            <a:r>
              <a:rPr lang="en-GB" sz="2400"/>
              <a:t>Rites and Ceremonies (</a:t>
            </a:r>
            <a:r>
              <a:rPr lang="en-GB" sz="2400" i="1" err="1"/>
              <a:t>Yili</a:t>
            </a:r>
            <a:r>
              <a:rPr lang="en-GB" sz="2400"/>
              <a:t>)</a:t>
            </a:r>
          </a:p>
          <a:p>
            <a:pPr lvl="1"/>
            <a:r>
              <a:rPr lang="en-GB" sz="2400"/>
              <a:t>Rites of Zhou (</a:t>
            </a:r>
            <a:r>
              <a:rPr lang="en-GB" sz="2400" i="1" err="1"/>
              <a:t>Zhouli</a:t>
            </a:r>
            <a:r>
              <a:rPr lang="en-GB" sz="2400"/>
              <a:t>)</a:t>
            </a:r>
          </a:p>
          <a:p>
            <a:pPr lvl="1"/>
            <a:r>
              <a:rPr lang="en-GB" sz="2400"/>
              <a:t>Book of Rites (</a:t>
            </a:r>
            <a:r>
              <a:rPr lang="en-GB" sz="2400" i="1" err="1"/>
              <a:t>Liji</a:t>
            </a:r>
            <a:r>
              <a:rPr lang="en-GB" sz="2400"/>
              <a:t>)</a:t>
            </a:r>
          </a:p>
          <a:p>
            <a:pPr lvl="1"/>
            <a:endParaRPr lang="en-GB" sz="2400"/>
          </a:p>
        </p:txBody>
      </p:sp>
    </p:spTree>
    <p:extLst>
      <p:ext uri="{BB962C8B-B14F-4D97-AF65-F5344CB8AC3E}">
        <p14:creationId xmlns:p14="http://schemas.microsoft.com/office/powerpoint/2010/main" val="9077965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i="1"/>
              <a:t>Shi Qiang </a:t>
            </a:r>
            <a:r>
              <a:rPr lang="nl-NL"/>
              <a:t>bronze vessel (</a:t>
            </a:r>
            <a:r>
              <a:rPr lang="nl-NL" i="1"/>
              <a:t>pan</a:t>
            </a:r>
            <a:r>
              <a:rPr lang="nl-NL"/>
              <a:t>)</a:t>
            </a:r>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66875" y="1844824"/>
            <a:ext cx="5810250" cy="3438525"/>
          </a:xfrm>
        </p:spPr>
      </p:pic>
      <p:sp>
        <p:nvSpPr>
          <p:cNvPr id="5" name="TextBox 4"/>
          <p:cNvSpPr txBox="1"/>
          <p:nvPr/>
        </p:nvSpPr>
        <p:spPr>
          <a:xfrm>
            <a:off x="1115616" y="5805264"/>
            <a:ext cx="7056784" cy="830997"/>
          </a:xfrm>
          <a:prstGeom prst="rect">
            <a:avLst/>
          </a:prstGeom>
          <a:noFill/>
        </p:spPr>
        <p:txBody>
          <a:bodyPr wrap="square" rtlCol="0">
            <a:spAutoFit/>
          </a:bodyPr>
          <a:lstStyle/>
          <a:p>
            <a:r>
              <a:rPr lang="en-GB" sz="1600"/>
              <a:t>Middle Western Zhou Dynasty (end of tenth century B.C.)</a:t>
            </a:r>
          </a:p>
          <a:p>
            <a:r>
              <a:rPr lang="en-GB" sz="1600" err="1"/>
              <a:t>Zhouyuan</a:t>
            </a:r>
            <a:r>
              <a:rPr lang="en-GB" sz="1600"/>
              <a:t> Administrative Office of Cultural Relics, </a:t>
            </a:r>
            <a:r>
              <a:rPr lang="en-GB" sz="1600" err="1"/>
              <a:t>Fufeng</a:t>
            </a:r>
            <a:endParaRPr lang="en-GB" sz="1600"/>
          </a:p>
          <a:p>
            <a:r>
              <a:rPr lang="en-GB" sz="1600"/>
              <a:t>©2015 National Gallery of Art, Washington D.C.</a:t>
            </a:r>
          </a:p>
        </p:txBody>
      </p:sp>
    </p:spTree>
    <p:extLst>
      <p:ext uri="{BB962C8B-B14F-4D97-AF65-F5344CB8AC3E}">
        <p14:creationId xmlns:p14="http://schemas.microsoft.com/office/powerpoint/2010/main" val="11147127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Bronze inscriptions (</a:t>
            </a:r>
            <a:r>
              <a:rPr lang="en-GB" i="1" err="1"/>
              <a:t>jinwen</a:t>
            </a:r>
            <a:r>
              <a:rPr lang="en-GB"/>
              <a:t>)</a:t>
            </a:r>
          </a:p>
        </p:txBody>
      </p:sp>
      <p:sp>
        <p:nvSpPr>
          <p:cNvPr id="3" name="Content Placeholder 2"/>
          <p:cNvSpPr>
            <a:spLocks noGrp="1"/>
          </p:cNvSpPr>
          <p:nvPr>
            <p:ph idx="1"/>
          </p:nvPr>
        </p:nvSpPr>
        <p:spPr/>
        <p:txBody>
          <a:bodyPr/>
          <a:lstStyle/>
          <a:p>
            <a:r>
              <a:rPr lang="en-GB"/>
              <a:t>5,758 distinct inscriptions in </a:t>
            </a:r>
            <a:r>
              <a:rPr lang="en-GB" i="1" err="1"/>
              <a:t>Jinwen</a:t>
            </a:r>
            <a:r>
              <a:rPr lang="en-GB" i="1"/>
              <a:t> </a:t>
            </a:r>
            <a:r>
              <a:rPr lang="en-GB" i="1" err="1"/>
              <a:t>yinde</a:t>
            </a:r>
            <a:r>
              <a:rPr lang="en-GB" i="1"/>
              <a:t> </a:t>
            </a:r>
            <a:r>
              <a:rPr lang="en-GB"/>
              <a:t>(publ. 2001)</a:t>
            </a:r>
          </a:p>
          <a:p>
            <a:r>
              <a:rPr lang="en-GB"/>
              <a:t>Bronze inscriptions complement and challenge transmitted sources</a:t>
            </a:r>
          </a:p>
          <a:p>
            <a:r>
              <a:rPr lang="en-GB"/>
              <a:t>Example: ‘Heavenly mandate’ (</a:t>
            </a:r>
            <a:r>
              <a:rPr lang="en-GB" i="1" err="1"/>
              <a:t>tianming</a:t>
            </a:r>
            <a:r>
              <a:rPr lang="en-GB"/>
              <a:t>) and ‘Son of Heaven’ (</a:t>
            </a:r>
            <a:r>
              <a:rPr lang="en-GB" i="1" err="1"/>
              <a:t>tianzi</a:t>
            </a:r>
            <a:r>
              <a:rPr lang="en-GB"/>
              <a:t>) not well attested in bronze inscriptions </a:t>
            </a:r>
            <a:r>
              <a:rPr lang="en-GB">
                <a:sym typeface="Wingdings" panose="05000000000000000000" pitchFamily="2" charset="2"/>
              </a:rPr>
              <a:t> significant only in the late Western Zhou period (857-771 BCE)</a:t>
            </a:r>
            <a:endParaRPr lang="en-GB"/>
          </a:p>
          <a:p>
            <a:endParaRPr lang="en-GB"/>
          </a:p>
        </p:txBody>
      </p:sp>
    </p:spTree>
    <p:extLst>
      <p:ext uri="{BB962C8B-B14F-4D97-AF65-F5344CB8AC3E}">
        <p14:creationId xmlns:p14="http://schemas.microsoft.com/office/powerpoint/2010/main" val="2027214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Western Zhou sources</a:t>
            </a:r>
          </a:p>
        </p:txBody>
      </p:sp>
      <p:sp>
        <p:nvSpPr>
          <p:cNvPr id="3" name="Content Placeholder 2"/>
          <p:cNvSpPr>
            <a:spLocks noGrp="1"/>
          </p:cNvSpPr>
          <p:nvPr>
            <p:ph idx="1"/>
          </p:nvPr>
        </p:nvSpPr>
        <p:spPr/>
        <p:txBody>
          <a:bodyPr/>
          <a:lstStyle/>
          <a:p>
            <a:r>
              <a:rPr lang="en-GB"/>
              <a:t>Commemorative function </a:t>
            </a:r>
            <a:r>
              <a:rPr lang="en-GB">
                <a:sym typeface="Wingdings" panose="05000000000000000000" pitchFamily="2" charset="2"/>
              </a:rPr>
              <a:t> “What do we wish to remember?”</a:t>
            </a:r>
          </a:p>
          <a:p>
            <a:r>
              <a:rPr lang="en-GB">
                <a:sym typeface="Wingdings" panose="05000000000000000000" pitchFamily="2" charset="2"/>
              </a:rPr>
              <a:t>Eulogistic; tendentious, even propagandistic diction</a:t>
            </a:r>
          </a:p>
          <a:p>
            <a:r>
              <a:rPr lang="en-GB">
                <a:sym typeface="Wingdings" panose="05000000000000000000" pitchFamily="2" charset="2"/>
              </a:rPr>
              <a:t>Audience: insiders who participated in the lineage ideology of the Zhou royal house</a:t>
            </a:r>
          </a:p>
          <a:p>
            <a:r>
              <a:rPr lang="en-GB">
                <a:sym typeface="Wingdings" panose="05000000000000000000" pitchFamily="2" charset="2"/>
              </a:rPr>
              <a:t>Focus on common origin and identity through common narrative of memory</a:t>
            </a:r>
            <a:endParaRPr lang="en-GB"/>
          </a:p>
        </p:txBody>
      </p:sp>
    </p:spTree>
    <p:extLst>
      <p:ext uri="{BB962C8B-B14F-4D97-AF65-F5344CB8AC3E}">
        <p14:creationId xmlns:p14="http://schemas.microsoft.com/office/powerpoint/2010/main" val="359838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Zhou Ancestral sacrifice</a:t>
            </a:r>
          </a:p>
        </p:txBody>
      </p:sp>
      <p:sp>
        <p:nvSpPr>
          <p:cNvPr id="3" name="Content Placeholder 2"/>
          <p:cNvSpPr>
            <a:spLocks noGrp="1"/>
          </p:cNvSpPr>
          <p:nvPr>
            <p:ph idx="1"/>
          </p:nvPr>
        </p:nvSpPr>
        <p:spPr/>
        <p:txBody>
          <a:bodyPr/>
          <a:lstStyle/>
          <a:p>
            <a:r>
              <a:rPr lang="en-GB" sz="2000"/>
              <a:t>Space where ancestral spirits and living descendants could mingle</a:t>
            </a:r>
          </a:p>
          <a:p>
            <a:r>
              <a:rPr lang="en-GB" sz="2000"/>
              <a:t>Sacrifice constituted and perpetuated identity of the living</a:t>
            </a:r>
          </a:p>
          <a:p>
            <a:r>
              <a:rPr lang="en-GB" sz="2000"/>
              <a:t>Zhou king: sacrifice provides basis and legitimation to rule</a:t>
            </a:r>
          </a:p>
          <a:p>
            <a:r>
              <a:rPr lang="en-GB" sz="2000"/>
              <a:t>Sacrifice embodied cultural practices of elite life; patterns of life that were handed down by the ancestors</a:t>
            </a:r>
          </a:p>
          <a:p>
            <a:r>
              <a:rPr lang="en-GB" sz="2000"/>
              <a:t>Sacrifice was primary means to express, legitimize and enforce social hierarchy as well as solidarity</a:t>
            </a:r>
          </a:p>
          <a:p>
            <a:r>
              <a:rPr lang="en-GB" sz="2000"/>
              <a:t>Sacrifice marked sacred space and time</a:t>
            </a:r>
          </a:p>
          <a:p>
            <a:r>
              <a:rPr lang="en-GB" sz="2000"/>
              <a:t>Sacrifice to ensure continuation of past into the future (“may sons of sons, grandsons of grandsons, forever treasure and use [this sacrificial vessel]”</a:t>
            </a:r>
          </a:p>
          <a:p>
            <a:r>
              <a:rPr lang="en-GB" sz="2000">
                <a:sym typeface="Wingdings" panose="05000000000000000000" pitchFamily="2" charset="2"/>
              </a:rPr>
              <a:t> M. Kern: “the practice of writing as textual display evolved primarily within the setting of the ancestral sacrifice”</a:t>
            </a:r>
            <a:endParaRPr lang="en-GB" sz="2000"/>
          </a:p>
          <a:p>
            <a:endParaRPr lang="en-GB" sz="2400"/>
          </a:p>
        </p:txBody>
      </p:sp>
    </p:spTree>
    <p:extLst>
      <p:ext uri="{BB962C8B-B14F-4D97-AF65-F5344CB8AC3E}">
        <p14:creationId xmlns:p14="http://schemas.microsoft.com/office/powerpoint/2010/main" val="154283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Part II: Ritual origins of the Warring States</a:t>
            </a:r>
          </a:p>
        </p:txBody>
      </p:sp>
      <p:sp>
        <p:nvSpPr>
          <p:cNvPr id="3" name="Content Placeholder 2"/>
          <p:cNvSpPr>
            <a:spLocks noGrp="1"/>
          </p:cNvSpPr>
          <p:nvPr>
            <p:ph idx="1"/>
          </p:nvPr>
        </p:nvSpPr>
        <p:spPr/>
        <p:txBody>
          <a:bodyPr/>
          <a:lstStyle/>
          <a:p>
            <a:r>
              <a:rPr lang="en-GB"/>
              <a:t>Was the Shang religious mentality the origin of the bureaucratic state in China?</a:t>
            </a:r>
          </a:p>
          <a:p>
            <a:pPr lvl="1"/>
            <a:r>
              <a:rPr lang="en-GB"/>
              <a:t>Shang had no developed bureaucracy</a:t>
            </a:r>
          </a:p>
          <a:p>
            <a:endParaRPr lang="en-GB"/>
          </a:p>
          <a:p>
            <a:r>
              <a:rPr lang="en-GB"/>
              <a:t>Ritual basis of law</a:t>
            </a:r>
          </a:p>
          <a:p>
            <a:r>
              <a:rPr lang="en-GB"/>
              <a:t>Rituals of control in the Court</a:t>
            </a:r>
          </a:p>
          <a:p>
            <a:r>
              <a:rPr lang="en-GB"/>
              <a:t>Ritual invention of the sage king</a:t>
            </a:r>
          </a:p>
          <a:p>
            <a:endParaRPr lang="en-GB"/>
          </a:p>
          <a:p>
            <a:endParaRPr lang="en-GB"/>
          </a:p>
        </p:txBody>
      </p:sp>
    </p:spTree>
    <p:extLst>
      <p:ext uri="{BB962C8B-B14F-4D97-AF65-F5344CB8AC3E}">
        <p14:creationId xmlns:p14="http://schemas.microsoft.com/office/powerpoint/2010/main" val="7084691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Houma Covenant Texts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3535" y="1600200"/>
            <a:ext cx="6836930" cy="4495800"/>
          </a:xfrm>
        </p:spPr>
      </p:pic>
    </p:spTree>
    <p:extLst>
      <p:ext uri="{BB962C8B-B14F-4D97-AF65-F5344CB8AC3E}">
        <p14:creationId xmlns:p14="http://schemas.microsoft.com/office/powerpoint/2010/main" val="12799414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Ritual basis of Chinese law</a:t>
            </a:r>
          </a:p>
        </p:txBody>
      </p:sp>
      <p:sp>
        <p:nvSpPr>
          <p:cNvPr id="3" name="Content Placeholder 2"/>
          <p:cNvSpPr>
            <a:spLocks noGrp="1"/>
          </p:cNvSpPr>
          <p:nvPr>
            <p:ph idx="1"/>
          </p:nvPr>
        </p:nvSpPr>
        <p:spPr/>
        <p:txBody>
          <a:bodyPr/>
          <a:lstStyle/>
          <a:p>
            <a:r>
              <a:rPr lang="en-GB" sz="2000"/>
              <a:t>Covenants: ritual of covenant had dual function of binding independent groups and expelling unwanted elements from body politic </a:t>
            </a:r>
            <a:r>
              <a:rPr lang="en-GB" sz="2000">
                <a:sym typeface="Wingdings" panose="05000000000000000000" pitchFamily="2" charset="2"/>
              </a:rPr>
              <a:t> oath  reinforced by invocation of spirits and blood sacrifice</a:t>
            </a:r>
          </a:p>
          <a:p>
            <a:r>
              <a:rPr lang="en-GB" sz="2000">
                <a:sym typeface="Wingdings" panose="05000000000000000000" pitchFamily="2" charset="2"/>
              </a:rPr>
              <a:t>Excavated covenant texts represent “transitional stage” between inter-lineage covenants of Spring-and-Autumn period and law-based polities of Warring States</a:t>
            </a:r>
          </a:p>
          <a:p>
            <a:r>
              <a:rPr lang="en-GB" sz="2000">
                <a:sym typeface="Wingdings" panose="05000000000000000000" pitchFamily="2" charset="2"/>
              </a:rPr>
              <a:t>Casting of bronze vessels; medium for public proclamations, e.g. in the </a:t>
            </a:r>
            <a:r>
              <a:rPr lang="en-GB" sz="2000" i="1" err="1">
                <a:sym typeface="Wingdings" panose="05000000000000000000" pitchFamily="2" charset="2"/>
              </a:rPr>
              <a:t>Zuozhuan</a:t>
            </a:r>
            <a:endParaRPr lang="en-GB" sz="2000" i="1">
              <a:sym typeface="Wingdings" panose="05000000000000000000" pitchFamily="2" charset="2"/>
            </a:endParaRPr>
          </a:p>
          <a:p>
            <a:r>
              <a:rPr lang="en-GB" sz="2000">
                <a:sym typeface="Wingdings" panose="05000000000000000000" pitchFamily="2" charset="2"/>
              </a:rPr>
              <a:t>Legal texts as burial objects</a:t>
            </a:r>
          </a:p>
          <a:p>
            <a:r>
              <a:rPr lang="en-GB" sz="2000">
                <a:sym typeface="Wingdings" panose="05000000000000000000" pitchFamily="2" charset="2"/>
              </a:rPr>
              <a:t>Ritual significance of bestowing names  spell-binding power of naming  ritual based ‘rectification of names’ in Confucius thought</a:t>
            </a:r>
            <a:endParaRPr lang="en-GB" sz="2000"/>
          </a:p>
        </p:txBody>
      </p:sp>
    </p:spTree>
    <p:extLst>
      <p:ext uri="{BB962C8B-B14F-4D97-AF65-F5344CB8AC3E}">
        <p14:creationId xmlns:p14="http://schemas.microsoft.com/office/powerpoint/2010/main" val="2027623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Rituals of control in the courts</a:t>
            </a:r>
          </a:p>
        </p:txBody>
      </p:sp>
      <p:sp>
        <p:nvSpPr>
          <p:cNvPr id="3" name="Content Placeholder 2"/>
          <p:cNvSpPr>
            <a:spLocks noGrp="1"/>
          </p:cNvSpPr>
          <p:nvPr>
            <p:ph idx="1"/>
          </p:nvPr>
        </p:nvSpPr>
        <p:spPr/>
        <p:txBody>
          <a:bodyPr/>
          <a:lstStyle/>
          <a:p>
            <a:r>
              <a:rPr lang="en-GB"/>
              <a:t>Ceremonial and religious elements of techniques by which ruler controls his ministers</a:t>
            </a:r>
          </a:p>
          <a:p>
            <a:r>
              <a:rPr lang="en-GB"/>
              <a:t>Source: </a:t>
            </a:r>
            <a:r>
              <a:rPr lang="en-GB" err="1"/>
              <a:t>Baoshan</a:t>
            </a:r>
            <a:r>
              <a:rPr lang="en-GB"/>
              <a:t> legal texts (ca. 316 BCE); state of Chu; individual cases to be adjudicated by central court</a:t>
            </a:r>
          </a:p>
          <a:p>
            <a:pPr lvl="1"/>
            <a:r>
              <a:rPr lang="en-GB"/>
              <a:t>Ceremony of appointment</a:t>
            </a:r>
          </a:p>
          <a:p>
            <a:pPr lvl="1"/>
            <a:r>
              <a:rPr lang="en-GB"/>
              <a:t>Application of ritual nomenclature to administration</a:t>
            </a:r>
          </a:p>
        </p:txBody>
      </p:sp>
    </p:spTree>
    <p:extLst>
      <p:ext uri="{BB962C8B-B14F-4D97-AF65-F5344CB8AC3E}">
        <p14:creationId xmlns:p14="http://schemas.microsoft.com/office/powerpoint/2010/main" val="28755199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Ritual invention of sage king</a:t>
            </a:r>
          </a:p>
        </p:txBody>
      </p:sp>
      <p:sp>
        <p:nvSpPr>
          <p:cNvPr id="3" name="Content Placeholder 2"/>
          <p:cNvSpPr>
            <a:spLocks noGrp="1"/>
          </p:cNvSpPr>
          <p:nvPr>
            <p:ph idx="1"/>
          </p:nvPr>
        </p:nvSpPr>
        <p:spPr/>
        <p:txBody>
          <a:bodyPr/>
          <a:lstStyle/>
          <a:p>
            <a:r>
              <a:rPr lang="en-GB" sz="2800"/>
              <a:t>Royal power through ritual operations:</a:t>
            </a:r>
          </a:p>
          <a:p>
            <a:r>
              <a:rPr lang="en-GB" sz="2800"/>
              <a:t>1. ability to respond to phenomena through trance and spirit possession</a:t>
            </a:r>
          </a:p>
          <a:p>
            <a:r>
              <a:rPr lang="en-GB" sz="2800"/>
              <a:t>2. intellectual form of divination</a:t>
            </a:r>
          </a:p>
          <a:p>
            <a:r>
              <a:rPr lang="en-GB" sz="2800"/>
              <a:t>3. ability to engage in spirit travel</a:t>
            </a:r>
          </a:p>
          <a:p>
            <a:r>
              <a:rPr lang="en-GB" sz="2800" i="1" err="1"/>
              <a:t>Guanzi</a:t>
            </a:r>
            <a:r>
              <a:rPr lang="en-GB" sz="2800"/>
              <a:t>, ‘Inward training’ (‘</a:t>
            </a:r>
            <a:r>
              <a:rPr lang="en-GB" sz="2800" err="1"/>
              <a:t>Neiye</a:t>
            </a:r>
            <a:r>
              <a:rPr lang="en-GB" sz="2800"/>
              <a:t>’ </a:t>
            </a:r>
            <a:r>
              <a:rPr lang="zh-CN" altLang="en-US" sz="2800"/>
              <a:t>内業</a:t>
            </a:r>
            <a:r>
              <a:rPr lang="en-GB" altLang="zh-CN" sz="2800"/>
              <a:t>): </a:t>
            </a:r>
            <a:r>
              <a:rPr lang="en-GB" altLang="zh-CN" sz="2800" err="1"/>
              <a:t>Daoist</a:t>
            </a:r>
            <a:r>
              <a:rPr lang="en-GB" altLang="zh-CN" sz="2800"/>
              <a:t> “</a:t>
            </a:r>
            <a:r>
              <a:rPr lang="en-GB" altLang="zh-CN" sz="2800" err="1"/>
              <a:t>cosmo</a:t>
            </a:r>
            <a:r>
              <a:rPr lang="en-GB" altLang="zh-CN" sz="2800"/>
              <a:t>-psychological synthesis” (Lewis) </a:t>
            </a:r>
            <a:r>
              <a:rPr lang="en-GB" altLang="zh-CN" sz="2800">
                <a:sym typeface="Wingdings" panose="05000000000000000000" pitchFamily="2" charset="2"/>
              </a:rPr>
              <a:t> </a:t>
            </a:r>
            <a:r>
              <a:rPr lang="en-GB" altLang="zh-CN" sz="2800" b="1">
                <a:sym typeface="Wingdings" panose="05000000000000000000" pitchFamily="2" charset="2"/>
              </a:rPr>
              <a:t>meditative procedures, spirit possession, and theory of sagely mind converge</a:t>
            </a:r>
            <a:endParaRPr lang="en-GB" sz="2800" b="1" i="1"/>
          </a:p>
        </p:txBody>
      </p:sp>
    </p:spTree>
    <p:extLst>
      <p:ext uri="{BB962C8B-B14F-4D97-AF65-F5344CB8AC3E}">
        <p14:creationId xmlns:p14="http://schemas.microsoft.com/office/powerpoint/2010/main" val="26798474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427217" y="636451"/>
            <a:ext cx="6321247" cy="5672869"/>
          </a:xfrm>
          <a:prstGeom prst="rect">
            <a:avLst/>
          </a:prstGeom>
        </p:spPr>
      </p:pic>
      <p:sp>
        <p:nvSpPr>
          <p:cNvPr id="5" name="TextBox 4"/>
          <p:cNvSpPr txBox="1"/>
          <p:nvPr/>
        </p:nvSpPr>
        <p:spPr>
          <a:xfrm>
            <a:off x="395536" y="1124744"/>
            <a:ext cx="1810544" cy="5078313"/>
          </a:xfrm>
          <a:prstGeom prst="rect">
            <a:avLst/>
          </a:prstGeom>
          <a:noFill/>
        </p:spPr>
        <p:txBody>
          <a:bodyPr wrap="square" rtlCol="0">
            <a:spAutoFit/>
          </a:bodyPr>
          <a:lstStyle/>
          <a:p>
            <a:r>
              <a:rPr lang="en-GB"/>
              <a:t>Painted</a:t>
            </a:r>
          </a:p>
          <a:p>
            <a:r>
              <a:rPr lang="en-GB"/>
              <a:t>image of a wu-shaman.</a:t>
            </a:r>
          </a:p>
          <a:p>
            <a:r>
              <a:rPr lang="en-GB"/>
              <a:t>Detail of decorative images</a:t>
            </a:r>
          </a:p>
          <a:p>
            <a:r>
              <a:rPr lang="en-GB"/>
              <a:t>on a zither excavated from</a:t>
            </a:r>
          </a:p>
          <a:p>
            <a:r>
              <a:rPr lang="en-GB"/>
              <a:t>a Warring States–period</a:t>
            </a:r>
          </a:p>
          <a:p>
            <a:r>
              <a:rPr lang="en-GB"/>
              <a:t>tomb in Chu (modern</a:t>
            </a:r>
          </a:p>
          <a:p>
            <a:r>
              <a:rPr lang="en-GB"/>
              <a:t>Changtaiguan, Xinyang,</a:t>
            </a:r>
          </a:p>
          <a:p>
            <a:r>
              <a:rPr lang="en-GB"/>
              <a:t>Henan) in 1957. Henan</a:t>
            </a:r>
          </a:p>
          <a:p>
            <a:r>
              <a:rPr lang="en-GB"/>
              <a:t>Provincial Museum.</a:t>
            </a:r>
          </a:p>
        </p:txBody>
      </p:sp>
    </p:spTree>
    <p:extLst>
      <p:ext uri="{BB962C8B-B14F-4D97-AF65-F5344CB8AC3E}">
        <p14:creationId xmlns:p14="http://schemas.microsoft.com/office/powerpoint/2010/main" val="320516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3568" y="332656"/>
            <a:ext cx="7774650" cy="6145254"/>
          </a:xfrm>
          <a:prstGeom prst="rect">
            <a:avLst/>
          </a:prstGeom>
        </p:spPr>
      </p:pic>
    </p:spTree>
    <p:extLst>
      <p:ext uri="{BB962C8B-B14F-4D97-AF65-F5344CB8AC3E}">
        <p14:creationId xmlns:p14="http://schemas.microsoft.com/office/powerpoint/2010/main" val="17605666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691680" y="98533"/>
            <a:ext cx="5832648" cy="6749219"/>
          </a:xfrm>
          <a:prstGeom prst="rect">
            <a:avLst/>
          </a:prstGeom>
        </p:spPr>
      </p:pic>
    </p:spTree>
    <p:extLst>
      <p:ext uri="{BB962C8B-B14F-4D97-AF65-F5344CB8AC3E}">
        <p14:creationId xmlns:p14="http://schemas.microsoft.com/office/powerpoint/2010/main" val="12171182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39552" y="476672"/>
            <a:ext cx="8052215" cy="5904656"/>
          </a:xfrm>
          <a:prstGeom prst="rect">
            <a:avLst/>
          </a:prstGeom>
        </p:spPr>
      </p:pic>
    </p:spTree>
    <p:extLst>
      <p:ext uri="{BB962C8B-B14F-4D97-AF65-F5344CB8AC3E}">
        <p14:creationId xmlns:p14="http://schemas.microsoft.com/office/powerpoint/2010/main" val="10293140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331640" y="216216"/>
            <a:ext cx="6552728" cy="6480420"/>
          </a:xfrm>
          <a:prstGeom prst="rect">
            <a:avLst/>
          </a:prstGeom>
        </p:spPr>
      </p:pic>
    </p:spTree>
    <p:extLst>
      <p:ext uri="{BB962C8B-B14F-4D97-AF65-F5344CB8AC3E}">
        <p14:creationId xmlns:p14="http://schemas.microsoft.com/office/powerpoint/2010/main" val="28206988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3399899" y="116631"/>
            <a:ext cx="5286901" cy="6529285"/>
          </a:xfrm>
          <a:prstGeom prst="rect">
            <a:avLst/>
          </a:prstGeom>
        </p:spPr>
      </p:pic>
      <p:sp>
        <p:nvSpPr>
          <p:cNvPr id="8" name="TextBox 7"/>
          <p:cNvSpPr txBox="1"/>
          <p:nvPr/>
        </p:nvSpPr>
        <p:spPr>
          <a:xfrm>
            <a:off x="467544" y="1034727"/>
            <a:ext cx="2592288" cy="5016758"/>
          </a:xfrm>
          <a:prstGeom prst="rect">
            <a:avLst/>
          </a:prstGeom>
          <a:noFill/>
        </p:spPr>
        <p:txBody>
          <a:bodyPr wrap="square" rtlCol="0">
            <a:spAutoFit/>
          </a:bodyPr>
          <a:lstStyle/>
          <a:p>
            <a:r>
              <a:rPr lang="en-GB" sz="1600"/>
              <a:t>Detail from </a:t>
            </a:r>
            <a:r>
              <a:rPr lang="en-GB" sz="1600" b="1"/>
              <a:t>“Illustrations of Auspicious Anomalies” </a:t>
            </a:r>
            <a:r>
              <a:rPr lang="en-GB" sz="1600"/>
              <a:t>from </a:t>
            </a:r>
            <a:r>
              <a:rPr lang="en-GB" sz="1600" err="1"/>
              <a:t>Dunhuang</a:t>
            </a:r>
            <a:r>
              <a:rPr lang="en-GB" sz="1600"/>
              <a:t>, Gansu</a:t>
            </a:r>
          </a:p>
          <a:p>
            <a:r>
              <a:rPr lang="en-GB" sz="1600"/>
              <a:t>(c. 8th–9th cent.), ink and </a:t>
            </a:r>
            <a:r>
              <a:rPr lang="en-GB" sz="1600" err="1"/>
              <a:t>colors</a:t>
            </a:r>
            <a:r>
              <a:rPr lang="en-GB" sz="1600"/>
              <a:t> on paper. The entry to the right on the Jiao-Dragon [no. 274] is missing an image that was not yet painted in. The text below cites the </a:t>
            </a:r>
            <a:r>
              <a:rPr lang="en-GB" sz="1600" err="1"/>
              <a:t>Guideways</a:t>
            </a:r>
            <a:r>
              <a:rPr lang="en-GB" sz="1600"/>
              <a:t> but is actually </a:t>
            </a:r>
            <a:r>
              <a:rPr lang="en-GB" sz="1600" err="1"/>
              <a:t>Guo</a:t>
            </a:r>
            <a:r>
              <a:rPr lang="en-GB" sz="1600"/>
              <a:t> Pu’s commentary to the relevant passage on this creature in chapter 5. The image to the left is identified as Yellow-Dragon (</a:t>
            </a:r>
            <a:r>
              <a:rPr lang="en-GB" sz="1600" err="1"/>
              <a:t>Huanglong</a:t>
            </a:r>
            <a:r>
              <a:rPr lang="en-GB" sz="1600"/>
              <a:t>). </a:t>
            </a:r>
            <a:r>
              <a:rPr lang="en-GB" sz="1600" err="1"/>
              <a:t>Bibliothèque</a:t>
            </a:r>
            <a:r>
              <a:rPr lang="en-GB" sz="1600"/>
              <a:t> </a:t>
            </a:r>
            <a:r>
              <a:rPr lang="en-GB" sz="1600" err="1"/>
              <a:t>Nationale</a:t>
            </a:r>
            <a:r>
              <a:rPr lang="en-GB" sz="1600"/>
              <a:t> de France (P.2683), Paris.</a:t>
            </a:r>
          </a:p>
        </p:txBody>
      </p:sp>
    </p:spTree>
    <p:extLst>
      <p:ext uri="{BB962C8B-B14F-4D97-AF65-F5344CB8AC3E}">
        <p14:creationId xmlns:p14="http://schemas.microsoft.com/office/powerpoint/2010/main" val="895632444"/>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(4:3)</PresentationFormat>
  <Slides>51</Slides>
  <Notes>10</Notes>
  <HiddenSlides>0</HiddenSlides>
  <ScaleCrop>false</ScaleCrop>
  <HeadingPairs>
    <vt:vector size="4" baseType="variant">
      <vt:variant>
        <vt:lpstr>Theme</vt:lpstr>
      </vt:variant>
      <vt:variant>
        <vt:i4>2</vt:i4>
      </vt:variant>
      <vt:variant>
        <vt:lpstr>Slide Titles</vt:lpstr>
      </vt:variant>
      <vt:variant>
        <vt:i4>51</vt:i4>
      </vt:variant>
    </vt:vector>
  </HeadingPairs>
  <TitlesOfParts>
    <vt:vector size="53" baseType="lpstr">
      <vt:lpstr>Quadrant</vt:lpstr>
      <vt:lpstr>ThemeKatharina</vt:lpstr>
      <vt:lpstr>‘I give in order that thou shouldst give’</vt:lpstr>
      <vt:lpstr>PowerPoint Presentation</vt:lpstr>
      <vt:lpstr>Shang (ca. 1600-1050 BCE) -- a ‘Chinese’ dynasty</vt:lpstr>
      <vt:lpstr>Shang dynasty</vt:lpstr>
      <vt:lpstr>Shang: Main archaeological sites</vt:lpstr>
      <vt:lpstr>Yinxu: Political and ritual centre of the Shang</vt:lpstr>
      <vt:lpstr>Ritual activities</vt:lpstr>
      <vt:lpstr>PowerPoint Presentation</vt:lpstr>
      <vt:lpstr>PowerPoint Presentation</vt:lpstr>
      <vt:lpstr>Oracle bone inscriptions  (jiaguwen 甲骨文)</vt:lpstr>
      <vt:lpstr>Oracle bone inscriptions</vt:lpstr>
      <vt:lpstr>Process of divination</vt:lpstr>
      <vt:lpstr>Oracle bone inscriptions</vt:lpstr>
      <vt:lpstr>Oracle bone divination</vt:lpstr>
      <vt:lpstr>What do oracle bones tell us about the Shang rule?</vt:lpstr>
      <vt:lpstr>Contradictions of the Shang system</vt:lpstr>
      <vt:lpstr>Mechanisms of Shang integration/submission under Shang rule</vt:lpstr>
      <vt:lpstr>The Shang pantheon (based on oracle bone inscriptions, Shiji 史记)</vt:lpstr>
      <vt:lpstr>The Shang pantheon</vt:lpstr>
      <vt:lpstr>The Shang pantheon B)</vt:lpstr>
      <vt:lpstr>The Shang pantheon -- di</vt:lpstr>
      <vt:lpstr>The Zhou period</vt:lpstr>
      <vt:lpstr>Western Zhou (Xi Zhou 西周)</vt:lpstr>
      <vt:lpstr>Eastern Zhou (Dong Zhou 東周)</vt:lpstr>
      <vt:lpstr>Spring and Autumn Period (Chunqiu 春秋)</vt:lpstr>
      <vt:lpstr>Warring States 戰國 (zhan guo)</vt:lpstr>
      <vt:lpstr>PowerPoint Presentation</vt:lpstr>
      <vt:lpstr>PowerPoint Presentation</vt:lpstr>
      <vt:lpstr>Chinas ‘Axial Age’</vt:lpstr>
      <vt:lpstr>PowerPoint Presentation</vt:lpstr>
      <vt:lpstr>Guiding question</vt:lpstr>
      <vt:lpstr>Religious Foundations of the ruler’s power</vt:lpstr>
      <vt:lpstr>Zhou overthrow of Shang</vt:lpstr>
      <vt:lpstr>Zhou religion</vt:lpstr>
      <vt:lpstr>Zhou religion (cont.)</vt:lpstr>
      <vt:lpstr>Sources for Zhou religion</vt:lpstr>
      <vt:lpstr>Shi Qiang bronze vessel (pan)</vt:lpstr>
      <vt:lpstr>Bronze inscriptions (jinwen)</vt:lpstr>
      <vt:lpstr>Western Zhou sources</vt:lpstr>
      <vt:lpstr>Zhou Ancestral sacrifice</vt:lpstr>
      <vt:lpstr>Part II: Ritual origins of the Warring States</vt:lpstr>
      <vt:lpstr>Houma Covenant Texts</vt:lpstr>
      <vt:lpstr>Ritual basis of Chinese law</vt:lpstr>
      <vt:lpstr>Rituals of control in the courts</vt:lpstr>
      <vt:lpstr>Ritual invention of sage king</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revision>1</cp:revision>
  <dcterms:created xsi:type="dcterms:W3CDTF">2010-02-10T05:41:56Z</dcterms:created>
  <dcterms:modified xsi:type="dcterms:W3CDTF">2018-10-23T12:50:31Z</dcterms:modified>
</cp:coreProperties>
</file>