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7" r:id="rId5"/>
    <p:sldId id="268" r:id="rId6"/>
    <p:sldId id="269" r:id="rId7"/>
    <p:sldId id="270" r:id="rId8"/>
    <p:sldId id="276" r:id="rId9"/>
    <p:sldId id="271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87949" autoAdjust="0"/>
  </p:normalViewPr>
  <p:slideViewPr>
    <p:cSldViewPr snapToGrid="0" showGuides="1">
      <p:cViewPr>
        <p:scale>
          <a:sx n="90" d="100"/>
          <a:sy n="90" d="100"/>
        </p:scale>
        <p:origin x="562" y="3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7/23/2026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30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169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404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2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svg"/><Relationship Id="rId5" Type="http://schemas.openxmlformats.org/officeDocument/2006/relationships/image" Target="../media/image4.png"/><Relationship Id="rId4" Type="http://schemas.openxmlformats.org/officeDocument/2006/relationships/image" Target="../media/image4.sv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xmlns="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xmlns="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xmlns="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xmlns="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xmlns="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xmlns="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14083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7333" userDrawn="1">
          <p15:clr>
            <a:srgbClr val="FBAE40"/>
          </p15:clr>
        </p15:guide>
        <p15:guide id="4" pos="36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xmlns="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xmlns="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049557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xmlns="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xmlns="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xmlns="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xmlns="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6208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xmlns="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xmlns="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9986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xmlns="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xmlns="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xmlns="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xmlns="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xmlns="" id="{147C9C38-5B17-467D-B581-EF28ECB11E80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xmlns="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xmlns="" id="{F694448B-800C-40EF-8F61-18C018E837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xmlns="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741033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xmlns="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xmlns="" id="{E5123CE7-2F8A-489B-BD99-0C2A33ADF49A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xmlns="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xmlns="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xmlns="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xmlns="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xmlns="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89140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04B31150-A166-4DB3-A898-2154C9665891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xmlns="" id="{1C1A95BC-42CA-4166-918D-DF43068814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xmlns="" id="{4B4D5F91-2158-4A30-B83C-5CC9CC6E5D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xmlns="" id="{C509E5D6-79CC-4E1D-AAF4-C6F28F3C177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xmlns="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xmlns="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476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xmlns="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xmlns="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xmlns="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xmlns="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xmlns="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xmlns="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xmlns="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xmlns="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xmlns="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xmlns="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xmlns="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xmlns="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xmlns="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xmlns="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xmlns="" id="{FF56D2E5-86E4-473A-A62F-B7029E5B2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xmlns="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xmlns="" id="{E4E27467-A1AA-4773-AAB5-A96267FBD712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xmlns="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xmlns="" id="{0D86883C-E501-47FF-AE1A-E9CE8B71B421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xmlns="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xmlns="" id="{0A095594-2B82-44ED-8C9B-DA7C4D3D2872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xmlns="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3876503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xmlns="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xmlns="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xmlns="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:a16="http://schemas.microsoft.com/office/drawing/2014/main" xmlns="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:a16="http://schemas.microsoft.com/office/drawing/2014/main" xmlns="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CE9908F-CF81-43F9-880A-401D0C0FB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429000"/>
            <a:ext cx="5011410" cy="65144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37136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xmlns="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xmlns="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xmlns="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Envelope">
            <a:extLst>
              <a:ext uri="{FF2B5EF4-FFF2-40B4-BE49-F238E27FC236}">
                <a16:creationId xmlns:a16="http://schemas.microsoft.com/office/drawing/2014/main" xmlns="" id="{A686352B-226C-4579-B831-0DC14EC389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0" name="Graphic 19" descr="Network">
            <a:extLst>
              <a:ext uri="{FF2B5EF4-FFF2-40B4-BE49-F238E27FC236}">
                <a16:creationId xmlns:a16="http://schemas.microsoft.com/office/drawing/2014/main" xmlns="" id="{460C8169-012B-451A-A6C2-6FEC0DC82AF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xmlns="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xmlns="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xmlns="" id="{525B5135-F466-4A63-A42C-3BB2BAA7D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158641"/>
            <a:ext cx="5011410" cy="921807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1010702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xmlns="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xmlns="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xmlns="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05788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xmlns="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xmlns="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xmlns="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:a16="http://schemas.microsoft.com/office/drawing/2014/main" xmlns="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:a16="http://schemas.microsoft.com/office/drawing/2014/main" xmlns="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xmlns="" id="{4D77C47B-CC1E-41DA-9146-5DFD6306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654412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xmlns="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xmlns="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xmlns="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xmlns="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xmlns="" id="{1A1F33A2-66F7-4D85-99DD-7B00F265A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EC2DFD46-BF74-47BA-A496-92ED1979C3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xmlns="" id="{EF788279-D710-447A-9E71-4D1344575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9758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xmlns="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xmlns="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xmlns="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xmlns="" id="{079DA8F4-EDD3-4D62-A90B-8C3C1AFB00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xmlns="" id="{DA0DA994-B4A9-447A-BEBF-3EA31D375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332150F9-14BF-4DCB-884D-49596914C2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xmlns="" id="{19DEF115-82C2-4E9D-A22C-8DA561FB3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2934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xmlns="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xmlns="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xmlns="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xmlns="" id="{774CF4BA-8DCB-42CF-A2C4-D6AF95EE3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xmlns="" id="{67BA8B6E-A28D-4658-8C91-6CA7BD539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xmlns="" id="{F73B3215-82DB-4DBF-9E77-3AE2308C6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xmlns="" id="{8DFD34E8-36CC-4FFE-926B-C170208FED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03383C6B-3BE4-4380-AF26-1C21492FCE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xmlns="" id="{AE3770E9-CB74-47B0-8229-91F6F7560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61794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xmlns="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xmlns="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xmlns="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xmlns="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xmlns="" id="{C535F2AB-153E-44A9-97BE-00553BEC1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06298D65-1027-4897-A948-DCEEF8FC3D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85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xmlns="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xmlns="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xmlns="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xmlns="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xmlns="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xmlns="" id="{BEB643FD-AA85-4A43-8EBD-AFD10DD98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xmlns="" id="{9001F313-F798-43BE-AFF0-A68C84C36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91881DEA-0ECB-4310-ADF5-4337ACB433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10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7/23/2026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0" r:id="rId4"/>
    <p:sldLayoutId id="2147483661" r:id="rId5"/>
    <p:sldLayoutId id="2147483662" r:id="rId6"/>
    <p:sldLayoutId id="2147483663" r:id="rId7"/>
    <p:sldLayoutId id="2147483654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dirty="0" smtClean="0">
                <a:latin typeface="+mn-lt"/>
              </a:rPr>
              <a:t>AS3-</a:t>
            </a:r>
            <a:r>
              <a:rPr lang="en-GB" sz="4000" dirty="0">
                <a:latin typeface="+mn-lt"/>
              </a:rPr>
              <a:t>The use of social media to promote businesses</a:t>
            </a:r>
            <a:endParaRPr lang="en-US" sz="40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AFF0EFE-C50F-44EB-8978-B97795477C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Alex Kelly-</a:t>
            </a:r>
            <a:r>
              <a:rPr lang="en-US" dirty="0" err="1" smtClean="0"/>
              <a:t>phillips</a:t>
            </a:r>
            <a:r>
              <a:rPr lang="en-US" dirty="0" smtClean="0"/>
              <a:t>                   (2536139)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343650" y="930303"/>
            <a:ext cx="3069203" cy="13119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8" r="16648"/>
          <a:stretch>
            <a:fillRect/>
          </a:stretch>
        </p:blipFill>
        <p:spPr>
          <a:xfrm>
            <a:off x="758520" y="752399"/>
            <a:ext cx="5305661" cy="5305661"/>
          </a:xfrm>
        </p:spPr>
      </p:pic>
    </p:spTree>
    <p:extLst>
      <p:ext uri="{BB962C8B-B14F-4D97-AF65-F5344CB8AC3E}">
        <p14:creationId xmlns:p14="http://schemas.microsoft.com/office/powerpoint/2010/main" val="3737989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64C2A7-EC84-4D8C-9CA2-F6AE46F51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734" y="334270"/>
            <a:ext cx="10515600" cy="940181"/>
          </a:xfrm>
        </p:spPr>
        <p:txBody>
          <a:bodyPr/>
          <a:lstStyle/>
          <a:p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Introduction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Source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66E959E-B23F-467A-9B6E-30F9EE969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06734" y="5883965"/>
            <a:ext cx="1518699" cy="89054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>
          <a:xfrm>
            <a:off x="206734" y="4753410"/>
            <a:ext cx="7900525" cy="764460"/>
          </a:xfrm>
        </p:spPr>
        <p:txBody>
          <a:bodyPr/>
          <a:lstStyle/>
          <a:p>
            <a:pPr algn="l"/>
            <a:r>
              <a:rPr lang="en-GB" dirty="0" smtClean="0"/>
              <a:t>Harvard Reference: Kaplan, A.M. and Haenlein, M. (2010) Users of the world, unite! The challenges and opportunities of social media. Business Horizons.</a:t>
            </a:r>
          </a:p>
          <a:p>
            <a:pPr algn="l"/>
            <a:r>
              <a:rPr lang="en-GB" dirty="0" smtClean="0"/>
              <a:t>https://scholar.google.com/scholar?q=Users+of+the+world,+unite!+The+challenges+and+opportunities+of+social+media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06734" y="6180090"/>
            <a:ext cx="7678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https://www.sciencedirect.com/science/article/abs/pii/S0007681309001232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1185" y="1545626"/>
            <a:ext cx="2692511" cy="35900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06734" y="1696470"/>
            <a:ext cx="60032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The topic of this presentation is how businesses use social media to promote their products and services.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We will look at Social media platforms like Facebook, Instagram, LinkedIn and X to explore how they allow businesses to communicate directly to customers, advertise products and build brand awareness. </a:t>
            </a:r>
          </a:p>
        </p:txBody>
      </p:sp>
    </p:spTree>
    <p:extLst>
      <p:ext uri="{BB962C8B-B14F-4D97-AF65-F5344CB8AC3E}">
        <p14:creationId xmlns:p14="http://schemas.microsoft.com/office/powerpoint/2010/main" val="3187533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1" y="1825625"/>
            <a:ext cx="3991476" cy="4351338"/>
          </a:xfrm>
        </p:spPr>
        <p:txBody>
          <a:bodyPr/>
          <a:lstStyle/>
          <a:p>
            <a:r>
              <a:rPr lang="en-US" sz="1800" dirty="0" smtClean="0"/>
              <a:t>I found this article using Google Scholar, which is an academic search engine.</a:t>
            </a:r>
          </a:p>
          <a:p>
            <a:pPr marL="0" indent="0">
              <a:buNone/>
            </a:pPr>
            <a:endParaRPr lang="en-US" sz="1800" dirty="0" smtClean="0"/>
          </a:p>
          <a:p>
            <a:r>
              <a:rPr lang="en-US" sz="1800" dirty="0" smtClean="0"/>
              <a:t>I searched for keywords including social media marketing, business promotion, and social media business journal.</a:t>
            </a:r>
          </a:p>
          <a:p>
            <a:endParaRPr lang="en-US" sz="1800" dirty="0"/>
          </a:p>
          <a:p>
            <a:r>
              <a:rPr lang="en-US" sz="1800" dirty="0" smtClean="0"/>
              <a:t>I chose this source because it appeared among the highest-ranked results and had been cited thousands of times by other researchers.</a:t>
            </a:r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62393" y="5367130"/>
            <a:ext cx="1582310" cy="139147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15938" y="440267"/>
            <a:ext cx="4014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How I Found the Source?</a:t>
            </a:r>
            <a:endParaRPr lang="en-GB" sz="2800" b="1" dirty="0"/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7" r="13627"/>
          <a:stretch>
            <a:fillRect/>
          </a:stretch>
        </p:blipFill>
        <p:spPr>
          <a:xfrm>
            <a:off x="5884863" y="0"/>
            <a:ext cx="6307137" cy="5780088"/>
          </a:xfrm>
        </p:spPr>
      </p:pic>
    </p:spTree>
    <p:extLst>
      <p:ext uri="{BB962C8B-B14F-4D97-AF65-F5344CB8AC3E}">
        <p14:creationId xmlns:p14="http://schemas.microsoft.com/office/powerpoint/2010/main" val="433561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91B32C0-5E61-447F-9557-57AF415D6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627" y="1522045"/>
            <a:ext cx="4837373" cy="4684021"/>
          </a:xfrm>
        </p:spPr>
        <p:txBody>
          <a:bodyPr/>
          <a:lstStyle/>
          <a:p>
            <a:r>
              <a:rPr lang="en-US" sz="1800" dirty="0" smtClean="0"/>
              <a:t>The credibility of a source is essential in academic research</a:t>
            </a:r>
          </a:p>
          <a:p>
            <a:endParaRPr lang="en-US" sz="1800" dirty="0"/>
          </a:p>
          <a:p>
            <a:r>
              <a:rPr lang="en-US" sz="1800" dirty="0" smtClean="0"/>
              <a:t>The authors, Andreas Kaplan and Michael Haenlein, are internationally recognised academics specialising in marketing, management and digital business.</a:t>
            </a:r>
          </a:p>
          <a:p>
            <a:endParaRPr lang="en-US" sz="1800" dirty="0"/>
          </a:p>
          <a:p>
            <a:r>
              <a:rPr lang="en-US" sz="1800" dirty="0" smtClean="0"/>
              <a:t>The article was published in 2010 in Business Horizons, which is a respected peer-reviewed academic journal.</a:t>
            </a:r>
          </a:p>
          <a:p>
            <a:endParaRPr lang="en-US" sz="1800" dirty="0"/>
          </a:p>
          <a:p>
            <a:r>
              <a:rPr lang="en-US" sz="1800" dirty="0" smtClean="0"/>
              <a:t>Although the article is over 16 years old its remains highly relevant because it introduced many of the concepts that continue to underpin modern social media marketing strategies.</a:t>
            </a:r>
            <a:endParaRPr lang="en-US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26813" y="6239843"/>
            <a:ext cx="1349587" cy="4317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06400" y="423333"/>
            <a:ext cx="4114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Evaluating the creditability of the source</a:t>
            </a:r>
            <a:endParaRPr lang="en-GB" sz="2800" b="1" dirty="0"/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1" r="1664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61730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60" y="1255291"/>
            <a:ext cx="4914189" cy="4351338"/>
          </a:xfrm>
        </p:spPr>
        <p:txBody>
          <a:bodyPr/>
          <a:lstStyle/>
          <a:p>
            <a:r>
              <a:rPr lang="en-GB" sz="1800" dirty="0" smtClean="0"/>
              <a:t>This task helped me develop important academic research skills.</a:t>
            </a:r>
          </a:p>
          <a:p>
            <a:endParaRPr lang="en-GB" sz="1800" dirty="0"/>
          </a:p>
          <a:p>
            <a:r>
              <a:rPr lang="en-GB" sz="1800" dirty="0" smtClean="0"/>
              <a:t>I learned how to identify reliable academic sources using Google Scholar rather than relying on general internet searches.</a:t>
            </a:r>
          </a:p>
          <a:p>
            <a:endParaRPr lang="en-GB" sz="1800" dirty="0"/>
          </a:p>
          <a:p>
            <a:r>
              <a:rPr lang="en-GB" sz="1800" dirty="0" smtClean="0"/>
              <a:t>I also learned that credibility depends on several factors, including the authors qualifications, whether the article has been peer-reviewed, the quality of the journal and relevance.</a:t>
            </a:r>
          </a:p>
          <a:p>
            <a:endParaRPr lang="en-GB" sz="1800" dirty="0"/>
          </a:p>
          <a:p>
            <a:r>
              <a:rPr lang="en-GB" sz="1800" dirty="0" smtClean="0"/>
              <a:t>These research and evaluation </a:t>
            </a:r>
            <a:r>
              <a:rPr lang="en-GB" sz="1800" dirty="0" err="1" smtClean="0"/>
              <a:t>skilss</a:t>
            </a:r>
            <a:r>
              <a:rPr lang="en-GB" sz="1800" dirty="0" smtClean="0"/>
              <a:t> will be valuable throughout my university studies and in future professional roles within business.</a:t>
            </a:r>
          </a:p>
          <a:p>
            <a:endParaRPr lang="en-GB" sz="1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6" name="TextBox 5"/>
          <p:cNvSpPr txBox="1"/>
          <p:nvPr/>
        </p:nvSpPr>
        <p:spPr>
          <a:xfrm>
            <a:off x="431800" y="431800"/>
            <a:ext cx="5023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What I Learned</a:t>
            </a:r>
            <a:endParaRPr lang="en-GB" sz="2800" b="1" dirty="0"/>
          </a:p>
        </p:txBody>
      </p:sp>
      <p:sp>
        <p:nvSpPr>
          <p:cNvPr id="7" name="Rectangle 6"/>
          <p:cNvSpPr/>
          <p:nvPr/>
        </p:nvSpPr>
        <p:spPr>
          <a:xfrm>
            <a:off x="169333" y="6104467"/>
            <a:ext cx="1667934" cy="6688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Placeholder 11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32" r="1863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72418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2E37A9B0-8DFC-4474-9F0A-612E661EF4EC}"/>
              </a:ext>
            </a:extLst>
          </p:cNvPr>
          <p:cNvSpPr>
            <a:spLocks noGrp="1"/>
          </p:cNvSpPr>
          <p:nvPr>
            <p:ph idx="15"/>
          </p:nvPr>
        </p:nvSpPr>
        <p:spPr/>
        <p:txBody>
          <a:bodyPr/>
          <a:lstStyle/>
          <a:p>
            <a:r>
              <a:rPr lang="en-US" dirty="0" smtClean="0"/>
              <a:t>Reflection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548D1D-2547-44FC-BACD-2BCD769E2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400" dirty="0" smtClean="0"/>
              <a:t>The most challenging aspect of this task was selecting the most suitable academic source.</a:t>
            </a:r>
          </a:p>
          <a:p>
            <a:r>
              <a:rPr lang="en-US" sz="1400" dirty="0" smtClean="0"/>
              <a:t>There was many articles discussing how to use social media to promote businesses, but all of them directly relevant to business promotion or peer-reviewed.</a:t>
            </a:r>
          </a:p>
          <a:p>
            <a:r>
              <a:rPr lang="en-US" sz="1400" dirty="0" smtClean="0"/>
              <a:t>Another challenge was evaluating whether an older source was still appropriate.</a:t>
            </a:r>
          </a:p>
          <a:p>
            <a:r>
              <a:rPr lang="en-US" sz="1400" dirty="0" smtClean="0"/>
              <a:t>Although newer research exists, I discovered that influential academic articles often remain valuable because later research builds upon their findings.</a:t>
            </a:r>
            <a:endParaRPr lang="en-US" sz="14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D78F2DCC-A50E-40A1-81F9-70371D4AA42F}"/>
              </a:ext>
            </a:extLst>
          </p:cNvPr>
          <p:cNvSpPr>
            <a:spLocks noGrp="1"/>
          </p:cNvSpPr>
          <p:nvPr>
            <p:ph idx="16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CD639B0-7991-4B2B-9E50-32064EB91255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To conclude, social media has transformed the way businesses promote their products and communicate with customers.</a:t>
            </a:r>
          </a:p>
          <a:p>
            <a:r>
              <a:rPr lang="en-US" sz="1400" dirty="0" smtClean="0"/>
              <a:t>The article by Kapla</a:t>
            </a:r>
            <a:r>
              <a:rPr lang="en-US" sz="1400" dirty="0" smtClean="0"/>
              <a:t>n and Haenlein provides a reliable and well respected foundation for understanding this topic.</a:t>
            </a:r>
          </a:p>
          <a:p>
            <a:r>
              <a:rPr lang="en-US" sz="1400" dirty="0" smtClean="0"/>
              <a:t>Despite being published in 2010, it remains one of the most influential sources in digital marketing</a:t>
            </a: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B5E3677-5FC4-4712-BA70-5DBE57453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63610" y="6225871"/>
            <a:ext cx="2027583" cy="6321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64067" y="362746"/>
            <a:ext cx="1087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Reflection &amp; Conclusion</a:t>
            </a:r>
            <a:endParaRPr lang="en-GB" sz="2800" dirty="0"/>
          </a:p>
        </p:txBody>
      </p:sp>
      <p:sp>
        <p:nvSpPr>
          <p:cNvPr id="14" name="Cloud Callout 13"/>
          <p:cNvSpPr/>
          <p:nvPr/>
        </p:nvSpPr>
        <p:spPr>
          <a:xfrm>
            <a:off x="1645575" y="1985609"/>
            <a:ext cx="615025" cy="423685"/>
          </a:xfrm>
          <a:prstGeom prst="cloudCallou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ction Button: Sound 14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9931400" y="2039287"/>
            <a:ext cx="635000" cy="423685"/>
          </a:xfrm>
          <a:prstGeom prst="actionButtonSoun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2613" y="2711636"/>
            <a:ext cx="408622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269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xmlns="" id="{39B0EC6D-03DD-4CEE-9979-34A964DCA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Rectangle 2"/>
          <p:cNvSpPr/>
          <p:nvPr/>
        </p:nvSpPr>
        <p:spPr>
          <a:xfrm>
            <a:off x="6154310" y="1192696"/>
            <a:ext cx="2767053" cy="15266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53200" y="4368800"/>
            <a:ext cx="440267" cy="129540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5" r="203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28802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ontoso v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4076243_Blue spheres presentation_RVA_v5" id="{E4C0B511-76E7-4C07-AFEA-8FEA0A5A8C84}" vid="{3A463146-28EF-4F73-B63C-03710F66E2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elements/1.1/"/>
    <ds:schemaRef ds:uri="http://schemas.microsoft.com/office/infopath/2007/PartnerControls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1071E6-22AE-499A-B09C-BF21CF5F74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0</TotalTime>
  <Words>486</Words>
  <Application>Microsoft Office PowerPoint</Application>
  <PresentationFormat>Widescreen</PresentationFormat>
  <Paragraphs>54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Office Theme</vt:lpstr>
      <vt:lpstr>AS3-The use of social media to promote businesses</vt:lpstr>
      <vt:lpstr>Introduction &amp; Source</vt:lpstr>
      <vt:lpstr> </vt:lpstr>
      <vt:lpstr>PowerPoint Presentation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2026-07-23T17:17:47Z</dcterms:created>
  <dcterms:modified xsi:type="dcterms:W3CDTF">2026-07-25T15:16:48Z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