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22"/>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101" y="-42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2759B0-A996-4896-8CB6-E88A01CAC53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DA061D7A-DDEA-448C-99D7-6B3EF1B9E592}">
      <dgm:prSet phldrT="[Text]" custT="1"/>
      <dgm:spPr/>
      <dgm:t>
        <a:bodyPr/>
        <a:lstStyle/>
        <a:p>
          <a:r>
            <a:rPr lang="en-GB" sz="1050" dirty="0"/>
            <a:t>Overall systems Design</a:t>
          </a:r>
        </a:p>
      </dgm:t>
    </dgm:pt>
    <dgm:pt modelId="{F4EF77F3-9600-4EBA-91A6-922FCAB6FD74}" type="parTrans" cxnId="{5CE01896-70CF-4C91-97D3-FFB92B94EF5B}">
      <dgm:prSet/>
      <dgm:spPr/>
      <dgm:t>
        <a:bodyPr/>
        <a:lstStyle/>
        <a:p>
          <a:endParaRPr lang="en-GB"/>
        </a:p>
      </dgm:t>
    </dgm:pt>
    <dgm:pt modelId="{4D4EC4A4-ED11-4927-A446-14BAC91CC9AD}" type="sibTrans" cxnId="{5CE01896-70CF-4C91-97D3-FFB92B94EF5B}">
      <dgm:prSet/>
      <dgm:spPr/>
      <dgm:t>
        <a:bodyPr/>
        <a:lstStyle/>
        <a:p>
          <a:endParaRPr lang="en-GB"/>
        </a:p>
      </dgm:t>
    </dgm:pt>
    <dgm:pt modelId="{41B0D093-63B0-4292-9ACF-BB14654FF73C}">
      <dgm:prSet phldrT="[Text]"/>
      <dgm:spPr/>
      <dgm:t>
        <a:bodyPr/>
        <a:lstStyle/>
        <a:p>
          <a:r>
            <a:rPr lang="en-GB" dirty="0"/>
            <a:t>How do we meet the End Users needs.</a:t>
          </a:r>
        </a:p>
      </dgm:t>
    </dgm:pt>
    <dgm:pt modelId="{262DCB7F-774B-43E6-AE01-8B0EF5262344}" type="parTrans" cxnId="{BFA9313C-5A5D-439A-A3C4-892CC3829A5C}">
      <dgm:prSet/>
      <dgm:spPr/>
      <dgm:t>
        <a:bodyPr/>
        <a:lstStyle/>
        <a:p>
          <a:endParaRPr lang="en-GB"/>
        </a:p>
      </dgm:t>
    </dgm:pt>
    <dgm:pt modelId="{06E837CB-0A8C-40EB-9ECC-A766BF7F86CC}" type="sibTrans" cxnId="{BFA9313C-5A5D-439A-A3C4-892CC3829A5C}">
      <dgm:prSet/>
      <dgm:spPr/>
      <dgm:t>
        <a:bodyPr/>
        <a:lstStyle/>
        <a:p>
          <a:endParaRPr lang="en-GB"/>
        </a:p>
      </dgm:t>
    </dgm:pt>
    <dgm:pt modelId="{8A0B78E0-A188-4F62-8900-55FF7CB5C34C}">
      <dgm:prSet phldrT="[Text]"/>
      <dgm:spPr/>
      <dgm:t>
        <a:bodyPr/>
        <a:lstStyle/>
        <a:p>
          <a:r>
            <a:rPr lang="en-GB" dirty="0"/>
            <a:t>What design methods could we use.</a:t>
          </a:r>
        </a:p>
      </dgm:t>
    </dgm:pt>
    <dgm:pt modelId="{88A011EB-837D-45D1-A321-975B69668E1F}" type="parTrans" cxnId="{E5298AD5-8EDA-4E19-B897-F45909444F03}">
      <dgm:prSet/>
      <dgm:spPr/>
      <dgm:t>
        <a:bodyPr/>
        <a:lstStyle/>
        <a:p>
          <a:endParaRPr lang="en-GB"/>
        </a:p>
      </dgm:t>
    </dgm:pt>
    <dgm:pt modelId="{86D5E91E-6EEA-425B-8141-836BE44B320B}" type="sibTrans" cxnId="{E5298AD5-8EDA-4E19-B897-F45909444F03}">
      <dgm:prSet/>
      <dgm:spPr/>
      <dgm:t>
        <a:bodyPr/>
        <a:lstStyle/>
        <a:p>
          <a:endParaRPr lang="en-GB"/>
        </a:p>
      </dgm:t>
    </dgm:pt>
    <dgm:pt modelId="{89F116DE-1988-411E-A616-99F5545C8CEE}">
      <dgm:prSet phldrT="[Text]" custT="1"/>
      <dgm:spPr/>
      <dgm:t>
        <a:bodyPr/>
        <a:lstStyle/>
        <a:p>
          <a:r>
            <a:rPr lang="en-GB" sz="1050" dirty="0"/>
            <a:t>Report</a:t>
          </a:r>
          <a:r>
            <a:rPr lang="en-GB" sz="1000" dirty="0"/>
            <a:t> Design</a:t>
          </a:r>
        </a:p>
      </dgm:t>
    </dgm:pt>
    <dgm:pt modelId="{E57A4A06-7B4F-49E8-B86F-6C110E68C299}" type="parTrans" cxnId="{A1DADD2E-0C7B-46FF-9976-24DDB6AF2E66}">
      <dgm:prSet/>
      <dgm:spPr/>
      <dgm:t>
        <a:bodyPr/>
        <a:lstStyle/>
        <a:p>
          <a:endParaRPr lang="en-GB"/>
        </a:p>
      </dgm:t>
    </dgm:pt>
    <dgm:pt modelId="{A956B22A-97FA-475F-A40F-E333FB9046B7}" type="sibTrans" cxnId="{A1DADD2E-0C7B-46FF-9976-24DDB6AF2E66}">
      <dgm:prSet/>
      <dgm:spPr/>
      <dgm:t>
        <a:bodyPr/>
        <a:lstStyle/>
        <a:p>
          <a:endParaRPr lang="en-GB"/>
        </a:p>
      </dgm:t>
    </dgm:pt>
    <dgm:pt modelId="{6450B2C2-1A4F-49E0-A177-D48F1B5A6EF2}">
      <dgm:prSet phldrT="[Text]"/>
      <dgm:spPr/>
      <dgm:t>
        <a:bodyPr/>
        <a:lstStyle/>
        <a:p>
          <a:r>
            <a:rPr lang="en-GB" dirty="0"/>
            <a:t>Although this may seem odd users are often more interested in output. </a:t>
          </a:r>
        </a:p>
      </dgm:t>
    </dgm:pt>
    <dgm:pt modelId="{1BE858F9-4C23-46A9-A0B6-9001EE908424}" type="parTrans" cxnId="{09BDEC37-0B49-42D6-B3AD-21B3B8CDEBDE}">
      <dgm:prSet/>
      <dgm:spPr/>
      <dgm:t>
        <a:bodyPr/>
        <a:lstStyle/>
        <a:p>
          <a:endParaRPr lang="en-GB"/>
        </a:p>
      </dgm:t>
    </dgm:pt>
    <dgm:pt modelId="{02FADFC8-4024-4CE3-9CA3-5493A573B26B}" type="sibTrans" cxnId="{09BDEC37-0B49-42D6-B3AD-21B3B8CDEBDE}">
      <dgm:prSet/>
      <dgm:spPr/>
      <dgm:t>
        <a:bodyPr/>
        <a:lstStyle/>
        <a:p>
          <a:endParaRPr lang="en-GB"/>
        </a:p>
      </dgm:t>
    </dgm:pt>
    <dgm:pt modelId="{BDBBB917-7C71-438B-893E-690DCD96A61C}">
      <dgm:prSet phldrT="[Text]"/>
      <dgm:spPr/>
      <dgm:t>
        <a:bodyPr/>
        <a:lstStyle/>
        <a:p>
          <a:r>
            <a:rPr lang="en-GB" dirty="0"/>
            <a:t>They may want to print an invoice, a register, a sales audit etc.</a:t>
          </a:r>
        </a:p>
      </dgm:t>
    </dgm:pt>
    <dgm:pt modelId="{ED428400-5176-42FF-8D95-71B45B21C3F1}" type="parTrans" cxnId="{6B27496A-37D6-4098-8C21-C24A4B1B5BD9}">
      <dgm:prSet/>
      <dgm:spPr/>
      <dgm:t>
        <a:bodyPr/>
        <a:lstStyle/>
        <a:p>
          <a:endParaRPr lang="en-GB"/>
        </a:p>
      </dgm:t>
    </dgm:pt>
    <dgm:pt modelId="{60C957CE-E0D8-4FF1-95EF-264D578FB55E}" type="sibTrans" cxnId="{6B27496A-37D6-4098-8C21-C24A4B1B5BD9}">
      <dgm:prSet/>
      <dgm:spPr/>
      <dgm:t>
        <a:bodyPr/>
        <a:lstStyle/>
        <a:p>
          <a:endParaRPr lang="en-GB"/>
        </a:p>
      </dgm:t>
    </dgm:pt>
    <dgm:pt modelId="{B6E1CB2C-2603-4213-8DBD-F1EB022F8A6F}">
      <dgm:prSet phldrT="[Text]" custT="1"/>
      <dgm:spPr/>
      <dgm:t>
        <a:bodyPr/>
        <a:lstStyle/>
        <a:p>
          <a:r>
            <a:rPr lang="en-GB" sz="1050" dirty="0"/>
            <a:t>Data design</a:t>
          </a:r>
        </a:p>
      </dgm:t>
    </dgm:pt>
    <dgm:pt modelId="{98DF75A1-6C6B-4C25-BD25-204CF2AA0EF3}" type="parTrans" cxnId="{707BA553-C9CC-4C31-8F2A-DA1E1E19B81F}">
      <dgm:prSet/>
      <dgm:spPr/>
      <dgm:t>
        <a:bodyPr/>
        <a:lstStyle/>
        <a:p>
          <a:endParaRPr lang="en-GB"/>
        </a:p>
      </dgm:t>
    </dgm:pt>
    <dgm:pt modelId="{E3F7282B-08F6-40DA-ABA3-A2C1EE50E296}" type="sibTrans" cxnId="{707BA553-C9CC-4C31-8F2A-DA1E1E19B81F}">
      <dgm:prSet/>
      <dgm:spPr/>
      <dgm:t>
        <a:bodyPr/>
        <a:lstStyle/>
        <a:p>
          <a:endParaRPr lang="en-GB"/>
        </a:p>
      </dgm:t>
    </dgm:pt>
    <dgm:pt modelId="{555ECEA0-8A32-4A99-94BF-FB914F2484D3}">
      <dgm:prSet phldrT="[Text]"/>
      <dgm:spPr/>
      <dgm:t>
        <a:bodyPr/>
        <a:lstStyle/>
        <a:p>
          <a:r>
            <a:rPr lang="en-GB" dirty="0"/>
            <a:t>How are you going to store the data, the format and type.</a:t>
          </a:r>
        </a:p>
      </dgm:t>
    </dgm:pt>
    <dgm:pt modelId="{9E9C7738-95E8-46B6-B59E-6A3591A08B35}" type="parTrans" cxnId="{E9114BA0-5EFD-402C-8B81-0C8605B519E3}">
      <dgm:prSet/>
      <dgm:spPr/>
      <dgm:t>
        <a:bodyPr/>
        <a:lstStyle/>
        <a:p>
          <a:endParaRPr lang="en-GB"/>
        </a:p>
      </dgm:t>
    </dgm:pt>
    <dgm:pt modelId="{EA70A0DE-1B29-46FA-AF94-BDF30E1AC5EE}" type="sibTrans" cxnId="{E9114BA0-5EFD-402C-8B81-0C8605B519E3}">
      <dgm:prSet/>
      <dgm:spPr/>
      <dgm:t>
        <a:bodyPr/>
        <a:lstStyle/>
        <a:p>
          <a:endParaRPr lang="en-GB"/>
        </a:p>
      </dgm:t>
    </dgm:pt>
    <dgm:pt modelId="{89AD396D-21E3-40EE-9005-86D10589282A}">
      <dgm:prSet phldrT="[Text]"/>
      <dgm:spPr/>
      <dgm:t>
        <a:bodyPr/>
        <a:lstStyle/>
        <a:p>
          <a:r>
            <a:rPr lang="en-GB" dirty="0"/>
            <a:t>Field definitions will effect how the user will be able to see their data. </a:t>
          </a:r>
        </a:p>
      </dgm:t>
    </dgm:pt>
    <dgm:pt modelId="{8619039F-B8E1-4767-9699-05B1C4CAFB97}" type="parTrans" cxnId="{7F1C0B97-B7A8-4E71-A8A0-75B8B5C63D3A}">
      <dgm:prSet/>
      <dgm:spPr/>
      <dgm:t>
        <a:bodyPr/>
        <a:lstStyle/>
        <a:p>
          <a:endParaRPr lang="en-GB"/>
        </a:p>
      </dgm:t>
    </dgm:pt>
    <dgm:pt modelId="{7DE75156-6FF5-41FF-B188-3AB75CDA6292}" type="sibTrans" cxnId="{7F1C0B97-B7A8-4E71-A8A0-75B8B5C63D3A}">
      <dgm:prSet/>
      <dgm:spPr/>
      <dgm:t>
        <a:bodyPr/>
        <a:lstStyle/>
        <a:p>
          <a:endParaRPr lang="en-GB"/>
        </a:p>
      </dgm:t>
    </dgm:pt>
    <dgm:pt modelId="{72248592-5493-45BC-A4D2-92768436D80A}">
      <dgm:prSet phldrT="[Text]" custT="1"/>
      <dgm:spPr/>
      <dgm:t>
        <a:bodyPr/>
        <a:lstStyle/>
        <a:p>
          <a:r>
            <a:rPr lang="en-GB" sz="1200" dirty="0"/>
            <a:t>Table Design</a:t>
          </a:r>
        </a:p>
      </dgm:t>
    </dgm:pt>
    <dgm:pt modelId="{1362C8DB-04AA-43FF-B474-B1210125F5BE}" type="parTrans" cxnId="{1C29088D-B382-4750-83B1-16B41C22B5A1}">
      <dgm:prSet/>
      <dgm:spPr/>
      <dgm:t>
        <a:bodyPr/>
        <a:lstStyle/>
        <a:p>
          <a:endParaRPr lang="en-GB"/>
        </a:p>
      </dgm:t>
    </dgm:pt>
    <dgm:pt modelId="{220B073E-8079-49AD-8BA8-02DABA692FA1}" type="sibTrans" cxnId="{1C29088D-B382-4750-83B1-16B41C22B5A1}">
      <dgm:prSet/>
      <dgm:spPr/>
      <dgm:t>
        <a:bodyPr/>
        <a:lstStyle/>
        <a:p>
          <a:endParaRPr lang="en-GB"/>
        </a:p>
      </dgm:t>
    </dgm:pt>
    <dgm:pt modelId="{B7663D7D-DD04-4529-9195-7737A0786E7D}">
      <dgm:prSet phldrT="[Text]"/>
      <dgm:spPr/>
      <dgm:t>
        <a:bodyPr/>
        <a:lstStyle/>
        <a:p>
          <a:r>
            <a:rPr lang="en-GB" dirty="0"/>
            <a:t>What fields must be input into what table</a:t>
          </a:r>
        </a:p>
      </dgm:t>
    </dgm:pt>
    <dgm:pt modelId="{61A05E00-A456-4233-8296-EC4DD5EEC6FF}" type="parTrans" cxnId="{F7D5236B-11D1-427D-827B-7E10D0A2BEBC}">
      <dgm:prSet/>
      <dgm:spPr/>
      <dgm:t>
        <a:bodyPr/>
        <a:lstStyle/>
        <a:p>
          <a:endParaRPr lang="en-GB"/>
        </a:p>
      </dgm:t>
    </dgm:pt>
    <dgm:pt modelId="{3C66609E-256E-4A50-B08A-B5FBC7C3FC72}" type="sibTrans" cxnId="{F7D5236B-11D1-427D-827B-7E10D0A2BEBC}">
      <dgm:prSet/>
      <dgm:spPr/>
      <dgm:t>
        <a:bodyPr/>
        <a:lstStyle/>
        <a:p>
          <a:endParaRPr lang="en-GB"/>
        </a:p>
      </dgm:t>
    </dgm:pt>
    <dgm:pt modelId="{63BE3F70-2490-4EE8-BE7D-9E5A35CE2187}">
      <dgm:prSet phldrT="[Text]" custT="1"/>
      <dgm:spPr/>
      <dgm:t>
        <a:bodyPr/>
        <a:lstStyle/>
        <a:p>
          <a:r>
            <a:rPr lang="en-GB" sz="1200" dirty="0"/>
            <a:t>Form Design</a:t>
          </a:r>
        </a:p>
      </dgm:t>
    </dgm:pt>
    <dgm:pt modelId="{FA5CFF44-F2C6-4C72-A4DD-B1BD0C6BDF2F}" type="parTrans" cxnId="{CC74684E-4C94-409D-B92C-7ED8FFE5EF72}">
      <dgm:prSet/>
      <dgm:spPr/>
      <dgm:t>
        <a:bodyPr/>
        <a:lstStyle/>
        <a:p>
          <a:endParaRPr lang="en-GB"/>
        </a:p>
      </dgm:t>
    </dgm:pt>
    <dgm:pt modelId="{F4216A1E-E118-494A-A11E-337259F77CD5}" type="sibTrans" cxnId="{CC74684E-4C94-409D-B92C-7ED8FFE5EF72}">
      <dgm:prSet/>
      <dgm:spPr/>
      <dgm:t>
        <a:bodyPr/>
        <a:lstStyle/>
        <a:p>
          <a:endParaRPr lang="en-GB"/>
        </a:p>
      </dgm:t>
    </dgm:pt>
    <dgm:pt modelId="{499215BD-16B7-4132-9FEF-AC82925A0FC8}">
      <dgm:prSet phldrT="[Text]"/>
      <dgm:spPr/>
      <dgm:t>
        <a:bodyPr/>
        <a:lstStyle/>
        <a:p>
          <a:r>
            <a:rPr lang="en-GB" dirty="0"/>
            <a:t>How will the end user finally enter and use the DBMS. </a:t>
          </a:r>
        </a:p>
      </dgm:t>
    </dgm:pt>
    <dgm:pt modelId="{24E1E344-33E2-4F03-AC6D-D8BE92261D21}" type="parTrans" cxnId="{2093639E-90E2-4E74-8726-DB6C747E38D5}">
      <dgm:prSet/>
      <dgm:spPr/>
      <dgm:t>
        <a:bodyPr/>
        <a:lstStyle/>
        <a:p>
          <a:endParaRPr lang="en-GB"/>
        </a:p>
      </dgm:t>
    </dgm:pt>
    <dgm:pt modelId="{8E97CC84-1593-4E7A-8BE3-BF774D8BDC57}" type="sibTrans" cxnId="{2093639E-90E2-4E74-8726-DB6C747E38D5}">
      <dgm:prSet/>
      <dgm:spPr/>
      <dgm:t>
        <a:bodyPr/>
        <a:lstStyle/>
        <a:p>
          <a:endParaRPr lang="en-GB"/>
        </a:p>
      </dgm:t>
    </dgm:pt>
    <dgm:pt modelId="{25368F3D-E1BD-429D-8182-2BB5766A9C21}">
      <dgm:prSet phldrT="[Text]"/>
      <dgm:spPr/>
      <dgm:t>
        <a:bodyPr/>
        <a:lstStyle/>
        <a:p>
          <a:r>
            <a:rPr lang="en-GB" dirty="0"/>
            <a:t> Do you require all those fields? Or can some user requirements be calculated</a:t>
          </a:r>
        </a:p>
      </dgm:t>
    </dgm:pt>
    <dgm:pt modelId="{A0B7FFFC-CA5A-4DBC-BDFF-416C80E89084}" type="parTrans" cxnId="{28D64B04-0B99-45C7-9217-AEA2FD71D86B}">
      <dgm:prSet/>
      <dgm:spPr/>
      <dgm:t>
        <a:bodyPr/>
        <a:lstStyle/>
        <a:p>
          <a:endParaRPr lang="en-GB"/>
        </a:p>
      </dgm:t>
    </dgm:pt>
    <dgm:pt modelId="{83D0ED09-EFEA-4F50-A459-7007FE0EB43A}" type="sibTrans" cxnId="{28D64B04-0B99-45C7-9217-AEA2FD71D86B}">
      <dgm:prSet/>
      <dgm:spPr/>
      <dgm:t>
        <a:bodyPr/>
        <a:lstStyle/>
        <a:p>
          <a:endParaRPr lang="en-GB"/>
        </a:p>
      </dgm:t>
    </dgm:pt>
    <dgm:pt modelId="{F48F5287-F3F2-43D2-A02B-2C8E4B0C1F89}" type="pres">
      <dgm:prSet presAssocID="{7E2759B0-A996-4896-8CB6-E88A01CAC534}" presName="linearFlow" presStyleCnt="0">
        <dgm:presLayoutVars>
          <dgm:dir/>
          <dgm:animLvl val="lvl"/>
          <dgm:resizeHandles val="exact"/>
        </dgm:presLayoutVars>
      </dgm:prSet>
      <dgm:spPr/>
    </dgm:pt>
    <dgm:pt modelId="{65A64DFF-09D1-46F2-B1C6-37BE49D6A01C}" type="pres">
      <dgm:prSet presAssocID="{DA061D7A-DDEA-448C-99D7-6B3EF1B9E592}" presName="composite" presStyleCnt="0"/>
      <dgm:spPr/>
    </dgm:pt>
    <dgm:pt modelId="{6E4B0A2B-C0AF-4640-A5BA-7486F8836205}" type="pres">
      <dgm:prSet presAssocID="{DA061D7A-DDEA-448C-99D7-6B3EF1B9E592}" presName="parentText" presStyleLbl="alignNode1" presStyleIdx="0" presStyleCnt="5">
        <dgm:presLayoutVars>
          <dgm:chMax val="1"/>
          <dgm:bulletEnabled val="1"/>
        </dgm:presLayoutVars>
      </dgm:prSet>
      <dgm:spPr/>
    </dgm:pt>
    <dgm:pt modelId="{64748A20-085E-4F97-8BEE-81F9A4F1FC93}" type="pres">
      <dgm:prSet presAssocID="{DA061D7A-DDEA-448C-99D7-6B3EF1B9E592}" presName="descendantText" presStyleLbl="alignAcc1" presStyleIdx="0" presStyleCnt="5" custLinFactNeighborX="389" custLinFactNeighborY="-797">
        <dgm:presLayoutVars>
          <dgm:bulletEnabled val="1"/>
        </dgm:presLayoutVars>
      </dgm:prSet>
      <dgm:spPr/>
    </dgm:pt>
    <dgm:pt modelId="{9C4963A6-B080-44BE-B480-CD6C81633A27}" type="pres">
      <dgm:prSet presAssocID="{4D4EC4A4-ED11-4927-A446-14BAC91CC9AD}" presName="sp" presStyleCnt="0"/>
      <dgm:spPr/>
    </dgm:pt>
    <dgm:pt modelId="{2D45104C-AAFC-4776-9AA5-AD1CE57262D5}" type="pres">
      <dgm:prSet presAssocID="{89F116DE-1988-411E-A616-99F5545C8CEE}" presName="composite" presStyleCnt="0"/>
      <dgm:spPr/>
    </dgm:pt>
    <dgm:pt modelId="{027944DC-2DC2-41E5-99F9-DB5209F4972D}" type="pres">
      <dgm:prSet presAssocID="{89F116DE-1988-411E-A616-99F5545C8CEE}" presName="parentText" presStyleLbl="alignNode1" presStyleIdx="1" presStyleCnt="5" custLinFactNeighborX="-2408" custLinFactNeighborY="2189">
        <dgm:presLayoutVars>
          <dgm:chMax val="1"/>
          <dgm:bulletEnabled val="1"/>
        </dgm:presLayoutVars>
      </dgm:prSet>
      <dgm:spPr/>
    </dgm:pt>
    <dgm:pt modelId="{D34E2E08-5C45-4D7C-91DC-F5028FD5CC3E}" type="pres">
      <dgm:prSet presAssocID="{89F116DE-1988-411E-A616-99F5545C8CEE}" presName="descendantText" presStyleLbl="alignAcc1" presStyleIdx="1" presStyleCnt="5">
        <dgm:presLayoutVars>
          <dgm:bulletEnabled val="1"/>
        </dgm:presLayoutVars>
      </dgm:prSet>
      <dgm:spPr/>
    </dgm:pt>
    <dgm:pt modelId="{CF178295-1340-4188-8E2A-F4F19B0219FA}" type="pres">
      <dgm:prSet presAssocID="{A956B22A-97FA-475F-A40F-E333FB9046B7}" presName="sp" presStyleCnt="0"/>
      <dgm:spPr/>
    </dgm:pt>
    <dgm:pt modelId="{5C54FE6F-9711-4640-BFB7-80F50D4CFEBD}" type="pres">
      <dgm:prSet presAssocID="{B6E1CB2C-2603-4213-8DBD-F1EB022F8A6F}" presName="composite" presStyleCnt="0"/>
      <dgm:spPr/>
    </dgm:pt>
    <dgm:pt modelId="{AEE86830-C403-487B-92F7-1B17B5F2F635}" type="pres">
      <dgm:prSet presAssocID="{B6E1CB2C-2603-4213-8DBD-F1EB022F8A6F}" presName="parentText" presStyleLbl="alignNode1" presStyleIdx="2" presStyleCnt="5">
        <dgm:presLayoutVars>
          <dgm:chMax val="1"/>
          <dgm:bulletEnabled val="1"/>
        </dgm:presLayoutVars>
      </dgm:prSet>
      <dgm:spPr/>
    </dgm:pt>
    <dgm:pt modelId="{FD4C983F-AB28-47BC-BCA0-A88679A350AD}" type="pres">
      <dgm:prSet presAssocID="{B6E1CB2C-2603-4213-8DBD-F1EB022F8A6F}" presName="descendantText" presStyleLbl="alignAcc1" presStyleIdx="2" presStyleCnt="5">
        <dgm:presLayoutVars>
          <dgm:bulletEnabled val="1"/>
        </dgm:presLayoutVars>
      </dgm:prSet>
      <dgm:spPr/>
    </dgm:pt>
    <dgm:pt modelId="{9E6C0207-3C4E-442E-90AA-F59D6058E245}" type="pres">
      <dgm:prSet presAssocID="{E3F7282B-08F6-40DA-ABA3-A2C1EE50E296}" presName="sp" presStyleCnt="0"/>
      <dgm:spPr/>
    </dgm:pt>
    <dgm:pt modelId="{FB8084A0-D145-495D-AB4E-3964D4BC0845}" type="pres">
      <dgm:prSet presAssocID="{72248592-5493-45BC-A4D2-92768436D80A}" presName="composite" presStyleCnt="0"/>
      <dgm:spPr/>
    </dgm:pt>
    <dgm:pt modelId="{9D368670-3381-472C-B224-A83CD3F7ECD8}" type="pres">
      <dgm:prSet presAssocID="{72248592-5493-45BC-A4D2-92768436D80A}" presName="parentText" presStyleLbl="alignNode1" presStyleIdx="3" presStyleCnt="5" custLinFactNeighborX="-2408" custLinFactNeighborY="2189">
        <dgm:presLayoutVars>
          <dgm:chMax val="1"/>
          <dgm:bulletEnabled val="1"/>
        </dgm:presLayoutVars>
      </dgm:prSet>
      <dgm:spPr/>
    </dgm:pt>
    <dgm:pt modelId="{1E413AC2-1CE3-42B9-ACB5-36648ECD2D63}" type="pres">
      <dgm:prSet presAssocID="{72248592-5493-45BC-A4D2-92768436D80A}" presName="descendantText" presStyleLbl="alignAcc1" presStyleIdx="3" presStyleCnt="5">
        <dgm:presLayoutVars>
          <dgm:bulletEnabled val="1"/>
        </dgm:presLayoutVars>
      </dgm:prSet>
      <dgm:spPr/>
    </dgm:pt>
    <dgm:pt modelId="{C8924488-736D-4B5E-B99E-D0A14E1F2BCD}" type="pres">
      <dgm:prSet presAssocID="{220B073E-8079-49AD-8BA8-02DABA692FA1}" presName="sp" presStyleCnt="0"/>
      <dgm:spPr/>
    </dgm:pt>
    <dgm:pt modelId="{678DF890-99D1-4D0E-8221-696DBDBF00D4}" type="pres">
      <dgm:prSet presAssocID="{63BE3F70-2490-4EE8-BE7D-9E5A35CE2187}" presName="composite" presStyleCnt="0"/>
      <dgm:spPr/>
    </dgm:pt>
    <dgm:pt modelId="{CE837719-284C-42AF-B04B-F28DAEDAAD4A}" type="pres">
      <dgm:prSet presAssocID="{63BE3F70-2490-4EE8-BE7D-9E5A35CE2187}" presName="parentText" presStyleLbl="alignNode1" presStyleIdx="4" presStyleCnt="5" custLinFactNeighborX="-2408" custLinFactNeighborY="2189">
        <dgm:presLayoutVars>
          <dgm:chMax val="1"/>
          <dgm:bulletEnabled val="1"/>
        </dgm:presLayoutVars>
      </dgm:prSet>
      <dgm:spPr/>
    </dgm:pt>
    <dgm:pt modelId="{555B48CC-1CD4-4A3F-9DAA-2F456A1ED572}" type="pres">
      <dgm:prSet presAssocID="{63BE3F70-2490-4EE8-BE7D-9E5A35CE2187}" presName="descendantText" presStyleLbl="alignAcc1" presStyleIdx="4" presStyleCnt="5">
        <dgm:presLayoutVars>
          <dgm:bulletEnabled val="1"/>
        </dgm:presLayoutVars>
      </dgm:prSet>
      <dgm:spPr/>
    </dgm:pt>
  </dgm:ptLst>
  <dgm:cxnLst>
    <dgm:cxn modelId="{28D64B04-0B99-45C7-9217-AEA2FD71D86B}" srcId="{72248592-5493-45BC-A4D2-92768436D80A}" destId="{25368F3D-E1BD-429D-8182-2BB5766A9C21}" srcOrd="1" destOrd="0" parTransId="{A0B7FFFC-CA5A-4DBC-BDFF-416C80E89084}" sibTransId="{83D0ED09-EFEA-4F50-A459-7007FE0EB43A}"/>
    <dgm:cxn modelId="{79BA4706-E1E2-49E4-8972-73C3FA36DA9A}" type="presOf" srcId="{63BE3F70-2490-4EE8-BE7D-9E5A35CE2187}" destId="{CE837719-284C-42AF-B04B-F28DAEDAAD4A}" srcOrd="0" destOrd="0" presId="urn:microsoft.com/office/officeart/2005/8/layout/chevron2"/>
    <dgm:cxn modelId="{1F11A608-3ECD-4AE1-85A4-5C9344B453FD}" type="presOf" srcId="{72248592-5493-45BC-A4D2-92768436D80A}" destId="{9D368670-3381-472C-B224-A83CD3F7ECD8}" srcOrd="0" destOrd="0" presId="urn:microsoft.com/office/officeart/2005/8/layout/chevron2"/>
    <dgm:cxn modelId="{4BBA4D17-5D13-4B55-A099-437DC3FF0461}" type="presOf" srcId="{B7663D7D-DD04-4529-9195-7737A0786E7D}" destId="{1E413AC2-1CE3-42B9-ACB5-36648ECD2D63}" srcOrd="0" destOrd="0" presId="urn:microsoft.com/office/officeart/2005/8/layout/chevron2"/>
    <dgm:cxn modelId="{32127823-49AC-447B-BCE5-04B529E3477D}" type="presOf" srcId="{DA061D7A-DDEA-448C-99D7-6B3EF1B9E592}" destId="{6E4B0A2B-C0AF-4640-A5BA-7486F8836205}" srcOrd="0" destOrd="0" presId="urn:microsoft.com/office/officeart/2005/8/layout/chevron2"/>
    <dgm:cxn modelId="{A1DADD2E-0C7B-46FF-9976-24DDB6AF2E66}" srcId="{7E2759B0-A996-4896-8CB6-E88A01CAC534}" destId="{89F116DE-1988-411E-A616-99F5545C8CEE}" srcOrd="1" destOrd="0" parTransId="{E57A4A06-7B4F-49E8-B86F-6C110E68C299}" sibTransId="{A956B22A-97FA-475F-A40F-E333FB9046B7}"/>
    <dgm:cxn modelId="{09BDEC37-0B49-42D6-B3AD-21B3B8CDEBDE}" srcId="{89F116DE-1988-411E-A616-99F5545C8CEE}" destId="{6450B2C2-1A4F-49E0-A177-D48F1B5A6EF2}" srcOrd="0" destOrd="0" parTransId="{1BE858F9-4C23-46A9-A0B6-9001EE908424}" sibTransId="{02FADFC8-4024-4CE3-9CA3-5493A573B26B}"/>
    <dgm:cxn modelId="{BFA9313C-5A5D-439A-A3C4-892CC3829A5C}" srcId="{DA061D7A-DDEA-448C-99D7-6B3EF1B9E592}" destId="{41B0D093-63B0-4292-9ACF-BB14654FF73C}" srcOrd="0" destOrd="0" parTransId="{262DCB7F-774B-43E6-AE01-8B0EF5262344}" sibTransId="{06E837CB-0A8C-40EB-9ECC-A766BF7F86CC}"/>
    <dgm:cxn modelId="{98DAD562-5E3D-4D91-9037-ABF9CEB31A71}" type="presOf" srcId="{BDBBB917-7C71-438B-893E-690DCD96A61C}" destId="{D34E2E08-5C45-4D7C-91DC-F5028FD5CC3E}" srcOrd="0" destOrd="1" presId="urn:microsoft.com/office/officeart/2005/8/layout/chevron2"/>
    <dgm:cxn modelId="{6B27496A-37D6-4098-8C21-C24A4B1B5BD9}" srcId="{89F116DE-1988-411E-A616-99F5545C8CEE}" destId="{BDBBB917-7C71-438B-893E-690DCD96A61C}" srcOrd="1" destOrd="0" parTransId="{ED428400-5176-42FF-8D95-71B45B21C3F1}" sibTransId="{60C957CE-E0D8-4FF1-95EF-264D578FB55E}"/>
    <dgm:cxn modelId="{F7D5236B-11D1-427D-827B-7E10D0A2BEBC}" srcId="{72248592-5493-45BC-A4D2-92768436D80A}" destId="{B7663D7D-DD04-4529-9195-7737A0786E7D}" srcOrd="0" destOrd="0" parTransId="{61A05E00-A456-4233-8296-EC4DD5EEC6FF}" sibTransId="{3C66609E-256E-4A50-B08A-B5FBC7C3FC72}"/>
    <dgm:cxn modelId="{7630CF6C-0BC0-41C1-85AF-E2A79D11A772}" type="presOf" srcId="{25368F3D-E1BD-429D-8182-2BB5766A9C21}" destId="{1E413AC2-1CE3-42B9-ACB5-36648ECD2D63}" srcOrd="0" destOrd="1" presId="urn:microsoft.com/office/officeart/2005/8/layout/chevron2"/>
    <dgm:cxn modelId="{CC74684E-4C94-409D-B92C-7ED8FFE5EF72}" srcId="{7E2759B0-A996-4896-8CB6-E88A01CAC534}" destId="{63BE3F70-2490-4EE8-BE7D-9E5A35CE2187}" srcOrd="4" destOrd="0" parTransId="{FA5CFF44-F2C6-4C72-A4DD-B1BD0C6BDF2F}" sibTransId="{F4216A1E-E118-494A-A11E-337259F77CD5}"/>
    <dgm:cxn modelId="{707BA553-C9CC-4C31-8F2A-DA1E1E19B81F}" srcId="{7E2759B0-A996-4896-8CB6-E88A01CAC534}" destId="{B6E1CB2C-2603-4213-8DBD-F1EB022F8A6F}" srcOrd="2" destOrd="0" parTransId="{98DF75A1-6C6B-4C25-BD25-204CF2AA0EF3}" sibTransId="{E3F7282B-08F6-40DA-ABA3-A2C1EE50E296}"/>
    <dgm:cxn modelId="{3E22B654-6708-43C7-ADA5-ED75A30328DB}" type="presOf" srcId="{555ECEA0-8A32-4A99-94BF-FB914F2484D3}" destId="{FD4C983F-AB28-47BC-BCA0-A88679A350AD}" srcOrd="0" destOrd="0" presId="urn:microsoft.com/office/officeart/2005/8/layout/chevron2"/>
    <dgm:cxn modelId="{58F88559-05C8-4D2C-BB13-74201E8EC9C4}" type="presOf" srcId="{89F116DE-1988-411E-A616-99F5545C8CEE}" destId="{027944DC-2DC2-41E5-99F9-DB5209F4972D}" srcOrd="0" destOrd="0" presId="urn:microsoft.com/office/officeart/2005/8/layout/chevron2"/>
    <dgm:cxn modelId="{20D04082-46FA-43E9-AC1C-F61607946FCB}" type="presOf" srcId="{6450B2C2-1A4F-49E0-A177-D48F1B5A6EF2}" destId="{D34E2E08-5C45-4D7C-91DC-F5028FD5CC3E}" srcOrd="0" destOrd="0" presId="urn:microsoft.com/office/officeart/2005/8/layout/chevron2"/>
    <dgm:cxn modelId="{1C29088D-B382-4750-83B1-16B41C22B5A1}" srcId="{7E2759B0-A996-4896-8CB6-E88A01CAC534}" destId="{72248592-5493-45BC-A4D2-92768436D80A}" srcOrd="3" destOrd="0" parTransId="{1362C8DB-04AA-43FF-B474-B1210125F5BE}" sibTransId="{220B073E-8079-49AD-8BA8-02DABA692FA1}"/>
    <dgm:cxn modelId="{5CE01896-70CF-4C91-97D3-FFB92B94EF5B}" srcId="{7E2759B0-A996-4896-8CB6-E88A01CAC534}" destId="{DA061D7A-DDEA-448C-99D7-6B3EF1B9E592}" srcOrd="0" destOrd="0" parTransId="{F4EF77F3-9600-4EBA-91A6-922FCAB6FD74}" sibTransId="{4D4EC4A4-ED11-4927-A446-14BAC91CC9AD}"/>
    <dgm:cxn modelId="{7F1C0B97-B7A8-4E71-A8A0-75B8B5C63D3A}" srcId="{B6E1CB2C-2603-4213-8DBD-F1EB022F8A6F}" destId="{89AD396D-21E3-40EE-9005-86D10589282A}" srcOrd="1" destOrd="0" parTransId="{8619039F-B8E1-4767-9699-05B1C4CAFB97}" sibTransId="{7DE75156-6FF5-41FF-B188-3AB75CDA6292}"/>
    <dgm:cxn modelId="{226DC29B-F6E8-49B1-BEC5-0F905FE36F44}" type="presOf" srcId="{7E2759B0-A996-4896-8CB6-E88A01CAC534}" destId="{F48F5287-F3F2-43D2-A02B-2C8E4B0C1F89}" srcOrd="0" destOrd="0" presId="urn:microsoft.com/office/officeart/2005/8/layout/chevron2"/>
    <dgm:cxn modelId="{16F6DE9D-1245-422B-B2E7-E0E288EF3918}" type="presOf" srcId="{41B0D093-63B0-4292-9ACF-BB14654FF73C}" destId="{64748A20-085E-4F97-8BEE-81F9A4F1FC93}" srcOrd="0" destOrd="0" presId="urn:microsoft.com/office/officeart/2005/8/layout/chevron2"/>
    <dgm:cxn modelId="{2093639E-90E2-4E74-8726-DB6C747E38D5}" srcId="{63BE3F70-2490-4EE8-BE7D-9E5A35CE2187}" destId="{499215BD-16B7-4132-9FEF-AC82925A0FC8}" srcOrd="0" destOrd="0" parTransId="{24E1E344-33E2-4F03-AC6D-D8BE92261D21}" sibTransId="{8E97CC84-1593-4E7A-8BE3-BF774D8BDC57}"/>
    <dgm:cxn modelId="{E9114BA0-5EFD-402C-8B81-0C8605B519E3}" srcId="{B6E1CB2C-2603-4213-8DBD-F1EB022F8A6F}" destId="{555ECEA0-8A32-4A99-94BF-FB914F2484D3}" srcOrd="0" destOrd="0" parTransId="{9E9C7738-95E8-46B6-B59E-6A3591A08B35}" sibTransId="{EA70A0DE-1B29-46FA-AF94-BDF30E1AC5EE}"/>
    <dgm:cxn modelId="{220FD3A7-2653-4488-8D77-A2CD92B51F0D}" type="presOf" srcId="{89AD396D-21E3-40EE-9005-86D10589282A}" destId="{FD4C983F-AB28-47BC-BCA0-A88679A350AD}" srcOrd="0" destOrd="1" presId="urn:microsoft.com/office/officeart/2005/8/layout/chevron2"/>
    <dgm:cxn modelId="{DDD448B4-739A-44FF-BB5C-C6F9BC69A347}" type="presOf" srcId="{8A0B78E0-A188-4F62-8900-55FF7CB5C34C}" destId="{64748A20-085E-4F97-8BEE-81F9A4F1FC93}" srcOrd="0" destOrd="1" presId="urn:microsoft.com/office/officeart/2005/8/layout/chevron2"/>
    <dgm:cxn modelId="{F443CDCA-92C7-4EB2-9F93-6DEBC1F6C851}" type="presOf" srcId="{499215BD-16B7-4132-9FEF-AC82925A0FC8}" destId="{555B48CC-1CD4-4A3F-9DAA-2F456A1ED572}" srcOrd="0" destOrd="0" presId="urn:microsoft.com/office/officeart/2005/8/layout/chevron2"/>
    <dgm:cxn modelId="{E5298AD5-8EDA-4E19-B897-F45909444F03}" srcId="{DA061D7A-DDEA-448C-99D7-6B3EF1B9E592}" destId="{8A0B78E0-A188-4F62-8900-55FF7CB5C34C}" srcOrd="1" destOrd="0" parTransId="{88A011EB-837D-45D1-A321-975B69668E1F}" sibTransId="{86D5E91E-6EEA-425B-8141-836BE44B320B}"/>
    <dgm:cxn modelId="{695231E8-27FC-4337-A006-5CC6F4FA14FD}" type="presOf" srcId="{B6E1CB2C-2603-4213-8DBD-F1EB022F8A6F}" destId="{AEE86830-C403-487B-92F7-1B17B5F2F635}" srcOrd="0" destOrd="0" presId="urn:microsoft.com/office/officeart/2005/8/layout/chevron2"/>
    <dgm:cxn modelId="{E399BE74-3338-498A-9D64-0D1D0A21B99F}" type="presParOf" srcId="{F48F5287-F3F2-43D2-A02B-2C8E4B0C1F89}" destId="{65A64DFF-09D1-46F2-B1C6-37BE49D6A01C}" srcOrd="0" destOrd="0" presId="urn:microsoft.com/office/officeart/2005/8/layout/chevron2"/>
    <dgm:cxn modelId="{4E0042CD-E2ED-4F1C-AFFA-2B636EFF7BD5}" type="presParOf" srcId="{65A64DFF-09D1-46F2-B1C6-37BE49D6A01C}" destId="{6E4B0A2B-C0AF-4640-A5BA-7486F8836205}" srcOrd="0" destOrd="0" presId="urn:microsoft.com/office/officeart/2005/8/layout/chevron2"/>
    <dgm:cxn modelId="{EDAEABB0-9162-4173-B262-A16C63CE7BED}" type="presParOf" srcId="{65A64DFF-09D1-46F2-B1C6-37BE49D6A01C}" destId="{64748A20-085E-4F97-8BEE-81F9A4F1FC93}" srcOrd="1" destOrd="0" presId="urn:microsoft.com/office/officeart/2005/8/layout/chevron2"/>
    <dgm:cxn modelId="{00FC80AD-DCF1-418F-9072-A78DAD2F48B0}" type="presParOf" srcId="{F48F5287-F3F2-43D2-A02B-2C8E4B0C1F89}" destId="{9C4963A6-B080-44BE-B480-CD6C81633A27}" srcOrd="1" destOrd="0" presId="urn:microsoft.com/office/officeart/2005/8/layout/chevron2"/>
    <dgm:cxn modelId="{26029038-851D-41BC-935C-3649CB3C9DCA}" type="presParOf" srcId="{F48F5287-F3F2-43D2-A02B-2C8E4B0C1F89}" destId="{2D45104C-AAFC-4776-9AA5-AD1CE57262D5}" srcOrd="2" destOrd="0" presId="urn:microsoft.com/office/officeart/2005/8/layout/chevron2"/>
    <dgm:cxn modelId="{CCDEA5E4-D2E9-45D4-8B78-CBEEFA76A6F1}" type="presParOf" srcId="{2D45104C-AAFC-4776-9AA5-AD1CE57262D5}" destId="{027944DC-2DC2-41E5-99F9-DB5209F4972D}" srcOrd="0" destOrd="0" presId="urn:microsoft.com/office/officeart/2005/8/layout/chevron2"/>
    <dgm:cxn modelId="{47953D55-4965-4C9F-89E1-81FDA8B73BE7}" type="presParOf" srcId="{2D45104C-AAFC-4776-9AA5-AD1CE57262D5}" destId="{D34E2E08-5C45-4D7C-91DC-F5028FD5CC3E}" srcOrd="1" destOrd="0" presId="urn:microsoft.com/office/officeart/2005/8/layout/chevron2"/>
    <dgm:cxn modelId="{532AE07C-D00B-4693-8585-CBAFAAB697DE}" type="presParOf" srcId="{F48F5287-F3F2-43D2-A02B-2C8E4B0C1F89}" destId="{CF178295-1340-4188-8E2A-F4F19B0219FA}" srcOrd="3" destOrd="0" presId="urn:microsoft.com/office/officeart/2005/8/layout/chevron2"/>
    <dgm:cxn modelId="{6C5792E3-B583-453F-B3E0-F7B0761C82AB}" type="presParOf" srcId="{F48F5287-F3F2-43D2-A02B-2C8E4B0C1F89}" destId="{5C54FE6F-9711-4640-BFB7-80F50D4CFEBD}" srcOrd="4" destOrd="0" presId="urn:microsoft.com/office/officeart/2005/8/layout/chevron2"/>
    <dgm:cxn modelId="{7818EE1F-E1ED-4709-BAF1-27581AE1CB25}" type="presParOf" srcId="{5C54FE6F-9711-4640-BFB7-80F50D4CFEBD}" destId="{AEE86830-C403-487B-92F7-1B17B5F2F635}" srcOrd="0" destOrd="0" presId="urn:microsoft.com/office/officeart/2005/8/layout/chevron2"/>
    <dgm:cxn modelId="{729BA1AF-4CA5-434F-89A8-C014E109C91C}" type="presParOf" srcId="{5C54FE6F-9711-4640-BFB7-80F50D4CFEBD}" destId="{FD4C983F-AB28-47BC-BCA0-A88679A350AD}" srcOrd="1" destOrd="0" presId="urn:microsoft.com/office/officeart/2005/8/layout/chevron2"/>
    <dgm:cxn modelId="{D337C494-2B70-4DF4-BF0E-900E4733F1E9}" type="presParOf" srcId="{F48F5287-F3F2-43D2-A02B-2C8E4B0C1F89}" destId="{9E6C0207-3C4E-442E-90AA-F59D6058E245}" srcOrd="5" destOrd="0" presId="urn:microsoft.com/office/officeart/2005/8/layout/chevron2"/>
    <dgm:cxn modelId="{8688C985-3E94-4405-9C4D-9C364A170DD9}" type="presParOf" srcId="{F48F5287-F3F2-43D2-A02B-2C8E4B0C1F89}" destId="{FB8084A0-D145-495D-AB4E-3964D4BC0845}" srcOrd="6" destOrd="0" presId="urn:microsoft.com/office/officeart/2005/8/layout/chevron2"/>
    <dgm:cxn modelId="{19119519-AC93-4DA3-B953-08BAB7A6FC71}" type="presParOf" srcId="{FB8084A0-D145-495D-AB4E-3964D4BC0845}" destId="{9D368670-3381-472C-B224-A83CD3F7ECD8}" srcOrd="0" destOrd="0" presId="urn:microsoft.com/office/officeart/2005/8/layout/chevron2"/>
    <dgm:cxn modelId="{FF202BB5-B1A5-444E-B2B1-89DAAF510925}" type="presParOf" srcId="{FB8084A0-D145-495D-AB4E-3964D4BC0845}" destId="{1E413AC2-1CE3-42B9-ACB5-36648ECD2D63}" srcOrd="1" destOrd="0" presId="urn:microsoft.com/office/officeart/2005/8/layout/chevron2"/>
    <dgm:cxn modelId="{C2622DC0-430E-4C30-A338-DFEE7696FC12}" type="presParOf" srcId="{F48F5287-F3F2-43D2-A02B-2C8E4B0C1F89}" destId="{C8924488-736D-4B5E-B99E-D0A14E1F2BCD}" srcOrd="7" destOrd="0" presId="urn:microsoft.com/office/officeart/2005/8/layout/chevron2"/>
    <dgm:cxn modelId="{FC775063-6E3A-4636-8F03-FC85A0CF79D8}" type="presParOf" srcId="{F48F5287-F3F2-43D2-A02B-2C8E4B0C1F89}" destId="{678DF890-99D1-4D0E-8221-696DBDBF00D4}" srcOrd="8" destOrd="0" presId="urn:microsoft.com/office/officeart/2005/8/layout/chevron2"/>
    <dgm:cxn modelId="{2620146D-6453-47DC-AB3F-B18C0E6ADC88}" type="presParOf" srcId="{678DF890-99D1-4D0E-8221-696DBDBF00D4}" destId="{CE837719-284C-42AF-B04B-F28DAEDAAD4A}" srcOrd="0" destOrd="0" presId="urn:microsoft.com/office/officeart/2005/8/layout/chevron2"/>
    <dgm:cxn modelId="{4926E21A-4FC8-4E85-AF40-E8BD8AAD6541}" type="presParOf" srcId="{678DF890-99D1-4D0E-8221-696DBDBF00D4}" destId="{555B48CC-1CD4-4A3F-9DAA-2F456A1ED572}"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B0A2B-C0AF-4640-A5BA-7486F8836205}">
      <dsp:nvSpPr>
        <dsp:cNvPr id="0" name=""/>
        <dsp:cNvSpPr/>
      </dsp:nvSpPr>
      <dsp:spPr>
        <a:xfrm rot="5400000">
          <a:off x="-148230" y="150469"/>
          <a:ext cx="988203" cy="69174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a:t>Overall systems Design</a:t>
          </a:r>
        </a:p>
      </dsp:txBody>
      <dsp:txXfrm rot="-5400000">
        <a:off x="1" y="348109"/>
        <a:ext cx="691742" cy="296461"/>
      </dsp:txXfrm>
    </dsp:sp>
    <dsp:sp modelId="{64748A20-085E-4F97-8BEE-81F9A4F1FC93}">
      <dsp:nvSpPr>
        <dsp:cNvPr id="0" name=""/>
        <dsp:cNvSpPr/>
      </dsp:nvSpPr>
      <dsp:spPr>
        <a:xfrm rot="5400000">
          <a:off x="4010762" y="-3319019"/>
          <a:ext cx="642669" cy="7280709"/>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How do we meet the End Users needs.</a:t>
          </a:r>
        </a:p>
        <a:p>
          <a:pPr marL="171450" lvl="1" indent="-171450" algn="l" defTabSz="755650">
            <a:lnSpc>
              <a:spcPct val="90000"/>
            </a:lnSpc>
            <a:spcBef>
              <a:spcPct val="0"/>
            </a:spcBef>
            <a:spcAft>
              <a:spcPct val="15000"/>
            </a:spcAft>
            <a:buChar char="•"/>
          </a:pPr>
          <a:r>
            <a:rPr lang="en-GB" sz="1700" kern="1200" dirty="0"/>
            <a:t>What design methods could we use.</a:t>
          </a:r>
        </a:p>
      </dsp:txBody>
      <dsp:txXfrm rot="-5400000">
        <a:off x="691743" y="31373"/>
        <a:ext cx="7249336" cy="579923"/>
      </dsp:txXfrm>
    </dsp:sp>
    <dsp:sp modelId="{027944DC-2DC2-41E5-99F9-DB5209F4972D}">
      <dsp:nvSpPr>
        <dsp:cNvPr id="0" name=""/>
        <dsp:cNvSpPr/>
      </dsp:nvSpPr>
      <dsp:spPr>
        <a:xfrm rot="5400000">
          <a:off x="-148230" y="1041932"/>
          <a:ext cx="988203" cy="69174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a:t>Report</a:t>
          </a:r>
          <a:r>
            <a:rPr lang="en-GB" sz="1000" kern="1200" dirty="0"/>
            <a:t> Design</a:t>
          </a:r>
        </a:p>
      </dsp:txBody>
      <dsp:txXfrm rot="-5400000">
        <a:off x="1" y="1239572"/>
        <a:ext cx="691742" cy="296461"/>
      </dsp:txXfrm>
    </dsp:sp>
    <dsp:sp modelId="{D34E2E08-5C45-4D7C-91DC-F5028FD5CC3E}">
      <dsp:nvSpPr>
        <dsp:cNvPr id="0" name=""/>
        <dsp:cNvSpPr/>
      </dsp:nvSpPr>
      <dsp:spPr>
        <a:xfrm rot="5400000">
          <a:off x="4010931" y="-2447118"/>
          <a:ext cx="642332" cy="7280709"/>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Although this may seem odd users are often more interested in output. </a:t>
          </a:r>
        </a:p>
        <a:p>
          <a:pPr marL="171450" lvl="1" indent="-171450" algn="l" defTabSz="755650">
            <a:lnSpc>
              <a:spcPct val="90000"/>
            </a:lnSpc>
            <a:spcBef>
              <a:spcPct val="0"/>
            </a:spcBef>
            <a:spcAft>
              <a:spcPct val="15000"/>
            </a:spcAft>
            <a:buChar char="•"/>
          </a:pPr>
          <a:r>
            <a:rPr lang="en-GB" sz="1700" kern="1200" dirty="0"/>
            <a:t>They may want to print an invoice, a register, a sales audit etc.</a:t>
          </a:r>
        </a:p>
      </dsp:txBody>
      <dsp:txXfrm rot="-5400000">
        <a:off x="691743" y="903426"/>
        <a:ext cx="7249353" cy="579620"/>
      </dsp:txXfrm>
    </dsp:sp>
    <dsp:sp modelId="{AEE86830-C403-487B-92F7-1B17B5F2F635}">
      <dsp:nvSpPr>
        <dsp:cNvPr id="0" name=""/>
        <dsp:cNvSpPr/>
      </dsp:nvSpPr>
      <dsp:spPr>
        <a:xfrm rot="5400000">
          <a:off x="-148230" y="1890131"/>
          <a:ext cx="988203" cy="69174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66725">
            <a:lnSpc>
              <a:spcPct val="90000"/>
            </a:lnSpc>
            <a:spcBef>
              <a:spcPct val="0"/>
            </a:spcBef>
            <a:spcAft>
              <a:spcPct val="35000"/>
            </a:spcAft>
            <a:buNone/>
          </a:pPr>
          <a:r>
            <a:rPr lang="en-GB" sz="1050" kern="1200" dirty="0"/>
            <a:t>Data design</a:t>
          </a:r>
        </a:p>
      </dsp:txBody>
      <dsp:txXfrm rot="-5400000">
        <a:off x="1" y="2087771"/>
        <a:ext cx="691742" cy="296461"/>
      </dsp:txXfrm>
    </dsp:sp>
    <dsp:sp modelId="{FD4C983F-AB28-47BC-BCA0-A88679A350AD}">
      <dsp:nvSpPr>
        <dsp:cNvPr id="0" name=""/>
        <dsp:cNvSpPr/>
      </dsp:nvSpPr>
      <dsp:spPr>
        <a:xfrm rot="5400000">
          <a:off x="4010931" y="-1577287"/>
          <a:ext cx="642332" cy="7280709"/>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How are you going to store the data, the format and type.</a:t>
          </a:r>
        </a:p>
        <a:p>
          <a:pPr marL="171450" lvl="1" indent="-171450" algn="l" defTabSz="755650">
            <a:lnSpc>
              <a:spcPct val="90000"/>
            </a:lnSpc>
            <a:spcBef>
              <a:spcPct val="0"/>
            </a:spcBef>
            <a:spcAft>
              <a:spcPct val="15000"/>
            </a:spcAft>
            <a:buChar char="•"/>
          </a:pPr>
          <a:r>
            <a:rPr lang="en-GB" sz="1700" kern="1200" dirty="0"/>
            <a:t>Field definitions will effect how the user will be able to see their data. </a:t>
          </a:r>
        </a:p>
      </dsp:txBody>
      <dsp:txXfrm rot="-5400000">
        <a:off x="691743" y="1773257"/>
        <a:ext cx="7249353" cy="579620"/>
      </dsp:txXfrm>
    </dsp:sp>
    <dsp:sp modelId="{9D368670-3381-472C-B224-A83CD3F7ECD8}">
      <dsp:nvSpPr>
        <dsp:cNvPr id="0" name=""/>
        <dsp:cNvSpPr/>
      </dsp:nvSpPr>
      <dsp:spPr>
        <a:xfrm rot="5400000">
          <a:off x="-148230" y="2781594"/>
          <a:ext cx="988203" cy="69174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Table Design</a:t>
          </a:r>
        </a:p>
      </dsp:txBody>
      <dsp:txXfrm rot="-5400000">
        <a:off x="1" y="2979234"/>
        <a:ext cx="691742" cy="296461"/>
      </dsp:txXfrm>
    </dsp:sp>
    <dsp:sp modelId="{1E413AC2-1CE3-42B9-ACB5-36648ECD2D63}">
      <dsp:nvSpPr>
        <dsp:cNvPr id="0" name=""/>
        <dsp:cNvSpPr/>
      </dsp:nvSpPr>
      <dsp:spPr>
        <a:xfrm rot="5400000">
          <a:off x="4010931" y="-707456"/>
          <a:ext cx="642332" cy="7280709"/>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What fields must be input into what table</a:t>
          </a:r>
        </a:p>
        <a:p>
          <a:pPr marL="171450" lvl="1" indent="-171450" algn="l" defTabSz="755650">
            <a:lnSpc>
              <a:spcPct val="90000"/>
            </a:lnSpc>
            <a:spcBef>
              <a:spcPct val="0"/>
            </a:spcBef>
            <a:spcAft>
              <a:spcPct val="15000"/>
            </a:spcAft>
            <a:buChar char="•"/>
          </a:pPr>
          <a:r>
            <a:rPr lang="en-GB" sz="1700" kern="1200" dirty="0"/>
            <a:t> Do you require all those fields? Or can some user requirements be calculated</a:t>
          </a:r>
        </a:p>
      </dsp:txBody>
      <dsp:txXfrm rot="-5400000">
        <a:off x="691743" y="2643088"/>
        <a:ext cx="7249353" cy="579620"/>
      </dsp:txXfrm>
    </dsp:sp>
    <dsp:sp modelId="{CE837719-284C-42AF-B04B-F28DAEDAAD4A}">
      <dsp:nvSpPr>
        <dsp:cNvPr id="0" name=""/>
        <dsp:cNvSpPr/>
      </dsp:nvSpPr>
      <dsp:spPr>
        <a:xfrm rot="5400000">
          <a:off x="-148230" y="3632033"/>
          <a:ext cx="988203" cy="691742"/>
        </a:xfrm>
        <a:prstGeom prst="chevron">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Form Design</a:t>
          </a:r>
        </a:p>
      </dsp:txBody>
      <dsp:txXfrm rot="-5400000">
        <a:off x="1" y="3829673"/>
        <a:ext cx="691742" cy="296461"/>
      </dsp:txXfrm>
    </dsp:sp>
    <dsp:sp modelId="{555B48CC-1CD4-4A3F-9DAA-2F456A1ED572}">
      <dsp:nvSpPr>
        <dsp:cNvPr id="0" name=""/>
        <dsp:cNvSpPr/>
      </dsp:nvSpPr>
      <dsp:spPr>
        <a:xfrm rot="5400000">
          <a:off x="4010931" y="162374"/>
          <a:ext cx="642332" cy="7280709"/>
        </a:xfrm>
        <a:prstGeom prst="round2Same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10795" rIns="10795" bIns="10795" numCol="1" spcCol="1270" anchor="ctr" anchorCtr="0">
          <a:noAutofit/>
        </a:bodyPr>
        <a:lstStyle/>
        <a:p>
          <a:pPr marL="171450" lvl="1" indent="-171450" algn="l" defTabSz="755650">
            <a:lnSpc>
              <a:spcPct val="90000"/>
            </a:lnSpc>
            <a:spcBef>
              <a:spcPct val="0"/>
            </a:spcBef>
            <a:spcAft>
              <a:spcPct val="15000"/>
            </a:spcAft>
            <a:buChar char="•"/>
          </a:pPr>
          <a:r>
            <a:rPr lang="en-GB" sz="1700" kern="1200" dirty="0"/>
            <a:t>How will the end user finally enter and use the DBMS. </a:t>
          </a:r>
        </a:p>
      </dsp:txBody>
      <dsp:txXfrm rot="-5400000">
        <a:off x="691743" y="3512918"/>
        <a:ext cx="7249353" cy="579620"/>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1-27T10:12:37.951"/>
    </inkml:context>
    <inkml:brush xml:id="br0">
      <inkml:brushProperty name="width" value="0.05" units="cm"/>
      <inkml:brushProperty name="height" value="0.05" units="cm"/>
      <inkml:brushProperty name="color" value="#E71224"/>
      <inkml:brushProperty name="ignorePressure" value="1"/>
    </inkml:brush>
  </inkml:definitions>
  <inkml:trace contextRef="#ctx0" brushRef="#br0">3133 1456,'-90'-18,"31"4,-510-108,512 113,-58-11,-1 5,-41 2,149 13,0 0,0 0,0 1,0 0,0 1,0-1,0 2,0-1,1 1,-1 0,-3 2,-259 147,-213 98,361-195,-17 31,-13 19,32-23,-101 82,192-137,1 1,1 1,1 2,2 0,1 2,2 1,1 0,1 2,-9 27,-5 7,21-48,0 2,2 0,1 0,1 1,0 0,1 6,-6 99,5 2,9 107,0-94,-1-124,-1 65,3 0,4 0,4-1,6 17,1-38,3-1,2-1,3-1,2-1,12 15,-5-13,2-1,2-2,30 33,16 3,92 81,-126-132,3-4,1-1,51 25,74 34,29-7,-49-25,108 78,-215-118,2-2,54 17,-17-6,-71-27,436 160,-74-40,110 66,-159-65,233 45,-526-163,77 23,2-4,1-6,107 7,-36-27,39-10,-145 0,1-3,-1-5,-1-3,42-15,-106 26,-1 0,0-1,-1-1,0 0,9-7,161-111,-6-9,15-25,-172 140,34-28,-3-1,-1-3,-3-2,-2-3,-3-2,-3-1,27-50,-35 40,-2-2,-4-1,-3-1,-4-1,-2-1,-4-1,-4-1,2-54,11-201,-10-27,-15-13,-2 209,1 96,-2-1,-3 1,-3 0,-4 0,-19-64,7 51,-4 3,-3 0,-3 2,-30-46,-2 24,-4 4,-3 3,-21-14,47 56,-2 1,-2 3,-50-35,37 41,-1 4,-1 2,-2 4,0 2,-2 3,-6 2,-72-27,-290-80,121 40,243 66,-1 2,-62-6,-35 23,102 6,-1287-2,1353 0,0 0,1 1,-1-1,1 1,-1-1,1 1,0 0,-1 0,1 1,0-1,-1 1,1 0,0-1,0 1,0 1,3-3,-1 1,1-1,-1 0,1 1,-1-1,1 1,0-1,-1 1,1-1,0 1,-1-1,1 1,0-1,0 1,0 0,-1-1,1 1,0-1,0 1,0 0,0-1,0 1,0-1,0 1,0 0,0-1,0 1,1-1,-1 1,0-1,0 1,1 0,-1-1,0 1,0-1,1 1,-1-1,1 1,-1-1,0 0,1 1,-1-1,1 1,-1-1,1 0,26 17,206 70,-214-80,13 6,0-1,1-2,1-1,0-1,9-1,-62-8,2 1,0 0,0-1,0-1,0-1,0-1,0 0,1-1,0-1,0 0,0-1,1-1,-11-6,-64-52,76 55,4 1</inkml:trace>
  <inkml:trace contextRef="#ctx0" brushRef="#br0" timeOffset="30241.028">9380 0,'-9'10,"-56"44,-72 44,108-77,-411 255,228-148,-45 38,169-105,-3-4,-62 28,-457 217,488-234,121-67,-395 227,-132 130,408-271,-32 36,57-47,23-2,-39 30,9-21,43-46,-22 29,6-28,75-39,0 1,0 0,0 0,0-1,0 1,0 0,-1 0,1 0,0-1,0 1,0 0,0 0,-1 0,1 0,0-1,0 1,0 0,-1 0,1 0,0 0,0 0,0 0,-1 0,1-1,0 1,0 0,-1 0,1 0,0 0,0 0,-1 0,1 0,0 0,0 0,-1 1,1-1,0 0,0 0,-1 0,1 0,0 0,0 0,0 0,-1 1,1-1,14-19,42-47,-29 30,-22 32,-1-1,1 0,-1 0,-1 0,1-1,-1 1,0-1,0 0,-1 0,1 0,-1 0,-1 0,1-4,1-2,0-1,0 1,2 0,-1-1,2 2,-1-1,1 1,1 0,0 0,9-9,12-22,-2 11,-9 36,-14-3,202 157,-84-54,-121-105,-1 0,1 0,0 0,-1 0,1 0,0 1,-1-1,1 0,0 0,-1 1,1-1,0 0,0 0,-1 1,1-1,0 0,0 1,-1-1,1 0,0 1,0-1,0 0,0 1,0-1,0 1,0-1,0 0,-1 1,1-1,0 0,1 1,-1-1,0 1,0-1,0 0,0 1,0-1,0 0,0 1,0-1,1 0,-1 1,0-1,0 0,1 1,-1-1,0 0,0 1,1-1,-1 0,0 0,1 1,-1-1,0 0,1 0,-1 0,0 0,1 1,-1-1,0 0,1 0,-1 0,-170 4,82 16,59-18,2 1,-1 2,0 0,-16 7,-89 37,109-41,18-7,15-7,138-65,-142 66,-1 0,0 0,0 0,-1-1,1 0,-1 1,0-1,-1 0,0-1,0 1,0 0,0-1,-1 1,0-1,-1 1,1-1,-1 1,-1-1,1 1,-2-7,2-2,-1 7,1-1,0 1,1 0,0 0,0-1,0 1,1 0,0 0,1 0,0 0,0 1,5-8,-8 15,1-1,-1 0,1 0,0 1,-1-1,1 0,0 1,-1-1,1 1,0-1,0 1,0-1,-1 1,1 0,0-1,0 1,0 0,0 0,0 0,0-1,0 1,0 0,0 0,-1 0,1 1,0-1,0 0,0 0,0 0,0 1,0-1,0 0,-1 1,1-1,0 1,0-1,0 1,0 0,27 28,-23-23,1 1,0 0,1 0,0 0,1-1,0 0,0-1,0 1,3 0,93 66,-103-71,0-1,0 0,-1 0,1 0,-1 0,1 0,-1 0,1 0,0 0,-1 0,1 1,-1-1,1 0,-1 0,1 1,-1-1,1 0,-1 1,1-1,-1 1,0-1,1 0,-1 1,0-1,1 1,-1-1,0 1,1-1,-1 1,0-1,0 1,0-1,1 1,-1 0,0-1,0 1,0-1,0 1,0-1,0 1,0 0,0-1,0 1,-76 2,-54-5,128 3,0-1,1 0,-1 0,0 0,1 0,-1 0,0-1,0 1,1-1,-1 1,1-1,-1 1,0-1,1 0,-1 0,1 0,0 0,-1 0,1 0,0 0,-1 0,1 0,0-1,0 1,0 0,0-1,0 1,1-1,-1 1,0-1,1 0,-1 1,1-1,-1 1,1-1,0 0,-1 0,1 1,0-1,1-1,14-60,-15 62,0 1,0-1,0 0,0 1,0-1,0 0,0 1,0-1,0 0,0 1,0-1,0 0,0 1,-1-1,1 0,0 1,-1-1,1 0,0 1,-1-1,1 1,0-1,-1 1,1-1,-1 1,1-1,-1 1,0-1,1 1,-1 0,1-1,-1 1,0 0,1 0,-1-1,0 1,1 0,-1 0,0 0,1 0,-1 0,0 0,1 0,-1 0,0 0,1 0,-1 0,0 0,0 1,-35 10,35-10,-86 37,80-25,27-7,134-2,-67-5,-64 5,-23-3,0-1,0 0,0 1,1-1,-1 0,0 1,0-1,0 1,0-1,0 0,0 1,0-1,0 0,0 1,0-1,0 1,0-1,0 0,0 1,0-1,0 0,0 1,0-1,-1 0,1 1,0-1,0 0,0 1,-1-1,1 0,0 1,0-1,-1 0,1 0,0 1,0-1,-1 0,1 0,0 0,-1 1,1-1,0 0,-1 0,1 0,-1 0,1 0,0 0,-1 0,1 0,0 0,-1 0,1 0,-88 44,81-40,0 1,0-1,0 0,0-1,-1 0,0 0,1-1,-1 0,0 0,0 0,0-1,0-1,0 1,-1-1,-2-1,10 1,-1 0,1 0,0 0,0-1,-1 1,1 0,0-1,0 1,0-1,0 1,0-1,0 0,0 1,0-1,0 0,0 0,0 0,0 1,0-1,0 0,1 0,-1-1,0 1,1 0,-1 0,1 0,-1 0,1 0,0-1,-1 1,1 0,0 0,0 0,0-1,0 1,0 0,0 0,0-1,0 1,1 0,-1 0,0-1,1 1,-1 0,1 0,-1 0,1 0,0 0,-1 0,2-1,2-6,0 0,1 0,0 1,0-1,1 1,0 0,1 1,-1 0,1 0,0 0,1 1,4-3,-12 8,0 0,0 1,0-1,0 0,0 0,0 0,0 1,0-1,0 0,0 0,0 0,0 1,0-1,0 0,0 0,0 0,0 1,1-1,-1 0,0 0,0 0,0 0,0 1,0-1,1 0,-1 0,0 0,0 0,0 0,0 0,1 1,-1-1,0 0,0 0,0 0,1 0,-1 0,0 0,0 0,1 0,-1 0,0 0,0 0,0 0,1 0,-1 0,0 0,0 0,0-1,1 1,-1 0,0 0,0 0,0 0,1 0,-1 0,0 0,0-1,0 1,0 0,0 0,1 0,-1 0,0-1,0 1,-10 15,-11 7,11-12</inkml:trace>
  <inkml:trace contextRef="#ctx0" brushRef="#br0" timeOffset="30492.573">5559 2393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065EDCF8-5622-4B07-867E-5BAE84949CBE}" type="datetimeFigureOut">
              <a:rPr lang="en-GB"/>
              <a:pPr>
                <a:defRPr/>
              </a:pPr>
              <a:t>27/01/2020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C7419807-8239-4886-A728-5EDEC632CAB3}" type="slidenum">
              <a:rPr lang="en-GB"/>
              <a:pPr>
                <a:defRPr/>
              </a:pPr>
              <a:t>‹#›</a:t>
            </a:fld>
            <a:endParaRPr lang="en-GB"/>
          </a:p>
        </p:txBody>
      </p:sp>
    </p:spTree>
    <p:extLst>
      <p:ext uri="{BB962C8B-B14F-4D97-AF65-F5344CB8AC3E}">
        <p14:creationId xmlns:p14="http://schemas.microsoft.com/office/powerpoint/2010/main" val="258987060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C3703853-4C3F-473C-BDD2-AD156376EAD5}"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F06C8CB-0826-4888-91C7-27694D5BE0B9}"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1581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1/27/2020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61D5859-7197-45EC-A502-1F7D0A3B6F23}" type="slidenum">
              <a:rPr lang="en-GB" smtClean="0"/>
              <a:pPr>
                <a:defRPr/>
              </a:pPr>
              <a:t>‹#›</a:t>
            </a:fld>
            <a:endParaRPr lang="en-GB"/>
          </a:p>
        </p:txBody>
      </p:sp>
    </p:spTree>
    <p:extLst>
      <p:ext uri="{BB962C8B-B14F-4D97-AF65-F5344CB8AC3E}">
        <p14:creationId xmlns:p14="http://schemas.microsoft.com/office/powerpoint/2010/main" val="1638244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B9BFC0F1-F989-47C9-8E18-87C169FADCF4}"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85D88D5-D0A5-4DFE-B475-B6ED1DD455C5}"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5168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C95B159-7B61-4B4A-9176-A797B36EE392}" type="datetimeFigureOut">
              <a:rPr lang="en-GB" smtClean="0"/>
              <a:pPr>
                <a:defRPr/>
              </a:pPr>
              <a:t>27/01/2020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A1103FC-B1D8-483E-9096-C1C947DD9252}" type="slidenum">
              <a:rPr lang="en-GB" smtClean="0"/>
              <a:pPr>
                <a:defRPr/>
              </a:pPr>
              <a:t>‹#›</a:t>
            </a:fld>
            <a:endParaRPr lang="en-GB"/>
          </a:p>
        </p:txBody>
      </p:sp>
    </p:spTree>
    <p:extLst>
      <p:ext uri="{BB962C8B-B14F-4D97-AF65-F5344CB8AC3E}">
        <p14:creationId xmlns:p14="http://schemas.microsoft.com/office/powerpoint/2010/main" val="942948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2B6B897-7954-4675-81DC-7762DFBA0BD4}" type="datetimeFigureOut">
              <a:rPr lang="en-GB" smtClean="0"/>
              <a:pPr>
                <a:defRPr/>
              </a:pPr>
              <a:t>27/01/2020</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04C78B40-DBB2-47E6-A9F8-8F4D523CB085}" type="slidenum">
              <a:rPr lang="en-GB" smtClean="0"/>
              <a:pPr>
                <a:defRPr/>
              </a:pPr>
              <a:t>‹#›</a:t>
            </a:fld>
            <a:endParaRPr lang="en-GB"/>
          </a:p>
        </p:txBody>
      </p:sp>
    </p:spTree>
    <p:extLst>
      <p:ext uri="{BB962C8B-B14F-4D97-AF65-F5344CB8AC3E}">
        <p14:creationId xmlns:p14="http://schemas.microsoft.com/office/powerpoint/2010/main" val="775572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707692F1-AB96-4343-997C-55FA267AEB0E}" type="datetimeFigureOut">
              <a:rPr lang="en-GB" smtClean="0"/>
              <a:pPr>
                <a:defRPr/>
              </a:pPr>
              <a:t>27/01/2020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1E90DF89-FCFD-4A7F-A1F3-B05B47AEAED1}" type="slidenum">
              <a:rPr lang="en-GB" smtClean="0"/>
              <a:pPr>
                <a:defRPr/>
              </a:pPr>
              <a:t>‹#›</a:t>
            </a:fld>
            <a:endParaRPr lang="en-GB"/>
          </a:p>
        </p:txBody>
      </p:sp>
    </p:spTree>
    <p:extLst>
      <p:ext uri="{BB962C8B-B14F-4D97-AF65-F5344CB8AC3E}">
        <p14:creationId xmlns:p14="http://schemas.microsoft.com/office/powerpoint/2010/main" val="3046125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BE9A840A-13B4-4D94-B2E1-B0E2949B7BD9}" type="datetimeFigureOut">
              <a:rPr lang="en-GB" smtClean="0"/>
              <a:pPr>
                <a:defRPr/>
              </a:pPr>
              <a:t>27/01/2020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616BA3F6-D7C0-456C-9983-E7E6173C8751}" type="slidenum">
              <a:rPr lang="en-GB" smtClean="0"/>
              <a:pPr>
                <a:defRPr/>
              </a:pPr>
              <a:t>‹#›</a:t>
            </a:fld>
            <a:endParaRPr lang="en-GB"/>
          </a:p>
        </p:txBody>
      </p:sp>
    </p:spTree>
    <p:extLst>
      <p:ext uri="{BB962C8B-B14F-4D97-AF65-F5344CB8AC3E}">
        <p14:creationId xmlns:p14="http://schemas.microsoft.com/office/powerpoint/2010/main" val="2876176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B58DCD18-EBFF-4FE0-9CAC-083354866E54}" type="datetimeFigureOut">
              <a:rPr lang="en-GB" smtClean="0"/>
              <a:pPr>
                <a:defRPr/>
              </a:pPr>
              <a:t>27/01/2020</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3D8F37B9-F2AD-452E-9A0A-D67113339C76}" type="slidenum">
              <a:rPr lang="en-GB" smtClean="0"/>
              <a:pPr>
                <a:defRPr/>
              </a:pPr>
              <a:t>‹#›</a:t>
            </a:fld>
            <a:endParaRPr lang="en-GB"/>
          </a:p>
        </p:txBody>
      </p:sp>
    </p:spTree>
    <p:extLst>
      <p:ext uri="{BB962C8B-B14F-4D97-AF65-F5344CB8AC3E}">
        <p14:creationId xmlns:p14="http://schemas.microsoft.com/office/powerpoint/2010/main" val="3993554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8E1ADD82-B628-4A0B-88AC-D51533C7CAD9}" type="datetimeFigureOut">
              <a:rPr lang="en-GB" smtClean="0"/>
              <a:pPr>
                <a:defRPr/>
              </a:pPr>
              <a:t>27/01/2020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55AE624-0CB3-437F-BB67-2C7502118367}" type="slidenum">
              <a:rPr lang="en-GB" smtClean="0"/>
              <a:pPr>
                <a:defRPr/>
              </a:pPr>
              <a:t>‹#›</a:t>
            </a:fld>
            <a:endParaRPr lang="en-GB"/>
          </a:p>
        </p:txBody>
      </p:sp>
    </p:spTree>
    <p:extLst>
      <p:ext uri="{BB962C8B-B14F-4D97-AF65-F5344CB8AC3E}">
        <p14:creationId xmlns:p14="http://schemas.microsoft.com/office/powerpoint/2010/main" val="2621357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F77B3E3-C87C-4EE7-BE28-4EAFCF953004}"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297F74B-C69E-4DBC-89E2-22E8F54709A1}" type="slidenum">
              <a:rPr lang="en-GB" smtClean="0"/>
              <a:pPr>
                <a:defRPr/>
              </a:pPr>
              <a:t>‹#›</a:t>
            </a:fld>
            <a:endParaRPr lang="en-GB"/>
          </a:p>
        </p:txBody>
      </p:sp>
    </p:spTree>
    <p:extLst>
      <p:ext uri="{BB962C8B-B14F-4D97-AF65-F5344CB8AC3E}">
        <p14:creationId xmlns:p14="http://schemas.microsoft.com/office/powerpoint/2010/main" val="3647964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50CD637-9BB3-49AF-B920-16707F7F8BF7}"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7775875-BB59-42A7-9BDF-745577933D71}" type="slidenum">
              <a:rPr lang="en-GB" smtClean="0"/>
              <a:pPr>
                <a:defRPr/>
              </a:pPr>
              <a:t>‹#›</a:t>
            </a:fld>
            <a:endParaRPr lang="en-GB"/>
          </a:p>
        </p:txBody>
      </p:sp>
    </p:spTree>
    <p:extLst>
      <p:ext uri="{BB962C8B-B14F-4D97-AF65-F5344CB8AC3E}">
        <p14:creationId xmlns:p14="http://schemas.microsoft.com/office/powerpoint/2010/main" val="4037682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8E1ADD82-B628-4A0B-88AC-D51533C7CAD9}" type="datetimeFigureOut">
              <a:rPr lang="en-GB" smtClean="0"/>
              <a:pPr>
                <a:defRPr/>
              </a:pPr>
              <a:t>27/01/2020</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255AE624-0CB3-437F-BB67-2C7502118367}"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5508101"/>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fontAlgn="auto">
              <a:spcAft>
                <a:spcPts val="0"/>
              </a:spcAft>
              <a:defRPr/>
            </a:pPr>
            <a:r>
              <a:rPr lang="en-GB" dirty="0"/>
              <a:t>Information engineering</a:t>
            </a:r>
          </a:p>
        </p:txBody>
      </p:sp>
      <p:sp>
        <p:nvSpPr>
          <p:cNvPr id="3" name="Subtitle 2"/>
          <p:cNvSpPr>
            <a:spLocks noGrp="1"/>
          </p:cNvSpPr>
          <p:nvPr>
            <p:ph type="subTitle" idx="1"/>
          </p:nvPr>
        </p:nvSpPr>
        <p:spPr>
          <a:xfrm rot="10800000" flipV="1">
            <a:off x="1547664" y="4365104"/>
            <a:ext cx="6442075" cy="889000"/>
          </a:xfrm>
        </p:spPr>
        <p:txBody>
          <a:bodyPr rtlCol="0">
            <a:noAutofit/>
          </a:bodyPr>
          <a:lstStyle/>
          <a:p>
            <a:r>
              <a:rPr lang="en-GB" sz="2800" dirty="0"/>
              <a:t>Creating Tables in Access</a:t>
            </a:r>
          </a:p>
          <a:p>
            <a:r>
              <a:rPr lang="en-GB" sz="2800" dirty="0"/>
              <a:t>B Holland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Understanding the Physical Database</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sz="1800" dirty="0"/>
              <a:t>Looking at the differences between tables, records, fields and values.</a:t>
            </a:r>
          </a:p>
          <a:p>
            <a:pPr>
              <a:buFont typeface="Wingdings" panose="05000000000000000000" pitchFamily="2" charset="2"/>
              <a:buChar char="q"/>
            </a:pPr>
            <a:r>
              <a:rPr lang="en-GB" sz="1800" dirty="0"/>
              <a:t>Learn why multiple tables are required in a database.</a:t>
            </a:r>
          </a:p>
          <a:p>
            <a:pPr>
              <a:buFont typeface="Wingdings" panose="05000000000000000000" pitchFamily="2" charset="2"/>
              <a:buChar char="q"/>
            </a:pPr>
            <a:r>
              <a:rPr lang="en-GB" sz="1800" dirty="0"/>
              <a:t>Looking at the Access database objects.</a:t>
            </a:r>
          </a:p>
          <a:p>
            <a:pPr>
              <a:buFont typeface="Wingdings" panose="05000000000000000000" pitchFamily="2" charset="2"/>
              <a:buChar char="q"/>
            </a:pPr>
            <a:r>
              <a:rPr lang="en-GB" sz="1800" dirty="0"/>
              <a:t>Thinking about a design approach.</a:t>
            </a:r>
          </a:p>
          <a:p>
            <a:pPr>
              <a:buFont typeface="Wingdings" panose="05000000000000000000" pitchFamily="2" charset="2"/>
              <a:buChar char="q"/>
            </a:pPr>
            <a:r>
              <a:rPr lang="en-GB" sz="1800" dirty="0"/>
              <a:t>Designing the tables and their relationships.</a:t>
            </a:r>
          </a:p>
          <a:p>
            <a:pPr>
              <a:buFont typeface="Wingdings" panose="05000000000000000000" pitchFamily="2" charset="2"/>
              <a:buChar char="q"/>
            </a:pPr>
            <a:r>
              <a:rPr lang="en-GB" sz="1800" dirty="0"/>
              <a:t>Designing Input forms and Menus.</a:t>
            </a:r>
          </a:p>
          <a:p>
            <a:pPr>
              <a:buFont typeface="Wingdings" panose="05000000000000000000" pitchFamily="2" charset="2"/>
              <a:buChar char="q"/>
            </a:pPr>
            <a:r>
              <a:rPr lang="en-GB" sz="1800" dirty="0"/>
              <a:t>Designing Reports. </a:t>
            </a:r>
          </a:p>
          <a:p>
            <a:pPr>
              <a:buFont typeface="Wingdings" panose="05000000000000000000" pitchFamily="2" charset="2"/>
              <a:buChar char="q"/>
            </a:pPr>
            <a:r>
              <a:rPr lang="en-GB" sz="1800" dirty="0"/>
              <a:t>Looking at Queries and SQL.</a:t>
            </a:r>
          </a:p>
          <a:p>
            <a:pPr>
              <a:buFont typeface="Wingdings" panose="05000000000000000000" pitchFamily="2" charset="2"/>
              <a:buChar char="q"/>
            </a:pPr>
            <a:r>
              <a:rPr lang="en-GB" sz="1800" dirty="0"/>
              <a:t>Understanding Macros.</a:t>
            </a:r>
          </a:p>
        </p:txBody>
      </p:sp>
    </p:spTree>
    <p:extLst>
      <p:ext uri="{BB962C8B-B14F-4D97-AF65-F5344CB8AC3E}">
        <p14:creationId xmlns:p14="http://schemas.microsoft.com/office/powerpoint/2010/main" val="197631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dirty="0"/>
              <a:t>The fundamental concept underlying the Access database is that the data is stored in  tables.</a:t>
            </a:r>
          </a:p>
          <a:p>
            <a:pPr>
              <a:buFont typeface="Wingdings" panose="05000000000000000000" pitchFamily="2" charset="2"/>
              <a:buChar char="q"/>
            </a:pPr>
            <a:r>
              <a:rPr lang="en-GB" dirty="0"/>
              <a:t>Tables are comprised of rows and columns much like an Excel spreadsheet.</a:t>
            </a:r>
          </a:p>
          <a:p>
            <a:pPr>
              <a:buFont typeface="Wingdings" panose="05000000000000000000" pitchFamily="2" charset="2"/>
              <a:buChar char="q"/>
            </a:pPr>
            <a:r>
              <a:rPr lang="en-GB" dirty="0"/>
              <a:t>Each column representing a field and each row a record or record of and entity.</a:t>
            </a:r>
          </a:p>
          <a:p>
            <a:pPr>
              <a:buFont typeface="Wingdings" panose="05000000000000000000" pitchFamily="2" charset="2"/>
              <a:buChar char="q"/>
            </a:pPr>
            <a:r>
              <a:rPr lang="en-GB" dirty="0"/>
              <a:t>We could think of all the tables as a reference to the entities that we included in our design.</a:t>
            </a:r>
          </a:p>
        </p:txBody>
      </p:sp>
    </p:spTree>
    <p:extLst>
      <p:ext uri="{BB962C8B-B14F-4D97-AF65-F5344CB8AC3E}">
        <p14:creationId xmlns:p14="http://schemas.microsoft.com/office/powerpoint/2010/main" val="1500113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Tables</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GB" sz="2400" dirty="0"/>
              <a:t>An Access table is just a container for raw information (we call it DATA). </a:t>
            </a:r>
          </a:p>
          <a:p>
            <a:pPr>
              <a:buFont typeface="Wingdings" panose="05000000000000000000" pitchFamily="2" charset="2"/>
              <a:buChar char="q"/>
            </a:pPr>
            <a:r>
              <a:rPr lang="en-GB" sz="2400" dirty="0"/>
              <a:t>Each table should contain only the information relating to a single entity.</a:t>
            </a:r>
          </a:p>
          <a:p>
            <a:pPr>
              <a:buFont typeface="Wingdings" panose="05000000000000000000" pitchFamily="2" charset="2"/>
              <a:buChar char="q"/>
            </a:pPr>
            <a:r>
              <a:rPr lang="en-GB" sz="2400" dirty="0"/>
              <a:t>How we build the Access objects around our tables will provide the requirement for the overall DBMS.</a:t>
            </a:r>
          </a:p>
          <a:p>
            <a:pPr>
              <a:buFont typeface="Wingdings" panose="05000000000000000000" pitchFamily="2" charset="2"/>
              <a:buChar char="q"/>
            </a:pPr>
            <a:r>
              <a:rPr lang="en-GB" sz="2400" dirty="0"/>
              <a:t>WHY DO WE BUILD MULTIPLE TABLES ?</a:t>
            </a:r>
          </a:p>
          <a:p>
            <a:pPr>
              <a:buFont typeface="Wingdings" panose="05000000000000000000" pitchFamily="2" charset="2"/>
              <a:buChar char="q"/>
            </a:pPr>
            <a:endParaRPr lang="en-GB" sz="2400" dirty="0"/>
          </a:p>
        </p:txBody>
      </p:sp>
    </p:spTree>
    <p:extLst>
      <p:ext uri="{BB962C8B-B14F-4D97-AF65-F5344CB8AC3E}">
        <p14:creationId xmlns:p14="http://schemas.microsoft.com/office/powerpoint/2010/main" val="304280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0" end="0"/>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0" end="0"/>
                                            </p:txEl>
                                          </p:spTgt>
                                        </p:tgtEl>
                                        <p:attrNameLst>
                                          <p:attrName>style.visibility</p:attrName>
                                        </p:attrNameLst>
                                      </p:cBhvr>
                                      <p:to>
                                        <p:strVal val="hidden"/>
                                      </p:to>
                                    </p:set>
                                  </p:sub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1" end="1"/>
                                            </p:txEl>
                                          </p:spTgt>
                                        </p:tgtEl>
                                        <p:attrNameLst>
                                          <p:attrName>style.visibility</p:attrName>
                                        </p:attrNameLst>
                                      </p:cBhvr>
                                      <p:to>
                                        <p:strVal val="hidden"/>
                                      </p:to>
                                    </p:set>
                                  </p:sub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3">
                                            <p:txEl>
                                              <p:pRg st="2" end="2"/>
                                            </p:txEl>
                                          </p:spTgt>
                                        </p:tgtEl>
                                        <p:attrNameLst>
                                          <p:attrName>style.visibility</p:attrName>
                                        </p:attrNameLst>
                                      </p:cBhvr>
                                      <p:to>
                                        <p:strVal val="hidden"/>
                                      </p:to>
                                    </p:set>
                                  </p:sub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design considerations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973394919"/>
              </p:ext>
            </p:extLst>
          </p:nvPr>
        </p:nvGraphicFramePr>
        <p:xfrm>
          <a:off x="608634" y="1844824"/>
          <a:ext cx="7972452" cy="44720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4090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initial Screen</a:t>
            </a:r>
          </a:p>
        </p:txBody>
      </p:sp>
      <p:sp>
        <p:nvSpPr>
          <p:cNvPr id="5" name="Oval 4"/>
          <p:cNvSpPr/>
          <p:nvPr/>
        </p:nvSpPr>
        <p:spPr>
          <a:xfrm>
            <a:off x="1714480" y="2285992"/>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6929454" y="4143380"/>
            <a:ext cx="1271590" cy="914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2"/>
          <a:stretch>
            <a:fillRect/>
          </a:stretch>
        </p:blipFill>
        <p:spPr>
          <a:xfrm>
            <a:off x="539552" y="980728"/>
            <a:ext cx="8240367" cy="4653136"/>
          </a:xfrm>
          <a:prstGeom prst="rect">
            <a:avLst/>
          </a:prstGeom>
        </p:spPr>
      </p:pic>
      <p:sp>
        <p:nvSpPr>
          <p:cNvPr id="7" name="Freeform 6"/>
          <p:cNvSpPr/>
          <p:nvPr/>
        </p:nvSpPr>
        <p:spPr>
          <a:xfrm>
            <a:off x="1118586" y="1802167"/>
            <a:ext cx="1819923" cy="1802167"/>
          </a:xfrm>
          <a:custGeom>
            <a:avLst/>
            <a:gdLst>
              <a:gd name="connsiteX0" fmla="*/ 727969 w 1819923"/>
              <a:gd name="connsiteY0" fmla="*/ 124287 h 1802167"/>
              <a:gd name="connsiteX1" fmla="*/ 683581 w 1819923"/>
              <a:gd name="connsiteY1" fmla="*/ 133165 h 1802167"/>
              <a:gd name="connsiteX2" fmla="*/ 648070 w 1819923"/>
              <a:gd name="connsiteY2" fmla="*/ 150920 h 1802167"/>
              <a:gd name="connsiteX3" fmla="*/ 621437 w 1819923"/>
              <a:gd name="connsiteY3" fmla="*/ 159798 h 1802167"/>
              <a:gd name="connsiteX4" fmla="*/ 585927 w 1819923"/>
              <a:gd name="connsiteY4" fmla="*/ 168676 h 1802167"/>
              <a:gd name="connsiteX5" fmla="*/ 559294 w 1819923"/>
              <a:gd name="connsiteY5" fmla="*/ 177553 h 1802167"/>
              <a:gd name="connsiteX6" fmla="*/ 523783 w 1819923"/>
              <a:gd name="connsiteY6" fmla="*/ 186431 h 1802167"/>
              <a:gd name="connsiteX7" fmla="*/ 497150 w 1819923"/>
              <a:gd name="connsiteY7" fmla="*/ 195309 h 1802167"/>
              <a:gd name="connsiteX8" fmla="*/ 408373 w 1819923"/>
              <a:gd name="connsiteY8" fmla="*/ 221942 h 1802167"/>
              <a:gd name="connsiteX9" fmla="*/ 381740 w 1819923"/>
              <a:gd name="connsiteY9" fmla="*/ 239697 h 1802167"/>
              <a:gd name="connsiteX10" fmla="*/ 346230 w 1819923"/>
              <a:gd name="connsiteY10" fmla="*/ 257452 h 1802167"/>
              <a:gd name="connsiteX11" fmla="*/ 292964 w 1819923"/>
              <a:gd name="connsiteY11" fmla="*/ 284085 h 1802167"/>
              <a:gd name="connsiteX12" fmla="*/ 239697 w 1819923"/>
              <a:gd name="connsiteY12" fmla="*/ 328474 h 1802167"/>
              <a:gd name="connsiteX13" fmla="*/ 213064 w 1819923"/>
              <a:gd name="connsiteY13" fmla="*/ 346229 h 1802167"/>
              <a:gd name="connsiteX14" fmla="*/ 177554 w 1819923"/>
              <a:gd name="connsiteY14" fmla="*/ 399495 h 1802167"/>
              <a:gd name="connsiteX15" fmla="*/ 159798 w 1819923"/>
              <a:gd name="connsiteY15" fmla="*/ 426128 h 1802167"/>
              <a:gd name="connsiteX16" fmla="*/ 106532 w 1819923"/>
              <a:gd name="connsiteY16" fmla="*/ 488272 h 1802167"/>
              <a:gd name="connsiteX17" fmla="*/ 62144 w 1819923"/>
              <a:gd name="connsiteY17" fmla="*/ 541538 h 1802167"/>
              <a:gd name="connsiteX18" fmla="*/ 53266 w 1819923"/>
              <a:gd name="connsiteY18" fmla="*/ 577049 h 1802167"/>
              <a:gd name="connsiteX19" fmla="*/ 35511 w 1819923"/>
              <a:gd name="connsiteY19" fmla="*/ 621437 h 1802167"/>
              <a:gd name="connsiteX20" fmla="*/ 17756 w 1819923"/>
              <a:gd name="connsiteY20" fmla="*/ 674703 h 1802167"/>
              <a:gd name="connsiteX21" fmla="*/ 8878 w 1819923"/>
              <a:gd name="connsiteY21" fmla="*/ 701336 h 1802167"/>
              <a:gd name="connsiteX22" fmla="*/ 0 w 1819923"/>
              <a:gd name="connsiteY22" fmla="*/ 727969 h 1802167"/>
              <a:gd name="connsiteX23" fmla="*/ 17756 w 1819923"/>
              <a:gd name="connsiteY23" fmla="*/ 1091953 h 1802167"/>
              <a:gd name="connsiteX24" fmla="*/ 26633 w 1819923"/>
              <a:gd name="connsiteY24" fmla="*/ 1118586 h 1802167"/>
              <a:gd name="connsiteX25" fmla="*/ 44389 w 1819923"/>
              <a:gd name="connsiteY25" fmla="*/ 1189608 h 1802167"/>
              <a:gd name="connsiteX26" fmla="*/ 71022 w 1819923"/>
              <a:gd name="connsiteY26" fmla="*/ 1216241 h 1802167"/>
              <a:gd name="connsiteX27" fmla="*/ 88777 w 1819923"/>
              <a:gd name="connsiteY27" fmla="*/ 1242874 h 1802167"/>
              <a:gd name="connsiteX28" fmla="*/ 115410 w 1819923"/>
              <a:gd name="connsiteY28" fmla="*/ 1278384 h 1802167"/>
              <a:gd name="connsiteX29" fmla="*/ 133165 w 1819923"/>
              <a:gd name="connsiteY29" fmla="*/ 1296140 h 1802167"/>
              <a:gd name="connsiteX30" fmla="*/ 177554 w 1819923"/>
              <a:gd name="connsiteY30" fmla="*/ 1349406 h 1802167"/>
              <a:gd name="connsiteX31" fmla="*/ 204187 w 1819923"/>
              <a:gd name="connsiteY31" fmla="*/ 1358283 h 1802167"/>
              <a:gd name="connsiteX32" fmla="*/ 266331 w 1819923"/>
              <a:gd name="connsiteY32" fmla="*/ 1429305 h 1802167"/>
              <a:gd name="connsiteX33" fmla="*/ 292964 w 1819923"/>
              <a:gd name="connsiteY33" fmla="*/ 1447060 h 1802167"/>
              <a:gd name="connsiteX34" fmla="*/ 310719 w 1819923"/>
              <a:gd name="connsiteY34" fmla="*/ 1464816 h 1802167"/>
              <a:gd name="connsiteX35" fmla="*/ 363985 w 1819923"/>
              <a:gd name="connsiteY35" fmla="*/ 1500326 h 1802167"/>
              <a:gd name="connsiteX36" fmla="*/ 435006 w 1819923"/>
              <a:gd name="connsiteY36" fmla="*/ 1553592 h 1802167"/>
              <a:gd name="connsiteX37" fmla="*/ 461639 w 1819923"/>
              <a:gd name="connsiteY37" fmla="*/ 1562470 h 1802167"/>
              <a:gd name="connsiteX38" fmla="*/ 541538 w 1819923"/>
              <a:gd name="connsiteY38" fmla="*/ 1606858 h 1802167"/>
              <a:gd name="connsiteX39" fmla="*/ 577049 w 1819923"/>
              <a:gd name="connsiteY39" fmla="*/ 1633491 h 1802167"/>
              <a:gd name="connsiteX40" fmla="*/ 656948 w 1819923"/>
              <a:gd name="connsiteY40" fmla="*/ 1660124 h 1802167"/>
              <a:gd name="connsiteX41" fmla="*/ 701336 w 1819923"/>
              <a:gd name="connsiteY41" fmla="*/ 1677880 h 1802167"/>
              <a:gd name="connsiteX42" fmla="*/ 816746 w 1819923"/>
              <a:gd name="connsiteY42" fmla="*/ 1722268 h 1802167"/>
              <a:gd name="connsiteX43" fmla="*/ 887767 w 1819923"/>
              <a:gd name="connsiteY43" fmla="*/ 1740023 h 1802167"/>
              <a:gd name="connsiteX44" fmla="*/ 914400 w 1819923"/>
              <a:gd name="connsiteY44" fmla="*/ 1748901 h 1802167"/>
              <a:gd name="connsiteX45" fmla="*/ 949911 w 1819923"/>
              <a:gd name="connsiteY45" fmla="*/ 1766656 h 1802167"/>
              <a:gd name="connsiteX46" fmla="*/ 1003177 w 1819923"/>
              <a:gd name="connsiteY46" fmla="*/ 1775534 h 1802167"/>
              <a:gd name="connsiteX47" fmla="*/ 1029810 w 1819923"/>
              <a:gd name="connsiteY47" fmla="*/ 1784412 h 1802167"/>
              <a:gd name="connsiteX48" fmla="*/ 1109709 w 1819923"/>
              <a:gd name="connsiteY48" fmla="*/ 1793289 h 1802167"/>
              <a:gd name="connsiteX49" fmla="*/ 1145220 w 1819923"/>
              <a:gd name="connsiteY49" fmla="*/ 1802167 h 1802167"/>
              <a:gd name="connsiteX50" fmla="*/ 1358284 w 1819923"/>
              <a:gd name="connsiteY50" fmla="*/ 1784412 h 1802167"/>
              <a:gd name="connsiteX51" fmla="*/ 1455938 w 1819923"/>
              <a:gd name="connsiteY51" fmla="*/ 1757779 h 1802167"/>
              <a:gd name="connsiteX52" fmla="*/ 1518082 w 1819923"/>
              <a:gd name="connsiteY52" fmla="*/ 1731146 h 1802167"/>
              <a:gd name="connsiteX53" fmla="*/ 1544715 w 1819923"/>
              <a:gd name="connsiteY53" fmla="*/ 1713390 h 1802167"/>
              <a:gd name="connsiteX54" fmla="*/ 1580226 w 1819923"/>
              <a:gd name="connsiteY54" fmla="*/ 1704513 h 1802167"/>
              <a:gd name="connsiteX55" fmla="*/ 1642369 w 1819923"/>
              <a:gd name="connsiteY55" fmla="*/ 1651247 h 1802167"/>
              <a:gd name="connsiteX56" fmla="*/ 1669002 w 1819923"/>
              <a:gd name="connsiteY56" fmla="*/ 1633491 h 1802167"/>
              <a:gd name="connsiteX57" fmla="*/ 1686758 w 1819923"/>
              <a:gd name="connsiteY57" fmla="*/ 1597981 h 1802167"/>
              <a:gd name="connsiteX58" fmla="*/ 1722268 w 1819923"/>
              <a:gd name="connsiteY58" fmla="*/ 1553592 h 1802167"/>
              <a:gd name="connsiteX59" fmla="*/ 1740024 w 1819923"/>
              <a:gd name="connsiteY59" fmla="*/ 1500326 h 1802167"/>
              <a:gd name="connsiteX60" fmla="*/ 1757779 w 1819923"/>
              <a:gd name="connsiteY60" fmla="*/ 1464816 h 1802167"/>
              <a:gd name="connsiteX61" fmla="*/ 1793290 w 1819923"/>
              <a:gd name="connsiteY61" fmla="*/ 1411550 h 1802167"/>
              <a:gd name="connsiteX62" fmla="*/ 1802167 w 1819923"/>
              <a:gd name="connsiteY62" fmla="*/ 1296140 h 1802167"/>
              <a:gd name="connsiteX63" fmla="*/ 1819923 w 1819923"/>
              <a:gd name="connsiteY63" fmla="*/ 1207363 h 1802167"/>
              <a:gd name="connsiteX64" fmla="*/ 1811045 w 1819923"/>
              <a:gd name="connsiteY64" fmla="*/ 923278 h 1802167"/>
              <a:gd name="connsiteX65" fmla="*/ 1793290 w 1819923"/>
              <a:gd name="connsiteY65" fmla="*/ 870012 h 1802167"/>
              <a:gd name="connsiteX66" fmla="*/ 1757779 w 1819923"/>
              <a:gd name="connsiteY66" fmla="*/ 781235 h 1802167"/>
              <a:gd name="connsiteX67" fmla="*/ 1740024 w 1819923"/>
              <a:gd name="connsiteY67" fmla="*/ 745724 h 1802167"/>
              <a:gd name="connsiteX68" fmla="*/ 1713391 w 1819923"/>
              <a:gd name="connsiteY68" fmla="*/ 692458 h 1802167"/>
              <a:gd name="connsiteX69" fmla="*/ 1677880 w 1819923"/>
              <a:gd name="connsiteY69" fmla="*/ 612559 h 1802167"/>
              <a:gd name="connsiteX70" fmla="*/ 1669002 w 1819923"/>
              <a:gd name="connsiteY70" fmla="*/ 568171 h 1802167"/>
              <a:gd name="connsiteX71" fmla="*/ 1642369 w 1819923"/>
              <a:gd name="connsiteY71" fmla="*/ 497150 h 1802167"/>
              <a:gd name="connsiteX72" fmla="*/ 1615736 w 1819923"/>
              <a:gd name="connsiteY72" fmla="*/ 435006 h 1802167"/>
              <a:gd name="connsiteX73" fmla="*/ 1571348 w 1819923"/>
              <a:gd name="connsiteY73" fmla="*/ 337351 h 1802167"/>
              <a:gd name="connsiteX74" fmla="*/ 1553593 w 1819923"/>
              <a:gd name="connsiteY74" fmla="*/ 310718 h 1802167"/>
              <a:gd name="connsiteX75" fmla="*/ 1535837 w 1819923"/>
              <a:gd name="connsiteY75" fmla="*/ 292963 h 1802167"/>
              <a:gd name="connsiteX76" fmla="*/ 1526960 w 1819923"/>
              <a:gd name="connsiteY76" fmla="*/ 266330 h 1802167"/>
              <a:gd name="connsiteX77" fmla="*/ 1491449 w 1819923"/>
              <a:gd name="connsiteY77" fmla="*/ 230819 h 1802167"/>
              <a:gd name="connsiteX78" fmla="*/ 1447061 w 1819923"/>
              <a:gd name="connsiteY78" fmla="*/ 186431 h 1802167"/>
              <a:gd name="connsiteX79" fmla="*/ 1402672 w 1819923"/>
              <a:gd name="connsiteY79" fmla="*/ 142043 h 1802167"/>
              <a:gd name="connsiteX80" fmla="*/ 1384917 w 1819923"/>
              <a:gd name="connsiteY80" fmla="*/ 124287 h 1802167"/>
              <a:gd name="connsiteX81" fmla="*/ 1367162 w 1819923"/>
              <a:gd name="connsiteY81" fmla="*/ 97654 h 1802167"/>
              <a:gd name="connsiteX82" fmla="*/ 1340529 w 1819923"/>
              <a:gd name="connsiteY82" fmla="*/ 88777 h 1802167"/>
              <a:gd name="connsiteX83" fmla="*/ 1296140 w 1819923"/>
              <a:gd name="connsiteY83" fmla="*/ 53266 h 1802167"/>
              <a:gd name="connsiteX84" fmla="*/ 1242874 w 1819923"/>
              <a:gd name="connsiteY84" fmla="*/ 35511 h 1802167"/>
              <a:gd name="connsiteX85" fmla="*/ 1216241 w 1819923"/>
              <a:gd name="connsiteY85" fmla="*/ 17755 h 1802167"/>
              <a:gd name="connsiteX86" fmla="*/ 1171853 w 1819923"/>
              <a:gd name="connsiteY86" fmla="*/ 8878 h 1802167"/>
              <a:gd name="connsiteX87" fmla="*/ 1136342 w 1819923"/>
              <a:gd name="connsiteY87" fmla="*/ 0 h 1802167"/>
              <a:gd name="connsiteX88" fmla="*/ 861134 w 1819923"/>
              <a:gd name="connsiteY88" fmla="*/ 8878 h 1802167"/>
              <a:gd name="connsiteX89" fmla="*/ 781235 w 1819923"/>
              <a:gd name="connsiteY89" fmla="*/ 44388 h 1802167"/>
              <a:gd name="connsiteX90" fmla="*/ 727969 w 1819923"/>
              <a:gd name="connsiteY90" fmla="*/ 62144 h 1802167"/>
              <a:gd name="connsiteX91" fmla="*/ 674703 w 1819923"/>
              <a:gd name="connsiteY91" fmla="*/ 88777 h 1802167"/>
              <a:gd name="connsiteX92" fmla="*/ 648070 w 1819923"/>
              <a:gd name="connsiteY92" fmla="*/ 106532 h 1802167"/>
              <a:gd name="connsiteX93" fmla="*/ 639193 w 1819923"/>
              <a:gd name="connsiteY93" fmla="*/ 133165 h 1802167"/>
              <a:gd name="connsiteX94" fmla="*/ 603682 w 1819923"/>
              <a:gd name="connsiteY94" fmla="*/ 168676 h 180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819923" h="1802167">
                <a:moveTo>
                  <a:pt x="727969" y="124287"/>
                </a:moveTo>
                <a:cubicBezTo>
                  <a:pt x="713173" y="127246"/>
                  <a:pt x="697896" y="128393"/>
                  <a:pt x="683581" y="133165"/>
                </a:cubicBezTo>
                <a:cubicBezTo>
                  <a:pt x="671026" y="137350"/>
                  <a:pt x="660234" y="145707"/>
                  <a:pt x="648070" y="150920"/>
                </a:cubicBezTo>
                <a:cubicBezTo>
                  <a:pt x="639469" y="154606"/>
                  <a:pt x="630435" y="157227"/>
                  <a:pt x="621437" y="159798"/>
                </a:cubicBezTo>
                <a:cubicBezTo>
                  <a:pt x="609705" y="163150"/>
                  <a:pt x="597659" y="165324"/>
                  <a:pt x="585927" y="168676"/>
                </a:cubicBezTo>
                <a:cubicBezTo>
                  <a:pt x="576929" y="171247"/>
                  <a:pt x="568292" y="174982"/>
                  <a:pt x="559294" y="177553"/>
                </a:cubicBezTo>
                <a:cubicBezTo>
                  <a:pt x="547562" y="180905"/>
                  <a:pt x="535515" y="183079"/>
                  <a:pt x="523783" y="186431"/>
                </a:cubicBezTo>
                <a:cubicBezTo>
                  <a:pt x="514785" y="189002"/>
                  <a:pt x="506148" y="192738"/>
                  <a:pt x="497150" y="195309"/>
                </a:cubicBezTo>
                <a:cubicBezTo>
                  <a:pt x="475434" y="201514"/>
                  <a:pt x="424203" y="211389"/>
                  <a:pt x="408373" y="221942"/>
                </a:cubicBezTo>
                <a:cubicBezTo>
                  <a:pt x="399495" y="227860"/>
                  <a:pt x="391004" y="234403"/>
                  <a:pt x="381740" y="239697"/>
                </a:cubicBezTo>
                <a:cubicBezTo>
                  <a:pt x="370250" y="246263"/>
                  <a:pt x="357241" y="250111"/>
                  <a:pt x="346230" y="257452"/>
                </a:cubicBezTo>
                <a:cubicBezTo>
                  <a:pt x="298741" y="289111"/>
                  <a:pt x="367358" y="265487"/>
                  <a:pt x="292964" y="284085"/>
                </a:cubicBezTo>
                <a:cubicBezTo>
                  <a:pt x="226833" y="328174"/>
                  <a:pt x="308061" y="271505"/>
                  <a:pt x="239697" y="328474"/>
                </a:cubicBezTo>
                <a:cubicBezTo>
                  <a:pt x="231500" y="335304"/>
                  <a:pt x="221942" y="340311"/>
                  <a:pt x="213064" y="346229"/>
                </a:cubicBezTo>
                <a:lnTo>
                  <a:pt x="177554" y="399495"/>
                </a:lnTo>
                <a:cubicBezTo>
                  <a:pt x="171635" y="408373"/>
                  <a:pt x="167343" y="418583"/>
                  <a:pt x="159798" y="426128"/>
                </a:cubicBezTo>
                <a:cubicBezTo>
                  <a:pt x="93712" y="492214"/>
                  <a:pt x="174864" y="408551"/>
                  <a:pt x="106532" y="488272"/>
                </a:cubicBezTo>
                <a:cubicBezTo>
                  <a:pt x="55266" y="548082"/>
                  <a:pt x="101385" y="482675"/>
                  <a:pt x="62144" y="541538"/>
                </a:cubicBezTo>
                <a:cubicBezTo>
                  <a:pt x="59185" y="553375"/>
                  <a:pt x="57124" y="565474"/>
                  <a:pt x="53266" y="577049"/>
                </a:cubicBezTo>
                <a:cubicBezTo>
                  <a:pt x="48227" y="592167"/>
                  <a:pt x="40957" y="606461"/>
                  <a:pt x="35511" y="621437"/>
                </a:cubicBezTo>
                <a:cubicBezTo>
                  <a:pt x="29115" y="639026"/>
                  <a:pt x="23674" y="656948"/>
                  <a:pt x="17756" y="674703"/>
                </a:cubicBezTo>
                <a:lnTo>
                  <a:pt x="8878" y="701336"/>
                </a:lnTo>
                <a:lnTo>
                  <a:pt x="0" y="727969"/>
                </a:lnTo>
                <a:cubicBezTo>
                  <a:pt x="1826" y="790059"/>
                  <a:pt x="-3764" y="984352"/>
                  <a:pt x="17756" y="1091953"/>
                </a:cubicBezTo>
                <a:cubicBezTo>
                  <a:pt x="19591" y="1101129"/>
                  <a:pt x="24363" y="1109508"/>
                  <a:pt x="26633" y="1118586"/>
                </a:cubicBezTo>
                <a:cubicBezTo>
                  <a:pt x="28426" y="1125758"/>
                  <a:pt x="36271" y="1177431"/>
                  <a:pt x="44389" y="1189608"/>
                </a:cubicBezTo>
                <a:cubicBezTo>
                  <a:pt x="51353" y="1200054"/>
                  <a:pt x="62985" y="1206596"/>
                  <a:pt x="71022" y="1216241"/>
                </a:cubicBezTo>
                <a:cubicBezTo>
                  <a:pt x="77852" y="1224438"/>
                  <a:pt x="82575" y="1234192"/>
                  <a:pt x="88777" y="1242874"/>
                </a:cubicBezTo>
                <a:cubicBezTo>
                  <a:pt x="97377" y="1254914"/>
                  <a:pt x="105938" y="1267017"/>
                  <a:pt x="115410" y="1278384"/>
                </a:cubicBezTo>
                <a:cubicBezTo>
                  <a:pt x="120768" y="1284814"/>
                  <a:pt x="127936" y="1289604"/>
                  <a:pt x="133165" y="1296140"/>
                </a:cubicBezTo>
                <a:cubicBezTo>
                  <a:pt x="151879" y="1319533"/>
                  <a:pt x="150444" y="1331333"/>
                  <a:pt x="177554" y="1349406"/>
                </a:cubicBezTo>
                <a:cubicBezTo>
                  <a:pt x="185340" y="1354597"/>
                  <a:pt x="195309" y="1355324"/>
                  <a:pt x="204187" y="1358283"/>
                </a:cubicBezTo>
                <a:cubicBezTo>
                  <a:pt x="222957" y="1386439"/>
                  <a:pt x="235171" y="1408532"/>
                  <a:pt x="266331" y="1429305"/>
                </a:cubicBezTo>
                <a:cubicBezTo>
                  <a:pt x="275209" y="1435223"/>
                  <a:pt x="284633" y="1440395"/>
                  <a:pt x="292964" y="1447060"/>
                </a:cubicBezTo>
                <a:cubicBezTo>
                  <a:pt x="299500" y="1452289"/>
                  <a:pt x="304023" y="1459794"/>
                  <a:pt x="310719" y="1464816"/>
                </a:cubicBezTo>
                <a:cubicBezTo>
                  <a:pt x="327790" y="1477620"/>
                  <a:pt x="348896" y="1485237"/>
                  <a:pt x="363985" y="1500326"/>
                </a:cubicBezTo>
                <a:cubicBezTo>
                  <a:pt x="385018" y="1521360"/>
                  <a:pt x="404887" y="1543552"/>
                  <a:pt x="435006" y="1553592"/>
                </a:cubicBezTo>
                <a:cubicBezTo>
                  <a:pt x="443884" y="1556551"/>
                  <a:pt x="453459" y="1557925"/>
                  <a:pt x="461639" y="1562470"/>
                </a:cubicBezTo>
                <a:cubicBezTo>
                  <a:pt x="553212" y="1613345"/>
                  <a:pt x="481276" y="1586772"/>
                  <a:pt x="541538" y="1606858"/>
                </a:cubicBezTo>
                <a:cubicBezTo>
                  <a:pt x="553375" y="1615736"/>
                  <a:pt x="563615" y="1627291"/>
                  <a:pt x="577049" y="1633491"/>
                </a:cubicBezTo>
                <a:cubicBezTo>
                  <a:pt x="602539" y="1645255"/>
                  <a:pt x="630882" y="1649697"/>
                  <a:pt x="656948" y="1660124"/>
                </a:cubicBezTo>
                <a:cubicBezTo>
                  <a:pt x="671744" y="1666043"/>
                  <a:pt x="686774" y="1671408"/>
                  <a:pt x="701336" y="1677880"/>
                </a:cubicBezTo>
                <a:cubicBezTo>
                  <a:pt x="760592" y="1704216"/>
                  <a:pt x="727187" y="1699879"/>
                  <a:pt x="816746" y="1722268"/>
                </a:cubicBezTo>
                <a:cubicBezTo>
                  <a:pt x="840420" y="1728186"/>
                  <a:pt x="864617" y="1732306"/>
                  <a:pt x="887767" y="1740023"/>
                </a:cubicBezTo>
                <a:cubicBezTo>
                  <a:pt x="896645" y="1742982"/>
                  <a:pt x="905799" y="1745215"/>
                  <a:pt x="914400" y="1748901"/>
                </a:cubicBezTo>
                <a:cubicBezTo>
                  <a:pt x="926564" y="1754114"/>
                  <a:pt x="937235" y="1762853"/>
                  <a:pt x="949911" y="1766656"/>
                </a:cubicBezTo>
                <a:cubicBezTo>
                  <a:pt x="967152" y="1771828"/>
                  <a:pt x="985605" y="1771629"/>
                  <a:pt x="1003177" y="1775534"/>
                </a:cubicBezTo>
                <a:cubicBezTo>
                  <a:pt x="1012312" y="1777564"/>
                  <a:pt x="1020579" y="1782874"/>
                  <a:pt x="1029810" y="1784412"/>
                </a:cubicBezTo>
                <a:cubicBezTo>
                  <a:pt x="1056242" y="1788817"/>
                  <a:pt x="1083076" y="1790330"/>
                  <a:pt x="1109709" y="1793289"/>
                </a:cubicBezTo>
                <a:cubicBezTo>
                  <a:pt x="1121546" y="1796248"/>
                  <a:pt x="1133019" y="1802167"/>
                  <a:pt x="1145220" y="1802167"/>
                </a:cubicBezTo>
                <a:cubicBezTo>
                  <a:pt x="1194380" y="1802167"/>
                  <a:pt x="1294754" y="1801738"/>
                  <a:pt x="1358284" y="1784412"/>
                </a:cubicBezTo>
                <a:cubicBezTo>
                  <a:pt x="1482181" y="1750622"/>
                  <a:pt x="1347794" y="1779406"/>
                  <a:pt x="1455938" y="1757779"/>
                </a:cubicBezTo>
                <a:cubicBezTo>
                  <a:pt x="1492534" y="1721183"/>
                  <a:pt x="1450758" y="1756393"/>
                  <a:pt x="1518082" y="1731146"/>
                </a:cubicBezTo>
                <a:cubicBezTo>
                  <a:pt x="1528072" y="1727400"/>
                  <a:pt x="1534908" y="1717593"/>
                  <a:pt x="1544715" y="1713390"/>
                </a:cubicBezTo>
                <a:cubicBezTo>
                  <a:pt x="1555930" y="1708584"/>
                  <a:pt x="1568389" y="1707472"/>
                  <a:pt x="1580226" y="1704513"/>
                </a:cubicBezTo>
                <a:cubicBezTo>
                  <a:pt x="1641370" y="1663749"/>
                  <a:pt x="1567023" y="1715830"/>
                  <a:pt x="1642369" y="1651247"/>
                </a:cubicBezTo>
                <a:cubicBezTo>
                  <a:pt x="1650470" y="1644303"/>
                  <a:pt x="1660124" y="1639410"/>
                  <a:pt x="1669002" y="1633491"/>
                </a:cubicBezTo>
                <a:cubicBezTo>
                  <a:pt x="1674921" y="1621654"/>
                  <a:pt x="1679417" y="1608992"/>
                  <a:pt x="1686758" y="1597981"/>
                </a:cubicBezTo>
                <a:cubicBezTo>
                  <a:pt x="1697269" y="1582215"/>
                  <a:pt x="1713195" y="1570227"/>
                  <a:pt x="1722268" y="1553592"/>
                </a:cubicBezTo>
                <a:cubicBezTo>
                  <a:pt x="1731230" y="1537161"/>
                  <a:pt x="1731654" y="1517066"/>
                  <a:pt x="1740024" y="1500326"/>
                </a:cubicBezTo>
                <a:cubicBezTo>
                  <a:pt x="1745942" y="1488489"/>
                  <a:pt x="1750970" y="1476164"/>
                  <a:pt x="1757779" y="1464816"/>
                </a:cubicBezTo>
                <a:cubicBezTo>
                  <a:pt x="1768758" y="1446518"/>
                  <a:pt x="1793290" y="1411550"/>
                  <a:pt x="1793290" y="1411550"/>
                </a:cubicBezTo>
                <a:cubicBezTo>
                  <a:pt x="1796249" y="1373080"/>
                  <a:pt x="1798128" y="1334512"/>
                  <a:pt x="1802167" y="1296140"/>
                </a:cubicBezTo>
                <a:cubicBezTo>
                  <a:pt x="1806124" y="1258544"/>
                  <a:pt x="1811374" y="1241557"/>
                  <a:pt x="1819923" y="1207363"/>
                </a:cubicBezTo>
                <a:cubicBezTo>
                  <a:pt x="1816964" y="1112668"/>
                  <a:pt x="1818501" y="1017725"/>
                  <a:pt x="1811045" y="923278"/>
                </a:cubicBezTo>
                <a:cubicBezTo>
                  <a:pt x="1809572" y="904620"/>
                  <a:pt x="1800241" y="887389"/>
                  <a:pt x="1793290" y="870012"/>
                </a:cubicBezTo>
                <a:cubicBezTo>
                  <a:pt x="1781453" y="840420"/>
                  <a:pt x="1772032" y="809742"/>
                  <a:pt x="1757779" y="781235"/>
                </a:cubicBezTo>
                <a:cubicBezTo>
                  <a:pt x="1751861" y="769398"/>
                  <a:pt x="1745237" y="757888"/>
                  <a:pt x="1740024" y="745724"/>
                </a:cubicBezTo>
                <a:cubicBezTo>
                  <a:pt x="1717972" y="694269"/>
                  <a:pt x="1747510" y="743638"/>
                  <a:pt x="1713391" y="692458"/>
                </a:cubicBezTo>
                <a:cubicBezTo>
                  <a:pt x="1687399" y="588494"/>
                  <a:pt x="1729076" y="740547"/>
                  <a:pt x="1677880" y="612559"/>
                </a:cubicBezTo>
                <a:cubicBezTo>
                  <a:pt x="1672276" y="598549"/>
                  <a:pt x="1672662" y="582810"/>
                  <a:pt x="1669002" y="568171"/>
                </a:cubicBezTo>
                <a:cubicBezTo>
                  <a:pt x="1662764" y="543219"/>
                  <a:pt x="1650525" y="521618"/>
                  <a:pt x="1642369" y="497150"/>
                </a:cubicBezTo>
                <a:cubicBezTo>
                  <a:pt x="1623259" y="439820"/>
                  <a:pt x="1646946" y="481819"/>
                  <a:pt x="1615736" y="435006"/>
                </a:cubicBezTo>
                <a:cubicBezTo>
                  <a:pt x="1603167" y="397296"/>
                  <a:pt x="1597814" y="377051"/>
                  <a:pt x="1571348" y="337351"/>
                </a:cubicBezTo>
                <a:cubicBezTo>
                  <a:pt x="1565430" y="328473"/>
                  <a:pt x="1560258" y="319049"/>
                  <a:pt x="1553593" y="310718"/>
                </a:cubicBezTo>
                <a:cubicBezTo>
                  <a:pt x="1548364" y="304182"/>
                  <a:pt x="1541756" y="298881"/>
                  <a:pt x="1535837" y="292963"/>
                </a:cubicBezTo>
                <a:cubicBezTo>
                  <a:pt x="1532878" y="284085"/>
                  <a:pt x="1532399" y="273945"/>
                  <a:pt x="1526960" y="266330"/>
                </a:cubicBezTo>
                <a:cubicBezTo>
                  <a:pt x="1517230" y="252708"/>
                  <a:pt x="1500735" y="244748"/>
                  <a:pt x="1491449" y="230819"/>
                </a:cubicBezTo>
                <a:cubicBezTo>
                  <a:pt x="1467776" y="195308"/>
                  <a:pt x="1482572" y="210104"/>
                  <a:pt x="1447061" y="186431"/>
                </a:cubicBezTo>
                <a:cubicBezTo>
                  <a:pt x="1416620" y="140772"/>
                  <a:pt x="1444949" y="175865"/>
                  <a:pt x="1402672" y="142043"/>
                </a:cubicBezTo>
                <a:cubicBezTo>
                  <a:pt x="1396136" y="136814"/>
                  <a:pt x="1390146" y="130823"/>
                  <a:pt x="1384917" y="124287"/>
                </a:cubicBezTo>
                <a:cubicBezTo>
                  <a:pt x="1378252" y="115955"/>
                  <a:pt x="1375494" y="104319"/>
                  <a:pt x="1367162" y="97654"/>
                </a:cubicBezTo>
                <a:cubicBezTo>
                  <a:pt x="1359855" y="91808"/>
                  <a:pt x="1349407" y="91736"/>
                  <a:pt x="1340529" y="88777"/>
                </a:cubicBezTo>
                <a:cubicBezTo>
                  <a:pt x="1325771" y="74019"/>
                  <a:pt x="1316299" y="62225"/>
                  <a:pt x="1296140" y="53266"/>
                </a:cubicBezTo>
                <a:cubicBezTo>
                  <a:pt x="1279037" y="45665"/>
                  <a:pt x="1242874" y="35511"/>
                  <a:pt x="1242874" y="35511"/>
                </a:cubicBezTo>
                <a:cubicBezTo>
                  <a:pt x="1233996" y="29592"/>
                  <a:pt x="1226231" y="21501"/>
                  <a:pt x="1216241" y="17755"/>
                </a:cubicBezTo>
                <a:cubicBezTo>
                  <a:pt x="1202113" y="12457"/>
                  <a:pt x="1186583" y="12151"/>
                  <a:pt x="1171853" y="8878"/>
                </a:cubicBezTo>
                <a:cubicBezTo>
                  <a:pt x="1159942" y="6231"/>
                  <a:pt x="1148179" y="2959"/>
                  <a:pt x="1136342" y="0"/>
                </a:cubicBezTo>
                <a:cubicBezTo>
                  <a:pt x="1044606" y="2959"/>
                  <a:pt x="952618" y="1460"/>
                  <a:pt x="861134" y="8878"/>
                </a:cubicBezTo>
                <a:cubicBezTo>
                  <a:pt x="796476" y="14121"/>
                  <a:pt x="824164" y="25308"/>
                  <a:pt x="781235" y="44388"/>
                </a:cubicBezTo>
                <a:cubicBezTo>
                  <a:pt x="764132" y="51989"/>
                  <a:pt x="743542" y="51762"/>
                  <a:pt x="727969" y="62144"/>
                </a:cubicBezTo>
                <a:cubicBezTo>
                  <a:pt x="651643" y="113027"/>
                  <a:pt x="748213" y="52022"/>
                  <a:pt x="674703" y="88777"/>
                </a:cubicBezTo>
                <a:cubicBezTo>
                  <a:pt x="665160" y="93549"/>
                  <a:pt x="656948" y="100614"/>
                  <a:pt x="648070" y="106532"/>
                </a:cubicBezTo>
                <a:cubicBezTo>
                  <a:pt x="645111" y="115410"/>
                  <a:pt x="644632" y="125550"/>
                  <a:pt x="639193" y="133165"/>
                </a:cubicBezTo>
                <a:cubicBezTo>
                  <a:pt x="629463" y="146787"/>
                  <a:pt x="603682" y="168676"/>
                  <a:pt x="603682" y="168676"/>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8393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Screen Cont...</a:t>
            </a:r>
          </a:p>
        </p:txBody>
      </p:sp>
      <p:sp>
        <p:nvSpPr>
          <p:cNvPr id="3" name="Content Placeholder 2"/>
          <p:cNvSpPr>
            <a:spLocks noGrp="1"/>
          </p:cNvSpPr>
          <p:nvPr>
            <p:ph idx="1"/>
          </p:nvPr>
        </p:nvSpPr>
        <p:spPr>
          <a:xfrm>
            <a:off x="899592" y="2276872"/>
            <a:ext cx="7543801" cy="4023360"/>
          </a:xfrm>
        </p:spPr>
        <p:txBody>
          <a:bodyPr>
            <a:normAutofit/>
          </a:bodyPr>
          <a:lstStyle/>
          <a:p>
            <a:pPr>
              <a:buFont typeface="Wingdings" panose="05000000000000000000" pitchFamily="2" charset="2"/>
              <a:buChar char="v"/>
            </a:pPr>
            <a:r>
              <a:rPr lang="en-GB" dirty="0"/>
              <a:t>You are able to set up a database using Microsoft templates or the preferred option is to choose the Blank database and start to develop your own environment.</a:t>
            </a:r>
          </a:p>
          <a:p>
            <a:pPr>
              <a:buFont typeface="Wingdings" panose="05000000000000000000" pitchFamily="2" charset="2"/>
              <a:buChar char="v"/>
            </a:pPr>
            <a:r>
              <a:rPr lang="en-GB" dirty="0"/>
              <a:t>LETS STOP AND LOOK AT THE TEMPLATES.</a:t>
            </a:r>
          </a:p>
          <a:p>
            <a:pPr>
              <a:buFont typeface="Wingdings" panose="05000000000000000000" pitchFamily="2" charset="2"/>
              <a:buChar char="v"/>
            </a:pPr>
            <a:r>
              <a:rPr lang="en-GB" dirty="0"/>
              <a:t>Remember you should always name your database at this stage. Every time you open an access database development session you are automatically given a database1 default name. Get into the habit or renaming this first otherwise you could overwrite previous work.</a:t>
            </a:r>
          </a:p>
        </p:txBody>
      </p:sp>
    </p:spTree>
    <p:extLst>
      <p:ext uri="{BB962C8B-B14F-4D97-AF65-F5344CB8AC3E}">
        <p14:creationId xmlns:p14="http://schemas.microsoft.com/office/powerpoint/2010/main" val="37282075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Naming Conventions</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b="0" dirty="0"/>
              <a:t>Although you could give the same name to a table a form a report and a macro because they are distinctly different objects it is good to follow a naming convention.</a:t>
            </a:r>
          </a:p>
          <a:p>
            <a:pPr>
              <a:buFont typeface="Arial" panose="020B0604020202020204" pitchFamily="34" charset="0"/>
              <a:buChar char="•"/>
            </a:pPr>
            <a:r>
              <a:rPr lang="en-GB" b="0" dirty="0"/>
              <a:t>The most popular suggestion is to prefix each object type with a suitable code:</a:t>
            </a:r>
          </a:p>
          <a:p>
            <a:pPr>
              <a:buFont typeface="Arial" panose="020B0604020202020204" pitchFamily="34" charset="0"/>
              <a:buChar char="•"/>
            </a:pPr>
            <a:r>
              <a:rPr lang="en-GB" b="0" dirty="0" err="1"/>
              <a:t>Tbl</a:t>
            </a:r>
            <a:r>
              <a:rPr lang="en-GB" b="0" dirty="0"/>
              <a:t> – Tables</a:t>
            </a:r>
          </a:p>
          <a:p>
            <a:pPr>
              <a:buFont typeface="Arial" panose="020B0604020202020204" pitchFamily="34" charset="0"/>
              <a:buChar char="•"/>
            </a:pPr>
            <a:r>
              <a:rPr lang="en-GB" b="0" dirty="0" err="1"/>
              <a:t>Frm</a:t>
            </a:r>
            <a:r>
              <a:rPr lang="en-GB" b="0" dirty="0"/>
              <a:t>- Forms</a:t>
            </a:r>
          </a:p>
          <a:p>
            <a:pPr>
              <a:buFont typeface="Arial" panose="020B0604020202020204" pitchFamily="34" charset="0"/>
              <a:buChar char="•"/>
            </a:pPr>
            <a:r>
              <a:rPr lang="en-GB" b="0" dirty="0"/>
              <a:t>Rpt – Reports</a:t>
            </a:r>
          </a:p>
          <a:p>
            <a:pPr>
              <a:buFont typeface="Arial" panose="020B0604020202020204" pitchFamily="34" charset="0"/>
              <a:buChar char="•"/>
            </a:pPr>
            <a:r>
              <a:rPr lang="en-GB" b="0" dirty="0" err="1"/>
              <a:t>Mcr</a:t>
            </a:r>
            <a:r>
              <a:rPr lang="en-GB" b="0" dirty="0"/>
              <a:t> – Macros</a:t>
            </a:r>
          </a:p>
          <a:p>
            <a:pPr>
              <a:buFont typeface="Arial" panose="020B0604020202020204" pitchFamily="34" charset="0"/>
              <a:buChar char="•"/>
            </a:pPr>
            <a:r>
              <a:rPr lang="en-GB" b="0" dirty="0"/>
              <a:t>Mod – VBA visual basic modules</a:t>
            </a:r>
          </a:p>
        </p:txBody>
      </p:sp>
    </p:spTree>
    <p:extLst>
      <p:ext uri="{BB962C8B-B14F-4D97-AF65-F5344CB8AC3E}">
        <p14:creationId xmlns:p14="http://schemas.microsoft.com/office/powerpoint/2010/main" val="2576614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2960" y="286605"/>
            <a:ext cx="7543800" cy="910147"/>
          </a:xfrm>
        </p:spPr>
        <p:txBody>
          <a:bodyPr/>
          <a:lstStyle/>
          <a:p>
            <a:r>
              <a:rPr lang="en-GB" dirty="0"/>
              <a:t>The Access ribbon</a:t>
            </a:r>
          </a:p>
        </p:txBody>
      </p:sp>
      <p:sp>
        <p:nvSpPr>
          <p:cNvPr id="6" name="Content Placeholder 5"/>
          <p:cNvSpPr>
            <a:spLocks noGrp="1"/>
          </p:cNvSpPr>
          <p:nvPr>
            <p:ph idx="1"/>
          </p:nvPr>
        </p:nvSpPr>
        <p:spPr>
          <a:xfrm>
            <a:off x="323528" y="1412776"/>
            <a:ext cx="8229600" cy="1757362"/>
          </a:xfrm>
        </p:spPr>
        <p:txBody>
          <a:bodyPr>
            <a:normAutofit/>
          </a:bodyPr>
          <a:lstStyle/>
          <a:p>
            <a:pPr marL="0" indent="0"/>
            <a:r>
              <a:rPr lang="en-GB" b="0" dirty="0"/>
              <a:t>This a completely new feature and a different way of viewing some of the common features that have always been available in earlier versions of Access. The circle in the top left hand corner is now commonly referred to as the Microsoft Button. When we select create&gt;blank&gt; we are provided with the following view and are placed in the DATESHEET area.</a:t>
            </a:r>
          </a:p>
          <a:p>
            <a:endParaRPr lang="en-GB" b="0" dirty="0"/>
          </a:p>
        </p:txBody>
      </p:sp>
      <p:pic>
        <p:nvPicPr>
          <p:cNvPr id="2" name="Picture 1"/>
          <p:cNvPicPr>
            <a:picLocks noChangeAspect="1"/>
          </p:cNvPicPr>
          <p:nvPr/>
        </p:nvPicPr>
        <p:blipFill>
          <a:blip r:embed="rId2"/>
          <a:stretch>
            <a:fillRect/>
          </a:stretch>
        </p:blipFill>
        <p:spPr>
          <a:xfrm>
            <a:off x="452195" y="2924944"/>
            <a:ext cx="8091291" cy="3454177"/>
          </a:xfrm>
          <a:prstGeom prst="rect">
            <a:avLst/>
          </a:prstGeom>
        </p:spPr>
      </p:pic>
    </p:spTree>
    <p:extLst>
      <p:ext uri="{BB962C8B-B14F-4D97-AF65-F5344CB8AC3E}">
        <p14:creationId xmlns:p14="http://schemas.microsoft.com/office/powerpoint/2010/main" val="401520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to design view</a:t>
            </a:r>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2800" dirty="0"/>
              <a:t>Although Access places you into the data sheet view and will recognise any data that you enter, it will form its own opinions on the field design.</a:t>
            </a:r>
          </a:p>
          <a:p>
            <a:pPr>
              <a:buFont typeface="Wingdings" panose="05000000000000000000" pitchFamily="2" charset="2"/>
              <a:buChar char="v"/>
            </a:pPr>
            <a:r>
              <a:rPr lang="en-GB" sz="2800" dirty="0"/>
              <a:t>It is therefore better to change from the datasheet view into design mode which will give you control of you table design.</a:t>
            </a:r>
          </a:p>
        </p:txBody>
      </p:sp>
    </p:spTree>
    <p:extLst>
      <p:ext uri="{BB962C8B-B14F-4D97-AF65-F5344CB8AC3E}">
        <p14:creationId xmlns:p14="http://schemas.microsoft.com/office/powerpoint/2010/main" val="2772988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to Design view</a:t>
            </a:r>
          </a:p>
        </p:txBody>
      </p:sp>
      <p:pic>
        <p:nvPicPr>
          <p:cNvPr id="4" name="Content Placeholder 3"/>
          <p:cNvPicPr>
            <a:picLocks noGrp="1" noChangeAspect="1"/>
          </p:cNvPicPr>
          <p:nvPr>
            <p:ph idx="1"/>
          </p:nvPr>
        </p:nvPicPr>
        <p:blipFill>
          <a:blip r:embed="rId2"/>
          <a:stretch>
            <a:fillRect/>
          </a:stretch>
        </p:blipFill>
        <p:spPr>
          <a:xfrm>
            <a:off x="1032253" y="1846263"/>
            <a:ext cx="7123944" cy="4022725"/>
          </a:xfrm>
          <a:prstGeom prst="rect">
            <a:avLst/>
          </a:prstGeom>
        </p:spPr>
      </p:pic>
    </p:spTree>
    <p:extLst>
      <p:ext uri="{BB962C8B-B14F-4D97-AF65-F5344CB8AC3E}">
        <p14:creationId xmlns:p14="http://schemas.microsoft.com/office/powerpoint/2010/main" val="3813901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054164"/>
          </a:xfrm>
        </p:spPr>
        <p:txBody>
          <a:bodyPr/>
          <a:lstStyle/>
          <a:p>
            <a:r>
              <a:rPr lang="en-GB" dirty="0"/>
              <a:t>Field definitions</a:t>
            </a:r>
          </a:p>
        </p:txBody>
      </p:sp>
      <p:sp>
        <p:nvSpPr>
          <p:cNvPr id="3" name="Content Placeholder 2"/>
          <p:cNvSpPr>
            <a:spLocks noGrp="1"/>
          </p:cNvSpPr>
          <p:nvPr>
            <p:ph idx="1"/>
          </p:nvPr>
        </p:nvSpPr>
        <p:spPr>
          <a:xfrm>
            <a:off x="457200" y="1729304"/>
            <a:ext cx="8229600" cy="1614486"/>
          </a:xfrm>
        </p:spPr>
        <p:txBody>
          <a:bodyPr>
            <a:normAutofit/>
          </a:bodyPr>
          <a:lstStyle/>
          <a:p>
            <a:pPr>
              <a:buFont typeface="Wingdings" panose="05000000000000000000" pitchFamily="2" charset="2"/>
              <a:buChar char="§"/>
            </a:pPr>
            <a:r>
              <a:rPr lang="en-GB" sz="1800" dirty="0"/>
              <a:t>Notice from the screen, we now have two main areas which control the way in which we can define our fields.</a:t>
            </a:r>
          </a:p>
          <a:p>
            <a:pPr>
              <a:buFont typeface="Wingdings" panose="05000000000000000000" pitchFamily="2" charset="2"/>
              <a:buChar char="§"/>
            </a:pPr>
            <a:r>
              <a:rPr lang="en-GB" sz="1800" dirty="0"/>
              <a:t>In the top screen we can simple add the field name and choose a field type from the drop down options.</a:t>
            </a:r>
          </a:p>
          <a:p>
            <a:pPr>
              <a:buFont typeface="Wingdings" panose="05000000000000000000" pitchFamily="2" charset="2"/>
              <a:buChar char="§"/>
            </a:pPr>
            <a:endParaRPr lang="en-GB" sz="1800" dirty="0"/>
          </a:p>
        </p:txBody>
      </p:sp>
      <p:pic>
        <p:nvPicPr>
          <p:cNvPr id="5" name="Picture 4"/>
          <p:cNvPicPr>
            <a:picLocks noChangeAspect="1"/>
          </p:cNvPicPr>
          <p:nvPr/>
        </p:nvPicPr>
        <p:blipFill>
          <a:blip r:embed="rId2"/>
          <a:stretch>
            <a:fillRect/>
          </a:stretch>
        </p:blipFill>
        <p:spPr>
          <a:xfrm>
            <a:off x="2627784" y="2780928"/>
            <a:ext cx="6114084" cy="3452480"/>
          </a:xfrm>
          <a:prstGeom prst="rect">
            <a:avLst/>
          </a:prstGeom>
        </p:spPr>
      </p:pic>
    </p:spTree>
    <p:extLst>
      <p:ext uri="{BB962C8B-B14F-4D97-AF65-F5344CB8AC3E}">
        <p14:creationId xmlns:p14="http://schemas.microsoft.com/office/powerpoint/2010/main" val="36408024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field properties area</a:t>
            </a:r>
          </a:p>
        </p:txBody>
      </p:sp>
      <p:sp>
        <p:nvSpPr>
          <p:cNvPr id="3" name="Content Placeholder 2"/>
          <p:cNvSpPr>
            <a:spLocks noGrp="1"/>
          </p:cNvSpPr>
          <p:nvPr>
            <p:ph idx="1"/>
          </p:nvPr>
        </p:nvSpPr>
        <p:spPr/>
        <p:txBody>
          <a:bodyPr/>
          <a:lstStyle/>
          <a:p>
            <a:r>
              <a:rPr lang="en-GB" dirty="0"/>
              <a:t>This is in the bottom window and is used to enhance the fields overall properties.</a:t>
            </a:r>
          </a:p>
          <a:p>
            <a:r>
              <a:rPr lang="en-GB" dirty="0"/>
              <a:t>We can control the field</a:t>
            </a:r>
          </a:p>
          <a:p>
            <a:pPr lvl="1"/>
            <a:r>
              <a:rPr lang="en-GB" dirty="0"/>
              <a:t>Size</a:t>
            </a:r>
          </a:p>
          <a:p>
            <a:pPr lvl="1"/>
            <a:r>
              <a:rPr lang="en-GB" dirty="0"/>
              <a:t>Format</a:t>
            </a:r>
          </a:p>
          <a:p>
            <a:pPr lvl="1"/>
            <a:r>
              <a:rPr lang="en-GB" dirty="0"/>
              <a:t>Input mask</a:t>
            </a:r>
          </a:p>
          <a:p>
            <a:pPr lvl="1"/>
            <a:r>
              <a:rPr lang="en-GB" dirty="0"/>
              <a:t>Default value</a:t>
            </a:r>
          </a:p>
          <a:p>
            <a:pPr lvl="1"/>
            <a:r>
              <a:rPr lang="en-GB" dirty="0"/>
              <a:t>Add validation rules and text</a:t>
            </a:r>
          </a:p>
          <a:p>
            <a:pPr lvl="1"/>
            <a:r>
              <a:rPr lang="en-GB" dirty="0"/>
              <a:t>Captions for use when generating forms</a:t>
            </a:r>
          </a:p>
          <a:p>
            <a:pPr lvl="1"/>
            <a:r>
              <a:rPr lang="en-GB" dirty="0"/>
              <a:t>And to change the indexing and relationships</a:t>
            </a:r>
          </a:p>
        </p:txBody>
      </p:sp>
    </p:spTree>
    <p:extLst>
      <p:ext uri="{BB962C8B-B14F-4D97-AF65-F5344CB8AC3E}">
        <p14:creationId xmlns:p14="http://schemas.microsoft.com/office/powerpoint/2010/main" val="3070755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lookup to obtain Data</a:t>
            </a:r>
          </a:p>
        </p:txBody>
      </p:sp>
      <p:pic>
        <p:nvPicPr>
          <p:cNvPr id="4" name="Content Placeholder 3"/>
          <p:cNvPicPr>
            <a:picLocks noGrp="1" noChangeAspect="1"/>
          </p:cNvPicPr>
          <p:nvPr>
            <p:ph idx="1"/>
          </p:nvPr>
        </p:nvPicPr>
        <p:blipFill>
          <a:blip r:embed="rId2"/>
          <a:stretch>
            <a:fillRect/>
          </a:stretch>
        </p:blipFill>
        <p:spPr>
          <a:xfrm>
            <a:off x="1032253" y="1846263"/>
            <a:ext cx="7123944" cy="4022725"/>
          </a:xfrm>
          <a:prstGeom prst="rect">
            <a:avLst/>
          </a:prstGeom>
        </p:spPr>
      </p:pic>
      <mc:AlternateContent xmlns:mc="http://schemas.openxmlformats.org/markup-compatibility/2006">
        <mc:Choice xmlns:p14="http://schemas.microsoft.com/office/powerpoint/2010/main" Requires="p14">
          <p:contentPart p14:bwMode="auto" r:id="rId3">
            <p14:nvContentPartPr>
              <p14:cNvPr id="7" name="Ink 6">
                <a:extLst>
                  <a:ext uri="{FF2B5EF4-FFF2-40B4-BE49-F238E27FC236}">
                    <a16:creationId xmlns:a16="http://schemas.microsoft.com/office/drawing/2014/main" id="{5E77325E-E23A-4652-818E-FD630B2B0F76}"/>
                  </a:ext>
                </a:extLst>
              </p14:cNvPr>
              <p14:cNvContentPartPr/>
              <p14:nvPr/>
            </p14:nvContentPartPr>
            <p14:xfrm>
              <a:off x="1141861" y="3893700"/>
              <a:ext cx="3376679" cy="2318803"/>
            </p14:xfrm>
          </p:contentPart>
        </mc:Choice>
        <mc:Fallback>
          <p:pic>
            <p:nvPicPr>
              <p:cNvPr id="7" name="Ink 6">
                <a:extLst>
                  <a:ext uri="{FF2B5EF4-FFF2-40B4-BE49-F238E27FC236}">
                    <a16:creationId xmlns:a16="http://schemas.microsoft.com/office/drawing/2014/main" id="{5E77325E-E23A-4652-818E-FD630B2B0F76}"/>
                  </a:ext>
                </a:extLst>
              </p:cNvPr>
              <p:cNvPicPr/>
              <p:nvPr/>
            </p:nvPicPr>
            <p:blipFill>
              <a:blip r:embed="rId4"/>
              <a:stretch>
                <a:fillRect/>
              </a:stretch>
            </p:blipFill>
            <p:spPr>
              <a:xfrm>
                <a:off x="1132861" y="3884698"/>
                <a:ext cx="3394318" cy="2336446"/>
              </a:xfrm>
              <a:prstGeom prst="rect">
                <a:avLst/>
              </a:prstGeom>
            </p:spPr>
          </p:pic>
        </mc:Fallback>
      </mc:AlternateContent>
    </p:spTree>
    <p:extLst>
      <p:ext uri="{BB962C8B-B14F-4D97-AF65-F5344CB8AC3E}">
        <p14:creationId xmlns:p14="http://schemas.microsoft.com/office/powerpoint/2010/main" val="4140866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Enhancing the table design</a:t>
            </a:r>
          </a:p>
        </p:txBody>
      </p:sp>
      <p:pic>
        <p:nvPicPr>
          <p:cNvPr id="4" name="Content Placeholder 3"/>
          <p:cNvPicPr>
            <a:picLocks noGrp="1" noChangeAspect="1"/>
          </p:cNvPicPr>
          <p:nvPr>
            <p:ph idx="1"/>
          </p:nvPr>
        </p:nvPicPr>
        <p:blipFill>
          <a:blip r:embed="rId2"/>
          <a:stretch>
            <a:fillRect/>
          </a:stretch>
        </p:blipFill>
        <p:spPr>
          <a:xfrm>
            <a:off x="467544" y="1100137"/>
            <a:ext cx="8064896" cy="4554058"/>
          </a:xfrm>
          <a:prstGeom prst="rect">
            <a:avLst/>
          </a:prstGeom>
        </p:spPr>
      </p:pic>
      <p:sp>
        <p:nvSpPr>
          <p:cNvPr id="5" name="Freeform 4"/>
          <p:cNvSpPr/>
          <p:nvPr/>
        </p:nvSpPr>
        <p:spPr>
          <a:xfrm>
            <a:off x="1314668" y="4441371"/>
            <a:ext cx="1429017" cy="391886"/>
          </a:xfrm>
          <a:custGeom>
            <a:avLst/>
            <a:gdLst>
              <a:gd name="connsiteX0" fmla="*/ 326 w 1429017"/>
              <a:gd name="connsiteY0" fmla="*/ 113212 h 391886"/>
              <a:gd name="connsiteX1" fmla="*/ 104829 w 1429017"/>
              <a:gd name="connsiteY1" fmla="*/ 95795 h 391886"/>
              <a:gd name="connsiteX2" fmla="*/ 130955 w 1429017"/>
              <a:gd name="connsiteY2" fmla="*/ 87086 h 391886"/>
              <a:gd name="connsiteX3" fmla="*/ 165789 w 1429017"/>
              <a:gd name="connsiteY3" fmla="*/ 78378 h 391886"/>
              <a:gd name="connsiteX4" fmla="*/ 218041 w 1429017"/>
              <a:gd name="connsiteY4" fmla="*/ 60960 h 391886"/>
              <a:gd name="connsiteX5" fmla="*/ 244166 w 1429017"/>
              <a:gd name="connsiteY5" fmla="*/ 52252 h 391886"/>
              <a:gd name="connsiteX6" fmla="*/ 279001 w 1429017"/>
              <a:gd name="connsiteY6" fmla="*/ 43543 h 391886"/>
              <a:gd name="connsiteX7" fmla="*/ 305126 w 1429017"/>
              <a:gd name="connsiteY7" fmla="*/ 34835 h 391886"/>
              <a:gd name="connsiteX8" fmla="*/ 601218 w 1429017"/>
              <a:gd name="connsiteY8" fmla="*/ 26126 h 391886"/>
              <a:gd name="connsiteX9" fmla="*/ 688303 w 1429017"/>
              <a:gd name="connsiteY9" fmla="*/ 0 h 391886"/>
              <a:gd name="connsiteX10" fmla="*/ 1062772 w 1429017"/>
              <a:gd name="connsiteY10" fmla="*/ 8709 h 391886"/>
              <a:gd name="connsiteX11" fmla="*/ 1149858 w 1429017"/>
              <a:gd name="connsiteY11" fmla="*/ 34835 h 391886"/>
              <a:gd name="connsiteX12" fmla="*/ 1175983 w 1429017"/>
              <a:gd name="connsiteY12" fmla="*/ 43543 h 391886"/>
              <a:gd name="connsiteX13" fmla="*/ 1236943 w 1429017"/>
              <a:gd name="connsiteY13" fmla="*/ 78378 h 391886"/>
              <a:gd name="connsiteX14" fmla="*/ 1289195 w 1429017"/>
              <a:gd name="connsiteY14" fmla="*/ 95795 h 391886"/>
              <a:gd name="connsiteX15" fmla="*/ 1358863 w 1429017"/>
              <a:gd name="connsiteY15" fmla="*/ 165463 h 391886"/>
              <a:gd name="connsiteX16" fmla="*/ 1384989 w 1429017"/>
              <a:gd name="connsiteY16" fmla="*/ 191589 h 391886"/>
              <a:gd name="connsiteX17" fmla="*/ 1411115 w 1429017"/>
              <a:gd name="connsiteY17" fmla="*/ 209006 h 391886"/>
              <a:gd name="connsiteX18" fmla="*/ 1419823 w 1429017"/>
              <a:gd name="connsiteY18" fmla="*/ 304800 h 391886"/>
              <a:gd name="connsiteX19" fmla="*/ 1402406 w 1429017"/>
              <a:gd name="connsiteY19" fmla="*/ 322218 h 391886"/>
              <a:gd name="connsiteX20" fmla="*/ 1376281 w 1429017"/>
              <a:gd name="connsiteY20" fmla="*/ 330926 h 391886"/>
              <a:gd name="connsiteX21" fmla="*/ 1358863 w 1429017"/>
              <a:gd name="connsiteY21" fmla="*/ 348343 h 391886"/>
              <a:gd name="connsiteX22" fmla="*/ 1297903 w 1429017"/>
              <a:gd name="connsiteY22" fmla="*/ 365760 h 391886"/>
              <a:gd name="connsiteX23" fmla="*/ 1236943 w 1429017"/>
              <a:gd name="connsiteY23" fmla="*/ 383178 h 391886"/>
              <a:gd name="connsiteX24" fmla="*/ 1167275 w 1429017"/>
              <a:gd name="connsiteY24" fmla="*/ 391886 h 391886"/>
              <a:gd name="connsiteX25" fmla="*/ 949561 w 1429017"/>
              <a:gd name="connsiteY25" fmla="*/ 383178 h 391886"/>
              <a:gd name="connsiteX26" fmla="*/ 906018 w 1429017"/>
              <a:gd name="connsiteY26" fmla="*/ 374469 h 391886"/>
              <a:gd name="connsiteX27" fmla="*/ 853766 w 1429017"/>
              <a:gd name="connsiteY27" fmla="*/ 365760 h 391886"/>
              <a:gd name="connsiteX28" fmla="*/ 688303 w 1429017"/>
              <a:gd name="connsiteY28" fmla="*/ 357052 h 391886"/>
              <a:gd name="connsiteX29" fmla="*/ 609926 w 1429017"/>
              <a:gd name="connsiteY29" fmla="*/ 339635 h 391886"/>
              <a:gd name="connsiteX30" fmla="*/ 566383 w 1429017"/>
              <a:gd name="connsiteY30" fmla="*/ 330926 h 391886"/>
              <a:gd name="connsiteX31" fmla="*/ 514132 w 1429017"/>
              <a:gd name="connsiteY31" fmla="*/ 322218 h 391886"/>
              <a:gd name="connsiteX32" fmla="*/ 479298 w 1429017"/>
              <a:gd name="connsiteY32" fmla="*/ 313509 h 391886"/>
              <a:gd name="connsiteX33" fmla="*/ 435755 w 1429017"/>
              <a:gd name="connsiteY33" fmla="*/ 304800 h 391886"/>
              <a:gd name="connsiteX34" fmla="*/ 409629 w 1429017"/>
              <a:gd name="connsiteY34" fmla="*/ 296092 h 391886"/>
              <a:gd name="connsiteX35" fmla="*/ 366086 w 1429017"/>
              <a:gd name="connsiteY35" fmla="*/ 287383 h 391886"/>
              <a:gd name="connsiteX36" fmla="*/ 339961 w 1429017"/>
              <a:gd name="connsiteY36" fmla="*/ 278675 h 391886"/>
              <a:gd name="connsiteX37" fmla="*/ 287709 w 1429017"/>
              <a:gd name="connsiteY37" fmla="*/ 269966 h 391886"/>
              <a:gd name="connsiteX38" fmla="*/ 261583 w 1429017"/>
              <a:gd name="connsiteY38" fmla="*/ 261258 h 391886"/>
              <a:gd name="connsiteX39" fmla="*/ 191915 w 1429017"/>
              <a:gd name="connsiteY39" fmla="*/ 252549 h 391886"/>
              <a:gd name="connsiteX40" fmla="*/ 165789 w 1429017"/>
              <a:gd name="connsiteY40" fmla="*/ 243840 h 391886"/>
              <a:gd name="connsiteX41" fmla="*/ 130955 w 1429017"/>
              <a:gd name="connsiteY41" fmla="*/ 235132 h 391886"/>
              <a:gd name="connsiteX42" fmla="*/ 78703 w 1429017"/>
              <a:gd name="connsiteY42" fmla="*/ 217715 h 391886"/>
              <a:gd name="connsiteX43" fmla="*/ 326 w 1429017"/>
              <a:gd name="connsiteY43" fmla="*/ 113212 h 39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1429017" h="391886">
                <a:moveTo>
                  <a:pt x="326" y="113212"/>
                </a:moveTo>
                <a:cubicBezTo>
                  <a:pt x="4680" y="92892"/>
                  <a:pt x="70880" y="104282"/>
                  <a:pt x="104829" y="95795"/>
                </a:cubicBezTo>
                <a:cubicBezTo>
                  <a:pt x="113735" y="93569"/>
                  <a:pt x="122128" y="89608"/>
                  <a:pt x="130955" y="87086"/>
                </a:cubicBezTo>
                <a:cubicBezTo>
                  <a:pt x="142463" y="83798"/>
                  <a:pt x="154325" y="81817"/>
                  <a:pt x="165789" y="78378"/>
                </a:cubicBezTo>
                <a:cubicBezTo>
                  <a:pt x="183374" y="73102"/>
                  <a:pt x="200624" y="66766"/>
                  <a:pt x="218041" y="60960"/>
                </a:cubicBezTo>
                <a:cubicBezTo>
                  <a:pt x="226749" y="58057"/>
                  <a:pt x="235261" y="54478"/>
                  <a:pt x="244166" y="52252"/>
                </a:cubicBezTo>
                <a:cubicBezTo>
                  <a:pt x="255778" y="49349"/>
                  <a:pt x="267492" y="46831"/>
                  <a:pt x="279001" y="43543"/>
                </a:cubicBezTo>
                <a:cubicBezTo>
                  <a:pt x="287827" y="41021"/>
                  <a:pt x="295960" y="35330"/>
                  <a:pt x="305126" y="34835"/>
                </a:cubicBezTo>
                <a:cubicBezTo>
                  <a:pt x="403722" y="29506"/>
                  <a:pt x="502521" y="29029"/>
                  <a:pt x="601218" y="26126"/>
                </a:cubicBezTo>
                <a:cubicBezTo>
                  <a:pt x="664824" y="4924"/>
                  <a:pt x="635658" y="13162"/>
                  <a:pt x="688303" y="0"/>
                </a:cubicBezTo>
                <a:lnTo>
                  <a:pt x="1062772" y="8709"/>
                </a:lnTo>
                <a:cubicBezTo>
                  <a:pt x="1077856" y="9351"/>
                  <a:pt x="1143868" y="32839"/>
                  <a:pt x="1149858" y="34835"/>
                </a:cubicBezTo>
                <a:lnTo>
                  <a:pt x="1175983" y="43543"/>
                </a:lnTo>
                <a:cubicBezTo>
                  <a:pt x="1199545" y="59251"/>
                  <a:pt x="1209326" y="67331"/>
                  <a:pt x="1236943" y="78378"/>
                </a:cubicBezTo>
                <a:cubicBezTo>
                  <a:pt x="1253989" y="85197"/>
                  <a:pt x="1289195" y="95795"/>
                  <a:pt x="1289195" y="95795"/>
                </a:cubicBezTo>
                <a:lnTo>
                  <a:pt x="1358863" y="165463"/>
                </a:lnTo>
                <a:cubicBezTo>
                  <a:pt x="1367572" y="174172"/>
                  <a:pt x="1374741" y="184757"/>
                  <a:pt x="1384989" y="191589"/>
                </a:cubicBezTo>
                <a:lnTo>
                  <a:pt x="1411115" y="209006"/>
                </a:lnTo>
                <a:cubicBezTo>
                  <a:pt x="1425579" y="252399"/>
                  <a:pt x="1438287" y="261718"/>
                  <a:pt x="1419823" y="304800"/>
                </a:cubicBezTo>
                <a:cubicBezTo>
                  <a:pt x="1416589" y="312347"/>
                  <a:pt x="1409447" y="317994"/>
                  <a:pt x="1402406" y="322218"/>
                </a:cubicBezTo>
                <a:cubicBezTo>
                  <a:pt x="1394535" y="326941"/>
                  <a:pt x="1384989" y="328023"/>
                  <a:pt x="1376281" y="330926"/>
                </a:cubicBezTo>
                <a:cubicBezTo>
                  <a:pt x="1370475" y="336732"/>
                  <a:pt x="1365904" y="344119"/>
                  <a:pt x="1358863" y="348343"/>
                </a:cubicBezTo>
                <a:cubicBezTo>
                  <a:pt x="1349367" y="354041"/>
                  <a:pt x="1305156" y="363688"/>
                  <a:pt x="1297903" y="365760"/>
                </a:cubicBezTo>
                <a:cubicBezTo>
                  <a:pt x="1268907" y="374044"/>
                  <a:pt x="1269621" y="377732"/>
                  <a:pt x="1236943" y="383178"/>
                </a:cubicBezTo>
                <a:cubicBezTo>
                  <a:pt x="1213858" y="387025"/>
                  <a:pt x="1190498" y="388983"/>
                  <a:pt x="1167275" y="391886"/>
                </a:cubicBezTo>
                <a:cubicBezTo>
                  <a:pt x="1094704" y="388983"/>
                  <a:pt x="1022029" y="388009"/>
                  <a:pt x="949561" y="383178"/>
                </a:cubicBezTo>
                <a:cubicBezTo>
                  <a:pt x="934792" y="382193"/>
                  <a:pt x="920581" y="377117"/>
                  <a:pt x="906018" y="374469"/>
                </a:cubicBezTo>
                <a:cubicBezTo>
                  <a:pt x="888645" y="371310"/>
                  <a:pt x="871367" y="367168"/>
                  <a:pt x="853766" y="365760"/>
                </a:cubicBezTo>
                <a:cubicBezTo>
                  <a:pt x="798711" y="361356"/>
                  <a:pt x="743457" y="359955"/>
                  <a:pt x="688303" y="357052"/>
                </a:cubicBezTo>
                <a:cubicBezTo>
                  <a:pt x="642238" y="341696"/>
                  <a:pt x="677366" y="351897"/>
                  <a:pt x="609926" y="339635"/>
                </a:cubicBezTo>
                <a:cubicBezTo>
                  <a:pt x="595363" y="336987"/>
                  <a:pt x="580946" y="333574"/>
                  <a:pt x="566383" y="330926"/>
                </a:cubicBezTo>
                <a:cubicBezTo>
                  <a:pt x="549011" y="327767"/>
                  <a:pt x="531446" y="325681"/>
                  <a:pt x="514132" y="322218"/>
                </a:cubicBezTo>
                <a:cubicBezTo>
                  <a:pt x="502396" y="319871"/>
                  <a:pt x="490982" y="316106"/>
                  <a:pt x="479298" y="313509"/>
                </a:cubicBezTo>
                <a:cubicBezTo>
                  <a:pt x="464849" y="310298"/>
                  <a:pt x="450115" y="308390"/>
                  <a:pt x="435755" y="304800"/>
                </a:cubicBezTo>
                <a:cubicBezTo>
                  <a:pt x="426849" y="302574"/>
                  <a:pt x="418535" y="298318"/>
                  <a:pt x="409629" y="296092"/>
                </a:cubicBezTo>
                <a:cubicBezTo>
                  <a:pt x="395269" y="292502"/>
                  <a:pt x="380446" y="290973"/>
                  <a:pt x="366086" y="287383"/>
                </a:cubicBezTo>
                <a:cubicBezTo>
                  <a:pt x="357181" y="285157"/>
                  <a:pt x="348922" y="280666"/>
                  <a:pt x="339961" y="278675"/>
                </a:cubicBezTo>
                <a:cubicBezTo>
                  <a:pt x="322724" y="274845"/>
                  <a:pt x="304946" y="273796"/>
                  <a:pt x="287709" y="269966"/>
                </a:cubicBezTo>
                <a:cubicBezTo>
                  <a:pt x="278748" y="267975"/>
                  <a:pt x="270615" y="262900"/>
                  <a:pt x="261583" y="261258"/>
                </a:cubicBezTo>
                <a:cubicBezTo>
                  <a:pt x="238557" y="257071"/>
                  <a:pt x="215138" y="255452"/>
                  <a:pt x="191915" y="252549"/>
                </a:cubicBezTo>
                <a:cubicBezTo>
                  <a:pt x="183206" y="249646"/>
                  <a:pt x="174616" y="246362"/>
                  <a:pt x="165789" y="243840"/>
                </a:cubicBezTo>
                <a:cubicBezTo>
                  <a:pt x="154281" y="240552"/>
                  <a:pt x="142419" y="238571"/>
                  <a:pt x="130955" y="235132"/>
                </a:cubicBezTo>
                <a:cubicBezTo>
                  <a:pt x="113370" y="229857"/>
                  <a:pt x="78703" y="217715"/>
                  <a:pt x="78703" y="217715"/>
                </a:cubicBezTo>
                <a:cubicBezTo>
                  <a:pt x="35818" y="153386"/>
                  <a:pt x="-4028" y="133532"/>
                  <a:pt x="326" y="113212"/>
                </a:cubicBezTo>
                <a:close/>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2015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323528" y="1929968"/>
            <a:ext cx="5279444" cy="3716846"/>
          </a:xfrm>
          <a:prstGeom prst="rect">
            <a:avLst/>
          </a:prstGeom>
        </p:spPr>
      </p:pic>
      <p:sp>
        <p:nvSpPr>
          <p:cNvPr id="2" name="Title 1"/>
          <p:cNvSpPr>
            <a:spLocks noGrp="1"/>
          </p:cNvSpPr>
          <p:nvPr>
            <p:ph type="title"/>
          </p:nvPr>
        </p:nvSpPr>
        <p:spPr/>
        <p:txBody>
          <a:bodyPr/>
          <a:lstStyle/>
          <a:p>
            <a:r>
              <a:rPr lang="en-GB" dirty="0"/>
              <a:t>Adding Tables</a:t>
            </a:r>
          </a:p>
        </p:txBody>
      </p:sp>
      <p:sp>
        <p:nvSpPr>
          <p:cNvPr id="5" name="Content Placeholder 4"/>
          <p:cNvSpPr>
            <a:spLocks noGrp="1"/>
          </p:cNvSpPr>
          <p:nvPr>
            <p:ph sz="half" idx="1"/>
          </p:nvPr>
        </p:nvSpPr>
        <p:spPr>
          <a:xfrm>
            <a:off x="5868144" y="2132856"/>
            <a:ext cx="3096344" cy="3311070"/>
          </a:xfrm>
        </p:spPr>
        <p:txBody>
          <a:bodyPr>
            <a:normAutofit lnSpcReduction="10000"/>
          </a:bodyPr>
          <a:lstStyle/>
          <a:p>
            <a:pPr marL="457200" indent="-457200">
              <a:buFont typeface="Wingdings" panose="05000000000000000000" pitchFamily="2" charset="2"/>
              <a:buChar char="q"/>
            </a:pPr>
            <a:r>
              <a:rPr lang="en-GB" sz="2400" dirty="0"/>
              <a:t>The </a:t>
            </a:r>
            <a:r>
              <a:rPr lang="en-GB" sz="2400" b="1" i="1" dirty="0"/>
              <a:t>create</a:t>
            </a:r>
            <a:r>
              <a:rPr lang="en-GB" sz="2400" dirty="0"/>
              <a:t> tab on the ribbon is probable the most important.</a:t>
            </a:r>
          </a:p>
          <a:p>
            <a:pPr marL="457200" indent="-457200">
              <a:buFont typeface="Wingdings" panose="05000000000000000000" pitchFamily="2" charset="2"/>
              <a:buChar char="q"/>
            </a:pPr>
            <a:r>
              <a:rPr lang="en-GB" sz="2400" dirty="0"/>
              <a:t>Here you can create your tables, forms, reports and queries.</a:t>
            </a:r>
          </a:p>
          <a:p>
            <a:pPr marL="457200" indent="-457200">
              <a:buFont typeface="Wingdings" panose="05000000000000000000" pitchFamily="2" charset="2"/>
              <a:buChar char="q"/>
            </a:pPr>
            <a:r>
              <a:rPr lang="en-GB" sz="2400" dirty="0"/>
              <a:t>I.e. You can build your database </a:t>
            </a:r>
          </a:p>
        </p:txBody>
      </p:sp>
    </p:spTree>
    <p:extLst>
      <p:ext uri="{BB962C8B-B14F-4D97-AF65-F5344CB8AC3E}">
        <p14:creationId xmlns:p14="http://schemas.microsoft.com/office/powerpoint/2010/main" val="3585102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Navigation Pane</a:t>
            </a:r>
          </a:p>
        </p:txBody>
      </p:sp>
      <p:pic>
        <p:nvPicPr>
          <p:cNvPr id="8" name="Content Placeholder 7"/>
          <p:cNvPicPr>
            <a:picLocks noGrp="1" noChangeAspect="1"/>
          </p:cNvPicPr>
          <p:nvPr>
            <p:ph idx="1"/>
          </p:nvPr>
        </p:nvPicPr>
        <p:blipFill rotWithShape="1">
          <a:blip r:embed="rId2"/>
          <a:srcRect t="-142" r="58948"/>
          <a:stretch/>
        </p:blipFill>
        <p:spPr>
          <a:xfrm>
            <a:off x="1979712" y="1841917"/>
            <a:ext cx="5832648" cy="4365442"/>
          </a:xfrm>
          <a:prstGeom prst="rect">
            <a:avLst/>
          </a:prstGeom>
        </p:spPr>
      </p:pic>
      <p:sp>
        <p:nvSpPr>
          <p:cNvPr id="5" name="Oval 4"/>
          <p:cNvSpPr/>
          <p:nvPr/>
        </p:nvSpPr>
        <p:spPr>
          <a:xfrm>
            <a:off x="1547664" y="2204864"/>
            <a:ext cx="1785950" cy="2143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957954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navigation Pane cont...</a:t>
            </a:r>
          </a:p>
        </p:txBody>
      </p:sp>
      <p:sp>
        <p:nvSpPr>
          <p:cNvPr id="3" name="Content Placeholder 2"/>
          <p:cNvSpPr>
            <a:spLocks noGrp="1"/>
          </p:cNvSpPr>
          <p:nvPr>
            <p:ph idx="1"/>
          </p:nvPr>
        </p:nvSpPr>
        <p:spPr/>
        <p:txBody>
          <a:bodyPr>
            <a:normAutofit/>
          </a:bodyPr>
          <a:lstStyle/>
          <a:p>
            <a:r>
              <a:rPr lang="en-GB" dirty="0"/>
              <a:t>This is your primary navigation aid. The default list provides a list of the table in the current database.</a:t>
            </a:r>
          </a:p>
          <a:p>
            <a:r>
              <a:rPr lang="en-GB" dirty="0"/>
              <a:t>Navigation options are</a:t>
            </a:r>
          </a:p>
          <a:p>
            <a:pPr lvl="1"/>
            <a:r>
              <a:rPr lang="en-GB" dirty="0"/>
              <a:t>Custom – creates a new tab in the navigation pane. You can drag an drop objects into your defined group.</a:t>
            </a:r>
          </a:p>
          <a:p>
            <a:pPr lvl="1"/>
            <a:r>
              <a:rPr lang="en-GB" dirty="0"/>
              <a:t>Object type – traditional list of the usual Access object types e.g. Table.</a:t>
            </a:r>
          </a:p>
          <a:p>
            <a:pPr lvl="1"/>
            <a:r>
              <a:rPr lang="en-GB" dirty="0"/>
              <a:t>Tables and Relationships – here Access will list the ways in which table data is used through the DBMS.</a:t>
            </a:r>
          </a:p>
          <a:p>
            <a:pPr lvl="1"/>
            <a:r>
              <a:rPr lang="en-GB" dirty="0"/>
              <a:t>Created data – modified data</a:t>
            </a:r>
          </a:p>
          <a:p>
            <a:pPr lvl="1"/>
            <a:r>
              <a:rPr lang="en-GB" dirty="0"/>
              <a:t>Filter by Group</a:t>
            </a:r>
          </a:p>
          <a:p>
            <a:endParaRPr lang="en-GB" dirty="0"/>
          </a:p>
        </p:txBody>
      </p:sp>
    </p:spTree>
    <p:extLst>
      <p:ext uri="{BB962C8B-B14F-4D97-AF65-F5344CB8AC3E}">
        <p14:creationId xmlns:p14="http://schemas.microsoft.com/office/powerpoint/2010/main" val="3252357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 up the following tables</a:t>
            </a:r>
          </a:p>
        </p:txBody>
      </p:sp>
      <p:pic>
        <p:nvPicPr>
          <p:cNvPr id="4" name="Picture 3"/>
          <p:cNvPicPr>
            <a:picLocks noChangeAspect="1"/>
          </p:cNvPicPr>
          <p:nvPr/>
        </p:nvPicPr>
        <p:blipFill rotWithShape="1">
          <a:blip r:embed="rId2"/>
          <a:srcRect l="11538" t="13622" r="2885" b="11454"/>
          <a:stretch/>
        </p:blipFill>
        <p:spPr>
          <a:xfrm>
            <a:off x="611560" y="947201"/>
            <a:ext cx="8208912" cy="4058339"/>
          </a:xfrm>
          <a:prstGeom prst="rect">
            <a:avLst/>
          </a:prstGeom>
        </p:spPr>
      </p:pic>
    </p:spTree>
    <p:extLst>
      <p:ext uri="{BB962C8B-B14F-4D97-AF65-F5344CB8AC3E}">
        <p14:creationId xmlns:p14="http://schemas.microsoft.com/office/powerpoint/2010/main" val="16880884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Setting up relationships</a:t>
            </a:r>
          </a:p>
        </p:txBody>
      </p:sp>
      <p:sp>
        <p:nvSpPr>
          <p:cNvPr id="5" name="Oval 4"/>
          <p:cNvSpPr/>
          <p:nvPr/>
        </p:nvSpPr>
        <p:spPr>
          <a:xfrm>
            <a:off x="3500430" y="2571744"/>
            <a:ext cx="2214578" cy="157163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2"/>
          <a:stretch>
            <a:fillRect/>
          </a:stretch>
        </p:blipFill>
        <p:spPr>
          <a:xfrm>
            <a:off x="822325" y="1052736"/>
            <a:ext cx="6657975" cy="4867275"/>
          </a:xfrm>
          <a:prstGeom prst="rect">
            <a:avLst/>
          </a:prstGeom>
        </p:spPr>
      </p:pic>
    </p:spTree>
    <p:extLst>
      <p:ext uri="{BB962C8B-B14F-4D97-AF65-F5344CB8AC3E}">
        <p14:creationId xmlns:p14="http://schemas.microsoft.com/office/powerpoint/2010/main" val="428826434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103</TotalTime>
  <Words>849</Words>
  <Application>Microsoft Office PowerPoint</Application>
  <PresentationFormat>On-screen Show (4:3)</PresentationFormat>
  <Paragraphs>87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Retrospect</vt:lpstr>
      <vt:lpstr>Information engineering</vt:lpstr>
      <vt:lpstr>Understanding the Physical Database</vt:lpstr>
      <vt:lpstr>Introduction</vt:lpstr>
      <vt:lpstr>Tables</vt:lpstr>
      <vt:lpstr>Some design considerations</vt:lpstr>
      <vt:lpstr>The initial Screen</vt:lpstr>
      <vt:lpstr>Initial Screen Cont...</vt:lpstr>
      <vt:lpstr>Naming Conventions</vt:lpstr>
      <vt:lpstr>The Access ribbon</vt:lpstr>
      <vt:lpstr>Changing to design view</vt:lpstr>
      <vt:lpstr>Changing to Design view</vt:lpstr>
      <vt:lpstr>Field definitions</vt:lpstr>
      <vt:lpstr>The field properties area</vt:lpstr>
      <vt:lpstr>Using lookup to obtain Data</vt:lpstr>
      <vt:lpstr>Enhancing the table design</vt:lpstr>
      <vt:lpstr>Adding Tables</vt:lpstr>
      <vt:lpstr>The Navigation Pane</vt:lpstr>
      <vt:lpstr>The navigation Pane cont...</vt:lpstr>
      <vt:lpstr>Set up the following tables</vt:lpstr>
      <vt:lpstr>Setting up relationships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10</cp:revision>
  <dcterms:created xsi:type="dcterms:W3CDTF">2014-11-03T14:33:55Z</dcterms:created>
  <dcterms:modified xsi:type="dcterms:W3CDTF">2020-01-27T10:14:00Z</dcterms:modified>
</cp:coreProperties>
</file>