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custDataLst>
    <p:tags r:id="rId17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349" autoAdjust="0"/>
  </p:normalViewPr>
  <p:slideViewPr>
    <p:cSldViewPr snapToGrid="0">
      <p:cViewPr varScale="1">
        <p:scale>
          <a:sx n="114" d="100"/>
          <a:sy n="114" d="100"/>
        </p:scale>
        <p:origin x="4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gs" Target="tags/tag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E42A3-312D-468B-A075-4FC624E0442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FEBFC-0E29-4318-81F2-C0AC0FBF74E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zh-CN" sz="3200" b="1" dirty="0">
                <a:effectLst/>
                <a:ea typeface="Times New Roman" panose="02020603050405020304" pitchFamily="18" charset="0"/>
              </a:rPr>
              <a:t> </a:t>
            </a:r>
            <a:r>
              <a:rPr lang="en-US" altLang="zh-CN" sz="3200" b="1" dirty="0">
                <a:effectLst/>
                <a:ea typeface="Times New Roman" panose="02020603050405020304" pitchFamily="18" charset="0"/>
              </a:rPr>
              <a:t>An examination of the use of ‘task-based learning’ as a basis for the design of writing activities for adult learners and its implications for syllabus design</a:t>
            </a:r>
            <a:endParaRPr lang="zh-CN" altLang="en-US" sz="8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altLang="zh-CN" sz="5400"/>
              <a:t>Aim for Investigation</a:t>
            </a:r>
            <a:endParaRPr lang="zh-CN" altLang="en-US" sz="5400"/>
          </a:p>
        </p:txBody>
      </p:sp>
      <p:pic>
        <p:nvPicPr>
          <p:cNvPr id="5" name="Picture 4" descr="Light bulb on yellow background with sketched light beams and cord"/>
          <p:cNvPicPr>
            <a:picLocks noChangeAspect="1"/>
          </p:cNvPicPr>
          <p:nvPr/>
        </p:nvPicPr>
        <p:blipFill rotWithShape="1">
          <a:blip r:embed="rId1"/>
          <a:srcRect l="51246" r="6988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altLang="zh-CN" sz="1700" dirty="0"/>
              <a:t>Apply “task-based learning” (TBL) as a basis for the design of writing activities for adult learners and its implications for syllabus design</a:t>
            </a:r>
            <a:endParaRPr lang="en-US" altLang="zh-CN" sz="1700" dirty="0"/>
          </a:p>
          <a:p>
            <a:endParaRPr lang="en-US" altLang="zh-CN" sz="1700" dirty="0"/>
          </a:p>
          <a:p>
            <a:r>
              <a:rPr lang="en-US" altLang="zh-CN" sz="1700" dirty="0"/>
              <a:t>Explore TBL, the potential merits and demerits</a:t>
            </a:r>
            <a:endParaRPr lang="en-US" altLang="zh-CN" sz="1700" dirty="0"/>
          </a:p>
          <a:p>
            <a:pPr lvl="1"/>
            <a:endParaRPr lang="zh-CN" alt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/>
              <a:t>Research Will Answer Following Questions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+mj-lt"/>
              <a:buAutoNum type="arabicPeriod"/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What are the major principles of TBL?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What is the link between TBL and learner performance?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What are the links between TBL and performance in writing activities?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Does TBL impact existing syllabus designs?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What are the various syllabus changes that can be initiated to best support TBL and enhance its effectiveness?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/>
              <a:t>Rationale and Main conceptual Themes for the Investigation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Every individual has its way to learn concepts, which has led to tons of different learning methods.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r>
              <a:rPr lang="en-US" altLang="zh-CN" dirty="0"/>
              <a:t>TBL can also help to build up confidence for learner</a:t>
            </a:r>
            <a:endParaRPr lang="en-US" altLang="zh-CN" dirty="0"/>
          </a:p>
          <a:p>
            <a:endParaRPr lang="en-US" altLang="zh-CN" dirty="0"/>
          </a:p>
          <a:p>
            <a:r>
              <a:rPr lang="en-US" altLang="zh-CN" dirty="0"/>
              <a:t>Benefit for adult learners</a:t>
            </a:r>
            <a:endParaRPr lang="en-US" altLang="zh-C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importance of providing sufficient evidence in invalidation proceedings  | Managing Intellectual Property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14" r="4275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altLang="zh-CN" sz="4000"/>
              <a:t>Evidence To Be Collected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Observation</a:t>
            </a:r>
            <a:endParaRPr lang="en-US" altLang="zh-CN" sz="2000" dirty="0"/>
          </a:p>
          <a:p>
            <a:endParaRPr lang="en-US" altLang="zh-CN" sz="2000" dirty="0"/>
          </a:p>
          <a:p>
            <a:r>
              <a:rPr lang="en-US" altLang="zh-CN" sz="2000" dirty="0"/>
              <a:t>Put someone into a classroom setting</a:t>
            </a:r>
            <a:endParaRPr lang="en-US" altLang="zh-CN" sz="2000" dirty="0"/>
          </a:p>
          <a:p>
            <a:endParaRPr lang="en-US" altLang="zh-CN" sz="2000" dirty="0"/>
          </a:p>
          <a:p>
            <a:r>
              <a:rPr lang="en-US" altLang="zh-CN" sz="2000" dirty="0"/>
              <a:t>Send out questionnaires</a:t>
            </a:r>
            <a:endParaRPr lang="en-US" altLang="zh-CN" sz="2000" dirty="0"/>
          </a:p>
          <a:p>
            <a:endParaRPr lang="en-US" altLang="zh-CN" sz="2000" dirty="0"/>
          </a:p>
          <a:p>
            <a:r>
              <a:rPr lang="en-US" altLang="zh-CN" sz="2000" dirty="0"/>
              <a:t>Interviews</a:t>
            </a:r>
            <a:endParaRPr lang="en-US" altLang="zh-CN" sz="2000" dirty="0"/>
          </a:p>
          <a:p>
            <a:endParaRPr lang="zh-CN" alt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altLang="zh-CN" sz="5400"/>
              <a:t>Method Used to Collect Evidence</a:t>
            </a:r>
            <a:endParaRPr lang="zh-CN" altLang="en-US" sz="5400"/>
          </a:p>
        </p:txBody>
      </p:sp>
      <p:pic>
        <p:nvPicPr>
          <p:cNvPr id="4100" name="Picture 4" descr="Questionnaire-Main aspects,Advantages and Disadvantages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8" r="5079" b="1"/>
          <a:stretch>
            <a:fillRect/>
          </a:stretch>
        </p:blipFill>
        <p:spPr bwMode="auto"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altLang="zh-CN" sz="2200"/>
              <a:t>Review</a:t>
            </a:r>
            <a:r>
              <a:rPr lang="zh-CN" altLang="en-US" sz="2200"/>
              <a:t> </a:t>
            </a:r>
            <a:r>
              <a:rPr lang="en-US" altLang="zh-CN" sz="2200"/>
              <a:t>peer</a:t>
            </a:r>
            <a:r>
              <a:rPr lang="zh-CN" altLang="en-US" sz="2200"/>
              <a:t> </a:t>
            </a:r>
            <a:r>
              <a:rPr lang="en-US" altLang="zh-CN" sz="2200"/>
              <a:t>reviewed</a:t>
            </a:r>
            <a:r>
              <a:rPr lang="zh-CN" altLang="en-US" sz="2200"/>
              <a:t> </a:t>
            </a:r>
            <a:r>
              <a:rPr lang="en-US" altLang="zh-CN" sz="2200"/>
              <a:t>journals</a:t>
            </a:r>
            <a:endParaRPr lang="en-US" altLang="zh-CN" sz="2200"/>
          </a:p>
          <a:p>
            <a:r>
              <a:rPr lang="en-US" altLang="zh-CN" sz="2200"/>
              <a:t>Observations</a:t>
            </a:r>
            <a:endParaRPr lang="en-US" altLang="zh-CN" sz="2200"/>
          </a:p>
          <a:p>
            <a:r>
              <a:rPr lang="en-US" altLang="zh-CN" sz="2200"/>
              <a:t>Surveys</a:t>
            </a:r>
            <a:endParaRPr lang="en-US" altLang="zh-CN" sz="2200"/>
          </a:p>
          <a:p>
            <a:r>
              <a:rPr lang="en-US" altLang="zh-CN" sz="2200"/>
              <a:t>Questionnaires</a:t>
            </a:r>
            <a:endParaRPr lang="en-US" altLang="zh-CN" sz="2200"/>
          </a:p>
          <a:p>
            <a:r>
              <a:rPr lang="en-US" altLang="zh-CN" sz="2200"/>
              <a:t>Interview</a:t>
            </a:r>
            <a:endParaRPr lang="en-US" altLang="zh-CN" sz="2200"/>
          </a:p>
          <a:p>
            <a:r>
              <a:rPr lang="en-US" altLang="zh-CN" sz="2200"/>
              <a:t>Analysis collected data</a:t>
            </a:r>
            <a:endParaRPr lang="en-US" altLang="zh-CN" sz="22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/>
              <a:t>Setting for Evidence Collection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Collecting data from group of learners</a:t>
            </a:r>
            <a:endParaRPr lang="en-US" altLang="zh-CN" dirty="0"/>
          </a:p>
          <a:p>
            <a:endParaRPr lang="en-US" altLang="zh-CN" dirty="0"/>
          </a:p>
          <a:p>
            <a:r>
              <a:rPr lang="en-US" altLang="zh-CN" dirty="0"/>
              <a:t>Hand out questionnaires</a:t>
            </a:r>
            <a:endParaRPr lang="en-US" altLang="zh-CN" dirty="0"/>
          </a:p>
          <a:p>
            <a:endParaRPr lang="en-US" altLang="zh-CN" dirty="0"/>
          </a:p>
          <a:p>
            <a:r>
              <a:rPr lang="en-US" altLang="zh-CN" dirty="0"/>
              <a:t>One to one video call for interview</a:t>
            </a:r>
            <a:endParaRPr lang="zh-CN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zh-CN" sz="5400"/>
              <a:t>Possible Ethical Issues</a:t>
            </a:r>
            <a:endParaRPr lang="zh-CN" altLang="en-US" sz="5400"/>
          </a:p>
        </p:txBody>
      </p:sp>
      <p:sp>
        <p:nvSpPr>
          <p:cNvPr id="14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altLang="zh-CN" sz="1900" dirty="0"/>
              <a:t>Data will not be shared with third parties</a:t>
            </a:r>
            <a:endParaRPr lang="en-US" altLang="zh-CN" sz="1900" dirty="0"/>
          </a:p>
          <a:p>
            <a:endParaRPr lang="en-US" altLang="zh-CN" sz="1900" dirty="0"/>
          </a:p>
          <a:p>
            <a:r>
              <a:rPr lang="en-US" altLang="zh-CN" sz="1900" dirty="0"/>
              <a:t>No request of names</a:t>
            </a:r>
            <a:endParaRPr lang="en-US" altLang="zh-CN" sz="1900" dirty="0"/>
          </a:p>
          <a:p>
            <a:endParaRPr lang="en-US" altLang="zh-CN" sz="1900" dirty="0"/>
          </a:p>
          <a:p>
            <a:r>
              <a:rPr lang="en-US" altLang="zh-CN" sz="1900" dirty="0"/>
              <a:t>For those data which don’t want to be used in paper</a:t>
            </a:r>
            <a:endParaRPr lang="en-US" altLang="zh-CN" sz="1900" dirty="0"/>
          </a:p>
          <a:p>
            <a:endParaRPr lang="en-US" altLang="zh-CN" sz="1900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/>
          <a:srcRect l="20288" r="2479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zh-CN" sz="5400"/>
              <a:t>Possible Ethical Issues</a:t>
            </a:r>
            <a:endParaRPr lang="zh-CN" altLang="en-US" sz="5400"/>
          </a:p>
        </p:txBody>
      </p:sp>
      <p:sp>
        <p:nvSpPr>
          <p:cNvPr id="12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altLang="zh-CN" sz="2200"/>
              <a:t>Informed consent</a:t>
            </a:r>
            <a:endParaRPr lang="en-US" altLang="zh-CN" sz="2200"/>
          </a:p>
          <a:p>
            <a:endParaRPr lang="en-US" altLang="zh-CN" sz="2200"/>
          </a:p>
          <a:p>
            <a:r>
              <a:rPr lang="en-US" altLang="zh-CN" sz="2200"/>
              <a:t>Document for their rights</a:t>
            </a:r>
            <a:endParaRPr lang="en-US" altLang="zh-CN" sz="2200"/>
          </a:p>
          <a:p>
            <a:endParaRPr lang="en-US" altLang="zh-CN" sz="2200"/>
          </a:p>
          <a:p>
            <a:r>
              <a:rPr lang="en-US" altLang="zh-CN" sz="2200"/>
              <a:t>Communication of results</a:t>
            </a:r>
            <a:endParaRPr lang="zh-CN" altLang="en-US" sz="2200"/>
          </a:p>
          <a:p>
            <a:endParaRPr lang="zh-CN" altLang="en-US" sz="22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/>
          <a:srcRect l="20288" r="2479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zh-CN" sz="4200"/>
              <a:t>Potential Methods of Data Analysis</a:t>
            </a:r>
            <a:endParaRPr lang="zh-CN" altLang="en-US" sz="4200"/>
          </a:p>
        </p:txBody>
      </p:sp>
      <p:sp>
        <p:nvSpPr>
          <p:cNvPr id="3081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altLang="zh-CN" sz="2200"/>
              <a:t>Thematic analysis</a:t>
            </a:r>
            <a:endParaRPr lang="en-US" altLang="zh-CN" sz="2200"/>
          </a:p>
          <a:p>
            <a:pPr lvl="1"/>
            <a:r>
              <a:rPr lang="en-US" altLang="zh-CN" sz="2200"/>
              <a:t>Why I choose it</a:t>
            </a:r>
            <a:endParaRPr lang="en-US" altLang="zh-CN" sz="2200"/>
          </a:p>
          <a:p>
            <a:pPr lvl="1"/>
            <a:r>
              <a:rPr lang="en-US" altLang="zh-CN" sz="2200"/>
              <a:t>How it can help</a:t>
            </a:r>
            <a:endParaRPr lang="en-US" altLang="zh-CN" sz="2200"/>
          </a:p>
          <a:p>
            <a:endParaRPr lang="en-US" altLang="zh-CN" sz="2200"/>
          </a:p>
          <a:p>
            <a:r>
              <a:rPr lang="en-US" altLang="zh-CN" sz="2200"/>
              <a:t>Narrative analysis </a:t>
            </a:r>
            <a:endParaRPr lang="en-US" altLang="zh-CN" sz="2200"/>
          </a:p>
          <a:p>
            <a:endParaRPr lang="zh-CN" altLang="en-US" sz="2200"/>
          </a:p>
        </p:txBody>
      </p:sp>
      <p:pic>
        <p:nvPicPr>
          <p:cNvPr id="3074" name="Picture 2" descr="How to Analyze Data: A Basic Guide | Geckoboard blog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34" r="18876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altLang="zh-CN" sz="5400"/>
              <a:t>Project Timeline</a:t>
            </a:r>
            <a:endParaRPr lang="zh-CN" altLang="en-US" sz="5400"/>
          </a:p>
        </p:txBody>
      </p:sp>
      <p:sp>
        <p:nvSpPr>
          <p:cNvPr id="15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altLang="zh-CN" sz="2200"/>
              <a:t>Data collection period for 2 weeks</a:t>
            </a:r>
            <a:endParaRPr lang="en-US" altLang="zh-CN" sz="2200"/>
          </a:p>
          <a:p>
            <a:endParaRPr lang="en-US" altLang="zh-CN" sz="2200"/>
          </a:p>
          <a:p>
            <a:r>
              <a:rPr lang="en-US" altLang="zh-CN" sz="2200"/>
              <a:t>The analysis stage take 2 or more week to complete</a:t>
            </a:r>
            <a:endParaRPr lang="zh-CN" altLang="en-US" sz="22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99048" y="671945"/>
            <a:ext cx="5458968" cy="551411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PP_MARK_KEY" val="a57b2931-5a48-4c89-a110-73a3d5ef087f"/>
  <p:tag name="COMMONDATA" val="eyJoZGlkIjoiNzJkOTc4ZDBlY2VmYTFkM2ZlY2RkY2E0YWYzNjZhMTE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1733</Words>
  <Application>WPS 演示</Application>
  <PresentationFormat>宽屏</PresentationFormat>
  <Paragraphs>87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1" baseType="lpstr">
      <vt:lpstr>Arial</vt:lpstr>
      <vt:lpstr>宋体</vt:lpstr>
      <vt:lpstr>Wingdings</vt:lpstr>
      <vt:lpstr>Times New Roman</vt:lpstr>
      <vt:lpstr>等线</vt:lpstr>
      <vt:lpstr>等线 Light</vt:lpstr>
      <vt:lpstr>微软雅黑</vt:lpstr>
      <vt:lpstr>Arial Unicode MS</vt:lpstr>
      <vt:lpstr>Calibri</vt:lpstr>
      <vt:lpstr>Office 主题​​</vt:lpstr>
      <vt:lpstr> An examination of the use of ‘task-based learning’ as a basis for the design of writing activities for adult learners and its implications for syllabus design</vt:lpstr>
      <vt:lpstr>Aim for Investigation</vt:lpstr>
      <vt:lpstr>Research Will Answer Following Questions</vt:lpstr>
      <vt:lpstr>Rationale and Main conceptual Themes for the Investigation</vt:lpstr>
      <vt:lpstr>Evidence To Be Collected</vt:lpstr>
      <vt:lpstr>Method Used to Collect Evidence</vt:lpstr>
      <vt:lpstr>Setting for Evidence Collection</vt:lpstr>
      <vt:lpstr>Possible Ethical Issues</vt:lpstr>
      <vt:lpstr>Possible Ethical Issues</vt:lpstr>
      <vt:lpstr>Potential Methods of Data Analysis</vt:lpstr>
      <vt:lpstr>Project Timeline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An examination of the use of ‘task-based learning’ as a basis for the design of writing activities for adult learners and its implications for syllabus design</dc:title>
  <dc:creator/>
  <cp:lastModifiedBy>郭尔·盖轩</cp:lastModifiedBy>
  <cp:revision>1</cp:revision>
  <dcterms:created xsi:type="dcterms:W3CDTF">2023-04-12T18:30:38Z</dcterms:created>
  <dcterms:modified xsi:type="dcterms:W3CDTF">2023-04-12T18:30:38Z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08BB6C451B614562AA4542D43EB98E4B_12</vt:lpwstr>
  </property>
  <property fmtid="{D5CDD505-2E9C-101B-9397-08002B2CF9AE}" pid="3" name="KSOProductBuildVer">
    <vt:lpwstr>2052-11.1.0.14036</vt:lpwstr>
  </property>
</Properties>
</file>