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57" r:id="rId3"/>
    <p:sldId id="260" r:id="rId4"/>
    <p:sldId id="275" r:id="rId5"/>
    <p:sldId id="277" r:id="rId6"/>
    <p:sldId id="278" r:id="rId7"/>
    <p:sldId id="279" r:id="rId8"/>
    <p:sldId id="280" r:id="rId9"/>
    <p:sldId id="258" r:id="rId10"/>
    <p:sldId id="269" r:id="rId11"/>
    <p:sldId id="265" r:id="rId12"/>
    <p:sldId id="268" r:id="rId13"/>
    <p:sldId id="262" r:id="rId14"/>
    <p:sldId id="264" r:id="rId15"/>
    <p:sldId id="266" r:id="rId16"/>
    <p:sldId id="270" r:id="rId17"/>
    <p:sldId id="271" r:id="rId18"/>
    <p:sldId id="272" r:id="rId19"/>
    <p:sldId id="273" r:id="rId20"/>
    <p:sldId id="274" r:id="rId21"/>
    <p:sldId id="263" r:id="rId22"/>
    <p:sldId id="261" r:id="rId2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7" d="100"/>
          <a:sy n="97" d="100"/>
        </p:scale>
        <p:origin x="968" y="68"/>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972"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92934A3-6142-4ED8-AC0A-9BF8B134E800}" type="datetimeFigureOut">
              <a:rPr lang="en-GB" smtClean="0"/>
              <a:t>22/01/2021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562DDF0-9BFD-42F3-9B4F-7D6E35B87BF3}" type="slidenum">
              <a:rPr lang="en-GB" smtClean="0"/>
              <a:t>‹#›</a:t>
            </a:fld>
            <a:endParaRPr lang="en-GB"/>
          </a:p>
        </p:txBody>
      </p:sp>
    </p:spTree>
    <p:extLst>
      <p:ext uri="{BB962C8B-B14F-4D97-AF65-F5344CB8AC3E}">
        <p14:creationId xmlns:p14="http://schemas.microsoft.com/office/powerpoint/2010/main" val="3368213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Ground rules</a:t>
            </a:r>
          </a:p>
          <a:p>
            <a:endParaRPr lang="en-GB" dirty="0"/>
          </a:p>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1</a:t>
            </a:fld>
            <a:endParaRPr lang="en-GB"/>
          </a:p>
        </p:txBody>
      </p:sp>
    </p:spTree>
    <p:extLst>
      <p:ext uri="{BB962C8B-B14F-4D97-AF65-F5344CB8AC3E}">
        <p14:creationId xmlns:p14="http://schemas.microsoft.com/office/powerpoint/2010/main" val="1760398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Slide one: Over</a:t>
            </a:r>
            <a:r>
              <a:rPr lang="en-GB" baseline="0" dirty="0" smtClean="0"/>
              <a:t>view of aims and objectives. </a:t>
            </a:r>
          </a:p>
          <a:p>
            <a:endParaRPr lang="en-GB" baseline="0" dirty="0" smtClean="0"/>
          </a:p>
          <a:p>
            <a:endParaRPr lang="en-GB" baseline="0" dirty="0" smtClean="0"/>
          </a:p>
          <a:p>
            <a:endParaRPr lang="en-GB" baseline="0" dirty="0" smtClean="0"/>
          </a:p>
          <a:p>
            <a:r>
              <a:rPr lang="en-GB" baseline="0" dirty="0" smtClean="0"/>
              <a:t> Module structure will be covered along with an introduction to the concept of creativity in education.</a:t>
            </a:r>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2</a:t>
            </a:fld>
            <a:endParaRPr lang="en-GB"/>
          </a:p>
        </p:txBody>
      </p:sp>
    </p:spTree>
    <p:extLst>
      <p:ext uri="{BB962C8B-B14F-4D97-AF65-F5344CB8AC3E}">
        <p14:creationId xmlns:p14="http://schemas.microsoft.com/office/powerpoint/2010/main" val="2909226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a:p>
            <a:r>
              <a:rPr lang="en-GB" baseline="0" dirty="0" smtClean="0"/>
              <a:t>See Module Handbook</a:t>
            </a:r>
          </a:p>
          <a:p>
            <a:endParaRPr lang="en-GB" baseline="0" dirty="0" smtClean="0"/>
          </a:p>
          <a:p>
            <a:r>
              <a:rPr lang="en-GB" baseline="0" dirty="0" smtClean="0"/>
              <a:t>You are permitted to use I, if it is reflective this means that it should be in the past tense. </a:t>
            </a:r>
          </a:p>
          <a:p>
            <a:endParaRPr lang="en-GB" baseline="0" dirty="0" smtClean="0"/>
          </a:p>
          <a:p>
            <a:r>
              <a:rPr lang="en-GB" baseline="0" dirty="0" smtClean="0"/>
              <a:t>Make sure you consider your personal creativity and the work of others (these people will become clearer over the coming weeks).</a:t>
            </a:r>
          </a:p>
          <a:p>
            <a:endParaRPr lang="en-GB" baseline="0" dirty="0" smtClean="0"/>
          </a:p>
          <a:p>
            <a:r>
              <a:rPr lang="en-GB" baseline="0" dirty="0" smtClean="0"/>
              <a:t>Reflective blog should reflect upon the key areas covered in slide 3.  You do not have to use these as the key concepts; if there is an area you want to focus on </a:t>
            </a:r>
            <a:r>
              <a:rPr lang="en-GB" baseline="0" dirty="0" err="1" smtClean="0"/>
              <a:t>e.g</a:t>
            </a:r>
            <a:r>
              <a:rPr lang="en-GB" baseline="0" dirty="0" smtClean="0"/>
              <a:t> ESGDC or Media studies you may (as long as you demonstrate the links between enquiry and learning) – may want to check with me first. </a:t>
            </a:r>
          </a:p>
          <a:p>
            <a:endParaRPr lang="en-GB" baseline="0" dirty="0" smtClean="0"/>
          </a:p>
          <a:p>
            <a:r>
              <a:rPr lang="en-GB" baseline="0" dirty="0" smtClean="0"/>
              <a:t>Seminar will cover assignment in more detail</a:t>
            </a:r>
          </a:p>
          <a:p>
            <a:endParaRPr lang="en-GB" baseline="0" dirty="0" smtClean="0"/>
          </a:p>
          <a:p>
            <a:r>
              <a:rPr lang="en-GB" baseline="0" dirty="0" smtClean="0"/>
              <a:t>1000 extra words – this can be recommended reading, links to video clips </a:t>
            </a:r>
            <a:r>
              <a:rPr lang="en-GB" baseline="0" dirty="0" err="1" smtClean="0"/>
              <a:t>etc</a:t>
            </a:r>
            <a:r>
              <a:rPr lang="en-GB" baseline="0" dirty="0" smtClean="0"/>
              <a:t> (avoid anything used in the lectures) </a:t>
            </a:r>
          </a:p>
          <a:p>
            <a:endParaRPr lang="en-GB" baseline="0" dirty="0" smtClean="0"/>
          </a:p>
          <a:p>
            <a:r>
              <a:rPr lang="en-GB" baseline="0" dirty="0" smtClean="0"/>
              <a:t>Any questions? </a:t>
            </a:r>
          </a:p>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3</a:t>
            </a:fld>
            <a:endParaRPr lang="en-GB"/>
          </a:p>
        </p:txBody>
      </p:sp>
    </p:spTree>
    <p:extLst>
      <p:ext uri="{BB962C8B-B14F-4D97-AF65-F5344CB8AC3E}">
        <p14:creationId xmlns:p14="http://schemas.microsoft.com/office/powerpoint/2010/main" val="4052021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there room for creativity in today’s curriculum?</a:t>
            </a:r>
            <a:r>
              <a:rPr lang="en-GB" baseline="0" dirty="0" smtClean="0"/>
              <a:t> – does education kill creativity:</a:t>
            </a:r>
            <a:r>
              <a:rPr lang="en-GB" dirty="0" smtClean="0"/>
              <a:t> </a:t>
            </a:r>
          </a:p>
          <a:p>
            <a:endParaRPr lang="en-GB" dirty="0" smtClean="0"/>
          </a:p>
          <a:p>
            <a:r>
              <a:rPr lang="en-GB" baseline="0" dirty="0" smtClean="0"/>
              <a:t>Teachers and education staff are measured by lesson planning, data, targets </a:t>
            </a:r>
            <a:r>
              <a:rPr lang="en-GB" baseline="0" dirty="0" err="1" smtClean="0"/>
              <a:t>etc</a:t>
            </a:r>
            <a:r>
              <a:rPr lang="en-GB" baseline="0" dirty="0" smtClean="0"/>
              <a:t> – is there room to allow children to be creative? Unable to seize good opportunities for learning (Unlike Montessori).  </a:t>
            </a:r>
          </a:p>
          <a:p>
            <a:endParaRPr lang="en-GB" baseline="0" dirty="0" smtClean="0"/>
          </a:p>
          <a:p>
            <a:r>
              <a:rPr lang="en-GB" baseline="0" dirty="0" smtClean="0"/>
              <a:t>Is there opportunity in the curriculum for children to follow their own interests?</a:t>
            </a:r>
          </a:p>
          <a:p>
            <a:endParaRPr lang="en-GB" baseline="0" dirty="0" smtClean="0"/>
          </a:p>
          <a:p>
            <a:r>
              <a:rPr lang="en-GB" baseline="0" dirty="0" smtClean="0"/>
              <a:t>Art vs Science – which one is more important? Can they be viewed as a separate subject or together? Which one promotes the most creativity? </a:t>
            </a:r>
          </a:p>
          <a:p>
            <a:endParaRPr lang="en-GB" baseline="0" dirty="0" smtClean="0"/>
          </a:p>
          <a:p>
            <a:r>
              <a:rPr lang="en-GB" baseline="0" dirty="0" smtClean="0"/>
              <a:t>Two creative approaches – The mantle of the expert – Created by </a:t>
            </a:r>
            <a:r>
              <a:rPr lang="en-GB" baseline="0" dirty="0" err="1" smtClean="0"/>
              <a:t>Proffessor</a:t>
            </a:r>
            <a:r>
              <a:rPr lang="en-GB" baseline="0" dirty="0" smtClean="0"/>
              <a:t> Dorothy </a:t>
            </a:r>
            <a:r>
              <a:rPr lang="en-GB" baseline="0" dirty="0" err="1" smtClean="0"/>
              <a:t>Heathcore</a:t>
            </a:r>
            <a:r>
              <a:rPr lang="en-GB" baseline="0" dirty="0" smtClean="0"/>
              <a:t> to allow pupils to take more of an ownership in education.  The Leonardo Effect – combines art and science to improve children’s learning outcomes.  </a:t>
            </a:r>
          </a:p>
          <a:p>
            <a:endParaRPr lang="en-GB" baseline="0" dirty="0" smtClean="0"/>
          </a:p>
          <a:p>
            <a:r>
              <a:rPr lang="en-GB" baseline="0" dirty="0" smtClean="0"/>
              <a:t>Supporting scientific play- how children investigate through play –  scientific</a:t>
            </a:r>
            <a:r>
              <a:rPr lang="en-GB" dirty="0" smtClean="0"/>
              <a:t> enquiry through exploration  and by questioning children during experiences  </a:t>
            </a:r>
            <a:r>
              <a:rPr lang="en-GB" dirty="0" err="1" smtClean="0"/>
              <a:t>e.g</a:t>
            </a:r>
            <a:r>
              <a:rPr lang="en-GB" dirty="0" smtClean="0"/>
              <a:t> why do toy cars role down a hill and not up? – increasing the likelihood of children asking questions themselves. </a:t>
            </a:r>
          </a:p>
          <a:p>
            <a:endParaRPr lang="en-GB" dirty="0"/>
          </a:p>
          <a:p>
            <a:r>
              <a:rPr lang="en-GB" dirty="0" smtClean="0"/>
              <a:t>Creative play – the benefits of playing creatively for overall well being, development of learning to be creative through art. </a:t>
            </a:r>
          </a:p>
          <a:p>
            <a:endParaRPr lang="en-GB" dirty="0"/>
          </a:p>
          <a:p>
            <a:r>
              <a:rPr lang="en-GB" dirty="0" smtClean="0"/>
              <a:t>Outdoor  learning opportunities – learning through play outside, forest schools, encounters with plants and animals – increases children’s respect for the world they live in</a:t>
            </a:r>
          </a:p>
          <a:p>
            <a:endParaRPr lang="en-GB" baseline="0" dirty="0"/>
          </a:p>
          <a:p>
            <a:endParaRPr lang="en-GB" baseline="0" dirty="0" smtClean="0"/>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A562DDF0-9BFD-42F3-9B4F-7D6E35B87BF3}" type="slidenum">
              <a:rPr lang="en-GB" smtClean="0"/>
              <a:t>9</a:t>
            </a:fld>
            <a:endParaRPr lang="en-GB"/>
          </a:p>
        </p:txBody>
      </p:sp>
    </p:spTree>
    <p:extLst>
      <p:ext uri="{BB962C8B-B14F-4D97-AF65-F5344CB8AC3E}">
        <p14:creationId xmlns:p14="http://schemas.microsoft.com/office/powerpoint/2010/main" val="1518385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Encouraging children and young people to follow their own interests</a:t>
            </a:r>
          </a:p>
          <a:p>
            <a:endParaRPr lang="en-GB" dirty="0"/>
          </a:p>
          <a:p>
            <a:r>
              <a:rPr lang="en-GB" dirty="0" smtClean="0"/>
              <a:t>Learners are fully involved and child is put at the centre of learning </a:t>
            </a:r>
          </a:p>
          <a:p>
            <a:endParaRPr lang="en-GB" dirty="0"/>
          </a:p>
          <a:p>
            <a:r>
              <a:rPr lang="en-GB" dirty="0" smtClean="0"/>
              <a:t>Experiential, hands on learning which will engage learners in education  </a:t>
            </a:r>
          </a:p>
          <a:p>
            <a:endParaRPr lang="en-GB" dirty="0"/>
          </a:p>
          <a:p>
            <a:r>
              <a:rPr lang="en-GB" dirty="0" smtClean="0"/>
              <a:t>Do children and young people explore anymore? – why not? </a:t>
            </a:r>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11</a:t>
            </a:fld>
            <a:endParaRPr lang="en-GB"/>
          </a:p>
        </p:txBody>
      </p:sp>
    </p:spTree>
    <p:extLst>
      <p:ext uri="{BB962C8B-B14F-4D97-AF65-F5344CB8AC3E}">
        <p14:creationId xmlns:p14="http://schemas.microsoft.com/office/powerpoint/2010/main" val="42193859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does creativity mean to you?</a:t>
            </a:r>
          </a:p>
          <a:p>
            <a:endParaRPr lang="en-GB" dirty="0"/>
          </a:p>
          <a:p>
            <a:r>
              <a:rPr lang="en-GB" dirty="0" smtClean="0"/>
              <a:t>There are different definitions of creativity  (like intelligence) – a vague  term? </a:t>
            </a:r>
          </a:p>
          <a:p>
            <a:endParaRPr lang="en-GB" dirty="0"/>
          </a:p>
          <a:p>
            <a:r>
              <a:rPr lang="en-GB" dirty="0" smtClean="0"/>
              <a:t>People are unsure what exact mental process are involved</a:t>
            </a:r>
          </a:p>
          <a:p>
            <a:endParaRPr lang="en-GB" dirty="0"/>
          </a:p>
          <a:p>
            <a:r>
              <a:rPr lang="en-GB" dirty="0" smtClean="0"/>
              <a:t>Some people argue that you are either creative or not (show of hands)</a:t>
            </a:r>
          </a:p>
          <a:p>
            <a:endParaRPr lang="en-GB" dirty="0"/>
          </a:p>
          <a:p>
            <a:r>
              <a:rPr lang="en-GB" dirty="0" smtClean="0"/>
              <a:t>Creative – good at drawing, can dance, can act, are scientifically minded. Good at telling stories etc. </a:t>
            </a:r>
          </a:p>
        </p:txBody>
      </p:sp>
      <p:sp>
        <p:nvSpPr>
          <p:cNvPr id="4" name="Slide Number Placeholder 3"/>
          <p:cNvSpPr>
            <a:spLocks noGrp="1"/>
          </p:cNvSpPr>
          <p:nvPr>
            <p:ph type="sldNum" sz="quarter" idx="10"/>
          </p:nvPr>
        </p:nvSpPr>
        <p:spPr/>
        <p:txBody>
          <a:bodyPr/>
          <a:lstStyle/>
          <a:p>
            <a:fld id="{A562DDF0-9BFD-42F3-9B4F-7D6E35B87BF3}" type="slidenum">
              <a:rPr lang="en-GB" smtClean="0"/>
              <a:t>13</a:t>
            </a:fld>
            <a:endParaRPr lang="en-GB"/>
          </a:p>
        </p:txBody>
      </p:sp>
    </p:spTree>
    <p:extLst>
      <p:ext uri="{BB962C8B-B14F-4D97-AF65-F5344CB8AC3E}">
        <p14:creationId xmlns:p14="http://schemas.microsoft.com/office/powerpoint/2010/main" val="1286775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Plowden</a:t>
            </a:r>
            <a:r>
              <a:rPr lang="en-GB" dirty="0" smtClean="0"/>
              <a:t> report – drew on a large body of  so called liberal thinking</a:t>
            </a:r>
          </a:p>
          <a:p>
            <a:endParaRPr lang="en-GB" dirty="0"/>
          </a:p>
          <a:p>
            <a:r>
              <a:rPr lang="en-GB" dirty="0" smtClean="0"/>
              <a:t>CACE – central advisory council in education</a:t>
            </a:r>
          </a:p>
          <a:p>
            <a:r>
              <a:rPr lang="en-GB" dirty="0" smtClean="0"/>
              <a:t>Learning goes beyond the classroom </a:t>
            </a:r>
          </a:p>
          <a:p>
            <a:r>
              <a:rPr lang="en-GB" dirty="0" smtClean="0"/>
              <a:t>Through </a:t>
            </a:r>
            <a:r>
              <a:rPr lang="en-GB" dirty="0" err="1" smtClean="0"/>
              <a:t>Plowden</a:t>
            </a:r>
            <a:r>
              <a:rPr lang="en-GB" dirty="0" smtClean="0"/>
              <a:t> creativity became associated with the integrated </a:t>
            </a:r>
            <a:r>
              <a:rPr lang="en-GB" dirty="0" err="1" smtClean="0"/>
              <a:t>currilum</a:t>
            </a:r>
            <a:r>
              <a:rPr lang="en-GB" dirty="0" smtClean="0"/>
              <a:t>, child-centred pedagogy and discovery learning</a:t>
            </a:r>
          </a:p>
          <a:p>
            <a:endParaRPr lang="en-GB" dirty="0" smtClean="0"/>
          </a:p>
          <a:p>
            <a:endParaRPr lang="en-GB" dirty="0" smtClean="0"/>
          </a:p>
          <a:p>
            <a:endParaRPr lang="en-GB" dirty="0"/>
          </a:p>
          <a:p>
            <a:r>
              <a:rPr lang="en-GB" dirty="0" smtClean="0"/>
              <a:t>The National Curriculum </a:t>
            </a:r>
          </a:p>
          <a:p>
            <a:endParaRPr lang="en-GB" dirty="0" smtClean="0"/>
          </a:p>
          <a:p>
            <a:r>
              <a:rPr lang="en-GB" dirty="0" smtClean="0"/>
              <a:t>FP – 0-7 years old  active and experiential learning, learning through play and creativity</a:t>
            </a:r>
          </a:p>
          <a:p>
            <a:endParaRPr lang="en-GB" dirty="0"/>
          </a:p>
          <a:p>
            <a:r>
              <a:rPr lang="en-GB" dirty="0" smtClean="0"/>
              <a:t>Nat Cur – creativity does not apply to just the arts but arises in all domains of human endeavour (cross curricular)  </a:t>
            </a:r>
          </a:p>
          <a:p>
            <a:endParaRPr lang="en-GB" dirty="0"/>
          </a:p>
          <a:p>
            <a:endParaRPr lang="en-GB" dirty="0" smtClean="0"/>
          </a:p>
          <a:p>
            <a:endParaRPr lang="en-GB" dirty="0"/>
          </a:p>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14</a:t>
            </a:fld>
            <a:endParaRPr lang="en-GB"/>
          </a:p>
        </p:txBody>
      </p:sp>
    </p:spTree>
    <p:extLst>
      <p:ext uri="{BB962C8B-B14F-4D97-AF65-F5344CB8AC3E}">
        <p14:creationId xmlns:p14="http://schemas.microsoft.com/office/powerpoint/2010/main" val="426419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Seen as a tidal wave or tsunami  where creativity plays an everyday role in education  - creativity would enhance learner engagement and inclusion </a:t>
            </a:r>
          </a:p>
        </p:txBody>
      </p:sp>
      <p:sp>
        <p:nvSpPr>
          <p:cNvPr id="4" name="Slide Number Placeholder 3"/>
          <p:cNvSpPr>
            <a:spLocks noGrp="1"/>
          </p:cNvSpPr>
          <p:nvPr>
            <p:ph type="sldNum" sz="quarter" idx="10"/>
          </p:nvPr>
        </p:nvSpPr>
        <p:spPr/>
        <p:txBody>
          <a:bodyPr/>
          <a:lstStyle/>
          <a:p>
            <a:fld id="{A562DDF0-9BFD-42F3-9B4F-7D6E35B87BF3}" type="slidenum">
              <a:rPr lang="en-GB" smtClean="0"/>
              <a:t>15</a:t>
            </a:fld>
            <a:endParaRPr lang="en-GB"/>
          </a:p>
        </p:txBody>
      </p:sp>
    </p:spTree>
    <p:extLst>
      <p:ext uri="{BB962C8B-B14F-4D97-AF65-F5344CB8AC3E}">
        <p14:creationId xmlns:p14="http://schemas.microsoft.com/office/powerpoint/2010/main" val="918393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59 times</a:t>
            </a:r>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16</a:t>
            </a:fld>
            <a:endParaRPr lang="en-GB"/>
          </a:p>
        </p:txBody>
      </p:sp>
    </p:spTree>
    <p:extLst>
      <p:ext uri="{BB962C8B-B14F-4D97-AF65-F5344CB8AC3E}">
        <p14:creationId xmlns:p14="http://schemas.microsoft.com/office/powerpoint/2010/main" val="2489450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One of the 4 purposes of new </a:t>
            </a:r>
            <a:r>
              <a:rPr lang="en-GB" dirty="0" err="1" smtClean="0"/>
              <a:t>curr</a:t>
            </a:r>
            <a:r>
              <a:rPr lang="en-GB" dirty="0" smtClean="0"/>
              <a:t> for wales -</a:t>
            </a:r>
          </a:p>
          <a:p>
            <a:pPr fontAlgn="base"/>
            <a:r>
              <a:rPr lang="en-GB" sz="1200" b="0" i="0" kern="1200" dirty="0" smtClean="0">
                <a:solidFill>
                  <a:schemeClr val="tx1"/>
                </a:solidFill>
                <a:effectLst/>
                <a:latin typeface="+mn-lt"/>
                <a:ea typeface="+mn-ea"/>
                <a:cs typeface="+mn-cs"/>
              </a:rPr>
              <a:t>ambitious, capable learners, ready to learn throughout their lives</a:t>
            </a:r>
          </a:p>
          <a:p>
            <a:pPr fontAlgn="base"/>
            <a:r>
              <a:rPr lang="en-GB" sz="1200" b="0" i="0" kern="1200" dirty="0" smtClean="0">
                <a:solidFill>
                  <a:schemeClr val="tx1"/>
                </a:solidFill>
                <a:effectLst/>
                <a:latin typeface="+mn-lt"/>
                <a:ea typeface="+mn-ea"/>
                <a:cs typeface="+mn-cs"/>
              </a:rPr>
              <a:t>enterprising, creative contributors, ready to play a full part in life and work</a:t>
            </a:r>
          </a:p>
          <a:p>
            <a:pPr fontAlgn="base"/>
            <a:r>
              <a:rPr lang="en-GB" sz="1200" b="0" i="0" kern="1200" dirty="0" smtClean="0">
                <a:solidFill>
                  <a:schemeClr val="tx1"/>
                </a:solidFill>
                <a:effectLst/>
                <a:latin typeface="+mn-lt"/>
                <a:ea typeface="+mn-ea"/>
                <a:cs typeface="+mn-cs"/>
              </a:rPr>
              <a:t>ethical, informed citizens of Wales and the world</a:t>
            </a:r>
          </a:p>
          <a:p>
            <a:pPr fontAlgn="base"/>
            <a:r>
              <a:rPr lang="en-GB" sz="1200" b="0" i="0" kern="1200" dirty="0" smtClean="0">
                <a:solidFill>
                  <a:schemeClr val="tx1"/>
                </a:solidFill>
                <a:effectLst/>
                <a:latin typeface="+mn-lt"/>
                <a:ea typeface="+mn-ea"/>
                <a:cs typeface="+mn-cs"/>
              </a:rPr>
              <a:t>healthy, confident individuals, ready to lead fulfilling lives as valued members of society.</a:t>
            </a:r>
          </a:p>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17</a:t>
            </a:fld>
            <a:endParaRPr lang="en-GB"/>
          </a:p>
        </p:txBody>
      </p:sp>
    </p:spTree>
    <p:extLst>
      <p:ext uri="{BB962C8B-B14F-4D97-AF65-F5344CB8AC3E}">
        <p14:creationId xmlns:p14="http://schemas.microsoft.com/office/powerpoint/2010/main" val="3682346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20</a:t>
            </a:fld>
            <a:endParaRPr lang="en-GB"/>
          </a:p>
        </p:txBody>
      </p:sp>
    </p:spTree>
    <p:extLst>
      <p:ext uri="{BB962C8B-B14F-4D97-AF65-F5344CB8AC3E}">
        <p14:creationId xmlns:p14="http://schemas.microsoft.com/office/powerpoint/2010/main" val="2362702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Seminar task – read article and discuss.  </a:t>
            </a:r>
          </a:p>
          <a:p>
            <a:endParaRPr lang="en-GB" dirty="0"/>
          </a:p>
          <a:p>
            <a:r>
              <a:rPr lang="en-GB" dirty="0" smtClean="0"/>
              <a:t>Research creative partnerships and LOCWS Swansea</a:t>
            </a:r>
          </a:p>
          <a:p>
            <a:endParaRPr lang="en-GB" dirty="0"/>
          </a:p>
          <a:p>
            <a:r>
              <a:rPr lang="en-GB" dirty="0" smtClean="0"/>
              <a:t>In groups consider 10 questions you want to ask during the talk.  </a:t>
            </a:r>
          </a:p>
          <a:p>
            <a:endParaRPr lang="en-GB" dirty="0"/>
          </a:p>
          <a:p>
            <a:r>
              <a:rPr lang="en-GB" dirty="0" smtClean="0"/>
              <a:t>  </a:t>
            </a:r>
          </a:p>
        </p:txBody>
      </p:sp>
      <p:sp>
        <p:nvSpPr>
          <p:cNvPr id="4" name="Slide Number Placeholder 3"/>
          <p:cNvSpPr>
            <a:spLocks noGrp="1"/>
          </p:cNvSpPr>
          <p:nvPr>
            <p:ph type="sldNum" sz="quarter" idx="10"/>
          </p:nvPr>
        </p:nvSpPr>
        <p:spPr/>
        <p:txBody>
          <a:bodyPr/>
          <a:lstStyle/>
          <a:p>
            <a:fld id="{A562DDF0-9BFD-42F3-9B4F-7D6E35B87BF3}" type="slidenum">
              <a:rPr lang="en-GB" smtClean="0"/>
              <a:t>21</a:t>
            </a:fld>
            <a:endParaRPr lang="en-GB"/>
          </a:p>
        </p:txBody>
      </p:sp>
    </p:spTree>
    <p:extLst>
      <p:ext uri="{BB962C8B-B14F-4D97-AF65-F5344CB8AC3E}">
        <p14:creationId xmlns:p14="http://schemas.microsoft.com/office/powerpoint/2010/main" val="2957935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62DDF0-9BFD-42F3-9B4F-7D6E35B87BF3}" type="slidenum">
              <a:rPr lang="en-GB" smtClean="0"/>
              <a:t>22</a:t>
            </a:fld>
            <a:endParaRPr lang="en-GB"/>
          </a:p>
        </p:txBody>
      </p:sp>
    </p:spTree>
    <p:extLst>
      <p:ext uri="{BB962C8B-B14F-4D97-AF65-F5344CB8AC3E}">
        <p14:creationId xmlns:p14="http://schemas.microsoft.com/office/powerpoint/2010/main" val="968104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88AFD78-EC27-458D-9F21-FCDC6613B3C2}" type="datetimeFigureOut">
              <a:rPr lang="en-GB" smtClean="0"/>
              <a:t>22/01/2021</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45F563BB-E33B-497F-B3D5-A610933C775A}"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188AFD78-EC27-458D-9F21-FCDC6613B3C2}" type="datetimeFigureOut">
              <a:rPr lang="en-GB" smtClean="0"/>
              <a:t>22/01/2021</a:t>
            </a:fld>
            <a:endParaRPr lang="en-GB"/>
          </a:p>
        </p:txBody>
      </p:sp>
      <p:sp>
        <p:nvSpPr>
          <p:cNvPr id="9" name="Slide Number Placeholder 8"/>
          <p:cNvSpPr>
            <a:spLocks noGrp="1"/>
          </p:cNvSpPr>
          <p:nvPr>
            <p:ph type="sldNum" sz="quarter" idx="15"/>
          </p:nvPr>
        </p:nvSpPr>
        <p:spPr/>
        <p:txBody>
          <a:bodyPr rtlCol="0"/>
          <a:lstStyle/>
          <a:p>
            <a:fld id="{45F563BB-E33B-497F-B3D5-A610933C775A}" type="slidenum">
              <a:rPr lang="en-GB" smtClean="0"/>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188AFD78-EC27-458D-9F21-FCDC6613B3C2}" type="datetimeFigureOut">
              <a:rPr lang="en-GB" smtClean="0"/>
              <a:t>22/01/2021</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45F563BB-E33B-497F-B3D5-A610933C775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88AFD78-EC27-458D-9F21-FCDC6613B3C2}" type="datetimeFigureOut">
              <a:rPr lang="en-GB" smtClean="0"/>
              <a:t>22/01/2021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F563BB-E33B-497F-B3D5-A610933C775A}" type="slidenum">
              <a:rPr lang="en-GB" smtClean="0"/>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88AFD78-EC27-458D-9F21-FCDC6613B3C2}" type="datetimeFigureOut">
              <a:rPr lang="en-GB" smtClean="0"/>
              <a:t>22/01/2021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F563BB-E33B-497F-B3D5-A610933C775A}" type="slidenum">
              <a:rPr lang="en-GB" smtClean="0"/>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188AFD78-EC27-458D-9F21-FCDC6613B3C2}" type="datetimeFigureOut">
              <a:rPr lang="en-GB" smtClean="0"/>
              <a:t>22/01/2021</a:t>
            </a:fld>
            <a:endParaRPr lang="en-GB"/>
          </a:p>
        </p:txBody>
      </p:sp>
      <p:sp>
        <p:nvSpPr>
          <p:cNvPr id="7" name="Slide Number Placeholder 6"/>
          <p:cNvSpPr>
            <a:spLocks noGrp="1"/>
          </p:cNvSpPr>
          <p:nvPr>
            <p:ph type="sldNum" sz="quarter" idx="11"/>
          </p:nvPr>
        </p:nvSpPr>
        <p:spPr/>
        <p:txBody>
          <a:bodyPr rtlCol="0"/>
          <a:lstStyle/>
          <a:p>
            <a:fld id="{45F563BB-E33B-497F-B3D5-A610933C775A}" type="slidenum">
              <a:rPr lang="en-GB" smtClean="0"/>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8AFD78-EC27-458D-9F21-FCDC6613B3C2}" type="datetimeFigureOut">
              <a:rPr lang="en-GB" smtClean="0"/>
              <a:t>22/01/2021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F563BB-E33B-497F-B3D5-A610933C775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188AFD78-EC27-458D-9F21-FCDC6613B3C2}" type="datetimeFigureOut">
              <a:rPr lang="en-GB" smtClean="0"/>
              <a:t>22/01/2021</a:t>
            </a:fld>
            <a:endParaRPr lang="en-GB"/>
          </a:p>
        </p:txBody>
      </p:sp>
      <p:sp>
        <p:nvSpPr>
          <p:cNvPr id="22" name="Slide Number Placeholder 21"/>
          <p:cNvSpPr>
            <a:spLocks noGrp="1"/>
          </p:cNvSpPr>
          <p:nvPr>
            <p:ph type="sldNum" sz="quarter" idx="15"/>
          </p:nvPr>
        </p:nvSpPr>
        <p:spPr/>
        <p:txBody>
          <a:bodyPr rtlCol="0"/>
          <a:lstStyle/>
          <a:p>
            <a:fld id="{45F563BB-E33B-497F-B3D5-A610933C775A}" type="slidenum">
              <a:rPr lang="en-GB" smtClean="0"/>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188AFD78-EC27-458D-9F21-FCDC6613B3C2}" type="datetimeFigureOut">
              <a:rPr lang="en-GB" smtClean="0"/>
              <a:t>22/01/2021</a:t>
            </a:fld>
            <a:endParaRPr lang="en-GB"/>
          </a:p>
        </p:txBody>
      </p:sp>
      <p:sp>
        <p:nvSpPr>
          <p:cNvPr id="18" name="Slide Number Placeholder 17"/>
          <p:cNvSpPr>
            <a:spLocks noGrp="1"/>
          </p:cNvSpPr>
          <p:nvPr>
            <p:ph type="sldNum" sz="quarter" idx="11"/>
          </p:nvPr>
        </p:nvSpPr>
        <p:spPr/>
        <p:txBody>
          <a:bodyPr rtlCol="0"/>
          <a:lstStyle/>
          <a:p>
            <a:fld id="{45F563BB-E33B-497F-B3D5-A610933C775A}" type="slidenum">
              <a:rPr lang="en-GB" smtClean="0"/>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8AFD78-EC27-458D-9F21-FCDC6613B3C2}"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F563BB-E33B-497F-B3D5-A610933C775A}"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88AFD78-EC27-458D-9F21-FCDC6613B3C2}" type="datetimeFigureOut">
              <a:rPr lang="en-GB" smtClean="0"/>
              <a:t>22/01/2021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F563BB-E33B-497F-B3D5-A610933C775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188AFD78-EC27-458D-9F21-FCDC6613B3C2}" type="datetimeFigureOut">
              <a:rPr lang="en-GB" smtClean="0"/>
              <a:t>22/01/2021</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45F563BB-E33B-497F-B3D5-A610933C775A}"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uact=8&amp;docid=CyxOs7xhQcK5PM&amp;tbnid=eD8HpSImE-9PUM:&amp;ved=0CAcQjRw&amp;url=http://davidpjohnsonjr.com/portfolio/&amp;ei=JS0hVIb7A8LW7QbhpIDoBA&amp;bvm=bv.75775273,d.ZGU&amp;psig=AFQjCNF68ENRz3L17Z3jjcgOR1M8N8iU1A&amp;ust=1411546781480031"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education.microsoft.com/en-u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nfer.ac.uk/publications/55502/55502.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48064" y="2550343"/>
            <a:ext cx="3363888" cy="1894362"/>
          </a:xfrm>
        </p:spPr>
        <p:txBody>
          <a:bodyPr/>
          <a:lstStyle/>
          <a:p>
            <a:r>
              <a:rPr lang="en-GB" dirty="0" smtClean="0"/>
              <a:t>The Enquiring Mind: Creative Approaches </a:t>
            </a:r>
            <a:endParaRPr lang="en-GB" dirty="0"/>
          </a:p>
        </p:txBody>
      </p:sp>
      <p:sp>
        <p:nvSpPr>
          <p:cNvPr id="3" name="Subtitle 2"/>
          <p:cNvSpPr>
            <a:spLocks noGrp="1"/>
          </p:cNvSpPr>
          <p:nvPr>
            <p:ph type="subTitle" idx="1"/>
          </p:nvPr>
        </p:nvSpPr>
        <p:spPr>
          <a:xfrm>
            <a:off x="2123728" y="4884432"/>
            <a:ext cx="6604248" cy="1371600"/>
          </a:xfrm>
        </p:spPr>
        <p:txBody>
          <a:bodyPr/>
          <a:lstStyle/>
          <a:p>
            <a:r>
              <a:rPr lang="en-GB" i="1" dirty="0" smtClean="0">
                <a:solidFill>
                  <a:srgbClr val="0070C0"/>
                </a:solidFill>
              </a:rPr>
              <a:t>Cyflwyniad i’r </a:t>
            </a:r>
            <a:r>
              <a:rPr lang="en-GB" i="1" dirty="0" err="1" smtClean="0">
                <a:solidFill>
                  <a:srgbClr val="0070C0"/>
                </a:solidFill>
              </a:rPr>
              <a:t>modiwl</a:t>
            </a:r>
            <a:r>
              <a:rPr lang="en-GB" i="1" dirty="0" smtClean="0">
                <a:solidFill>
                  <a:srgbClr val="0070C0"/>
                </a:solidFill>
              </a:rPr>
              <a:t>       </a:t>
            </a:r>
            <a:r>
              <a:rPr lang="en-GB" dirty="0" smtClean="0"/>
              <a:t>Introduction to the module </a:t>
            </a:r>
            <a:endParaRPr lang="en-GB" dirty="0"/>
          </a:p>
        </p:txBody>
      </p:sp>
      <p:pic>
        <p:nvPicPr>
          <p:cNvPr id="1026" name="Picture 2" descr="https://encrypted-tbn3.gstatic.com/images?q=tbn:ANd9GcSF7Qvz7ig9e4WW56L11zasYetNGJkyFdEYhaG_Plm5qxXeS7W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944" y="332656"/>
            <a:ext cx="1556445" cy="231143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2123728" y="2804423"/>
            <a:ext cx="3363888" cy="1894362"/>
          </a:xfrm>
          <a:prstGeom prst="rect">
            <a:avLst/>
          </a:prstGeom>
        </p:spPr>
        <p:txBody>
          <a:bodyPr vert="horz" anchor="b">
            <a:normAutofit lnSpcReduction="10000"/>
          </a:bodyPr>
          <a:lstStyle>
            <a:lvl1pPr algn="l" rtl="0" eaLnBrk="1" latinLnBrk="0" hangingPunct="1">
              <a:spcBef>
                <a:spcPct val="0"/>
              </a:spcBef>
              <a:buNone/>
              <a:defRPr kumimoji="0" sz="3000" b="1" kern="1200" cap="small" baseline="0">
                <a:solidFill>
                  <a:schemeClr val="tx2"/>
                </a:solidFill>
                <a:latin typeface="+mj-lt"/>
                <a:ea typeface="+mj-ea"/>
                <a:cs typeface="+mj-cs"/>
              </a:defRPr>
            </a:lvl1pPr>
          </a:lstStyle>
          <a:p>
            <a:r>
              <a:rPr lang="en-GB" i="1" dirty="0" smtClean="0">
                <a:solidFill>
                  <a:srgbClr val="0070C0"/>
                </a:solidFill>
              </a:rPr>
              <a:t>Y MEDDWL YMHOLGAR: DULLIAU CREADIGOL </a:t>
            </a:r>
            <a:endParaRPr lang="en-GB" i="1" dirty="0">
              <a:solidFill>
                <a:srgbClr val="0070C0"/>
              </a:solidFill>
            </a:endParaRPr>
          </a:p>
        </p:txBody>
      </p:sp>
    </p:spTree>
    <p:extLst>
      <p:ext uri="{BB962C8B-B14F-4D97-AF65-F5344CB8AC3E}">
        <p14:creationId xmlns:p14="http://schemas.microsoft.com/office/powerpoint/2010/main" val="5137113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err="1" smtClean="0">
                <a:solidFill>
                  <a:srgbClr val="0070C0"/>
                </a:solidFill>
              </a:rPr>
              <a:t>Nodau</a:t>
            </a:r>
            <a:r>
              <a:rPr lang="en-GB" b="1" dirty="0" smtClean="0">
                <a:solidFill>
                  <a:srgbClr val="0070C0"/>
                </a:solidFill>
              </a:rPr>
              <a:t> ac </a:t>
            </a:r>
            <a:r>
              <a:rPr lang="en-GB" b="1" dirty="0" err="1" smtClean="0">
                <a:solidFill>
                  <a:srgbClr val="0070C0"/>
                </a:solidFill>
              </a:rPr>
              <a:t>amcanion</a:t>
            </a:r>
            <a:r>
              <a:rPr lang="en-GB" b="1" dirty="0" smtClean="0">
                <a:solidFill>
                  <a:srgbClr val="0070C0"/>
                </a:solidFill>
              </a:rPr>
              <a:t> y sesiwn</a:t>
            </a:r>
            <a:r>
              <a:rPr lang="en-GB" b="1" dirty="0" smtClean="0"/>
              <a:t/>
            </a:r>
            <a:br>
              <a:rPr lang="en-GB" b="1" dirty="0" smtClean="0"/>
            </a:br>
            <a:r>
              <a:rPr lang="en-GB" b="1" dirty="0" smtClean="0"/>
              <a:t>Session Aims and Objectives</a:t>
            </a:r>
            <a:endParaRPr lang="en-GB" b="1" dirty="0"/>
          </a:p>
        </p:txBody>
      </p:sp>
      <p:sp>
        <p:nvSpPr>
          <p:cNvPr id="3" name="Content Placeholder 2"/>
          <p:cNvSpPr>
            <a:spLocks noGrp="1"/>
          </p:cNvSpPr>
          <p:nvPr>
            <p:ph sz="quarter" idx="1"/>
          </p:nvPr>
        </p:nvSpPr>
        <p:spPr>
          <a:xfrm>
            <a:off x="4438911" y="1484784"/>
            <a:ext cx="3784848" cy="4873752"/>
          </a:xfrm>
        </p:spPr>
        <p:txBody>
          <a:bodyPr>
            <a:normAutofit/>
          </a:bodyPr>
          <a:lstStyle/>
          <a:p>
            <a:pPr marL="0" indent="0">
              <a:buNone/>
            </a:pPr>
            <a:r>
              <a:rPr lang="en-GB" sz="1600" b="1" dirty="0" smtClean="0"/>
              <a:t>Aims</a:t>
            </a:r>
            <a:r>
              <a:rPr lang="en-GB" sz="1600" dirty="0" smtClean="0"/>
              <a:t>: </a:t>
            </a:r>
          </a:p>
          <a:p>
            <a:r>
              <a:rPr lang="en-GB" sz="1600" dirty="0" smtClean="0"/>
              <a:t>To present a summary of module structure and content </a:t>
            </a:r>
          </a:p>
          <a:p>
            <a:r>
              <a:rPr lang="en-GB" sz="1600" dirty="0" smtClean="0"/>
              <a:t>To introduce the concept of creativity in education </a:t>
            </a:r>
            <a:endParaRPr lang="en-GB" sz="1600" dirty="0"/>
          </a:p>
          <a:p>
            <a:pPr marL="0" indent="0">
              <a:buNone/>
            </a:pPr>
            <a:endParaRPr lang="en-GB" sz="1600" dirty="0" smtClean="0"/>
          </a:p>
          <a:p>
            <a:pPr marL="0" indent="0">
              <a:buNone/>
            </a:pPr>
            <a:endParaRPr lang="en-GB" sz="1600" dirty="0"/>
          </a:p>
          <a:p>
            <a:pPr marL="0" indent="0">
              <a:buNone/>
            </a:pPr>
            <a:r>
              <a:rPr lang="en-GB" sz="1600" b="1" dirty="0" smtClean="0"/>
              <a:t>Objectives: </a:t>
            </a:r>
          </a:p>
          <a:p>
            <a:r>
              <a:rPr lang="en-GB" sz="1600" dirty="0" smtClean="0"/>
              <a:t>To define the meaning of creativity in relation to education </a:t>
            </a:r>
          </a:p>
          <a:p>
            <a:r>
              <a:rPr lang="en-GB" sz="1600" dirty="0" smtClean="0"/>
              <a:t>To recognise the purpose of creative approaches in education</a:t>
            </a:r>
          </a:p>
          <a:p>
            <a:r>
              <a:rPr lang="en-GB" sz="1600" dirty="0" smtClean="0"/>
              <a:t>To begin to develop an understanding of the concepts of scientific and creative enquiry in education</a:t>
            </a:r>
            <a:endParaRPr lang="en-GB" sz="1600" dirty="0"/>
          </a:p>
        </p:txBody>
      </p:sp>
      <p:sp>
        <p:nvSpPr>
          <p:cNvPr id="4" name="Content Placeholder 2"/>
          <p:cNvSpPr txBox="1">
            <a:spLocks/>
          </p:cNvSpPr>
          <p:nvPr/>
        </p:nvSpPr>
        <p:spPr>
          <a:xfrm>
            <a:off x="683568" y="1419637"/>
            <a:ext cx="3784848"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lvl="0" indent="0" eaLnBrk="0" fontAlgn="base" hangingPunct="0">
              <a:spcBef>
                <a:spcPct val="0"/>
              </a:spcBef>
              <a:spcAft>
                <a:spcPct val="0"/>
              </a:spcAft>
              <a:buClrTx/>
              <a:buSzTx/>
              <a:buNone/>
            </a:pPr>
            <a:r>
              <a:rPr lang="cy-GB" altLang="en-US" sz="1600" b="1" dirty="0">
                <a:solidFill>
                  <a:srgbClr val="0070C0"/>
                </a:solidFill>
              </a:rPr>
              <a:t>Nodau</a:t>
            </a:r>
            <a:r>
              <a:rPr lang="cy-GB" altLang="en-US" sz="1600" dirty="0">
                <a:solidFill>
                  <a:srgbClr val="0070C0"/>
                </a:solidFill>
              </a:rPr>
              <a:t>: </a:t>
            </a:r>
            <a:endParaRPr lang="cy-GB" altLang="en-US" sz="1600" dirty="0" smtClean="0">
              <a:solidFill>
                <a:srgbClr val="0070C0"/>
              </a:solidFill>
            </a:endParaRPr>
          </a:p>
          <a:p>
            <a:pPr marL="0" lvl="0" indent="0" eaLnBrk="0" fontAlgn="base" hangingPunct="0">
              <a:spcBef>
                <a:spcPct val="0"/>
              </a:spcBef>
              <a:spcAft>
                <a:spcPct val="0"/>
              </a:spcAft>
              <a:buClrTx/>
              <a:buSzTx/>
              <a:buNone/>
            </a:pPr>
            <a:endParaRPr lang="cy-GB" altLang="en-US" sz="1600" dirty="0" smtClean="0">
              <a:solidFill>
                <a:srgbClr val="0070C0"/>
              </a:solidFill>
            </a:endParaRPr>
          </a:p>
          <a:p>
            <a:pPr eaLnBrk="0" fontAlgn="base" hangingPunct="0">
              <a:spcBef>
                <a:spcPct val="0"/>
              </a:spcBef>
              <a:spcAft>
                <a:spcPct val="0"/>
              </a:spcAft>
              <a:buClrTx/>
              <a:buSzTx/>
            </a:pPr>
            <a:r>
              <a:rPr lang="cy-GB" altLang="en-US" sz="1600" dirty="0" smtClean="0">
                <a:solidFill>
                  <a:srgbClr val="0070C0"/>
                </a:solidFill>
              </a:rPr>
              <a:t>Cyflwyno </a:t>
            </a:r>
            <a:r>
              <a:rPr lang="cy-GB" altLang="en-US" sz="1600" dirty="0">
                <a:solidFill>
                  <a:srgbClr val="0070C0"/>
                </a:solidFill>
              </a:rPr>
              <a:t>crynodeb o strwythur a chynnwys y modiwl </a:t>
            </a:r>
            <a:endParaRPr lang="cy-GB" altLang="en-US" sz="1600" dirty="0" smtClean="0">
              <a:solidFill>
                <a:srgbClr val="0070C0"/>
              </a:solidFill>
            </a:endParaRPr>
          </a:p>
          <a:p>
            <a:pPr eaLnBrk="0" fontAlgn="base" hangingPunct="0">
              <a:spcBef>
                <a:spcPct val="0"/>
              </a:spcBef>
              <a:spcAft>
                <a:spcPct val="0"/>
              </a:spcAft>
              <a:buClrTx/>
              <a:buSzTx/>
            </a:pPr>
            <a:r>
              <a:rPr lang="cy-GB" altLang="en-US" sz="1600" dirty="0" smtClean="0">
                <a:solidFill>
                  <a:srgbClr val="0070C0"/>
                </a:solidFill>
              </a:rPr>
              <a:t>Cyflwyno'r </a:t>
            </a:r>
            <a:r>
              <a:rPr lang="cy-GB" altLang="en-US" sz="1600" dirty="0">
                <a:solidFill>
                  <a:srgbClr val="0070C0"/>
                </a:solidFill>
              </a:rPr>
              <a:t>cysyniad o greadigrwydd mewn addysg </a:t>
            </a:r>
            <a:endParaRPr lang="cy-GB" altLang="en-US" sz="1600" dirty="0" smtClean="0">
              <a:solidFill>
                <a:srgbClr val="0070C0"/>
              </a:solidFill>
            </a:endParaRPr>
          </a:p>
          <a:p>
            <a:pPr eaLnBrk="0" fontAlgn="base" hangingPunct="0">
              <a:spcBef>
                <a:spcPct val="0"/>
              </a:spcBef>
              <a:spcAft>
                <a:spcPct val="0"/>
              </a:spcAft>
              <a:buClrTx/>
              <a:buSzTx/>
            </a:pPr>
            <a:endParaRPr lang="cy-GB" altLang="en-US" sz="1600" dirty="0">
              <a:solidFill>
                <a:srgbClr val="0070C0"/>
              </a:solidFill>
            </a:endParaRPr>
          </a:p>
          <a:p>
            <a:pPr marL="0" indent="0" eaLnBrk="0" fontAlgn="base" hangingPunct="0">
              <a:spcBef>
                <a:spcPct val="0"/>
              </a:spcBef>
              <a:spcAft>
                <a:spcPct val="0"/>
              </a:spcAft>
              <a:buClrTx/>
              <a:buSzTx/>
              <a:buNone/>
            </a:pPr>
            <a:r>
              <a:rPr lang="cy-GB" altLang="en-US" sz="1600" b="1" dirty="0" smtClean="0">
                <a:solidFill>
                  <a:srgbClr val="0070C0"/>
                </a:solidFill>
              </a:rPr>
              <a:t>Amcanion</a:t>
            </a:r>
            <a:r>
              <a:rPr lang="cy-GB" altLang="en-US" sz="1600" dirty="0">
                <a:solidFill>
                  <a:srgbClr val="0070C0"/>
                </a:solidFill>
              </a:rPr>
              <a:t>: </a:t>
            </a:r>
            <a:endParaRPr lang="cy-GB" altLang="en-US" sz="1600" dirty="0" smtClean="0">
              <a:solidFill>
                <a:srgbClr val="0070C0"/>
              </a:solidFill>
            </a:endParaRPr>
          </a:p>
          <a:p>
            <a:pPr marL="0" indent="0" eaLnBrk="0" fontAlgn="base" hangingPunct="0">
              <a:spcBef>
                <a:spcPct val="0"/>
              </a:spcBef>
              <a:spcAft>
                <a:spcPct val="0"/>
              </a:spcAft>
              <a:buClrTx/>
              <a:buSzTx/>
              <a:buNone/>
            </a:pPr>
            <a:endParaRPr lang="cy-GB" altLang="en-US" sz="1600" dirty="0" smtClean="0">
              <a:solidFill>
                <a:srgbClr val="0070C0"/>
              </a:solidFill>
            </a:endParaRPr>
          </a:p>
          <a:p>
            <a:pPr eaLnBrk="0" fontAlgn="base" hangingPunct="0">
              <a:spcBef>
                <a:spcPct val="0"/>
              </a:spcBef>
              <a:spcAft>
                <a:spcPct val="0"/>
              </a:spcAft>
              <a:buClrTx/>
              <a:buSzTx/>
            </a:pPr>
            <a:r>
              <a:rPr lang="cy-GB" altLang="en-US" sz="1600" dirty="0" smtClean="0">
                <a:solidFill>
                  <a:srgbClr val="0070C0"/>
                </a:solidFill>
              </a:rPr>
              <a:t>Diffinio </a:t>
            </a:r>
            <a:r>
              <a:rPr lang="cy-GB" altLang="en-US" sz="1600" dirty="0">
                <a:solidFill>
                  <a:srgbClr val="0070C0"/>
                </a:solidFill>
              </a:rPr>
              <a:t>ystyr creadigrwydd mewn perthynas ag addysg </a:t>
            </a:r>
            <a:endParaRPr lang="cy-GB" altLang="en-US" sz="1600" dirty="0" smtClean="0">
              <a:solidFill>
                <a:srgbClr val="0070C0"/>
              </a:solidFill>
            </a:endParaRPr>
          </a:p>
          <a:p>
            <a:pPr eaLnBrk="0" fontAlgn="base" hangingPunct="0">
              <a:spcBef>
                <a:spcPct val="0"/>
              </a:spcBef>
              <a:spcAft>
                <a:spcPct val="0"/>
              </a:spcAft>
              <a:buClrTx/>
              <a:buSzTx/>
            </a:pPr>
            <a:r>
              <a:rPr lang="cy-GB" altLang="en-US" sz="1600" dirty="0" smtClean="0">
                <a:solidFill>
                  <a:srgbClr val="0070C0"/>
                </a:solidFill>
              </a:rPr>
              <a:t>Cydnabod </a:t>
            </a:r>
            <a:r>
              <a:rPr lang="cy-GB" altLang="en-US" sz="1600" dirty="0">
                <a:solidFill>
                  <a:srgbClr val="0070C0"/>
                </a:solidFill>
              </a:rPr>
              <a:t>pwrpas dulliau creadigol mewn addysg </a:t>
            </a:r>
            <a:endParaRPr lang="cy-GB" altLang="en-US" sz="1600" dirty="0" smtClean="0">
              <a:solidFill>
                <a:srgbClr val="0070C0"/>
              </a:solidFill>
            </a:endParaRPr>
          </a:p>
          <a:p>
            <a:pPr eaLnBrk="0" fontAlgn="base" hangingPunct="0">
              <a:spcBef>
                <a:spcPct val="0"/>
              </a:spcBef>
              <a:spcAft>
                <a:spcPct val="0"/>
              </a:spcAft>
              <a:buClrTx/>
              <a:buSzTx/>
            </a:pPr>
            <a:r>
              <a:rPr lang="cy-GB" altLang="en-US" sz="1600" dirty="0" smtClean="0">
                <a:solidFill>
                  <a:srgbClr val="0070C0"/>
                </a:solidFill>
              </a:rPr>
              <a:t>Dechrau </a:t>
            </a:r>
            <a:r>
              <a:rPr lang="cy-GB" altLang="en-US" sz="1600" dirty="0">
                <a:solidFill>
                  <a:srgbClr val="0070C0"/>
                </a:solidFill>
              </a:rPr>
              <a:t>datblygu dealltwriaeth o gysyniadau ymholi gwyddonol a chreadigol mewn addysg </a:t>
            </a:r>
          </a:p>
        </p:txBody>
      </p:sp>
      <p:sp>
        <p:nvSpPr>
          <p:cNvPr id="5" name="Rectangle 1"/>
          <p:cNvSpPr>
            <a:spLocks noChangeArrowheads="1"/>
          </p:cNvSpPr>
          <p:nvPr/>
        </p:nvSpPr>
        <p:spPr bwMode="auto">
          <a:xfrm>
            <a:off x="0" y="99715"/>
            <a:ext cx="65" cy="25776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9522" rIns="0" bIns="-952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cy-GB"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27110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92080"/>
            <a:ext cx="7467600" cy="1143000"/>
          </a:xfrm>
        </p:spPr>
        <p:txBody>
          <a:bodyPr/>
          <a:lstStyle/>
          <a:p>
            <a:pPr algn="ctr"/>
            <a:r>
              <a:rPr lang="en-GB" b="1" dirty="0" err="1" smtClean="0">
                <a:solidFill>
                  <a:srgbClr val="0070C0"/>
                </a:solidFill>
              </a:rPr>
              <a:t>Asesiad</a:t>
            </a:r>
            <a:r>
              <a:rPr lang="en-GB" b="1" dirty="0" smtClean="0"/>
              <a:t> / Assessment – 100%</a:t>
            </a:r>
            <a:endParaRPr lang="en-GB" b="1" dirty="0"/>
          </a:p>
        </p:txBody>
      </p:sp>
      <p:sp>
        <p:nvSpPr>
          <p:cNvPr id="3" name="Content Placeholder 2"/>
          <p:cNvSpPr>
            <a:spLocks noGrp="1"/>
          </p:cNvSpPr>
          <p:nvPr>
            <p:ph sz="quarter" idx="1"/>
          </p:nvPr>
        </p:nvSpPr>
        <p:spPr>
          <a:xfrm>
            <a:off x="323528" y="1435080"/>
            <a:ext cx="3898776" cy="4752528"/>
          </a:xfrm>
        </p:spPr>
        <p:txBody>
          <a:bodyPr>
            <a:normAutofit lnSpcReduction="10000"/>
          </a:bodyPr>
          <a:lstStyle/>
          <a:p>
            <a:pPr marL="0" indent="0">
              <a:buNone/>
            </a:pPr>
            <a:endParaRPr lang="en-GB" dirty="0"/>
          </a:p>
          <a:p>
            <a:pPr marL="0" indent="0">
              <a:buNone/>
            </a:pPr>
            <a:endParaRPr lang="en-GB" b="1" dirty="0" smtClean="0"/>
          </a:p>
          <a:p>
            <a:pPr marL="0" indent="0">
              <a:buNone/>
            </a:pPr>
            <a:endParaRPr lang="en-GB" b="1" dirty="0"/>
          </a:p>
          <a:p>
            <a:pPr marL="0" indent="0" hangingPunct="0">
              <a:buNone/>
            </a:pPr>
            <a:r>
              <a:rPr lang="en-GB" sz="2100" b="1" dirty="0" err="1" smtClean="0">
                <a:solidFill>
                  <a:srgbClr val="0070C0"/>
                </a:solidFill>
              </a:rPr>
              <a:t>Portffolio</a:t>
            </a:r>
            <a:r>
              <a:rPr lang="en-GB" sz="2100" b="1" dirty="0" smtClean="0">
                <a:solidFill>
                  <a:srgbClr val="0070C0"/>
                </a:solidFill>
              </a:rPr>
              <a:t> </a:t>
            </a:r>
            <a:r>
              <a:rPr lang="en-GB" sz="2100" b="1" dirty="0" err="1" smtClean="0">
                <a:solidFill>
                  <a:srgbClr val="0070C0"/>
                </a:solidFill>
              </a:rPr>
              <a:t>digidol</a:t>
            </a:r>
            <a:r>
              <a:rPr lang="en-GB" sz="2100" b="1" dirty="0" smtClean="0">
                <a:solidFill>
                  <a:srgbClr val="0070C0"/>
                </a:solidFill>
              </a:rPr>
              <a:t> </a:t>
            </a:r>
            <a:r>
              <a:rPr lang="en-GB" sz="2100" b="1" dirty="0" smtClean="0">
                <a:solidFill>
                  <a:srgbClr val="0070C0"/>
                </a:solidFill>
              </a:rPr>
              <a:t>(</a:t>
            </a:r>
            <a:r>
              <a:rPr lang="en-GB" sz="2100" b="1" dirty="0" err="1">
                <a:solidFill>
                  <a:srgbClr val="0070C0"/>
                </a:solidFill>
              </a:rPr>
              <a:t>c</a:t>
            </a:r>
            <a:r>
              <a:rPr lang="en-GB" sz="2100" b="1" dirty="0" err="1" smtClean="0">
                <a:solidFill>
                  <a:srgbClr val="0070C0"/>
                </a:solidFill>
              </a:rPr>
              <a:t>yfwerth</a:t>
            </a:r>
            <a:r>
              <a:rPr lang="en-GB" sz="2100" b="1" dirty="0" smtClean="0">
                <a:solidFill>
                  <a:srgbClr val="0070C0"/>
                </a:solidFill>
              </a:rPr>
              <a:t> </a:t>
            </a:r>
            <a:r>
              <a:rPr lang="en-GB" sz="2100" b="1" dirty="0" smtClean="0">
                <a:solidFill>
                  <a:srgbClr val="0070C0"/>
                </a:solidFill>
                <a:latin typeface="Trebuchet MS" panose="020B0603020202020204" pitchFamily="34" charset="0"/>
              </a:rPr>
              <a:t>â 4</a:t>
            </a:r>
            <a:r>
              <a:rPr lang="en-GB" sz="2100" b="1" dirty="0" smtClean="0">
                <a:solidFill>
                  <a:srgbClr val="0070C0"/>
                </a:solidFill>
              </a:rPr>
              <a:t>000 o </a:t>
            </a:r>
            <a:r>
              <a:rPr lang="en-GB" sz="2100" b="1" dirty="0" err="1" smtClean="0">
                <a:solidFill>
                  <a:srgbClr val="0070C0"/>
                </a:solidFill>
              </a:rPr>
              <a:t>eiriau</a:t>
            </a:r>
            <a:r>
              <a:rPr lang="en-GB" sz="2100" b="1" dirty="0" smtClean="0">
                <a:solidFill>
                  <a:srgbClr val="0070C0"/>
                </a:solidFill>
              </a:rPr>
              <a:t>)</a:t>
            </a:r>
          </a:p>
          <a:p>
            <a:pPr hangingPunct="0"/>
            <a:endParaRPr lang="en-GB" sz="1900" dirty="0">
              <a:solidFill>
                <a:srgbClr val="0070C0"/>
              </a:solidFill>
            </a:endParaRPr>
          </a:p>
          <a:p>
            <a:pPr marL="0" lvl="0" indent="0" eaLnBrk="0" fontAlgn="base" hangingPunct="0">
              <a:spcBef>
                <a:spcPct val="0"/>
              </a:spcBef>
              <a:spcAft>
                <a:spcPct val="0"/>
              </a:spcAft>
              <a:buClrTx/>
              <a:buSzTx/>
              <a:buNone/>
            </a:pPr>
            <a:r>
              <a:rPr lang="cy-GB" altLang="en-US" sz="2000" dirty="0">
                <a:solidFill>
                  <a:srgbClr val="0070C0"/>
                </a:solidFill>
              </a:rPr>
              <a:t>Cynhyrchu portffolio </a:t>
            </a:r>
            <a:r>
              <a:rPr lang="cy-GB" altLang="en-US" sz="2000" dirty="0" smtClean="0">
                <a:solidFill>
                  <a:srgbClr val="0070C0"/>
                </a:solidFill>
              </a:rPr>
              <a:t>digidol sy'n </a:t>
            </a:r>
            <a:r>
              <a:rPr lang="cy-GB" altLang="en-US" sz="2000" b="1" dirty="0">
                <a:solidFill>
                  <a:srgbClr val="0070C0"/>
                </a:solidFill>
              </a:rPr>
              <a:t>adlewyrchu ar 5 cysyniad allweddol a astudiwyd yn y modiwl a'u harwyddocâd ar gyfer addysg yr 21ain ganrif.</a:t>
            </a:r>
            <a:r>
              <a:rPr lang="cy-GB" altLang="en-US" sz="400" b="1" dirty="0">
                <a:solidFill>
                  <a:srgbClr val="0070C0"/>
                </a:solidFill>
              </a:rPr>
              <a:t> </a:t>
            </a:r>
            <a:endParaRPr lang="cy-GB" altLang="en-US" sz="400" b="1" dirty="0" smtClean="0">
              <a:solidFill>
                <a:srgbClr val="0070C0"/>
              </a:solidFill>
            </a:endParaRPr>
          </a:p>
          <a:p>
            <a:pPr marL="0" lvl="0" indent="0" eaLnBrk="0" fontAlgn="base" hangingPunct="0">
              <a:spcBef>
                <a:spcPct val="0"/>
              </a:spcBef>
              <a:spcAft>
                <a:spcPct val="0"/>
              </a:spcAft>
              <a:buClrTx/>
              <a:buSzTx/>
              <a:buNone/>
            </a:pPr>
            <a:endParaRPr lang="cy-GB" altLang="en-US" sz="1600" b="1" dirty="0">
              <a:solidFill>
                <a:srgbClr val="0070C0"/>
              </a:solidFill>
              <a:latin typeface="Arial" panose="020B0604020202020204" pitchFamily="34" charset="0"/>
            </a:endParaRPr>
          </a:p>
          <a:p>
            <a:pPr marL="0" indent="0" hangingPunct="0">
              <a:buNone/>
            </a:pPr>
            <a:r>
              <a:rPr lang="en-GB" sz="1900" b="1" dirty="0" smtClean="0">
                <a:solidFill>
                  <a:srgbClr val="0070C0"/>
                </a:solidFill>
              </a:rPr>
              <a:t>Dyddiad </a:t>
            </a:r>
            <a:r>
              <a:rPr lang="en-GB" sz="1900" b="1" dirty="0" err="1" smtClean="0">
                <a:solidFill>
                  <a:srgbClr val="0070C0"/>
                </a:solidFill>
              </a:rPr>
              <a:t>cyflwyno</a:t>
            </a:r>
            <a:r>
              <a:rPr lang="en-GB" sz="1900" b="1" dirty="0" smtClean="0">
                <a:solidFill>
                  <a:srgbClr val="0070C0"/>
                </a:solidFill>
              </a:rPr>
              <a:t>: 01/03/21 23:59</a:t>
            </a:r>
            <a:endParaRPr lang="en-GB" sz="1900" b="1" dirty="0">
              <a:solidFill>
                <a:srgbClr val="0070C0"/>
              </a:solidFill>
            </a:endParaRPr>
          </a:p>
          <a:p>
            <a:pPr marL="0" indent="0" hangingPunct="0">
              <a:buNone/>
            </a:pPr>
            <a:endParaRPr lang="en-GB" sz="1900" dirty="0"/>
          </a:p>
          <a:p>
            <a:pPr marL="0" indent="0">
              <a:buNone/>
            </a:pPr>
            <a:endParaRPr lang="en-GB" b="1" dirty="0" smtClean="0"/>
          </a:p>
        </p:txBody>
      </p:sp>
      <p:sp>
        <p:nvSpPr>
          <p:cNvPr id="4" name="Content Placeholder 2"/>
          <p:cNvSpPr txBox="1">
            <a:spLocks/>
          </p:cNvSpPr>
          <p:nvPr/>
        </p:nvSpPr>
        <p:spPr>
          <a:xfrm>
            <a:off x="4427984" y="1340768"/>
            <a:ext cx="4360912" cy="4657728"/>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endParaRPr lang="en-GB" dirty="0" smtClean="0"/>
          </a:p>
          <a:p>
            <a:pPr marL="0" indent="0">
              <a:buFont typeface="Wingdings"/>
              <a:buNone/>
            </a:pPr>
            <a:endParaRPr lang="en-GB" b="1" dirty="0" smtClean="0"/>
          </a:p>
          <a:p>
            <a:pPr marL="0" indent="0">
              <a:buFont typeface="Wingdings"/>
              <a:buNone/>
            </a:pPr>
            <a:endParaRPr lang="en-GB" b="1" dirty="0" smtClean="0"/>
          </a:p>
          <a:p>
            <a:pPr marL="0" indent="0" hangingPunct="0">
              <a:buNone/>
            </a:pPr>
            <a:r>
              <a:rPr lang="en-GB" sz="1900" b="1" dirty="0" smtClean="0"/>
              <a:t>Digital p</a:t>
            </a:r>
            <a:r>
              <a:rPr lang="en-GB" sz="1900" b="1" dirty="0" smtClean="0"/>
              <a:t>ortfolio </a:t>
            </a:r>
            <a:r>
              <a:rPr lang="en-GB" sz="1900" b="1" dirty="0" smtClean="0"/>
              <a:t>(equivalent to 4000 words)</a:t>
            </a:r>
            <a:endParaRPr lang="en-GB" sz="1900" dirty="0" smtClean="0"/>
          </a:p>
          <a:p>
            <a:pPr marL="0" indent="0" hangingPunct="0">
              <a:buFont typeface="Wingdings"/>
              <a:buNone/>
            </a:pPr>
            <a:r>
              <a:rPr lang="en-GB" sz="1900" dirty="0" smtClean="0"/>
              <a:t>Produce a digital portfolio that</a:t>
            </a:r>
            <a:r>
              <a:rPr lang="en-GB" sz="1900" b="1" dirty="0" smtClean="0"/>
              <a:t> reflects upon 5 key concepts studied in the module and their significance for 21</a:t>
            </a:r>
            <a:r>
              <a:rPr lang="en-GB" sz="1900" b="1" baseline="30000" dirty="0" smtClean="0"/>
              <a:t>st</a:t>
            </a:r>
            <a:r>
              <a:rPr lang="en-GB" sz="1900" b="1" dirty="0" smtClean="0"/>
              <a:t> century education. </a:t>
            </a:r>
          </a:p>
          <a:p>
            <a:pPr marL="0" indent="0" hangingPunct="0">
              <a:buFont typeface="Wingdings"/>
              <a:buNone/>
            </a:pPr>
            <a:endParaRPr lang="en-GB" sz="1900" b="1" dirty="0" smtClean="0"/>
          </a:p>
          <a:p>
            <a:pPr marL="0" indent="0" hangingPunct="0">
              <a:buFont typeface="Wingdings"/>
              <a:buNone/>
            </a:pPr>
            <a:r>
              <a:rPr lang="en-GB" sz="1900" b="1" dirty="0" smtClean="0"/>
              <a:t>Submission Date: 01/03/21 23:59</a:t>
            </a:r>
          </a:p>
          <a:p>
            <a:pPr marL="0" indent="0" hangingPunct="0">
              <a:buFont typeface="Wingdings"/>
              <a:buNone/>
            </a:pPr>
            <a:endParaRPr lang="en-GB" sz="1900" dirty="0" smtClean="0"/>
          </a:p>
          <a:p>
            <a:pPr marL="0" indent="0">
              <a:buFont typeface="Wingdings"/>
              <a:buNone/>
            </a:pPr>
            <a:endParaRPr lang="en-GB" b="1" dirty="0" smtClean="0"/>
          </a:p>
        </p:txBody>
      </p:sp>
      <p:pic>
        <p:nvPicPr>
          <p:cNvPr id="5" name="Picture 4" descr="Terbaik Background Ppt Keren 2020 | Ideku Uni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2240" y="454360"/>
            <a:ext cx="1758165" cy="1772816"/>
          </a:xfrm>
          <a:prstGeom prst="rect">
            <a:avLst/>
          </a:prstGeom>
        </p:spPr>
      </p:pic>
    </p:spTree>
    <p:extLst>
      <p:ext uri="{BB962C8B-B14F-4D97-AF65-F5344CB8AC3E}">
        <p14:creationId xmlns:p14="http://schemas.microsoft.com/office/powerpoint/2010/main" val="6550332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dirty="0" smtClean="0">
                <a:solidFill>
                  <a:srgbClr val="0070C0"/>
                </a:solidFill>
              </a:rPr>
              <a:t>CYFLWYNIAD </a:t>
            </a:r>
            <a:r>
              <a:rPr lang="en-GB" sz="2800" dirty="0" smtClean="0">
                <a:solidFill>
                  <a:srgbClr val="0070C0"/>
                </a:solidFill>
              </a:rPr>
              <a:t>PORTFFOLIO </a:t>
            </a:r>
            <a:r>
              <a:rPr lang="en-GB" sz="2800" dirty="0" smtClean="0">
                <a:solidFill>
                  <a:srgbClr val="0070C0"/>
                </a:solidFill>
              </a:rPr>
              <a:t>DIGIDOL </a:t>
            </a:r>
            <a:r>
              <a:rPr lang="en-GB" sz="2800" dirty="0" smtClean="0">
                <a:solidFill>
                  <a:srgbClr val="0070C0"/>
                </a:solidFill>
              </a:rPr>
              <a:t/>
            </a:r>
            <a:br>
              <a:rPr lang="en-GB" sz="2800" dirty="0" smtClean="0">
                <a:solidFill>
                  <a:srgbClr val="0070C0"/>
                </a:solidFill>
              </a:rPr>
            </a:br>
            <a:r>
              <a:rPr lang="en-GB" sz="2800" dirty="0" smtClean="0"/>
              <a:t>DIGITAL PORTFOLIO PRESENTATION</a:t>
            </a:r>
            <a:endParaRPr lang="en-GB" sz="2800" dirty="0"/>
          </a:p>
        </p:txBody>
      </p:sp>
      <p:sp>
        <p:nvSpPr>
          <p:cNvPr id="3" name="Content Placeholder 2"/>
          <p:cNvSpPr>
            <a:spLocks noGrp="1"/>
          </p:cNvSpPr>
          <p:nvPr>
            <p:ph sz="quarter" idx="1"/>
          </p:nvPr>
        </p:nvSpPr>
        <p:spPr>
          <a:xfrm>
            <a:off x="457200" y="1600200"/>
            <a:ext cx="8003232" cy="4873752"/>
          </a:xfrm>
        </p:spPr>
        <p:txBody>
          <a:bodyPr/>
          <a:lstStyle/>
          <a:p>
            <a:r>
              <a:rPr lang="en-GB" dirty="0" smtClean="0"/>
              <a:t>Microsoft Sway</a:t>
            </a:r>
          </a:p>
          <a:p>
            <a:r>
              <a:rPr lang="en-GB" dirty="0" smtClean="0">
                <a:solidFill>
                  <a:srgbClr val="0070C0"/>
                </a:solidFill>
              </a:rPr>
              <a:t>Gweler y </a:t>
            </a:r>
            <a:r>
              <a:rPr lang="en-GB" dirty="0" err="1" smtClean="0">
                <a:solidFill>
                  <a:srgbClr val="0070C0"/>
                </a:solidFill>
              </a:rPr>
              <a:t>canllawiau</a:t>
            </a:r>
            <a:r>
              <a:rPr lang="en-GB" dirty="0" smtClean="0">
                <a:solidFill>
                  <a:srgbClr val="0070C0"/>
                </a:solidFill>
              </a:rPr>
              <a:t> </a:t>
            </a:r>
            <a:r>
              <a:rPr lang="en-GB" dirty="0" err="1" smtClean="0">
                <a:solidFill>
                  <a:srgbClr val="0070C0"/>
                </a:solidFill>
              </a:rPr>
              <a:t>ar</a:t>
            </a:r>
            <a:r>
              <a:rPr lang="en-GB" dirty="0" smtClean="0">
                <a:solidFill>
                  <a:srgbClr val="0070C0"/>
                </a:solidFill>
              </a:rPr>
              <a:t> y </a:t>
            </a:r>
            <a:r>
              <a:rPr lang="en-GB" dirty="0" err="1" smtClean="0">
                <a:solidFill>
                  <a:srgbClr val="0070C0"/>
                </a:solidFill>
              </a:rPr>
              <a:t>daflen</a:t>
            </a:r>
            <a:r>
              <a:rPr lang="en-GB" dirty="0" smtClean="0">
                <a:solidFill>
                  <a:srgbClr val="0070C0"/>
                </a:solidFill>
              </a:rPr>
              <a:t> </a:t>
            </a:r>
            <a:r>
              <a:rPr lang="en-GB" dirty="0" err="1" smtClean="0">
                <a:solidFill>
                  <a:srgbClr val="0070C0"/>
                </a:solidFill>
              </a:rPr>
              <a:t>manyleb</a:t>
            </a:r>
            <a:r>
              <a:rPr lang="en-GB" dirty="0" smtClean="0">
                <a:solidFill>
                  <a:srgbClr val="0070C0"/>
                </a:solidFill>
              </a:rPr>
              <a:t> </a:t>
            </a:r>
            <a:r>
              <a:rPr lang="en-GB" dirty="0" err="1" smtClean="0">
                <a:solidFill>
                  <a:srgbClr val="0070C0"/>
                </a:solidFill>
              </a:rPr>
              <a:t>aseiniad</a:t>
            </a:r>
            <a:endParaRPr lang="en-GB" dirty="0" smtClean="0">
              <a:solidFill>
                <a:srgbClr val="0070C0"/>
              </a:solidFill>
            </a:endParaRPr>
          </a:p>
          <a:p>
            <a:r>
              <a:rPr lang="en-GB" dirty="0" smtClean="0"/>
              <a:t>See guidance on assessment specification sheet</a:t>
            </a:r>
          </a:p>
          <a:p>
            <a:endParaRPr lang="en-GB" dirty="0" smtClean="0"/>
          </a:p>
          <a:p>
            <a:endParaRPr lang="en-GB" dirty="0"/>
          </a:p>
        </p:txBody>
      </p:sp>
      <p:pic>
        <p:nvPicPr>
          <p:cNvPr id="4" name="Picture 3" descr="What is Microsoft Sway, and What Can I Do with I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864" y="3416388"/>
            <a:ext cx="7020272" cy="3240126"/>
          </a:xfrm>
          <a:prstGeom prst="rect">
            <a:avLst/>
          </a:prstGeom>
        </p:spPr>
      </p:pic>
      <p:sp>
        <p:nvSpPr>
          <p:cNvPr id="5" name="Rectangle 4"/>
          <p:cNvSpPr/>
          <p:nvPr/>
        </p:nvSpPr>
        <p:spPr>
          <a:xfrm>
            <a:off x="4450813" y="3244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Tree>
    <p:extLst>
      <p:ext uri="{BB962C8B-B14F-4D97-AF65-F5344CB8AC3E}">
        <p14:creationId xmlns:p14="http://schemas.microsoft.com/office/powerpoint/2010/main" val="357936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FEL RHAN O’R MODIWL HWN…</a:t>
            </a:r>
            <a:br>
              <a:rPr lang="en-GB" dirty="0" smtClean="0">
                <a:solidFill>
                  <a:srgbClr val="0070C0"/>
                </a:solidFill>
              </a:rPr>
            </a:br>
            <a:r>
              <a:rPr lang="en-GB" dirty="0" smtClean="0"/>
              <a:t>As part of this module…</a:t>
            </a:r>
            <a:endParaRPr lang="en-GB" dirty="0"/>
          </a:p>
        </p:txBody>
      </p:sp>
      <p:sp>
        <p:nvSpPr>
          <p:cNvPr id="3" name="Content Placeholder 2"/>
          <p:cNvSpPr>
            <a:spLocks noGrp="1"/>
          </p:cNvSpPr>
          <p:nvPr>
            <p:ph sz="quarter" idx="1"/>
          </p:nvPr>
        </p:nvSpPr>
        <p:spPr>
          <a:xfrm>
            <a:off x="4572000" y="1624628"/>
            <a:ext cx="4104456" cy="4873752"/>
          </a:xfrm>
        </p:spPr>
        <p:txBody>
          <a:bodyPr>
            <a:normAutofit fontScale="70000" lnSpcReduction="20000"/>
          </a:bodyPr>
          <a:lstStyle/>
          <a:p>
            <a:pPr marL="0" indent="0">
              <a:buNone/>
            </a:pPr>
            <a:endParaRPr lang="en-GB" dirty="0" smtClean="0"/>
          </a:p>
          <a:p>
            <a:pPr marL="0" indent="0">
              <a:buNone/>
            </a:pPr>
            <a:endParaRPr lang="en-GB" dirty="0"/>
          </a:p>
          <a:p>
            <a:pPr marL="0" indent="0">
              <a:buNone/>
            </a:pPr>
            <a:r>
              <a:rPr lang="en-GB" i="1" dirty="0" smtClean="0"/>
              <a:t>You will be given the opportunity to work towards an accreditation as a ‘Microsoft Innovative Educator’.</a:t>
            </a:r>
          </a:p>
          <a:p>
            <a:pPr marL="0" indent="0">
              <a:buNone/>
            </a:pPr>
            <a:endParaRPr lang="en-GB" dirty="0"/>
          </a:p>
          <a:p>
            <a:pPr marL="0" indent="0">
              <a:buNone/>
            </a:pPr>
            <a:r>
              <a:rPr lang="en-GB" dirty="0" smtClean="0"/>
              <a:t>This will be done through: </a:t>
            </a:r>
          </a:p>
          <a:p>
            <a:pPr>
              <a:buFontTx/>
              <a:buChar char="-"/>
            </a:pPr>
            <a:r>
              <a:rPr lang="en-GB" dirty="0" smtClean="0"/>
              <a:t>Asynchronous sessions</a:t>
            </a:r>
          </a:p>
          <a:p>
            <a:pPr marL="0" indent="0">
              <a:buNone/>
            </a:pPr>
            <a:endParaRPr lang="en-GB" dirty="0" smtClean="0"/>
          </a:p>
          <a:p>
            <a:r>
              <a:rPr lang="en-GB" dirty="0" smtClean="0"/>
              <a:t>All students have a free MEC account</a:t>
            </a:r>
          </a:p>
          <a:p>
            <a:r>
              <a:rPr lang="en-GB" dirty="0" smtClean="0"/>
              <a:t>The courses will be embedded into course content</a:t>
            </a:r>
          </a:p>
          <a:p>
            <a:r>
              <a:rPr lang="en-GB" dirty="0" smtClean="0"/>
              <a:t>You need 1000 points to become an MIE</a:t>
            </a:r>
          </a:p>
          <a:p>
            <a:r>
              <a:rPr lang="en-GB" dirty="0" smtClean="0"/>
              <a:t>You will receive a CPD certificate for every course you complete</a:t>
            </a:r>
            <a:endParaRPr lang="en-GB" dirty="0"/>
          </a:p>
        </p:txBody>
      </p:sp>
      <p:pic>
        <p:nvPicPr>
          <p:cNvPr id="4" name="Picture 3"/>
          <p:cNvPicPr>
            <a:picLocks noChangeAspect="1"/>
          </p:cNvPicPr>
          <p:nvPr/>
        </p:nvPicPr>
        <p:blipFill>
          <a:blip r:embed="rId2"/>
          <a:stretch>
            <a:fillRect/>
          </a:stretch>
        </p:blipFill>
        <p:spPr>
          <a:xfrm>
            <a:off x="7020272" y="44624"/>
            <a:ext cx="1712218" cy="1956821"/>
          </a:xfrm>
          <a:prstGeom prst="rect">
            <a:avLst/>
          </a:prstGeom>
        </p:spPr>
      </p:pic>
      <p:sp>
        <p:nvSpPr>
          <p:cNvPr id="5" name="Content Placeholder 2"/>
          <p:cNvSpPr txBox="1">
            <a:spLocks/>
          </p:cNvSpPr>
          <p:nvPr/>
        </p:nvSpPr>
        <p:spPr>
          <a:xfrm>
            <a:off x="251520" y="1568953"/>
            <a:ext cx="4104456" cy="4873752"/>
          </a:xfrm>
          <a:prstGeom prst="rect">
            <a:avLst/>
          </a:prstGeom>
        </p:spPr>
        <p:txBody>
          <a:bodyPr vert="horz">
            <a:normAutofit fontScale="700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endParaRPr lang="en-GB" dirty="0" smtClean="0"/>
          </a:p>
          <a:p>
            <a:pPr marL="0" indent="0">
              <a:buFont typeface="Wingdings"/>
              <a:buNone/>
            </a:pPr>
            <a:endParaRPr lang="en-GB" dirty="0" smtClean="0"/>
          </a:p>
          <a:p>
            <a:pPr marL="0" indent="0">
              <a:buFont typeface="Wingdings"/>
              <a:buNone/>
            </a:pPr>
            <a:r>
              <a:rPr lang="en-GB" i="1" dirty="0" err="1" smtClean="0">
                <a:solidFill>
                  <a:srgbClr val="0070C0"/>
                </a:solidFill>
              </a:rPr>
              <a:t>Byddwch</a:t>
            </a:r>
            <a:r>
              <a:rPr lang="en-GB" i="1" dirty="0" smtClean="0">
                <a:solidFill>
                  <a:srgbClr val="0070C0"/>
                </a:solidFill>
              </a:rPr>
              <a:t> yn </a:t>
            </a:r>
            <a:r>
              <a:rPr lang="en-GB" i="1" dirty="0" err="1" smtClean="0">
                <a:solidFill>
                  <a:srgbClr val="0070C0"/>
                </a:solidFill>
              </a:rPr>
              <a:t>cael</a:t>
            </a:r>
            <a:r>
              <a:rPr lang="en-GB" i="1" dirty="0" smtClean="0">
                <a:solidFill>
                  <a:srgbClr val="0070C0"/>
                </a:solidFill>
              </a:rPr>
              <a:t> y cyfle </a:t>
            </a:r>
            <a:r>
              <a:rPr lang="en-GB" i="1" dirty="0" err="1" smtClean="0">
                <a:solidFill>
                  <a:srgbClr val="0070C0"/>
                </a:solidFill>
              </a:rPr>
              <a:t>i</a:t>
            </a:r>
            <a:r>
              <a:rPr lang="en-GB" i="1" dirty="0" smtClean="0">
                <a:solidFill>
                  <a:srgbClr val="0070C0"/>
                </a:solidFill>
              </a:rPr>
              <a:t> </a:t>
            </a:r>
            <a:r>
              <a:rPr lang="en-GB" i="1" dirty="0" err="1" smtClean="0">
                <a:solidFill>
                  <a:srgbClr val="0070C0"/>
                </a:solidFill>
              </a:rPr>
              <a:t>weithio</a:t>
            </a:r>
            <a:r>
              <a:rPr lang="en-GB" i="1" dirty="0" smtClean="0">
                <a:solidFill>
                  <a:srgbClr val="0070C0"/>
                </a:solidFill>
              </a:rPr>
              <a:t> </a:t>
            </a:r>
            <a:r>
              <a:rPr lang="en-GB" i="1" dirty="0" err="1" smtClean="0">
                <a:solidFill>
                  <a:srgbClr val="0070C0"/>
                </a:solidFill>
              </a:rPr>
              <a:t>tuag</a:t>
            </a:r>
            <a:r>
              <a:rPr lang="en-GB" i="1" dirty="0" smtClean="0">
                <a:solidFill>
                  <a:srgbClr val="0070C0"/>
                </a:solidFill>
              </a:rPr>
              <a:t> at </a:t>
            </a:r>
            <a:r>
              <a:rPr lang="en-GB" i="1" dirty="0" err="1" smtClean="0">
                <a:solidFill>
                  <a:srgbClr val="0070C0"/>
                </a:solidFill>
              </a:rPr>
              <a:t>achrediad</a:t>
            </a:r>
            <a:r>
              <a:rPr lang="en-GB" i="1" dirty="0" smtClean="0">
                <a:solidFill>
                  <a:srgbClr val="0070C0"/>
                </a:solidFill>
              </a:rPr>
              <a:t> fel  ‘Microsoft Innovative Educator’.</a:t>
            </a:r>
          </a:p>
          <a:p>
            <a:pPr marL="0" indent="0">
              <a:buFont typeface="Wingdings"/>
              <a:buNone/>
            </a:pPr>
            <a:endParaRPr lang="en-GB" dirty="0" smtClean="0">
              <a:solidFill>
                <a:srgbClr val="0070C0"/>
              </a:solidFill>
            </a:endParaRPr>
          </a:p>
          <a:p>
            <a:pPr marL="0" indent="0">
              <a:buFont typeface="Wingdings"/>
              <a:buNone/>
            </a:pPr>
            <a:r>
              <a:rPr lang="en-GB" dirty="0" smtClean="0">
                <a:solidFill>
                  <a:srgbClr val="0070C0"/>
                </a:solidFill>
              </a:rPr>
              <a:t>Bydd hyn yn </a:t>
            </a:r>
            <a:r>
              <a:rPr lang="en-GB" dirty="0" err="1" smtClean="0">
                <a:solidFill>
                  <a:srgbClr val="0070C0"/>
                </a:solidFill>
              </a:rPr>
              <a:t>digwydd</a:t>
            </a:r>
            <a:r>
              <a:rPr lang="en-GB" dirty="0" smtClean="0">
                <a:solidFill>
                  <a:srgbClr val="0070C0"/>
                </a:solidFill>
              </a:rPr>
              <a:t> drwy </a:t>
            </a:r>
          </a:p>
          <a:p>
            <a:pPr marL="0" indent="0">
              <a:buFont typeface="Wingdings"/>
              <a:buNone/>
            </a:pPr>
            <a:r>
              <a:rPr lang="en-GB" dirty="0" smtClean="0">
                <a:solidFill>
                  <a:srgbClr val="0070C0"/>
                </a:solidFill>
              </a:rPr>
              <a:t>-</a:t>
            </a:r>
            <a:r>
              <a:rPr lang="en-GB" dirty="0" err="1">
                <a:solidFill>
                  <a:srgbClr val="0070C0"/>
                </a:solidFill>
              </a:rPr>
              <a:t>S</a:t>
            </a:r>
            <a:r>
              <a:rPr lang="en-GB" dirty="0" err="1" smtClean="0">
                <a:solidFill>
                  <a:srgbClr val="0070C0"/>
                </a:solidFill>
              </a:rPr>
              <a:t>esisynau</a:t>
            </a:r>
            <a:r>
              <a:rPr lang="en-GB" dirty="0" smtClean="0">
                <a:solidFill>
                  <a:srgbClr val="0070C0"/>
                </a:solidFill>
              </a:rPr>
              <a:t> </a:t>
            </a:r>
            <a:r>
              <a:rPr lang="en-GB" dirty="0" err="1" smtClean="0">
                <a:solidFill>
                  <a:srgbClr val="0070C0"/>
                </a:solidFill>
              </a:rPr>
              <a:t>anghydamserol</a:t>
            </a:r>
            <a:r>
              <a:rPr lang="en-GB" dirty="0" smtClean="0">
                <a:solidFill>
                  <a:srgbClr val="0070C0"/>
                </a:solidFill>
              </a:rPr>
              <a:t>/</a:t>
            </a:r>
            <a:r>
              <a:rPr lang="en-GB" dirty="0" err="1" smtClean="0">
                <a:solidFill>
                  <a:srgbClr val="0070C0"/>
                </a:solidFill>
              </a:rPr>
              <a:t>annibynnol</a:t>
            </a:r>
            <a:endParaRPr lang="en-GB" dirty="0" smtClean="0">
              <a:solidFill>
                <a:srgbClr val="0070C0"/>
              </a:solidFill>
            </a:endParaRPr>
          </a:p>
          <a:p>
            <a:pPr marL="0" indent="0">
              <a:buFont typeface="Wingdings"/>
              <a:buNone/>
            </a:pPr>
            <a:endParaRPr lang="en-GB" dirty="0" smtClean="0"/>
          </a:p>
          <a:p>
            <a:r>
              <a:rPr lang="en-GB" dirty="0" smtClean="0"/>
              <a:t>Mae gan bob </a:t>
            </a:r>
            <a:r>
              <a:rPr lang="en-GB" dirty="0" err="1" smtClean="0"/>
              <a:t>myfyriwr</a:t>
            </a:r>
            <a:r>
              <a:rPr lang="en-GB" dirty="0" smtClean="0"/>
              <a:t> </a:t>
            </a:r>
            <a:r>
              <a:rPr lang="en-GB" dirty="0" err="1" smtClean="0"/>
              <a:t>gyfrif</a:t>
            </a:r>
            <a:r>
              <a:rPr lang="en-GB" dirty="0" smtClean="0"/>
              <a:t> MEC am ddim</a:t>
            </a:r>
          </a:p>
          <a:p>
            <a:r>
              <a:rPr lang="en-GB" dirty="0" smtClean="0"/>
              <a:t>Bydd y </a:t>
            </a:r>
            <a:r>
              <a:rPr lang="en-GB" dirty="0" err="1" smtClean="0"/>
              <a:t>cyrsiau</a:t>
            </a:r>
            <a:r>
              <a:rPr lang="en-GB" dirty="0" smtClean="0"/>
              <a:t> yn </a:t>
            </a:r>
            <a:r>
              <a:rPr lang="en-GB" dirty="0" err="1" smtClean="0"/>
              <a:t>cael</a:t>
            </a:r>
            <a:r>
              <a:rPr lang="en-GB" dirty="0" smtClean="0"/>
              <a:t> </a:t>
            </a:r>
            <a:r>
              <a:rPr lang="en-GB" dirty="0" err="1" smtClean="0"/>
              <a:t>eu</a:t>
            </a:r>
            <a:r>
              <a:rPr lang="en-GB" dirty="0" smtClean="0"/>
              <a:t> </a:t>
            </a:r>
            <a:r>
              <a:rPr lang="en-GB" dirty="0" err="1" smtClean="0"/>
              <a:t>ymgorffori</a:t>
            </a:r>
            <a:r>
              <a:rPr lang="en-GB" dirty="0" smtClean="0"/>
              <a:t> </a:t>
            </a:r>
            <a:r>
              <a:rPr lang="en-GB" dirty="0" err="1" smtClean="0"/>
              <a:t>yng</a:t>
            </a:r>
            <a:r>
              <a:rPr lang="en-GB" dirty="0" smtClean="0"/>
              <a:t> </a:t>
            </a:r>
            <a:r>
              <a:rPr lang="en-GB" dirty="0" err="1" smtClean="0"/>
              <a:t>nghynnwys</a:t>
            </a:r>
            <a:r>
              <a:rPr lang="en-GB" dirty="0" smtClean="0"/>
              <a:t> y </a:t>
            </a:r>
            <a:r>
              <a:rPr lang="en-GB" dirty="0" err="1" smtClean="0"/>
              <a:t>sesisynau</a:t>
            </a:r>
            <a:endParaRPr lang="en-GB" dirty="0" smtClean="0"/>
          </a:p>
          <a:p>
            <a:r>
              <a:rPr lang="en-GB" dirty="0" smtClean="0"/>
              <a:t>Mae angen 1000 o </a:t>
            </a:r>
            <a:r>
              <a:rPr lang="en-GB" dirty="0" err="1" smtClean="0"/>
              <a:t>bwyntiau</a:t>
            </a:r>
            <a:r>
              <a:rPr lang="en-GB" dirty="0" smtClean="0"/>
              <a:t> </a:t>
            </a:r>
            <a:r>
              <a:rPr lang="en-GB" dirty="0" err="1" smtClean="0"/>
              <a:t>i</a:t>
            </a:r>
            <a:r>
              <a:rPr lang="en-GB" dirty="0" smtClean="0"/>
              <a:t> </a:t>
            </a:r>
            <a:r>
              <a:rPr lang="en-GB" dirty="0" err="1" smtClean="0"/>
              <a:t>ddod</a:t>
            </a:r>
            <a:r>
              <a:rPr lang="en-GB" dirty="0" smtClean="0"/>
              <a:t> yn MIE</a:t>
            </a:r>
          </a:p>
          <a:p>
            <a:r>
              <a:rPr lang="en-GB" dirty="0" err="1" smtClean="0"/>
              <a:t>Byddwch</a:t>
            </a:r>
            <a:r>
              <a:rPr lang="en-GB" dirty="0" smtClean="0"/>
              <a:t> yn </a:t>
            </a:r>
            <a:r>
              <a:rPr lang="en-GB" dirty="0" err="1" smtClean="0"/>
              <a:t>derbyn</a:t>
            </a:r>
            <a:r>
              <a:rPr lang="en-GB" dirty="0" smtClean="0"/>
              <a:t> </a:t>
            </a:r>
            <a:r>
              <a:rPr lang="en-GB" dirty="0" err="1" smtClean="0"/>
              <a:t>tystysgrif</a:t>
            </a:r>
            <a:r>
              <a:rPr lang="en-GB" dirty="0" smtClean="0"/>
              <a:t> DPP am bob </a:t>
            </a:r>
            <a:r>
              <a:rPr lang="en-GB" dirty="0" err="1" smtClean="0"/>
              <a:t>cwrs</a:t>
            </a:r>
            <a:r>
              <a:rPr lang="en-GB" dirty="0" smtClean="0"/>
              <a:t> </a:t>
            </a:r>
            <a:r>
              <a:rPr lang="en-GB" dirty="0" err="1" smtClean="0"/>
              <a:t>i</a:t>
            </a:r>
            <a:r>
              <a:rPr lang="en-GB" dirty="0" smtClean="0"/>
              <a:t> </a:t>
            </a:r>
            <a:r>
              <a:rPr lang="en-GB" dirty="0" err="1" smtClean="0"/>
              <a:t>chi’n</a:t>
            </a:r>
            <a:r>
              <a:rPr lang="en-GB" dirty="0" smtClean="0"/>
              <a:t> </a:t>
            </a:r>
            <a:r>
              <a:rPr lang="en-GB" dirty="0" err="1" smtClean="0"/>
              <a:t>cwblhau</a:t>
            </a:r>
            <a:endParaRPr lang="en-GB" dirty="0"/>
          </a:p>
        </p:txBody>
      </p:sp>
    </p:spTree>
    <p:extLst>
      <p:ext uri="{BB962C8B-B14F-4D97-AF65-F5344CB8AC3E}">
        <p14:creationId xmlns:p14="http://schemas.microsoft.com/office/powerpoint/2010/main" val="553241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rgbClr val="0070C0"/>
                </a:solidFill>
              </a:rPr>
              <a:t>TYSTYSGRIF AM GWBLHAU CWRS</a:t>
            </a:r>
            <a:r>
              <a:rPr lang="en-GB" dirty="0" smtClean="0"/>
              <a:t/>
            </a:r>
            <a:br>
              <a:rPr lang="en-GB" dirty="0" smtClean="0"/>
            </a:br>
            <a:r>
              <a:rPr lang="en-GB" dirty="0" smtClean="0"/>
              <a:t>Certificate of course completion</a:t>
            </a:r>
            <a:endParaRPr lang="en-GB" dirty="0"/>
          </a:p>
        </p:txBody>
      </p:sp>
      <p:pic>
        <p:nvPicPr>
          <p:cNvPr id="6" name="Picture 5"/>
          <p:cNvPicPr>
            <a:picLocks noChangeAspect="1"/>
          </p:cNvPicPr>
          <p:nvPr/>
        </p:nvPicPr>
        <p:blipFill>
          <a:blip r:embed="rId2"/>
          <a:stretch>
            <a:fillRect/>
          </a:stretch>
        </p:blipFill>
        <p:spPr>
          <a:xfrm>
            <a:off x="-8458200" y="-5257800"/>
            <a:ext cx="3600000" cy="2400000"/>
          </a:xfrm>
          <a:prstGeom prst="rect">
            <a:avLst/>
          </a:prstGeom>
        </p:spPr>
      </p:pic>
      <p:pic>
        <p:nvPicPr>
          <p:cNvPr id="8" name="Picture 7"/>
          <p:cNvPicPr>
            <a:picLocks noChangeAspect="1"/>
          </p:cNvPicPr>
          <p:nvPr/>
        </p:nvPicPr>
        <p:blipFill>
          <a:blip r:embed="rId3"/>
          <a:stretch>
            <a:fillRect/>
          </a:stretch>
        </p:blipFill>
        <p:spPr>
          <a:xfrm>
            <a:off x="3995936" y="3717032"/>
            <a:ext cx="3853611" cy="2376264"/>
          </a:xfrm>
          <a:prstGeom prst="rect">
            <a:avLst/>
          </a:prstGeom>
        </p:spPr>
      </p:pic>
      <p:pic>
        <p:nvPicPr>
          <p:cNvPr id="10" name="Content Placeholder 9"/>
          <p:cNvPicPr>
            <a:picLocks noGrp="1" noChangeAspect="1"/>
          </p:cNvPicPr>
          <p:nvPr>
            <p:ph sz="quarter" idx="1"/>
          </p:nvPr>
        </p:nvPicPr>
        <p:blipFill>
          <a:blip r:embed="rId4"/>
          <a:stretch>
            <a:fillRect/>
          </a:stretch>
        </p:blipFill>
        <p:spPr>
          <a:xfrm>
            <a:off x="457200" y="1484784"/>
            <a:ext cx="3538736" cy="2275400"/>
          </a:xfrm>
          <a:prstGeom prst="rect">
            <a:avLst/>
          </a:prstGeom>
        </p:spPr>
      </p:pic>
      <p:sp>
        <p:nvSpPr>
          <p:cNvPr id="11" name="TextBox 10"/>
          <p:cNvSpPr txBox="1"/>
          <p:nvPr/>
        </p:nvSpPr>
        <p:spPr>
          <a:xfrm>
            <a:off x="4716016" y="1916832"/>
            <a:ext cx="2448272" cy="1477328"/>
          </a:xfrm>
          <a:prstGeom prst="rect">
            <a:avLst/>
          </a:prstGeom>
          <a:noFill/>
        </p:spPr>
        <p:txBody>
          <a:bodyPr wrap="square" rtlCol="0">
            <a:spAutoFit/>
          </a:bodyPr>
          <a:lstStyle/>
          <a:p>
            <a:r>
              <a:rPr lang="en-GB" dirty="0" smtClean="0">
                <a:solidFill>
                  <a:srgbClr val="0070C0"/>
                </a:solidFill>
              </a:rPr>
              <a:t>Gellir </a:t>
            </a:r>
            <a:r>
              <a:rPr lang="en-GB" dirty="0" err="1" smtClean="0">
                <a:solidFill>
                  <a:srgbClr val="0070C0"/>
                </a:solidFill>
              </a:rPr>
              <a:t>lawrlwytho</a:t>
            </a:r>
            <a:r>
              <a:rPr lang="en-GB" dirty="0" smtClean="0">
                <a:solidFill>
                  <a:srgbClr val="0070C0"/>
                </a:solidFill>
              </a:rPr>
              <a:t> ac </a:t>
            </a:r>
            <a:r>
              <a:rPr lang="en-GB" dirty="0" err="1" smtClean="0">
                <a:solidFill>
                  <a:srgbClr val="0070C0"/>
                </a:solidFill>
              </a:rPr>
              <a:t>argraffu</a:t>
            </a:r>
            <a:r>
              <a:rPr lang="en-GB" dirty="0" smtClean="0">
                <a:solidFill>
                  <a:srgbClr val="0070C0"/>
                </a:solidFill>
              </a:rPr>
              <a:t> rhain</a:t>
            </a:r>
          </a:p>
          <a:p>
            <a:r>
              <a:rPr lang="en-GB" dirty="0" smtClean="0"/>
              <a:t>These can be downloaded and printed</a:t>
            </a:r>
            <a:endParaRPr lang="en-GB" dirty="0"/>
          </a:p>
        </p:txBody>
      </p:sp>
      <p:sp>
        <p:nvSpPr>
          <p:cNvPr id="12" name="TextBox 11"/>
          <p:cNvSpPr txBox="1"/>
          <p:nvPr/>
        </p:nvSpPr>
        <p:spPr>
          <a:xfrm>
            <a:off x="755576" y="4149080"/>
            <a:ext cx="2088232" cy="2031325"/>
          </a:xfrm>
          <a:prstGeom prst="rect">
            <a:avLst/>
          </a:prstGeom>
          <a:noFill/>
        </p:spPr>
        <p:txBody>
          <a:bodyPr wrap="square" rtlCol="0">
            <a:spAutoFit/>
          </a:bodyPr>
          <a:lstStyle/>
          <a:p>
            <a:r>
              <a:rPr lang="en-GB" dirty="0" smtClean="0">
                <a:solidFill>
                  <a:srgbClr val="0070C0"/>
                </a:solidFill>
              </a:rPr>
              <a:t>Cyfle </a:t>
            </a:r>
            <a:r>
              <a:rPr lang="en-GB" dirty="0" err="1" smtClean="0">
                <a:solidFill>
                  <a:srgbClr val="0070C0"/>
                </a:solidFill>
              </a:rPr>
              <a:t>gwych</a:t>
            </a:r>
            <a:r>
              <a:rPr lang="en-GB" dirty="0" smtClean="0">
                <a:solidFill>
                  <a:srgbClr val="0070C0"/>
                </a:solidFill>
              </a:rPr>
              <a:t> </a:t>
            </a:r>
            <a:r>
              <a:rPr lang="en-GB" dirty="0" err="1" smtClean="0">
                <a:solidFill>
                  <a:srgbClr val="0070C0"/>
                </a:solidFill>
              </a:rPr>
              <a:t>i</a:t>
            </a:r>
            <a:r>
              <a:rPr lang="en-GB" dirty="0" smtClean="0">
                <a:solidFill>
                  <a:srgbClr val="0070C0"/>
                </a:solidFill>
              </a:rPr>
              <a:t> chi </a:t>
            </a:r>
            <a:r>
              <a:rPr lang="en-GB" dirty="0" err="1" smtClean="0">
                <a:solidFill>
                  <a:srgbClr val="0070C0"/>
                </a:solidFill>
              </a:rPr>
              <a:t>ddatblygu</a:t>
            </a:r>
            <a:r>
              <a:rPr lang="en-GB" dirty="0" smtClean="0">
                <a:solidFill>
                  <a:srgbClr val="0070C0"/>
                </a:solidFill>
              </a:rPr>
              <a:t> eich DPP</a:t>
            </a:r>
          </a:p>
          <a:p>
            <a:r>
              <a:rPr lang="en-GB" dirty="0" smtClean="0"/>
              <a:t>This is a fantastic opportunity for you to enhance your CPD</a:t>
            </a:r>
            <a:endParaRPr lang="en-GB" dirty="0"/>
          </a:p>
        </p:txBody>
      </p:sp>
    </p:spTree>
    <p:extLst>
      <p:ext uri="{BB962C8B-B14F-4D97-AF65-F5344CB8AC3E}">
        <p14:creationId xmlns:p14="http://schemas.microsoft.com/office/powerpoint/2010/main" val="2327524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I GAEL MYNEDIAD I’CH CYFRIF</a:t>
            </a:r>
            <a:r>
              <a:rPr lang="en-GB" dirty="0" smtClean="0"/>
              <a:t/>
            </a:r>
            <a:br>
              <a:rPr lang="en-GB" dirty="0" smtClean="0"/>
            </a:br>
            <a:r>
              <a:rPr lang="en-GB" dirty="0" smtClean="0"/>
              <a:t>To access your account</a:t>
            </a:r>
            <a:endParaRPr lang="en-GB" dirty="0"/>
          </a:p>
        </p:txBody>
      </p:sp>
      <p:sp>
        <p:nvSpPr>
          <p:cNvPr id="3" name="Content Placeholder 2"/>
          <p:cNvSpPr>
            <a:spLocks noGrp="1"/>
          </p:cNvSpPr>
          <p:nvPr>
            <p:ph sz="quarter" idx="1"/>
          </p:nvPr>
        </p:nvSpPr>
        <p:spPr>
          <a:xfrm>
            <a:off x="323528" y="2492896"/>
            <a:ext cx="8280920" cy="3981056"/>
          </a:xfrm>
        </p:spPr>
        <p:txBody>
          <a:bodyPr>
            <a:normAutofit fontScale="85000" lnSpcReduction="20000"/>
          </a:bodyPr>
          <a:lstStyle/>
          <a:p>
            <a:pPr marL="0" indent="0">
              <a:buNone/>
            </a:pPr>
            <a:r>
              <a:rPr lang="en-GB" dirty="0" err="1" smtClean="0">
                <a:solidFill>
                  <a:srgbClr val="0070C0"/>
                </a:solidFill>
              </a:rPr>
              <a:t>Ewch</a:t>
            </a:r>
            <a:r>
              <a:rPr lang="en-GB" dirty="0" smtClean="0">
                <a:solidFill>
                  <a:srgbClr val="0070C0"/>
                </a:solidFill>
              </a:rPr>
              <a:t> </a:t>
            </a:r>
            <a:r>
              <a:rPr lang="en-GB" dirty="0" err="1" smtClean="0">
                <a:solidFill>
                  <a:srgbClr val="0070C0"/>
                </a:solidFill>
              </a:rPr>
              <a:t>i</a:t>
            </a:r>
            <a:r>
              <a:rPr lang="en-GB" dirty="0" smtClean="0">
                <a:solidFill>
                  <a:srgbClr val="0070C0"/>
                </a:solidFill>
              </a:rPr>
              <a:t> </a:t>
            </a:r>
            <a:r>
              <a:rPr lang="en-GB" dirty="0" smtClean="0"/>
              <a:t>/ Go </a:t>
            </a:r>
            <a:r>
              <a:rPr lang="en-GB" dirty="0"/>
              <a:t>to: </a:t>
            </a:r>
            <a:r>
              <a:rPr lang="en-GB" dirty="0">
                <a:hlinkClick r:id="rId2"/>
              </a:rPr>
              <a:t>https://</a:t>
            </a:r>
            <a:r>
              <a:rPr lang="en-GB" dirty="0" smtClean="0">
                <a:hlinkClick r:id="rId2"/>
              </a:rPr>
              <a:t>education.microsoft.com/en-us</a:t>
            </a:r>
            <a:endParaRPr lang="en-GB" dirty="0" smtClean="0"/>
          </a:p>
          <a:p>
            <a:pPr marL="0" indent="0">
              <a:buNone/>
            </a:pPr>
            <a:r>
              <a:rPr lang="en-GB" dirty="0" smtClean="0">
                <a:solidFill>
                  <a:srgbClr val="0070C0"/>
                </a:solidFill>
              </a:rPr>
              <a:t>Ac </a:t>
            </a:r>
            <a:r>
              <a:rPr lang="en-GB" dirty="0" err="1" smtClean="0">
                <a:solidFill>
                  <a:srgbClr val="0070C0"/>
                </a:solidFill>
              </a:rPr>
              <a:t>arwyddwch</a:t>
            </a:r>
            <a:r>
              <a:rPr lang="en-GB" dirty="0" smtClean="0">
                <a:solidFill>
                  <a:srgbClr val="0070C0"/>
                </a:solidFill>
              </a:rPr>
              <a:t> </a:t>
            </a:r>
            <a:r>
              <a:rPr lang="en-GB" dirty="0" err="1" smtClean="0">
                <a:solidFill>
                  <a:srgbClr val="0070C0"/>
                </a:solidFill>
              </a:rPr>
              <a:t>i</a:t>
            </a:r>
            <a:r>
              <a:rPr lang="en-GB" dirty="0" smtClean="0">
                <a:solidFill>
                  <a:srgbClr val="0070C0"/>
                </a:solidFill>
              </a:rPr>
              <a:t> fewn gyda eich </a:t>
            </a:r>
            <a:r>
              <a:rPr lang="en-GB" dirty="0" err="1" smtClean="0">
                <a:solidFill>
                  <a:srgbClr val="0070C0"/>
                </a:solidFill>
              </a:rPr>
              <a:t>cyfeiriad</a:t>
            </a:r>
            <a:r>
              <a:rPr lang="en-GB" dirty="0" smtClean="0">
                <a:solidFill>
                  <a:srgbClr val="0070C0"/>
                </a:solidFill>
              </a:rPr>
              <a:t> e-</a:t>
            </a:r>
            <a:r>
              <a:rPr lang="en-GB" dirty="0" err="1" smtClean="0">
                <a:solidFill>
                  <a:srgbClr val="0070C0"/>
                </a:solidFill>
              </a:rPr>
              <a:t>bost</a:t>
            </a:r>
            <a:r>
              <a:rPr lang="en-GB" dirty="0" smtClean="0">
                <a:solidFill>
                  <a:srgbClr val="0070C0"/>
                </a:solidFill>
              </a:rPr>
              <a:t> </a:t>
            </a:r>
            <a:r>
              <a:rPr lang="en-GB" dirty="0" err="1" smtClean="0">
                <a:solidFill>
                  <a:srgbClr val="0070C0"/>
                </a:solidFill>
              </a:rPr>
              <a:t>myfyriwr</a:t>
            </a:r>
            <a:endParaRPr lang="en-GB" dirty="0" smtClean="0">
              <a:solidFill>
                <a:srgbClr val="0070C0"/>
              </a:solidFill>
            </a:endParaRPr>
          </a:p>
          <a:p>
            <a:pPr marL="0" indent="0">
              <a:buNone/>
            </a:pPr>
            <a:r>
              <a:rPr lang="en-GB" dirty="0" smtClean="0"/>
              <a:t>And sign in using your student email address.</a:t>
            </a:r>
          </a:p>
          <a:p>
            <a:pPr marL="0" indent="0">
              <a:buNone/>
            </a:pPr>
            <a:endParaRPr lang="en-GB" dirty="0"/>
          </a:p>
          <a:p>
            <a:pPr marL="0" indent="0">
              <a:buNone/>
            </a:pPr>
            <a:r>
              <a:rPr lang="en-GB" dirty="0" err="1" smtClean="0">
                <a:solidFill>
                  <a:srgbClr val="0070C0"/>
                </a:solidFill>
              </a:rPr>
              <a:t>Gallwch</a:t>
            </a:r>
            <a:r>
              <a:rPr lang="en-GB" dirty="0" smtClean="0"/>
              <a:t> / You can:</a:t>
            </a:r>
          </a:p>
          <a:p>
            <a:pPr marL="0" indent="0">
              <a:buNone/>
            </a:pPr>
            <a:endParaRPr lang="en-GB" dirty="0"/>
          </a:p>
          <a:p>
            <a:r>
              <a:rPr lang="en-GB" dirty="0" err="1" smtClean="0">
                <a:solidFill>
                  <a:srgbClr val="0070C0"/>
                </a:solidFill>
              </a:rPr>
              <a:t>Chwilio</a:t>
            </a:r>
            <a:r>
              <a:rPr lang="en-GB" dirty="0" smtClean="0">
                <a:solidFill>
                  <a:srgbClr val="0070C0"/>
                </a:solidFill>
              </a:rPr>
              <a:t> am </a:t>
            </a:r>
            <a:r>
              <a:rPr lang="en-GB" dirty="0" err="1" smtClean="0">
                <a:solidFill>
                  <a:srgbClr val="0070C0"/>
                </a:solidFill>
              </a:rPr>
              <a:t>gyrsiau</a:t>
            </a:r>
            <a:r>
              <a:rPr lang="en-GB" dirty="0" smtClean="0">
                <a:solidFill>
                  <a:srgbClr val="0070C0"/>
                </a:solidFill>
              </a:rPr>
              <a:t> o </a:t>
            </a:r>
            <a:r>
              <a:rPr lang="en-GB" dirty="0" err="1" smtClean="0">
                <a:solidFill>
                  <a:srgbClr val="0070C0"/>
                </a:solidFill>
              </a:rPr>
              <a:t>dan</a:t>
            </a:r>
            <a:r>
              <a:rPr lang="en-GB" dirty="0" smtClean="0">
                <a:solidFill>
                  <a:srgbClr val="0070C0"/>
                </a:solidFill>
              </a:rPr>
              <a:t> y tab ‘Training’</a:t>
            </a:r>
          </a:p>
          <a:p>
            <a:r>
              <a:rPr lang="en-GB" dirty="0" smtClean="0"/>
              <a:t>Search for courses under the training tab</a:t>
            </a:r>
          </a:p>
          <a:p>
            <a:r>
              <a:rPr lang="en-GB" dirty="0" err="1" smtClean="0">
                <a:solidFill>
                  <a:srgbClr val="0070C0"/>
                </a:solidFill>
              </a:rPr>
              <a:t>Glicio</a:t>
            </a:r>
            <a:r>
              <a:rPr lang="en-GB" dirty="0" smtClean="0">
                <a:solidFill>
                  <a:srgbClr val="0070C0"/>
                </a:solidFill>
              </a:rPr>
              <a:t> </a:t>
            </a:r>
            <a:r>
              <a:rPr lang="en-GB" dirty="0" err="1" smtClean="0">
                <a:solidFill>
                  <a:srgbClr val="0070C0"/>
                </a:solidFill>
              </a:rPr>
              <a:t>ar</a:t>
            </a:r>
            <a:r>
              <a:rPr lang="en-GB" dirty="0" smtClean="0">
                <a:solidFill>
                  <a:srgbClr val="0070C0"/>
                </a:solidFill>
              </a:rPr>
              <a:t> y </a:t>
            </a:r>
            <a:r>
              <a:rPr lang="en-GB" dirty="0" err="1" smtClean="0">
                <a:solidFill>
                  <a:srgbClr val="0070C0"/>
                </a:solidFill>
              </a:rPr>
              <a:t>dolenni</a:t>
            </a:r>
            <a:r>
              <a:rPr lang="en-GB" dirty="0" smtClean="0">
                <a:solidFill>
                  <a:srgbClr val="0070C0"/>
                </a:solidFill>
              </a:rPr>
              <a:t> a </a:t>
            </a:r>
            <a:r>
              <a:rPr lang="en-GB" dirty="0" err="1" smtClean="0">
                <a:solidFill>
                  <a:srgbClr val="0070C0"/>
                </a:solidFill>
              </a:rPr>
              <a:t>rennir</a:t>
            </a:r>
            <a:r>
              <a:rPr lang="en-GB" dirty="0" smtClean="0">
                <a:solidFill>
                  <a:srgbClr val="0070C0"/>
                </a:solidFill>
              </a:rPr>
              <a:t> gyda chi </a:t>
            </a:r>
            <a:r>
              <a:rPr lang="en-GB" dirty="0" err="1" smtClean="0">
                <a:solidFill>
                  <a:srgbClr val="0070C0"/>
                </a:solidFill>
              </a:rPr>
              <a:t>ar</a:t>
            </a:r>
            <a:r>
              <a:rPr lang="en-GB" dirty="0" smtClean="0">
                <a:solidFill>
                  <a:srgbClr val="0070C0"/>
                </a:solidFill>
              </a:rPr>
              <a:t> Moodle/Teams </a:t>
            </a:r>
            <a:r>
              <a:rPr lang="en-GB" dirty="0" err="1" smtClean="0">
                <a:solidFill>
                  <a:srgbClr val="0070C0"/>
                </a:solidFill>
              </a:rPr>
              <a:t>i</a:t>
            </a:r>
            <a:r>
              <a:rPr lang="en-GB" dirty="0" smtClean="0">
                <a:solidFill>
                  <a:srgbClr val="0070C0"/>
                </a:solidFill>
              </a:rPr>
              <a:t> </a:t>
            </a:r>
            <a:r>
              <a:rPr lang="en-GB" dirty="0" err="1" smtClean="0">
                <a:solidFill>
                  <a:srgbClr val="0070C0"/>
                </a:solidFill>
              </a:rPr>
              <a:t>gael</a:t>
            </a:r>
            <a:r>
              <a:rPr lang="en-GB" dirty="0" smtClean="0">
                <a:solidFill>
                  <a:srgbClr val="0070C0"/>
                </a:solidFill>
              </a:rPr>
              <a:t> </a:t>
            </a:r>
            <a:r>
              <a:rPr lang="en-GB" dirty="0" err="1" smtClean="0">
                <a:solidFill>
                  <a:srgbClr val="0070C0"/>
                </a:solidFill>
              </a:rPr>
              <a:t>mynediad</a:t>
            </a:r>
            <a:r>
              <a:rPr lang="en-GB" dirty="0" smtClean="0">
                <a:solidFill>
                  <a:srgbClr val="0070C0"/>
                </a:solidFill>
              </a:rPr>
              <a:t> i’r </a:t>
            </a:r>
            <a:r>
              <a:rPr lang="en-GB" dirty="0" err="1" smtClean="0">
                <a:solidFill>
                  <a:srgbClr val="0070C0"/>
                </a:solidFill>
              </a:rPr>
              <a:t>cwrs</a:t>
            </a:r>
            <a:endParaRPr lang="en-GB" dirty="0" smtClean="0">
              <a:solidFill>
                <a:srgbClr val="0070C0"/>
              </a:solidFill>
            </a:endParaRPr>
          </a:p>
          <a:p>
            <a:r>
              <a:rPr lang="en-GB" dirty="0" smtClean="0"/>
              <a:t>Click on the links provided to you on Moodle/Teams to access the course</a:t>
            </a:r>
            <a:endParaRPr lang="en-GB"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5587" t="28889" r="26375" b="30131"/>
          <a:stretch/>
        </p:blipFill>
        <p:spPr>
          <a:xfrm>
            <a:off x="5508104" y="832901"/>
            <a:ext cx="2920946" cy="1580184"/>
          </a:xfrm>
          <a:prstGeom prst="rect">
            <a:avLst/>
          </a:prstGeom>
        </p:spPr>
      </p:pic>
    </p:spTree>
    <p:extLst>
      <p:ext uri="{BB962C8B-B14F-4D97-AF65-F5344CB8AC3E}">
        <p14:creationId xmlns:p14="http://schemas.microsoft.com/office/powerpoint/2010/main" val="3956822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rgbClr val="0070C0"/>
                </a:solidFill>
              </a:rPr>
              <a:t>Sut </a:t>
            </a:r>
            <a:r>
              <a:rPr lang="en-GB" dirty="0" err="1" smtClean="0">
                <a:solidFill>
                  <a:srgbClr val="0070C0"/>
                </a:solidFill>
              </a:rPr>
              <a:t>i</a:t>
            </a:r>
            <a:r>
              <a:rPr lang="en-GB" dirty="0" smtClean="0">
                <a:solidFill>
                  <a:srgbClr val="0070C0"/>
                </a:solidFill>
              </a:rPr>
              <a:t> </a:t>
            </a:r>
            <a:r>
              <a:rPr lang="en-GB" dirty="0" err="1" smtClean="0">
                <a:solidFill>
                  <a:srgbClr val="0070C0"/>
                </a:solidFill>
              </a:rPr>
              <a:t>ddod</a:t>
            </a:r>
            <a:r>
              <a:rPr lang="en-GB" dirty="0" smtClean="0">
                <a:solidFill>
                  <a:srgbClr val="0070C0"/>
                </a:solidFill>
              </a:rPr>
              <a:t> o </a:t>
            </a:r>
            <a:r>
              <a:rPr lang="en-GB" dirty="0" err="1" smtClean="0">
                <a:solidFill>
                  <a:srgbClr val="0070C0"/>
                </a:solidFill>
              </a:rPr>
              <a:t>hyd</a:t>
            </a:r>
            <a:r>
              <a:rPr lang="en-GB" dirty="0" smtClean="0">
                <a:solidFill>
                  <a:srgbClr val="0070C0"/>
                </a:solidFill>
              </a:rPr>
              <a:t> </a:t>
            </a:r>
            <a:r>
              <a:rPr lang="en-GB" dirty="0" err="1" smtClean="0">
                <a:solidFill>
                  <a:srgbClr val="0070C0"/>
                </a:solidFill>
              </a:rPr>
              <a:t>i’ch</a:t>
            </a:r>
            <a:r>
              <a:rPr lang="en-GB" dirty="0" smtClean="0">
                <a:solidFill>
                  <a:srgbClr val="0070C0"/>
                </a:solidFill>
              </a:rPr>
              <a:t> </a:t>
            </a:r>
            <a:r>
              <a:rPr lang="en-GB" dirty="0" err="1" smtClean="0">
                <a:solidFill>
                  <a:srgbClr val="0070C0"/>
                </a:solidFill>
              </a:rPr>
              <a:t>tystysgrifau</a:t>
            </a:r>
            <a:r>
              <a:rPr lang="en-GB" dirty="0" smtClean="0"/>
              <a:t/>
            </a:r>
            <a:br>
              <a:rPr lang="en-GB" dirty="0" smtClean="0"/>
            </a:br>
            <a:r>
              <a:rPr lang="en-GB" dirty="0" smtClean="0"/>
              <a:t>How to find your certificates</a:t>
            </a:r>
            <a:endParaRPr lang="en-GB" dirty="0"/>
          </a:p>
        </p:txBody>
      </p:sp>
      <p:sp>
        <p:nvSpPr>
          <p:cNvPr id="3" name="Content Placeholder 2"/>
          <p:cNvSpPr>
            <a:spLocks noGrp="1"/>
          </p:cNvSpPr>
          <p:nvPr>
            <p:ph sz="quarter" idx="1"/>
          </p:nvPr>
        </p:nvSpPr>
        <p:spPr/>
        <p:txBody>
          <a:bodyPr>
            <a:normAutofit fontScale="92500" lnSpcReduction="20000"/>
          </a:bodyPr>
          <a:lstStyle/>
          <a:p>
            <a:pPr marL="0" indent="0">
              <a:buNone/>
            </a:pPr>
            <a:r>
              <a:rPr lang="en-GB" dirty="0" err="1" smtClean="0">
                <a:solidFill>
                  <a:srgbClr val="0070C0"/>
                </a:solidFill>
              </a:rPr>
              <a:t>Cliciwch</a:t>
            </a:r>
            <a:r>
              <a:rPr lang="en-GB" dirty="0" smtClean="0">
                <a:solidFill>
                  <a:srgbClr val="0070C0"/>
                </a:solidFill>
              </a:rPr>
              <a:t> </a:t>
            </a:r>
            <a:r>
              <a:rPr lang="en-GB" dirty="0" err="1" smtClean="0">
                <a:solidFill>
                  <a:srgbClr val="0070C0"/>
                </a:solidFill>
              </a:rPr>
              <a:t>ar</a:t>
            </a:r>
            <a:r>
              <a:rPr lang="en-GB" dirty="0" smtClean="0">
                <a:solidFill>
                  <a:srgbClr val="0070C0"/>
                </a:solidFill>
              </a:rPr>
              <a:t> eich </a:t>
            </a:r>
            <a:r>
              <a:rPr lang="en-GB" dirty="0" err="1" smtClean="0">
                <a:solidFill>
                  <a:srgbClr val="0070C0"/>
                </a:solidFill>
              </a:rPr>
              <a:t>proffil</a:t>
            </a:r>
            <a:r>
              <a:rPr lang="en-GB" dirty="0" smtClean="0">
                <a:solidFill>
                  <a:srgbClr val="0070C0"/>
                </a:solidFill>
              </a:rPr>
              <a:t>:</a:t>
            </a:r>
          </a:p>
          <a:p>
            <a:pPr marL="0" indent="0">
              <a:buNone/>
            </a:pPr>
            <a:r>
              <a:rPr lang="en-GB" dirty="0" smtClean="0"/>
              <a:t>Click on your profile: </a:t>
            </a:r>
          </a:p>
          <a:p>
            <a:pPr marL="0" indent="0">
              <a:buNone/>
            </a:pPr>
            <a:endParaRPr lang="en-GB" dirty="0" smtClean="0"/>
          </a:p>
          <a:p>
            <a:pPr marL="0" indent="0">
              <a:buNone/>
            </a:pPr>
            <a:r>
              <a:rPr lang="en-GB" dirty="0" smtClean="0">
                <a:solidFill>
                  <a:srgbClr val="0070C0"/>
                </a:solidFill>
              </a:rPr>
              <a:t>Bydd hwn yn mynd </a:t>
            </a:r>
          </a:p>
          <a:p>
            <a:pPr marL="0" indent="0">
              <a:buNone/>
            </a:pPr>
            <a:r>
              <a:rPr lang="en-GB" dirty="0">
                <a:solidFill>
                  <a:srgbClr val="0070C0"/>
                </a:solidFill>
              </a:rPr>
              <a:t>â</a:t>
            </a:r>
            <a:r>
              <a:rPr lang="en-GB" dirty="0" smtClean="0">
                <a:solidFill>
                  <a:srgbClr val="0070C0"/>
                </a:solidFill>
              </a:rPr>
              <a:t> chi </a:t>
            </a:r>
            <a:r>
              <a:rPr lang="en-GB" dirty="0" err="1" smtClean="0">
                <a:solidFill>
                  <a:srgbClr val="0070C0"/>
                </a:solidFill>
              </a:rPr>
              <a:t>i’ch</a:t>
            </a:r>
            <a:r>
              <a:rPr lang="en-GB" dirty="0" smtClean="0">
                <a:solidFill>
                  <a:srgbClr val="0070C0"/>
                </a:solidFill>
              </a:rPr>
              <a:t> </a:t>
            </a:r>
            <a:r>
              <a:rPr lang="en-GB" dirty="0" err="1" smtClean="0">
                <a:solidFill>
                  <a:srgbClr val="0070C0"/>
                </a:solidFill>
              </a:rPr>
              <a:t>bathodynnau</a:t>
            </a:r>
            <a:endParaRPr lang="en-GB" dirty="0" smtClean="0">
              <a:solidFill>
                <a:srgbClr val="0070C0"/>
              </a:solidFill>
            </a:endParaRPr>
          </a:p>
          <a:p>
            <a:pPr marL="0" indent="0">
              <a:buNone/>
            </a:pPr>
            <a:r>
              <a:rPr lang="en-GB" dirty="0" smtClean="0"/>
              <a:t>This will take you </a:t>
            </a:r>
          </a:p>
          <a:p>
            <a:pPr marL="0" indent="0">
              <a:buNone/>
            </a:pPr>
            <a:r>
              <a:rPr lang="en-GB" dirty="0" smtClean="0"/>
              <a:t>to your badges</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solidFill>
                  <a:srgbClr val="0070C0"/>
                </a:solidFill>
              </a:rPr>
              <a:t>O’r fan hyn </a:t>
            </a:r>
            <a:r>
              <a:rPr lang="en-GB" dirty="0" err="1" smtClean="0">
                <a:solidFill>
                  <a:srgbClr val="0070C0"/>
                </a:solidFill>
              </a:rPr>
              <a:t>gallwch</a:t>
            </a:r>
            <a:r>
              <a:rPr lang="en-GB" dirty="0" smtClean="0">
                <a:solidFill>
                  <a:srgbClr val="0070C0"/>
                </a:solidFill>
              </a:rPr>
              <a:t> </a:t>
            </a:r>
            <a:r>
              <a:rPr lang="en-GB" dirty="0" err="1" smtClean="0">
                <a:solidFill>
                  <a:srgbClr val="0070C0"/>
                </a:solidFill>
              </a:rPr>
              <a:t>lawrlwytho</a:t>
            </a:r>
            <a:r>
              <a:rPr lang="en-GB" dirty="0" smtClean="0">
                <a:solidFill>
                  <a:srgbClr val="0070C0"/>
                </a:solidFill>
              </a:rPr>
              <a:t> eich </a:t>
            </a:r>
            <a:r>
              <a:rPr lang="en-GB" dirty="0" err="1" smtClean="0">
                <a:solidFill>
                  <a:srgbClr val="0070C0"/>
                </a:solidFill>
              </a:rPr>
              <a:t>tystysgrifau</a:t>
            </a:r>
            <a:endParaRPr lang="en-GB" dirty="0" smtClean="0">
              <a:solidFill>
                <a:srgbClr val="0070C0"/>
              </a:solidFill>
            </a:endParaRPr>
          </a:p>
          <a:p>
            <a:pPr marL="0" indent="0">
              <a:buNone/>
            </a:pPr>
            <a:r>
              <a:rPr lang="en-GB" dirty="0" smtClean="0"/>
              <a:t>From here you can download your certificates</a:t>
            </a:r>
            <a:endParaRPr lang="en-GB" dirty="0"/>
          </a:p>
          <a:p>
            <a:pPr marL="0" indent="0">
              <a:buNone/>
            </a:pPr>
            <a:endParaRPr lang="en-GB" dirty="0"/>
          </a:p>
        </p:txBody>
      </p:sp>
      <p:pic>
        <p:nvPicPr>
          <p:cNvPr id="5" name="Picture 4"/>
          <p:cNvPicPr/>
          <p:nvPr/>
        </p:nvPicPr>
        <p:blipFill rotWithShape="1">
          <a:blip r:embed="rId2"/>
          <a:srcRect l="1994" t="4238" r="3446" b="10379"/>
          <a:stretch/>
        </p:blipFill>
        <p:spPr bwMode="auto">
          <a:xfrm>
            <a:off x="3572716" y="2420888"/>
            <a:ext cx="4339605" cy="25922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04133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15200" cy="1143000"/>
          </a:xfrm>
        </p:spPr>
        <p:txBody>
          <a:bodyPr/>
          <a:lstStyle/>
          <a:p>
            <a:pPr algn="ctr"/>
            <a:r>
              <a:rPr lang="en-GB" b="1" dirty="0" smtClean="0">
                <a:solidFill>
                  <a:srgbClr val="0070C0"/>
                </a:solidFill>
              </a:rPr>
              <a:t>MEYSYDD ALLWEDDOL </a:t>
            </a:r>
            <a:r>
              <a:rPr lang="en-GB" b="1" dirty="0" smtClean="0"/>
              <a:t>/ Key Areas</a:t>
            </a:r>
            <a:endParaRPr lang="en-GB" b="1" dirty="0"/>
          </a:p>
        </p:txBody>
      </p:sp>
      <p:sp>
        <p:nvSpPr>
          <p:cNvPr id="3" name="Content Placeholder 2"/>
          <p:cNvSpPr>
            <a:spLocks noGrp="1"/>
          </p:cNvSpPr>
          <p:nvPr>
            <p:ph sz="quarter" idx="1"/>
          </p:nvPr>
        </p:nvSpPr>
        <p:spPr>
          <a:xfrm>
            <a:off x="4283968" y="1600200"/>
            <a:ext cx="3640832" cy="4873752"/>
          </a:xfrm>
        </p:spPr>
        <p:txBody>
          <a:bodyPr>
            <a:normAutofit/>
          </a:bodyPr>
          <a:lstStyle/>
          <a:p>
            <a:r>
              <a:rPr lang="en-GB" sz="1600" dirty="0" smtClean="0"/>
              <a:t>Creativity in today’s curriculum (Does education kill creativity?)</a:t>
            </a:r>
          </a:p>
          <a:p>
            <a:r>
              <a:rPr lang="en-GB" sz="1600" dirty="0" smtClean="0"/>
              <a:t>The Art vs Science Debate</a:t>
            </a:r>
            <a:endParaRPr lang="en-GB" sz="1600" dirty="0"/>
          </a:p>
          <a:p>
            <a:r>
              <a:rPr lang="en-GB" sz="1600" dirty="0" smtClean="0"/>
              <a:t>Creativity and curriculum design (The Leonardo Effect and The Mantle of the Expert)</a:t>
            </a:r>
          </a:p>
          <a:p>
            <a:r>
              <a:rPr lang="en-GB" sz="1600" dirty="0" smtClean="0"/>
              <a:t>Supporting Scientific Play</a:t>
            </a:r>
          </a:p>
          <a:p>
            <a:r>
              <a:rPr lang="en-GB" sz="1600" dirty="0" smtClean="0"/>
              <a:t>Creative Play </a:t>
            </a:r>
          </a:p>
          <a:p>
            <a:r>
              <a:rPr lang="en-GB" sz="1600" dirty="0" smtClean="0"/>
              <a:t>Creative opportunities in the outdoor learning environment </a:t>
            </a:r>
          </a:p>
          <a:p>
            <a:pPr marL="0" indent="0">
              <a:buNone/>
            </a:pPr>
            <a:endParaRPr lang="en-GB" sz="1600" dirty="0" smtClean="0"/>
          </a:p>
          <a:p>
            <a:pPr marL="0" indent="0">
              <a:buNone/>
            </a:pPr>
            <a:r>
              <a:rPr lang="en-GB" sz="1600" dirty="0" smtClean="0"/>
              <a:t>See module overview in handbook</a:t>
            </a:r>
            <a:endParaRPr lang="en-GB" sz="1600" dirty="0"/>
          </a:p>
        </p:txBody>
      </p:sp>
      <p:sp>
        <p:nvSpPr>
          <p:cNvPr id="4" name="Content Placeholder 2"/>
          <p:cNvSpPr txBox="1">
            <a:spLocks/>
          </p:cNvSpPr>
          <p:nvPr/>
        </p:nvSpPr>
        <p:spPr>
          <a:xfrm>
            <a:off x="477644" y="1628800"/>
            <a:ext cx="3640832"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sz="1600" dirty="0" err="1" smtClean="0">
                <a:solidFill>
                  <a:srgbClr val="0070C0"/>
                </a:solidFill>
              </a:rPr>
              <a:t>Creadigrwydd</a:t>
            </a:r>
            <a:r>
              <a:rPr lang="en-GB" sz="1600" dirty="0" smtClean="0">
                <a:solidFill>
                  <a:srgbClr val="0070C0"/>
                </a:solidFill>
              </a:rPr>
              <a:t> </a:t>
            </a:r>
            <a:r>
              <a:rPr lang="en-GB" sz="1600" dirty="0" err="1" smtClean="0">
                <a:solidFill>
                  <a:srgbClr val="0070C0"/>
                </a:solidFill>
              </a:rPr>
              <a:t>yng</a:t>
            </a:r>
            <a:r>
              <a:rPr lang="en-GB" sz="1600" dirty="0" smtClean="0">
                <a:solidFill>
                  <a:srgbClr val="0070C0"/>
                </a:solidFill>
              </a:rPr>
              <a:t> </a:t>
            </a:r>
            <a:r>
              <a:rPr lang="en-GB" sz="1600" dirty="0" err="1" smtClean="0">
                <a:solidFill>
                  <a:srgbClr val="0070C0"/>
                </a:solidFill>
              </a:rPr>
              <a:t>nghwricwlwm</a:t>
            </a:r>
            <a:r>
              <a:rPr lang="en-GB" sz="1600" dirty="0" smtClean="0">
                <a:solidFill>
                  <a:srgbClr val="0070C0"/>
                </a:solidFill>
              </a:rPr>
              <a:t> heddiw (</a:t>
            </a:r>
            <a:r>
              <a:rPr lang="en-GB" sz="1600" dirty="0" err="1" smtClean="0">
                <a:solidFill>
                  <a:srgbClr val="0070C0"/>
                </a:solidFill>
              </a:rPr>
              <a:t>Ydi</a:t>
            </a:r>
            <a:r>
              <a:rPr lang="en-GB" sz="1600" dirty="0" smtClean="0">
                <a:solidFill>
                  <a:srgbClr val="0070C0"/>
                </a:solidFill>
              </a:rPr>
              <a:t> </a:t>
            </a:r>
            <a:r>
              <a:rPr lang="en-GB" sz="1600" dirty="0" err="1" smtClean="0">
                <a:solidFill>
                  <a:srgbClr val="0070C0"/>
                </a:solidFill>
              </a:rPr>
              <a:t>addysg</a:t>
            </a:r>
            <a:r>
              <a:rPr lang="en-GB" sz="1600" dirty="0" smtClean="0">
                <a:solidFill>
                  <a:srgbClr val="0070C0"/>
                </a:solidFill>
              </a:rPr>
              <a:t> yn </a:t>
            </a:r>
            <a:r>
              <a:rPr lang="en-GB" sz="1600" dirty="0" err="1" smtClean="0">
                <a:solidFill>
                  <a:srgbClr val="0070C0"/>
                </a:solidFill>
              </a:rPr>
              <a:t>lladd</a:t>
            </a:r>
            <a:r>
              <a:rPr lang="en-GB" sz="1600" dirty="0" smtClean="0">
                <a:solidFill>
                  <a:srgbClr val="0070C0"/>
                </a:solidFill>
              </a:rPr>
              <a:t> </a:t>
            </a:r>
            <a:r>
              <a:rPr lang="en-GB" sz="1600" dirty="0" err="1" smtClean="0">
                <a:solidFill>
                  <a:srgbClr val="0070C0"/>
                </a:solidFill>
              </a:rPr>
              <a:t>creadigrwydd</a:t>
            </a:r>
            <a:r>
              <a:rPr lang="en-GB" sz="1600" dirty="0" smtClean="0">
                <a:solidFill>
                  <a:srgbClr val="0070C0"/>
                </a:solidFill>
              </a:rPr>
              <a:t>?)</a:t>
            </a:r>
          </a:p>
          <a:p>
            <a:r>
              <a:rPr lang="en-GB" sz="1600" dirty="0" smtClean="0">
                <a:solidFill>
                  <a:srgbClr val="0070C0"/>
                </a:solidFill>
              </a:rPr>
              <a:t>Y </a:t>
            </a:r>
            <a:r>
              <a:rPr lang="en-GB" sz="1600" dirty="0" err="1" smtClean="0">
                <a:solidFill>
                  <a:srgbClr val="0070C0"/>
                </a:solidFill>
              </a:rPr>
              <a:t>Drafodaeth</a:t>
            </a:r>
            <a:r>
              <a:rPr lang="en-GB" sz="1600" dirty="0" smtClean="0">
                <a:solidFill>
                  <a:srgbClr val="0070C0"/>
                </a:solidFill>
              </a:rPr>
              <a:t> </a:t>
            </a:r>
            <a:r>
              <a:rPr lang="en-GB" sz="1600" dirty="0" err="1" smtClean="0">
                <a:solidFill>
                  <a:srgbClr val="0070C0"/>
                </a:solidFill>
              </a:rPr>
              <a:t>Celf</a:t>
            </a:r>
            <a:r>
              <a:rPr lang="en-GB" sz="1600" dirty="0" smtClean="0">
                <a:solidFill>
                  <a:srgbClr val="0070C0"/>
                </a:solidFill>
              </a:rPr>
              <a:t> vs </a:t>
            </a:r>
            <a:r>
              <a:rPr lang="en-GB" sz="1600" dirty="0" err="1" smtClean="0">
                <a:solidFill>
                  <a:srgbClr val="0070C0"/>
                </a:solidFill>
              </a:rPr>
              <a:t>Gwyddoniaeth</a:t>
            </a:r>
            <a:endParaRPr lang="en-GB" sz="1600" dirty="0" smtClean="0">
              <a:solidFill>
                <a:srgbClr val="0070C0"/>
              </a:solidFill>
            </a:endParaRPr>
          </a:p>
          <a:p>
            <a:r>
              <a:rPr lang="en-GB" sz="1600" dirty="0" err="1" smtClean="0">
                <a:solidFill>
                  <a:srgbClr val="0070C0"/>
                </a:solidFill>
              </a:rPr>
              <a:t>Creadigrwydd</a:t>
            </a:r>
            <a:r>
              <a:rPr lang="en-GB" sz="1600" dirty="0" smtClean="0">
                <a:solidFill>
                  <a:srgbClr val="0070C0"/>
                </a:solidFill>
              </a:rPr>
              <a:t> a </a:t>
            </a:r>
            <a:r>
              <a:rPr lang="en-GB" sz="1600" dirty="0" err="1" smtClean="0">
                <a:solidFill>
                  <a:srgbClr val="0070C0"/>
                </a:solidFill>
              </a:rPr>
              <a:t>dylunio</a:t>
            </a:r>
            <a:r>
              <a:rPr lang="en-GB" sz="1600" dirty="0" smtClean="0">
                <a:solidFill>
                  <a:srgbClr val="0070C0"/>
                </a:solidFill>
              </a:rPr>
              <a:t> </a:t>
            </a:r>
            <a:r>
              <a:rPr lang="en-GB" sz="1600" dirty="0" err="1" smtClean="0">
                <a:solidFill>
                  <a:srgbClr val="0070C0"/>
                </a:solidFill>
              </a:rPr>
              <a:t>cwricwlwm</a:t>
            </a:r>
            <a:r>
              <a:rPr lang="en-GB" sz="1600" dirty="0" smtClean="0">
                <a:solidFill>
                  <a:srgbClr val="0070C0"/>
                </a:solidFill>
              </a:rPr>
              <a:t> (Effaith Leonardo a The Mantle of the Expert)</a:t>
            </a:r>
          </a:p>
          <a:p>
            <a:r>
              <a:rPr lang="en-GB" sz="1600" dirty="0" smtClean="0">
                <a:solidFill>
                  <a:srgbClr val="0070C0"/>
                </a:solidFill>
              </a:rPr>
              <a:t>Cefnogi </a:t>
            </a:r>
            <a:r>
              <a:rPr lang="en-GB" sz="1600" dirty="0" err="1" smtClean="0">
                <a:solidFill>
                  <a:srgbClr val="0070C0"/>
                </a:solidFill>
              </a:rPr>
              <a:t>Chwarae</a:t>
            </a:r>
            <a:r>
              <a:rPr lang="en-GB" sz="1600" dirty="0" smtClean="0">
                <a:solidFill>
                  <a:srgbClr val="0070C0"/>
                </a:solidFill>
              </a:rPr>
              <a:t> </a:t>
            </a:r>
            <a:r>
              <a:rPr lang="en-GB" sz="1600" dirty="0" err="1" smtClean="0">
                <a:solidFill>
                  <a:srgbClr val="0070C0"/>
                </a:solidFill>
              </a:rPr>
              <a:t>Gwyddonol</a:t>
            </a:r>
            <a:endParaRPr lang="en-GB" sz="1600" dirty="0" smtClean="0">
              <a:solidFill>
                <a:srgbClr val="0070C0"/>
              </a:solidFill>
            </a:endParaRPr>
          </a:p>
          <a:p>
            <a:r>
              <a:rPr lang="en-GB" sz="1600" dirty="0" err="1" smtClean="0">
                <a:solidFill>
                  <a:srgbClr val="0070C0"/>
                </a:solidFill>
              </a:rPr>
              <a:t>Chwarae</a:t>
            </a:r>
            <a:r>
              <a:rPr lang="en-GB" sz="1600" dirty="0" smtClean="0">
                <a:solidFill>
                  <a:srgbClr val="0070C0"/>
                </a:solidFill>
              </a:rPr>
              <a:t> </a:t>
            </a:r>
            <a:r>
              <a:rPr lang="en-GB" sz="1600" dirty="0" err="1" smtClean="0">
                <a:solidFill>
                  <a:srgbClr val="0070C0"/>
                </a:solidFill>
              </a:rPr>
              <a:t>Creadigol</a:t>
            </a:r>
            <a:r>
              <a:rPr lang="en-GB" sz="1600" dirty="0" smtClean="0">
                <a:solidFill>
                  <a:srgbClr val="0070C0"/>
                </a:solidFill>
              </a:rPr>
              <a:t> </a:t>
            </a:r>
          </a:p>
          <a:p>
            <a:r>
              <a:rPr lang="en-GB" sz="1600" dirty="0" err="1" smtClean="0">
                <a:solidFill>
                  <a:srgbClr val="0070C0"/>
                </a:solidFill>
              </a:rPr>
              <a:t>Cyfleoedd</a:t>
            </a:r>
            <a:r>
              <a:rPr lang="en-GB" sz="1600" dirty="0" smtClean="0">
                <a:solidFill>
                  <a:srgbClr val="0070C0"/>
                </a:solidFill>
              </a:rPr>
              <a:t> </a:t>
            </a:r>
            <a:r>
              <a:rPr lang="en-GB" sz="1600" dirty="0" err="1" smtClean="0">
                <a:solidFill>
                  <a:srgbClr val="0070C0"/>
                </a:solidFill>
              </a:rPr>
              <a:t>creadigol</a:t>
            </a:r>
            <a:r>
              <a:rPr lang="en-GB" sz="1600" dirty="0" smtClean="0">
                <a:solidFill>
                  <a:srgbClr val="0070C0"/>
                </a:solidFill>
              </a:rPr>
              <a:t> yn </a:t>
            </a:r>
            <a:r>
              <a:rPr lang="en-GB" sz="1600" dirty="0" err="1" smtClean="0">
                <a:solidFill>
                  <a:srgbClr val="0070C0"/>
                </a:solidFill>
              </a:rPr>
              <a:t>yr</a:t>
            </a:r>
            <a:r>
              <a:rPr lang="en-GB" sz="1600" dirty="0" smtClean="0">
                <a:solidFill>
                  <a:srgbClr val="0070C0"/>
                </a:solidFill>
              </a:rPr>
              <a:t> </a:t>
            </a:r>
            <a:r>
              <a:rPr lang="en-GB" sz="1600" dirty="0" err="1" smtClean="0">
                <a:solidFill>
                  <a:srgbClr val="0070C0"/>
                </a:solidFill>
              </a:rPr>
              <a:t>amgylchedd</a:t>
            </a:r>
            <a:r>
              <a:rPr lang="en-GB" sz="1600" dirty="0" smtClean="0">
                <a:solidFill>
                  <a:srgbClr val="0070C0"/>
                </a:solidFill>
              </a:rPr>
              <a:t> dysgu </a:t>
            </a:r>
            <a:r>
              <a:rPr lang="en-GB" sz="1600" dirty="0" err="1" smtClean="0">
                <a:solidFill>
                  <a:srgbClr val="0070C0"/>
                </a:solidFill>
              </a:rPr>
              <a:t>allanol</a:t>
            </a:r>
            <a:r>
              <a:rPr lang="en-GB" sz="1600" dirty="0" smtClean="0">
                <a:solidFill>
                  <a:srgbClr val="0070C0"/>
                </a:solidFill>
              </a:rPr>
              <a:t> </a:t>
            </a:r>
          </a:p>
          <a:p>
            <a:pPr marL="0" indent="0">
              <a:buFont typeface="Wingdings"/>
              <a:buNone/>
            </a:pPr>
            <a:endParaRPr lang="en-GB" sz="1600" dirty="0" smtClean="0"/>
          </a:p>
          <a:p>
            <a:pPr marL="0" indent="0">
              <a:buFont typeface="Wingdings"/>
              <a:buNone/>
            </a:pPr>
            <a:r>
              <a:rPr lang="en-GB" sz="1600" dirty="0" smtClean="0">
                <a:solidFill>
                  <a:srgbClr val="0070C0"/>
                </a:solidFill>
              </a:rPr>
              <a:t>Gweler </a:t>
            </a:r>
            <a:r>
              <a:rPr lang="en-GB" sz="1600" dirty="0" err="1" smtClean="0">
                <a:solidFill>
                  <a:srgbClr val="0070C0"/>
                </a:solidFill>
              </a:rPr>
              <a:t>trosolwg</a:t>
            </a:r>
            <a:r>
              <a:rPr lang="en-GB" sz="1600" dirty="0" smtClean="0">
                <a:solidFill>
                  <a:srgbClr val="0070C0"/>
                </a:solidFill>
              </a:rPr>
              <a:t> o’r </a:t>
            </a:r>
            <a:r>
              <a:rPr lang="en-GB" sz="1600" dirty="0" err="1" smtClean="0">
                <a:solidFill>
                  <a:srgbClr val="0070C0"/>
                </a:solidFill>
              </a:rPr>
              <a:t>modiwl</a:t>
            </a:r>
            <a:r>
              <a:rPr lang="en-GB" sz="1600" dirty="0" smtClean="0">
                <a:solidFill>
                  <a:srgbClr val="0070C0"/>
                </a:solidFill>
              </a:rPr>
              <a:t> yn y </a:t>
            </a:r>
            <a:r>
              <a:rPr lang="en-GB" sz="1600" dirty="0" err="1" smtClean="0">
                <a:solidFill>
                  <a:srgbClr val="0070C0"/>
                </a:solidFill>
              </a:rPr>
              <a:t>llawlyfr</a:t>
            </a:r>
            <a:endParaRPr lang="en-GB" sz="1600" dirty="0">
              <a:solidFill>
                <a:srgbClr val="0070C0"/>
              </a:solidFill>
            </a:endParaRPr>
          </a:p>
        </p:txBody>
      </p:sp>
    </p:spTree>
    <p:extLst>
      <p:ext uri="{BB962C8B-B14F-4D97-AF65-F5344CB8AC3E}">
        <p14:creationId xmlns:p14="http://schemas.microsoft.com/office/powerpoint/2010/main" val="17439491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294112"/>
            <a:ext cx="7467600" cy="1143000"/>
          </a:xfrm>
        </p:spPr>
        <p:txBody>
          <a:bodyPr>
            <a:normAutofit fontScale="90000"/>
          </a:bodyPr>
          <a:lstStyle/>
          <a:p>
            <a:r>
              <a:rPr lang="en-GB" b="1" i="1" dirty="0" smtClean="0">
                <a:solidFill>
                  <a:srgbClr val="0070C0"/>
                </a:solidFill>
              </a:rPr>
              <a:t>Y meddwl </a:t>
            </a:r>
            <a:r>
              <a:rPr lang="en-GB" b="1" i="1" dirty="0" err="1" smtClean="0">
                <a:solidFill>
                  <a:srgbClr val="0070C0"/>
                </a:solidFill>
              </a:rPr>
              <a:t>ymholgar</a:t>
            </a:r>
            <a:r>
              <a:rPr lang="en-GB" b="1" i="1" dirty="0" smtClean="0">
                <a:solidFill>
                  <a:srgbClr val="0070C0"/>
                </a:solidFill>
              </a:rPr>
              <a:t>: </a:t>
            </a:r>
            <a:br>
              <a:rPr lang="en-GB" b="1" i="1" dirty="0" smtClean="0">
                <a:solidFill>
                  <a:srgbClr val="0070C0"/>
                </a:solidFill>
              </a:rPr>
            </a:br>
            <a:r>
              <a:rPr lang="en-GB" b="1" i="1" dirty="0" err="1" smtClean="0">
                <a:solidFill>
                  <a:srgbClr val="0070C0"/>
                </a:solidFill>
              </a:rPr>
              <a:t>beth</a:t>
            </a:r>
            <a:r>
              <a:rPr lang="en-GB" b="1" i="1" dirty="0" smtClean="0">
                <a:solidFill>
                  <a:srgbClr val="0070C0"/>
                </a:solidFill>
              </a:rPr>
              <a:t> mae’n ei </a:t>
            </a:r>
            <a:r>
              <a:rPr lang="en-GB" b="1" i="1" dirty="0" err="1" smtClean="0">
                <a:solidFill>
                  <a:srgbClr val="0070C0"/>
                </a:solidFill>
              </a:rPr>
              <a:t>olygu</a:t>
            </a:r>
            <a:r>
              <a:rPr lang="en-GB" b="1" i="1" dirty="0" smtClean="0">
                <a:solidFill>
                  <a:srgbClr val="0070C0"/>
                </a:solidFill>
              </a:rPr>
              <a:t> </a:t>
            </a:r>
            <a:r>
              <a:rPr lang="en-GB" b="1" i="1" dirty="0" err="1" smtClean="0">
                <a:solidFill>
                  <a:srgbClr val="0070C0"/>
                </a:solidFill>
              </a:rPr>
              <a:t>i</a:t>
            </a:r>
            <a:r>
              <a:rPr lang="en-GB" b="1" i="1" dirty="0" smtClean="0">
                <a:solidFill>
                  <a:srgbClr val="0070C0"/>
                </a:solidFill>
              </a:rPr>
              <a:t> chi?</a:t>
            </a:r>
            <a:br>
              <a:rPr lang="en-GB" b="1" i="1" dirty="0" smtClean="0">
                <a:solidFill>
                  <a:srgbClr val="0070C0"/>
                </a:solidFill>
              </a:rPr>
            </a:br>
            <a:r>
              <a:rPr lang="en-GB" b="1" dirty="0"/>
              <a:t/>
            </a:r>
            <a:br>
              <a:rPr lang="en-GB" b="1" dirty="0"/>
            </a:br>
            <a:r>
              <a:rPr lang="en-GB" b="1" dirty="0" smtClean="0"/>
              <a:t>The enquiring mind: </a:t>
            </a:r>
            <a:br>
              <a:rPr lang="en-GB" b="1" dirty="0" smtClean="0"/>
            </a:br>
            <a:r>
              <a:rPr lang="en-GB" b="1" dirty="0" smtClean="0"/>
              <a:t>what does it mean to you?</a:t>
            </a:r>
            <a:endParaRPr lang="en-GB" b="1" dirty="0"/>
          </a:p>
        </p:txBody>
      </p:sp>
      <p:pic>
        <p:nvPicPr>
          <p:cNvPr id="3" name="Picture 2" descr="Mind clipart - Clipgroun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7920" y="260648"/>
            <a:ext cx="2485256" cy="2485256"/>
          </a:xfrm>
          <a:prstGeom prst="rect">
            <a:avLst/>
          </a:prstGeom>
        </p:spPr>
      </p:pic>
      <p:pic>
        <p:nvPicPr>
          <p:cNvPr id="4" name="Picture 3" descr="Asking Defining Questions - Excelsior College OWL"/>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60032" y="4470940"/>
            <a:ext cx="3128412" cy="2085608"/>
          </a:xfrm>
          <a:prstGeom prst="rect">
            <a:avLst/>
          </a:prstGeom>
        </p:spPr>
      </p:pic>
    </p:spTree>
    <p:extLst>
      <p:ext uri="{BB962C8B-B14F-4D97-AF65-F5344CB8AC3E}">
        <p14:creationId xmlns:p14="http://schemas.microsoft.com/office/powerpoint/2010/main" val="1007598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70C0"/>
                </a:solidFill>
              </a:rPr>
              <a:t>Y meddwl </a:t>
            </a:r>
            <a:r>
              <a:rPr lang="en-GB" b="1" dirty="0" err="1" smtClean="0">
                <a:solidFill>
                  <a:srgbClr val="0070C0"/>
                </a:solidFill>
              </a:rPr>
              <a:t>ymholgar</a:t>
            </a:r>
            <a:r>
              <a:rPr lang="en-GB" b="1" dirty="0" smtClean="0">
                <a:solidFill>
                  <a:srgbClr val="0070C0"/>
                </a:solidFill>
              </a:rPr>
              <a:t> ag </a:t>
            </a:r>
            <a:r>
              <a:rPr lang="en-GB" b="1" dirty="0" err="1" smtClean="0">
                <a:solidFill>
                  <a:srgbClr val="0070C0"/>
                </a:solidFill>
              </a:rPr>
              <a:t>addysg</a:t>
            </a:r>
            <a:r>
              <a:rPr lang="en-GB" b="1" dirty="0" smtClean="0"/>
              <a:t/>
            </a:r>
            <a:br>
              <a:rPr lang="en-GB" b="1" dirty="0" smtClean="0"/>
            </a:br>
            <a:r>
              <a:rPr lang="en-GB" b="1" dirty="0" smtClean="0"/>
              <a:t>The Enquiring Mind and Education</a:t>
            </a:r>
            <a:endParaRPr lang="en-GB" b="1" dirty="0"/>
          </a:p>
        </p:txBody>
      </p:sp>
      <p:sp>
        <p:nvSpPr>
          <p:cNvPr id="3" name="Content Placeholder 2"/>
          <p:cNvSpPr>
            <a:spLocks noGrp="1"/>
          </p:cNvSpPr>
          <p:nvPr>
            <p:ph sz="quarter" idx="1"/>
          </p:nvPr>
        </p:nvSpPr>
        <p:spPr>
          <a:xfrm>
            <a:off x="4499992" y="1600200"/>
            <a:ext cx="3424808" cy="4873752"/>
          </a:xfrm>
        </p:spPr>
        <p:txBody>
          <a:bodyPr>
            <a:normAutofit/>
          </a:bodyPr>
          <a:lstStyle/>
          <a:p>
            <a:r>
              <a:rPr lang="en-GB" sz="1600" dirty="0" smtClean="0"/>
              <a:t>Children and young people take responsibility for their own learning</a:t>
            </a:r>
          </a:p>
          <a:p>
            <a:pPr marL="0" indent="0">
              <a:buNone/>
            </a:pPr>
            <a:endParaRPr lang="en-GB" sz="1600" dirty="0" smtClean="0"/>
          </a:p>
          <a:p>
            <a:r>
              <a:rPr lang="en-GB" sz="1600" dirty="0" smtClean="0"/>
              <a:t>Teaching and learning is student centred</a:t>
            </a:r>
          </a:p>
          <a:p>
            <a:pPr marL="0" indent="0">
              <a:buNone/>
            </a:pPr>
            <a:endParaRPr lang="en-GB" sz="1600" dirty="0" smtClean="0"/>
          </a:p>
          <a:p>
            <a:r>
              <a:rPr lang="en-GB" sz="1600" dirty="0" smtClean="0"/>
              <a:t>Experiential learning</a:t>
            </a:r>
          </a:p>
          <a:p>
            <a:pPr marL="0" indent="0">
              <a:buNone/>
            </a:pPr>
            <a:endParaRPr lang="en-GB" sz="1600" dirty="0" smtClean="0"/>
          </a:p>
          <a:p>
            <a:r>
              <a:rPr lang="en-GB" sz="1600" dirty="0" smtClean="0"/>
              <a:t>Develops questioning, reasoning and problem solving </a:t>
            </a:r>
            <a:endParaRPr lang="en-GB" sz="1600" dirty="0"/>
          </a:p>
        </p:txBody>
      </p:sp>
      <p:sp>
        <p:nvSpPr>
          <p:cNvPr id="4" name="Content Placeholder 2"/>
          <p:cNvSpPr txBox="1">
            <a:spLocks/>
          </p:cNvSpPr>
          <p:nvPr/>
        </p:nvSpPr>
        <p:spPr>
          <a:xfrm>
            <a:off x="827584" y="1700808"/>
            <a:ext cx="3424808"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sz="1600" dirty="0" smtClean="0">
                <a:solidFill>
                  <a:srgbClr val="0070C0"/>
                </a:solidFill>
              </a:rPr>
              <a:t>Plant a </a:t>
            </a:r>
            <a:r>
              <a:rPr lang="en-GB" sz="1600" dirty="0" err="1" smtClean="0">
                <a:solidFill>
                  <a:srgbClr val="0070C0"/>
                </a:solidFill>
              </a:rPr>
              <a:t>phobl</a:t>
            </a:r>
            <a:r>
              <a:rPr lang="en-GB" sz="1600" dirty="0" smtClean="0">
                <a:solidFill>
                  <a:srgbClr val="0070C0"/>
                </a:solidFill>
              </a:rPr>
              <a:t> </a:t>
            </a:r>
            <a:r>
              <a:rPr lang="en-GB" sz="1600" dirty="0" err="1" smtClean="0">
                <a:solidFill>
                  <a:srgbClr val="0070C0"/>
                </a:solidFill>
              </a:rPr>
              <a:t>ifanc</a:t>
            </a:r>
            <a:r>
              <a:rPr lang="en-GB" sz="1600" dirty="0" smtClean="0">
                <a:solidFill>
                  <a:srgbClr val="0070C0"/>
                </a:solidFill>
              </a:rPr>
              <a:t> yn cymryd </a:t>
            </a:r>
            <a:r>
              <a:rPr lang="en-GB" sz="1600" dirty="0" err="1" smtClean="0">
                <a:solidFill>
                  <a:srgbClr val="0070C0"/>
                </a:solidFill>
              </a:rPr>
              <a:t>cyfrifoldeb</a:t>
            </a:r>
            <a:r>
              <a:rPr lang="en-GB" sz="1600" dirty="0" smtClean="0">
                <a:solidFill>
                  <a:srgbClr val="0070C0"/>
                </a:solidFill>
              </a:rPr>
              <a:t> am </a:t>
            </a:r>
            <a:r>
              <a:rPr lang="en-GB" sz="1600" dirty="0" err="1" smtClean="0">
                <a:solidFill>
                  <a:srgbClr val="0070C0"/>
                </a:solidFill>
              </a:rPr>
              <a:t>eu</a:t>
            </a:r>
            <a:r>
              <a:rPr lang="en-GB" sz="1600" dirty="0" smtClean="0">
                <a:solidFill>
                  <a:srgbClr val="0070C0"/>
                </a:solidFill>
              </a:rPr>
              <a:t> dysgu </a:t>
            </a:r>
            <a:r>
              <a:rPr lang="en-GB" sz="1600" dirty="0" err="1" smtClean="0">
                <a:solidFill>
                  <a:srgbClr val="0070C0"/>
                </a:solidFill>
              </a:rPr>
              <a:t>eu</a:t>
            </a:r>
            <a:r>
              <a:rPr lang="en-GB" sz="1600" dirty="0" smtClean="0">
                <a:solidFill>
                  <a:srgbClr val="0070C0"/>
                </a:solidFill>
              </a:rPr>
              <a:t> </a:t>
            </a:r>
            <a:r>
              <a:rPr lang="en-GB" sz="1600" dirty="0" err="1" smtClean="0">
                <a:solidFill>
                  <a:srgbClr val="0070C0"/>
                </a:solidFill>
              </a:rPr>
              <a:t>hunain</a:t>
            </a:r>
            <a:endParaRPr lang="en-GB" sz="1600" dirty="0" smtClean="0">
              <a:solidFill>
                <a:srgbClr val="0070C0"/>
              </a:solidFill>
            </a:endParaRPr>
          </a:p>
          <a:p>
            <a:pPr marL="0" indent="0">
              <a:buFont typeface="Wingdings"/>
              <a:buNone/>
            </a:pPr>
            <a:endParaRPr lang="en-GB" sz="1600" dirty="0" smtClean="0">
              <a:solidFill>
                <a:srgbClr val="0070C0"/>
              </a:solidFill>
            </a:endParaRPr>
          </a:p>
          <a:p>
            <a:r>
              <a:rPr lang="en-GB" sz="1600" dirty="0" smtClean="0">
                <a:solidFill>
                  <a:srgbClr val="0070C0"/>
                </a:solidFill>
              </a:rPr>
              <a:t>Addysgu a dysgu yn </a:t>
            </a:r>
            <a:r>
              <a:rPr lang="en-GB" sz="1600" dirty="0" err="1" smtClean="0">
                <a:solidFill>
                  <a:srgbClr val="0070C0"/>
                </a:solidFill>
              </a:rPr>
              <a:t>ddisgybl-ganolog</a:t>
            </a:r>
            <a:endParaRPr lang="en-GB" sz="1600" dirty="0" smtClean="0">
              <a:solidFill>
                <a:srgbClr val="0070C0"/>
              </a:solidFill>
            </a:endParaRPr>
          </a:p>
          <a:p>
            <a:pPr marL="0" indent="0">
              <a:buNone/>
            </a:pPr>
            <a:endParaRPr lang="en-GB" sz="1600" dirty="0" smtClean="0">
              <a:solidFill>
                <a:srgbClr val="0070C0"/>
              </a:solidFill>
            </a:endParaRPr>
          </a:p>
          <a:p>
            <a:r>
              <a:rPr lang="en-GB" sz="1600" dirty="0" smtClean="0">
                <a:solidFill>
                  <a:srgbClr val="0070C0"/>
                </a:solidFill>
              </a:rPr>
              <a:t>Dysgu drwy </a:t>
            </a:r>
            <a:r>
              <a:rPr lang="en-GB" sz="1600" dirty="0" err="1" smtClean="0">
                <a:solidFill>
                  <a:srgbClr val="0070C0"/>
                </a:solidFill>
              </a:rPr>
              <a:t>brofiad</a:t>
            </a:r>
            <a:endParaRPr lang="en-GB" sz="1600" dirty="0" smtClean="0">
              <a:solidFill>
                <a:srgbClr val="0070C0"/>
              </a:solidFill>
            </a:endParaRPr>
          </a:p>
          <a:p>
            <a:pPr marL="0" indent="0">
              <a:buFont typeface="Wingdings"/>
              <a:buNone/>
            </a:pPr>
            <a:endParaRPr lang="en-GB" sz="1600" dirty="0" smtClean="0">
              <a:solidFill>
                <a:srgbClr val="0070C0"/>
              </a:solidFill>
            </a:endParaRPr>
          </a:p>
          <a:p>
            <a:r>
              <a:rPr lang="en-GB" sz="1600" dirty="0" smtClean="0">
                <a:solidFill>
                  <a:srgbClr val="0070C0"/>
                </a:solidFill>
              </a:rPr>
              <a:t>Datblygu </a:t>
            </a:r>
            <a:r>
              <a:rPr lang="en-GB" sz="1600" dirty="0" err="1" smtClean="0">
                <a:solidFill>
                  <a:srgbClr val="0070C0"/>
                </a:solidFill>
              </a:rPr>
              <a:t>cwestiynu</a:t>
            </a:r>
            <a:r>
              <a:rPr lang="en-GB" sz="1600" dirty="0" smtClean="0">
                <a:solidFill>
                  <a:srgbClr val="0070C0"/>
                </a:solidFill>
              </a:rPr>
              <a:t>, </a:t>
            </a:r>
            <a:r>
              <a:rPr lang="en-GB" sz="1600" dirty="0" err="1" smtClean="0">
                <a:solidFill>
                  <a:srgbClr val="0070C0"/>
                </a:solidFill>
              </a:rPr>
              <a:t>rhesymu</a:t>
            </a:r>
            <a:r>
              <a:rPr lang="en-GB" sz="1600" dirty="0" smtClean="0">
                <a:solidFill>
                  <a:srgbClr val="0070C0"/>
                </a:solidFill>
              </a:rPr>
              <a:t> a sgiliau </a:t>
            </a:r>
            <a:r>
              <a:rPr lang="en-GB" sz="1600" dirty="0" err="1" smtClean="0">
                <a:solidFill>
                  <a:srgbClr val="0070C0"/>
                </a:solidFill>
              </a:rPr>
              <a:t>datrys</a:t>
            </a:r>
            <a:r>
              <a:rPr lang="en-GB" sz="1600" dirty="0" smtClean="0">
                <a:solidFill>
                  <a:srgbClr val="0070C0"/>
                </a:solidFill>
              </a:rPr>
              <a:t> </a:t>
            </a:r>
            <a:r>
              <a:rPr lang="en-GB" sz="1600" dirty="0" err="1" smtClean="0">
                <a:solidFill>
                  <a:srgbClr val="0070C0"/>
                </a:solidFill>
              </a:rPr>
              <a:t>problemau</a:t>
            </a:r>
            <a:r>
              <a:rPr lang="en-GB" sz="1600" dirty="0" smtClean="0">
                <a:solidFill>
                  <a:srgbClr val="0070C0"/>
                </a:solidFill>
              </a:rPr>
              <a:t> </a:t>
            </a:r>
            <a:endParaRPr lang="en-GB" sz="1600" dirty="0">
              <a:solidFill>
                <a:srgbClr val="0070C0"/>
              </a:solidFill>
            </a:endParaRPr>
          </a:p>
        </p:txBody>
      </p:sp>
    </p:spTree>
    <p:extLst>
      <p:ext uri="{BB962C8B-B14F-4D97-AF65-F5344CB8AC3E}">
        <p14:creationId xmlns:p14="http://schemas.microsoft.com/office/powerpoint/2010/main" val="1168000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756717" y="3140968"/>
            <a:ext cx="3136776" cy="4873752"/>
          </a:xfrm>
        </p:spPr>
        <p:txBody>
          <a:bodyPr/>
          <a:lstStyle/>
          <a:p>
            <a:pPr marL="0" indent="0">
              <a:buNone/>
            </a:pPr>
            <a:r>
              <a:rPr lang="en-GB" b="1" dirty="0" smtClean="0"/>
              <a:t>Complete the sentence:</a:t>
            </a:r>
          </a:p>
          <a:p>
            <a:pPr marL="0" indent="0">
              <a:buNone/>
            </a:pPr>
            <a:endParaRPr lang="en-GB" dirty="0"/>
          </a:p>
          <a:p>
            <a:pPr marL="0" indent="0">
              <a:buNone/>
            </a:pPr>
            <a:r>
              <a:rPr lang="en-GB" b="1" dirty="0" smtClean="0"/>
              <a:t>Creativity is …………………</a:t>
            </a:r>
            <a:endParaRPr lang="en-GB" b="1" dirty="0"/>
          </a:p>
        </p:txBody>
      </p:sp>
      <p:sp>
        <p:nvSpPr>
          <p:cNvPr id="4" name="Content Placeholder 2"/>
          <p:cNvSpPr txBox="1">
            <a:spLocks/>
          </p:cNvSpPr>
          <p:nvPr/>
        </p:nvSpPr>
        <p:spPr>
          <a:xfrm>
            <a:off x="971600" y="3140968"/>
            <a:ext cx="3136776"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r>
              <a:rPr lang="en-GB" b="1" dirty="0" err="1" smtClean="0">
                <a:solidFill>
                  <a:srgbClr val="0070C0"/>
                </a:solidFill>
              </a:rPr>
              <a:t>Cwblhewch</a:t>
            </a:r>
            <a:r>
              <a:rPr lang="en-GB" b="1" dirty="0" smtClean="0">
                <a:solidFill>
                  <a:srgbClr val="0070C0"/>
                </a:solidFill>
              </a:rPr>
              <a:t> y </a:t>
            </a:r>
            <a:r>
              <a:rPr lang="en-GB" b="1" dirty="0" err="1" smtClean="0">
                <a:solidFill>
                  <a:srgbClr val="0070C0"/>
                </a:solidFill>
              </a:rPr>
              <a:t>frawddeg</a:t>
            </a:r>
            <a:r>
              <a:rPr lang="en-GB" b="1" dirty="0" smtClean="0">
                <a:solidFill>
                  <a:srgbClr val="0070C0"/>
                </a:solidFill>
              </a:rPr>
              <a:t>:</a:t>
            </a:r>
          </a:p>
          <a:p>
            <a:pPr marL="0" indent="0">
              <a:buFont typeface="Wingdings"/>
              <a:buNone/>
            </a:pPr>
            <a:endParaRPr lang="en-GB" dirty="0" smtClean="0">
              <a:solidFill>
                <a:srgbClr val="0070C0"/>
              </a:solidFill>
            </a:endParaRPr>
          </a:p>
          <a:p>
            <a:pPr marL="0" indent="0">
              <a:buFont typeface="Wingdings"/>
              <a:buNone/>
            </a:pPr>
            <a:r>
              <a:rPr lang="en-GB" b="1" dirty="0" err="1" smtClean="0">
                <a:solidFill>
                  <a:srgbClr val="0070C0"/>
                </a:solidFill>
              </a:rPr>
              <a:t>Creadigrwydd</a:t>
            </a:r>
            <a:r>
              <a:rPr lang="en-GB" b="1" dirty="0" smtClean="0">
                <a:solidFill>
                  <a:srgbClr val="0070C0"/>
                </a:solidFill>
              </a:rPr>
              <a:t> </a:t>
            </a:r>
            <a:r>
              <a:rPr lang="en-GB" b="1" dirty="0" err="1" smtClean="0">
                <a:solidFill>
                  <a:srgbClr val="0070C0"/>
                </a:solidFill>
              </a:rPr>
              <a:t>yw</a:t>
            </a:r>
            <a:r>
              <a:rPr lang="en-GB" b="1" dirty="0" smtClean="0">
                <a:solidFill>
                  <a:srgbClr val="0070C0"/>
                </a:solidFill>
              </a:rPr>
              <a:t> …………………...</a:t>
            </a:r>
            <a:endParaRPr lang="en-GB" b="1" dirty="0">
              <a:solidFill>
                <a:srgbClr val="0070C0"/>
              </a:solidFill>
            </a:endParaRPr>
          </a:p>
        </p:txBody>
      </p:sp>
      <p:pic>
        <p:nvPicPr>
          <p:cNvPr id="2" name="Picture 1" descr="What Is Creativit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4879" y="116632"/>
            <a:ext cx="4070226" cy="2378821"/>
          </a:xfrm>
          <a:prstGeom prst="rect">
            <a:avLst/>
          </a:prstGeom>
        </p:spPr>
      </p:pic>
    </p:spTree>
    <p:extLst>
      <p:ext uri="{BB962C8B-B14F-4D97-AF65-F5344CB8AC3E}">
        <p14:creationId xmlns:p14="http://schemas.microsoft.com/office/powerpoint/2010/main" val="35354006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0070C0"/>
                </a:solidFill>
              </a:rPr>
              <a:t>BETH YW CREADIGRWYDD</a:t>
            </a:r>
            <a:r>
              <a:rPr lang="en-GB" b="1" dirty="0" smtClean="0"/>
              <a:t/>
            </a:r>
            <a:br>
              <a:rPr lang="en-GB" b="1" dirty="0" smtClean="0"/>
            </a:br>
            <a:r>
              <a:rPr lang="en-GB" b="1" dirty="0" smtClean="0"/>
              <a:t>What is Creativity?</a:t>
            </a:r>
            <a:endParaRPr lang="en-GB" b="1" dirty="0"/>
          </a:p>
        </p:txBody>
      </p:sp>
      <p:sp>
        <p:nvSpPr>
          <p:cNvPr id="3" name="Content Placeholder 2"/>
          <p:cNvSpPr>
            <a:spLocks noGrp="1"/>
          </p:cNvSpPr>
          <p:nvPr>
            <p:ph sz="quarter" idx="1"/>
          </p:nvPr>
        </p:nvSpPr>
        <p:spPr/>
        <p:txBody>
          <a:bodyPr>
            <a:normAutofit fontScale="92500"/>
          </a:bodyPr>
          <a:lstStyle/>
          <a:p>
            <a:pPr marL="0" indent="0">
              <a:buNone/>
            </a:pPr>
            <a:r>
              <a:rPr lang="en-GB" b="1" dirty="0" smtClean="0"/>
              <a:t>‘Creativity is a state of mind where in which all our intelligences work together’ </a:t>
            </a:r>
            <a:r>
              <a:rPr lang="en-GB" dirty="0" smtClean="0"/>
              <a:t>– Lucas (2001)</a:t>
            </a:r>
          </a:p>
          <a:p>
            <a:pPr marL="0" indent="0">
              <a:buNone/>
            </a:pPr>
            <a:endParaRPr lang="en-GB" dirty="0"/>
          </a:p>
          <a:p>
            <a:pPr marL="0" indent="0">
              <a:buNone/>
            </a:pPr>
            <a:r>
              <a:rPr lang="en-GB" b="1" dirty="0" smtClean="0"/>
              <a:t>‘Creativity is the ability to solve problems and fashion products and to raise new questions’ </a:t>
            </a:r>
            <a:r>
              <a:rPr lang="en-GB" dirty="0" smtClean="0"/>
              <a:t>– Gardner (1997)</a:t>
            </a:r>
          </a:p>
          <a:p>
            <a:pPr marL="0" indent="0">
              <a:buNone/>
            </a:pPr>
            <a:r>
              <a:rPr lang="en-GB" i="1" dirty="0" smtClean="0">
                <a:solidFill>
                  <a:srgbClr val="0070C0"/>
                </a:solidFill>
              </a:rPr>
              <a:t>- Pa </a:t>
            </a:r>
            <a:r>
              <a:rPr lang="en-GB" i="1" dirty="0" err="1" smtClean="0">
                <a:solidFill>
                  <a:srgbClr val="0070C0"/>
                </a:solidFill>
              </a:rPr>
              <a:t>brosesau</a:t>
            </a:r>
            <a:r>
              <a:rPr lang="en-GB" i="1" dirty="0" smtClean="0">
                <a:solidFill>
                  <a:srgbClr val="0070C0"/>
                </a:solidFill>
              </a:rPr>
              <a:t> </a:t>
            </a:r>
            <a:r>
              <a:rPr lang="en-GB" i="1" dirty="0" err="1" smtClean="0">
                <a:solidFill>
                  <a:srgbClr val="0070C0"/>
                </a:solidFill>
              </a:rPr>
              <a:t>meddyliol</a:t>
            </a:r>
            <a:r>
              <a:rPr lang="en-GB" i="1" dirty="0" smtClean="0">
                <a:solidFill>
                  <a:srgbClr val="0070C0"/>
                </a:solidFill>
              </a:rPr>
              <a:t> sydd </a:t>
            </a:r>
            <a:r>
              <a:rPr lang="en-GB" i="1" dirty="0" err="1" smtClean="0">
                <a:solidFill>
                  <a:srgbClr val="0070C0"/>
                </a:solidFill>
              </a:rPr>
              <a:t>ynghlwm</a:t>
            </a:r>
            <a:r>
              <a:rPr lang="en-GB" i="1" dirty="0" smtClean="0">
                <a:solidFill>
                  <a:srgbClr val="0070C0"/>
                </a:solidFill>
              </a:rPr>
              <a:t>?</a:t>
            </a:r>
          </a:p>
          <a:p>
            <a:pPr>
              <a:buFontTx/>
              <a:buChar char="-"/>
            </a:pPr>
            <a:r>
              <a:rPr lang="en-GB" dirty="0" smtClean="0"/>
              <a:t>What mental processes are involved?</a:t>
            </a:r>
          </a:p>
          <a:p>
            <a:pPr>
              <a:buFontTx/>
              <a:buChar char="-"/>
            </a:pPr>
            <a:r>
              <a:rPr lang="en-GB" i="1" dirty="0" smtClean="0">
                <a:solidFill>
                  <a:srgbClr val="0070C0"/>
                </a:solidFill>
              </a:rPr>
              <a:t>A </a:t>
            </a:r>
            <a:r>
              <a:rPr lang="en-GB" i="1" dirty="0" err="1" smtClean="0">
                <a:solidFill>
                  <a:srgbClr val="0070C0"/>
                </a:solidFill>
              </a:rPr>
              <a:t>yw</a:t>
            </a:r>
            <a:r>
              <a:rPr lang="en-GB" i="1" dirty="0" smtClean="0">
                <a:solidFill>
                  <a:srgbClr val="0070C0"/>
                </a:solidFill>
              </a:rPr>
              <a:t> </a:t>
            </a:r>
            <a:r>
              <a:rPr lang="en-GB" i="1" dirty="0" err="1" smtClean="0">
                <a:solidFill>
                  <a:srgbClr val="0070C0"/>
                </a:solidFill>
              </a:rPr>
              <a:t>creadigrwydd</a:t>
            </a:r>
            <a:r>
              <a:rPr lang="en-GB" i="1" dirty="0" smtClean="0">
                <a:solidFill>
                  <a:srgbClr val="0070C0"/>
                </a:solidFill>
              </a:rPr>
              <a:t> yn </a:t>
            </a:r>
            <a:r>
              <a:rPr lang="en-GB" i="1" dirty="0" err="1" smtClean="0">
                <a:solidFill>
                  <a:srgbClr val="0070C0"/>
                </a:solidFill>
              </a:rPr>
              <a:t>gynhenid</a:t>
            </a:r>
            <a:r>
              <a:rPr lang="en-GB" i="1" dirty="0" smtClean="0">
                <a:solidFill>
                  <a:srgbClr val="0070C0"/>
                </a:solidFill>
              </a:rPr>
              <a:t>?</a:t>
            </a:r>
          </a:p>
          <a:p>
            <a:pPr>
              <a:buFontTx/>
              <a:buChar char="-"/>
            </a:pPr>
            <a:r>
              <a:rPr lang="en-GB" dirty="0" smtClean="0"/>
              <a:t>Is creativity innate?</a:t>
            </a:r>
          </a:p>
          <a:p>
            <a:pPr>
              <a:buFontTx/>
              <a:buChar char="-"/>
            </a:pPr>
            <a:r>
              <a:rPr lang="en-GB" i="1" dirty="0" smtClean="0">
                <a:solidFill>
                  <a:srgbClr val="0070C0"/>
                </a:solidFill>
              </a:rPr>
              <a:t>Beth yw’r gwahanol </a:t>
            </a:r>
            <a:r>
              <a:rPr lang="en-GB" i="1" dirty="0" err="1" smtClean="0">
                <a:solidFill>
                  <a:srgbClr val="0070C0"/>
                </a:solidFill>
              </a:rPr>
              <a:t>fathau</a:t>
            </a:r>
            <a:r>
              <a:rPr lang="en-GB" i="1" dirty="0" smtClean="0">
                <a:solidFill>
                  <a:srgbClr val="0070C0"/>
                </a:solidFill>
              </a:rPr>
              <a:t> o </a:t>
            </a:r>
            <a:r>
              <a:rPr lang="en-GB" i="1" dirty="0" err="1" smtClean="0">
                <a:solidFill>
                  <a:srgbClr val="0070C0"/>
                </a:solidFill>
              </a:rPr>
              <a:t>greadigrwydd</a:t>
            </a:r>
            <a:r>
              <a:rPr lang="en-GB" i="1" dirty="0" smtClean="0">
                <a:solidFill>
                  <a:srgbClr val="0070C0"/>
                </a:solidFill>
              </a:rPr>
              <a:t>?</a:t>
            </a:r>
          </a:p>
          <a:p>
            <a:pPr>
              <a:buFontTx/>
              <a:buChar char="-"/>
            </a:pPr>
            <a:r>
              <a:rPr lang="en-GB" dirty="0" smtClean="0"/>
              <a:t>What are the different types of creativity? </a:t>
            </a:r>
            <a:endParaRPr lang="en-GB" dirty="0"/>
          </a:p>
        </p:txBody>
      </p:sp>
      <p:pic>
        <p:nvPicPr>
          <p:cNvPr id="4" name="Picture 3" descr="Philosophical Questions 1 « Quantum Est In Rebus Inan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2240" y="3717032"/>
            <a:ext cx="1567061" cy="1567061"/>
          </a:xfrm>
          <a:prstGeom prst="rect">
            <a:avLst/>
          </a:prstGeom>
        </p:spPr>
      </p:pic>
    </p:spTree>
    <p:extLst>
      <p:ext uri="{BB962C8B-B14F-4D97-AF65-F5344CB8AC3E}">
        <p14:creationId xmlns:p14="http://schemas.microsoft.com/office/powerpoint/2010/main" val="22313467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i="1" dirty="0" err="1" smtClean="0">
                <a:solidFill>
                  <a:srgbClr val="0070C0"/>
                </a:solidFill>
              </a:rPr>
              <a:t>Tonnau</a:t>
            </a:r>
            <a:r>
              <a:rPr lang="en-GB" b="1" i="1" dirty="0" smtClean="0">
                <a:solidFill>
                  <a:srgbClr val="0070C0"/>
                </a:solidFill>
              </a:rPr>
              <a:t> o </a:t>
            </a:r>
            <a:r>
              <a:rPr lang="en-GB" b="1" i="1" dirty="0" err="1" smtClean="0">
                <a:solidFill>
                  <a:srgbClr val="0070C0"/>
                </a:solidFill>
              </a:rPr>
              <a:t>greadigrwydd</a:t>
            </a:r>
            <a:r>
              <a:rPr lang="en-GB" b="1" i="1" dirty="0" smtClean="0">
                <a:solidFill>
                  <a:srgbClr val="0070C0"/>
                </a:solidFill>
              </a:rPr>
              <a:t> o fewn </a:t>
            </a:r>
            <a:r>
              <a:rPr lang="en-GB" b="1" i="1" dirty="0" err="1" smtClean="0">
                <a:solidFill>
                  <a:srgbClr val="0070C0"/>
                </a:solidFill>
              </a:rPr>
              <a:t>addsysg</a:t>
            </a:r>
            <a:r>
              <a:rPr lang="en-GB" b="1" dirty="0" smtClean="0"/>
              <a:t/>
            </a:r>
            <a:br>
              <a:rPr lang="en-GB" b="1" dirty="0" smtClean="0"/>
            </a:br>
            <a:r>
              <a:rPr lang="en-GB" b="1" dirty="0" smtClean="0"/>
              <a:t>The Waves of Creativity in Education</a:t>
            </a:r>
            <a:endParaRPr lang="en-GB" b="1" dirty="0"/>
          </a:p>
        </p:txBody>
      </p:sp>
      <p:sp>
        <p:nvSpPr>
          <p:cNvPr id="3" name="Content Placeholder 2"/>
          <p:cNvSpPr>
            <a:spLocks noGrp="1"/>
          </p:cNvSpPr>
          <p:nvPr>
            <p:ph sz="quarter" idx="1"/>
          </p:nvPr>
        </p:nvSpPr>
        <p:spPr>
          <a:xfrm>
            <a:off x="739524" y="1736991"/>
            <a:ext cx="3424808" cy="4873752"/>
          </a:xfrm>
        </p:spPr>
        <p:txBody>
          <a:bodyPr>
            <a:normAutofit fontScale="92500"/>
          </a:bodyPr>
          <a:lstStyle/>
          <a:p>
            <a:pPr marL="0" indent="0">
              <a:buNone/>
            </a:pPr>
            <a:r>
              <a:rPr lang="en-GB" sz="1800" b="1" dirty="0" err="1" smtClean="0"/>
              <a:t>Adroddiad</a:t>
            </a:r>
            <a:r>
              <a:rPr lang="en-GB" sz="1800" b="1" dirty="0" smtClean="0"/>
              <a:t> </a:t>
            </a:r>
            <a:r>
              <a:rPr lang="en-GB" sz="1800" b="1" dirty="0" err="1" smtClean="0"/>
              <a:t>Plowden</a:t>
            </a:r>
            <a:r>
              <a:rPr lang="en-GB" sz="1800" b="1" dirty="0" smtClean="0"/>
              <a:t> - CACE (1967) </a:t>
            </a:r>
          </a:p>
          <a:p>
            <a:pPr>
              <a:buFontTx/>
              <a:buChar char="-"/>
            </a:pPr>
            <a:r>
              <a:rPr lang="en-GB" sz="1800" dirty="0"/>
              <a:t>Dysgu drwy </a:t>
            </a:r>
            <a:r>
              <a:rPr lang="en-GB" sz="1800" dirty="0" err="1"/>
              <a:t>ddarganfod</a:t>
            </a:r>
            <a:endParaRPr lang="en-GB" sz="1800" dirty="0"/>
          </a:p>
          <a:p>
            <a:pPr>
              <a:buFontTx/>
              <a:buChar char="-"/>
            </a:pPr>
            <a:r>
              <a:rPr lang="en-GB" sz="1800" dirty="0"/>
              <a:t>Mae gan </a:t>
            </a:r>
            <a:r>
              <a:rPr lang="en-GB" sz="1800" dirty="0" err="1"/>
              <a:t>blant</a:t>
            </a:r>
            <a:r>
              <a:rPr lang="en-GB" sz="1800" dirty="0"/>
              <a:t> ran </a:t>
            </a:r>
            <a:r>
              <a:rPr lang="en-GB" sz="1800" dirty="0" err="1"/>
              <a:t>weithredol</a:t>
            </a:r>
            <a:r>
              <a:rPr lang="en-GB" sz="1800" dirty="0"/>
              <a:t> yn y </a:t>
            </a:r>
            <a:r>
              <a:rPr lang="en-GB" sz="1800" dirty="0" err="1"/>
              <a:t>diffiniad</a:t>
            </a:r>
            <a:r>
              <a:rPr lang="en-GB" sz="1800" dirty="0"/>
              <a:t> o'r </a:t>
            </a:r>
            <a:r>
              <a:rPr lang="en-GB" sz="1800" dirty="0" err="1"/>
              <a:t>cwricwlwm</a:t>
            </a:r>
            <a:r>
              <a:rPr lang="en-GB" sz="1800" dirty="0"/>
              <a:t> </a:t>
            </a:r>
            <a:r>
              <a:rPr lang="en-GB" sz="1800" dirty="0" err="1"/>
              <a:t>a'i</a:t>
            </a:r>
            <a:r>
              <a:rPr lang="en-GB" sz="1800" dirty="0"/>
              <a:t> </a:t>
            </a:r>
            <a:r>
              <a:rPr lang="en-GB" sz="1800" dirty="0" err="1"/>
              <a:t>archwilio</a:t>
            </a:r>
            <a:endParaRPr lang="en-GB" sz="1800" dirty="0"/>
          </a:p>
          <a:p>
            <a:pPr>
              <a:buFontTx/>
              <a:buChar char="-"/>
            </a:pPr>
            <a:r>
              <a:rPr lang="en-GB" sz="1800" dirty="0" err="1"/>
              <a:t>Rôl</a:t>
            </a:r>
            <a:r>
              <a:rPr lang="en-GB" sz="1800" dirty="0"/>
              <a:t> </a:t>
            </a:r>
            <a:r>
              <a:rPr lang="en-GB" sz="1800" dirty="0" err="1"/>
              <a:t>graidd</a:t>
            </a:r>
            <a:r>
              <a:rPr lang="en-GB" sz="1800" dirty="0"/>
              <a:t> </a:t>
            </a:r>
            <a:r>
              <a:rPr lang="en-GB" sz="1800" dirty="0" smtClean="0"/>
              <a:t>yn </a:t>
            </a:r>
            <a:r>
              <a:rPr lang="en-GB" sz="1800" dirty="0" err="1" smtClean="0"/>
              <a:t>cael</a:t>
            </a:r>
            <a:r>
              <a:rPr lang="en-GB" sz="1800" dirty="0" smtClean="0"/>
              <a:t> ei </a:t>
            </a:r>
            <a:r>
              <a:rPr lang="en-GB" sz="1800" dirty="0" err="1" smtClean="0"/>
              <a:t>roi</a:t>
            </a:r>
            <a:r>
              <a:rPr lang="en-GB" sz="1800" dirty="0" smtClean="0"/>
              <a:t> </a:t>
            </a:r>
            <a:r>
              <a:rPr lang="en-GB" sz="1800" dirty="0" err="1"/>
              <a:t>i</a:t>
            </a:r>
            <a:r>
              <a:rPr lang="en-GB" sz="1800" dirty="0"/>
              <a:t> </a:t>
            </a:r>
            <a:r>
              <a:rPr lang="en-GB" sz="1800" dirty="0" err="1"/>
              <a:t>chwarae</a:t>
            </a:r>
            <a:endParaRPr lang="en-GB" sz="1800" dirty="0"/>
          </a:p>
          <a:p>
            <a:pPr marL="0" indent="0">
              <a:buNone/>
            </a:pPr>
            <a:endParaRPr lang="en-GB" sz="1800" dirty="0"/>
          </a:p>
          <a:p>
            <a:pPr marL="0" indent="0">
              <a:buNone/>
            </a:pPr>
            <a:r>
              <a:rPr lang="en-GB" sz="1800" b="1" dirty="0" smtClean="0"/>
              <a:t>Y </a:t>
            </a:r>
            <a:r>
              <a:rPr lang="en-GB" sz="1800" b="1" dirty="0" err="1" smtClean="0"/>
              <a:t>Cwricwlwm</a:t>
            </a:r>
            <a:r>
              <a:rPr lang="en-GB" sz="1800" b="1" dirty="0" smtClean="0"/>
              <a:t> </a:t>
            </a:r>
            <a:r>
              <a:rPr lang="en-GB" sz="1800" b="1" dirty="0" err="1" smtClean="0"/>
              <a:t>Cenedlaethol</a:t>
            </a:r>
            <a:r>
              <a:rPr lang="en-GB" sz="1800" b="1" dirty="0" smtClean="0"/>
              <a:t> (</a:t>
            </a:r>
            <a:r>
              <a:rPr lang="en-GB" sz="1800" b="1" dirty="0" err="1" smtClean="0"/>
              <a:t>cyflwynwyd</a:t>
            </a:r>
            <a:r>
              <a:rPr lang="en-GB" sz="1800" b="1" dirty="0" smtClean="0"/>
              <a:t> yn 1988)</a:t>
            </a:r>
            <a:endParaRPr lang="en-GB" sz="1800" b="1" dirty="0" smtClean="0"/>
          </a:p>
          <a:p>
            <a:pPr marL="0" indent="0">
              <a:buNone/>
            </a:pPr>
            <a:r>
              <a:rPr lang="en-GB" sz="1800" dirty="0"/>
              <a:t>'</a:t>
            </a:r>
            <a:r>
              <a:rPr lang="en-GB" sz="1800" dirty="0" err="1"/>
              <a:t>Datblygiad</a:t>
            </a:r>
            <a:r>
              <a:rPr lang="en-GB" sz="1800" dirty="0"/>
              <a:t> </a:t>
            </a:r>
            <a:r>
              <a:rPr lang="en-GB" sz="1800" dirty="0" err="1"/>
              <a:t>creadigol</a:t>
            </a:r>
            <a:r>
              <a:rPr lang="en-GB" sz="1800" dirty="0"/>
              <a:t>' – yn y </a:t>
            </a:r>
            <a:r>
              <a:rPr lang="en-GB" sz="1800" dirty="0" err="1"/>
              <a:t>Cyfnod</a:t>
            </a:r>
            <a:r>
              <a:rPr lang="en-GB" sz="1800" dirty="0"/>
              <a:t> </a:t>
            </a:r>
            <a:r>
              <a:rPr lang="en-GB" sz="1800" dirty="0" smtClean="0"/>
              <a:t>Sylfaen (2010)</a:t>
            </a:r>
            <a:endParaRPr lang="en-GB" sz="1800" dirty="0"/>
          </a:p>
          <a:p>
            <a:pPr marL="0" indent="0">
              <a:buNone/>
            </a:pPr>
            <a:r>
              <a:rPr lang="en-GB" sz="1800" dirty="0"/>
              <a:t>'Meddwl </a:t>
            </a:r>
            <a:r>
              <a:rPr lang="en-GB" sz="1800" dirty="0" err="1"/>
              <a:t>c</a:t>
            </a:r>
            <a:r>
              <a:rPr lang="en-GB" sz="1800" dirty="0" err="1" smtClean="0"/>
              <a:t>readigol</a:t>
            </a:r>
            <a:r>
              <a:rPr lang="en-GB" sz="1800" dirty="0"/>
              <a:t>' – a </a:t>
            </a:r>
            <a:r>
              <a:rPr lang="en-GB" sz="1800" dirty="0" err="1"/>
              <a:t>nodwyd</a:t>
            </a:r>
            <a:r>
              <a:rPr lang="en-GB" sz="1800" dirty="0"/>
              <a:t> fel </a:t>
            </a:r>
            <a:r>
              <a:rPr lang="en-GB" sz="1800" dirty="0" err="1"/>
              <a:t>sgil</a:t>
            </a:r>
            <a:r>
              <a:rPr lang="en-GB" sz="1800" dirty="0"/>
              <a:t> </a:t>
            </a:r>
            <a:r>
              <a:rPr lang="en-GB" sz="1800" dirty="0" err="1"/>
              <a:t>allweddol</a:t>
            </a:r>
            <a:r>
              <a:rPr lang="en-GB" sz="1800" dirty="0"/>
              <a:t> yn y </a:t>
            </a:r>
            <a:r>
              <a:rPr lang="en-GB" sz="1800" dirty="0" err="1"/>
              <a:t>Cwricwlwm</a:t>
            </a:r>
            <a:r>
              <a:rPr lang="en-GB" sz="1800" dirty="0"/>
              <a:t> </a:t>
            </a:r>
            <a:r>
              <a:rPr lang="en-GB" sz="1800" dirty="0" err="1" smtClean="0"/>
              <a:t>Cenedlaethol</a:t>
            </a:r>
            <a:r>
              <a:rPr lang="en-GB" sz="1800" dirty="0" smtClean="0"/>
              <a:t> (2008)</a:t>
            </a:r>
            <a:endParaRPr lang="en-GB" sz="1800" dirty="0"/>
          </a:p>
        </p:txBody>
      </p:sp>
      <p:sp>
        <p:nvSpPr>
          <p:cNvPr id="4" name="Content Placeholder 2"/>
          <p:cNvSpPr txBox="1">
            <a:spLocks/>
          </p:cNvSpPr>
          <p:nvPr/>
        </p:nvSpPr>
        <p:spPr>
          <a:xfrm>
            <a:off x="4652392" y="1752600"/>
            <a:ext cx="3424808" cy="4873752"/>
          </a:xfrm>
          <a:prstGeom prst="rect">
            <a:avLst/>
          </a:prstGeom>
        </p:spPr>
        <p:txBody>
          <a:bodyPr vert="horz">
            <a:normAutofit lnSpcReduction="1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r>
              <a:rPr lang="en-GB" sz="1800" b="1" dirty="0" err="1" smtClean="0"/>
              <a:t>Plowden</a:t>
            </a:r>
            <a:r>
              <a:rPr lang="en-GB" sz="1800" b="1" dirty="0" smtClean="0"/>
              <a:t> Report - CACE (1967) </a:t>
            </a:r>
          </a:p>
          <a:p>
            <a:pPr>
              <a:buFontTx/>
              <a:buChar char="-"/>
            </a:pPr>
            <a:r>
              <a:rPr lang="en-GB" sz="1800" dirty="0" smtClean="0"/>
              <a:t>Learning by discovery</a:t>
            </a:r>
          </a:p>
          <a:p>
            <a:pPr>
              <a:buFontTx/>
              <a:buChar char="-"/>
            </a:pPr>
            <a:r>
              <a:rPr lang="en-GB" sz="1800" dirty="0" smtClean="0"/>
              <a:t>Children have an active role in both the definition and exploration of the curriculum</a:t>
            </a:r>
          </a:p>
          <a:p>
            <a:pPr>
              <a:buFontTx/>
              <a:buChar char="-"/>
            </a:pPr>
            <a:r>
              <a:rPr lang="en-GB" sz="1800" dirty="0" smtClean="0"/>
              <a:t>A core role given to play</a:t>
            </a:r>
          </a:p>
          <a:p>
            <a:pPr marL="0" indent="0">
              <a:buFont typeface="Wingdings"/>
              <a:buNone/>
            </a:pPr>
            <a:endParaRPr lang="en-GB" sz="1800" dirty="0" smtClean="0"/>
          </a:p>
          <a:p>
            <a:pPr marL="0" indent="0">
              <a:buFont typeface="Wingdings"/>
              <a:buNone/>
            </a:pPr>
            <a:r>
              <a:rPr lang="en-GB" sz="1800" b="1" dirty="0" smtClean="0"/>
              <a:t>The National </a:t>
            </a:r>
            <a:r>
              <a:rPr lang="en-GB" sz="1800" b="1" dirty="0" smtClean="0"/>
              <a:t>Curriculum (introduced in 1988)</a:t>
            </a:r>
            <a:endParaRPr lang="en-GB" sz="1800" b="1" dirty="0" smtClean="0"/>
          </a:p>
          <a:p>
            <a:pPr marL="0" indent="0">
              <a:buFont typeface="Wingdings"/>
              <a:buNone/>
            </a:pPr>
            <a:r>
              <a:rPr lang="en-GB" sz="1800" dirty="0" smtClean="0"/>
              <a:t>‘Creative development’ – in Foundation </a:t>
            </a:r>
            <a:r>
              <a:rPr lang="en-GB" sz="1800" dirty="0" smtClean="0"/>
              <a:t>Phase (2010)</a:t>
            </a:r>
            <a:endParaRPr lang="en-GB" sz="1800" dirty="0" smtClean="0"/>
          </a:p>
          <a:p>
            <a:pPr marL="0" indent="0">
              <a:buFont typeface="Wingdings"/>
              <a:buNone/>
            </a:pPr>
            <a:r>
              <a:rPr lang="en-GB" sz="1800" dirty="0" smtClean="0"/>
              <a:t>‘Creative thinking’ – identified as a key skill in National </a:t>
            </a:r>
            <a:r>
              <a:rPr lang="en-GB" sz="1800" dirty="0" smtClean="0"/>
              <a:t>Curriculum (2008)</a:t>
            </a:r>
            <a:endParaRPr lang="en-GB" sz="1800" dirty="0"/>
          </a:p>
        </p:txBody>
      </p:sp>
    </p:spTree>
    <p:extLst>
      <p:ext uri="{BB962C8B-B14F-4D97-AF65-F5344CB8AC3E}">
        <p14:creationId xmlns:p14="http://schemas.microsoft.com/office/powerpoint/2010/main" val="14495957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i="1" dirty="0" err="1">
                <a:solidFill>
                  <a:srgbClr val="0070C0"/>
                </a:solidFill>
              </a:rPr>
              <a:t>Tonnau</a:t>
            </a:r>
            <a:r>
              <a:rPr lang="en-GB" b="1" i="1" dirty="0">
                <a:solidFill>
                  <a:srgbClr val="0070C0"/>
                </a:solidFill>
              </a:rPr>
              <a:t> o </a:t>
            </a:r>
            <a:r>
              <a:rPr lang="en-GB" b="1" i="1" dirty="0" err="1">
                <a:solidFill>
                  <a:srgbClr val="0070C0"/>
                </a:solidFill>
              </a:rPr>
              <a:t>greadigrwydd</a:t>
            </a:r>
            <a:r>
              <a:rPr lang="en-GB" b="1" i="1" dirty="0">
                <a:solidFill>
                  <a:srgbClr val="0070C0"/>
                </a:solidFill>
              </a:rPr>
              <a:t> o fewn </a:t>
            </a:r>
            <a:r>
              <a:rPr lang="en-GB" b="1" i="1" dirty="0" err="1">
                <a:solidFill>
                  <a:srgbClr val="0070C0"/>
                </a:solidFill>
              </a:rPr>
              <a:t>addsysg</a:t>
            </a:r>
            <a:r>
              <a:rPr lang="en-GB" b="1" i="1" dirty="0">
                <a:solidFill>
                  <a:srgbClr val="0070C0"/>
                </a:solidFill>
              </a:rPr>
              <a:t> </a:t>
            </a:r>
            <a:r>
              <a:rPr lang="en-GB" b="1" dirty="0" smtClean="0"/>
              <a:t>The </a:t>
            </a:r>
            <a:r>
              <a:rPr lang="en-GB" b="1" dirty="0"/>
              <a:t>Waves of Creativity in Education</a:t>
            </a:r>
            <a:endParaRPr lang="en-GB" dirty="0"/>
          </a:p>
        </p:txBody>
      </p:sp>
      <p:sp>
        <p:nvSpPr>
          <p:cNvPr id="3" name="Content Placeholder 2"/>
          <p:cNvSpPr>
            <a:spLocks noGrp="1"/>
          </p:cNvSpPr>
          <p:nvPr>
            <p:ph sz="quarter" idx="1"/>
          </p:nvPr>
        </p:nvSpPr>
        <p:spPr>
          <a:xfrm>
            <a:off x="4716016" y="1600200"/>
            <a:ext cx="3208784" cy="4873752"/>
          </a:xfrm>
        </p:spPr>
        <p:txBody>
          <a:bodyPr>
            <a:normAutofit fontScale="77500" lnSpcReduction="20000"/>
          </a:bodyPr>
          <a:lstStyle/>
          <a:p>
            <a:pPr marL="0" indent="0">
              <a:buNone/>
            </a:pPr>
            <a:r>
              <a:rPr lang="en-GB" dirty="0" smtClean="0"/>
              <a:t>21</a:t>
            </a:r>
            <a:r>
              <a:rPr lang="en-GB" baseline="30000" dirty="0" smtClean="0"/>
              <a:t>st</a:t>
            </a:r>
            <a:r>
              <a:rPr lang="en-GB" dirty="0" smtClean="0"/>
              <a:t> Century Learning – </a:t>
            </a:r>
          </a:p>
          <a:p>
            <a:pPr marL="0" indent="0">
              <a:buNone/>
            </a:pPr>
            <a:r>
              <a:rPr lang="en-GB" dirty="0"/>
              <a:t>-</a:t>
            </a:r>
            <a:r>
              <a:rPr lang="en-GB" dirty="0" smtClean="0"/>
              <a:t>a move into characterising ‘creativity’ into everyday learning.</a:t>
            </a:r>
          </a:p>
          <a:p>
            <a:pPr marL="0" indent="0">
              <a:buNone/>
            </a:pPr>
            <a:endParaRPr lang="en-GB" dirty="0" smtClean="0"/>
          </a:p>
          <a:p>
            <a:pPr marL="0" indent="0">
              <a:buNone/>
            </a:pPr>
            <a:r>
              <a:rPr lang="en-GB" dirty="0" smtClean="0"/>
              <a:t>-Creativity seen as essential part of children’s lives </a:t>
            </a:r>
          </a:p>
          <a:p>
            <a:pPr marL="0" indent="0">
              <a:buNone/>
            </a:pPr>
            <a:endParaRPr lang="en-GB" dirty="0" smtClean="0"/>
          </a:p>
          <a:p>
            <a:pPr>
              <a:buFontTx/>
              <a:buChar char="-"/>
            </a:pPr>
            <a:r>
              <a:rPr lang="en-GB" b="1" dirty="0" smtClean="0"/>
              <a:t>The Roberts Review (2006) </a:t>
            </a:r>
            <a:r>
              <a:rPr lang="en-GB" dirty="0" smtClean="0"/>
              <a:t>– enhanced learner engagement and inclusion</a:t>
            </a:r>
          </a:p>
          <a:p>
            <a:pPr>
              <a:buFontTx/>
              <a:buChar char="-"/>
            </a:pPr>
            <a:r>
              <a:rPr lang="en-GB" dirty="0" smtClean="0"/>
              <a:t>Mapped out a framework for creativity </a:t>
            </a:r>
          </a:p>
          <a:p>
            <a:pPr>
              <a:buFontTx/>
              <a:buChar char="-"/>
            </a:pPr>
            <a:r>
              <a:rPr lang="en-GB" dirty="0" smtClean="0"/>
              <a:t>Cross curricular approach for creativity</a:t>
            </a:r>
          </a:p>
          <a:p>
            <a:pPr marL="0" indent="0">
              <a:buNone/>
            </a:pPr>
            <a:endParaRPr lang="en-GB" dirty="0"/>
          </a:p>
        </p:txBody>
      </p:sp>
      <p:sp>
        <p:nvSpPr>
          <p:cNvPr id="4" name="Content Placeholder 2"/>
          <p:cNvSpPr txBox="1">
            <a:spLocks/>
          </p:cNvSpPr>
          <p:nvPr/>
        </p:nvSpPr>
        <p:spPr>
          <a:xfrm>
            <a:off x="755576" y="1700808"/>
            <a:ext cx="3208784" cy="4873752"/>
          </a:xfrm>
          <a:prstGeom prst="rect">
            <a:avLst/>
          </a:prstGeom>
        </p:spPr>
        <p:txBody>
          <a:bodyPr vert="horz">
            <a:normAutofit fontScale="850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GB" dirty="0" smtClean="0"/>
              <a:t>Dysgu</a:t>
            </a:r>
            <a:r>
              <a:rPr lang="en-GB" dirty="0"/>
              <a:t> </a:t>
            </a:r>
            <a:r>
              <a:rPr lang="en-GB" dirty="0" smtClean="0"/>
              <a:t>yn </a:t>
            </a:r>
            <a:r>
              <a:rPr lang="en-GB" dirty="0" err="1" smtClean="0"/>
              <a:t>yr</a:t>
            </a:r>
            <a:r>
              <a:rPr lang="en-GB" dirty="0" smtClean="0"/>
              <a:t> </a:t>
            </a:r>
            <a:r>
              <a:rPr lang="en-GB" dirty="0"/>
              <a:t>21ain </a:t>
            </a:r>
            <a:r>
              <a:rPr lang="en-GB" dirty="0" err="1"/>
              <a:t>Ganrif</a:t>
            </a:r>
            <a:r>
              <a:rPr lang="en-GB" dirty="0"/>
              <a:t> </a:t>
            </a:r>
          </a:p>
          <a:p>
            <a:pPr marL="0" indent="0">
              <a:buNone/>
            </a:pPr>
            <a:r>
              <a:rPr lang="en-GB" dirty="0"/>
              <a:t>-</a:t>
            </a:r>
            <a:r>
              <a:rPr lang="en-GB" dirty="0" err="1"/>
              <a:t>symudiad</a:t>
            </a:r>
            <a:r>
              <a:rPr lang="en-GB" dirty="0"/>
              <a:t> </a:t>
            </a:r>
            <a:r>
              <a:rPr lang="en-GB" dirty="0" err="1"/>
              <a:t>i</a:t>
            </a:r>
            <a:r>
              <a:rPr lang="en-GB" dirty="0"/>
              <a:t> </a:t>
            </a:r>
            <a:r>
              <a:rPr lang="en-GB" dirty="0" err="1"/>
              <a:t>nodweddu</a:t>
            </a:r>
            <a:r>
              <a:rPr lang="en-GB" dirty="0"/>
              <a:t> '</a:t>
            </a:r>
            <a:r>
              <a:rPr lang="en-GB" dirty="0" err="1"/>
              <a:t>creadigrwydd</a:t>
            </a:r>
            <a:r>
              <a:rPr lang="en-GB" dirty="0"/>
              <a:t>' </a:t>
            </a:r>
            <a:r>
              <a:rPr lang="en-GB" dirty="0" err="1"/>
              <a:t>i</a:t>
            </a:r>
            <a:r>
              <a:rPr lang="en-GB" dirty="0"/>
              <a:t> </a:t>
            </a:r>
            <a:r>
              <a:rPr lang="en-GB" dirty="0" smtClean="0"/>
              <a:t>fewn </a:t>
            </a:r>
            <a:r>
              <a:rPr lang="en-GB" dirty="0" err="1" smtClean="0"/>
              <a:t>i</a:t>
            </a:r>
            <a:r>
              <a:rPr lang="en-GB" dirty="0" smtClean="0"/>
              <a:t> </a:t>
            </a:r>
            <a:r>
              <a:rPr lang="en-GB" dirty="0" err="1" smtClean="0"/>
              <a:t>ddysgu</a:t>
            </a:r>
            <a:r>
              <a:rPr lang="en-GB" dirty="0" smtClean="0"/>
              <a:t> </a:t>
            </a:r>
            <a:r>
              <a:rPr lang="en-GB" dirty="0"/>
              <a:t>bob dydd.</a:t>
            </a:r>
          </a:p>
          <a:p>
            <a:pPr marL="0" indent="0">
              <a:buNone/>
            </a:pPr>
            <a:endParaRPr lang="en-GB" dirty="0"/>
          </a:p>
          <a:p>
            <a:pPr marL="0" indent="0">
              <a:buNone/>
            </a:pPr>
            <a:r>
              <a:rPr lang="en-GB" dirty="0"/>
              <a:t>-</a:t>
            </a:r>
            <a:r>
              <a:rPr lang="en-GB" dirty="0" err="1"/>
              <a:t>Creadigrwydd</a:t>
            </a:r>
            <a:r>
              <a:rPr lang="en-GB" dirty="0"/>
              <a:t> yn </a:t>
            </a:r>
            <a:r>
              <a:rPr lang="en-GB" dirty="0" err="1"/>
              <a:t>cael</a:t>
            </a:r>
            <a:r>
              <a:rPr lang="en-GB" dirty="0"/>
              <a:t> ei </a:t>
            </a:r>
            <a:r>
              <a:rPr lang="en-GB" dirty="0" err="1"/>
              <a:t>ystyried</a:t>
            </a:r>
            <a:r>
              <a:rPr lang="en-GB" dirty="0"/>
              <a:t> yn rhan </a:t>
            </a:r>
            <a:r>
              <a:rPr lang="en-GB" dirty="0" err="1"/>
              <a:t>hanfodol</a:t>
            </a:r>
            <a:r>
              <a:rPr lang="en-GB" dirty="0"/>
              <a:t> o </a:t>
            </a:r>
            <a:r>
              <a:rPr lang="en-GB" dirty="0" err="1"/>
              <a:t>fywydau</a:t>
            </a:r>
            <a:r>
              <a:rPr lang="en-GB" dirty="0"/>
              <a:t> plant </a:t>
            </a:r>
          </a:p>
          <a:p>
            <a:pPr marL="0" indent="0">
              <a:buFont typeface="Wingdings"/>
              <a:buNone/>
            </a:pPr>
            <a:endParaRPr lang="en-GB" dirty="0" smtClean="0"/>
          </a:p>
          <a:p>
            <a:pPr>
              <a:buFontTx/>
              <a:buChar char="-"/>
            </a:pPr>
            <a:r>
              <a:rPr lang="en-GB" b="1" dirty="0" err="1" smtClean="0"/>
              <a:t>Adolygiad</a:t>
            </a:r>
            <a:r>
              <a:rPr lang="en-GB" b="1" dirty="0" smtClean="0"/>
              <a:t> Roberts (2006) </a:t>
            </a:r>
            <a:r>
              <a:rPr lang="en-GB" dirty="0"/>
              <a:t>– </a:t>
            </a:r>
            <a:r>
              <a:rPr lang="en-GB" dirty="0" err="1"/>
              <a:t>gwell</a:t>
            </a:r>
            <a:r>
              <a:rPr lang="en-GB" dirty="0"/>
              <a:t> ymgysylltu â </a:t>
            </a:r>
            <a:r>
              <a:rPr lang="en-GB" dirty="0" err="1"/>
              <a:t>dysgwyr</a:t>
            </a:r>
            <a:r>
              <a:rPr lang="en-GB" dirty="0"/>
              <a:t> a </a:t>
            </a:r>
            <a:r>
              <a:rPr lang="en-GB" dirty="0" err="1"/>
              <a:t>chynhwysiant</a:t>
            </a:r>
            <a:endParaRPr lang="en-GB" dirty="0"/>
          </a:p>
          <a:p>
            <a:pPr>
              <a:buFontTx/>
              <a:buChar char="-"/>
            </a:pPr>
            <a:r>
              <a:rPr lang="en-GB" dirty="0" err="1"/>
              <a:t>Mapio</a:t>
            </a:r>
            <a:r>
              <a:rPr lang="en-GB" dirty="0"/>
              <a:t> fframwaith </a:t>
            </a:r>
            <a:r>
              <a:rPr lang="en-GB" dirty="0" err="1"/>
              <a:t>ar</a:t>
            </a:r>
            <a:r>
              <a:rPr lang="en-GB" dirty="0"/>
              <a:t> gyfer </a:t>
            </a:r>
            <a:r>
              <a:rPr lang="en-GB" dirty="0" err="1"/>
              <a:t>creadigrwydd</a:t>
            </a:r>
            <a:r>
              <a:rPr lang="en-GB" dirty="0"/>
              <a:t> </a:t>
            </a:r>
          </a:p>
          <a:p>
            <a:pPr>
              <a:buFontTx/>
              <a:buChar char="-"/>
            </a:pPr>
            <a:r>
              <a:rPr lang="en-GB" dirty="0"/>
              <a:t>Dull </a:t>
            </a:r>
            <a:r>
              <a:rPr lang="en-GB" dirty="0" err="1"/>
              <a:t>trawsgwricwlaidd</a:t>
            </a:r>
            <a:r>
              <a:rPr lang="en-GB" dirty="0"/>
              <a:t> </a:t>
            </a:r>
            <a:r>
              <a:rPr lang="en-GB" dirty="0" err="1"/>
              <a:t>ar</a:t>
            </a:r>
            <a:r>
              <a:rPr lang="en-GB" dirty="0"/>
              <a:t> gyfer </a:t>
            </a:r>
            <a:r>
              <a:rPr lang="en-GB" dirty="0" err="1"/>
              <a:t>creadigrwydd</a:t>
            </a:r>
            <a:endParaRPr lang="en-GB" dirty="0"/>
          </a:p>
          <a:p>
            <a:pPr>
              <a:buFontTx/>
              <a:buChar char="-"/>
            </a:pPr>
            <a:endParaRPr lang="en-GB" dirty="0"/>
          </a:p>
          <a:p>
            <a:pPr marL="0" indent="0">
              <a:buFont typeface="Wingdings"/>
              <a:buNone/>
            </a:pPr>
            <a:endParaRPr lang="en-GB" dirty="0"/>
          </a:p>
        </p:txBody>
      </p:sp>
    </p:spTree>
    <p:extLst>
      <p:ext uri="{BB962C8B-B14F-4D97-AF65-F5344CB8AC3E}">
        <p14:creationId xmlns:p14="http://schemas.microsoft.com/office/powerpoint/2010/main" val="21918045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rgbClr val="0070C0"/>
                </a:solidFill>
              </a:rPr>
              <a:t>Cwricwlwm</a:t>
            </a:r>
            <a:r>
              <a:rPr lang="en-GB" dirty="0" smtClean="0">
                <a:solidFill>
                  <a:srgbClr val="0070C0"/>
                </a:solidFill>
              </a:rPr>
              <a:t> </a:t>
            </a:r>
            <a:r>
              <a:rPr lang="en-GB" dirty="0" err="1" smtClean="0">
                <a:solidFill>
                  <a:srgbClr val="0070C0"/>
                </a:solidFill>
              </a:rPr>
              <a:t>i</a:t>
            </a:r>
            <a:r>
              <a:rPr lang="en-GB" dirty="0" smtClean="0">
                <a:solidFill>
                  <a:srgbClr val="0070C0"/>
                </a:solidFill>
              </a:rPr>
              <a:t> </a:t>
            </a:r>
            <a:r>
              <a:rPr lang="en-GB" dirty="0" err="1" smtClean="0">
                <a:solidFill>
                  <a:srgbClr val="0070C0"/>
                </a:solidFill>
              </a:rPr>
              <a:t>gymru</a:t>
            </a:r>
            <a:r>
              <a:rPr lang="en-GB" dirty="0" smtClean="0">
                <a:solidFill>
                  <a:srgbClr val="0070C0"/>
                </a:solidFill>
              </a:rPr>
              <a:t> 2022</a:t>
            </a:r>
            <a:r>
              <a:rPr lang="en-GB" dirty="0" smtClean="0"/>
              <a:t/>
            </a:r>
            <a:br>
              <a:rPr lang="en-GB" dirty="0" smtClean="0"/>
            </a:br>
            <a:r>
              <a:rPr lang="en-GB" dirty="0" smtClean="0"/>
              <a:t>curriculum for wales 2022</a:t>
            </a:r>
            <a:endParaRPr lang="en-GB" dirty="0"/>
          </a:p>
        </p:txBody>
      </p:sp>
      <p:sp>
        <p:nvSpPr>
          <p:cNvPr id="3" name="Content Placeholder 2"/>
          <p:cNvSpPr>
            <a:spLocks noGrp="1"/>
          </p:cNvSpPr>
          <p:nvPr>
            <p:ph sz="quarter" idx="1"/>
          </p:nvPr>
        </p:nvSpPr>
        <p:spPr>
          <a:xfrm>
            <a:off x="4283968" y="1600200"/>
            <a:ext cx="3640832" cy="4873752"/>
          </a:xfrm>
        </p:spPr>
        <p:txBody>
          <a:bodyPr>
            <a:normAutofit/>
          </a:bodyPr>
          <a:lstStyle/>
          <a:p>
            <a:r>
              <a:rPr lang="en-GB" dirty="0" err="1" smtClean="0"/>
              <a:t>Donalson’s</a:t>
            </a:r>
            <a:r>
              <a:rPr lang="en-GB" dirty="0" smtClean="0"/>
              <a:t> Successful Futures report (2015):</a:t>
            </a:r>
          </a:p>
          <a:p>
            <a:endParaRPr lang="en-GB" dirty="0" smtClean="0"/>
          </a:p>
          <a:p>
            <a:pPr marL="0" indent="0">
              <a:buNone/>
            </a:pPr>
            <a:r>
              <a:rPr lang="en-GB" dirty="0" smtClean="0"/>
              <a:t>How many times do you think the words ‘creative/creativity’ is mentioned in this report?</a:t>
            </a:r>
          </a:p>
          <a:p>
            <a:pPr marL="0" indent="0">
              <a:buNone/>
            </a:pPr>
            <a:endParaRPr lang="en-GB" dirty="0"/>
          </a:p>
          <a:p>
            <a:pPr marL="0" indent="0">
              <a:buNone/>
            </a:pPr>
            <a:r>
              <a:rPr lang="en-GB" dirty="0" smtClean="0"/>
              <a:t>Why is creativity important in today’s curriculum?</a:t>
            </a:r>
          </a:p>
          <a:p>
            <a:pPr marL="0" indent="0">
              <a:buNone/>
            </a:pPr>
            <a:endParaRPr lang="en-GB" dirty="0"/>
          </a:p>
        </p:txBody>
      </p:sp>
      <p:sp>
        <p:nvSpPr>
          <p:cNvPr id="4" name="Content Placeholder 2"/>
          <p:cNvSpPr txBox="1">
            <a:spLocks/>
          </p:cNvSpPr>
          <p:nvPr/>
        </p:nvSpPr>
        <p:spPr>
          <a:xfrm>
            <a:off x="559771" y="1700808"/>
            <a:ext cx="3640832" cy="4873752"/>
          </a:xfrm>
          <a:prstGeom prst="rect">
            <a:avLst/>
          </a:prstGeom>
        </p:spPr>
        <p:txBody>
          <a:bodyPr vert="horz">
            <a:normAutofit lnSpcReduction="1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dirty="0" err="1" smtClean="0">
                <a:solidFill>
                  <a:srgbClr val="0070C0"/>
                </a:solidFill>
              </a:rPr>
              <a:t>Adroddiad</a:t>
            </a:r>
            <a:r>
              <a:rPr lang="en-GB" dirty="0" smtClean="0">
                <a:solidFill>
                  <a:srgbClr val="0070C0"/>
                </a:solidFill>
              </a:rPr>
              <a:t> </a:t>
            </a:r>
            <a:r>
              <a:rPr lang="en-GB" dirty="0" err="1" smtClean="0">
                <a:solidFill>
                  <a:srgbClr val="0070C0"/>
                </a:solidFill>
              </a:rPr>
              <a:t>Dyfodol</a:t>
            </a:r>
            <a:r>
              <a:rPr lang="en-GB" dirty="0" smtClean="0">
                <a:solidFill>
                  <a:srgbClr val="0070C0"/>
                </a:solidFill>
              </a:rPr>
              <a:t> </a:t>
            </a:r>
            <a:r>
              <a:rPr lang="en-GB" dirty="0" err="1" smtClean="0">
                <a:solidFill>
                  <a:srgbClr val="0070C0"/>
                </a:solidFill>
              </a:rPr>
              <a:t>Llwyddiannus</a:t>
            </a:r>
            <a:r>
              <a:rPr lang="en-GB" dirty="0" smtClean="0">
                <a:solidFill>
                  <a:srgbClr val="0070C0"/>
                </a:solidFill>
              </a:rPr>
              <a:t> Donaldson (2015):</a:t>
            </a:r>
          </a:p>
          <a:p>
            <a:endParaRPr lang="en-GB" dirty="0" smtClean="0">
              <a:solidFill>
                <a:srgbClr val="0070C0"/>
              </a:solidFill>
            </a:endParaRPr>
          </a:p>
          <a:p>
            <a:pPr marL="0" indent="0">
              <a:buFont typeface="Wingdings"/>
              <a:buNone/>
            </a:pPr>
            <a:r>
              <a:rPr lang="en-GB" dirty="0" err="1" smtClean="0">
                <a:solidFill>
                  <a:srgbClr val="0070C0"/>
                </a:solidFill>
              </a:rPr>
              <a:t>Sawl</a:t>
            </a:r>
            <a:r>
              <a:rPr lang="en-GB" dirty="0" smtClean="0">
                <a:solidFill>
                  <a:srgbClr val="0070C0"/>
                </a:solidFill>
              </a:rPr>
              <a:t> gwaith </a:t>
            </a:r>
            <a:r>
              <a:rPr lang="en-GB" dirty="0" err="1" smtClean="0">
                <a:solidFill>
                  <a:srgbClr val="0070C0"/>
                </a:solidFill>
              </a:rPr>
              <a:t>dybiwch</a:t>
            </a:r>
            <a:r>
              <a:rPr lang="en-GB" dirty="0" smtClean="0">
                <a:solidFill>
                  <a:srgbClr val="0070C0"/>
                </a:solidFill>
              </a:rPr>
              <a:t> chi y mae’r </a:t>
            </a:r>
            <a:r>
              <a:rPr lang="en-GB" dirty="0" err="1" smtClean="0">
                <a:solidFill>
                  <a:srgbClr val="0070C0"/>
                </a:solidFill>
              </a:rPr>
              <a:t>geiriau</a:t>
            </a:r>
            <a:r>
              <a:rPr lang="en-GB" dirty="0" smtClean="0">
                <a:solidFill>
                  <a:srgbClr val="0070C0"/>
                </a:solidFill>
              </a:rPr>
              <a:t> ‘</a:t>
            </a:r>
            <a:r>
              <a:rPr lang="en-GB" dirty="0" err="1" smtClean="0">
                <a:solidFill>
                  <a:srgbClr val="0070C0"/>
                </a:solidFill>
              </a:rPr>
              <a:t>creadigol</a:t>
            </a:r>
            <a:r>
              <a:rPr lang="en-GB" dirty="0" smtClean="0">
                <a:solidFill>
                  <a:srgbClr val="0070C0"/>
                </a:solidFill>
              </a:rPr>
              <a:t>/</a:t>
            </a:r>
            <a:r>
              <a:rPr lang="en-GB" dirty="0" err="1" smtClean="0">
                <a:solidFill>
                  <a:srgbClr val="0070C0"/>
                </a:solidFill>
              </a:rPr>
              <a:t>creadigrwydd</a:t>
            </a:r>
            <a:r>
              <a:rPr lang="en-GB" dirty="0" smtClean="0">
                <a:solidFill>
                  <a:srgbClr val="0070C0"/>
                </a:solidFill>
              </a:rPr>
              <a:t>’ yn </a:t>
            </a:r>
            <a:r>
              <a:rPr lang="en-GB" dirty="0" err="1" smtClean="0">
                <a:solidFill>
                  <a:srgbClr val="0070C0"/>
                </a:solidFill>
              </a:rPr>
              <a:t>cael</a:t>
            </a:r>
            <a:r>
              <a:rPr lang="en-GB" dirty="0" smtClean="0">
                <a:solidFill>
                  <a:srgbClr val="0070C0"/>
                </a:solidFill>
              </a:rPr>
              <a:t> </a:t>
            </a:r>
            <a:r>
              <a:rPr lang="en-GB" dirty="0" err="1" smtClean="0">
                <a:solidFill>
                  <a:srgbClr val="0070C0"/>
                </a:solidFill>
              </a:rPr>
              <a:t>eu</a:t>
            </a:r>
            <a:r>
              <a:rPr lang="en-GB" dirty="0" smtClean="0">
                <a:solidFill>
                  <a:srgbClr val="0070C0"/>
                </a:solidFill>
              </a:rPr>
              <a:t> </a:t>
            </a:r>
            <a:r>
              <a:rPr lang="en-GB" dirty="0" err="1">
                <a:solidFill>
                  <a:srgbClr val="0070C0"/>
                </a:solidFill>
              </a:rPr>
              <a:t>c</a:t>
            </a:r>
            <a:r>
              <a:rPr lang="en-GB" dirty="0" err="1" smtClean="0">
                <a:solidFill>
                  <a:srgbClr val="0070C0"/>
                </a:solidFill>
              </a:rPr>
              <a:t>yflwyno</a:t>
            </a:r>
            <a:r>
              <a:rPr lang="en-GB" dirty="0" smtClean="0">
                <a:solidFill>
                  <a:srgbClr val="0070C0"/>
                </a:solidFill>
              </a:rPr>
              <a:t> yn </a:t>
            </a:r>
            <a:r>
              <a:rPr lang="en-GB" dirty="0" err="1" smtClean="0">
                <a:solidFill>
                  <a:srgbClr val="0070C0"/>
                </a:solidFill>
              </a:rPr>
              <a:t>yr</a:t>
            </a:r>
            <a:r>
              <a:rPr lang="en-GB" dirty="0" smtClean="0">
                <a:solidFill>
                  <a:srgbClr val="0070C0"/>
                </a:solidFill>
              </a:rPr>
              <a:t> </a:t>
            </a:r>
            <a:r>
              <a:rPr lang="en-GB" dirty="0" err="1" smtClean="0">
                <a:solidFill>
                  <a:srgbClr val="0070C0"/>
                </a:solidFill>
              </a:rPr>
              <a:t>adroddiad</a:t>
            </a:r>
            <a:r>
              <a:rPr lang="en-GB" dirty="0" smtClean="0">
                <a:solidFill>
                  <a:srgbClr val="0070C0"/>
                </a:solidFill>
              </a:rPr>
              <a:t> hwn?</a:t>
            </a:r>
          </a:p>
          <a:p>
            <a:pPr marL="0" indent="0">
              <a:buFont typeface="Wingdings"/>
              <a:buNone/>
            </a:pPr>
            <a:endParaRPr lang="en-GB" dirty="0" smtClean="0">
              <a:solidFill>
                <a:srgbClr val="0070C0"/>
              </a:solidFill>
            </a:endParaRPr>
          </a:p>
          <a:p>
            <a:pPr marL="0" indent="0">
              <a:buFont typeface="Wingdings"/>
              <a:buNone/>
            </a:pPr>
            <a:r>
              <a:rPr lang="en-GB" dirty="0" smtClean="0">
                <a:solidFill>
                  <a:srgbClr val="0070C0"/>
                </a:solidFill>
              </a:rPr>
              <a:t>Pam bod </a:t>
            </a:r>
            <a:r>
              <a:rPr lang="en-GB" dirty="0" err="1" smtClean="0">
                <a:solidFill>
                  <a:srgbClr val="0070C0"/>
                </a:solidFill>
              </a:rPr>
              <a:t>creadigrwydd</a:t>
            </a:r>
            <a:r>
              <a:rPr lang="en-GB" dirty="0" smtClean="0">
                <a:solidFill>
                  <a:srgbClr val="0070C0"/>
                </a:solidFill>
              </a:rPr>
              <a:t> more bwysig </a:t>
            </a:r>
            <a:r>
              <a:rPr lang="en-GB" dirty="0" err="1" smtClean="0">
                <a:solidFill>
                  <a:srgbClr val="0070C0"/>
                </a:solidFill>
              </a:rPr>
              <a:t>yng</a:t>
            </a:r>
            <a:r>
              <a:rPr lang="en-GB" dirty="0" smtClean="0">
                <a:solidFill>
                  <a:srgbClr val="0070C0"/>
                </a:solidFill>
              </a:rPr>
              <a:t> </a:t>
            </a:r>
            <a:r>
              <a:rPr lang="en-GB" dirty="0" err="1" smtClean="0">
                <a:solidFill>
                  <a:srgbClr val="0070C0"/>
                </a:solidFill>
              </a:rPr>
              <a:t>nghwricwlwm</a:t>
            </a:r>
            <a:r>
              <a:rPr lang="en-GB" dirty="0" smtClean="0">
                <a:solidFill>
                  <a:srgbClr val="0070C0"/>
                </a:solidFill>
              </a:rPr>
              <a:t> heddiw?</a:t>
            </a:r>
          </a:p>
        </p:txBody>
      </p:sp>
    </p:spTree>
    <p:extLst>
      <p:ext uri="{BB962C8B-B14F-4D97-AF65-F5344CB8AC3E}">
        <p14:creationId xmlns:p14="http://schemas.microsoft.com/office/powerpoint/2010/main" val="2308040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rgbClr val="0070C0"/>
                </a:solidFill>
              </a:rPr>
              <a:t>Cyfranwyr</a:t>
            </a:r>
            <a:r>
              <a:rPr lang="en-GB" dirty="0" smtClean="0">
                <a:solidFill>
                  <a:srgbClr val="0070C0"/>
                </a:solidFill>
              </a:rPr>
              <a:t> </a:t>
            </a:r>
            <a:r>
              <a:rPr lang="en-GB" dirty="0" err="1" smtClean="0">
                <a:solidFill>
                  <a:srgbClr val="0070C0"/>
                </a:solidFill>
              </a:rPr>
              <a:t>mentrus</a:t>
            </a:r>
            <a:r>
              <a:rPr lang="en-GB" dirty="0" smtClean="0">
                <a:solidFill>
                  <a:srgbClr val="0070C0"/>
                </a:solidFill>
              </a:rPr>
              <a:t>, </a:t>
            </a:r>
            <a:r>
              <a:rPr lang="en-GB" dirty="0" err="1" smtClean="0">
                <a:solidFill>
                  <a:srgbClr val="0070C0"/>
                </a:solidFill>
              </a:rPr>
              <a:t>creadigol</a:t>
            </a:r>
            <a:r>
              <a:rPr lang="en-GB" dirty="0" smtClean="0">
                <a:solidFill>
                  <a:srgbClr val="0070C0"/>
                </a:solidFill>
              </a:rPr>
              <a:t>’ </a:t>
            </a:r>
            <a:r>
              <a:rPr lang="en-GB" dirty="0" smtClean="0"/>
              <a:t/>
            </a:r>
            <a:br>
              <a:rPr lang="en-GB" dirty="0" smtClean="0"/>
            </a:br>
            <a:r>
              <a:rPr lang="en-GB" dirty="0" smtClean="0"/>
              <a:t>‘enterprising, Creative Contributors’</a:t>
            </a:r>
            <a:endParaRPr lang="en-GB" dirty="0"/>
          </a:p>
        </p:txBody>
      </p:sp>
      <p:sp>
        <p:nvSpPr>
          <p:cNvPr id="4" name="Content Placeholder 2"/>
          <p:cNvSpPr txBox="1">
            <a:spLocks/>
          </p:cNvSpPr>
          <p:nvPr/>
        </p:nvSpPr>
        <p:spPr>
          <a:xfrm>
            <a:off x="251520" y="1772816"/>
            <a:ext cx="3939480" cy="4873752"/>
          </a:xfrm>
          <a:prstGeom prst="rect">
            <a:avLst/>
          </a:prstGeom>
        </p:spPr>
        <p:txBody>
          <a:bodyPr vert="horz">
            <a:no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fontAlgn="base"/>
            <a:r>
              <a:rPr lang="en-GB" sz="1700" dirty="0" err="1">
                <a:solidFill>
                  <a:srgbClr val="0070C0"/>
                </a:solidFill>
              </a:rPr>
              <a:t>cysylltu</a:t>
            </a:r>
            <a:r>
              <a:rPr lang="en-GB" sz="1700" dirty="0">
                <a:solidFill>
                  <a:srgbClr val="0070C0"/>
                </a:solidFill>
              </a:rPr>
              <a:t> ac yn </a:t>
            </a:r>
            <a:r>
              <a:rPr lang="en-GB" sz="1700" dirty="0" err="1">
                <a:solidFill>
                  <a:srgbClr val="0070C0"/>
                </a:solidFill>
              </a:rPr>
              <a:t>cymhwyso</a:t>
            </a:r>
            <a:r>
              <a:rPr lang="en-GB" sz="1700" dirty="0">
                <a:solidFill>
                  <a:srgbClr val="0070C0"/>
                </a:solidFill>
              </a:rPr>
              <a:t> </a:t>
            </a:r>
            <a:r>
              <a:rPr lang="en-GB" sz="1700" dirty="0" err="1">
                <a:solidFill>
                  <a:srgbClr val="0070C0"/>
                </a:solidFill>
              </a:rPr>
              <a:t>eu</a:t>
            </a:r>
            <a:r>
              <a:rPr lang="en-GB" sz="1700" dirty="0">
                <a:solidFill>
                  <a:srgbClr val="0070C0"/>
                </a:solidFill>
              </a:rPr>
              <a:t> gwybodaeth </a:t>
            </a:r>
            <a:r>
              <a:rPr lang="en-GB" sz="1700" dirty="0" err="1">
                <a:solidFill>
                  <a:srgbClr val="0070C0"/>
                </a:solidFill>
              </a:rPr>
              <a:t>a’u</a:t>
            </a:r>
            <a:r>
              <a:rPr lang="en-GB" sz="1700" dirty="0">
                <a:solidFill>
                  <a:srgbClr val="0070C0"/>
                </a:solidFill>
              </a:rPr>
              <a:t> sgiliau </a:t>
            </a:r>
            <a:r>
              <a:rPr lang="en-GB" sz="1700" dirty="0" err="1">
                <a:solidFill>
                  <a:srgbClr val="0070C0"/>
                </a:solidFill>
              </a:rPr>
              <a:t>i</a:t>
            </a:r>
            <a:r>
              <a:rPr lang="en-GB" sz="1700" dirty="0">
                <a:solidFill>
                  <a:srgbClr val="0070C0"/>
                </a:solidFill>
              </a:rPr>
              <a:t> </a:t>
            </a:r>
            <a:r>
              <a:rPr lang="en-GB" sz="1700" dirty="0" err="1">
                <a:solidFill>
                  <a:srgbClr val="0070C0"/>
                </a:solidFill>
              </a:rPr>
              <a:t>greu</a:t>
            </a:r>
            <a:r>
              <a:rPr lang="en-GB" sz="1700" dirty="0">
                <a:solidFill>
                  <a:srgbClr val="0070C0"/>
                </a:solidFill>
              </a:rPr>
              <a:t> </a:t>
            </a:r>
            <a:r>
              <a:rPr lang="en-GB" sz="1700" dirty="0" err="1">
                <a:solidFill>
                  <a:srgbClr val="0070C0"/>
                </a:solidFill>
              </a:rPr>
              <a:t>syniadau</a:t>
            </a:r>
            <a:r>
              <a:rPr lang="en-GB" sz="1700" dirty="0">
                <a:solidFill>
                  <a:srgbClr val="0070C0"/>
                </a:solidFill>
              </a:rPr>
              <a:t> a </a:t>
            </a:r>
            <a:r>
              <a:rPr lang="en-GB" sz="1700" dirty="0" err="1">
                <a:solidFill>
                  <a:srgbClr val="0070C0"/>
                </a:solidFill>
              </a:rPr>
              <a:t>chynnyrch</a:t>
            </a:r>
            <a:endParaRPr lang="en-GB" sz="1700" dirty="0">
              <a:solidFill>
                <a:srgbClr val="0070C0"/>
              </a:solidFill>
            </a:endParaRPr>
          </a:p>
          <a:p>
            <a:pPr fontAlgn="base"/>
            <a:r>
              <a:rPr lang="en-GB" sz="1700" dirty="0">
                <a:solidFill>
                  <a:srgbClr val="0070C0"/>
                </a:solidFill>
              </a:rPr>
              <a:t>meddwl yn </a:t>
            </a:r>
            <a:r>
              <a:rPr lang="en-GB" sz="1700" dirty="0" err="1">
                <a:solidFill>
                  <a:srgbClr val="0070C0"/>
                </a:solidFill>
              </a:rPr>
              <a:t>greadigol</a:t>
            </a:r>
            <a:r>
              <a:rPr lang="en-GB" sz="1700" dirty="0">
                <a:solidFill>
                  <a:srgbClr val="0070C0"/>
                </a:solidFill>
              </a:rPr>
              <a:t> </a:t>
            </a:r>
            <a:r>
              <a:rPr lang="en-GB" sz="1700" dirty="0" err="1">
                <a:solidFill>
                  <a:srgbClr val="0070C0"/>
                </a:solidFill>
              </a:rPr>
              <a:t>er</a:t>
            </a:r>
            <a:r>
              <a:rPr lang="en-GB" sz="1700" dirty="0">
                <a:solidFill>
                  <a:srgbClr val="0070C0"/>
                </a:solidFill>
              </a:rPr>
              <a:t> mwyn ail-</a:t>
            </a:r>
            <a:r>
              <a:rPr lang="en-GB" sz="1700" dirty="0" err="1">
                <a:solidFill>
                  <a:srgbClr val="0070C0"/>
                </a:solidFill>
              </a:rPr>
              <a:t>lunio</a:t>
            </a:r>
            <a:r>
              <a:rPr lang="en-GB" sz="1700" dirty="0">
                <a:solidFill>
                  <a:srgbClr val="0070C0"/>
                </a:solidFill>
              </a:rPr>
              <a:t> a </a:t>
            </a:r>
            <a:r>
              <a:rPr lang="en-GB" sz="1700" dirty="0" err="1">
                <a:solidFill>
                  <a:srgbClr val="0070C0"/>
                </a:solidFill>
              </a:rPr>
              <a:t>datrys</a:t>
            </a:r>
            <a:r>
              <a:rPr lang="en-GB" sz="1700" dirty="0">
                <a:solidFill>
                  <a:srgbClr val="0070C0"/>
                </a:solidFill>
              </a:rPr>
              <a:t> </a:t>
            </a:r>
            <a:r>
              <a:rPr lang="en-GB" sz="1700" dirty="0" err="1">
                <a:solidFill>
                  <a:srgbClr val="0070C0"/>
                </a:solidFill>
              </a:rPr>
              <a:t>problemau</a:t>
            </a:r>
            <a:endParaRPr lang="en-GB" sz="1700" dirty="0">
              <a:solidFill>
                <a:srgbClr val="0070C0"/>
              </a:solidFill>
            </a:endParaRPr>
          </a:p>
          <a:p>
            <a:pPr fontAlgn="base"/>
            <a:r>
              <a:rPr lang="en-GB" sz="1700" dirty="0">
                <a:solidFill>
                  <a:srgbClr val="0070C0"/>
                </a:solidFill>
              </a:rPr>
              <a:t>adnabod </a:t>
            </a:r>
            <a:r>
              <a:rPr lang="en-GB" sz="1700" dirty="0" err="1">
                <a:solidFill>
                  <a:srgbClr val="0070C0"/>
                </a:solidFill>
              </a:rPr>
              <a:t>cyfleoedd</a:t>
            </a:r>
            <a:r>
              <a:rPr lang="en-GB" sz="1700" dirty="0">
                <a:solidFill>
                  <a:srgbClr val="0070C0"/>
                </a:solidFill>
              </a:rPr>
              <a:t> ac yn </a:t>
            </a:r>
            <a:r>
              <a:rPr lang="en-GB" sz="1700" dirty="0" err="1">
                <a:solidFill>
                  <a:srgbClr val="0070C0"/>
                </a:solidFill>
              </a:rPr>
              <a:t>manteisio</a:t>
            </a:r>
            <a:r>
              <a:rPr lang="en-GB" sz="1700" dirty="0">
                <a:solidFill>
                  <a:srgbClr val="0070C0"/>
                </a:solidFill>
              </a:rPr>
              <a:t> </a:t>
            </a:r>
            <a:r>
              <a:rPr lang="en-GB" sz="1700" dirty="0" err="1">
                <a:solidFill>
                  <a:srgbClr val="0070C0"/>
                </a:solidFill>
              </a:rPr>
              <a:t>arnyn</a:t>
            </a:r>
            <a:r>
              <a:rPr lang="en-GB" sz="1700" dirty="0">
                <a:solidFill>
                  <a:srgbClr val="0070C0"/>
                </a:solidFill>
              </a:rPr>
              <a:t> nhw</a:t>
            </a:r>
          </a:p>
          <a:p>
            <a:pPr fontAlgn="base"/>
            <a:r>
              <a:rPr lang="en-GB" sz="1700" dirty="0" err="1">
                <a:solidFill>
                  <a:srgbClr val="0070C0"/>
                </a:solidFill>
              </a:rPr>
              <a:t>mentro’n</a:t>
            </a:r>
            <a:r>
              <a:rPr lang="en-GB" sz="1700" dirty="0">
                <a:solidFill>
                  <a:srgbClr val="0070C0"/>
                </a:solidFill>
              </a:rPr>
              <a:t> </a:t>
            </a:r>
            <a:r>
              <a:rPr lang="en-GB" sz="1700" dirty="0" err="1">
                <a:solidFill>
                  <a:srgbClr val="0070C0"/>
                </a:solidFill>
              </a:rPr>
              <a:t>bwyllog</a:t>
            </a:r>
            <a:endParaRPr lang="en-GB" sz="1700" dirty="0">
              <a:solidFill>
                <a:srgbClr val="0070C0"/>
              </a:solidFill>
            </a:endParaRPr>
          </a:p>
          <a:p>
            <a:pPr fontAlgn="base"/>
            <a:r>
              <a:rPr lang="en-GB" sz="1700" dirty="0" err="1">
                <a:solidFill>
                  <a:srgbClr val="0070C0"/>
                </a:solidFill>
              </a:rPr>
              <a:t>arwain</a:t>
            </a:r>
            <a:r>
              <a:rPr lang="en-GB" sz="1700" dirty="0">
                <a:solidFill>
                  <a:srgbClr val="0070C0"/>
                </a:solidFill>
              </a:rPr>
              <a:t> ac yn </a:t>
            </a:r>
            <a:r>
              <a:rPr lang="en-GB" sz="1700" dirty="0" err="1">
                <a:solidFill>
                  <a:srgbClr val="0070C0"/>
                </a:solidFill>
              </a:rPr>
              <a:t>chwarae</a:t>
            </a:r>
            <a:r>
              <a:rPr lang="en-GB" sz="1700" dirty="0">
                <a:solidFill>
                  <a:srgbClr val="0070C0"/>
                </a:solidFill>
              </a:rPr>
              <a:t> </a:t>
            </a:r>
            <a:r>
              <a:rPr lang="en-GB" sz="1700" dirty="0" err="1">
                <a:solidFill>
                  <a:srgbClr val="0070C0"/>
                </a:solidFill>
              </a:rPr>
              <a:t>rolau</a:t>
            </a:r>
            <a:r>
              <a:rPr lang="en-GB" sz="1700" dirty="0">
                <a:solidFill>
                  <a:srgbClr val="0070C0"/>
                </a:solidFill>
              </a:rPr>
              <a:t> gwahanol mewn </a:t>
            </a:r>
            <a:r>
              <a:rPr lang="en-GB" sz="1700" dirty="0" err="1">
                <a:solidFill>
                  <a:srgbClr val="0070C0"/>
                </a:solidFill>
              </a:rPr>
              <a:t>timau’n</a:t>
            </a:r>
            <a:r>
              <a:rPr lang="en-GB" sz="1700" dirty="0">
                <a:solidFill>
                  <a:srgbClr val="0070C0"/>
                </a:solidFill>
              </a:rPr>
              <a:t> </a:t>
            </a:r>
            <a:r>
              <a:rPr lang="en-GB" sz="1700" dirty="0" err="1">
                <a:solidFill>
                  <a:srgbClr val="0070C0"/>
                </a:solidFill>
              </a:rPr>
              <a:t>effeithiol</a:t>
            </a:r>
            <a:r>
              <a:rPr lang="en-GB" sz="1700" dirty="0">
                <a:solidFill>
                  <a:srgbClr val="0070C0"/>
                </a:solidFill>
              </a:rPr>
              <a:t> ac yn </a:t>
            </a:r>
            <a:r>
              <a:rPr lang="en-GB" sz="1700" dirty="0" err="1">
                <a:solidFill>
                  <a:srgbClr val="0070C0"/>
                </a:solidFill>
              </a:rPr>
              <a:t>gyfrifol</a:t>
            </a:r>
            <a:endParaRPr lang="en-GB" sz="1700" dirty="0">
              <a:solidFill>
                <a:srgbClr val="0070C0"/>
              </a:solidFill>
            </a:endParaRPr>
          </a:p>
          <a:p>
            <a:pPr fontAlgn="base"/>
            <a:r>
              <a:rPr lang="en-GB" sz="1700" dirty="0" err="1">
                <a:solidFill>
                  <a:srgbClr val="0070C0"/>
                </a:solidFill>
              </a:rPr>
              <a:t>mynegi</a:t>
            </a:r>
            <a:r>
              <a:rPr lang="en-GB" sz="1700" dirty="0">
                <a:solidFill>
                  <a:srgbClr val="0070C0"/>
                </a:solidFill>
              </a:rPr>
              <a:t> </a:t>
            </a:r>
            <a:r>
              <a:rPr lang="en-GB" sz="1700" dirty="0" err="1">
                <a:solidFill>
                  <a:srgbClr val="0070C0"/>
                </a:solidFill>
              </a:rPr>
              <a:t>syniadau</a:t>
            </a:r>
            <a:r>
              <a:rPr lang="en-GB" sz="1700" dirty="0">
                <a:solidFill>
                  <a:srgbClr val="0070C0"/>
                </a:solidFill>
              </a:rPr>
              <a:t> ac </a:t>
            </a:r>
            <a:r>
              <a:rPr lang="en-GB" sz="1700" dirty="0" err="1">
                <a:solidFill>
                  <a:srgbClr val="0070C0"/>
                </a:solidFill>
              </a:rPr>
              <a:t>emosiynau</a:t>
            </a:r>
            <a:r>
              <a:rPr lang="en-GB" sz="1700" dirty="0">
                <a:solidFill>
                  <a:srgbClr val="0070C0"/>
                </a:solidFill>
              </a:rPr>
              <a:t> drwy wahanol </a:t>
            </a:r>
            <a:r>
              <a:rPr lang="en-GB" sz="1700" dirty="0" err="1">
                <a:solidFill>
                  <a:srgbClr val="0070C0"/>
                </a:solidFill>
              </a:rPr>
              <a:t>gyfryngau</a:t>
            </a:r>
            <a:endParaRPr lang="en-GB" sz="1700" dirty="0">
              <a:solidFill>
                <a:srgbClr val="0070C0"/>
              </a:solidFill>
            </a:endParaRPr>
          </a:p>
          <a:p>
            <a:pPr fontAlgn="base"/>
            <a:r>
              <a:rPr lang="en-GB" sz="1700" dirty="0">
                <a:solidFill>
                  <a:srgbClr val="0070C0"/>
                </a:solidFill>
              </a:rPr>
              <a:t>rhoi </a:t>
            </a:r>
            <a:r>
              <a:rPr lang="en-GB" sz="1700" dirty="0" err="1">
                <a:solidFill>
                  <a:srgbClr val="0070C0"/>
                </a:solidFill>
              </a:rPr>
              <a:t>o’u</a:t>
            </a:r>
            <a:r>
              <a:rPr lang="en-GB" sz="1700" dirty="0">
                <a:solidFill>
                  <a:srgbClr val="0070C0"/>
                </a:solidFill>
              </a:rPr>
              <a:t> </a:t>
            </a:r>
            <a:r>
              <a:rPr lang="en-GB" sz="1700" dirty="0" err="1">
                <a:solidFill>
                  <a:srgbClr val="0070C0"/>
                </a:solidFill>
              </a:rPr>
              <a:t>hegni</a:t>
            </a:r>
            <a:r>
              <a:rPr lang="en-GB" sz="1700" dirty="0">
                <a:solidFill>
                  <a:srgbClr val="0070C0"/>
                </a:solidFill>
              </a:rPr>
              <a:t> </a:t>
            </a:r>
            <a:r>
              <a:rPr lang="en-GB" sz="1700" dirty="0" err="1">
                <a:solidFill>
                  <a:srgbClr val="0070C0"/>
                </a:solidFill>
              </a:rPr>
              <a:t>a’u</a:t>
            </a:r>
            <a:r>
              <a:rPr lang="en-GB" sz="1700" dirty="0">
                <a:solidFill>
                  <a:srgbClr val="0070C0"/>
                </a:solidFill>
              </a:rPr>
              <a:t> sgiliau fel y bydd </a:t>
            </a:r>
            <a:r>
              <a:rPr lang="en-GB" sz="1700" dirty="0" err="1">
                <a:solidFill>
                  <a:srgbClr val="0070C0"/>
                </a:solidFill>
              </a:rPr>
              <a:t>pobl</a:t>
            </a:r>
            <a:r>
              <a:rPr lang="en-GB" sz="1700" dirty="0">
                <a:solidFill>
                  <a:srgbClr val="0070C0"/>
                </a:solidFill>
              </a:rPr>
              <a:t> eraill yn </a:t>
            </a:r>
            <a:r>
              <a:rPr lang="en-GB" sz="1700" dirty="0" err="1">
                <a:solidFill>
                  <a:srgbClr val="0070C0"/>
                </a:solidFill>
              </a:rPr>
              <a:t>elwa</a:t>
            </a:r>
            <a:endParaRPr lang="en-GB" sz="1700" dirty="0">
              <a:solidFill>
                <a:srgbClr val="0070C0"/>
              </a:solidFill>
            </a:endParaRPr>
          </a:p>
        </p:txBody>
      </p:sp>
      <p:sp>
        <p:nvSpPr>
          <p:cNvPr id="5" name="Content Placeholder 2"/>
          <p:cNvSpPr txBox="1">
            <a:spLocks/>
          </p:cNvSpPr>
          <p:nvPr/>
        </p:nvSpPr>
        <p:spPr>
          <a:xfrm>
            <a:off x="4508376" y="1752600"/>
            <a:ext cx="3568824" cy="4873752"/>
          </a:xfrm>
          <a:prstGeom prst="rect">
            <a:avLst/>
          </a:prstGeom>
        </p:spPr>
        <p:txBody>
          <a:bodyPr vert="horz">
            <a:normAutofit fontScale="700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dirty="0" smtClean="0"/>
              <a:t>connect and apply their knowledge and skills to create ideas and products </a:t>
            </a:r>
          </a:p>
          <a:p>
            <a:r>
              <a:rPr lang="en-GB" dirty="0" smtClean="0"/>
              <a:t> think creatively to reframe and solve problems </a:t>
            </a:r>
          </a:p>
          <a:p>
            <a:r>
              <a:rPr lang="en-GB" dirty="0" smtClean="0"/>
              <a:t> identify and grasp opportunities </a:t>
            </a:r>
          </a:p>
          <a:p>
            <a:r>
              <a:rPr lang="en-GB" dirty="0" smtClean="0"/>
              <a:t>take measured risks </a:t>
            </a:r>
          </a:p>
          <a:p>
            <a:r>
              <a:rPr lang="en-GB" dirty="0" smtClean="0"/>
              <a:t> lead and play different roles in teams effectively and responsibly </a:t>
            </a:r>
          </a:p>
          <a:p>
            <a:r>
              <a:rPr lang="en-GB" dirty="0" smtClean="0"/>
              <a:t> express ideas and emotions through different media </a:t>
            </a:r>
          </a:p>
          <a:p>
            <a:r>
              <a:rPr lang="en-GB" dirty="0" smtClean="0"/>
              <a:t> give off their energy and skills so that other people will benefit and are ready to play a full part in life and work </a:t>
            </a:r>
            <a:endParaRPr lang="en-GB" dirty="0"/>
          </a:p>
        </p:txBody>
      </p:sp>
    </p:spTree>
    <p:extLst>
      <p:ext uri="{BB962C8B-B14F-4D97-AF65-F5344CB8AC3E}">
        <p14:creationId xmlns:p14="http://schemas.microsoft.com/office/powerpoint/2010/main" val="3927072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r>
              <a:rPr lang="en-GB" dirty="0" smtClean="0">
                <a:solidFill>
                  <a:srgbClr val="0070C0"/>
                </a:solidFill>
              </a:rPr>
              <a:t>     </a:t>
            </a:r>
            <a:r>
              <a:rPr lang="en-GB" dirty="0" err="1" smtClean="0">
                <a:solidFill>
                  <a:srgbClr val="0070C0"/>
                </a:solidFill>
              </a:rPr>
              <a:t>Meysydd</a:t>
            </a:r>
            <a:r>
              <a:rPr lang="en-GB" dirty="0" smtClean="0">
                <a:solidFill>
                  <a:srgbClr val="0070C0"/>
                </a:solidFill>
              </a:rPr>
              <a:t> dysgu </a:t>
            </a:r>
            <a:r>
              <a:rPr lang="en-GB" dirty="0" err="1" smtClean="0">
                <a:solidFill>
                  <a:srgbClr val="0070C0"/>
                </a:solidFill>
              </a:rPr>
              <a:t>cwricwlwm</a:t>
            </a:r>
            <a:r>
              <a:rPr lang="en-GB" dirty="0" smtClean="0">
                <a:solidFill>
                  <a:srgbClr val="0070C0"/>
                </a:solidFill>
              </a:rPr>
              <a:t> </a:t>
            </a:r>
            <a:r>
              <a:rPr lang="en-GB" dirty="0" err="1" smtClean="0">
                <a:solidFill>
                  <a:srgbClr val="0070C0"/>
                </a:solidFill>
              </a:rPr>
              <a:t>i</a:t>
            </a:r>
            <a:r>
              <a:rPr lang="en-GB" dirty="0" smtClean="0">
                <a:solidFill>
                  <a:srgbClr val="0070C0"/>
                </a:solidFill>
              </a:rPr>
              <a:t> </a:t>
            </a:r>
            <a:r>
              <a:rPr lang="en-GB" dirty="0" err="1" smtClean="0">
                <a:solidFill>
                  <a:srgbClr val="0070C0"/>
                </a:solidFill>
              </a:rPr>
              <a:t>gymru</a:t>
            </a:r>
            <a:r>
              <a:rPr lang="en-GB" dirty="0" smtClean="0">
                <a:solidFill>
                  <a:srgbClr val="0070C0"/>
                </a:solidFill>
              </a:rPr>
              <a:t> </a:t>
            </a:r>
            <a:r>
              <a:rPr lang="en-GB" dirty="0" smtClean="0"/>
              <a:t>Curriculum for wales</a:t>
            </a:r>
            <a:r>
              <a:rPr lang="en-GB" dirty="0"/>
              <a:t> </a:t>
            </a:r>
            <a:r>
              <a:rPr lang="en-GB" dirty="0" smtClean="0"/>
              <a:t>Areas of learning</a:t>
            </a:r>
            <a:endParaRPr lang="en-GB" dirty="0"/>
          </a:p>
        </p:txBody>
      </p:sp>
      <p:sp>
        <p:nvSpPr>
          <p:cNvPr id="3" name="Content Placeholder 2"/>
          <p:cNvSpPr>
            <a:spLocks noGrp="1"/>
          </p:cNvSpPr>
          <p:nvPr>
            <p:ph sz="quarter" idx="1"/>
          </p:nvPr>
        </p:nvSpPr>
        <p:spPr>
          <a:xfrm>
            <a:off x="4566828" y="1629469"/>
            <a:ext cx="3960440" cy="5069160"/>
          </a:xfrm>
        </p:spPr>
        <p:txBody>
          <a:bodyPr>
            <a:normAutofit fontScale="70000" lnSpcReduction="20000"/>
          </a:bodyPr>
          <a:lstStyle/>
          <a:p>
            <a:pPr marL="0" indent="0">
              <a:buNone/>
            </a:pPr>
            <a:r>
              <a:rPr lang="en-GB" dirty="0" smtClean="0"/>
              <a:t>The </a:t>
            </a:r>
            <a:r>
              <a:rPr lang="en-GB" b="1" dirty="0" smtClean="0"/>
              <a:t>Expressive Arts</a:t>
            </a:r>
            <a:r>
              <a:rPr lang="en-GB" dirty="0" smtClean="0"/>
              <a:t>:</a:t>
            </a:r>
          </a:p>
          <a:p>
            <a:r>
              <a:rPr lang="en-GB" dirty="0"/>
              <a:t>encourage children and young people to develop their creative </a:t>
            </a:r>
            <a:r>
              <a:rPr lang="en-GB" dirty="0" smtClean="0"/>
              <a:t>appreciation</a:t>
            </a:r>
          </a:p>
          <a:p>
            <a:pPr marL="0" indent="0">
              <a:buNone/>
            </a:pPr>
            <a:endParaRPr lang="en-GB" dirty="0" smtClean="0"/>
          </a:p>
          <a:p>
            <a:r>
              <a:rPr lang="en-GB" dirty="0" smtClean="0"/>
              <a:t> </a:t>
            </a:r>
            <a:r>
              <a:rPr lang="en-GB" dirty="0"/>
              <a:t>The expressive arts provide opportunities to explore thinking, refine, and communicate ideas, engaging thinking, imagination and senses </a:t>
            </a:r>
            <a:r>
              <a:rPr lang="en-GB" dirty="0" smtClean="0"/>
              <a:t>creatively</a:t>
            </a:r>
          </a:p>
          <a:p>
            <a:pPr marL="0" indent="0">
              <a:buNone/>
            </a:pPr>
            <a:endParaRPr lang="en-GB" dirty="0" smtClean="0"/>
          </a:p>
          <a:p>
            <a:r>
              <a:rPr lang="en-GB" dirty="0" smtClean="0"/>
              <a:t> </a:t>
            </a:r>
            <a:r>
              <a:rPr lang="en-GB" dirty="0"/>
              <a:t>The expressive arts provide inspiration and motivation as they bring children and young people into contact with the creative processes, performances and products of others and stimulate their own experimentation and creativity. </a:t>
            </a:r>
          </a:p>
        </p:txBody>
      </p:sp>
      <p:sp>
        <p:nvSpPr>
          <p:cNvPr id="4" name="Content Placeholder 2"/>
          <p:cNvSpPr txBox="1">
            <a:spLocks/>
          </p:cNvSpPr>
          <p:nvPr/>
        </p:nvSpPr>
        <p:spPr>
          <a:xfrm>
            <a:off x="456056" y="1629469"/>
            <a:ext cx="3827912"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r>
              <a:rPr lang="en-GB" sz="1700" dirty="0" smtClean="0">
                <a:solidFill>
                  <a:srgbClr val="0070C0"/>
                </a:solidFill>
              </a:rPr>
              <a:t>Mae’r </a:t>
            </a:r>
            <a:r>
              <a:rPr lang="en-GB" sz="1700" b="1" dirty="0" err="1" smtClean="0">
                <a:solidFill>
                  <a:srgbClr val="0070C0"/>
                </a:solidFill>
              </a:rPr>
              <a:t>Celfyddydau</a:t>
            </a:r>
            <a:r>
              <a:rPr lang="en-GB" sz="1700" b="1" dirty="0" smtClean="0">
                <a:solidFill>
                  <a:srgbClr val="0070C0"/>
                </a:solidFill>
              </a:rPr>
              <a:t> </a:t>
            </a:r>
            <a:r>
              <a:rPr lang="en-GB" sz="1700" b="1" dirty="0" err="1" smtClean="0">
                <a:solidFill>
                  <a:srgbClr val="0070C0"/>
                </a:solidFill>
              </a:rPr>
              <a:t>Mynegiannol</a:t>
            </a:r>
            <a:r>
              <a:rPr lang="en-GB" sz="1700" dirty="0" smtClean="0">
                <a:solidFill>
                  <a:srgbClr val="0070C0"/>
                </a:solidFill>
              </a:rPr>
              <a:t>:</a:t>
            </a:r>
          </a:p>
          <a:p>
            <a:pPr eaLnBrk="0" fontAlgn="base" hangingPunct="0">
              <a:spcBef>
                <a:spcPct val="0"/>
              </a:spcBef>
              <a:spcAft>
                <a:spcPct val="0"/>
              </a:spcAft>
              <a:buClrTx/>
              <a:buSzTx/>
            </a:pPr>
            <a:r>
              <a:rPr lang="cy-GB" altLang="en-US" sz="1700" dirty="0" smtClean="0">
                <a:solidFill>
                  <a:srgbClr val="0070C0"/>
                </a:solidFill>
              </a:rPr>
              <a:t>yn annog </a:t>
            </a:r>
            <a:r>
              <a:rPr lang="cy-GB" altLang="en-US" sz="1700" dirty="0">
                <a:solidFill>
                  <a:srgbClr val="0070C0"/>
                </a:solidFill>
              </a:rPr>
              <a:t>plant a phobl ifanc i ddatblygu eu gwerthfawrogiad creadigol </a:t>
            </a:r>
            <a:endParaRPr lang="cy-GB" altLang="en-US" sz="1700" dirty="0" smtClean="0">
              <a:solidFill>
                <a:srgbClr val="0070C0"/>
              </a:solidFill>
            </a:endParaRPr>
          </a:p>
          <a:p>
            <a:pPr marL="0" indent="0" eaLnBrk="0" fontAlgn="base" hangingPunct="0">
              <a:spcBef>
                <a:spcPct val="0"/>
              </a:spcBef>
              <a:spcAft>
                <a:spcPct val="0"/>
              </a:spcAft>
              <a:buClrTx/>
              <a:buSzTx/>
              <a:buNone/>
            </a:pPr>
            <a:endParaRPr lang="cy-GB" altLang="en-US" sz="1700" dirty="0" smtClean="0">
              <a:solidFill>
                <a:srgbClr val="0070C0"/>
              </a:solidFill>
            </a:endParaRPr>
          </a:p>
          <a:p>
            <a:pPr eaLnBrk="0" fontAlgn="base" hangingPunct="0">
              <a:spcBef>
                <a:spcPct val="0"/>
              </a:spcBef>
              <a:spcAft>
                <a:spcPct val="0"/>
              </a:spcAft>
              <a:buClrTx/>
              <a:buSzTx/>
            </a:pPr>
            <a:r>
              <a:rPr lang="cy-GB" altLang="en-US" sz="1700" dirty="0" smtClean="0">
                <a:solidFill>
                  <a:srgbClr val="0070C0"/>
                </a:solidFill>
              </a:rPr>
              <a:t> </a:t>
            </a:r>
            <a:r>
              <a:rPr lang="cy-GB" altLang="en-US" sz="1700" dirty="0">
                <a:solidFill>
                  <a:srgbClr val="0070C0"/>
                </a:solidFill>
              </a:rPr>
              <a:t>yn darparu cyfleoedd i archwilio meddwl, mireinio, a chyfleu syniadau, gan ennyn diddordeb meddwl, dychymyg a synhwyrau yn greadigol </a:t>
            </a:r>
            <a:endParaRPr lang="cy-GB" altLang="en-US" sz="1700" dirty="0" smtClean="0">
              <a:solidFill>
                <a:srgbClr val="0070C0"/>
              </a:solidFill>
            </a:endParaRPr>
          </a:p>
          <a:p>
            <a:pPr marL="0" indent="0" eaLnBrk="0" fontAlgn="base" hangingPunct="0">
              <a:spcBef>
                <a:spcPct val="0"/>
              </a:spcBef>
              <a:spcAft>
                <a:spcPct val="0"/>
              </a:spcAft>
              <a:buClrTx/>
              <a:buSzTx/>
              <a:buNone/>
            </a:pPr>
            <a:endParaRPr lang="cy-GB" altLang="en-US" sz="1700" dirty="0" smtClean="0">
              <a:solidFill>
                <a:srgbClr val="0070C0"/>
              </a:solidFill>
            </a:endParaRPr>
          </a:p>
          <a:p>
            <a:pPr eaLnBrk="0" fontAlgn="base" hangingPunct="0">
              <a:spcBef>
                <a:spcPct val="0"/>
              </a:spcBef>
              <a:spcAft>
                <a:spcPct val="0"/>
              </a:spcAft>
              <a:buClrTx/>
              <a:buSzTx/>
            </a:pPr>
            <a:r>
              <a:rPr lang="cy-GB" altLang="en-US" sz="1700" dirty="0" smtClean="0">
                <a:solidFill>
                  <a:srgbClr val="0070C0"/>
                </a:solidFill>
              </a:rPr>
              <a:t>yn </a:t>
            </a:r>
            <a:r>
              <a:rPr lang="cy-GB" altLang="en-US" sz="1700" dirty="0">
                <a:solidFill>
                  <a:srgbClr val="0070C0"/>
                </a:solidFill>
              </a:rPr>
              <a:t>darparu ysbrydoliaeth a chymhelliant wrth iddynt ddod â phlant a phobl ifanc i gysylltiad â phrosesau creadigol, perfformiadau a chynhyrchion eraill ac ysgogi eu harbrofi a'u creadigrwydd eu hunain. </a:t>
            </a:r>
          </a:p>
        </p:txBody>
      </p:sp>
    </p:spTree>
    <p:extLst>
      <p:ext uri="{BB962C8B-B14F-4D97-AF65-F5344CB8AC3E}">
        <p14:creationId xmlns:p14="http://schemas.microsoft.com/office/powerpoint/2010/main" val="12851751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smtClean="0">
                <a:solidFill>
                  <a:srgbClr val="0070C0"/>
                </a:solidFill>
              </a:rPr>
              <a:t>Y CELFYDDYDDAU MYNEGIANNOL </a:t>
            </a:r>
            <a:r>
              <a:rPr lang="en-GB" dirty="0" smtClean="0"/>
              <a:t>the</a:t>
            </a:r>
            <a:r>
              <a:rPr lang="en-GB" dirty="0" smtClean="0"/>
              <a:t> </a:t>
            </a:r>
            <a:r>
              <a:rPr lang="en-GB" dirty="0" smtClean="0"/>
              <a:t>Expressive Arts</a:t>
            </a:r>
            <a:endParaRPr lang="en-GB" dirty="0"/>
          </a:p>
        </p:txBody>
      </p:sp>
      <p:sp>
        <p:nvSpPr>
          <p:cNvPr id="3" name="Content Placeholder 2"/>
          <p:cNvSpPr>
            <a:spLocks noGrp="1"/>
          </p:cNvSpPr>
          <p:nvPr>
            <p:ph sz="quarter" idx="1"/>
          </p:nvPr>
        </p:nvSpPr>
        <p:spPr>
          <a:xfrm>
            <a:off x="899592" y="1628800"/>
            <a:ext cx="3096344" cy="4873752"/>
          </a:xfrm>
        </p:spPr>
        <p:txBody>
          <a:bodyPr/>
          <a:lstStyle/>
          <a:p>
            <a:pPr marL="0" indent="0">
              <a:buNone/>
            </a:pPr>
            <a:r>
              <a:rPr lang="en-GB" b="1" dirty="0" smtClean="0">
                <a:solidFill>
                  <a:srgbClr val="0070C0"/>
                </a:solidFill>
              </a:rPr>
              <a:t>Sut?</a:t>
            </a:r>
          </a:p>
          <a:p>
            <a:r>
              <a:rPr lang="en-GB" dirty="0" err="1" smtClean="0">
                <a:solidFill>
                  <a:srgbClr val="0070C0"/>
                </a:solidFill>
              </a:rPr>
              <a:t>cerddoriaeth</a:t>
            </a:r>
            <a:endParaRPr lang="en-GB" dirty="0" smtClean="0">
              <a:solidFill>
                <a:srgbClr val="0070C0"/>
              </a:solidFill>
            </a:endParaRPr>
          </a:p>
          <a:p>
            <a:r>
              <a:rPr lang="en-GB" dirty="0" smtClean="0">
                <a:solidFill>
                  <a:srgbClr val="0070C0"/>
                </a:solidFill>
              </a:rPr>
              <a:t> drama</a:t>
            </a:r>
          </a:p>
          <a:p>
            <a:r>
              <a:rPr lang="en-GB" dirty="0" smtClean="0">
                <a:solidFill>
                  <a:srgbClr val="0070C0"/>
                </a:solidFill>
              </a:rPr>
              <a:t> dawns</a:t>
            </a:r>
          </a:p>
          <a:p>
            <a:r>
              <a:rPr lang="en-GB" dirty="0" smtClean="0">
                <a:solidFill>
                  <a:srgbClr val="0070C0"/>
                </a:solidFill>
              </a:rPr>
              <a:t> </a:t>
            </a:r>
            <a:r>
              <a:rPr lang="en-GB" dirty="0" err="1" smtClean="0">
                <a:solidFill>
                  <a:srgbClr val="0070C0"/>
                </a:solidFill>
              </a:rPr>
              <a:t>ffilm</a:t>
            </a:r>
            <a:r>
              <a:rPr lang="en-GB" dirty="0" smtClean="0">
                <a:solidFill>
                  <a:srgbClr val="0070C0"/>
                </a:solidFill>
              </a:rPr>
              <a:t> a </a:t>
            </a:r>
            <a:r>
              <a:rPr lang="en-GB" dirty="0" err="1" smtClean="0">
                <a:solidFill>
                  <a:srgbClr val="0070C0"/>
                </a:solidFill>
              </a:rPr>
              <a:t>chyfryngau</a:t>
            </a:r>
            <a:r>
              <a:rPr lang="en-GB" dirty="0" smtClean="0">
                <a:solidFill>
                  <a:srgbClr val="0070C0"/>
                </a:solidFill>
              </a:rPr>
              <a:t> </a:t>
            </a:r>
            <a:r>
              <a:rPr lang="en-GB" dirty="0" err="1" smtClean="0">
                <a:solidFill>
                  <a:srgbClr val="0070C0"/>
                </a:solidFill>
              </a:rPr>
              <a:t>digidol</a:t>
            </a:r>
            <a:r>
              <a:rPr lang="en-GB" dirty="0" smtClean="0">
                <a:solidFill>
                  <a:srgbClr val="0070C0"/>
                </a:solidFill>
              </a:rPr>
              <a:t> </a:t>
            </a:r>
          </a:p>
          <a:p>
            <a:r>
              <a:rPr lang="en-GB" dirty="0" smtClean="0">
                <a:solidFill>
                  <a:srgbClr val="0070C0"/>
                </a:solidFill>
              </a:rPr>
              <a:t> y </a:t>
            </a:r>
            <a:r>
              <a:rPr lang="en-GB" dirty="0" err="1" smtClean="0">
                <a:solidFill>
                  <a:srgbClr val="0070C0"/>
                </a:solidFill>
              </a:rPr>
              <a:t>celfyddydau</a:t>
            </a:r>
            <a:r>
              <a:rPr lang="en-GB" dirty="0" smtClean="0">
                <a:solidFill>
                  <a:srgbClr val="0070C0"/>
                </a:solidFill>
              </a:rPr>
              <a:t> </a:t>
            </a:r>
            <a:r>
              <a:rPr lang="en-GB" dirty="0" err="1" smtClean="0">
                <a:solidFill>
                  <a:srgbClr val="0070C0"/>
                </a:solidFill>
              </a:rPr>
              <a:t>gweledol</a:t>
            </a:r>
            <a:r>
              <a:rPr lang="en-GB" dirty="0" smtClean="0">
                <a:solidFill>
                  <a:srgbClr val="0070C0"/>
                </a:solidFill>
              </a:rPr>
              <a:t> a </a:t>
            </a:r>
            <a:r>
              <a:rPr lang="en-GB" dirty="0" err="1" smtClean="0">
                <a:solidFill>
                  <a:srgbClr val="0070C0"/>
                </a:solidFill>
              </a:rPr>
              <a:t>dylunio</a:t>
            </a:r>
            <a:endParaRPr lang="en-GB" dirty="0" smtClean="0">
              <a:solidFill>
                <a:srgbClr val="0070C0"/>
              </a:solidFill>
            </a:endParaRPr>
          </a:p>
          <a:p>
            <a:r>
              <a:rPr lang="en-GB" dirty="0" smtClean="0">
                <a:solidFill>
                  <a:srgbClr val="0070C0"/>
                </a:solidFill>
              </a:rPr>
              <a:t> </a:t>
            </a:r>
            <a:r>
              <a:rPr lang="en-GB" dirty="0" err="1" smtClean="0">
                <a:solidFill>
                  <a:srgbClr val="0070C0"/>
                </a:solidFill>
              </a:rPr>
              <a:t>llythrennedd</a:t>
            </a:r>
            <a:r>
              <a:rPr lang="en-GB" dirty="0" smtClean="0">
                <a:solidFill>
                  <a:srgbClr val="0070C0"/>
                </a:solidFill>
              </a:rPr>
              <a:t> ac ysgrifennu </a:t>
            </a:r>
            <a:r>
              <a:rPr lang="en-GB" dirty="0" err="1" smtClean="0">
                <a:solidFill>
                  <a:srgbClr val="0070C0"/>
                </a:solidFill>
              </a:rPr>
              <a:t>creadigol</a:t>
            </a:r>
            <a:r>
              <a:rPr lang="en-GB" dirty="0" smtClean="0">
                <a:solidFill>
                  <a:srgbClr val="0070C0"/>
                </a:solidFill>
              </a:rPr>
              <a:t>. </a:t>
            </a:r>
            <a:endParaRPr lang="en-GB" dirty="0">
              <a:solidFill>
                <a:srgbClr val="0070C0"/>
              </a:solidFill>
            </a:endParaRPr>
          </a:p>
        </p:txBody>
      </p:sp>
      <p:sp>
        <p:nvSpPr>
          <p:cNvPr id="4" name="Content Placeholder 2"/>
          <p:cNvSpPr txBox="1">
            <a:spLocks/>
          </p:cNvSpPr>
          <p:nvPr/>
        </p:nvSpPr>
        <p:spPr>
          <a:xfrm>
            <a:off x="5156448" y="1752600"/>
            <a:ext cx="2920752"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Font typeface="Wingdings"/>
              <a:buNone/>
            </a:pPr>
            <a:r>
              <a:rPr lang="en-GB" b="1" dirty="0" smtClean="0"/>
              <a:t>How?</a:t>
            </a:r>
          </a:p>
          <a:p>
            <a:r>
              <a:rPr lang="en-GB" dirty="0" smtClean="0"/>
              <a:t>music</a:t>
            </a:r>
          </a:p>
          <a:p>
            <a:r>
              <a:rPr lang="en-GB" dirty="0" smtClean="0"/>
              <a:t> drama</a:t>
            </a:r>
          </a:p>
          <a:p>
            <a:r>
              <a:rPr lang="en-GB" dirty="0" smtClean="0"/>
              <a:t> dance</a:t>
            </a:r>
          </a:p>
          <a:p>
            <a:r>
              <a:rPr lang="en-GB" dirty="0" smtClean="0"/>
              <a:t> film and digital media</a:t>
            </a:r>
          </a:p>
          <a:p>
            <a:r>
              <a:rPr lang="en-GB" dirty="0" smtClean="0"/>
              <a:t> visual arts and design</a:t>
            </a:r>
          </a:p>
          <a:p>
            <a:r>
              <a:rPr lang="en-GB" dirty="0" smtClean="0"/>
              <a:t> literature and creative writing. </a:t>
            </a:r>
            <a:endParaRPr lang="en-GB" dirty="0"/>
          </a:p>
        </p:txBody>
      </p:sp>
    </p:spTree>
    <p:extLst>
      <p:ext uri="{BB962C8B-B14F-4D97-AF65-F5344CB8AC3E}">
        <p14:creationId xmlns:p14="http://schemas.microsoft.com/office/powerpoint/2010/main" val="1483917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rgbClr val="0070C0"/>
                </a:solidFill>
              </a:rPr>
              <a:t>Gwyddoniaeth</a:t>
            </a:r>
            <a:r>
              <a:rPr lang="en-GB" dirty="0" smtClean="0">
                <a:solidFill>
                  <a:srgbClr val="0070C0"/>
                </a:solidFill>
              </a:rPr>
              <a:t> a </a:t>
            </a:r>
            <a:r>
              <a:rPr lang="en-GB" dirty="0" err="1" smtClean="0">
                <a:solidFill>
                  <a:srgbClr val="0070C0"/>
                </a:solidFill>
              </a:rPr>
              <a:t>thechnoleg</a:t>
            </a:r>
            <a:r>
              <a:rPr lang="en-GB" dirty="0" smtClean="0"/>
              <a:t/>
            </a:r>
            <a:br>
              <a:rPr lang="en-GB" dirty="0" smtClean="0"/>
            </a:br>
            <a:r>
              <a:rPr lang="en-GB" dirty="0" smtClean="0"/>
              <a:t>Science and technology</a:t>
            </a:r>
            <a:endParaRPr lang="en-GB" dirty="0"/>
          </a:p>
        </p:txBody>
      </p:sp>
      <p:sp>
        <p:nvSpPr>
          <p:cNvPr id="3" name="Content Placeholder 2"/>
          <p:cNvSpPr>
            <a:spLocks noGrp="1"/>
          </p:cNvSpPr>
          <p:nvPr>
            <p:ph sz="quarter" idx="1"/>
          </p:nvPr>
        </p:nvSpPr>
        <p:spPr>
          <a:xfrm>
            <a:off x="4427984" y="1844824"/>
            <a:ext cx="3888432" cy="4873752"/>
          </a:xfrm>
        </p:spPr>
        <p:txBody>
          <a:bodyPr>
            <a:normAutofit fontScale="77500" lnSpcReduction="20000"/>
          </a:bodyPr>
          <a:lstStyle/>
          <a:p>
            <a:r>
              <a:rPr lang="en-GB" dirty="0"/>
              <a:t>A</a:t>
            </a:r>
            <a:r>
              <a:rPr lang="en-GB" dirty="0" smtClean="0"/>
              <a:t>cquiring </a:t>
            </a:r>
            <a:r>
              <a:rPr lang="en-GB" dirty="0"/>
              <a:t>knowledge through observation and experimentation, and technology applies scientific knowledge in practical ways. </a:t>
            </a:r>
            <a:endParaRPr lang="en-GB" dirty="0" smtClean="0"/>
          </a:p>
          <a:p>
            <a:endParaRPr lang="en-GB" dirty="0" smtClean="0"/>
          </a:p>
          <a:p>
            <a:r>
              <a:rPr lang="en-GB" dirty="0"/>
              <a:t>C</a:t>
            </a:r>
            <a:r>
              <a:rPr lang="en-GB" dirty="0" smtClean="0"/>
              <a:t>apitalises </a:t>
            </a:r>
            <a:r>
              <a:rPr lang="en-GB" dirty="0"/>
              <a:t>on children and young people’s curiosity about our natural, physical world and universe though investigating, understanding, and </a:t>
            </a:r>
            <a:r>
              <a:rPr lang="en-GB" dirty="0" smtClean="0"/>
              <a:t>explaining</a:t>
            </a:r>
            <a:r>
              <a:rPr lang="en-GB" dirty="0"/>
              <a:t>. </a:t>
            </a:r>
            <a:endParaRPr lang="en-GB" dirty="0" smtClean="0"/>
          </a:p>
          <a:p>
            <a:endParaRPr lang="en-GB" dirty="0"/>
          </a:p>
          <a:p>
            <a:r>
              <a:rPr lang="en-GB" dirty="0" smtClean="0"/>
              <a:t>Children generate </a:t>
            </a:r>
            <a:r>
              <a:rPr lang="en-GB" dirty="0"/>
              <a:t>and test ideas, gather evidence, make observations, carry out practical investigations, and communicate with others. </a:t>
            </a:r>
          </a:p>
        </p:txBody>
      </p:sp>
      <p:sp>
        <p:nvSpPr>
          <p:cNvPr id="4" name="Rectangle 3"/>
          <p:cNvSpPr/>
          <p:nvPr/>
        </p:nvSpPr>
        <p:spPr>
          <a:xfrm>
            <a:off x="323528" y="1600200"/>
            <a:ext cx="3960440" cy="4524315"/>
          </a:xfrm>
          <a:prstGeom prst="rect">
            <a:avLst/>
          </a:prstGeom>
        </p:spPr>
        <p:txBody>
          <a:bodyPr wrap="square">
            <a:spAutoFit/>
          </a:bodyPr>
          <a:lstStyle/>
          <a:p>
            <a:pPr marL="285750" lvl="0" indent="-285750" eaLnBrk="0" fontAlgn="base" hangingPunct="0">
              <a:spcBef>
                <a:spcPct val="0"/>
              </a:spcBef>
              <a:spcAft>
                <a:spcPct val="0"/>
              </a:spcAft>
              <a:buFont typeface="Arial" panose="020B0604020202020204" pitchFamily="34" charset="0"/>
              <a:buChar char="•"/>
            </a:pPr>
            <a:endParaRPr lang="cy-GB" altLang="en-US" dirty="0">
              <a:solidFill>
                <a:srgbClr val="0070C0"/>
              </a:solidFill>
              <a:latin typeface="Google Sans"/>
            </a:endParaRPr>
          </a:p>
          <a:p>
            <a:pPr marL="285750" lvl="0" indent="-285750" eaLnBrk="0" fontAlgn="base" hangingPunct="0">
              <a:spcBef>
                <a:spcPct val="0"/>
              </a:spcBef>
              <a:spcAft>
                <a:spcPct val="0"/>
              </a:spcAft>
              <a:buFont typeface="Arial" panose="020B0604020202020204" pitchFamily="34" charset="0"/>
              <a:buChar char="•"/>
            </a:pPr>
            <a:r>
              <a:rPr lang="cy-GB" altLang="en-US" dirty="0">
                <a:solidFill>
                  <a:srgbClr val="0070C0"/>
                </a:solidFill>
                <a:latin typeface="Google Sans"/>
              </a:rPr>
              <a:t>C</a:t>
            </a:r>
            <a:r>
              <a:rPr lang="cy-GB" altLang="en-US" dirty="0" smtClean="0">
                <a:solidFill>
                  <a:srgbClr val="0070C0"/>
                </a:solidFill>
                <a:latin typeface="Google Sans"/>
              </a:rPr>
              <a:t>affael </a:t>
            </a:r>
            <a:r>
              <a:rPr lang="cy-GB" altLang="en-US" dirty="0">
                <a:solidFill>
                  <a:srgbClr val="0070C0"/>
                </a:solidFill>
                <a:latin typeface="Google Sans"/>
              </a:rPr>
              <a:t>gwybodaeth trwy arsylwi ac arbrofi, a thechnoleg yn cymhwyso gwybodaeth wyddonol mewn ffyrdd ymarferol. </a:t>
            </a:r>
            <a:endParaRPr lang="cy-GB" altLang="en-US" dirty="0" smtClean="0">
              <a:solidFill>
                <a:srgbClr val="0070C0"/>
              </a:solidFill>
              <a:latin typeface="Google Sans"/>
            </a:endParaRPr>
          </a:p>
          <a:p>
            <a:pPr marL="285750" lvl="0" indent="-285750" eaLnBrk="0" fontAlgn="base" hangingPunct="0">
              <a:spcBef>
                <a:spcPct val="0"/>
              </a:spcBef>
              <a:spcAft>
                <a:spcPct val="0"/>
              </a:spcAft>
              <a:buFont typeface="Arial" panose="020B0604020202020204" pitchFamily="34" charset="0"/>
              <a:buChar char="•"/>
            </a:pPr>
            <a:endParaRPr lang="cy-GB" altLang="en-US" dirty="0" smtClean="0">
              <a:solidFill>
                <a:srgbClr val="0070C0"/>
              </a:solidFill>
              <a:latin typeface="Google Sans"/>
            </a:endParaRPr>
          </a:p>
          <a:p>
            <a:pPr marL="285750" lvl="0" indent="-285750" eaLnBrk="0" fontAlgn="base" hangingPunct="0">
              <a:spcBef>
                <a:spcPct val="0"/>
              </a:spcBef>
              <a:spcAft>
                <a:spcPct val="0"/>
              </a:spcAft>
              <a:buFont typeface="Arial" panose="020B0604020202020204" pitchFamily="34" charset="0"/>
              <a:buChar char="•"/>
            </a:pPr>
            <a:r>
              <a:rPr lang="cy-GB" altLang="en-US" dirty="0" smtClean="0">
                <a:solidFill>
                  <a:srgbClr val="0070C0"/>
                </a:solidFill>
                <a:latin typeface="Google Sans"/>
              </a:rPr>
              <a:t>Yn </a:t>
            </a:r>
            <a:r>
              <a:rPr lang="cy-GB" altLang="en-US" dirty="0">
                <a:solidFill>
                  <a:srgbClr val="0070C0"/>
                </a:solidFill>
                <a:latin typeface="Google Sans"/>
              </a:rPr>
              <a:t>manteisio ar chwilfrydedd plant a phobl ifanc am ein byd naturiol, corfforol a'n bydysawd wrth ymchwilio, deall ac egluro. </a:t>
            </a:r>
            <a:endParaRPr lang="cy-GB" altLang="en-US" dirty="0" smtClean="0">
              <a:solidFill>
                <a:srgbClr val="0070C0"/>
              </a:solidFill>
              <a:latin typeface="Google Sans"/>
            </a:endParaRPr>
          </a:p>
          <a:p>
            <a:pPr marL="285750" lvl="0" indent="-285750" eaLnBrk="0" fontAlgn="base" hangingPunct="0">
              <a:spcBef>
                <a:spcPct val="0"/>
              </a:spcBef>
              <a:spcAft>
                <a:spcPct val="0"/>
              </a:spcAft>
              <a:buFont typeface="Arial" panose="020B0604020202020204" pitchFamily="34" charset="0"/>
              <a:buChar char="•"/>
            </a:pPr>
            <a:endParaRPr lang="cy-GB" altLang="en-US" dirty="0">
              <a:solidFill>
                <a:srgbClr val="0070C0"/>
              </a:solidFill>
              <a:latin typeface="Google Sans"/>
            </a:endParaRPr>
          </a:p>
          <a:p>
            <a:pPr marL="285750" lvl="0" indent="-285750" eaLnBrk="0" fontAlgn="base" hangingPunct="0">
              <a:spcBef>
                <a:spcPct val="0"/>
              </a:spcBef>
              <a:spcAft>
                <a:spcPct val="0"/>
              </a:spcAft>
              <a:buFont typeface="Arial" panose="020B0604020202020204" pitchFamily="34" charset="0"/>
              <a:buChar char="•"/>
            </a:pPr>
            <a:r>
              <a:rPr lang="cy-GB" altLang="en-US" dirty="0" smtClean="0">
                <a:solidFill>
                  <a:srgbClr val="0070C0"/>
                </a:solidFill>
                <a:latin typeface="Google Sans"/>
              </a:rPr>
              <a:t>Plant </a:t>
            </a:r>
            <a:r>
              <a:rPr lang="cy-GB" altLang="en-US" dirty="0">
                <a:solidFill>
                  <a:srgbClr val="0070C0"/>
                </a:solidFill>
                <a:latin typeface="Google Sans"/>
              </a:rPr>
              <a:t>yn cynhyrchu ac yn profi syniadau, yn casglu tystiolaeth, yn arsylwi, yn cynnal ymchwiliadau ymarferol, ac yn cyfathrebu ag eraill.</a:t>
            </a:r>
            <a:r>
              <a:rPr lang="cy-GB" altLang="en-US" dirty="0">
                <a:solidFill>
                  <a:srgbClr val="0070C0"/>
                </a:solidFill>
              </a:rPr>
              <a:t> </a:t>
            </a:r>
            <a:endParaRPr lang="cy-GB" altLang="en-US" dirty="0">
              <a:solidFill>
                <a:srgbClr val="0070C0"/>
              </a:solidFill>
              <a:latin typeface="Arial" panose="020B0604020202020204" pitchFamily="34" charset="0"/>
            </a:endParaRPr>
          </a:p>
        </p:txBody>
      </p:sp>
    </p:spTree>
    <p:extLst>
      <p:ext uri="{BB962C8B-B14F-4D97-AF65-F5344CB8AC3E}">
        <p14:creationId xmlns:p14="http://schemas.microsoft.com/office/powerpoint/2010/main" val="3580533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rPr>
              <a:t>TASG</a:t>
            </a:r>
            <a:r>
              <a:rPr lang="en-GB" dirty="0" smtClean="0"/>
              <a:t>/ Task</a:t>
            </a:r>
            <a:endParaRPr lang="en-GB" dirty="0"/>
          </a:p>
        </p:txBody>
      </p:sp>
      <p:sp>
        <p:nvSpPr>
          <p:cNvPr id="3" name="Content Placeholder 2"/>
          <p:cNvSpPr>
            <a:spLocks noGrp="1"/>
          </p:cNvSpPr>
          <p:nvPr>
            <p:ph sz="quarter" idx="1"/>
          </p:nvPr>
        </p:nvSpPr>
        <p:spPr>
          <a:xfrm>
            <a:off x="4283968" y="1600200"/>
            <a:ext cx="3640832" cy="4873752"/>
          </a:xfrm>
        </p:spPr>
        <p:txBody>
          <a:bodyPr>
            <a:normAutofit fontScale="70000" lnSpcReduction="20000"/>
          </a:bodyPr>
          <a:lstStyle/>
          <a:p>
            <a:r>
              <a:rPr lang="en-GB" dirty="0" smtClean="0"/>
              <a:t>Read the article by Caroline Sharp -‘</a:t>
            </a:r>
            <a:r>
              <a:rPr lang="en-GB" dirty="0"/>
              <a:t>Developing young children’s creativity: </a:t>
            </a:r>
            <a:r>
              <a:rPr lang="en-GB" dirty="0" smtClean="0"/>
              <a:t>what can </a:t>
            </a:r>
            <a:r>
              <a:rPr lang="en-GB" dirty="0"/>
              <a:t>we learn from research</a:t>
            </a:r>
            <a:r>
              <a:rPr lang="en-GB" dirty="0" smtClean="0"/>
              <a:t>?’</a:t>
            </a:r>
          </a:p>
          <a:p>
            <a:pPr marL="0" indent="0">
              <a:buNone/>
            </a:pPr>
            <a:endParaRPr lang="en-GB" dirty="0"/>
          </a:p>
          <a:p>
            <a:pPr marL="0" indent="0">
              <a:buNone/>
            </a:pPr>
            <a:r>
              <a:rPr lang="en-GB" dirty="0" smtClean="0"/>
              <a:t>Whilst reading the article:</a:t>
            </a:r>
          </a:p>
          <a:p>
            <a:r>
              <a:rPr lang="en-GB" dirty="0" smtClean="0"/>
              <a:t>Take note of the key points</a:t>
            </a:r>
          </a:p>
          <a:p>
            <a:r>
              <a:rPr lang="en-GB" dirty="0" smtClean="0"/>
              <a:t>What can we learn from the article?</a:t>
            </a:r>
          </a:p>
          <a:p>
            <a:r>
              <a:rPr lang="en-GB" dirty="0" smtClean="0"/>
              <a:t>How can creativity be defined?</a:t>
            </a:r>
          </a:p>
          <a:p>
            <a:r>
              <a:rPr lang="en-GB" dirty="0" smtClean="0"/>
              <a:t>How can the facilitator support creative development?</a:t>
            </a:r>
          </a:p>
          <a:p>
            <a:pPr marL="0" indent="0">
              <a:buNone/>
            </a:pPr>
            <a:endParaRPr lang="en-GB" dirty="0" smtClean="0"/>
          </a:p>
          <a:p>
            <a:endParaRPr lang="en-GB" dirty="0"/>
          </a:p>
          <a:p>
            <a:pPr marL="0" indent="0">
              <a:buNone/>
            </a:pPr>
            <a:r>
              <a:rPr lang="en-GB" dirty="0">
                <a:hlinkClick r:id="rId3"/>
              </a:rPr>
              <a:t>http://</a:t>
            </a:r>
            <a:r>
              <a:rPr lang="en-GB" dirty="0" smtClean="0">
                <a:hlinkClick r:id="rId3"/>
              </a:rPr>
              <a:t>www.nfer.ac.uk/publications/55502/55502.pdf</a:t>
            </a:r>
            <a:r>
              <a:rPr lang="en-GB" dirty="0" smtClean="0"/>
              <a:t> </a:t>
            </a:r>
            <a:endParaRPr lang="en-GB" dirty="0" smtClean="0"/>
          </a:p>
        </p:txBody>
      </p:sp>
      <p:sp>
        <p:nvSpPr>
          <p:cNvPr id="4" name="Content Placeholder 2"/>
          <p:cNvSpPr txBox="1">
            <a:spLocks/>
          </p:cNvSpPr>
          <p:nvPr/>
        </p:nvSpPr>
        <p:spPr>
          <a:xfrm>
            <a:off x="457200" y="1600200"/>
            <a:ext cx="3640832" cy="4873752"/>
          </a:xfrm>
          <a:prstGeom prst="rect">
            <a:avLst/>
          </a:prstGeom>
        </p:spPr>
        <p:txBody>
          <a:bodyPr vert="horz">
            <a:normAutofit fontScale="70000" lnSpcReduction="20000"/>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r>
              <a:rPr lang="en-GB" dirty="0" err="1" smtClean="0">
                <a:solidFill>
                  <a:srgbClr val="0070C0"/>
                </a:solidFill>
              </a:rPr>
              <a:t>Darllen</a:t>
            </a:r>
            <a:r>
              <a:rPr lang="en-GB" dirty="0" smtClean="0">
                <a:solidFill>
                  <a:srgbClr val="0070C0"/>
                </a:solidFill>
              </a:rPr>
              <a:t> </a:t>
            </a:r>
            <a:r>
              <a:rPr lang="en-GB" dirty="0" err="1" smtClean="0">
                <a:solidFill>
                  <a:srgbClr val="0070C0"/>
                </a:solidFill>
              </a:rPr>
              <a:t>yr</a:t>
            </a:r>
            <a:r>
              <a:rPr lang="en-GB" dirty="0" smtClean="0">
                <a:solidFill>
                  <a:srgbClr val="0070C0"/>
                </a:solidFill>
              </a:rPr>
              <a:t> </a:t>
            </a:r>
            <a:r>
              <a:rPr lang="en-GB" dirty="0" err="1" smtClean="0">
                <a:solidFill>
                  <a:srgbClr val="0070C0"/>
                </a:solidFill>
              </a:rPr>
              <a:t>erthygl</a:t>
            </a:r>
            <a:r>
              <a:rPr lang="en-GB" dirty="0" smtClean="0">
                <a:solidFill>
                  <a:srgbClr val="0070C0"/>
                </a:solidFill>
              </a:rPr>
              <a:t> gan Caroline Sharp -‘Developing young children’s creativity: what can we learn from research?’</a:t>
            </a:r>
          </a:p>
          <a:p>
            <a:pPr marL="0" indent="0">
              <a:buFont typeface="Wingdings"/>
              <a:buNone/>
            </a:pPr>
            <a:endParaRPr lang="en-GB" dirty="0" smtClean="0">
              <a:solidFill>
                <a:srgbClr val="0070C0"/>
              </a:solidFill>
            </a:endParaRPr>
          </a:p>
          <a:p>
            <a:pPr marL="0" indent="0">
              <a:buFont typeface="Wingdings"/>
              <a:buNone/>
            </a:pPr>
            <a:r>
              <a:rPr lang="en-GB" dirty="0" err="1" smtClean="0">
                <a:solidFill>
                  <a:srgbClr val="0070C0"/>
                </a:solidFill>
              </a:rPr>
              <a:t>Tra’n</a:t>
            </a:r>
            <a:r>
              <a:rPr lang="en-GB" dirty="0" smtClean="0">
                <a:solidFill>
                  <a:srgbClr val="0070C0"/>
                </a:solidFill>
              </a:rPr>
              <a:t> </a:t>
            </a:r>
            <a:r>
              <a:rPr lang="en-GB" dirty="0" err="1" smtClean="0">
                <a:solidFill>
                  <a:srgbClr val="0070C0"/>
                </a:solidFill>
              </a:rPr>
              <a:t>darllen</a:t>
            </a:r>
            <a:r>
              <a:rPr lang="en-GB" dirty="0" smtClean="0">
                <a:solidFill>
                  <a:srgbClr val="0070C0"/>
                </a:solidFill>
              </a:rPr>
              <a:t> </a:t>
            </a:r>
            <a:r>
              <a:rPr lang="en-GB" dirty="0" err="1" smtClean="0">
                <a:solidFill>
                  <a:srgbClr val="0070C0"/>
                </a:solidFill>
              </a:rPr>
              <a:t>yr</a:t>
            </a:r>
            <a:r>
              <a:rPr lang="en-GB" dirty="0" smtClean="0">
                <a:solidFill>
                  <a:srgbClr val="0070C0"/>
                </a:solidFill>
              </a:rPr>
              <a:t> </a:t>
            </a:r>
            <a:r>
              <a:rPr lang="en-GB" dirty="0" err="1" smtClean="0">
                <a:solidFill>
                  <a:srgbClr val="0070C0"/>
                </a:solidFill>
              </a:rPr>
              <a:t>erthygl</a:t>
            </a:r>
            <a:r>
              <a:rPr lang="en-GB" dirty="0" smtClean="0">
                <a:solidFill>
                  <a:srgbClr val="0070C0"/>
                </a:solidFill>
              </a:rPr>
              <a:t>:</a:t>
            </a:r>
          </a:p>
          <a:p>
            <a:r>
              <a:rPr lang="en-GB" dirty="0" err="1" smtClean="0">
                <a:solidFill>
                  <a:srgbClr val="0070C0"/>
                </a:solidFill>
              </a:rPr>
              <a:t>Gwnewch</a:t>
            </a:r>
            <a:r>
              <a:rPr lang="en-GB" dirty="0" smtClean="0">
                <a:solidFill>
                  <a:srgbClr val="0070C0"/>
                </a:solidFill>
              </a:rPr>
              <a:t> nodiadau o’r </a:t>
            </a:r>
            <a:r>
              <a:rPr lang="en-GB" dirty="0" err="1" smtClean="0">
                <a:solidFill>
                  <a:srgbClr val="0070C0"/>
                </a:solidFill>
              </a:rPr>
              <a:t>pwyntiau</a:t>
            </a:r>
            <a:r>
              <a:rPr lang="en-GB" dirty="0" smtClean="0">
                <a:solidFill>
                  <a:srgbClr val="0070C0"/>
                </a:solidFill>
              </a:rPr>
              <a:t> </a:t>
            </a:r>
            <a:r>
              <a:rPr lang="en-GB" dirty="0" err="1" smtClean="0">
                <a:solidFill>
                  <a:srgbClr val="0070C0"/>
                </a:solidFill>
              </a:rPr>
              <a:t>allweddol</a:t>
            </a:r>
            <a:endParaRPr lang="en-GB" dirty="0" smtClean="0">
              <a:solidFill>
                <a:srgbClr val="0070C0"/>
              </a:solidFill>
            </a:endParaRPr>
          </a:p>
          <a:p>
            <a:r>
              <a:rPr lang="en-GB" dirty="0" smtClean="0">
                <a:solidFill>
                  <a:srgbClr val="0070C0"/>
                </a:solidFill>
              </a:rPr>
              <a:t>Beth </a:t>
            </a:r>
            <a:r>
              <a:rPr lang="en-GB" dirty="0" err="1" smtClean="0">
                <a:solidFill>
                  <a:srgbClr val="0070C0"/>
                </a:solidFill>
              </a:rPr>
              <a:t>allwn</a:t>
            </a:r>
            <a:r>
              <a:rPr lang="en-GB" dirty="0" smtClean="0">
                <a:solidFill>
                  <a:srgbClr val="0070C0"/>
                </a:solidFill>
              </a:rPr>
              <a:t> </a:t>
            </a:r>
            <a:r>
              <a:rPr lang="en-GB" dirty="0" err="1" smtClean="0">
                <a:solidFill>
                  <a:srgbClr val="0070C0"/>
                </a:solidFill>
              </a:rPr>
              <a:t>ddysgu</a:t>
            </a:r>
            <a:r>
              <a:rPr lang="en-GB" dirty="0" smtClean="0">
                <a:solidFill>
                  <a:srgbClr val="0070C0"/>
                </a:solidFill>
              </a:rPr>
              <a:t> o’r </a:t>
            </a:r>
            <a:r>
              <a:rPr lang="en-GB" dirty="0" err="1" smtClean="0">
                <a:solidFill>
                  <a:srgbClr val="0070C0"/>
                </a:solidFill>
              </a:rPr>
              <a:t>erthygl</a:t>
            </a:r>
            <a:r>
              <a:rPr lang="en-GB" dirty="0" smtClean="0">
                <a:solidFill>
                  <a:srgbClr val="0070C0"/>
                </a:solidFill>
              </a:rPr>
              <a:t>?</a:t>
            </a:r>
          </a:p>
          <a:p>
            <a:r>
              <a:rPr lang="en-GB" dirty="0" smtClean="0">
                <a:solidFill>
                  <a:srgbClr val="0070C0"/>
                </a:solidFill>
              </a:rPr>
              <a:t>Sut y gellir </a:t>
            </a:r>
            <a:r>
              <a:rPr lang="en-GB" dirty="0" err="1" smtClean="0">
                <a:solidFill>
                  <a:srgbClr val="0070C0"/>
                </a:solidFill>
              </a:rPr>
              <a:t>diffinio</a:t>
            </a:r>
            <a:r>
              <a:rPr lang="en-GB" dirty="0" smtClean="0">
                <a:solidFill>
                  <a:srgbClr val="0070C0"/>
                </a:solidFill>
              </a:rPr>
              <a:t> </a:t>
            </a:r>
            <a:r>
              <a:rPr lang="en-GB" dirty="0" err="1" smtClean="0">
                <a:solidFill>
                  <a:srgbClr val="0070C0"/>
                </a:solidFill>
              </a:rPr>
              <a:t>creadigrwydd</a:t>
            </a:r>
            <a:r>
              <a:rPr lang="en-GB" dirty="0" smtClean="0">
                <a:solidFill>
                  <a:srgbClr val="0070C0"/>
                </a:solidFill>
              </a:rPr>
              <a:t>?</a:t>
            </a:r>
          </a:p>
          <a:p>
            <a:r>
              <a:rPr lang="en-GB" dirty="0" smtClean="0">
                <a:solidFill>
                  <a:srgbClr val="0070C0"/>
                </a:solidFill>
              </a:rPr>
              <a:t>Sut all </a:t>
            </a:r>
            <a:r>
              <a:rPr lang="en-GB" dirty="0" err="1" smtClean="0">
                <a:solidFill>
                  <a:srgbClr val="0070C0"/>
                </a:solidFill>
              </a:rPr>
              <a:t>yr</a:t>
            </a:r>
            <a:r>
              <a:rPr lang="en-GB" dirty="0" smtClean="0">
                <a:solidFill>
                  <a:srgbClr val="0070C0"/>
                </a:solidFill>
              </a:rPr>
              <a:t> </a:t>
            </a:r>
            <a:r>
              <a:rPr lang="en-GB" dirty="0" err="1" smtClean="0">
                <a:solidFill>
                  <a:srgbClr val="0070C0"/>
                </a:solidFill>
              </a:rPr>
              <a:t>hwylusydd</a:t>
            </a:r>
            <a:r>
              <a:rPr lang="en-GB" dirty="0" smtClean="0">
                <a:solidFill>
                  <a:srgbClr val="0070C0"/>
                </a:solidFill>
              </a:rPr>
              <a:t> gefnogi </a:t>
            </a:r>
            <a:r>
              <a:rPr lang="en-GB" dirty="0" err="1" smtClean="0">
                <a:solidFill>
                  <a:srgbClr val="0070C0"/>
                </a:solidFill>
              </a:rPr>
              <a:t>datblygiad</a:t>
            </a:r>
            <a:r>
              <a:rPr lang="en-GB" dirty="0" smtClean="0">
                <a:solidFill>
                  <a:srgbClr val="0070C0"/>
                </a:solidFill>
              </a:rPr>
              <a:t> </a:t>
            </a:r>
            <a:r>
              <a:rPr lang="en-GB" dirty="0" err="1" smtClean="0">
                <a:solidFill>
                  <a:srgbClr val="0070C0"/>
                </a:solidFill>
              </a:rPr>
              <a:t>creadigol</a:t>
            </a:r>
            <a:r>
              <a:rPr lang="en-GB" dirty="0" smtClean="0">
                <a:solidFill>
                  <a:srgbClr val="0070C0"/>
                </a:solidFill>
              </a:rPr>
              <a:t>?</a:t>
            </a:r>
          </a:p>
          <a:p>
            <a:pPr marL="0" indent="0">
              <a:buFont typeface="Wingdings"/>
              <a:buNone/>
            </a:pPr>
            <a:endParaRPr lang="en-GB" dirty="0" smtClean="0"/>
          </a:p>
          <a:p>
            <a:endParaRPr lang="en-GB" dirty="0" smtClean="0"/>
          </a:p>
          <a:p>
            <a:pPr marL="0" indent="0">
              <a:buFont typeface="Wingdings"/>
              <a:buNone/>
            </a:pPr>
            <a:r>
              <a:rPr lang="en-GB" dirty="0" smtClean="0">
                <a:hlinkClick r:id="rId3"/>
              </a:rPr>
              <a:t>http://</a:t>
            </a:r>
            <a:r>
              <a:rPr lang="en-GB" dirty="0" smtClean="0">
                <a:hlinkClick r:id="rId3"/>
              </a:rPr>
              <a:t>www.nfer.ac.uk/publications/55502/55502.pdf</a:t>
            </a:r>
            <a:r>
              <a:rPr lang="en-GB" dirty="0" smtClean="0"/>
              <a:t> </a:t>
            </a:r>
            <a:endParaRPr lang="en-GB" dirty="0" smtClean="0"/>
          </a:p>
        </p:txBody>
      </p:sp>
      <p:pic>
        <p:nvPicPr>
          <p:cNvPr id="5" name="Picture 4" descr="Share thi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383372"/>
            <a:ext cx="1461974" cy="1027559"/>
          </a:xfrm>
          <a:prstGeom prst="rect">
            <a:avLst/>
          </a:prstGeom>
        </p:spPr>
      </p:pic>
    </p:spTree>
    <p:extLst>
      <p:ext uri="{BB962C8B-B14F-4D97-AF65-F5344CB8AC3E}">
        <p14:creationId xmlns:p14="http://schemas.microsoft.com/office/powerpoint/2010/main" val="1987107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rPr>
              <a:t>CYFEIRNODAU</a:t>
            </a:r>
            <a:r>
              <a:rPr lang="en-GB" dirty="0" smtClean="0"/>
              <a:t>/ References </a:t>
            </a:r>
            <a:endParaRPr lang="en-GB" dirty="0"/>
          </a:p>
        </p:txBody>
      </p:sp>
      <p:sp>
        <p:nvSpPr>
          <p:cNvPr id="3" name="Content Placeholder 2"/>
          <p:cNvSpPr>
            <a:spLocks noGrp="1"/>
          </p:cNvSpPr>
          <p:nvPr>
            <p:ph sz="quarter" idx="1"/>
          </p:nvPr>
        </p:nvSpPr>
        <p:spPr/>
        <p:txBody>
          <a:bodyPr/>
          <a:lstStyle/>
          <a:p>
            <a:pPr marL="0" indent="0">
              <a:buNone/>
            </a:pPr>
            <a:r>
              <a:rPr lang="en-GB" dirty="0" smtClean="0"/>
              <a:t>Gardner, H. (1997) </a:t>
            </a:r>
            <a:r>
              <a:rPr lang="en-US" i="1" dirty="0"/>
              <a:t>Extraordinary minds</a:t>
            </a:r>
            <a:r>
              <a:rPr lang="en-US" dirty="0"/>
              <a:t>. </a:t>
            </a:r>
            <a:r>
              <a:rPr lang="en-US" dirty="0" smtClean="0"/>
              <a:t>New </a:t>
            </a:r>
            <a:r>
              <a:rPr lang="en-US" dirty="0"/>
              <a:t>York: Basic </a:t>
            </a:r>
            <a:r>
              <a:rPr lang="en-US" dirty="0" smtClean="0"/>
              <a:t>Books</a:t>
            </a:r>
          </a:p>
          <a:p>
            <a:pPr marL="0" indent="0">
              <a:buNone/>
            </a:pPr>
            <a:endParaRPr lang="en-US" dirty="0"/>
          </a:p>
          <a:p>
            <a:pPr marL="0" indent="0">
              <a:buNone/>
            </a:pPr>
            <a:r>
              <a:rPr lang="en-GB" dirty="0" smtClean="0"/>
              <a:t>Lucas</a:t>
            </a:r>
            <a:r>
              <a:rPr lang="en-GB" dirty="0"/>
              <a:t>, B. (2001). Creative Teaching, Teaching Creativity and Creative Learning. In A. Craft, B. Jeffrey &amp; M. </a:t>
            </a:r>
            <a:r>
              <a:rPr lang="en-GB" dirty="0" err="1"/>
              <a:t>Leibling</a:t>
            </a:r>
            <a:r>
              <a:rPr lang="en-GB" dirty="0"/>
              <a:t> (Eds.), </a:t>
            </a:r>
            <a:r>
              <a:rPr lang="en-GB" i="1" dirty="0"/>
              <a:t>Creativity in Education</a:t>
            </a:r>
            <a:r>
              <a:rPr lang="en-GB" dirty="0"/>
              <a:t>. London: Continuum</a:t>
            </a:r>
            <a:r>
              <a:rPr lang="en-GB" dirty="0" smtClean="0"/>
              <a:t>.</a:t>
            </a:r>
          </a:p>
          <a:p>
            <a:pPr marL="0" indent="0">
              <a:buNone/>
            </a:pPr>
            <a:endParaRPr lang="en-GB" dirty="0"/>
          </a:p>
          <a:p>
            <a:pPr marL="0" indent="0">
              <a:buNone/>
            </a:pPr>
            <a:endParaRPr lang="en-US" dirty="0"/>
          </a:p>
        </p:txBody>
      </p:sp>
    </p:spTree>
    <p:extLst>
      <p:ext uri="{BB962C8B-B14F-4D97-AF65-F5344CB8AC3E}">
        <p14:creationId xmlns:p14="http://schemas.microsoft.com/office/powerpoint/2010/main" val="25926578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656</TotalTime>
  <Words>2544</Words>
  <Application>Microsoft Office PowerPoint</Application>
  <PresentationFormat>On-screen Show (4:3)</PresentationFormat>
  <Paragraphs>366</Paragraphs>
  <Slides>22</Slides>
  <Notes>13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Century Schoolbook</vt:lpstr>
      <vt:lpstr>Google Sans</vt:lpstr>
      <vt:lpstr>Times New Roman</vt:lpstr>
      <vt:lpstr>Trebuchet MS</vt:lpstr>
      <vt:lpstr>Wingdings</vt:lpstr>
      <vt:lpstr>Wingdings 2</vt:lpstr>
      <vt:lpstr>Oriel</vt:lpstr>
      <vt:lpstr>The Enquiring Mind: Creative Approaches </vt:lpstr>
      <vt:lpstr>Nodau ac amcanion y sesiwn Session Aims and Objectives</vt:lpstr>
      <vt:lpstr>Asesiad / Assessment – 100%</vt:lpstr>
      <vt:lpstr>CYFLWYNIAD PORTFFOLIO DIGIDOL  DIGITAL PORTFOLIO PRESENTATION</vt:lpstr>
      <vt:lpstr>FEL RHAN O’R MODIWL HWN… As part of this module…</vt:lpstr>
      <vt:lpstr>TYSTYSGRIF AM GWBLHAU CWRS Certificate of course completion</vt:lpstr>
      <vt:lpstr>I GAEL MYNEDIAD I’CH CYFRIF To access your account</vt:lpstr>
      <vt:lpstr>Sut i ddod o hyd i’ch tystysgrifau How to find your certificates</vt:lpstr>
      <vt:lpstr>MEYSYDD ALLWEDDOL / Key Areas</vt:lpstr>
      <vt:lpstr>Y meddwl ymholgar:  beth mae’n ei olygu i chi?  The enquiring mind:  what does it mean to you?</vt:lpstr>
      <vt:lpstr>Y meddwl ymholgar ag addysg The Enquiring Mind and Education</vt:lpstr>
      <vt:lpstr>PowerPoint Presentation</vt:lpstr>
      <vt:lpstr>BETH YW CREADIGRWYDD What is Creativity?</vt:lpstr>
      <vt:lpstr>Tonnau o greadigrwydd o fewn addsysg The Waves of Creativity in Education</vt:lpstr>
      <vt:lpstr>Tonnau o greadigrwydd o fewn addsysg The Waves of Creativity in Education</vt:lpstr>
      <vt:lpstr>Cwricwlwm i gymru 2022 curriculum for wales 2022</vt:lpstr>
      <vt:lpstr>Cyfranwyr mentrus, creadigol’  ‘enterprising, Creative Contributors’</vt:lpstr>
      <vt:lpstr>     Meysydd dysgu cwricwlwm i gymru Curriculum for wales Areas of learning</vt:lpstr>
      <vt:lpstr>Y CELFYDDYDDAU MYNEGIANNOL the Expressive Arts</vt:lpstr>
      <vt:lpstr>Gwyddoniaeth a thechnoleg Science and technology</vt:lpstr>
      <vt:lpstr>TASG/ Task</vt:lpstr>
      <vt:lpstr>CYFEIRNODAU/ References </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Enquiring Mind: Creative Approaches</dc:title>
  <dc:creator>Phillips, Laura</dc:creator>
  <cp:lastModifiedBy>Helen A Griffiths</cp:lastModifiedBy>
  <cp:revision>51</cp:revision>
  <cp:lastPrinted>2014-09-24T10:08:44Z</cp:lastPrinted>
  <dcterms:created xsi:type="dcterms:W3CDTF">2014-09-23T08:17:44Z</dcterms:created>
  <dcterms:modified xsi:type="dcterms:W3CDTF">2021-01-22T21:05:38Z</dcterms:modified>
</cp:coreProperties>
</file>