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65" r:id="rId2"/>
    <p:sldId id="256" r:id="rId3"/>
    <p:sldId id="257" r:id="rId4"/>
    <p:sldId id="258" r:id="rId5"/>
    <p:sldId id="259" r:id="rId6"/>
    <p:sldId id="260" r:id="rId7"/>
    <p:sldId id="261" r:id="rId8"/>
    <p:sldId id="262" r:id="rId9"/>
    <p:sldId id="263" r:id="rId10"/>
    <p:sldId id="264" r:id="rId11"/>
  </p:sldIdLst>
  <p:sldSz cx="18288000" cy="10287000"/>
  <p:notesSz cx="6858000" cy="9144000"/>
  <p:embeddedFontLst>
    <p:embeddedFont>
      <p:font typeface="Saira" pitchFamily="2" charset="77"/>
      <p:regular r:id="rId13"/>
    </p:embeddedFont>
    <p:embeddedFont>
      <p:font typeface="Saira Bold" pitchFamily="2" charset="77"/>
      <p:regular r:id="rId14"/>
      <p:bold r:id="rId15"/>
    </p:embeddedFont>
    <p:embeddedFont>
      <p:font typeface="Saira Heavy" pitchFamily="2" charset="77"/>
      <p:regular r:id="rId16"/>
      <p:bold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31" autoAdjust="0"/>
    <p:restoredTop sz="94648" autoAdjust="0"/>
  </p:normalViewPr>
  <p:slideViewPr>
    <p:cSldViewPr>
      <p:cViewPr varScale="1">
        <p:scale>
          <a:sx n="74" d="100"/>
          <a:sy n="74" d="100"/>
        </p:scale>
        <p:origin x="61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sazee Iyamu (2438257)" userId="575d6156-0399-48e2-b6e7-0290ea6e9e38" providerId="ADAL" clId="{0CDC6B92-DEAE-DD4D-834D-465A85FF1CB1}"/>
    <pc:docChg chg="modSld">
      <pc:chgData name="Osazee Iyamu (2438257)" userId="575d6156-0399-48e2-b6e7-0290ea6e9e38" providerId="ADAL" clId="{0CDC6B92-DEAE-DD4D-834D-465A85FF1CB1}" dt="2026-03-15T18:53:38.692" v="4" actId="255"/>
      <pc:docMkLst>
        <pc:docMk/>
      </pc:docMkLst>
      <pc:sldChg chg="modSp mod">
        <pc:chgData name="Osazee Iyamu (2438257)" userId="575d6156-0399-48e2-b6e7-0290ea6e9e38" providerId="ADAL" clId="{0CDC6B92-DEAE-DD4D-834D-465A85FF1CB1}" dt="2026-03-15T18:45:45.122" v="2" actId="20577"/>
        <pc:sldMkLst>
          <pc:docMk/>
          <pc:sldMk cId="0" sldId="257"/>
        </pc:sldMkLst>
        <pc:spChg chg="mod">
          <ac:chgData name="Osazee Iyamu (2438257)" userId="575d6156-0399-48e2-b6e7-0290ea6e9e38" providerId="ADAL" clId="{0CDC6B92-DEAE-DD4D-834D-465A85FF1CB1}" dt="2026-03-15T18:45:45.122" v="2" actId="20577"/>
          <ac:spMkLst>
            <pc:docMk/>
            <pc:sldMk cId="0" sldId="257"/>
            <ac:spMk id="10" creationId="{00000000-0000-0000-0000-000000000000}"/>
          </ac:spMkLst>
        </pc:spChg>
      </pc:sldChg>
      <pc:sldChg chg="modSp mod">
        <pc:chgData name="Osazee Iyamu (2438257)" userId="575d6156-0399-48e2-b6e7-0290ea6e9e38" providerId="ADAL" clId="{0CDC6B92-DEAE-DD4D-834D-465A85FF1CB1}" dt="2026-03-15T18:53:38.692" v="4" actId="255"/>
        <pc:sldMkLst>
          <pc:docMk/>
          <pc:sldMk cId="1481702685" sldId="265"/>
        </pc:sldMkLst>
        <pc:spChg chg="mod">
          <ac:chgData name="Osazee Iyamu (2438257)" userId="575d6156-0399-48e2-b6e7-0290ea6e9e38" providerId="ADAL" clId="{0CDC6B92-DEAE-DD4D-834D-465A85FF1CB1}" dt="2026-03-15T18:53:38.692" v="4" actId="255"/>
          <ac:spMkLst>
            <pc:docMk/>
            <pc:sldMk cId="1481702685" sldId="265"/>
            <ac:spMk id="3" creationId="{639EE55F-068F-6BBA-35B8-B743C9D2BB2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B03FA6-30E1-7744-BB34-FA18E546BA68}" type="datetimeFigureOut">
              <a:rPr lang="en-US" smtClean="0"/>
              <a:t>3/15/26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37E6E8-339D-C743-B63B-EB656F6512A5}" type="slidenum">
              <a:rPr lang="en-US" smtClean="0"/>
              <a:t>‹#›</a:t>
            </a:fld>
            <a:endParaRPr lang="en-US"/>
          </a:p>
        </p:txBody>
      </p:sp>
    </p:spTree>
    <p:extLst>
      <p:ext uri="{BB962C8B-B14F-4D97-AF65-F5344CB8AC3E}">
        <p14:creationId xmlns:p14="http://schemas.microsoft.com/office/powerpoint/2010/main" val="1824705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37E6E8-339D-C743-B63B-EB656F6512A5}" type="slidenum">
              <a:rPr lang="en-US" smtClean="0"/>
              <a:t>7</a:t>
            </a:fld>
            <a:endParaRPr lang="en-US"/>
          </a:p>
        </p:txBody>
      </p:sp>
    </p:spTree>
    <p:extLst>
      <p:ext uri="{BB962C8B-B14F-4D97-AF65-F5344CB8AC3E}">
        <p14:creationId xmlns:p14="http://schemas.microsoft.com/office/powerpoint/2010/main" val="3800562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3/15/26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AB93CD-5BE4-0FD3-9CD3-60B7F1FCFB9A}"/>
              </a:ext>
            </a:extLst>
          </p:cNvPr>
          <p:cNvSpPr txBox="1"/>
          <p:nvPr/>
        </p:nvSpPr>
        <p:spPr>
          <a:xfrm>
            <a:off x="1752600" y="800100"/>
            <a:ext cx="14216969" cy="830997"/>
          </a:xfrm>
          <a:prstGeom prst="rect">
            <a:avLst/>
          </a:prstGeom>
          <a:noFill/>
        </p:spPr>
        <p:txBody>
          <a:bodyPr wrap="none" rtlCol="0">
            <a:spAutoFit/>
          </a:bodyPr>
          <a:lstStyle/>
          <a:p>
            <a:r>
              <a:rPr lang="en-US" sz="4800" dirty="0"/>
              <a:t>Professional Development Within Health and Social care</a:t>
            </a:r>
          </a:p>
        </p:txBody>
      </p:sp>
      <p:sp>
        <p:nvSpPr>
          <p:cNvPr id="3" name="TextBox 2">
            <a:extLst>
              <a:ext uri="{FF2B5EF4-FFF2-40B4-BE49-F238E27FC236}">
                <a16:creationId xmlns:a16="http://schemas.microsoft.com/office/drawing/2014/main" id="{639EE55F-068F-6BBA-35B8-B743C9D2BB23}"/>
              </a:ext>
            </a:extLst>
          </p:cNvPr>
          <p:cNvSpPr txBox="1"/>
          <p:nvPr/>
        </p:nvSpPr>
        <p:spPr>
          <a:xfrm>
            <a:off x="2057401" y="2705101"/>
            <a:ext cx="8001000" cy="5078313"/>
          </a:xfrm>
          <a:prstGeom prst="rect">
            <a:avLst/>
          </a:prstGeom>
          <a:noFill/>
        </p:spPr>
        <p:txBody>
          <a:bodyPr wrap="square" rtlCol="0">
            <a:spAutoFit/>
          </a:bodyPr>
          <a:lstStyle/>
          <a:p>
            <a:r>
              <a:rPr lang="en-US" sz="3600" dirty="0"/>
              <a:t>NAME: OSAZEE IYAMU</a:t>
            </a:r>
          </a:p>
          <a:p>
            <a:endParaRPr lang="en-US" sz="3600" dirty="0"/>
          </a:p>
          <a:p>
            <a:r>
              <a:rPr lang="en-US" sz="3600" dirty="0"/>
              <a:t>STUDENT NUMBER: 2438257</a:t>
            </a:r>
          </a:p>
          <a:p>
            <a:endParaRPr lang="en-US" sz="3600" dirty="0"/>
          </a:p>
          <a:p>
            <a:r>
              <a:rPr lang="en-US" sz="3600" dirty="0"/>
              <a:t>MUDULE CODE: LCHS4009</a:t>
            </a:r>
          </a:p>
          <a:p>
            <a:endParaRPr lang="en-US" sz="3600" dirty="0"/>
          </a:p>
          <a:p>
            <a:r>
              <a:rPr lang="en-US" sz="3600" dirty="0"/>
              <a:t>LECTURER NAME: AMITAVE BANIK</a:t>
            </a:r>
          </a:p>
          <a:p>
            <a:endParaRPr lang="en-US" sz="3600" dirty="0"/>
          </a:p>
          <a:p>
            <a:r>
              <a:rPr lang="en-US" sz="3600" dirty="0"/>
              <a:t>ASSIGNMENT TITLE: COMMUNUCATIOM</a:t>
            </a:r>
          </a:p>
        </p:txBody>
      </p:sp>
    </p:spTree>
    <p:extLst>
      <p:ext uri="{BB962C8B-B14F-4D97-AF65-F5344CB8AC3E}">
        <p14:creationId xmlns:p14="http://schemas.microsoft.com/office/powerpoint/2010/main" val="1481702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555" b="-9555"/>
            </a:stretch>
          </a:blipFill>
        </p:spPr>
        <p:txBody>
          <a:bodyPr/>
          <a:lstStyle/>
          <a:p>
            <a:endParaRPr lang="en-US"/>
          </a:p>
        </p:txBody>
      </p:sp>
      <p:grpSp>
        <p:nvGrpSpPr>
          <p:cNvPr id="3" name="Group 3"/>
          <p:cNvGrpSpPr/>
          <p:nvPr/>
        </p:nvGrpSpPr>
        <p:grpSpPr>
          <a:xfrm>
            <a:off x="-998745" y="-350141"/>
            <a:ext cx="4863842" cy="10987282"/>
            <a:chOff x="0" y="0"/>
            <a:chExt cx="1281012" cy="2893770"/>
          </a:xfrm>
        </p:grpSpPr>
        <p:sp>
          <p:nvSpPr>
            <p:cNvPr id="4" name="Freeform 4"/>
            <p:cNvSpPr/>
            <p:nvPr/>
          </p:nvSpPr>
          <p:spPr>
            <a:xfrm>
              <a:off x="0" y="0"/>
              <a:ext cx="1281012" cy="2893770"/>
            </a:xfrm>
            <a:custGeom>
              <a:avLst/>
              <a:gdLst/>
              <a:ahLst/>
              <a:cxnLst/>
              <a:rect l="l" t="t" r="r" b="b"/>
              <a:pathLst>
                <a:path w="1281012" h="2893770">
                  <a:moveTo>
                    <a:pt x="0" y="0"/>
                  </a:moveTo>
                  <a:lnTo>
                    <a:pt x="1281012" y="0"/>
                  </a:lnTo>
                  <a:lnTo>
                    <a:pt x="1281012" y="2893770"/>
                  </a:lnTo>
                  <a:lnTo>
                    <a:pt x="0" y="2893770"/>
                  </a:lnTo>
                  <a:close/>
                </a:path>
              </a:pathLst>
            </a:custGeom>
            <a:solidFill>
              <a:srgbClr val="E0E0E1"/>
            </a:solidFill>
          </p:spPr>
          <p:txBody>
            <a:bodyPr/>
            <a:lstStyle/>
            <a:p>
              <a:endParaRPr lang="en-US"/>
            </a:p>
          </p:txBody>
        </p:sp>
        <p:sp>
          <p:nvSpPr>
            <p:cNvPr id="5" name="TextBox 5"/>
            <p:cNvSpPr txBox="1"/>
            <p:nvPr/>
          </p:nvSpPr>
          <p:spPr>
            <a:xfrm>
              <a:off x="0" y="85725"/>
              <a:ext cx="1281012" cy="2808045"/>
            </a:xfrm>
            <a:prstGeom prst="rect">
              <a:avLst/>
            </a:prstGeom>
          </p:spPr>
          <p:txBody>
            <a:bodyPr lIns="50800" tIns="50800" rIns="50800" bIns="50800" rtlCol="0" anchor="ctr"/>
            <a:lstStyle/>
            <a:p>
              <a:pPr algn="ctr">
                <a:lnSpc>
                  <a:spcPts val="1620"/>
                </a:lnSpc>
              </a:pPr>
              <a:endParaRPr/>
            </a:p>
          </p:txBody>
        </p:sp>
      </p:grpSp>
      <p:grpSp>
        <p:nvGrpSpPr>
          <p:cNvPr id="6" name="Group 6"/>
          <p:cNvGrpSpPr/>
          <p:nvPr/>
        </p:nvGrpSpPr>
        <p:grpSpPr>
          <a:xfrm>
            <a:off x="3865097" y="0"/>
            <a:ext cx="4863842" cy="10987282"/>
            <a:chOff x="0" y="0"/>
            <a:chExt cx="1281012" cy="2893770"/>
          </a:xfrm>
        </p:grpSpPr>
        <p:sp>
          <p:nvSpPr>
            <p:cNvPr id="7" name="Freeform 7"/>
            <p:cNvSpPr/>
            <p:nvPr/>
          </p:nvSpPr>
          <p:spPr>
            <a:xfrm>
              <a:off x="0" y="0"/>
              <a:ext cx="1281012" cy="2893770"/>
            </a:xfrm>
            <a:custGeom>
              <a:avLst/>
              <a:gdLst/>
              <a:ahLst/>
              <a:cxnLst/>
              <a:rect l="l" t="t" r="r" b="b"/>
              <a:pathLst>
                <a:path w="1281012" h="2893770">
                  <a:moveTo>
                    <a:pt x="0" y="0"/>
                  </a:moveTo>
                  <a:lnTo>
                    <a:pt x="1281012" y="0"/>
                  </a:lnTo>
                  <a:lnTo>
                    <a:pt x="1281012" y="2893770"/>
                  </a:lnTo>
                  <a:lnTo>
                    <a:pt x="0" y="2893770"/>
                  </a:lnTo>
                  <a:close/>
                </a:path>
              </a:pathLst>
            </a:custGeom>
            <a:gradFill rotWithShape="1">
              <a:gsLst>
                <a:gs pos="0">
                  <a:srgbClr val="E0E0E1">
                    <a:alpha val="100000"/>
                  </a:srgbClr>
                </a:gs>
                <a:gs pos="100000">
                  <a:srgbClr val="E0E0E1">
                    <a:alpha val="0"/>
                  </a:srgbClr>
                </a:gs>
              </a:gsLst>
              <a:lin ang="0"/>
            </a:gradFill>
          </p:spPr>
          <p:txBody>
            <a:bodyPr/>
            <a:lstStyle/>
            <a:p>
              <a:endParaRPr lang="en-US"/>
            </a:p>
          </p:txBody>
        </p:sp>
        <p:sp>
          <p:nvSpPr>
            <p:cNvPr id="8" name="TextBox 8"/>
            <p:cNvSpPr txBox="1"/>
            <p:nvPr/>
          </p:nvSpPr>
          <p:spPr>
            <a:xfrm>
              <a:off x="0" y="85725"/>
              <a:ext cx="1281012" cy="2808045"/>
            </a:xfrm>
            <a:prstGeom prst="rect">
              <a:avLst/>
            </a:prstGeom>
          </p:spPr>
          <p:txBody>
            <a:bodyPr lIns="50800" tIns="50800" rIns="50800" bIns="50800" rtlCol="0" anchor="ctr"/>
            <a:lstStyle/>
            <a:p>
              <a:pPr algn="ctr">
                <a:lnSpc>
                  <a:spcPts val="1620"/>
                </a:lnSpc>
              </a:pPr>
              <a:endParaRPr/>
            </a:p>
          </p:txBody>
        </p:sp>
      </p:grpSp>
      <p:grpSp>
        <p:nvGrpSpPr>
          <p:cNvPr id="9" name="Group 9"/>
          <p:cNvGrpSpPr/>
          <p:nvPr/>
        </p:nvGrpSpPr>
        <p:grpSpPr>
          <a:xfrm>
            <a:off x="-122069" y="9258300"/>
            <a:ext cx="3110490" cy="633626"/>
            <a:chOff x="0" y="0"/>
            <a:chExt cx="819224" cy="166881"/>
          </a:xfrm>
        </p:grpSpPr>
        <p:sp>
          <p:nvSpPr>
            <p:cNvPr id="10" name="Freeform 10"/>
            <p:cNvSpPr/>
            <p:nvPr/>
          </p:nvSpPr>
          <p:spPr>
            <a:xfrm>
              <a:off x="0" y="0"/>
              <a:ext cx="819224" cy="166881"/>
            </a:xfrm>
            <a:custGeom>
              <a:avLst/>
              <a:gdLst/>
              <a:ahLst/>
              <a:cxnLst/>
              <a:rect l="l" t="t" r="r" b="b"/>
              <a:pathLst>
                <a:path w="819224" h="166881">
                  <a:moveTo>
                    <a:pt x="37335" y="0"/>
                  </a:moveTo>
                  <a:lnTo>
                    <a:pt x="781889" y="0"/>
                  </a:lnTo>
                  <a:cubicBezTo>
                    <a:pt x="791791" y="0"/>
                    <a:pt x="801287" y="3933"/>
                    <a:pt x="808289" y="10935"/>
                  </a:cubicBezTo>
                  <a:cubicBezTo>
                    <a:pt x="815290" y="17937"/>
                    <a:pt x="819224" y="27433"/>
                    <a:pt x="819224" y="37335"/>
                  </a:cubicBezTo>
                  <a:lnTo>
                    <a:pt x="819224" y="129546"/>
                  </a:lnTo>
                  <a:cubicBezTo>
                    <a:pt x="819224" y="139448"/>
                    <a:pt x="815290" y="148944"/>
                    <a:pt x="808289" y="155946"/>
                  </a:cubicBezTo>
                  <a:cubicBezTo>
                    <a:pt x="801287" y="162948"/>
                    <a:pt x="791791" y="166881"/>
                    <a:pt x="781889" y="166881"/>
                  </a:cubicBezTo>
                  <a:lnTo>
                    <a:pt x="37335" y="166881"/>
                  </a:lnTo>
                  <a:cubicBezTo>
                    <a:pt x="16715" y="166881"/>
                    <a:pt x="0" y="150166"/>
                    <a:pt x="0" y="129546"/>
                  </a:cubicBezTo>
                  <a:lnTo>
                    <a:pt x="0" y="37335"/>
                  </a:lnTo>
                  <a:cubicBezTo>
                    <a:pt x="0" y="27433"/>
                    <a:pt x="3933" y="17937"/>
                    <a:pt x="10935" y="10935"/>
                  </a:cubicBezTo>
                  <a:cubicBezTo>
                    <a:pt x="17937" y="3933"/>
                    <a:pt x="27433" y="0"/>
                    <a:pt x="37335" y="0"/>
                  </a:cubicBezTo>
                  <a:close/>
                </a:path>
              </a:pathLst>
            </a:custGeom>
            <a:solidFill>
              <a:srgbClr val="091E69"/>
            </a:solidFill>
          </p:spPr>
          <p:txBody>
            <a:bodyPr/>
            <a:lstStyle/>
            <a:p>
              <a:endParaRPr lang="en-US"/>
            </a:p>
          </p:txBody>
        </p:sp>
        <p:sp>
          <p:nvSpPr>
            <p:cNvPr id="11" name="TextBox 11"/>
            <p:cNvSpPr txBox="1"/>
            <p:nvPr/>
          </p:nvSpPr>
          <p:spPr>
            <a:xfrm>
              <a:off x="0" y="85725"/>
              <a:ext cx="819224" cy="81156"/>
            </a:xfrm>
            <a:prstGeom prst="rect">
              <a:avLst/>
            </a:prstGeom>
          </p:spPr>
          <p:txBody>
            <a:bodyPr lIns="50800" tIns="50800" rIns="50800" bIns="50800" rtlCol="0" anchor="ctr"/>
            <a:lstStyle/>
            <a:p>
              <a:pPr algn="ctr">
                <a:lnSpc>
                  <a:spcPts val="1620"/>
                </a:lnSpc>
              </a:pPr>
              <a:endParaRPr/>
            </a:p>
          </p:txBody>
        </p:sp>
      </p:grpSp>
      <p:sp>
        <p:nvSpPr>
          <p:cNvPr id="12" name="TextBox 12"/>
          <p:cNvSpPr txBox="1"/>
          <p:nvPr/>
        </p:nvSpPr>
        <p:spPr>
          <a:xfrm>
            <a:off x="0" y="3913379"/>
            <a:ext cx="14764384" cy="3188715"/>
          </a:xfrm>
          <a:prstGeom prst="rect">
            <a:avLst/>
          </a:prstGeom>
        </p:spPr>
        <p:txBody>
          <a:bodyPr lIns="0" tIns="0" rIns="0" bIns="0" rtlCol="0" anchor="t">
            <a:spAutoFit/>
          </a:bodyPr>
          <a:lstStyle/>
          <a:p>
            <a:pPr algn="l">
              <a:lnSpc>
                <a:spcPts val="8281"/>
              </a:lnSpc>
            </a:pPr>
            <a:r>
              <a:rPr lang="en-US" sz="8199" b="1">
                <a:solidFill>
                  <a:srgbClr val="031040"/>
                </a:solidFill>
                <a:latin typeface="Saira Heavy"/>
                <a:ea typeface="Saira Heavy"/>
                <a:cs typeface="Saira Heavy"/>
                <a:sym typeface="Saira Heavy"/>
              </a:rPr>
              <a:t> COMMUNICATION</a:t>
            </a:r>
          </a:p>
          <a:p>
            <a:pPr algn="l">
              <a:lnSpc>
                <a:spcPts val="8281"/>
              </a:lnSpc>
            </a:pPr>
            <a:r>
              <a:rPr lang="en-US" sz="8199" b="1">
                <a:solidFill>
                  <a:srgbClr val="031040"/>
                </a:solidFill>
                <a:latin typeface="Saira Heavy"/>
                <a:ea typeface="Saira Heavy"/>
                <a:cs typeface="Saira Heavy"/>
                <a:sym typeface="Saira Heavy"/>
              </a:rPr>
              <a:t> IN HEALTH AND </a:t>
            </a:r>
          </a:p>
          <a:p>
            <a:pPr algn="l">
              <a:lnSpc>
                <a:spcPts val="8281"/>
              </a:lnSpc>
            </a:pPr>
            <a:r>
              <a:rPr lang="en-US" sz="8199" b="1">
                <a:solidFill>
                  <a:srgbClr val="031040"/>
                </a:solidFill>
                <a:latin typeface="Saira Heavy"/>
                <a:ea typeface="Saira Heavy"/>
                <a:cs typeface="Saira Heavy"/>
                <a:sym typeface="Saira Heavy"/>
              </a:rPr>
              <a:t> SOCIAL CARE</a:t>
            </a:r>
          </a:p>
        </p:txBody>
      </p:sp>
      <p:sp>
        <p:nvSpPr>
          <p:cNvPr id="13" name="AutoShape 13"/>
          <p:cNvSpPr/>
          <p:nvPr/>
        </p:nvSpPr>
        <p:spPr>
          <a:xfrm>
            <a:off x="1028700" y="8157999"/>
            <a:ext cx="1292010" cy="0"/>
          </a:xfrm>
          <a:prstGeom prst="line">
            <a:avLst/>
          </a:prstGeom>
          <a:ln w="9525" cap="flat">
            <a:solidFill>
              <a:srgbClr val="031040"/>
            </a:solidFill>
            <a:prstDash val="solid"/>
            <a:headEnd type="none" w="sm" len="sm"/>
            <a:tailEnd type="none" w="sm" len="sm"/>
          </a:ln>
        </p:spPr>
        <p:txBody>
          <a:bodyPr/>
          <a:lstStyle/>
          <a:p>
            <a:endParaRPr lang="en-US"/>
          </a:p>
        </p:txBody>
      </p:sp>
      <p:sp>
        <p:nvSpPr>
          <p:cNvPr id="14" name="TextBox 14"/>
          <p:cNvSpPr txBox="1"/>
          <p:nvPr/>
        </p:nvSpPr>
        <p:spPr>
          <a:xfrm>
            <a:off x="0" y="8072274"/>
            <a:ext cx="13286333" cy="705485"/>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lIns="0" tIns="0" rIns="0" bIns="0" rtlCol="0" anchor="t">
            <a:spAutoFit/>
          </a:bodyPr>
          <a:lstStyle/>
          <a:p>
            <a:pPr algn="ctr">
              <a:lnSpc>
                <a:spcPts val="5740"/>
              </a:lnSpc>
              <a:spcBef>
                <a:spcPct val="0"/>
              </a:spcBef>
            </a:pPr>
            <a:r>
              <a:rPr lang="en-US" sz="4100">
                <a:solidFill>
                  <a:srgbClr val="000000"/>
                </a:solidFill>
                <a:latin typeface="Saira"/>
                <a:ea typeface="Saira"/>
                <a:cs typeface="Saira"/>
                <a:sym typeface="Saira"/>
              </a:rPr>
              <a:t>The Importance and Relevance to Professional Practice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64610" y="8730615"/>
            <a:ext cx="7687171" cy="1335646"/>
          </a:xfrm>
          <a:custGeom>
            <a:avLst/>
            <a:gdLst/>
            <a:ahLst/>
            <a:cxnLst/>
            <a:rect l="l" t="t" r="r" b="b"/>
            <a:pathLst>
              <a:path w="7687171" h="1335646">
                <a:moveTo>
                  <a:pt x="0" y="0"/>
                </a:moveTo>
                <a:lnTo>
                  <a:pt x="7687171" y="0"/>
                </a:lnTo>
                <a:lnTo>
                  <a:pt x="7687171" y="1335646"/>
                </a:lnTo>
                <a:lnTo>
                  <a:pt x="0" y="1335646"/>
                </a:lnTo>
                <a:lnTo>
                  <a:pt x="0" y="0"/>
                </a:lnTo>
                <a:close/>
              </a:path>
            </a:pathLst>
          </a:custGeom>
          <a:blipFill>
            <a:blip r:embed="rId2"/>
            <a:stretch>
              <a:fillRect/>
            </a:stretch>
          </a:blipFill>
        </p:spPr>
        <p:txBody>
          <a:bodyPr/>
          <a:lstStyle/>
          <a:p>
            <a:endParaRPr lang="en-US"/>
          </a:p>
        </p:txBody>
      </p:sp>
      <p:grpSp>
        <p:nvGrpSpPr>
          <p:cNvPr id="3" name="Group 3"/>
          <p:cNvGrpSpPr/>
          <p:nvPr/>
        </p:nvGrpSpPr>
        <p:grpSpPr>
          <a:xfrm>
            <a:off x="-333705" y="0"/>
            <a:ext cx="7356266" cy="9447009"/>
            <a:chOff x="0" y="0"/>
            <a:chExt cx="914415" cy="1174303"/>
          </a:xfrm>
        </p:grpSpPr>
        <p:sp>
          <p:nvSpPr>
            <p:cNvPr id="4" name="Freeform 4"/>
            <p:cNvSpPr/>
            <p:nvPr/>
          </p:nvSpPr>
          <p:spPr>
            <a:xfrm>
              <a:off x="0" y="0"/>
              <a:ext cx="914415" cy="1174303"/>
            </a:xfrm>
            <a:custGeom>
              <a:avLst/>
              <a:gdLst/>
              <a:ahLst/>
              <a:cxnLst/>
              <a:rect l="l" t="t" r="r" b="b"/>
              <a:pathLst>
                <a:path w="914415" h="1174303">
                  <a:moveTo>
                    <a:pt x="24206" y="0"/>
                  </a:moveTo>
                  <a:lnTo>
                    <a:pt x="890209" y="0"/>
                  </a:lnTo>
                  <a:cubicBezTo>
                    <a:pt x="896629" y="0"/>
                    <a:pt x="902786" y="2550"/>
                    <a:pt x="907325" y="7090"/>
                  </a:cubicBezTo>
                  <a:cubicBezTo>
                    <a:pt x="911865" y="11629"/>
                    <a:pt x="914415" y="17786"/>
                    <a:pt x="914415" y="24206"/>
                  </a:cubicBezTo>
                  <a:lnTo>
                    <a:pt x="914415" y="1150097"/>
                  </a:lnTo>
                  <a:cubicBezTo>
                    <a:pt x="914415" y="1163466"/>
                    <a:pt x="903578" y="1174303"/>
                    <a:pt x="890209" y="1174303"/>
                  </a:cubicBezTo>
                  <a:lnTo>
                    <a:pt x="24206" y="1174303"/>
                  </a:lnTo>
                  <a:cubicBezTo>
                    <a:pt x="17786" y="1174303"/>
                    <a:pt x="11629" y="1171753"/>
                    <a:pt x="7090" y="1167213"/>
                  </a:cubicBezTo>
                  <a:cubicBezTo>
                    <a:pt x="2550" y="1162674"/>
                    <a:pt x="0" y="1156517"/>
                    <a:pt x="0" y="1150097"/>
                  </a:cubicBezTo>
                  <a:lnTo>
                    <a:pt x="0" y="24206"/>
                  </a:lnTo>
                  <a:cubicBezTo>
                    <a:pt x="0" y="17786"/>
                    <a:pt x="2550" y="11629"/>
                    <a:pt x="7090" y="7090"/>
                  </a:cubicBezTo>
                  <a:cubicBezTo>
                    <a:pt x="11629" y="2550"/>
                    <a:pt x="17786" y="0"/>
                    <a:pt x="24206" y="0"/>
                  </a:cubicBezTo>
                  <a:close/>
                </a:path>
              </a:pathLst>
            </a:custGeom>
            <a:blipFill>
              <a:blip r:embed="rId3"/>
              <a:stretch>
                <a:fillRect l="-46557" r="-46557"/>
              </a:stretch>
            </a:blipFill>
          </p:spPr>
          <p:txBody>
            <a:bodyPr/>
            <a:lstStyle/>
            <a:p>
              <a:endParaRPr lang="en-US"/>
            </a:p>
          </p:txBody>
        </p:sp>
      </p:grpSp>
      <p:grpSp>
        <p:nvGrpSpPr>
          <p:cNvPr id="5" name="Group 5"/>
          <p:cNvGrpSpPr/>
          <p:nvPr/>
        </p:nvGrpSpPr>
        <p:grpSpPr>
          <a:xfrm>
            <a:off x="17520583" y="7837809"/>
            <a:ext cx="3166554" cy="3218401"/>
            <a:chOff x="0" y="0"/>
            <a:chExt cx="833989" cy="847645"/>
          </a:xfrm>
        </p:grpSpPr>
        <p:sp>
          <p:nvSpPr>
            <p:cNvPr id="6" name="Freeform 6"/>
            <p:cNvSpPr/>
            <p:nvPr/>
          </p:nvSpPr>
          <p:spPr>
            <a:xfrm>
              <a:off x="0" y="0"/>
              <a:ext cx="833989" cy="847645"/>
            </a:xfrm>
            <a:custGeom>
              <a:avLst/>
              <a:gdLst/>
              <a:ahLst/>
              <a:cxnLst/>
              <a:rect l="l" t="t" r="r" b="b"/>
              <a:pathLst>
                <a:path w="833989" h="847645">
                  <a:moveTo>
                    <a:pt x="36674" y="0"/>
                  </a:moveTo>
                  <a:lnTo>
                    <a:pt x="797316" y="0"/>
                  </a:lnTo>
                  <a:cubicBezTo>
                    <a:pt x="807042" y="0"/>
                    <a:pt x="816370" y="3864"/>
                    <a:pt x="823248" y="10741"/>
                  </a:cubicBezTo>
                  <a:cubicBezTo>
                    <a:pt x="830126" y="17619"/>
                    <a:pt x="833989" y="26947"/>
                    <a:pt x="833989" y="36674"/>
                  </a:cubicBezTo>
                  <a:lnTo>
                    <a:pt x="833989" y="810971"/>
                  </a:lnTo>
                  <a:cubicBezTo>
                    <a:pt x="833989" y="820698"/>
                    <a:pt x="830126" y="830026"/>
                    <a:pt x="823248" y="836903"/>
                  </a:cubicBezTo>
                  <a:cubicBezTo>
                    <a:pt x="816370" y="843781"/>
                    <a:pt x="807042" y="847645"/>
                    <a:pt x="797316" y="847645"/>
                  </a:cubicBezTo>
                  <a:lnTo>
                    <a:pt x="36674" y="847645"/>
                  </a:lnTo>
                  <a:cubicBezTo>
                    <a:pt x="26947" y="847645"/>
                    <a:pt x="17619" y="843781"/>
                    <a:pt x="10741" y="836903"/>
                  </a:cubicBezTo>
                  <a:cubicBezTo>
                    <a:pt x="3864" y="830026"/>
                    <a:pt x="0" y="820698"/>
                    <a:pt x="0" y="810971"/>
                  </a:cubicBezTo>
                  <a:lnTo>
                    <a:pt x="0" y="36674"/>
                  </a:lnTo>
                  <a:cubicBezTo>
                    <a:pt x="0" y="26947"/>
                    <a:pt x="3864" y="17619"/>
                    <a:pt x="10741" y="10741"/>
                  </a:cubicBezTo>
                  <a:cubicBezTo>
                    <a:pt x="17619" y="3864"/>
                    <a:pt x="26947" y="0"/>
                    <a:pt x="36674" y="0"/>
                  </a:cubicBezTo>
                  <a:close/>
                </a:path>
              </a:pathLst>
            </a:custGeom>
            <a:solidFill>
              <a:srgbClr val="091E69"/>
            </a:solidFill>
          </p:spPr>
          <p:txBody>
            <a:bodyPr/>
            <a:lstStyle/>
            <a:p>
              <a:endParaRPr lang="en-US"/>
            </a:p>
          </p:txBody>
        </p:sp>
        <p:sp>
          <p:nvSpPr>
            <p:cNvPr id="7" name="TextBox 7"/>
            <p:cNvSpPr txBox="1"/>
            <p:nvPr/>
          </p:nvSpPr>
          <p:spPr>
            <a:xfrm>
              <a:off x="0" y="85725"/>
              <a:ext cx="833989" cy="761920"/>
            </a:xfrm>
            <a:prstGeom prst="rect">
              <a:avLst/>
            </a:prstGeom>
          </p:spPr>
          <p:txBody>
            <a:bodyPr lIns="50800" tIns="50800" rIns="50800" bIns="50800" rtlCol="0" anchor="ctr"/>
            <a:lstStyle/>
            <a:p>
              <a:pPr algn="ctr">
                <a:lnSpc>
                  <a:spcPts val="1620"/>
                </a:lnSpc>
              </a:pPr>
              <a:endParaRPr/>
            </a:p>
          </p:txBody>
        </p:sp>
      </p:grpSp>
      <p:sp>
        <p:nvSpPr>
          <p:cNvPr id="8" name="AutoShape 8"/>
          <p:cNvSpPr/>
          <p:nvPr/>
        </p:nvSpPr>
        <p:spPr>
          <a:xfrm>
            <a:off x="9144000" y="3857162"/>
            <a:ext cx="1292010" cy="0"/>
          </a:xfrm>
          <a:prstGeom prst="line">
            <a:avLst/>
          </a:prstGeom>
          <a:ln w="9525" cap="flat">
            <a:solidFill>
              <a:srgbClr val="031040"/>
            </a:solidFill>
            <a:prstDash val="solid"/>
            <a:headEnd type="none" w="sm" len="sm"/>
            <a:tailEnd type="none" w="sm" len="sm"/>
          </a:ln>
        </p:spPr>
        <p:txBody>
          <a:bodyPr/>
          <a:lstStyle/>
          <a:p>
            <a:endParaRPr lang="en-US"/>
          </a:p>
        </p:txBody>
      </p:sp>
      <p:sp>
        <p:nvSpPr>
          <p:cNvPr id="9" name="TextBox 9"/>
          <p:cNvSpPr txBox="1"/>
          <p:nvPr/>
        </p:nvSpPr>
        <p:spPr>
          <a:xfrm>
            <a:off x="9144000" y="2580812"/>
            <a:ext cx="6916752" cy="1271587"/>
          </a:xfrm>
          <a:prstGeom prst="rect">
            <a:avLst/>
          </a:prstGeom>
        </p:spPr>
        <p:txBody>
          <a:bodyPr lIns="0" tIns="0" rIns="0" bIns="0" rtlCol="0" anchor="t">
            <a:spAutoFit/>
          </a:bodyPr>
          <a:lstStyle/>
          <a:p>
            <a:pPr algn="l">
              <a:lnSpc>
                <a:spcPts val="10018"/>
              </a:lnSpc>
            </a:pPr>
            <a:r>
              <a:rPr lang="en-US" sz="8348" b="1">
                <a:solidFill>
                  <a:srgbClr val="031040"/>
                </a:solidFill>
                <a:latin typeface="Saira Bold"/>
                <a:ea typeface="Saira Bold"/>
                <a:cs typeface="Saira Bold"/>
                <a:sym typeface="Saira Bold"/>
              </a:rPr>
              <a:t>Introduction</a:t>
            </a:r>
          </a:p>
        </p:txBody>
      </p:sp>
      <p:sp>
        <p:nvSpPr>
          <p:cNvPr id="10" name="TextBox 10"/>
          <p:cNvSpPr txBox="1"/>
          <p:nvPr/>
        </p:nvSpPr>
        <p:spPr>
          <a:xfrm>
            <a:off x="7797552" y="4411031"/>
            <a:ext cx="9609648" cy="6046335"/>
          </a:xfrm>
          <a:prstGeom prst="rect">
            <a:avLst/>
          </a:prstGeom>
        </p:spPr>
        <p:txBody>
          <a:bodyPr lIns="0" tIns="0" rIns="0" bIns="0" rtlCol="0" anchor="t">
            <a:spAutoFit/>
          </a:bodyPr>
          <a:lstStyle/>
          <a:p>
            <a:pPr algn="just">
              <a:lnSpc>
                <a:spcPts val="4310"/>
              </a:lnSpc>
            </a:pPr>
            <a:r>
              <a:rPr lang="en-US" sz="3078" dirty="0">
                <a:solidFill>
                  <a:srgbClr val="000000"/>
                </a:solidFill>
                <a:latin typeface="Saira"/>
                <a:ea typeface="Saira"/>
                <a:cs typeface="Saira"/>
                <a:sym typeface="Saira"/>
              </a:rPr>
              <a:t>Providing high-quality healthcare in the health and social care sectors depends on </a:t>
            </a:r>
            <a:r>
              <a:rPr lang="en-US" sz="3078">
                <a:solidFill>
                  <a:srgbClr val="000000"/>
                </a:solidFill>
                <a:latin typeface="Saira"/>
                <a:ea typeface="Saira"/>
                <a:cs typeface="Saira"/>
                <a:sym typeface="Saira"/>
              </a:rPr>
              <a:t>effective communication</a:t>
            </a:r>
            <a:r>
              <a:rPr lang="en-US" sz="3078" dirty="0">
                <a:solidFill>
                  <a:srgbClr val="000000"/>
                </a:solidFill>
                <a:latin typeface="Saira"/>
                <a:ea typeface="Saira"/>
                <a:cs typeface="Saira"/>
                <a:sym typeface="Saira"/>
              </a:rPr>
              <a:t>. It entails interacting with patients in a straightforward and sympathetic manner, paying attention to their needs, effectively communicating treatment information, and working in tandem with other medical specialists. Effective communication guarantees patient safety, fosters trust, and enhances the patient experience in general.</a:t>
            </a:r>
          </a:p>
          <a:p>
            <a:pPr algn="just">
              <a:lnSpc>
                <a:spcPts val="4310"/>
              </a:lnSpc>
            </a:pPr>
            <a:endParaRPr lang="en-US" sz="3078" dirty="0">
              <a:solidFill>
                <a:srgbClr val="000000"/>
              </a:solidFill>
              <a:latin typeface="Saira"/>
              <a:ea typeface="Saira"/>
              <a:cs typeface="Saira"/>
              <a:sym typeface="Saira"/>
            </a:endParaRPr>
          </a:p>
          <a:p>
            <a:pPr algn="just">
              <a:lnSpc>
                <a:spcPts val="4310"/>
              </a:lnSpc>
            </a:pPr>
            <a:endParaRPr lang="en-US" sz="3078" dirty="0">
              <a:solidFill>
                <a:srgbClr val="000000"/>
              </a:solidFill>
              <a:latin typeface="Saira"/>
              <a:ea typeface="Saira"/>
              <a:cs typeface="Saira"/>
              <a:sym typeface="Sair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3065"/>
            </a:stretch>
          </a:blipFill>
        </p:spPr>
        <p:txBody>
          <a:bodyPr/>
          <a:lstStyle/>
          <a:p>
            <a:endParaRPr lang="en-US"/>
          </a:p>
        </p:txBody>
      </p:sp>
      <p:grpSp>
        <p:nvGrpSpPr>
          <p:cNvPr id="3" name="Group 3"/>
          <p:cNvGrpSpPr/>
          <p:nvPr/>
        </p:nvGrpSpPr>
        <p:grpSpPr>
          <a:xfrm>
            <a:off x="-47037" y="3901376"/>
            <a:ext cx="18288000" cy="6208068"/>
            <a:chOff x="0" y="0"/>
            <a:chExt cx="5043552" cy="1905775"/>
          </a:xfrm>
        </p:grpSpPr>
        <p:sp>
          <p:nvSpPr>
            <p:cNvPr id="4" name="Freeform 4"/>
            <p:cNvSpPr/>
            <p:nvPr/>
          </p:nvSpPr>
          <p:spPr>
            <a:xfrm>
              <a:off x="0" y="0"/>
              <a:ext cx="5043553" cy="1905775"/>
            </a:xfrm>
            <a:custGeom>
              <a:avLst/>
              <a:gdLst/>
              <a:ahLst/>
              <a:cxnLst/>
              <a:rect l="l" t="t" r="r" b="b"/>
              <a:pathLst>
                <a:path w="5043553" h="1905775">
                  <a:moveTo>
                    <a:pt x="40428" y="0"/>
                  </a:moveTo>
                  <a:lnTo>
                    <a:pt x="5003124" y="0"/>
                  </a:lnTo>
                  <a:cubicBezTo>
                    <a:pt x="5013847" y="0"/>
                    <a:pt x="5024130" y="4259"/>
                    <a:pt x="5031711" y="11841"/>
                  </a:cubicBezTo>
                  <a:cubicBezTo>
                    <a:pt x="5039293" y="19423"/>
                    <a:pt x="5043553" y="29706"/>
                    <a:pt x="5043553" y="40428"/>
                  </a:cubicBezTo>
                  <a:lnTo>
                    <a:pt x="5043553" y="1865347"/>
                  </a:lnTo>
                  <a:cubicBezTo>
                    <a:pt x="5043553" y="1876069"/>
                    <a:pt x="5039293" y="1886352"/>
                    <a:pt x="5031711" y="1893934"/>
                  </a:cubicBezTo>
                  <a:cubicBezTo>
                    <a:pt x="5024130" y="1901516"/>
                    <a:pt x="5013847" y="1905775"/>
                    <a:pt x="5003124" y="1905775"/>
                  </a:cubicBezTo>
                  <a:lnTo>
                    <a:pt x="40428" y="1905775"/>
                  </a:lnTo>
                  <a:cubicBezTo>
                    <a:pt x="29706" y="1905775"/>
                    <a:pt x="19423" y="1901516"/>
                    <a:pt x="11841" y="1893934"/>
                  </a:cubicBezTo>
                  <a:cubicBezTo>
                    <a:pt x="4259" y="1886352"/>
                    <a:pt x="0" y="1876069"/>
                    <a:pt x="0" y="1865347"/>
                  </a:cubicBezTo>
                  <a:lnTo>
                    <a:pt x="0" y="40428"/>
                  </a:lnTo>
                  <a:cubicBezTo>
                    <a:pt x="0" y="29706"/>
                    <a:pt x="4259" y="19423"/>
                    <a:pt x="11841" y="11841"/>
                  </a:cubicBezTo>
                  <a:cubicBezTo>
                    <a:pt x="19423" y="4259"/>
                    <a:pt x="29706" y="0"/>
                    <a:pt x="40428" y="0"/>
                  </a:cubicBezTo>
                  <a:close/>
                </a:path>
              </a:pathLst>
            </a:custGeom>
            <a:solidFill>
              <a:srgbClr val="E0E0E1"/>
            </a:solidFill>
          </p:spPr>
          <p:txBody>
            <a:bodyPr/>
            <a:lstStyle/>
            <a:p>
              <a:endParaRPr lang="en-US"/>
            </a:p>
          </p:txBody>
        </p:sp>
        <p:sp>
          <p:nvSpPr>
            <p:cNvPr id="5" name="TextBox 5"/>
            <p:cNvSpPr txBox="1"/>
            <p:nvPr/>
          </p:nvSpPr>
          <p:spPr>
            <a:xfrm>
              <a:off x="0" y="85725"/>
              <a:ext cx="5043552" cy="1820050"/>
            </a:xfrm>
            <a:prstGeom prst="rect">
              <a:avLst/>
            </a:prstGeom>
          </p:spPr>
          <p:txBody>
            <a:bodyPr lIns="50800" tIns="50800" rIns="50800" bIns="50800" rtlCol="0" anchor="ctr"/>
            <a:lstStyle/>
            <a:p>
              <a:pPr algn="ctr">
                <a:lnSpc>
                  <a:spcPts val="1620"/>
                </a:lnSpc>
              </a:pPr>
              <a:endParaRPr/>
            </a:p>
          </p:txBody>
        </p:sp>
      </p:grpSp>
      <p:grpSp>
        <p:nvGrpSpPr>
          <p:cNvPr id="6" name="Group 6"/>
          <p:cNvGrpSpPr/>
          <p:nvPr/>
        </p:nvGrpSpPr>
        <p:grpSpPr>
          <a:xfrm>
            <a:off x="-526545" y="1028700"/>
            <a:ext cx="3110490" cy="633626"/>
            <a:chOff x="0" y="0"/>
            <a:chExt cx="819224" cy="166881"/>
          </a:xfrm>
        </p:grpSpPr>
        <p:sp>
          <p:nvSpPr>
            <p:cNvPr id="7" name="Freeform 7"/>
            <p:cNvSpPr/>
            <p:nvPr/>
          </p:nvSpPr>
          <p:spPr>
            <a:xfrm>
              <a:off x="0" y="0"/>
              <a:ext cx="819224" cy="166881"/>
            </a:xfrm>
            <a:custGeom>
              <a:avLst/>
              <a:gdLst/>
              <a:ahLst/>
              <a:cxnLst/>
              <a:rect l="l" t="t" r="r" b="b"/>
              <a:pathLst>
                <a:path w="819224" h="166881">
                  <a:moveTo>
                    <a:pt x="37335" y="0"/>
                  </a:moveTo>
                  <a:lnTo>
                    <a:pt x="781889" y="0"/>
                  </a:lnTo>
                  <a:cubicBezTo>
                    <a:pt x="791791" y="0"/>
                    <a:pt x="801287" y="3933"/>
                    <a:pt x="808289" y="10935"/>
                  </a:cubicBezTo>
                  <a:cubicBezTo>
                    <a:pt x="815290" y="17937"/>
                    <a:pt x="819224" y="27433"/>
                    <a:pt x="819224" y="37335"/>
                  </a:cubicBezTo>
                  <a:lnTo>
                    <a:pt x="819224" y="129546"/>
                  </a:lnTo>
                  <a:cubicBezTo>
                    <a:pt x="819224" y="139448"/>
                    <a:pt x="815290" y="148944"/>
                    <a:pt x="808289" y="155946"/>
                  </a:cubicBezTo>
                  <a:cubicBezTo>
                    <a:pt x="801287" y="162948"/>
                    <a:pt x="791791" y="166881"/>
                    <a:pt x="781889" y="166881"/>
                  </a:cubicBezTo>
                  <a:lnTo>
                    <a:pt x="37335" y="166881"/>
                  </a:lnTo>
                  <a:cubicBezTo>
                    <a:pt x="16715" y="166881"/>
                    <a:pt x="0" y="150166"/>
                    <a:pt x="0" y="129546"/>
                  </a:cubicBezTo>
                  <a:lnTo>
                    <a:pt x="0" y="37335"/>
                  </a:lnTo>
                  <a:cubicBezTo>
                    <a:pt x="0" y="27433"/>
                    <a:pt x="3933" y="17937"/>
                    <a:pt x="10935" y="10935"/>
                  </a:cubicBezTo>
                  <a:cubicBezTo>
                    <a:pt x="17937" y="3933"/>
                    <a:pt x="27433" y="0"/>
                    <a:pt x="37335" y="0"/>
                  </a:cubicBezTo>
                  <a:close/>
                </a:path>
              </a:pathLst>
            </a:custGeom>
            <a:solidFill>
              <a:srgbClr val="091E69"/>
            </a:solidFill>
          </p:spPr>
          <p:txBody>
            <a:bodyPr/>
            <a:lstStyle/>
            <a:p>
              <a:endParaRPr lang="en-US"/>
            </a:p>
          </p:txBody>
        </p:sp>
        <p:sp>
          <p:nvSpPr>
            <p:cNvPr id="8" name="TextBox 8"/>
            <p:cNvSpPr txBox="1"/>
            <p:nvPr/>
          </p:nvSpPr>
          <p:spPr>
            <a:xfrm>
              <a:off x="0" y="85725"/>
              <a:ext cx="819224" cy="81156"/>
            </a:xfrm>
            <a:prstGeom prst="rect">
              <a:avLst/>
            </a:prstGeom>
          </p:spPr>
          <p:txBody>
            <a:bodyPr lIns="50800" tIns="50800" rIns="50800" bIns="50800" rtlCol="0" anchor="ctr"/>
            <a:lstStyle/>
            <a:p>
              <a:pPr algn="ctr">
                <a:lnSpc>
                  <a:spcPts val="1620"/>
                </a:lnSpc>
              </a:pPr>
              <a:endParaRPr/>
            </a:p>
          </p:txBody>
        </p:sp>
      </p:grpSp>
      <p:sp>
        <p:nvSpPr>
          <p:cNvPr id="9" name="AutoShape 9"/>
          <p:cNvSpPr/>
          <p:nvPr/>
        </p:nvSpPr>
        <p:spPr>
          <a:xfrm>
            <a:off x="15967290" y="1350276"/>
            <a:ext cx="1292010" cy="0"/>
          </a:xfrm>
          <a:prstGeom prst="line">
            <a:avLst/>
          </a:prstGeom>
          <a:ln w="9525" cap="flat">
            <a:solidFill>
              <a:srgbClr val="031040"/>
            </a:solidFill>
            <a:prstDash val="solid"/>
            <a:headEnd type="none" w="sm" len="sm"/>
            <a:tailEnd type="none" w="sm" len="sm"/>
          </a:ln>
        </p:spPr>
        <p:txBody>
          <a:bodyPr/>
          <a:lstStyle/>
          <a:p>
            <a:endParaRPr lang="en-US"/>
          </a:p>
        </p:txBody>
      </p:sp>
      <p:sp>
        <p:nvSpPr>
          <p:cNvPr id="10" name="Freeform 10"/>
          <p:cNvSpPr/>
          <p:nvPr/>
        </p:nvSpPr>
        <p:spPr>
          <a:xfrm>
            <a:off x="13471487" y="7318398"/>
            <a:ext cx="699597" cy="774105"/>
          </a:xfrm>
          <a:custGeom>
            <a:avLst/>
            <a:gdLst/>
            <a:ahLst/>
            <a:cxnLst/>
            <a:rect l="l" t="t" r="r" b="b"/>
            <a:pathLst>
              <a:path w="699597" h="774105">
                <a:moveTo>
                  <a:pt x="0" y="0"/>
                </a:moveTo>
                <a:lnTo>
                  <a:pt x="699597" y="0"/>
                </a:lnTo>
                <a:lnTo>
                  <a:pt x="699597" y="774104"/>
                </a:lnTo>
                <a:lnTo>
                  <a:pt x="0" y="77410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TextBox 11"/>
          <p:cNvSpPr txBox="1"/>
          <p:nvPr/>
        </p:nvSpPr>
        <p:spPr>
          <a:xfrm>
            <a:off x="386960" y="6056899"/>
            <a:ext cx="9144000" cy="367437"/>
          </a:xfrm>
          <a:prstGeom prst="rect">
            <a:avLst/>
          </a:prstGeom>
        </p:spPr>
        <p:txBody>
          <a:bodyPr lIns="0" tIns="0" rIns="0" bIns="0" rtlCol="0" anchor="t">
            <a:spAutoFit/>
          </a:bodyPr>
          <a:lstStyle/>
          <a:p>
            <a:pPr algn="l">
              <a:lnSpc>
                <a:spcPts val="2521"/>
              </a:lnSpc>
            </a:pPr>
            <a:r>
              <a:rPr lang="en-US" sz="3407" b="1">
                <a:solidFill>
                  <a:srgbClr val="031040"/>
                </a:solidFill>
                <a:latin typeface="Saira Bold"/>
                <a:ea typeface="Saira Bold"/>
                <a:cs typeface="Saira Bold"/>
                <a:sym typeface="Saira Bold"/>
              </a:rPr>
              <a:t>What communication is </a:t>
            </a:r>
          </a:p>
        </p:txBody>
      </p:sp>
      <p:sp>
        <p:nvSpPr>
          <p:cNvPr id="12" name="Freeform 12"/>
          <p:cNvSpPr/>
          <p:nvPr/>
        </p:nvSpPr>
        <p:spPr>
          <a:xfrm>
            <a:off x="5283471" y="5914024"/>
            <a:ext cx="930526" cy="1029628"/>
          </a:xfrm>
          <a:custGeom>
            <a:avLst/>
            <a:gdLst/>
            <a:ahLst/>
            <a:cxnLst/>
            <a:rect l="l" t="t" r="r" b="b"/>
            <a:pathLst>
              <a:path w="930526" h="1029628">
                <a:moveTo>
                  <a:pt x="0" y="0"/>
                </a:moveTo>
                <a:lnTo>
                  <a:pt x="930526" y="0"/>
                </a:lnTo>
                <a:lnTo>
                  <a:pt x="930526" y="1029629"/>
                </a:lnTo>
                <a:lnTo>
                  <a:pt x="0" y="102962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3" name="Freeform 13"/>
          <p:cNvSpPr/>
          <p:nvPr/>
        </p:nvSpPr>
        <p:spPr>
          <a:xfrm>
            <a:off x="8313282" y="8300523"/>
            <a:ext cx="255524" cy="255524"/>
          </a:xfrm>
          <a:custGeom>
            <a:avLst/>
            <a:gdLst/>
            <a:ahLst/>
            <a:cxnLst/>
            <a:rect l="l" t="t" r="r" b="b"/>
            <a:pathLst>
              <a:path w="255524" h="255524">
                <a:moveTo>
                  <a:pt x="0" y="0"/>
                </a:moveTo>
                <a:lnTo>
                  <a:pt x="255524" y="0"/>
                </a:lnTo>
                <a:lnTo>
                  <a:pt x="255524" y="255524"/>
                </a:lnTo>
                <a:lnTo>
                  <a:pt x="0" y="2555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4" name="TextBox 14"/>
          <p:cNvSpPr txBox="1"/>
          <p:nvPr/>
        </p:nvSpPr>
        <p:spPr>
          <a:xfrm>
            <a:off x="1028700" y="2668507"/>
            <a:ext cx="8509541" cy="1716277"/>
          </a:xfrm>
          <a:prstGeom prst="rect">
            <a:avLst/>
          </a:prstGeom>
        </p:spPr>
        <p:txBody>
          <a:bodyPr lIns="0" tIns="0" rIns="0" bIns="0" rtlCol="0" anchor="t">
            <a:spAutoFit/>
          </a:bodyPr>
          <a:lstStyle/>
          <a:p>
            <a:pPr algn="l">
              <a:lnSpc>
                <a:spcPts val="6635"/>
              </a:lnSpc>
            </a:pPr>
            <a:r>
              <a:rPr lang="en-US" sz="7899" b="1" dirty="0">
                <a:solidFill>
                  <a:srgbClr val="031040"/>
                </a:solidFill>
                <a:latin typeface="Saira Bold"/>
                <a:ea typeface="Saira Bold"/>
                <a:cs typeface="Saira Bold"/>
                <a:sym typeface="Saira Bold"/>
              </a:rPr>
              <a:t>Understanding</a:t>
            </a:r>
          </a:p>
          <a:p>
            <a:pPr algn="l">
              <a:lnSpc>
                <a:spcPts val="5845"/>
              </a:lnSpc>
            </a:pPr>
            <a:r>
              <a:rPr lang="en-US" sz="7899" b="1" dirty="0">
                <a:solidFill>
                  <a:srgbClr val="031040"/>
                </a:solidFill>
                <a:latin typeface="Saira Bold"/>
                <a:ea typeface="Saira Bold"/>
                <a:cs typeface="Saira Bold"/>
                <a:sym typeface="Saira Bold"/>
              </a:rPr>
              <a:t>communication</a:t>
            </a:r>
          </a:p>
        </p:txBody>
      </p:sp>
      <p:sp>
        <p:nvSpPr>
          <p:cNvPr id="15" name="TextBox 15"/>
          <p:cNvSpPr txBox="1"/>
          <p:nvPr/>
        </p:nvSpPr>
        <p:spPr>
          <a:xfrm>
            <a:off x="8714678" y="7442223"/>
            <a:ext cx="7909596" cy="317597"/>
          </a:xfrm>
          <a:prstGeom prst="rect">
            <a:avLst/>
          </a:prstGeom>
        </p:spPr>
        <p:txBody>
          <a:bodyPr lIns="0" tIns="0" rIns="0" bIns="0" rtlCol="0" anchor="t">
            <a:spAutoFit/>
          </a:bodyPr>
          <a:lstStyle/>
          <a:p>
            <a:pPr algn="l">
              <a:lnSpc>
                <a:spcPts val="2181"/>
              </a:lnSpc>
            </a:pPr>
            <a:r>
              <a:rPr lang="en-US" sz="2947" b="1">
                <a:solidFill>
                  <a:srgbClr val="031040"/>
                </a:solidFill>
                <a:latin typeface="Saira Bold"/>
                <a:ea typeface="Saira Bold"/>
                <a:cs typeface="Saira Bold"/>
                <a:sym typeface="Saira Bold"/>
              </a:rPr>
              <a:t>What communication isn’t </a:t>
            </a:r>
          </a:p>
        </p:txBody>
      </p:sp>
      <p:sp>
        <p:nvSpPr>
          <p:cNvPr id="16" name="TextBox 16"/>
          <p:cNvSpPr txBox="1"/>
          <p:nvPr/>
        </p:nvSpPr>
        <p:spPr>
          <a:xfrm>
            <a:off x="386960" y="7168369"/>
            <a:ext cx="8115300" cy="2462530"/>
          </a:xfrm>
          <a:prstGeom prst="rect">
            <a:avLst/>
          </a:prstGeom>
        </p:spPr>
        <p:txBody>
          <a:bodyPr lIns="0" tIns="0" rIns="0" bIns="0" rtlCol="0" anchor="t">
            <a:spAutoFit/>
          </a:bodyPr>
          <a:lstStyle/>
          <a:p>
            <a:pPr algn="just">
              <a:lnSpc>
                <a:spcPts val="3919"/>
              </a:lnSpc>
            </a:pPr>
            <a:r>
              <a:rPr lang="en-US" sz="2799">
                <a:solidFill>
                  <a:srgbClr val="000000"/>
                </a:solidFill>
                <a:latin typeface="Saira"/>
                <a:ea typeface="Saira"/>
                <a:cs typeface="Saira"/>
                <a:sym typeface="Saira"/>
              </a:rPr>
              <a:t>• Exchange of information between individuals</a:t>
            </a:r>
          </a:p>
          <a:p>
            <a:pPr algn="just">
              <a:lnSpc>
                <a:spcPts val="3919"/>
              </a:lnSpc>
            </a:pPr>
            <a:r>
              <a:rPr lang="en-US" sz="2799">
                <a:solidFill>
                  <a:srgbClr val="000000"/>
                </a:solidFill>
                <a:latin typeface="Saira"/>
                <a:ea typeface="Saira"/>
                <a:cs typeface="Saira"/>
                <a:sym typeface="Saira"/>
              </a:rPr>
              <a:t>• Verbal and non-verbal communication</a:t>
            </a:r>
          </a:p>
          <a:p>
            <a:pPr algn="just">
              <a:lnSpc>
                <a:spcPts val="3919"/>
              </a:lnSpc>
            </a:pPr>
            <a:r>
              <a:rPr lang="en-US" sz="2799">
                <a:solidFill>
                  <a:srgbClr val="000000"/>
                </a:solidFill>
                <a:latin typeface="Saira"/>
                <a:ea typeface="Saira"/>
                <a:cs typeface="Saira"/>
                <a:sym typeface="Saira"/>
              </a:rPr>
              <a:t>• Active listening and empathy</a:t>
            </a:r>
          </a:p>
          <a:p>
            <a:pPr algn="just">
              <a:lnSpc>
                <a:spcPts val="3919"/>
              </a:lnSpc>
            </a:pPr>
            <a:r>
              <a:rPr lang="en-US" sz="2799">
                <a:solidFill>
                  <a:srgbClr val="000000"/>
                </a:solidFill>
                <a:latin typeface="Saira"/>
                <a:ea typeface="Saira"/>
                <a:cs typeface="Saira"/>
                <a:sym typeface="Saira"/>
              </a:rPr>
              <a:t>• Proper documentation</a:t>
            </a:r>
          </a:p>
          <a:p>
            <a:pPr algn="just">
              <a:lnSpc>
                <a:spcPts val="3919"/>
              </a:lnSpc>
            </a:pPr>
            <a:endParaRPr lang="en-US" sz="2799">
              <a:solidFill>
                <a:srgbClr val="000000"/>
              </a:solidFill>
              <a:latin typeface="Saira"/>
              <a:ea typeface="Saira"/>
              <a:cs typeface="Saira"/>
              <a:sym typeface="Saira"/>
            </a:endParaRPr>
          </a:p>
        </p:txBody>
      </p:sp>
      <p:sp>
        <p:nvSpPr>
          <p:cNvPr id="17" name="TextBox 17"/>
          <p:cNvSpPr txBox="1"/>
          <p:nvPr/>
        </p:nvSpPr>
        <p:spPr>
          <a:xfrm>
            <a:off x="8714678" y="8142214"/>
            <a:ext cx="7033563" cy="1967230"/>
          </a:xfrm>
          <a:prstGeom prst="rect">
            <a:avLst/>
          </a:prstGeom>
        </p:spPr>
        <p:txBody>
          <a:bodyPr lIns="0" tIns="0" rIns="0" bIns="0" rtlCol="0" anchor="t">
            <a:spAutoFit/>
          </a:bodyPr>
          <a:lstStyle/>
          <a:p>
            <a:pPr algn="just">
              <a:lnSpc>
                <a:spcPts val="3919"/>
              </a:lnSpc>
            </a:pPr>
            <a:r>
              <a:rPr lang="en-US" sz="2799">
                <a:solidFill>
                  <a:srgbClr val="000000"/>
                </a:solidFill>
                <a:latin typeface="Saira"/>
                <a:ea typeface="Saira"/>
                <a:cs typeface="Saira"/>
                <a:sym typeface="Saira"/>
              </a:rPr>
              <a:t>Communication isn’t just talking </a:t>
            </a:r>
          </a:p>
          <a:p>
            <a:pPr algn="just">
              <a:lnSpc>
                <a:spcPts val="3919"/>
              </a:lnSpc>
            </a:pPr>
            <a:r>
              <a:rPr lang="en-US" sz="2799">
                <a:solidFill>
                  <a:srgbClr val="000000"/>
                </a:solidFill>
                <a:latin typeface="Saira"/>
                <a:ea typeface="Saira"/>
                <a:cs typeface="Saira"/>
                <a:sym typeface="Saira"/>
              </a:rPr>
              <a:t>Communication isn’t always Verbal</a:t>
            </a:r>
          </a:p>
          <a:p>
            <a:pPr algn="just">
              <a:lnSpc>
                <a:spcPts val="3919"/>
              </a:lnSpc>
            </a:pPr>
            <a:r>
              <a:rPr lang="en-US" sz="2799">
                <a:solidFill>
                  <a:srgbClr val="000000"/>
                </a:solidFill>
                <a:latin typeface="Saira"/>
                <a:ea typeface="Saira"/>
                <a:cs typeface="Saira"/>
                <a:sym typeface="Saira"/>
              </a:rPr>
              <a:t>Communication isn’t assumption </a:t>
            </a:r>
          </a:p>
          <a:p>
            <a:pPr algn="just">
              <a:lnSpc>
                <a:spcPts val="3919"/>
              </a:lnSpc>
            </a:pPr>
            <a:r>
              <a:rPr lang="en-US" sz="2799">
                <a:solidFill>
                  <a:srgbClr val="000000"/>
                </a:solidFill>
                <a:latin typeface="Saira"/>
                <a:ea typeface="Saira"/>
                <a:cs typeface="Saira"/>
                <a:sym typeface="Saira"/>
              </a:rPr>
              <a:t>Communication isn’t One-way</a:t>
            </a:r>
          </a:p>
        </p:txBody>
      </p:sp>
      <p:sp>
        <p:nvSpPr>
          <p:cNvPr id="18" name="Freeform 18"/>
          <p:cNvSpPr/>
          <p:nvPr/>
        </p:nvSpPr>
        <p:spPr>
          <a:xfrm>
            <a:off x="8313282" y="8767018"/>
            <a:ext cx="255524" cy="255524"/>
          </a:xfrm>
          <a:custGeom>
            <a:avLst/>
            <a:gdLst/>
            <a:ahLst/>
            <a:cxnLst/>
            <a:rect l="l" t="t" r="r" b="b"/>
            <a:pathLst>
              <a:path w="255524" h="255524">
                <a:moveTo>
                  <a:pt x="0" y="0"/>
                </a:moveTo>
                <a:lnTo>
                  <a:pt x="255524" y="0"/>
                </a:lnTo>
                <a:lnTo>
                  <a:pt x="255524" y="255524"/>
                </a:lnTo>
                <a:lnTo>
                  <a:pt x="0" y="2555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9" name="Freeform 19"/>
          <p:cNvSpPr/>
          <p:nvPr/>
        </p:nvSpPr>
        <p:spPr>
          <a:xfrm>
            <a:off x="8313282" y="9258300"/>
            <a:ext cx="255524" cy="255524"/>
          </a:xfrm>
          <a:custGeom>
            <a:avLst/>
            <a:gdLst/>
            <a:ahLst/>
            <a:cxnLst/>
            <a:rect l="l" t="t" r="r" b="b"/>
            <a:pathLst>
              <a:path w="255524" h="255524">
                <a:moveTo>
                  <a:pt x="0" y="0"/>
                </a:moveTo>
                <a:lnTo>
                  <a:pt x="255524" y="0"/>
                </a:lnTo>
                <a:lnTo>
                  <a:pt x="255524" y="255524"/>
                </a:lnTo>
                <a:lnTo>
                  <a:pt x="0" y="2555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0" name="Freeform 20"/>
          <p:cNvSpPr/>
          <p:nvPr/>
        </p:nvSpPr>
        <p:spPr>
          <a:xfrm>
            <a:off x="8313282" y="9751949"/>
            <a:ext cx="255524" cy="255524"/>
          </a:xfrm>
          <a:custGeom>
            <a:avLst/>
            <a:gdLst/>
            <a:ahLst/>
            <a:cxnLst/>
            <a:rect l="l" t="t" r="r" b="b"/>
            <a:pathLst>
              <a:path w="255524" h="255524">
                <a:moveTo>
                  <a:pt x="0" y="0"/>
                </a:moveTo>
                <a:lnTo>
                  <a:pt x="255524" y="0"/>
                </a:lnTo>
                <a:lnTo>
                  <a:pt x="255524" y="255523"/>
                </a:lnTo>
                <a:lnTo>
                  <a:pt x="0" y="25552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542182" y="3044306"/>
            <a:ext cx="14309018" cy="0"/>
          </a:xfrm>
          <a:prstGeom prst="line">
            <a:avLst/>
          </a:prstGeom>
          <a:ln w="9525" cap="flat">
            <a:solidFill>
              <a:srgbClr val="031040"/>
            </a:solidFill>
            <a:prstDash val="solid"/>
            <a:headEnd type="none" w="sm" len="sm"/>
            <a:tailEnd type="none" w="sm" len="sm"/>
          </a:ln>
        </p:spPr>
        <p:txBody>
          <a:bodyPr/>
          <a:lstStyle/>
          <a:p>
            <a:endParaRPr lang="en-US"/>
          </a:p>
        </p:txBody>
      </p:sp>
      <p:sp>
        <p:nvSpPr>
          <p:cNvPr id="3" name="TextBox 3"/>
          <p:cNvSpPr txBox="1"/>
          <p:nvPr/>
        </p:nvSpPr>
        <p:spPr>
          <a:xfrm>
            <a:off x="1542182" y="1037263"/>
            <a:ext cx="16200052" cy="2156269"/>
          </a:xfrm>
          <a:prstGeom prst="rect">
            <a:avLst/>
          </a:prstGeom>
        </p:spPr>
        <p:txBody>
          <a:bodyPr lIns="0" tIns="0" rIns="0" bIns="0" rtlCol="0" anchor="t">
            <a:spAutoFit/>
          </a:bodyPr>
          <a:lstStyle/>
          <a:p>
            <a:pPr algn="l">
              <a:lnSpc>
                <a:spcPts val="8266"/>
              </a:lnSpc>
            </a:pPr>
            <a:r>
              <a:rPr lang="en-US" sz="8349" b="1" spc="-417">
                <a:solidFill>
                  <a:srgbClr val="031040"/>
                </a:solidFill>
                <a:latin typeface="Saira Bold"/>
                <a:ea typeface="Saira Bold"/>
                <a:cs typeface="Saira Bold"/>
                <a:sym typeface="Saira Bold"/>
              </a:rPr>
              <a:t>Effects of Poor Communication in Health and Social Care </a:t>
            </a:r>
          </a:p>
        </p:txBody>
      </p:sp>
      <p:grpSp>
        <p:nvGrpSpPr>
          <p:cNvPr id="4" name="Group 4"/>
          <p:cNvGrpSpPr/>
          <p:nvPr/>
        </p:nvGrpSpPr>
        <p:grpSpPr>
          <a:xfrm>
            <a:off x="0" y="4588214"/>
            <a:ext cx="18105244" cy="5837645"/>
            <a:chOff x="0" y="0"/>
            <a:chExt cx="3098761" cy="999129"/>
          </a:xfrm>
        </p:grpSpPr>
        <p:sp>
          <p:nvSpPr>
            <p:cNvPr id="5" name="Freeform 5"/>
            <p:cNvSpPr/>
            <p:nvPr/>
          </p:nvSpPr>
          <p:spPr>
            <a:xfrm>
              <a:off x="0" y="0"/>
              <a:ext cx="3098761" cy="999129"/>
            </a:xfrm>
            <a:custGeom>
              <a:avLst/>
              <a:gdLst/>
              <a:ahLst/>
              <a:cxnLst/>
              <a:rect l="l" t="t" r="r" b="b"/>
              <a:pathLst>
                <a:path w="3098761" h="999129">
                  <a:moveTo>
                    <a:pt x="9835" y="0"/>
                  </a:moveTo>
                  <a:lnTo>
                    <a:pt x="3088926" y="0"/>
                  </a:lnTo>
                  <a:cubicBezTo>
                    <a:pt x="3094358" y="0"/>
                    <a:pt x="3098761" y="4403"/>
                    <a:pt x="3098761" y="9835"/>
                  </a:cubicBezTo>
                  <a:lnTo>
                    <a:pt x="3098761" y="989294"/>
                  </a:lnTo>
                  <a:cubicBezTo>
                    <a:pt x="3098761" y="994725"/>
                    <a:pt x="3094358" y="999129"/>
                    <a:pt x="3088926" y="999129"/>
                  </a:cubicBezTo>
                  <a:lnTo>
                    <a:pt x="9835" y="999129"/>
                  </a:lnTo>
                  <a:cubicBezTo>
                    <a:pt x="4403" y="999129"/>
                    <a:pt x="0" y="994725"/>
                    <a:pt x="0" y="989294"/>
                  </a:cubicBezTo>
                  <a:lnTo>
                    <a:pt x="0" y="9835"/>
                  </a:lnTo>
                  <a:cubicBezTo>
                    <a:pt x="0" y="4403"/>
                    <a:pt x="4403" y="0"/>
                    <a:pt x="9835" y="0"/>
                  </a:cubicBezTo>
                  <a:close/>
                </a:path>
              </a:pathLst>
            </a:custGeom>
            <a:blipFill>
              <a:blip r:embed="rId2"/>
              <a:stretch>
                <a:fillRect t="-53317" b="-53317"/>
              </a:stretch>
            </a:blipFill>
          </p:spPr>
          <p:txBody>
            <a:bodyPr/>
            <a:lstStyle/>
            <a:p>
              <a:endParaRPr lang="en-US"/>
            </a:p>
          </p:txBody>
        </p:sp>
      </p:grpSp>
      <p:grpSp>
        <p:nvGrpSpPr>
          <p:cNvPr id="6" name="Group 6"/>
          <p:cNvGrpSpPr/>
          <p:nvPr/>
        </p:nvGrpSpPr>
        <p:grpSpPr>
          <a:xfrm>
            <a:off x="902683" y="5143500"/>
            <a:ext cx="252033" cy="25203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91E69"/>
            </a:solidFill>
          </p:spPr>
          <p:txBody>
            <a:bodyPr/>
            <a:lstStyle/>
            <a:p>
              <a:endParaRPr lang="en-US"/>
            </a:p>
          </p:txBody>
        </p:sp>
        <p:sp>
          <p:nvSpPr>
            <p:cNvPr id="8" name="TextBox 8"/>
            <p:cNvSpPr txBox="1"/>
            <p:nvPr/>
          </p:nvSpPr>
          <p:spPr>
            <a:xfrm>
              <a:off x="76200" y="161925"/>
              <a:ext cx="660400" cy="574675"/>
            </a:xfrm>
            <a:prstGeom prst="rect">
              <a:avLst/>
            </a:prstGeom>
          </p:spPr>
          <p:txBody>
            <a:bodyPr lIns="50800" tIns="50800" rIns="50800" bIns="50800" rtlCol="0" anchor="ctr"/>
            <a:lstStyle/>
            <a:p>
              <a:pPr algn="ctr">
                <a:lnSpc>
                  <a:spcPts val="1620"/>
                </a:lnSpc>
              </a:pPr>
              <a:endParaRPr/>
            </a:p>
          </p:txBody>
        </p:sp>
      </p:grpSp>
      <p:sp>
        <p:nvSpPr>
          <p:cNvPr id="9" name="TextBox 9"/>
          <p:cNvSpPr txBox="1"/>
          <p:nvPr/>
        </p:nvSpPr>
        <p:spPr>
          <a:xfrm>
            <a:off x="1542182" y="5052633"/>
            <a:ext cx="14309018" cy="742950"/>
          </a:xfrm>
          <a:prstGeom prst="rect">
            <a:avLst/>
          </a:prstGeom>
        </p:spPr>
        <p:txBody>
          <a:bodyPr lIns="0" tIns="0" rIns="0" bIns="0" rtlCol="0" anchor="t">
            <a:spAutoFit/>
          </a:bodyPr>
          <a:lstStyle/>
          <a:p>
            <a:pPr algn="l">
              <a:lnSpc>
                <a:spcPts val="2999"/>
              </a:lnSpc>
            </a:pPr>
            <a:r>
              <a:rPr lang="en-US" sz="2499" dirty="0">
                <a:solidFill>
                  <a:srgbClr val="000000"/>
                </a:solidFill>
                <a:latin typeface="Saira"/>
                <a:ea typeface="Saira"/>
                <a:cs typeface="Saira"/>
                <a:sym typeface="Saira"/>
              </a:rPr>
              <a:t>Poor communication can lead to incorrect diagnoses and other medical errors, which can quickly cause patients to experience unfavorable outcomes and preventable health problems.</a:t>
            </a:r>
          </a:p>
        </p:txBody>
      </p:sp>
      <p:grpSp>
        <p:nvGrpSpPr>
          <p:cNvPr id="10" name="Group 10"/>
          <p:cNvGrpSpPr/>
          <p:nvPr/>
        </p:nvGrpSpPr>
        <p:grpSpPr>
          <a:xfrm>
            <a:off x="902683" y="6563503"/>
            <a:ext cx="252033" cy="252033"/>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91E69"/>
            </a:solidFill>
          </p:spPr>
          <p:txBody>
            <a:bodyPr/>
            <a:lstStyle/>
            <a:p>
              <a:endParaRPr lang="en-US"/>
            </a:p>
          </p:txBody>
        </p:sp>
        <p:sp>
          <p:nvSpPr>
            <p:cNvPr id="12" name="TextBox 12"/>
            <p:cNvSpPr txBox="1"/>
            <p:nvPr/>
          </p:nvSpPr>
          <p:spPr>
            <a:xfrm>
              <a:off x="76200" y="161925"/>
              <a:ext cx="660400" cy="574675"/>
            </a:xfrm>
            <a:prstGeom prst="rect">
              <a:avLst/>
            </a:prstGeom>
          </p:spPr>
          <p:txBody>
            <a:bodyPr lIns="50800" tIns="50800" rIns="50800" bIns="50800" rtlCol="0" anchor="ctr"/>
            <a:lstStyle/>
            <a:p>
              <a:pPr algn="ctr">
                <a:lnSpc>
                  <a:spcPts val="1620"/>
                </a:lnSpc>
              </a:pPr>
              <a:endParaRPr/>
            </a:p>
          </p:txBody>
        </p:sp>
      </p:grpSp>
      <p:grpSp>
        <p:nvGrpSpPr>
          <p:cNvPr id="13" name="Group 13"/>
          <p:cNvGrpSpPr/>
          <p:nvPr/>
        </p:nvGrpSpPr>
        <p:grpSpPr>
          <a:xfrm>
            <a:off x="902683" y="7861854"/>
            <a:ext cx="252033" cy="252033"/>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91E69"/>
            </a:solidFill>
          </p:spPr>
          <p:txBody>
            <a:bodyPr/>
            <a:lstStyle/>
            <a:p>
              <a:endParaRPr lang="en-US"/>
            </a:p>
          </p:txBody>
        </p:sp>
        <p:sp>
          <p:nvSpPr>
            <p:cNvPr id="15" name="TextBox 15"/>
            <p:cNvSpPr txBox="1"/>
            <p:nvPr/>
          </p:nvSpPr>
          <p:spPr>
            <a:xfrm>
              <a:off x="76200" y="161925"/>
              <a:ext cx="660400" cy="574675"/>
            </a:xfrm>
            <a:prstGeom prst="rect">
              <a:avLst/>
            </a:prstGeom>
          </p:spPr>
          <p:txBody>
            <a:bodyPr lIns="50800" tIns="50800" rIns="50800" bIns="50800" rtlCol="0" anchor="ctr"/>
            <a:lstStyle/>
            <a:p>
              <a:pPr algn="ctr">
                <a:lnSpc>
                  <a:spcPts val="1620"/>
                </a:lnSpc>
              </a:pPr>
              <a:endParaRPr/>
            </a:p>
          </p:txBody>
        </p:sp>
      </p:grpSp>
      <p:sp>
        <p:nvSpPr>
          <p:cNvPr id="16" name="TextBox 16"/>
          <p:cNvSpPr txBox="1"/>
          <p:nvPr/>
        </p:nvSpPr>
        <p:spPr>
          <a:xfrm>
            <a:off x="1542182" y="3473789"/>
            <a:ext cx="13924639" cy="828675"/>
          </a:xfrm>
          <a:prstGeom prst="rect">
            <a:avLst/>
          </a:prstGeom>
        </p:spPr>
        <p:txBody>
          <a:bodyPr lIns="0" tIns="0" rIns="0" bIns="0" rtlCol="0" anchor="t">
            <a:spAutoFit/>
          </a:bodyPr>
          <a:lstStyle/>
          <a:p>
            <a:pPr algn="ctr">
              <a:lnSpc>
                <a:spcPts val="3240"/>
              </a:lnSpc>
            </a:pPr>
            <a:r>
              <a:rPr lang="en-US" sz="2700">
                <a:solidFill>
                  <a:srgbClr val="000000"/>
                </a:solidFill>
                <a:latin typeface="Saira"/>
                <a:ea typeface="Saira"/>
                <a:cs typeface="Saira"/>
                <a:sym typeface="Saira"/>
              </a:rPr>
              <a:t>Poor communication in the health and social care sectors can be fatal and detrimental to society in addition to being inconvenient. The main risks are listed below: </a:t>
            </a:r>
          </a:p>
        </p:txBody>
      </p:sp>
      <p:sp>
        <p:nvSpPr>
          <p:cNvPr id="17" name="TextBox 17"/>
          <p:cNvSpPr txBox="1"/>
          <p:nvPr/>
        </p:nvSpPr>
        <p:spPr>
          <a:xfrm>
            <a:off x="1542182" y="6444061"/>
            <a:ext cx="17395526" cy="742950"/>
          </a:xfrm>
          <a:prstGeom prst="rect">
            <a:avLst/>
          </a:prstGeom>
        </p:spPr>
        <p:txBody>
          <a:bodyPr lIns="0" tIns="0" rIns="0" bIns="0" rtlCol="0" anchor="t">
            <a:spAutoFit/>
          </a:bodyPr>
          <a:lstStyle/>
          <a:p>
            <a:pPr algn="l">
              <a:lnSpc>
                <a:spcPts val="2999"/>
              </a:lnSpc>
            </a:pPr>
            <a:r>
              <a:rPr lang="en-US" sz="2499">
                <a:solidFill>
                  <a:srgbClr val="000000"/>
                </a:solidFill>
                <a:latin typeface="Saira"/>
                <a:ea typeface="Saira"/>
                <a:cs typeface="Saira"/>
                <a:sym typeface="Saira"/>
              </a:rPr>
              <a:t>Poor communication may cause patients to receive the wrong medication, undergo the wrong procedure, or experience delays in necessary tests and treatments</a:t>
            </a:r>
          </a:p>
        </p:txBody>
      </p:sp>
      <p:sp>
        <p:nvSpPr>
          <p:cNvPr id="18" name="TextBox 18"/>
          <p:cNvSpPr txBox="1"/>
          <p:nvPr/>
        </p:nvSpPr>
        <p:spPr>
          <a:xfrm>
            <a:off x="1542182" y="7861854"/>
            <a:ext cx="12826495" cy="742950"/>
          </a:xfrm>
          <a:prstGeom prst="rect">
            <a:avLst/>
          </a:prstGeom>
        </p:spPr>
        <p:txBody>
          <a:bodyPr lIns="0" tIns="0" rIns="0" bIns="0" rtlCol="0" anchor="t">
            <a:spAutoFit/>
          </a:bodyPr>
          <a:lstStyle/>
          <a:p>
            <a:pPr algn="l">
              <a:lnSpc>
                <a:spcPts val="2999"/>
              </a:lnSpc>
            </a:pPr>
            <a:r>
              <a:rPr lang="en-US" sz="2499">
                <a:solidFill>
                  <a:srgbClr val="000000"/>
                </a:solidFill>
                <a:latin typeface="Saira"/>
                <a:ea typeface="Saira"/>
                <a:cs typeface="Saira"/>
                <a:sym typeface="Saira"/>
              </a:rPr>
              <a:t>Poor communication in the healthcare industry, like in other businesses, can result in lower profits and, if left unchecked, conflict at work</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991380"/>
            <a:ext cx="18288000" cy="6578772"/>
            <a:chOff x="0" y="0"/>
            <a:chExt cx="4816593" cy="1732681"/>
          </a:xfrm>
        </p:grpSpPr>
        <p:sp>
          <p:nvSpPr>
            <p:cNvPr id="3" name="Freeform 3"/>
            <p:cNvSpPr/>
            <p:nvPr/>
          </p:nvSpPr>
          <p:spPr>
            <a:xfrm>
              <a:off x="0" y="0"/>
              <a:ext cx="4816592" cy="1732681"/>
            </a:xfrm>
            <a:custGeom>
              <a:avLst/>
              <a:gdLst/>
              <a:ahLst/>
              <a:cxnLst/>
              <a:rect l="l" t="t" r="r" b="b"/>
              <a:pathLst>
                <a:path w="4816592" h="1732681">
                  <a:moveTo>
                    <a:pt x="42333" y="0"/>
                  </a:moveTo>
                  <a:lnTo>
                    <a:pt x="4774259" y="0"/>
                  </a:lnTo>
                  <a:cubicBezTo>
                    <a:pt x="4785487" y="0"/>
                    <a:pt x="4796254" y="4460"/>
                    <a:pt x="4804193" y="12399"/>
                  </a:cubicBezTo>
                  <a:cubicBezTo>
                    <a:pt x="4812132" y="20338"/>
                    <a:pt x="4816592" y="31106"/>
                    <a:pt x="4816592" y="42333"/>
                  </a:cubicBezTo>
                  <a:lnTo>
                    <a:pt x="4816592" y="1690348"/>
                  </a:lnTo>
                  <a:cubicBezTo>
                    <a:pt x="4816592" y="1701575"/>
                    <a:pt x="4812132" y="1712343"/>
                    <a:pt x="4804193" y="1720282"/>
                  </a:cubicBezTo>
                  <a:cubicBezTo>
                    <a:pt x="4796254" y="1728221"/>
                    <a:pt x="4785487" y="1732681"/>
                    <a:pt x="4774259" y="1732681"/>
                  </a:cubicBezTo>
                  <a:lnTo>
                    <a:pt x="42333" y="1732681"/>
                  </a:lnTo>
                  <a:cubicBezTo>
                    <a:pt x="31106" y="1732681"/>
                    <a:pt x="20338" y="1728221"/>
                    <a:pt x="12399" y="1720282"/>
                  </a:cubicBezTo>
                  <a:cubicBezTo>
                    <a:pt x="4460" y="1712343"/>
                    <a:pt x="0" y="1701575"/>
                    <a:pt x="0" y="1690348"/>
                  </a:cubicBezTo>
                  <a:lnTo>
                    <a:pt x="0" y="42333"/>
                  </a:lnTo>
                  <a:cubicBezTo>
                    <a:pt x="0" y="31106"/>
                    <a:pt x="4460" y="20338"/>
                    <a:pt x="12399" y="12399"/>
                  </a:cubicBezTo>
                  <a:cubicBezTo>
                    <a:pt x="20338" y="4460"/>
                    <a:pt x="31106" y="0"/>
                    <a:pt x="42333" y="0"/>
                  </a:cubicBezTo>
                  <a:close/>
                </a:path>
              </a:pathLst>
            </a:custGeom>
            <a:solidFill>
              <a:srgbClr val="E0E0E1"/>
            </a:solidFill>
          </p:spPr>
          <p:txBody>
            <a:bodyPr/>
            <a:lstStyle/>
            <a:p>
              <a:endParaRPr lang="en-US"/>
            </a:p>
          </p:txBody>
        </p:sp>
        <p:sp>
          <p:nvSpPr>
            <p:cNvPr id="4" name="TextBox 4"/>
            <p:cNvSpPr txBox="1"/>
            <p:nvPr/>
          </p:nvSpPr>
          <p:spPr>
            <a:xfrm>
              <a:off x="0" y="85725"/>
              <a:ext cx="4816593" cy="1646956"/>
            </a:xfrm>
            <a:prstGeom prst="rect">
              <a:avLst/>
            </a:prstGeom>
          </p:spPr>
          <p:txBody>
            <a:bodyPr lIns="50800" tIns="50800" rIns="50800" bIns="50800" rtlCol="0" anchor="ctr"/>
            <a:lstStyle/>
            <a:p>
              <a:pPr algn="ctr">
                <a:lnSpc>
                  <a:spcPts val="1620"/>
                </a:lnSpc>
              </a:pPr>
              <a:endParaRPr/>
            </a:p>
          </p:txBody>
        </p:sp>
      </p:grpSp>
      <p:grpSp>
        <p:nvGrpSpPr>
          <p:cNvPr id="5" name="Group 5"/>
          <p:cNvGrpSpPr/>
          <p:nvPr/>
        </p:nvGrpSpPr>
        <p:grpSpPr>
          <a:xfrm>
            <a:off x="-526545" y="1028700"/>
            <a:ext cx="3110490" cy="633626"/>
            <a:chOff x="0" y="0"/>
            <a:chExt cx="819224" cy="166881"/>
          </a:xfrm>
        </p:grpSpPr>
        <p:sp>
          <p:nvSpPr>
            <p:cNvPr id="6" name="Freeform 6"/>
            <p:cNvSpPr/>
            <p:nvPr/>
          </p:nvSpPr>
          <p:spPr>
            <a:xfrm>
              <a:off x="0" y="0"/>
              <a:ext cx="819224" cy="166881"/>
            </a:xfrm>
            <a:custGeom>
              <a:avLst/>
              <a:gdLst/>
              <a:ahLst/>
              <a:cxnLst/>
              <a:rect l="l" t="t" r="r" b="b"/>
              <a:pathLst>
                <a:path w="819224" h="166881">
                  <a:moveTo>
                    <a:pt x="37335" y="0"/>
                  </a:moveTo>
                  <a:lnTo>
                    <a:pt x="781889" y="0"/>
                  </a:lnTo>
                  <a:cubicBezTo>
                    <a:pt x="791791" y="0"/>
                    <a:pt x="801287" y="3933"/>
                    <a:pt x="808289" y="10935"/>
                  </a:cubicBezTo>
                  <a:cubicBezTo>
                    <a:pt x="815290" y="17937"/>
                    <a:pt x="819224" y="27433"/>
                    <a:pt x="819224" y="37335"/>
                  </a:cubicBezTo>
                  <a:lnTo>
                    <a:pt x="819224" y="129546"/>
                  </a:lnTo>
                  <a:cubicBezTo>
                    <a:pt x="819224" y="139448"/>
                    <a:pt x="815290" y="148944"/>
                    <a:pt x="808289" y="155946"/>
                  </a:cubicBezTo>
                  <a:cubicBezTo>
                    <a:pt x="801287" y="162948"/>
                    <a:pt x="791791" y="166881"/>
                    <a:pt x="781889" y="166881"/>
                  </a:cubicBezTo>
                  <a:lnTo>
                    <a:pt x="37335" y="166881"/>
                  </a:lnTo>
                  <a:cubicBezTo>
                    <a:pt x="16715" y="166881"/>
                    <a:pt x="0" y="150166"/>
                    <a:pt x="0" y="129546"/>
                  </a:cubicBezTo>
                  <a:lnTo>
                    <a:pt x="0" y="37335"/>
                  </a:lnTo>
                  <a:cubicBezTo>
                    <a:pt x="0" y="27433"/>
                    <a:pt x="3933" y="17937"/>
                    <a:pt x="10935" y="10935"/>
                  </a:cubicBezTo>
                  <a:cubicBezTo>
                    <a:pt x="17937" y="3933"/>
                    <a:pt x="27433" y="0"/>
                    <a:pt x="37335" y="0"/>
                  </a:cubicBezTo>
                  <a:close/>
                </a:path>
              </a:pathLst>
            </a:custGeom>
            <a:solidFill>
              <a:srgbClr val="091E69"/>
            </a:solidFill>
          </p:spPr>
          <p:txBody>
            <a:bodyPr/>
            <a:lstStyle/>
            <a:p>
              <a:endParaRPr lang="en-US"/>
            </a:p>
          </p:txBody>
        </p:sp>
        <p:sp>
          <p:nvSpPr>
            <p:cNvPr id="7" name="TextBox 7"/>
            <p:cNvSpPr txBox="1"/>
            <p:nvPr/>
          </p:nvSpPr>
          <p:spPr>
            <a:xfrm>
              <a:off x="0" y="85725"/>
              <a:ext cx="819224" cy="81156"/>
            </a:xfrm>
            <a:prstGeom prst="rect">
              <a:avLst/>
            </a:prstGeom>
          </p:spPr>
          <p:txBody>
            <a:bodyPr lIns="50800" tIns="50800" rIns="50800" bIns="50800" rtlCol="0" anchor="ctr"/>
            <a:lstStyle/>
            <a:p>
              <a:pPr algn="ctr">
                <a:lnSpc>
                  <a:spcPts val="1620"/>
                </a:lnSpc>
              </a:pPr>
              <a:endParaRPr/>
            </a:p>
          </p:txBody>
        </p:sp>
      </p:grpSp>
      <p:sp>
        <p:nvSpPr>
          <p:cNvPr id="8" name="TextBox 8"/>
          <p:cNvSpPr txBox="1"/>
          <p:nvPr/>
        </p:nvSpPr>
        <p:spPr>
          <a:xfrm>
            <a:off x="8429299" y="1911986"/>
            <a:ext cx="9858701" cy="3231514"/>
          </a:xfrm>
          <a:prstGeom prst="rect">
            <a:avLst/>
          </a:prstGeom>
        </p:spPr>
        <p:txBody>
          <a:bodyPr lIns="0" tIns="0" rIns="0" bIns="0" rtlCol="0" anchor="t">
            <a:spAutoFit/>
          </a:bodyPr>
          <a:lstStyle/>
          <a:p>
            <a:pPr algn="l">
              <a:lnSpc>
                <a:spcPts val="8349"/>
              </a:lnSpc>
            </a:pPr>
            <a:r>
              <a:rPr lang="en-US" sz="8349" b="1">
                <a:solidFill>
                  <a:srgbClr val="031040"/>
                </a:solidFill>
                <a:latin typeface="Saira Bold"/>
                <a:ea typeface="Saira Bold"/>
                <a:cs typeface="Saira Bold"/>
                <a:sym typeface="Saira Bold"/>
              </a:rPr>
              <a:t>Benefits of Effective Communication </a:t>
            </a:r>
          </a:p>
        </p:txBody>
      </p:sp>
      <p:sp>
        <p:nvSpPr>
          <p:cNvPr id="9" name="TextBox 9"/>
          <p:cNvSpPr txBox="1"/>
          <p:nvPr/>
        </p:nvSpPr>
        <p:spPr>
          <a:xfrm>
            <a:off x="7341390" y="6016236"/>
            <a:ext cx="2784752" cy="454914"/>
          </a:xfrm>
          <a:prstGeom prst="rect">
            <a:avLst/>
          </a:prstGeom>
        </p:spPr>
        <p:txBody>
          <a:bodyPr lIns="0" tIns="0" rIns="0" bIns="0" rtlCol="0" anchor="t">
            <a:spAutoFit/>
          </a:bodyPr>
          <a:lstStyle/>
          <a:p>
            <a:pPr algn="r">
              <a:lnSpc>
                <a:spcPts val="3108"/>
              </a:lnSpc>
            </a:pPr>
            <a:r>
              <a:rPr lang="en-US" sz="4200" b="1">
                <a:solidFill>
                  <a:srgbClr val="031040"/>
                </a:solidFill>
                <a:latin typeface="Saira Bold"/>
                <a:ea typeface="Saira Bold"/>
                <a:cs typeface="Saira Bold"/>
                <a:sym typeface="Saira Bold"/>
              </a:rPr>
              <a:t>Highlight </a:t>
            </a:r>
          </a:p>
        </p:txBody>
      </p:sp>
      <p:sp>
        <p:nvSpPr>
          <p:cNvPr id="10" name="TextBox 10"/>
          <p:cNvSpPr txBox="1"/>
          <p:nvPr/>
        </p:nvSpPr>
        <p:spPr>
          <a:xfrm>
            <a:off x="7330115" y="6652344"/>
            <a:ext cx="11544957" cy="3273779"/>
          </a:xfrm>
          <a:prstGeom prst="rect">
            <a:avLst/>
          </a:prstGeom>
        </p:spPr>
        <p:txBody>
          <a:bodyPr lIns="0" tIns="0" rIns="0" bIns="0" rtlCol="0" anchor="t">
            <a:spAutoFit/>
          </a:bodyPr>
          <a:lstStyle/>
          <a:p>
            <a:pPr marL="806009" lvl="1" indent="-403004" algn="l">
              <a:lnSpc>
                <a:spcPts val="5226"/>
              </a:lnSpc>
              <a:buAutoNum type="arabicPeriod"/>
            </a:pPr>
            <a:r>
              <a:rPr lang="en-US" sz="3733">
                <a:solidFill>
                  <a:srgbClr val="000000"/>
                </a:solidFill>
                <a:latin typeface="Saira"/>
                <a:ea typeface="Saira"/>
                <a:cs typeface="Saira"/>
                <a:sym typeface="Saira"/>
              </a:rPr>
              <a:t>Improved compliance with the treatment plan.</a:t>
            </a:r>
          </a:p>
          <a:p>
            <a:pPr marL="806009" lvl="1" indent="-403004" algn="l">
              <a:lnSpc>
                <a:spcPts val="5226"/>
              </a:lnSpc>
              <a:buAutoNum type="arabicPeriod"/>
            </a:pPr>
            <a:r>
              <a:rPr lang="en-US" sz="3733">
                <a:solidFill>
                  <a:srgbClr val="000000"/>
                </a:solidFill>
                <a:latin typeface="Saira"/>
                <a:ea typeface="Saira"/>
                <a:cs typeface="Saira"/>
                <a:sym typeface="Saira"/>
              </a:rPr>
              <a:t>Reduce misunderstandings about health.</a:t>
            </a:r>
          </a:p>
          <a:p>
            <a:pPr marL="806009" lvl="1" indent="-403004" algn="l">
              <a:lnSpc>
                <a:spcPts val="5226"/>
              </a:lnSpc>
              <a:buAutoNum type="arabicPeriod"/>
            </a:pPr>
            <a:r>
              <a:rPr lang="en-US" sz="3733">
                <a:solidFill>
                  <a:srgbClr val="000000"/>
                </a:solidFill>
                <a:latin typeface="Saira"/>
                <a:ea typeface="Saira"/>
                <a:cs typeface="Saira"/>
                <a:sym typeface="Saira"/>
              </a:rPr>
              <a:t>Greater contentment among patients.</a:t>
            </a:r>
          </a:p>
          <a:p>
            <a:pPr marL="806009" lvl="1" indent="-403004" algn="l">
              <a:lnSpc>
                <a:spcPts val="5226"/>
              </a:lnSpc>
              <a:buAutoNum type="arabicPeriod"/>
            </a:pPr>
            <a:r>
              <a:rPr lang="en-US" sz="3733">
                <a:solidFill>
                  <a:srgbClr val="000000"/>
                </a:solidFill>
                <a:latin typeface="Saira"/>
                <a:ea typeface="Saira"/>
                <a:cs typeface="Saira"/>
                <a:sym typeface="Saira"/>
              </a:rPr>
              <a:t>Affect how people behave and think about a health issue.</a:t>
            </a:r>
          </a:p>
        </p:txBody>
      </p:sp>
      <p:sp>
        <p:nvSpPr>
          <p:cNvPr id="11" name="Freeform 11"/>
          <p:cNvSpPr/>
          <p:nvPr/>
        </p:nvSpPr>
        <p:spPr>
          <a:xfrm>
            <a:off x="1211436" y="8785953"/>
            <a:ext cx="6562132" cy="1140170"/>
          </a:xfrm>
          <a:custGeom>
            <a:avLst/>
            <a:gdLst/>
            <a:ahLst/>
            <a:cxnLst/>
            <a:rect l="l" t="t" r="r" b="b"/>
            <a:pathLst>
              <a:path w="6562132" h="1140170">
                <a:moveTo>
                  <a:pt x="0" y="0"/>
                </a:moveTo>
                <a:lnTo>
                  <a:pt x="6562132" y="0"/>
                </a:lnTo>
                <a:lnTo>
                  <a:pt x="6562132" y="1140170"/>
                </a:lnTo>
                <a:lnTo>
                  <a:pt x="0" y="1140170"/>
                </a:lnTo>
                <a:lnTo>
                  <a:pt x="0" y="0"/>
                </a:lnTo>
                <a:close/>
              </a:path>
            </a:pathLst>
          </a:custGeom>
          <a:blipFill>
            <a:blip r:embed="rId2"/>
            <a:stretch>
              <a:fillRect/>
            </a:stretch>
          </a:blipFill>
        </p:spPr>
        <p:txBody>
          <a:bodyPr/>
          <a:lstStyle/>
          <a:p>
            <a:endParaRPr lang="en-US"/>
          </a:p>
        </p:txBody>
      </p:sp>
      <p:grpSp>
        <p:nvGrpSpPr>
          <p:cNvPr id="12" name="Group 12"/>
          <p:cNvGrpSpPr/>
          <p:nvPr/>
        </p:nvGrpSpPr>
        <p:grpSpPr>
          <a:xfrm>
            <a:off x="413787" y="2392749"/>
            <a:ext cx="6927603" cy="7025175"/>
            <a:chOff x="0" y="0"/>
            <a:chExt cx="1008766" cy="1022974"/>
          </a:xfrm>
        </p:grpSpPr>
        <p:sp>
          <p:nvSpPr>
            <p:cNvPr id="13" name="Freeform 13"/>
            <p:cNvSpPr/>
            <p:nvPr/>
          </p:nvSpPr>
          <p:spPr>
            <a:xfrm>
              <a:off x="0" y="0"/>
              <a:ext cx="1008766" cy="1022974"/>
            </a:xfrm>
            <a:custGeom>
              <a:avLst/>
              <a:gdLst/>
              <a:ahLst/>
              <a:cxnLst/>
              <a:rect l="l" t="t" r="r" b="b"/>
              <a:pathLst>
                <a:path w="1008766" h="1022974">
                  <a:moveTo>
                    <a:pt x="25704" y="0"/>
                  </a:moveTo>
                  <a:lnTo>
                    <a:pt x="983062" y="0"/>
                  </a:lnTo>
                  <a:cubicBezTo>
                    <a:pt x="997258" y="0"/>
                    <a:pt x="1008766" y="11508"/>
                    <a:pt x="1008766" y="25704"/>
                  </a:cubicBezTo>
                  <a:lnTo>
                    <a:pt x="1008766" y="997270"/>
                  </a:lnTo>
                  <a:cubicBezTo>
                    <a:pt x="1008766" y="1011466"/>
                    <a:pt x="997258" y="1022974"/>
                    <a:pt x="983062" y="1022974"/>
                  </a:cubicBezTo>
                  <a:lnTo>
                    <a:pt x="25704" y="1022974"/>
                  </a:lnTo>
                  <a:cubicBezTo>
                    <a:pt x="11508" y="1022974"/>
                    <a:pt x="0" y="1011466"/>
                    <a:pt x="0" y="997270"/>
                  </a:cubicBezTo>
                  <a:lnTo>
                    <a:pt x="0" y="25704"/>
                  </a:lnTo>
                  <a:cubicBezTo>
                    <a:pt x="0" y="11508"/>
                    <a:pt x="11508" y="0"/>
                    <a:pt x="25704" y="0"/>
                  </a:cubicBezTo>
                  <a:close/>
                </a:path>
              </a:pathLst>
            </a:custGeom>
            <a:blipFill>
              <a:blip r:embed="rId3"/>
              <a:stretch>
                <a:fillRect l="-25961" r="-25961"/>
              </a:stretch>
            </a:blipFill>
          </p:spPr>
          <p:txBody>
            <a:bodyPr/>
            <a:lstStyle/>
            <a:p>
              <a:endParaRPr lang="en-US"/>
            </a:p>
          </p:txBody>
        </p:sp>
      </p:grpSp>
      <p:sp>
        <p:nvSpPr>
          <p:cNvPr id="14" name="AutoShape 14"/>
          <p:cNvSpPr/>
          <p:nvPr/>
        </p:nvSpPr>
        <p:spPr>
          <a:xfrm>
            <a:off x="11382848" y="3356203"/>
            <a:ext cx="2359670" cy="0"/>
          </a:xfrm>
          <a:prstGeom prst="line">
            <a:avLst/>
          </a:prstGeom>
          <a:ln w="9525" cap="flat">
            <a:solidFill>
              <a:srgbClr val="031040"/>
            </a:solidFill>
            <a:prstDash val="solid"/>
            <a:headEnd type="none" w="sm" len="sm"/>
            <a:tailEnd type="none" w="sm" len="sm"/>
          </a:ln>
        </p:spPr>
        <p:txBody>
          <a:bodyPr/>
          <a:lstStyle/>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499874" y="-991380"/>
            <a:ext cx="6119802" cy="12327173"/>
            <a:chOff x="0" y="0"/>
            <a:chExt cx="1611800" cy="3246663"/>
          </a:xfrm>
        </p:grpSpPr>
        <p:sp>
          <p:nvSpPr>
            <p:cNvPr id="3" name="Freeform 3"/>
            <p:cNvSpPr/>
            <p:nvPr/>
          </p:nvSpPr>
          <p:spPr>
            <a:xfrm>
              <a:off x="0" y="0"/>
              <a:ext cx="1611800" cy="3246663"/>
            </a:xfrm>
            <a:custGeom>
              <a:avLst/>
              <a:gdLst/>
              <a:ahLst/>
              <a:cxnLst/>
              <a:rect l="l" t="t" r="r" b="b"/>
              <a:pathLst>
                <a:path w="1611800" h="3246663">
                  <a:moveTo>
                    <a:pt x="126506" y="0"/>
                  </a:moveTo>
                  <a:lnTo>
                    <a:pt x="1485294" y="0"/>
                  </a:lnTo>
                  <a:cubicBezTo>
                    <a:pt x="1518845" y="0"/>
                    <a:pt x="1551022" y="13328"/>
                    <a:pt x="1574747" y="37053"/>
                  </a:cubicBezTo>
                  <a:cubicBezTo>
                    <a:pt x="1598471" y="60777"/>
                    <a:pt x="1611800" y="92955"/>
                    <a:pt x="1611800" y="126506"/>
                  </a:cubicBezTo>
                  <a:lnTo>
                    <a:pt x="1611800" y="3120157"/>
                  </a:lnTo>
                  <a:cubicBezTo>
                    <a:pt x="1611800" y="3190024"/>
                    <a:pt x="1555161" y="3246663"/>
                    <a:pt x="1485294" y="3246663"/>
                  </a:cubicBezTo>
                  <a:lnTo>
                    <a:pt x="126506" y="3246663"/>
                  </a:lnTo>
                  <a:cubicBezTo>
                    <a:pt x="92955" y="3246663"/>
                    <a:pt x="60777" y="3233334"/>
                    <a:pt x="37053" y="3209610"/>
                  </a:cubicBezTo>
                  <a:cubicBezTo>
                    <a:pt x="13328" y="3185885"/>
                    <a:pt x="0" y="3153708"/>
                    <a:pt x="0" y="3120157"/>
                  </a:cubicBezTo>
                  <a:lnTo>
                    <a:pt x="0" y="126506"/>
                  </a:lnTo>
                  <a:cubicBezTo>
                    <a:pt x="0" y="56639"/>
                    <a:pt x="56639" y="0"/>
                    <a:pt x="126506" y="0"/>
                  </a:cubicBezTo>
                  <a:close/>
                </a:path>
              </a:pathLst>
            </a:custGeom>
            <a:solidFill>
              <a:srgbClr val="E0E0E1">
                <a:alpha val="38824"/>
              </a:srgbClr>
            </a:solidFill>
          </p:spPr>
          <p:txBody>
            <a:bodyPr/>
            <a:lstStyle/>
            <a:p>
              <a:endParaRPr lang="en-US"/>
            </a:p>
          </p:txBody>
        </p:sp>
        <p:sp>
          <p:nvSpPr>
            <p:cNvPr id="4" name="TextBox 4"/>
            <p:cNvSpPr txBox="1"/>
            <p:nvPr/>
          </p:nvSpPr>
          <p:spPr>
            <a:xfrm>
              <a:off x="0" y="85725"/>
              <a:ext cx="1611800" cy="3160938"/>
            </a:xfrm>
            <a:prstGeom prst="rect">
              <a:avLst/>
            </a:prstGeom>
          </p:spPr>
          <p:txBody>
            <a:bodyPr lIns="50800" tIns="50800" rIns="50800" bIns="50800" rtlCol="0" anchor="ctr"/>
            <a:lstStyle/>
            <a:p>
              <a:pPr algn="ctr">
                <a:lnSpc>
                  <a:spcPts val="1620"/>
                </a:lnSpc>
              </a:pPr>
              <a:endParaRPr/>
            </a:p>
          </p:txBody>
        </p:sp>
      </p:grpSp>
      <p:grpSp>
        <p:nvGrpSpPr>
          <p:cNvPr id="5" name="Group 5"/>
          <p:cNvGrpSpPr/>
          <p:nvPr/>
        </p:nvGrpSpPr>
        <p:grpSpPr>
          <a:xfrm>
            <a:off x="6422685" y="1028700"/>
            <a:ext cx="10836615" cy="1591774"/>
            <a:chOff x="0" y="0"/>
            <a:chExt cx="2854088" cy="419233"/>
          </a:xfrm>
        </p:grpSpPr>
        <p:sp>
          <p:nvSpPr>
            <p:cNvPr id="6" name="Freeform 6"/>
            <p:cNvSpPr/>
            <p:nvPr/>
          </p:nvSpPr>
          <p:spPr>
            <a:xfrm>
              <a:off x="0" y="0"/>
              <a:ext cx="2854088" cy="419233"/>
            </a:xfrm>
            <a:custGeom>
              <a:avLst/>
              <a:gdLst/>
              <a:ahLst/>
              <a:cxnLst/>
              <a:rect l="l" t="t" r="r" b="b"/>
              <a:pathLst>
                <a:path w="2854088" h="419233">
                  <a:moveTo>
                    <a:pt x="10716" y="0"/>
                  </a:moveTo>
                  <a:lnTo>
                    <a:pt x="2843372" y="0"/>
                  </a:lnTo>
                  <a:cubicBezTo>
                    <a:pt x="2849290" y="0"/>
                    <a:pt x="2854088" y="4798"/>
                    <a:pt x="2854088" y="10716"/>
                  </a:cubicBezTo>
                  <a:lnTo>
                    <a:pt x="2854088" y="408516"/>
                  </a:lnTo>
                  <a:cubicBezTo>
                    <a:pt x="2854088" y="411359"/>
                    <a:pt x="2852959" y="414084"/>
                    <a:pt x="2850949" y="416094"/>
                  </a:cubicBezTo>
                  <a:cubicBezTo>
                    <a:pt x="2848939" y="418104"/>
                    <a:pt x="2846214" y="419233"/>
                    <a:pt x="2843372" y="419233"/>
                  </a:cubicBezTo>
                  <a:lnTo>
                    <a:pt x="10716" y="419233"/>
                  </a:lnTo>
                  <a:cubicBezTo>
                    <a:pt x="7874" y="419233"/>
                    <a:pt x="5148" y="418104"/>
                    <a:pt x="3139" y="416094"/>
                  </a:cubicBezTo>
                  <a:cubicBezTo>
                    <a:pt x="1129" y="414084"/>
                    <a:pt x="0" y="411359"/>
                    <a:pt x="0" y="408516"/>
                  </a:cubicBezTo>
                  <a:lnTo>
                    <a:pt x="0" y="10716"/>
                  </a:lnTo>
                  <a:cubicBezTo>
                    <a:pt x="0" y="7874"/>
                    <a:pt x="1129" y="5148"/>
                    <a:pt x="3139" y="3139"/>
                  </a:cubicBezTo>
                  <a:cubicBezTo>
                    <a:pt x="5148" y="1129"/>
                    <a:pt x="7874" y="0"/>
                    <a:pt x="10716" y="0"/>
                  </a:cubicBezTo>
                  <a:close/>
                </a:path>
              </a:pathLst>
            </a:custGeom>
            <a:solidFill>
              <a:srgbClr val="091E69"/>
            </a:solidFill>
          </p:spPr>
          <p:txBody>
            <a:bodyPr/>
            <a:lstStyle/>
            <a:p>
              <a:endParaRPr lang="en-US"/>
            </a:p>
          </p:txBody>
        </p:sp>
        <p:sp>
          <p:nvSpPr>
            <p:cNvPr id="7" name="TextBox 7"/>
            <p:cNvSpPr txBox="1"/>
            <p:nvPr/>
          </p:nvSpPr>
          <p:spPr>
            <a:xfrm>
              <a:off x="0" y="85725"/>
              <a:ext cx="2854088" cy="333508"/>
            </a:xfrm>
            <a:prstGeom prst="rect">
              <a:avLst/>
            </a:prstGeom>
          </p:spPr>
          <p:txBody>
            <a:bodyPr lIns="50800" tIns="50800" rIns="50800" bIns="50800" rtlCol="0" anchor="ctr"/>
            <a:lstStyle/>
            <a:p>
              <a:pPr algn="ctr">
                <a:lnSpc>
                  <a:spcPts val="1620"/>
                </a:lnSpc>
              </a:pPr>
              <a:endParaRPr/>
            </a:p>
          </p:txBody>
        </p:sp>
      </p:grpSp>
      <p:grpSp>
        <p:nvGrpSpPr>
          <p:cNvPr id="8" name="Group 8"/>
          <p:cNvGrpSpPr/>
          <p:nvPr/>
        </p:nvGrpSpPr>
        <p:grpSpPr>
          <a:xfrm>
            <a:off x="9993693" y="2886667"/>
            <a:ext cx="7265607" cy="5149863"/>
            <a:chOff x="0" y="0"/>
            <a:chExt cx="1913575" cy="1356342"/>
          </a:xfrm>
        </p:grpSpPr>
        <p:sp>
          <p:nvSpPr>
            <p:cNvPr id="9" name="Freeform 9"/>
            <p:cNvSpPr/>
            <p:nvPr/>
          </p:nvSpPr>
          <p:spPr>
            <a:xfrm>
              <a:off x="0" y="0"/>
              <a:ext cx="1913575" cy="1356343"/>
            </a:xfrm>
            <a:custGeom>
              <a:avLst/>
              <a:gdLst/>
              <a:ahLst/>
              <a:cxnLst/>
              <a:rect l="l" t="t" r="r" b="b"/>
              <a:pathLst>
                <a:path w="1913575" h="1356343">
                  <a:moveTo>
                    <a:pt x="15983" y="0"/>
                  </a:moveTo>
                  <a:lnTo>
                    <a:pt x="1897592" y="0"/>
                  </a:lnTo>
                  <a:cubicBezTo>
                    <a:pt x="1906419" y="0"/>
                    <a:pt x="1913575" y="7156"/>
                    <a:pt x="1913575" y="15983"/>
                  </a:cubicBezTo>
                  <a:lnTo>
                    <a:pt x="1913575" y="1340359"/>
                  </a:lnTo>
                  <a:cubicBezTo>
                    <a:pt x="1913575" y="1349187"/>
                    <a:pt x="1906419" y="1356343"/>
                    <a:pt x="1897592" y="1356343"/>
                  </a:cubicBezTo>
                  <a:lnTo>
                    <a:pt x="15983" y="1356343"/>
                  </a:lnTo>
                  <a:cubicBezTo>
                    <a:pt x="7156" y="1356343"/>
                    <a:pt x="0" y="1349187"/>
                    <a:pt x="0" y="1340359"/>
                  </a:cubicBezTo>
                  <a:lnTo>
                    <a:pt x="0" y="15983"/>
                  </a:lnTo>
                  <a:cubicBezTo>
                    <a:pt x="0" y="7156"/>
                    <a:pt x="7156" y="0"/>
                    <a:pt x="15983" y="0"/>
                  </a:cubicBezTo>
                  <a:close/>
                </a:path>
              </a:pathLst>
            </a:custGeom>
            <a:solidFill>
              <a:srgbClr val="E0E0E1"/>
            </a:solidFill>
          </p:spPr>
          <p:txBody>
            <a:bodyPr/>
            <a:lstStyle/>
            <a:p>
              <a:endParaRPr lang="en-US"/>
            </a:p>
          </p:txBody>
        </p:sp>
        <p:sp>
          <p:nvSpPr>
            <p:cNvPr id="10" name="TextBox 10"/>
            <p:cNvSpPr txBox="1"/>
            <p:nvPr/>
          </p:nvSpPr>
          <p:spPr>
            <a:xfrm>
              <a:off x="0" y="85725"/>
              <a:ext cx="1913575" cy="1270617"/>
            </a:xfrm>
            <a:prstGeom prst="rect">
              <a:avLst/>
            </a:prstGeom>
          </p:spPr>
          <p:txBody>
            <a:bodyPr lIns="50800" tIns="50800" rIns="50800" bIns="50800" rtlCol="0" anchor="ctr"/>
            <a:lstStyle/>
            <a:p>
              <a:pPr algn="ctr">
                <a:lnSpc>
                  <a:spcPts val="1620"/>
                </a:lnSpc>
              </a:pPr>
              <a:endParaRPr/>
            </a:p>
          </p:txBody>
        </p:sp>
      </p:grpSp>
      <p:grpSp>
        <p:nvGrpSpPr>
          <p:cNvPr id="11" name="Group 11"/>
          <p:cNvGrpSpPr/>
          <p:nvPr/>
        </p:nvGrpSpPr>
        <p:grpSpPr>
          <a:xfrm>
            <a:off x="1028700" y="2886667"/>
            <a:ext cx="8603581" cy="6371633"/>
            <a:chOff x="0" y="0"/>
            <a:chExt cx="1252814" cy="927808"/>
          </a:xfrm>
        </p:grpSpPr>
        <p:sp>
          <p:nvSpPr>
            <p:cNvPr id="12" name="Freeform 12"/>
            <p:cNvSpPr/>
            <p:nvPr/>
          </p:nvSpPr>
          <p:spPr>
            <a:xfrm>
              <a:off x="0" y="0"/>
              <a:ext cx="1252814" cy="927808"/>
            </a:xfrm>
            <a:custGeom>
              <a:avLst/>
              <a:gdLst/>
              <a:ahLst/>
              <a:cxnLst/>
              <a:rect l="l" t="t" r="r" b="b"/>
              <a:pathLst>
                <a:path w="1252814" h="927808">
                  <a:moveTo>
                    <a:pt x="20697" y="0"/>
                  </a:moveTo>
                  <a:lnTo>
                    <a:pt x="1232118" y="0"/>
                  </a:lnTo>
                  <a:cubicBezTo>
                    <a:pt x="1237607" y="0"/>
                    <a:pt x="1242871" y="2181"/>
                    <a:pt x="1246752" y="6062"/>
                  </a:cubicBezTo>
                  <a:cubicBezTo>
                    <a:pt x="1250634" y="9943"/>
                    <a:pt x="1252814" y="15207"/>
                    <a:pt x="1252814" y="20697"/>
                  </a:cubicBezTo>
                  <a:lnTo>
                    <a:pt x="1252814" y="907111"/>
                  </a:lnTo>
                  <a:cubicBezTo>
                    <a:pt x="1252814" y="912600"/>
                    <a:pt x="1250634" y="917865"/>
                    <a:pt x="1246752" y="921746"/>
                  </a:cubicBezTo>
                  <a:cubicBezTo>
                    <a:pt x="1242871" y="925628"/>
                    <a:pt x="1237607" y="927808"/>
                    <a:pt x="1232118" y="927808"/>
                  </a:cubicBezTo>
                  <a:lnTo>
                    <a:pt x="20697" y="927808"/>
                  </a:lnTo>
                  <a:cubicBezTo>
                    <a:pt x="15207" y="927808"/>
                    <a:pt x="9943" y="925628"/>
                    <a:pt x="6062" y="921746"/>
                  </a:cubicBezTo>
                  <a:cubicBezTo>
                    <a:pt x="2181" y="917865"/>
                    <a:pt x="0" y="912600"/>
                    <a:pt x="0" y="907111"/>
                  </a:cubicBezTo>
                  <a:lnTo>
                    <a:pt x="0" y="20697"/>
                  </a:lnTo>
                  <a:cubicBezTo>
                    <a:pt x="0" y="15207"/>
                    <a:pt x="2181" y="9943"/>
                    <a:pt x="6062" y="6062"/>
                  </a:cubicBezTo>
                  <a:cubicBezTo>
                    <a:pt x="9943" y="2181"/>
                    <a:pt x="15207" y="0"/>
                    <a:pt x="20697" y="0"/>
                  </a:cubicBezTo>
                  <a:close/>
                </a:path>
              </a:pathLst>
            </a:custGeom>
            <a:blipFill>
              <a:blip r:embed="rId3"/>
              <a:stretch>
                <a:fillRect t="-42485" b="-42485"/>
              </a:stretch>
            </a:blipFill>
          </p:spPr>
          <p:txBody>
            <a:bodyPr/>
            <a:lstStyle/>
            <a:p>
              <a:endParaRPr lang="en-US"/>
            </a:p>
          </p:txBody>
        </p:sp>
      </p:grpSp>
      <p:sp>
        <p:nvSpPr>
          <p:cNvPr id="13" name="TextBox 13"/>
          <p:cNvSpPr txBox="1"/>
          <p:nvPr/>
        </p:nvSpPr>
        <p:spPr>
          <a:xfrm>
            <a:off x="6163447" y="1542287"/>
            <a:ext cx="11343665" cy="906906"/>
          </a:xfrm>
          <a:prstGeom prst="rect">
            <a:avLst/>
          </a:prstGeom>
        </p:spPr>
        <p:txBody>
          <a:bodyPr lIns="0" tIns="0" rIns="0" bIns="0" rtlCol="0" anchor="t">
            <a:spAutoFit/>
          </a:bodyPr>
          <a:lstStyle/>
          <a:p>
            <a:pPr algn="ctr">
              <a:lnSpc>
                <a:spcPts val="6178"/>
              </a:lnSpc>
            </a:pPr>
            <a:r>
              <a:rPr lang="en-US" sz="8349" b="1">
                <a:solidFill>
                  <a:srgbClr val="FFFFFF"/>
                </a:solidFill>
                <a:latin typeface="Saira Bold"/>
                <a:ea typeface="Saira Bold"/>
                <a:cs typeface="Saira Bold"/>
                <a:sym typeface="Saira Bold"/>
              </a:rPr>
              <a:t>Practical Example</a:t>
            </a:r>
          </a:p>
        </p:txBody>
      </p:sp>
      <p:sp>
        <p:nvSpPr>
          <p:cNvPr id="14" name="TextBox 14"/>
          <p:cNvSpPr txBox="1"/>
          <p:nvPr/>
        </p:nvSpPr>
        <p:spPr>
          <a:xfrm>
            <a:off x="1028700" y="1266062"/>
            <a:ext cx="1026964" cy="244627"/>
          </a:xfrm>
          <a:prstGeom prst="rect">
            <a:avLst/>
          </a:prstGeom>
        </p:spPr>
        <p:txBody>
          <a:bodyPr lIns="0" tIns="0" rIns="0" bIns="0" rtlCol="0" anchor="t">
            <a:spAutoFit/>
          </a:bodyPr>
          <a:lstStyle/>
          <a:p>
            <a:pPr algn="l">
              <a:lnSpc>
                <a:spcPts val="1620"/>
              </a:lnSpc>
            </a:pPr>
            <a:r>
              <a:rPr lang="en-US" sz="2189">
                <a:solidFill>
                  <a:srgbClr val="FFFFFF"/>
                </a:solidFill>
                <a:latin typeface="Saira"/>
                <a:ea typeface="Saira"/>
                <a:cs typeface="Saira"/>
                <a:sym typeface="Saira"/>
              </a:rPr>
              <a:t>Page 8</a:t>
            </a:r>
          </a:p>
        </p:txBody>
      </p:sp>
      <p:sp>
        <p:nvSpPr>
          <p:cNvPr id="15" name="TextBox 15"/>
          <p:cNvSpPr txBox="1"/>
          <p:nvPr/>
        </p:nvSpPr>
        <p:spPr>
          <a:xfrm>
            <a:off x="10284380" y="3308828"/>
            <a:ext cx="5156555" cy="352425"/>
          </a:xfrm>
          <a:prstGeom prst="rect">
            <a:avLst/>
          </a:prstGeom>
        </p:spPr>
        <p:txBody>
          <a:bodyPr lIns="0" tIns="0" rIns="0" bIns="0" rtlCol="0" anchor="t">
            <a:spAutoFit/>
          </a:bodyPr>
          <a:lstStyle/>
          <a:p>
            <a:pPr algn="l">
              <a:lnSpc>
                <a:spcPts val="2879"/>
              </a:lnSpc>
            </a:pPr>
            <a:r>
              <a:rPr lang="en-US" sz="2400" b="1">
                <a:solidFill>
                  <a:srgbClr val="031040"/>
                </a:solidFill>
                <a:latin typeface="Saira Bold"/>
                <a:ea typeface="Saira Bold"/>
                <a:cs typeface="Saira Bold"/>
                <a:sym typeface="Saira Bold"/>
              </a:rPr>
              <a:t>Health and social care settings </a:t>
            </a:r>
          </a:p>
        </p:txBody>
      </p:sp>
      <p:sp>
        <p:nvSpPr>
          <p:cNvPr id="16" name="TextBox 16"/>
          <p:cNvSpPr txBox="1"/>
          <p:nvPr/>
        </p:nvSpPr>
        <p:spPr>
          <a:xfrm>
            <a:off x="10284380" y="3941194"/>
            <a:ext cx="6684234" cy="3561419"/>
          </a:xfrm>
          <a:prstGeom prst="rect">
            <a:avLst/>
          </a:prstGeom>
        </p:spPr>
        <p:txBody>
          <a:bodyPr lIns="0" tIns="0" rIns="0" bIns="0" rtlCol="0" anchor="t">
            <a:spAutoFit/>
          </a:bodyPr>
          <a:lstStyle/>
          <a:p>
            <a:pPr algn="just">
              <a:lnSpc>
                <a:spcPts val="2866"/>
              </a:lnSpc>
            </a:pPr>
            <a:r>
              <a:rPr lang="en-US" sz="2047" dirty="0">
                <a:solidFill>
                  <a:srgbClr val="000000"/>
                </a:solidFill>
                <a:latin typeface="Saira"/>
                <a:ea typeface="Saira"/>
                <a:cs typeface="Saira"/>
                <a:sym typeface="Saira"/>
              </a:rPr>
              <a:t>•It is my responsibility to sit down with a patient who is depressed, ask open-ended questions, and make the patient feel comfortable enough to have the conversation.</a:t>
            </a:r>
          </a:p>
          <a:p>
            <a:pPr algn="just">
              <a:lnSpc>
                <a:spcPts val="2866"/>
              </a:lnSpc>
            </a:pPr>
            <a:r>
              <a:rPr lang="en-US" sz="2047" dirty="0">
                <a:solidFill>
                  <a:srgbClr val="000000"/>
                </a:solidFill>
                <a:latin typeface="Saira"/>
                <a:ea typeface="Saira"/>
                <a:cs typeface="Saira"/>
                <a:sym typeface="Saira"/>
              </a:rPr>
              <a:t>•My next course of action is to actively listen and show empathy in order to determine the cause of the depression.</a:t>
            </a:r>
          </a:p>
          <a:p>
            <a:pPr algn="just">
              <a:lnSpc>
                <a:spcPts val="2866"/>
              </a:lnSpc>
            </a:pPr>
            <a:r>
              <a:rPr lang="en-US" sz="2047" dirty="0">
                <a:solidFill>
                  <a:srgbClr val="000000"/>
                </a:solidFill>
                <a:latin typeface="Saira"/>
                <a:ea typeface="Saira"/>
                <a:cs typeface="Saira"/>
                <a:sym typeface="Saira"/>
              </a:rPr>
              <a:t>• When transferring MDTs, use SBAR.</a:t>
            </a:r>
          </a:p>
          <a:p>
            <a:pPr algn="just">
              <a:lnSpc>
                <a:spcPts val="2866"/>
              </a:lnSpc>
            </a:pPr>
            <a:r>
              <a:rPr lang="en-US" sz="2047" dirty="0">
                <a:solidFill>
                  <a:srgbClr val="000000"/>
                </a:solidFill>
                <a:latin typeface="Saira"/>
                <a:ea typeface="Saira"/>
                <a:cs typeface="Saira"/>
                <a:sym typeface="Saira"/>
              </a:rPr>
              <a:t>• Document in compliance with NMC guidelines</a:t>
            </a:r>
          </a:p>
          <a:p>
            <a:pPr algn="just">
              <a:lnSpc>
                <a:spcPts val="2866"/>
              </a:lnSpc>
            </a:pPr>
            <a:endParaRPr lang="en-US" sz="2047" dirty="0">
              <a:solidFill>
                <a:srgbClr val="000000"/>
              </a:solidFill>
              <a:latin typeface="Saira"/>
              <a:ea typeface="Saira"/>
              <a:cs typeface="Saira"/>
              <a:sym typeface="Saira"/>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23071" y="2448068"/>
            <a:ext cx="11711473" cy="2969106"/>
            <a:chOff x="0" y="0"/>
            <a:chExt cx="2363426" cy="599178"/>
          </a:xfrm>
        </p:grpSpPr>
        <p:sp>
          <p:nvSpPr>
            <p:cNvPr id="3" name="Freeform 3"/>
            <p:cNvSpPr/>
            <p:nvPr/>
          </p:nvSpPr>
          <p:spPr>
            <a:xfrm>
              <a:off x="0" y="0"/>
              <a:ext cx="2363426" cy="599178"/>
            </a:xfrm>
            <a:custGeom>
              <a:avLst/>
              <a:gdLst/>
              <a:ahLst/>
              <a:cxnLst/>
              <a:rect l="l" t="t" r="r" b="b"/>
              <a:pathLst>
                <a:path w="2363426" h="599178">
                  <a:moveTo>
                    <a:pt x="15204" y="0"/>
                  </a:moveTo>
                  <a:lnTo>
                    <a:pt x="2348222" y="0"/>
                  </a:lnTo>
                  <a:cubicBezTo>
                    <a:pt x="2356619" y="0"/>
                    <a:pt x="2363426" y="6807"/>
                    <a:pt x="2363426" y="15204"/>
                  </a:cubicBezTo>
                  <a:lnTo>
                    <a:pt x="2363426" y="583974"/>
                  </a:lnTo>
                  <a:cubicBezTo>
                    <a:pt x="2363426" y="592371"/>
                    <a:pt x="2356619" y="599178"/>
                    <a:pt x="2348222" y="599178"/>
                  </a:cubicBezTo>
                  <a:lnTo>
                    <a:pt x="15204" y="599178"/>
                  </a:lnTo>
                  <a:cubicBezTo>
                    <a:pt x="6807" y="599178"/>
                    <a:pt x="0" y="592371"/>
                    <a:pt x="0" y="583974"/>
                  </a:cubicBezTo>
                  <a:lnTo>
                    <a:pt x="0" y="15204"/>
                  </a:lnTo>
                  <a:cubicBezTo>
                    <a:pt x="0" y="6807"/>
                    <a:pt x="6807" y="0"/>
                    <a:pt x="15204" y="0"/>
                  </a:cubicBezTo>
                  <a:close/>
                </a:path>
              </a:pathLst>
            </a:custGeom>
            <a:blipFill>
              <a:blip r:embed="rId2"/>
              <a:stretch>
                <a:fillRect t="-48118" b="-48118"/>
              </a:stretch>
            </a:blipFill>
          </p:spPr>
          <p:txBody>
            <a:bodyPr/>
            <a:lstStyle/>
            <a:p>
              <a:endParaRPr lang="en-US"/>
            </a:p>
          </p:txBody>
        </p:sp>
      </p:grpSp>
      <p:sp>
        <p:nvSpPr>
          <p:cNvPr id="4" name="Freeform 4"/>
          <p:cNvSpPr/>
          <p:nvPr/>
        </p:nvSpPr>
        <p:spPr>
          <a:xfrm>
            <a:off x="3055551" y="5183778"/>
            <a:ext cx="5480345" cy="952210"/>
          </a:xfrm>
          <a:custGeom>
            <a:avLst/>
            <a:gdLst/>
            <a:ahLst/>
            <a:cxnLst/>
            <a:rect l="l" t="t" r="r" b="b"/>
            <a:pathLst>
              <a:path w="5480345" h="952210">
                <a:moveTo>
                  <a:pt x="0" y="0"/>
                </a:moveTo>
                <a:lnTo>
                  <a:pt x="5480344" y="0"/>
                </a:lnTo>
                <a:lnTo>
                  <a:pt x="5480344" y="952210"/>
                </a:lnTo>
                <a:lnTo>
                  <a:pt x="0" y="952210"/>
                </a:lnTo>
                <a:lnTo>
                  <a:pt x="0" y="0"/>
                </a:lnTo>
                <a:close/>
              </a:path>
            </a:pathLst>
          </a:custGeom>
          <a:blipFill>
            <a:blip r:embed="rId3"/>
            <a:stretch>
              <a:fillRect/>
            </a:stretch>
          </a:blipFill>
        </p:spPr>
        <p:txBody>
          <a:bodyPr/>
          <a:lstStyle/>
          <a:p>
            <a:endParaRPr lang="en-US"/>
          </a:p>
        </p:txBody>
      </p:sp>
      <p:grpSp>
        <p:nvGrpSpPr>
          <p:cNvPr id="5" name="Group 5"/>
          <p:cNvGrpSpPr/>
          <p:nvPr/>
        </p:nvGrpSpPr>
        <p:grpSpPr>
          <a:xfrm>
            <a:off x="584695" y="2205359"/>
            <a:ext cx="10422056" cy="3454524"/>
            <a:chOff x="0" y="0"/>
            <a:chExt cx="2744904" cy="909834"/>
          </a:xfrm>
        </p:grpSpPr>
        <p:sp>
          <p:nvSpPr>
            <p:cNvPr id="6" name="Freeform 6"/>
            <p:cNvSpPr/>
            <p:nvPr/>
          </p:nvSpPr>
          <p:spPr>
            <a:xfrm>
              <a:off x="0" y="0"/>
              <a:ext cx="2744904" cy="909834"/>
            </a:xfrm>
            <a:custGeom>
              <a:avLst/>
              <a:gdLst/>
              <a:ahLst/>
              <a:cxnLst/>
              <a:rect l="l" t="t" r="r" b="b"/>
              <a:pathLst>
                <a:path w="2744904" h="909834">
                  <a:moveTo>
                    <a:pt x="11143" y="0"/>
                  </a:moveTo>
                  <a:lnTo>
                    <a:pt x="2733761" y="0"/>
                  </a:lnTo>
                  <a:cubicBezTo>
                    <a:pt x="2739915" y="0"/>
                    <a:pt x="2744904" y="4989"/>
                    <a:pt x="2744904" y="11143"/>
                  </a:cubicBezTo>
                  <a:lnTo>
                    <a:pt x="2744904" y="898691"/>
                  </a:lnTo>
                  <a:cubicBezTo>
                    <a:pt x="2744904" y="901646"/>
                    <a:pt x="2743730" y="904480"/>
                    <a:pt x="2741640" y="906570"/>
                  </a:cubicBezTo>
                  <a:cubicBezTo>
                    <a:pt x="2739550" y="908660"/>
                    <a:pt x="2736716" y="909834"/>
                    <a:pt x="2733761" y="909834"/>
                  </a:cubicBezTo>
                  <a:lnTo>
                    <a:pt x="11143" y="909834"/>
                  </a:lnTo>
                  <a:cubicBezTo>
                    <a:pt x="8187" y="909834"/>
                    <a:pt x="5353" y="908660"/>
                    <a:pt x="3264" y="906570"/>
                  </a:cubicBezTo>
                  <a:cubicBezTo>
                    <a:pt x="1174" y="904480"/>
                    <a:pt x="0" y="901646"/>
                    <a:pt x="0" y="898691"/>
                  </a:cubicBezTo>
                  <a:lnTo>
                    <a:pt x="0" y="11143"/>
                  </a:lnTo>
                  <a:cubicBezTo>
                    <a:pt x="0" y="8187"/>
                    <a:pt x="1174" y="5353"/>
                    <a:pt x="3264" y="3264"/>
                  </a:cubicBezTo>
                  <a:cubicBezTo>
                    <a:pt x="5353" y="1174"/>
                    <a:pt x="8187" y="0"/>
                    <a:pt x="11143" y="0"/>
                  </a:cubicBezTo>
                  <a:close/>
                </a:path>
              </a:pathLst>
            </a:custGeom>
            <a:solidFill>
              <a:srgbClr val="E0E0E1"/>
            </a:solidFill>
          </p:spPr>
          <p:txBody>
            <a:bodyPr/>
            <a:lstStyle/>
            <a:p>
              <a:endParaRPr lang="en-US"/>
            </a:p>
          </p:txBody>
        </p:sp>
        <p:sp>
          <p:nvSpPr>
            <p:cNvPr id="7" name="TextBox 7"/>
            <p:cNvSpPr txBox="1"/>
            <p:nvPr/>
          </p:nvSpPr>
          <p:spPr>
            <a:xfrm>
              <a:off x="0" y="85725"/>
              <a:ext cx="2744904" cy="824109"/>
            </a:xfrm>
            <a:prstGeom prst="rect">
              <a:avLst/>
            </a:prstGeom>
          </p:spPr>
          <p:txBody>
            <a:bodyPr lIns="50800" tIns="50800" rIns="50800" bIns="50800" rtlCol="0" anchor="ctr"/>
            <a:lstStyle/>
            <a:p>
              <a:pPr algn="ctr">
                <a:lnSpc>
                  <a:spcPts val="1620"/>
                </a:lnSpc>
              </a:pPr>
              <a:endParaRPr/>
            </a:p>
          </p:txBody>
        </p:sp>
      </p:grpSp>
      <p:sp>
        <p:nvSpPr>
          <p:cNvPr id="8" name="AutoShape 8"/>
          <p:cNvSpPr/>
          <p:nvPr/>
        </p:nvSpPr>
        <p:spPr>
          <a:xfrm flipV="1">
            <a:off x="12329108" y="1340751"/>
            <a:ext cx="4930192" cy="0"/>
          </a:xfrm>
          <a:prstGeom prst="line">
            <a:avLst/>
          </a:prstGeom>
          <a:ln w="9525" cap="flat">
            <a:solidFill>
              <a:srgbClr val="031040"/>
            </a:solidFill>
            <a:prstDash val="solid"/>
            <a:headEnd type="none" w="sm" len="sm"/>
            <a:tailEnd type="none" w="sm" len="sm"/>
          </a:ln>
        </p:spPr>
        <p:txBody>
          <a:bodyPr/>
          <a:lstStyle/>
          <a:p>
            <a:endParaRPr lang="en-US"/>
          </a:p>
        </p:txBody>
      </p:sp>
      <p:sp>
        <p:nvSpPr>
          <p:cNvPr id="9" name="TextBox 9"/>
          <p:cNvSpPr txBox="1"/>
          <p:nvPr/>
        </p:nvSpPr>
        <p:spPr>
          <a:xfrm>
            <a:off x="1028700" y="1266062"/>
            <a:ext cx="1026964" cy="244627"/>
          </a:xfrm>
          <a:prstGeom prst="rect">
            <a:avLst/>
          </a:prstGeom>
        </p:spPr>
        <p:txBody>
          <a:bodyPr lIns="0" tIns="0" rIns="0" bIns="0" rtlCol="0" anchor="t">
            <a:spAutoFit/>
          </a:bodyPr>
          <a:lstStyle/>
          <a:p>
            <a:pPr algn="l">
              <a:lnSpc>
                <a:spcPts val="1620"/>
              </a:lnSpc>
            </a:pPr>
            <a:r>
              <a:rPr lang="en-US" sz="2189">
                <a:solidFill>
                  <a:srgbClr val="FFFFFF"/>
                </a:solidFill>
                <a:latin typeface="Saira"/>
                <a:ea typeface="Saira"/>
                <a:cs typeface="Saira"/>
                <a:sym typeface="Saira"/>
              </a:rPr>
              <a:t>Page 9</a:t>
            </a:r>
          </a:p>
        </p:txBody>
      </p:sp>
      <p:sp>
        <p:nvSpPr>
          <p:cNvPr id="10" name="TextBox 10"/>
          <p:cNvSpPr txBox="1"/>
          <p:nvPr/>
        </p:nvSpPr>
        <p:spPr>
          <a:xfrm>
            <a:off x="584695" y="6497938"/>
            <a:ext cx="17178522" cy="3044444"/>
          </a:xfrm>
          <a:prstGeom prst="rect">
            <a:avLst/>
          </a:prstGeom>
        </p:spPr>
        <p:txBody>
          <a:bodyPr lIns="0" tIns="0" rIns="0" bIns="0" rtlCol="0" anchor="t">
            <a:spAutoFit/>
          </a:bodyPr>
          <a:lstStyle/>
          <a:p>
            <a:pPr marL="885191" lvl="1" indent="-442595" algn="just">
              <a:lnSpc>
                <a:spcPts val="8323"/>
              </a:lnSpc>
              <a:buAutoNum type="arabicPeriod"/>
            </a:pPr>
            <a:r>
              <a:rPr lang="en-US" sz="4100">
                <a:solidFill>
                  <a:srgbClr val="000000"/>
                </a:solidFill>
                <a:latin typeface="Saira"/>
                <a:ea typeface="Saira"/>
                <a:cs typeface="Saira"/>
                <a:sym typeface="Saira"/>
              </a:rPr>
              <a:t>Actively Hearing the Needs and Concerns of the Patient </a:t>
            </a:r>
          </a:p>
          <a:p>
            <a:pPr marL="885191" lvl="1" indent="-442595" algn="just">
              <a:lnSpc>
                <a:spcPts val="8323"/>
              </a:lnSpc>
              <a:buAutoNum type="arabicPeriod"/>
            </a:pPr>
            <a:r>
              <a:rPr lang="en-US" sz="4100">
                <a:solidFill>
                  <a:srgbClr val="000000"/>
                </a:solidFill>
                <a:latin typeface="Saira"/>
                <a:ea typeface="Saira"/>
                <a:cs typeface="Saira"/>
                <a:sym typeface="Saira"/>
              </a:rPr>
              <a:t>Explaining Diagnoses and treatment in simple  and Clear Language </a:t>
            </a:r>
          </a:p>
          <a:p>
            <a:pPr marL="885191" lvl="1" indent="-442595" algn="just">
              <a:lnSpc>
                <a:spcPts val="8323"/>
              </a:lnSpc>
              <a:buAutoNum type="arabicPeriod"/>
            </a:pPr>
            <a:r>
              <a:rPr lang="en-US" sz="4100">
                <a:solidFill>
                  <a:srgbClr val="000000"/>
                </a:solidFill>
                <a:latin typeface="Saira"/>
                <a:ea typeface="Saira"/>
                <a:cs typeface="Saira"/>
                <a:sym typeface="Saira"/>
              </a:rPr>
              <a:t>Handling challenging conversations with poise and empathy </a:t>
            </a:r>
          </a:p>
        </p:txBody>
      </p:sp>
      <p:sp>
        <p:nvSpPr>
          <p:cNvPr id="11" name="TextBox 11"/>
          <p:cNvSpPr txBox="1"/>
          <p:nvPr/>
        </p:nvSpPr>
        <p:spPr>
          <a:xfrm>
            <a:off x="1028700" y="2892174"/>
            <a:ext cx="11909850" cy="2458085"/>
          </a:xfrm>
          <a:prstGeom prst="rect">
            <a:avLst/>
          </a:prstGeom>
        </p:spPr>
        <p:txBody>
          <a:bodyPr lIns="0" tIns="0" rIns="0" bIns="0" rtlCol="0" anchor="t">
            <a:spAutoFit/>
          </a:bodyPr>
          <a:lstStyle/>
          <a:p>
            <a:pPr algn="l">
              <a:lnSpc>
                <a:spcPts val="6399"/>
              </a:lnSpc>
            </a:pPr>
            <a:r>
              <a:rPr lang="en-US" sz="6399" b="1">
                <a:solidFill>
                  <a:srgbClr val="031040"/>
                </a:solidFill>
                <a:latin typeface="Saira Bold"/>
                <a:ea typeface="Saira Bold"/>
                <a:cs typeface="Saira Bold"/>
                <a:sym typeface="Saira Bold"/>
              </a:rPr>
              <a:t>How To Achieve Effective Communication in Health</a:t>
            </a:r>
          </a:p>
          <a:p>
            <a:pPr algn="l">
              <a:lnSpc>
                <a:spcPts val="6399"/>
              </a:lnSpc>
            </a:pPr>
            <a:r>
              <a:rPr lang="en-US" sz="6399" b="1">
                <a:solidFill>
                  <a:srgbClr val="031040"/>
                </a:solidFill>
                <a:latin typeface="Saira Bold"/>
                <a:ea typeface="Saira Bold"/>
                <a:cs typeface="Saira Bold"/>
                <a:sym typeface="Saira Bold"/>
              </a:rPr>
              <a:t>and Social Care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744733" y="1124095"/>
            <a:ext cx="5480345" cy="952210"/>
          </a:xfrm>
          <a:custGeom>
            <a:avLst/>
            <a:gdLst/>
            <a:ahLst/>
            <a:cxnLst/>
            <a:rect l="l" t="t" r="r" b="b"/>
            <a:pathLst>
              <a:path w="5480345" h="952210">
                <a:moveTo>
                  <a:pt x="0" y="0"/>
                </a:moveTo>
                <a:lnTo>
                  <a:pt x="5480345" y="0"/>
                </a:lnTo>
                <a:lnTo>
                  <a:pt x="5480345" y="952210"/>
                </a:lnTo>
                <a:lnTo>
                  <a:pt x="0" y="952210"/>
                </a:lnTo>
                <a:lnTo>
                  <a:pt x="0" y="0"/>
                </a:lnTo>
                <a:close/>
              </a:path>
            </a:pathLst>
          </a:custGeom>
          <a:blipFill>
            <a:blip r:embed="rId2"/>
            <a:stretch>
              <a:fillRect/>
            </a:stretch>
          </a:blipFill>
        </p:spPr>
        <p:txBody>
          <a:bodyPr/>
          <a:lstStyle/>
          <a:p>
            <a:endParaRPr lang="en-US"/>
          </a:p>
        </p:txBody>
      </p:sp>
      <p:grpSp>
        <p:nvGrpSpPr>
          <p:cNvPr id="3" name="Group 3"/>
          <p:cNvGrpSpPr/>
          <p:nvPr/>
        </p:nvGrpSpPr>
        <p:grpSpPr>
          <a:xfrm>
            <a:off x="1542182" y="381432"/>
            <a:ext cx="5885448" cy="1373231"/>
            <a:chOff x="0" y="0"/>
            <a:chExt cx="1550077" cy="361674"/>
          </a:xfrm>
        </p:grpSpPr>
        <p:sp>
          <p:nvSpPr>
            <p:cNvPr id="4" name="Freeform 4"/>
            <p:cNvSpPr/>
            <p:nvPr/>
          </p:nvSpPr>
          <p:spPr>
            <a:xfrm>
              <a:off x="0" y="0"/>
              <a:ext cx="1550077" cy="361674"/>
            </a:xfrm>
            <a:custGeom>
              <a:avLst/>
              <a:gdLst/>
              <a:ahLst/>
              <a:cxnLst/>
              <a:rect l="l" t="t" r="r" b="b"/>
              <a:pathLst>
                <a:path w="1550077" h="361674">
                  <a:moveTo>
                    <a:pt x="19732" y="0"/>
                  </a:moveTo>
                  <a:lnTo>
                    <a:pt x="1530345" y="0"/>
                  </a:lnTo>
                  <a:cubicBezTo>
                    <a:pt x="1535579" y="0"/>
                    <a:pt x="1540597" y="2079"/>
                    <a:pt x="1544298" y="5779"/>
                  </a:cubicBezTo>
                  <a:cubicBezTo>
                    <a:pt x="1547998" y="9480"/>
                    <a:pt x="1550077" y="14498"/>
                    <a:pt x="1550077" y="19732"/>
                  </a:cubicBezTo>
                  <a:lnTo>
                    <a:pt x="1550077" y="341943"/>
                  </a:lnTo>
                  <a:cubicBezTo>
                    <a:pt x="1550077" y="347176"/>
                    <a:pt x="1547998" y="352194"/>
                    <a:pt x="1544298" y="355895"/>
                  </a:cubicBezTo>
                  <a:cubicBezTo>
                    <a:pt x="1540597" y="359595"/>
                    <a:pt x="1535579" y="361674"/>
                    <a:pt x="1530345" y="361674"/>
                  </a:cubicBezTo>
                  <a:lnTo>
                    <a:pt x="19732" y="361674"/>
                  </a:lnTo>
                  <a:cubicBezTo>
                    <a:pt x="14498" y="361674"/>
                    <a:pt x="9480" y="359595"/>
                    <a:pt x="5779" y="355895"/>
                  </a:cubicBezTo>
                  <a:cubicBezTo>
                    <a:pt x="2079" y="352194"/>
                    <a:pt x="0" y="347176"/>
                    <a:pt x="0" y="341943"/>
                  </a:cubicBezTo>
                  <a:lnTo>
                    <a:pt x="0" y="19732"/>
                  </a:lnTo>
                  <a:cubicBezTo>
                    <a:pt x="0" y="14498"/>
                    <a:pt x="2079" y="9480"/>
                    <a:pt x="5779" y="5779"/>
                  </a:cubicBezTo>
                  <a:cubicBezTo>
                    <a:pt x="9480" y="2079"/>
                    <a:pt x="14498" y="0"/>
                    <a:pt x="19732" y="0"/>
                  </a:cubicBezTo>
                  <a:close/>
                </a:path>
              </a:pathLst>
            </a:custGeom>
            <a:solidFill>
              <a:srgbClr val="E0E0E1"/>
            </a:solidFill>
          </p:spPr>
          <p:txBody>
            <a:bodyPr/>
            <a:lstStyle/>
            <a:p>
              <a:endParaRPr lang="en-US"/>
            </a:p>
          </p:txBody>
        </p:sp>
        <p:sp>
          <p:nvSpPr>
            <p:cNvPr id="5" name="TextBox 5"/>
            <p:cNvSpPr txBox="1"/>
            <p:nvPr/>
          </p:nvSpPr>
          <p:spPr>
            <a:xfrm>
              <a:off x="0" y="85725"/>
              <a:ext cx="1550077" cy="275949"/>
            </a:xfrm>
            <a:prstGeom prst="rect">
              <a:avLst/>
            </a:prstGeom>
          </p:spPr>
          <p:txBody>
            <a:bodyPr lIns="50800" tIns="50800" rIns="50800" bIns="50800" rtlCol="0" anchor="ctr"/>
            <a:lstStyle/>
            <a:p>
              <a:pPr algn="ctr">
                <a:lnSpc>
                  <a:spcPts val="1620"/>
                </a:lnSpc>
              </a:pPr>
              <a:endParaRPr/>
            </a:p>
          </p:txBody>
        </p:sp>
      </p:grpSp>
      <p:sp>
        <p:nvSpPr>
          <p:cNvPr id="6" name="AutoShape 6"/>
          <p:cNvSpPr/>
          <p:nvPr/>
        </p:nvSpPr>
        <p:spPr>
          <a:xfrm flipV="1">
            <a:off x="12329108" y="1340751"/>
            <a:ext cx="4930192" cy="0"/>
          </a:xfrm>
          <a:prstGeom prst="line">
            <a:avLst/>
          </a:prstGeom>
          <a:ln w="9525" cap="flat">
            <a:solidFill>
              <a:srgbClr val="031040"/>
            </a:solidFill>
            <a:prstDash val="solid"/>
            <a:headEnd type="none" w="sm" len="sm"/>
            <a:tailEnd type="none" w="sm" len="sm"/>
          </a:ln>
        </p:spPr>
        <p:txBody>
          <a:bodyPr/>
          <a:lstStyle/>
          <a:p>
            <a:endParaRPr lang="en-US"/>
          </a:p>
        </p:txBody>
      </p:sp>
      <p:sp>
        <p:nvSpPr>
          <p:cNvPr id="7" name="TextBox 7"/>
          <p:cNvSpPr txBox="1"/>
          <p:nvPr/>
        </p:nvSpPr>
        <p:spPr>
          <a:xfrm>
            <a:off x="453964" y="1581150"/>
            <a:ext cx="15790166" cy="9438386"/>
          </a:xfrm>
          <a:prstGeom prst="rect">
            <a:avLst/>
          </a:prstGeom>
        </p:spPr>
        <p:txBody>
          <a:bodyPr lIns="0" tIns="0" rIns="0" bIns="0" rtlCol="0" anchor="t">
            <a:spAutoFit/>
          </a:bodyPr>
          <a:lstStyle/>
          <a:p>
            <a:pPr algn="just">
              <a:lnSpc>
                <a:spcPts val="5002"/>
              </a:lnSpc>
            </a:pPr>
            <a:endParaRPr/>
          </a:p>
          <a:p>
            <a:pPr marL="885191" lvl="1" indent="-442595" algn="just">
              <a:lnSpc>
                <a:spcPts val="5002"/>
              </a:lnSpc>
              <a:buAutoNum type="arabicPeriod"/>
            </a:pPr>
            <a:r>
              <a:rPr lang="en-US" sz="4100">
                <a:solidFill>
                  <a:srgbClr val="000000"/>
                </a:solidFill>
                <a:latin typeface="Saira"/>
                <a:ea typeface="Saira"/>
                <a:cs typeface="Saira"/>
                <a:sym typeface="Saira"/>
              </a:rPr>
              <a:t>•Department of Health and Social Care (2014) Care Act 2014. London: The Stationery Office.</a:t>
            </a:r>
          </a:p>
          <a:p>
            <a:pPr marL="885191" lvl="1" indent="-442595" algn="just">
              <a:lnSpc>
                <a:spcPts val="5002"/>
              </a:lnSpc>
              <a:buAutoNum type="arabicPeriod"/>
            </a:pPr>
            <a:r>
              <a:rPr lang="en-US" sz="4100">
                <a:solidFill>
                  <a:srgbClr val="000000"/>
                </a:solidFill>
                <a:latin typeface="Saira"/>
                <a:ea typeface="Saira"/>
                <a:cs typeface="Saira"/>
                <a:sym typeface="Saira"/>
              </a:rPr>
              <a:t>Hargie,O. (2011) skilled Interpersonal Commnunication. London:Routledge </a:t>
            </a:r>
          </a:p>
          <a:p>
            <a:pPr marL="885191" lvl="1" indent="-442595" algn="just">
              <a:lnSpc>
                <a:spcPts val="5002"/>
              </a:lnSpc>
              <a:buAutoNum type="arabicPeriod"/>
            </a:pPr>
            <a:r>
              <a:rPr lang="en-US" sz="4100">
                <a:solidFill>
                  <a:srgbClr val="000000"/>
                </a:solidFill>
                <a:latin typeface="Saira"/>
                <a:ea typeface="Saira"/>
                <a:cs typeface="Saira"/>
                <a:sym typeface="Saira"/>
              </a:rPr>
              <a:t>Manojilovich, M and DeCicco, B. (2007) Journal of Nursing scholarship, 39(1),pp. 42-50</a:t>
            </a:r>
          </a:p>
          <a:p>
            <a:pPr marL="885191" lvl="1" indent="-442595" algn="just">
              <a:lnSpc>
                <a:spcPts val="5002"/>
              </a:lnSpc>
              <a:buAutoNum type="arabicPeriod"/>
            </a:pPr>
            <a:r>
              <a:rPr lang="en-US" sz="4100">
                <a:solidFill>
                  <a:srgbClr val="000000"/>
                </a:solidFill>
                <a:latin typeface="Saira"/>
                <a:ea typeface="Saira"/>
                <a:cs typeface="Saira"/>
                <a:sym typeface="Saira"/>
              </a:rPr>
              <a:t>World Health Organization (2017) Patient safety: Making health care safer. Geneva: WHO.</a:t>
            </a:r>
          </a:p>
          <a:p>
            <a:pPr marL="885191" lvl="1" indent="-442595" algn="just">
              <a:lnSpc>
                <a:spcPts val="5002"/>
              </a:lnSpc>
              <a:buAutoNum type="arabicPeriod"/>
            </a:pPr>
            <a:r>
              <a:rPr lang="en-US" sz="4100">
                <a:solidFill>
                  <a:srgbClr val="000000"/>
                </a:solidFill>
                <a:latin typeface="Saira"/>
                <a:ea typeface="Saira"/>
                <a:cs typeface="Saira"/>
                <a:sym typeface="Saira"/>
              </a:rPr>
              <a:t>Silverman, J., Kurtz, S. &amp; Draper, J. (2013) Skills for Communicating with Patients, 3rd edn. CRC Press.</a:t>
            </a:r>
          </a:p>
          <a:p>
            <a:pPr marL="885191" lvl="1" indent="-442595" algn="just">
              <a:lnSpc>
                <a:spcPts val="5002"/>
              </a:lnSpc>
              <a:buAutoNum type="arabicPeriod"/>
            </a:pPr>
            <a:r>
              <a:rPr lang="en-US" sz="4100">
                <a:solidFill>
                  <a:srgbClr val="000000"/>
                </a:solidFill>
                <a:latin typeface="Saira"/>
                <a:ea typeface="Saira"/>
                <a:cs typeface="Saira"/>
                <a:sym typeface="Saira"/>
              </a:rPr>
              <a:t>Alder, S. (2026) HIPAA Journal. Available at: https://www.hipaajournal.com (Accessed: 14 March 2026). </a:t>
            </a:r>
          </a:p>
          <a:p>
            <a:pPr algn="just">
              <a:lnSpc>
                <a:spcPts val="5002"/>
              </a:lnSpc>
            </a:pPr>
            <a:endParaRPr lang="en-US" sz="4100">
              <a:solidFill>
                <a:srgbClr val="000000"/>
              </a:solidFill>
              <a:latin typeface="Saira"/>
              <a:ea typeface="Saira"/>
              <a:cs typeface="Saira"/>
              <a:sym typeface="Saira"/>
            </a:endParaRPr>
          </a:p>
          <a:p>
            <a:pPr algn="just">
              <a:lnSpc>
                <a:spcPts val="5002"/>
              </a:lnSpc>
            </a:pPr>
            <a:endParaRPr lang="en-US" sz="4100">
              <a:solidFill>
                <a:srgbClr val="000000"/>
              </a:solidFill>
              <a:latin typeface="Saira"/>
              <a:ea typeface="Saira"/>
              <a:cs typeface="Saira"/>
              <a:sym typeface="Saira"/>
            </a:endParaRPr>
          </a:p>
        </p:txBody>
      </p:sp>
      <p:sp>
        <p:nvSpPr>
          <p:cNvPr id="8" name="TextBox 8"/>
          <p:cNvSpPr txBox="1"/>
          <p:nvPr/>
        </p:nvSpPr>
        <p:spPr>
          <a:xfrm>
            <a:off x="1743731" y="590550"/>
            <a:ext cx="11909850" cy="1009650"/>
          </a:xfrm>
          <a:prstGeom prst="rect">
            <a:avLst/>
          </a:prstGeom>
        </p:spPr>
        <p:txBody>
          <a:bodyPr lIns="0" tIns="0" rIns="0" bIns="0" rtlCol="0" anchor="t">
            <a:spAutoFit/>
          </a:bodyPr>
          <a:lstStyle/>
          <a:p>
            <a:pPr algn="l">
              <a:lnSpc>
                <a:spcPts val="7500"/>
              </a:lnSpc>
            </a:pPr>
            <a:r>
              <a:rPr lang="en-US" sz="7500" b="1">
                <a:solidFill>
                  <a:srgbClr val="031040"/>
                </a:solidFill>
                <a:latin typeface="Saira Bold"/>
                <a:ea typeface="Saira Bold"/>
                <a:cs typeface="Saira Bold"/>
                <a:sym typeface="Saira Bold"/>
              </a:rPr>
              <a:t>References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60937" b="-60937"/>
            </a:stretch>
          </a:blipFill>
        </p:spPr>
        <p:txBody>
          <a:bodyPr/>
          <a:lstStyle/>
          <a:p>
            <a:endParaRPr lang="en-US"/>
          </a:p>
        </p:txBody>
      </p:sp>
      <p:sp>
        <p:nvSpPr>
          <p:cNvPr id="3" name="AutoShape 3"/>
          <p:cNvSpPr/>
          <p:nvPr/>
        </p:nvSpPr>
        <p:spPr>
          <a:xfrm>
            <a:off x="15967290" y="1350276"/>
            <a:ext cx="1292010" cy="0"/>
          </a:xfrm>
          <a:prstGeom prst="line">
            <a:avLst/>
          </a:prstGeom>
          <a:ln w="9525" cap="flat">
            <a:solidFill>
              <a:srgbClr val="031040"/>
            </a:solidFill>
            <a:prstDash val="solid"/>
            <a:headEnd type="none" w="sm" len="sm"/>
            <a:tailEnd type="none" w="sm" len="sm"/>
          </a:ln>
        </p:spPr>
        <p:txBody>
          <a:bodyPr/>
          <a:lstStyle/>
          <a:p>
            <a:endParaRPr lang="en-US"/>
          </a:p>
        </p:txBody>
      </p:sp>
      <p:grpSp>
        <p:nvGrpSpPr>
          <p:cNvPr id="4" name="Group 4"/>
          <p:cNvGrpSpPr/>
          <p:nvPr/>
        </p:nvGrpSpPr>
        <p:grpSpPr>
          <a:xfrm rot="-10800000">
            <a:off x="-366910" y="3600450"/>
            <a:ext cx="19021820" cy="7081127"/>
            <a:chOff x="0" y="0"/>
            <a:chExt cx="5009862" cy="1864988"/>
          </a:xfrm>
        </p:grpSpPr>
        <p:sp>
          <p:nvSpPr>
            <p:cNvPr id="5" name="Freeform 5"/>
            <p:cNvSpPr/>
            <p:nvPr/>
          </p:nvSpPr>
          <p:spPr>
            <a:xfrm>
              <a:off x="0" y="0"/>
              <a:ext cx="5009862" cy="1864988"/>
            </a:xfrm>
            <a:custGeom>
              <a:avLst/>
              <a:gdLst/>
              <a:ahLst/>
              <a:cxnLst/>
              <a:rect l="l" t="t" r="r" b="b"/>
              <a:pathLst>
                <a:path w="5009862" h="1864988">
                  <a:moveTo>
                    <a:pt x="0" y="0"/>
                  </a:moveTo>
                  <a:lnTo>
                    <a:pt x="5009862" y="0"/>
                  </a:lnTo>
                  <a:lnTo>
                    <a:pt x="5009862" y="1864988"/>
                  </a:lnTo>
                  <a:lnTo>
                    <a:pt x="0" y="1864988"/>
                  </a:lnTo>
                  <a:close/>
                </a:path>
              </a:pathLst>
            </a:custGeom>
            <a:gradFill rotWithShape="1">
              <a:gsLst>
                <a:gs pos="0">
                  <a:srgbClr val="091E69">
                    <a:alpha val="100000"/>
                  </a:srgbClr>
                </a:gs>
                <a:gs pos="100000">
                  <a:srgbClr val="091E69">
                    <a:alpha val="0"/>
                  </a:srgbClr>
                </a:gs>
              </a:gsLst>
              <a:lin ang="5400000"/>
            </a:gradFill>
          </p:spPr>
          <p:txBody>
            <a:bodyPr/>
            <a:lstStyle/>
            <a:p>
              <a:endParaRPr lang="en-US"/>
            </a:p>
          </p:txBody>
        </p:sp>
        <p:sp>
          <p:nvSpPr>
            <p:cNvPr id="6" name="TextBox 6"/>
            <p:cNvSpPr txBox="1"/>
            <p:nvPr/>
          </p:nvSpPr>
          <p:spPr>
            <a:xfrm>
              <a:off x="0" y="85725"/>
              <a:ext cx="5009862" cy="1779263"/>
            </a:xfrm>
            <a:prstGeom prst="rect">
              <a:avLst/>
            </a:prstGeom>
          </p:spPr>
          <p:txBody>
            <a:bodyPr lIns="50800" tIns="50800" rIns="50800" bIns="50800" rtlCol="0" anchor="ctr"/>
            <a:lstStyle/>
            <a:p>
              <a:pPr algn="ctr">
                <a:lnSpc>
                  <a:spcPts val="1620"/>
                </a:lnSpc>
              </a:pPr>
              <a:endParaRPr/>
            </a:p>
          </p:txBody>
        </p:sp>
      </p:grpSp>
      <p:sp>
        <p:nvSpPr>
          <p:cNvPr id="7" name="TextBox 7"/>
          <p:cNvSpPr txBox="1"/>
          <p:nvPr/>
        </p:nvSpPr>
        <p:spPr>
          <a:xfrm>
            <a:off x="1028700" y="7118841"/>
            <a:ext cx="4522544" cy="2474046"/>
          </a:xfrm>
          <a:prstGeom prst="rect">
            <a:avLst/>
          </a:prstGeom>
        </p:spPr>
        <p:txBody>
          <a:bodyPr lIns="0" tIns="0" rIns="0" bIns="0" rtlCol="0" anchor="t">
            <a:spAutoFit/>
          </a:bodyPr>
          <a:lstStyle/>
          <a:p>
            <a:pPr algn="l">
              <a:lnSpc>
                <a:spcPts val="9553"/>
              </a:lnSpc>
            </a:pPr>
            <a:r>
              <a:rPr lang="en-US" sz="9553" b="1">
                <a:solidFill>
                  <a:srgbClr val="FFFFFF"/>
                </a:solidFill>
                <a:latin typeface="Saira Bold"/>
                <a:ea typeface="Saira Bold"/>
                <a:cs typeface="Saira Bold"/>
                <a:sym typeface="Saira Bold"/>
              </a:rPr>
              <a:t>THANK YOU</a:t>
            </a:r>
          </a:p>
        </p:txBody>
      </p:sp>
      <p:sp>
        <p:nvSpPr>
          <p:cNvPr id="8" name="AutoShape 8"/>
          <p:cNvSpPr/>
          <p:nvPr/>
        </p:nvSpPr>
        <p:spPr>
          <a:xfrm flipV="1">
            <a:off x="10687270" y="1340751"/>
            <a:ext cx="6572026" cy="4763"/>
          </a:xfrm>
          <a:prstGeom prst="line">
            <a:avLst/>
          </a:prstGeom>
          <a:ln w="9525" cap="flat">
            <a:solidFill>
              <a:srgbClr val="FFFFFF"/>
            </a:solidFill>
            <a:prstDash val="solid"/>
            <a:headEnd type="none" w="sm" len="sm"/>
            <a:tailEnd type="none" w="sm" len="sm"/>
          </a:ln>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544</Words>
  <Application>Microsoft Macintosh PowerPoint</Application>
  <PresentationFormat>Custom</PresentationFormat>
  <Paragraphs>62</Paragraphs>
  <Slides>10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Saira</vt:lpstr>
      <vt:lpstr>Calibri</vt:lpstr>
      <vt:lpstr>Saira Heavy</vt:lpstr>
      <vt:lpstr>Saira Bold</vt:lpstr>
      <vt:lpstr>Aptos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dc:title>
  <cp:lastModifiedBy>Osazee Iyamu (2438257)</cp:lastModifiedBy>
  <cp:revision>6</cp:revision>
  <dcterms:created xsi:type="dcterms:W3CDTF">2006-08-16T00:00:00Z</dcterms:created>
  <dcterms:modified xsi:type="dcterms:W3CDTF">2026-03-15T18:53:39Z</dcterms:modified>
  <dc:identifier>DAHCScyWIjo</dc:identifier>
</cp:coreProperties>
</file>