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0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4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notesMasterIdLst>
    <p:notesMasterId r:id="rId21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</p:sldIdLst>
  <p:sldSz cx="18288000" cy="10287000"/>
  <p:notesSz cx="6858000" cy="9144000"/>
  <p:embeddedFontLst>
    <p:embeddedFont>
      <p:font typeface="Calibri (MS)" charset="1" panose="020F0502020204030204"/>
      <p:regular r:id="rId24"/>
    </p:embeddedFont>
    <p:embeddedFont>
      <p:font typeface="Calibri (MS) Bold" charset="1" panose="020F0702030404030204"/>
      <p:regular r:id="rId25"/>
    </p:embeddedFont>
    <p:embeddedFont>
      <p:font typeface="Rosario" charset="1" panose="02000503040000020003"/>
      <p:regular r:id="rId27"/>
    </p:embeddedFont>
    <p:embeddedFont>
      <p:font typeface="Rosario Bold" charset="1" panose="02000503060000020004"/>
      <p:regular r:id="rId29"/>
    </p:embeddedFont>
    <p:embeddedFont>
      <p:font typeface="Rosario Italics" charset="1" panose="02000506050000020003"/>
      <p:regular r:id="rId40"/>
    </p:embeddedFont>
    <p:embeddedFont>
      <p:font typeface="Rosario Bold Italics" charset="1" panose="02000503040000020003"/>
      <p:regular r:id="rId4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notesMasters/notesMaster1.xml" Type="http://schemas.openxmlformats.org/officeDocument/2006/relationships/notesMaster"/><Relationship Id="rId22" Target="theme/theme2.xml" Type="http://schemas.openxmlformats.org/officeDocument/2006/relationships/theme"/><Relationship Id="rId23" Target="notesSlides/notesSlide1.xml" Type="http://schemas.openxmlformats.org/officeDocument/2006/relationships/notesSlide"/><Relationship Id="rId24" Target="fonts/font24.fntdata" Type="http://schemas.openxmlformats.org/officeDocument/2006/relationships/font"/><Relationship Id="rId25" Target="fonts/font25.fntdata" Type="http://schemas.openxmlformats.org/officeDocument/2006/relationships/font"/><Relationship Id="rId26" Target="notesSlides/notesSlide2.xml" Type="http://schemas.openxmlformats.org/officeDocument/2006/relationships/notesSlide"/><Relationship Id="rId27" Target="fonts/font27.fntdata" Type="http://schemas.openxmlformats.org/officeDocument/2006/relationships/font"/><Relationship Id="rId28" Target="notesSlides/notesSlide3.xml" Type="http://schemas.openxmlformats.org/officeDocument/2006/relationships/notesSlide"/><Relationship Id="rId29" Target="fonts/font29.fntdata" Type="http://schemas.openxmlformats.org/officeDocument/2006/relationships/font"/><Relationship Id="rId3" Target="viewProps.xml" Type="http://schemas.openxmlformats.org/officeDocument/2006/relationships/viewProps"/><Relationship Id="rId30" Target="notesSlides/notesSlide4.xml" Type="http://schemas.openxmlformats.org/officeDocument/2006/relationships/notesSlide"/><Relationship Id="rId31" Target="notesSlides/notesSlide5.xml" Type="http://schemas.openxmlformats.org/officeDocument/2006/relationships/notesSlide"/><Relationship Id="rId32" Target="notesSlides/notesSlide6.xml" Type="http://schemas.openxmlformats.org/officeDocument/2006/relationships/notesSlide"/><Relationship Id="rId33" Target="notesSlides/notesSlide7.xml" Type="http://schemas.openxmlformats.org/officeDocument/2006/relationships/notesSlide"/><Relationship Id="rId34" Target="notesSlides/notesSlide8.xml" Type="http://schemas.openxmlformats.org/officeDocument/2006/relationships/notesSlide"/><Relationship Id="rId35" Target="notesSlides/notesSlide9.xml" Type="http://schemas.openxmlformats.org/officeDocument/2006/relationships/notesSlide"/><Relationship Id="rId36" Target="notesSlides/notesSlide10.xml" Type="http://schemas.openxmlformats.org/officeDocument/2006/relationships/notesSlide"/><Relationship Id="rId37" Target="notesSlides/notesSlide11.xml" Type="http://schemas.openxmlformats.org/officeDocument/2006/relationships/notesSlide"/><Relationship Id="rId38" Target="notesSlides/notesSlide12.xml" Type="http://schemas.openxmlformats.org/officeDocument/2006/relationships/notesSlide"/><Relationship Id="rId39" Target="notesSlides/notesSlide13.xml" Type="http://schemas.openxmlformats.org/officeDocument/2006/relationships/notesSlide"/><Relationship Id="rId4" Target="theme/theme1.xml" Type="http://schemas.openxmlformats.org/officeDocument/2006/relationships/theme"/><Relationship Id="rId40" Target="fonts/font40.fntdata" Type="http://schemas.openxmlformats.org/officeDocument/2006/relationships/font"/><Relationship Id="rId41" Target="fonts/font41.fntdata" Type="http://schemas.openxmlformats.org/officeDocument/2006/relationships/font"/><Relationship Id="rId42" Target="notesSlides/notesSlide14.xml" Type="http://schemas.openxmlformats.org/officeDocument/2006/relationships/notesSlid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notesMasters/_rels/notesMaster1.xml.rels><?xml version="1.0" encoding="UTF-8" standalone="yes"?><Relationships xmlns="http://schemas.openxmlformats.org/package/2006/relationships"><Relationship Id="rId1" Target="../theme/theme2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.xml" Type="http://schemas.openxmlformats.org/officeDocument/2006/relationships/slide"/></Relationships>
</file>

<file path=ppt/notesSlides/_rels/notesSlide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.xml" Type="http://schemas.openxmlformats.org/officeDocument/2006/relationships/slide"/></Relationships>
</file>

<file path=ppt/notesSlides/_rels/notesSlide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3.xml" Type="http://schemas.openxmlformats.org/officeDocument/2006/relationships/slide"/></Relationships>
</file>

<file path=ppt/notesSlides/_rels/notesSlide4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4.xml" Type="http://schemas.openxmlformats.org/officeDocument/2006/relationships/slide"/></Relationships>
</file>

<file path=ppt/notesSlides/_rels/notesSlide5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5.xml" Type="http://schemas.openxmlformats.org/officeDocument/2006/relationships/slide"/></Relationships>
</file>

<file path=ppt/notesSlides/_rels/notesSlide6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6.xml" Type="http://schemas.openxmlformats.org/officeDocument/2006/relationships/slide"/></Relationships>
</file>

<file path=ppt/notesSlides/_rels/notesSlide7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7.xml" Type="http://schemas.openxmlformats.org/officeDocument/2006/relationships/slide"/></Relationships>
</file>

<file path=ppt/notesSlides/_rels/notesSlide8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8.xml" Type="http://schemas.openxmlformats.org/officeDocument/2006/relationships/slide"/></Relationships>
</file>

<file path=ppt/notesSlides/_rels/notesSlide9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9.xml" Type="http://schemas.openxmlformats.org/officeDocument/2006/relationships/slide"/></Relationships>
</file>

<file path=ppt/notesSlides/_rels/notesSlide10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0.xml" Type="http://schemas.openxmlformats.org/officeDocument/2006/relationships/slide"/></Relationships>
</file>

<file path=ppt/notesSlides/_rels/notesSlide1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1.xml" Type="http://schemas.openxmlformats.org/officeDocument/2006/relationships/slide"/></Relationships>
</file>

<file path=ppt/notesSlides/_rels/notesSlide1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2.xml" Type="http://schemas.openxmlformats.org/officeDocument/2006/relationships/slide"/></Relationships>
</file>

<file path=ppt/notesSlides/_rels/notesSlide1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3.xml" Type="http://schemas.openxmlformats.org/officeDocument/2006/relationships/slide"/></Relationships>
</file>

<file path=ppt/notesSlides/_rels/notesSlide14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5.xml" Type="http://schemas.openxmlformats.org/officeDocument/2006/relationships/slide"/></Relationships>
</file>

<file path=ppt/notesSlides/notesSlide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Studies show that older generations will give an example of outdoor play whereas younger generations give examples of indoor play –why do you think this is?</a:t>
            </a:r>
          </a:p>
          <a:p>
            <a:r>
              <a:rPr lang="en-US"/>
              <a:t>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Video about Inquiry based learning </a:t>
            </a:r>
          </a:p>
          <a:p>
            <a:r>
              <a:rPr lang="en-US"/>
              <a:t/>
            </a:r>
          </a:p>
          <a:p>
            <a:r>
              <a:rPr lang="en-US"/>
              <a:t>3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Maria Montessori</a:t>
            </a:r>
          </a:p>
          <a:p>
            <a:r>
              <a:rPr lang="en-US"/>
              <a:t>- Hands-on, sensory learning</a:t>
            </a:r>
          </a:p>
          <a:p>
            <a:r>
              <a:rPr lang="en-US"/>
              <a:t>- Nature fosters independence &amp; focus</a:t>
            </a:r>
          </a:p>
          <a:p>
            <a:r>
              <a:rPr lang="en-US"/>
              <a:t>- Outdoor spaces as part of the classroom</a:t>
            </a:r>
          </a:p>
          <a:p>
            <a:r>
              <a:rPr lang="en-US"/>
              <a:t/>
            </a:r>
          </a:p>
          <a:p>
            <a:r>
              <a:rPr lang="en-US"/>
              <a:t>Friedrich Froebel</a:t>
            </a:r>
          </a:p>
          <a:p>
            <a:r>
              <a:rPr lang="en-US"/>
              <a:t>- Play is key to learning</a:t>
            </a:r>
          </a:p>
          <a:p>
            <a:r>
              <a:rPr lang="en-US"/>
              <a:t>- Nature sparks creativity &amp; curiosity</a:t>
            </a:r>
          </a:p>
          <a:p>
            <a:r>
              <a:rPr lang="en-US"/>
              <a:t>- Gardens &amp; free play aid development</a:t>
            </a:r>
          </a:p>
          <a:p>
            <a:r>
              <a:rPr lang="en-US"/>
              <a:t/>
            </a:r>
          </a:p>
          <a:p>
            <a:r>
              <a:rPr lang="en-US"/>
              <a:t>Rudolf Steiner</a:t>
            </a:r>
          </a:p>
          <a:p>
            <a:r>
              <a:rPr lang="en-US"/>
              <a:t>- Holistic, nature-based learning</a:t>
            </a:r>
          </a:p>
          <a:p>
            <a:r>
              <a:rPr lang="en-US"/>
              <a:t>- Outdoor play nurtures imagination</a:t>
            </a:r>
          </a:p>
          <a:p>
            <a:r>
              <a:rPr lang="en-US"/>
              <a:t>- Seasonal rhythms &amp; storytelling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The outdoor classroom: </a:t>
            </a:r>
          </a:p>
          <a:p>
            <a:r>
              <a:rPr lang="en-US"/>
              <a:t/>
            </a:r>
          </a:p>
          <a:p>
            <a:r>
              <a:rPr lang="en-US"/>
              <a:t>Sensory,  exploratory environment which engages students in the learning process</a:t>
            </a:r>
          </a:p>
          <a:p>
            <a:r>
              <a:rPr lang="en-US"/>
              <a:t/>
            </a:r>
          </a:p>
          <a:p>
            <a:r>
              <a:rPr lang="en-US"/>
              <a:t>Traveller and refugee children feel more at ease outdoors – why?</a:t>
            </a:r>
          </a:p>
          <a:p>
            <a:r>
              <a:rPr lang="en-US"/>
              <a:t/>
            </a:r>
          </a:p>
          <a:p>
            <a:r>
              <a:rPr lang="en-US"/>
              <a:t>Practitioner observations have shown that children</a:t>
            </a:r>
          </a:p>
          <a:p>
            <a:r>
              <a:rPr lang="en-US"/>
              <a:t>commonly make at least five times as many utterances outdoors as they do inside Improves communication skills)</a:t>
            </a:r>
          </a:p>
          <a:p>
            <a:r>
              <a:rPr lang="en-US"/>
              <a:t/>
            </a:r>
          </a:p>
          <a:p>
            <a:r>
              <a:rPr lang="en-US"/>
              <a:t>Movement between indoor and outdoor environments (Montessori)</a:t>
            </a:r>
          </a:p>
          <a:p>
            <a:r>
              <a:rPr lang="en-US"/>
              <a:t>6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Certain amount of risk is necessary  - benefits out way consequences </a:t>
            </a:r>
          </a:p>
          <a:p>
            <a:r>
              <a:rPr lang="en-US"/>
              <a:t/>
            </a:r>
          </a:p>
          <a:p>
            <a:r>
              <a:rPr lang="en-US"/>
              <a:t>Enhances problem solving skills</a:t>
            </a:r>
          </a:p>
          <a:p>
            <a:r>
              <a:rPr lang="en-US"/>
              <a:t>Physical development</a:t>
            </a:r>
          </a:p>
          <a:p>
            <a:r>
              <a:rPr lang="en-US"/>
              <a:t>Self esteem and confidence </a:t>
            </a:r>
          </a:p>
          <a:p>
            <a:r>
              <a:rPr lang="en-US"/>
              <a:t>7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Any activity that could potentially end in injury?</a:t>
            </a:r>
          </a:p>
          <a:p>
            <a:r>
              <a:rPr lang="en-US"/>
              <a:t>Health and Safety gone mad?</a:t>
            </a:r>
          </a:p>
          <a:p>
            <a:r>
              <a:rPr lang="en-US"/>
              <a:t/>
            </a:r>
          </a:p>
          <a:p>
            <a:r>
              <a:rPr lang="en-US"/>
              <a:t/>
            </a:r>
          </a:p>
          <a:p>
            <a:r>
              <a:rPr lang="en-US"/>
              <a:t>What does the amount of ‘risky’ activities prohibited in school depend on? - discuss</a:t>
            </a:r>
          </a:p>
          <a:p>
            <a:r>
              <a:rPr lang="en-US"/>
              <a:t>Teachers opinions</a:t>
            </a:r>
          </a:p>
          <a:p>
            <a:r>
              <a:rPr lang="en-US"/>
              <a:t>School policies</a:t>
            </a:r>
          </a:p>
          <a:p>
            <a:r>
              <a:rPr lang="en-US"/>
              <a:t>The general environment </a:t>
            </a:r>
          </a:p>
          <a:p>
            <a:r>
              <a:rPr lang="en-US"/>
              <a:t>8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Improves overall development</a:t>
            </a:r>
          </a:p>
          <a:p>
            <a:r>
              <a:rPr lang="en-US"/>
              <a:t/>
            </a:r>
          </a:p>
          <a:p>
            <a:r>
              <a:rPr lang="en-US"/>
              <a:t>Enhances learning</a:t>
            </a:r>
          </a:p>
          <a:p>
            <a:r>
              <a:rPr lang="en-US"/>
              <a:t/>
            </a:r>
          </a:p>
          <a:p>
            <a:r>
              <a:rPr lang="en-US"/>
              <a:t>Improves overall confidence</a:t>
            </a:r>
          </a:p>
          <a:p>
            <a:r>
              <a:rPr lang="en-US"/>
              <a:t/>
            </a:r>
          </a:p>
          <a:p>
            <a:r>
              <a:rPr lang="en-US"/>
              <a:t>Encourages self expression</a:t>
            </a:r>
          </a:p>
          <a:p>
            <a:r>
              <a:rPr lang="en-US"/>
              <a:t/>
            </a:r>
          </a:p>
          <a:p>
            <a:r>
              <a:rPr lang="en-US"/>
              <a:t>Link between movement and thoughts – enhances problem solving and thinking skills </a:t>
            </a:r>
          </a:p>
          <a:p>
            <a:r>
              <a:rPr lang="en-US"/>
              <a:t/>
            </a:r>
          </a:p>
          <a:p>
            <a:r>
              <a:rPr lang="en-US"/>
              <a:t>9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Some examples of science in the outdoor classroom – </a:t>
            </a:r>
          </a:p>
          <a:p>
            <a:r>
              <a:rPr lang="en-US"/>
              <a:t/>
            </a:r>
          </a:p>
          <a:p>
            <a:r>
              <a:rPr lang="en-US"/>
              <a:t>Not all focus on foundation phase – many activities can be carried out in ks2 and ks3 (in more complex way)</a:t>
            </a:r>
          </a:p>
          <a:p>
            <a:r>
              <a:rPr lang="en-US"/>
              <a:t>10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Natural resources used – more readily available</a:t>
            </a:r>
          </a:p>
          <a:p>
            <a:r>
              <a:rPr lang="en-US"/>
              <a:t/>
            </a:r>
          </a:p>
          <a:p>
            <a:r>
              <a:rPr lang="en-US"/>
              <a:t>Children will used the natural resources without being instructed to do so.</a:t>
            </a:r>
          </a:p>
          <a:p>
            <a:r>
              <a:rPr lang="en-US"/>
              <a:t/>
            </a:r>
          </a:p>
          <a:p>
            <a:r>
              <a:rPr lang="en-US"/>
              <a:t>Different shapes, textures – manipulation of different materials </a:t>
            </a:r>
          </a:p>
          <a:p>
            <a:r>
              <a:rPr lang="en-US"/>
              <a:t>11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Forest school – completely child led – children decide exactly what they are going to do in the outdoor environment and  what resources they will use – promotes enquiry and creativity.</a:t>
            </a:r>
          </a:p>
          <a:p>
            <a:r>
              <a:rPr lang="en-US"/>
              <a:t/>
            </a:r>
          </a:p>
          <a:p>
            <a:r>
              <a:rPr lang="en-US"/>
              <a:t>Not just for FP but can be used with young adults/adults with learning difficulties.  </a:t>
            </a:r>
          </a:p>
          <a:p>
            <a:r>
              <a:rPr lang="en-US"/>
              <a:t>12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Forest schools</a:t>
            </a:r>
          </a:p>
          <a:p>
            <a:r>
              <a:rPr lang="en-US"/>
              <a:t>13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YOU MAY NEED TO LOGIN TO THE UWTSD LIBRARY WITH YOUR STUDENT LOGIN DETAILS TO ACCESS THE ARTICLE ON THE LINK ABOVE.</a:t>
            </a:r>
          </a:p>
          <a:p>
            <a:r>
              <a:rPr lang="en-US"/>
              <a:t>15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.xml" Type="http://schemas.openxmlformats.org/officeDocument/2006/relationships/notesSlide"/><Relationship Id="rId3" Target="../media/image1.jpe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2.xml" Type="http://schemas.openxmlformats.org/officeDocument/2006/relationships/notesSlide"/><Relationship Id="rId3" Target="../media/image2.jpeg" Type="http://schemas.openxmlformats.org/officeDocument/2006/relationships/image"/><Relationship Id="rId4" Target="../media/image3.jpe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3.xml" Type="http://schemas.openxmlformats.org/officeDocument/2006/relationships/notesSlide"/><Relationship Id="rId3" Target="http://www.youtube.com/watch?v=u84ZsS6niPc" TargetMode="External" Type="http://schemas.openxmlformats.org/officeDocument/2006/relationships/hyperlink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4.xml" Type="http://schemas.openxmlformats.org/officeDocument/2006/relationships/notesSlide"/><Relationship Id="rId3" Target="../media/image4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5.xml" Type="http://schemas.openxmlformats.org/officeDocument/2006/relationships/notesSlid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6.xml" Type="http://schemas.openxmlformats.org/officeDocument/2006/relationships/notesSlide"/><Relationship Id="rId3" Target="../media/image5.jpeg" Type="http://schemas.openxmlformats.org/officeDocument/2006/relationships/image"/><Relationship Id="rId4" Target="../media/image6.jpeg" Type="http://schemas.openxmlformats.org/officeDocument/2006/relationships/image"/><Relationship Id="rId5" Target="../media/image7.jpeg" Type="http://schemas.openxmlformats.org/officeDocument/2006/relationships/image"/><Relationship Id="rId6" Target="../media/image8.jpe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7.xml" Type="http://schemas.openxmlformats.org/officeDocument/2006/relationships/notesSlide"/><Relationship Id="rId3" Target="../media/image9.png" Type="http://schemas.openxmlformats.org/officeDocument/2006/relationships/image"/><Relationship Id="rId4" Target="../media/image10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8.xml" Type="http://schemas.openxmlformats.org/officeDocument/2006/relationships/notesSlide"/><Relationship Id="rId3" Target="../media/image11.jpe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9.xml" Type="http://schemas.openxmlformats.org/officeDocument/2006/relationships/notesSlide"/><Relationship Id="rId3" Target="../media/image12.jpeg" Type="http://schemas.openxmlformats.org/officeDocument/2006/relationships/image"/><Relationship Id="rId4" Target="../media/image13.jpe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0.xml" Type="http://schemas.openxmlformats.org/officeDocument/2006/relationships/notesSlide"/><Relationship Id="rId3" Target="../media/image14.jpeg" Type="http://schemas.openxmlformats.org/officeDocument/2006/relationships/image"/><Relationship Id="rId4" Target="../media/image15.jpeg" Type="http://schemas.openxmlformats.org/officeDocument/2006/relationships/image"/><Relationship Id="rId5" Target="../media/image16.png" Type="http://schemas.openxmlformats.org/officeDocument/2006/relationships/image"/><Relationship Id="rId6" Target="../media/image17.jpeg" Type="http://schemas.openxmlformats.org/officeDocument/2006/relationships/image"/><Relationship Id="rId7" Target="../media/image18.jpe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1.xml" Type="http://schemas.openxmlformats.org/officeDocument/2006/relationships/notesSlide"/><Relationship Id="rId3" Target="../media/image19.jpeg" Type="http://schemas.openxmlformats.org/officeDocument/2006/relationships/image"/><Relationship Id="rId4" Target="../media/image20.jpeg" Type="http://schemas.openxmlformats.org/officeDocument/2006/relationships/image"/><Relationship Id="rId5" Target="../media/image21.jpeg" Type="http://schemas.openxmlformats.org/officeDocument/2006/relationships/image"/><Relationship Id="rId6" Target="../media/image22.jpeg" Type="http://schemas.openxmlformats.org/officeDocument/2006/relationships/image"/><Relationship Id="rId7" Target="../media/image23.jpe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2.xml" Type="http://schemas.openxmlformats.org/officeDocument/2006/relationships/notesSlide"/><Relationship Id="rId3" Target="../media/image24.png" Type="http://schemas.openxmlformats.org/officeDocument/2006/relationships/image"/><Relationship Id="rId4" Target="https://www.youtube.com/watch?v=-9ADLZv7jms" TargetMode="External" Type="http://schemas.openxmlformats.org/officeDocument/2006/relationships/hyperlink"/><Relationship Id="rId5" Target="../media/image25.pn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3.xml" Type="http://schemas.openxmlformats.org/officeDocument/2006/relationships/notesSlide"/><Relationship Id="rId3" Target="https://www.youtube.com/watch?v=Jkiij9dJfcw" TargetMode="External" Type="http://schemas.openxmlformats.org/officeDocument/2006/relationships/hyperlink"/><Relationship Id="rId4" Target="https://www.youtube.com/watch?v=Jkiij9dJfcw" TargetMode="External" Type="http://schemas.openxmlformats.org/officeDocument/2006/relationships/hyperlink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6.jpeg" Type="http://schemas.openxmlformats.org/officeDocument/2006/relationships/image"/><Relationship Id="rId3" Target="../media/image27.jpeg" Type="http://schemas.openxmlformats.org/officeDocument/2006/relationships/image"/><Relationship Id="rId4" Target="../media/image28.jpeg" Type="http://schemas.openxmlformats.org/officeDocument/2006/relationships/image"/><Relationship Id="rId5" Target="https://www.ihasco.co.uk/blog/10-ridiculous-health-safety-myths#:~:text=1)%20Children%20being%20banned%20from,around%2C%20a%20truly%20classic%20myth." TargetMode="External" Type="http://schemas.openxmlformats.org/officeDocument/2006/relationships/hyperlink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4.xml" Type="http://schemas.openxmlformats.org/officeDocument/2006/relationships/notesSlide"/><Relationship Id="rId3" Target="https://librarysearch.uwtsd.ac.uk/discovery/fulldisplay?docid=cdi_proquest_journals_2175687685&amp;context=PC&amp;vid=44WHELF_UWTSD:44WHELF_UWTSD_VU1&amp;lang=en&amp;search_scope=MyInst_and_CI&amp;adaptor=Primo%20Central&amp;tab=Everything&amp;query=any,contains,learning%20through%20playing%20children%27s%20experience" TargetMode="External" Type="http://schemas.openxmlformats.org/officeDocument/2006/relationships/hyperlink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7321806" y="-725669"/>
            <a:ext cx="29300433" cy="18015520"/>
            <a:chOff x="0" y="0"/>
            <a:chExt cx="7716987" cy="474482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716986" cy="4744828"/>
            </a:xfrm>
            <a:custGeom>
              <a:avLst/>
              <a:gdLst/>
              <a:ahLst/>
              <a:cxnLst/>
              <a:rect r="r" b="b" t="t" l="l"/>
              <a:pathLst>
                <a:path h="4744828" w="7716986">
                  <a:moveTo>
                    <a:pt x="0" y="0"/>
                  </a:moveTo>
                  <a:lnTo>
                    <a:pt x="7716986" y="0"/>
                  </a:lnTo>
                  <a:lnTo>
                    <a:pt x="7716986" y="4744828"/>
                  </a:lnTo>
                  <a:lnTo>
                    <a:pt x="0" y="4744828"/>
                  </a:lnTo>
                  <a:close/>
                </a:path>
              </a:pathLst>
            </a:custGeom>
            <a:solidFill>
              <a:srgbClr val="FFFFD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7716987" cy="47543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04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0478092" y="-454506"/>
            <a:ext cx="11196011" cy="11196011"/>
            <a:chOff x="0" y="0"/>
            <a:chExt cx="812800" cy="8128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l="-43008" t="0" r="-35562" b="0"/>
              </a:stretch>
            </a:blipFill>
          </p:spPr>
        </p:sp>
      </p:grpSp>
      <p:sp>
        <p:nvSpPr>
          <p:cNvPr name="TextBox 7" id="7"/>
          <p:cNvSpPr txBox="true"/>
          <p:nvPr/>
        </p:nvSpPr>
        <p:spPr>
          <a:xfrm rot="0">
            <a:off x="1028700" y="5611729"/>
            <a:ext cx="9236349" cy="30621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77"/>
              </a:lnSpc>
            </a:pPr>
            <a:r>
              <a:rPr lang="en-US" sz="3761" spc="3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ECES5021C</a:t>
            </a:r>
          </a:p>
          <a:p>
            <a:pPr algn="ctr">
              <a:lnSpc>
                <a:spcPts val="4777"/>
              </a:lnSpc>
            </a:pPr>
          </a:p>
          <a:p>
            <a:pPr algn="ctr">
              <a:lnSpc>
                <a:spcPts val="4777"/>
              </a:lnSpc>
            </a:pPr>
            <a:r>
              <a:rPr lang="en-US" sz="3761" spc="3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</a:t>
            </a:r>
            <a:r>
              <a:rPr lang="en-US" sz="3761" spc="3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Meddwl Ymholgar</a:t>
            </a:r>
          </a:p>
          <a:p>
            <a:pPr algn="ctr">
              <a:lnSpc>
                <a:spcPts val="4777"/>
              </a:lnSpc>
            </a:pPr>
          </a:p>
          <a:p>
            <a:pPr algn="ctr">
              <a:lnSpc>
                <a:spcPts val="4777"/>
              </a:lnSpc>
            </a:pPr>
            <a:r>
              <a:rPr lang="en-US" sz="3761" spc="3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The Enquiring Mind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4478604" y="681289"/>
            <a:ext cx="2336542" cy="10195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4202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Sesiwn 9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466990" y="2610155"/>
            <a:ext cx="8359769" cy="22810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675"/>
              </a:lnSpc>
            </a:pPr>
            <a:r>
              <a:rPr lang="en-US" b="true" sz="6196" spc="12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Y Dosbarth Allanol </a:t>
            </a:r>
          </a:p>
          <a:p>
            <a:pPr algn="ctr">
              <a:lnSpc>
                <a:spcPts val="8675"/>
              </a:lnSpc>
            </a:pPr>
            <a:r>
              <a:rPr lang="en-US" b="true" sz="6196" spc="12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The Outdoor Classroom 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7474206" y="-878069"/>
            <a:ext cx="29300433" cy="18015520"/>
            <a:chOff x="0" y="0"/>
            <a:chExt cx="7716987" cy="474482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716986" cy="4744828"/>
            </a:xfrm>
            <a:custGeom>
              <a:avLst/>
              <a:gdLst/>
              <a:ahLst/>
              <a:cxnLst/>
              <a:rect r="r" b="b" t="t" l="l"/>
              <a:pathLst>
                <a:path h="4744828" w="7716986">
                  <a:moveTo>
                    <a:pt x="0" y="0"/>
                  </a:moveTo>
                  <a:lnTo>
                    <a:pt x="7716986" y="0"/>
                  </a:lnTo>
                  <a:lnTo>
                    <a:pt x="7716986" y="4744828"/>
                  </a:lnTo>
                  <a:lnTo>
                    <a:pt x="0" y="4744828"/>
                  </a:lnTo>
                  <a:close/>
                </a:path>
              </a:pathLst>
            </a:custGeom>
            <a:solidFill>
              <a:srgbClr val="FFFFD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7716987" cy="47543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04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0649899" y="3018040"/>
            <a:ext cx="4643346" cy="3751362"/>
            <a:chOff x="0" y="0"/>
            <a:chExt cx="4402580" cy="3556847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4402580" cy="3556846"/>
            </a:xfrm>
            <a:custGeom>
              <a:avLst/>
              <a:gdLst/>
              <a:ahLst/>
              <a:cxnLst/>
              <a:rect r="r" b="b" t="t" l="l"/>
              <a:pathLst>
                <a:path h="3556846" w="4402580">
                  <a:moveTo>
                    <a:pt x="0" y="0"/>
                  </a:moveTo>
                  <a:lnTo>
                    <a:pt x="4402580" y="0"/>
                  </a:lnTo>
                  <a:lnTo>
                    <a:pt x="4402580" y="3556846"/>
                  </a:lnTo>
                  <a:lnTo>
                    <a:pt x="0" y="3556846"/>
                  </a:lnTo>
                  <a:close/>
                </a:path>
              </a:pathLst>
            </a:custGeom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4402580" cy="3556847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 marL="759023" indent="-379511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7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Think of your most memorable play experiences</a:t>
              </a:r>
            </a:p>
            <a:p>
              <a:pPr algn="l">
                <a:lnSpc>
                  <a:spcPts val="4218"/>
                </a:lnSpc>
              </a:pPr>
            </a:p>
            <a:p>
              <a:pPr algn="l" marL="759023" indent="-379511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Did it take place outdoors or indoors?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6098444" y="596146"/>
            <a:ext cx="7334716" cy="1879092"/>
            <a:chOff x="0" y="0"/>
            <a:chExt cx="6954397" cy="178165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6954396" cy="1781658"/>
            </a:xfrm>
            <a:custGeom>
              <a:avLst/>
              <a:gdLst/>
              <a:ahLst/>
              <a:cxnLst/>
              <a:rect r="r" b="b" t="t" l="l"/>
              <a:pathLst>
                <a:path h="1781658" w="6954396">
                  <a:moveTo>
                    <a:pt x="0" y="0"/>
                  </a:moveTo>
                  <a:lnTo>
                    <a:pt x="6954396" y="0"/>
                  </a:lnTo>
                  <a:lnTo>
                    <a:pt x="6954396" y="1781658"/>
                  </a:lnTo>
                  <a:lnTo>
                    <a:pt x="0" y="1781658"/>
                  </a:lnTo>
                  <a:close/>
                </a:path>
              </a:pathLst>
            </a:custGeom>
          </p:spPr>
        </p:sp>
        <p:sp>
          <p:nvSpPr>
            <p:cNvPr name="TextBox 10" id="10"/>
            <p:cNvSpPr txBox="true"/>
            <p:nvPr/>
          </p:nvSpPr>
          <p:spPr>
            <a:xfrm>
              <a:off x="0" y="0"/>
              <a:ext cx="6954397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749"/>
                </a:lnSpc>
              </a:pPr>
              <a:r>
                <a:rPr lang="en-US" sz="5624" spc="13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Tasg gychwynnol / Initial task</a:t>
              </a: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2622992" y="3389744"/>
            <a:ext cx="4668158" cy="3379657"/>
            <a:chOff x="0" y="0"/>
            <a:chExt cx="4426106" cy="3204415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4426106" cy="3204415"/>
            </a:xfrm>
            <a:custGeom>
              <a:avLst/>
              <a:gdLst/>
              <a:ahLst/>
              <a:cxnLst/>
              <a:rect r="r" b="b" t="t" l="l"/>
              <a:pathLst>
                <a:path h="3204415" w="4426106">
                  <a:moveTo>
                    <a:pt x="0" y="0"/>
                  </a:moveTo>
                  <a:lnTo>
                    <a:pt x="4426106" y="0"/>
                  </a:lnTo>
                  <a:lnTo>
                    <a:pt x="4426106" y="3204415"/>
                  </a:lnTo>
                  <a:lnTo>
                    <a:pt x="0" y="3204415"/>
                  </a:lnTo>
                  <a:close/>
                </a:path>
              </a:pathLst>
            </a:custGeom>
          </p:spPr>
        </p:sp>
        <p:sp>
          <p:nvSpPr>
            <p:cNvPr name="TextBox 13" id="13"/>
            <p:cNvSpPr txBox="true"/>
            <p:nvPr/>
          </p:nvSpPr>
          <p:spPr>
            <a:xfrm>
              <a:off x="0" y="0"/>
              <a:ext cx="4426106" cy="3204415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 marL="759023" indent="-379511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7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Meddylwich am eich hoff profiad chwarae</a:t>
              </a:r>
            </a:p>
            <a:p>
              <a:pPr algn="l">
                <a:lnSpc>
                  <a:spcPts val="4218"/>
                </a:lnSpc>
              </a:pPr>
            </a:p>
            <a:p>
              <a:pPr algn="l" marL="759023" indent="-379511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A ddigwyddodd yn yr awyr agored neu y tu mewn?</a:t>
              </a:r>
            </a:p>
          </p:txBody>
        </p:sp>
      </p:grpSp>
      <p:sp>
        <p:nvSpPr>
          <p:cNvPr name="Freeform 14" id="14"/>
          <p:cNvSpPr/>
          <p:nvPr/>
        </p:nvSpPr>
        <p:spPr>
          <a:xfrm flipH="false" flipV="false" rot="0">
            <a:off x="3424974" y="6976964"/>
            <a:ext cx="3866177" cy="2580673"/>
          </a:xfrm>
          <a:custGeom>
            <a:avLst/>
            <a:gdLst/>
            <a:ahLst/>
            <a:cxnLst/>
            <a:rect r="r" b="b" t="t" l="l"/>
            <a:pathLst>
              <a:path h="2580673" w="3866177">
                <a:moveTo>
                  <a:pt x="0" y="0"/>
                </a:moveTo>
                <a:lnTo>
                  <a:pt x="3866177" y="0"/>
                </a:lnTo>
                <a:lnTo>
                  <a:pt x="3866177" y="2580672"/>
                </a:lnTo>
                <a:lnTo>
                  <a:pt x="0" y="258067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10844968" y="6976964"/>
            <a:ext cx="3873430" cy="2580673"/>
          </a:xfrm>
          <a:custGeom>
            <a:avLst/>
            <a:gdLst/>
            <a:ahLst/>
            <a:cxnLst/>
            <a:rect r="r" b="b" t="t" l="l"/>
            <a:pathLst>
              <a:path h="2580673" w="3873430">
                <a:moveTo>
                  <a:pt x="0" y="0"/>
                </a:moveTo>
                <a:lnTo>
                  <a:pt x="3873431" y="0"/>
                </a:lnTo>
                <a:lnTo>
                  <a:pt x="3873431" y="2580672"/>
                </a:lnTo>
                <a:lnTo>
                  <a:pt x="0" y="258067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7626606" y="-1030469"/>
            <a:ext cx="29300433" cy="18015520"/>
            <a:chOff x="0" y="0"/>
            <a:chExt cx="7716987" cy="474482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716986" cy="4744828"/>
            </a:xfrm>
            <a:custGeom>
              <a:avLst/>
              <a:gdLst/>
              <a:ahLst/>
              <a:cxnLst/>
              <a:rect r="r" b="b" t="t" l="l"/>
              <a:pathLst>
                <a:path h="4744828" w="7716986">
                  <a:moveTo>
                    <a:pt x="0" y="0"/>
                  </a:moveTo>
                  <a:lnTo>
                    <a:pt x="7716986" y="0"/>
                  </a:lnTo>
                  <a:lnTo>
                    <a:pt x="7716986" y="4744828"/>
                  </a:lnTo>
                  <a:lnTo>
                    <a:pt x="0" y="4744828"/>
                  </a:lnTo>
                  <a:close/>
                </a:path>
              </a:pathLst>
            </a:custGeom>
            <a:solidFill>
              <a:srgbClr val="FFFFD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7716987" cy="47543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04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9144000" y="4504928"/>
            <a:ext cx="7030141" cy="4753372"/>
            <a:chOff x="0" y="0"/>
            <a:chExt cx="5260504" cy="3556847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5260504" cy="3556847"/>
            </a:xfrm>
            <a:custGeom>
              <a:avLst/>
              <a:gdLst/>
              <a:ahLst/>
              <a:cxnLst/>
              <a:rect r="r" b="b" t="t" l="l"/>
              <a:pathLst>
                <a:path h="3556847" w="5260504">
                  <a:moveTo>
                    <a:pt x="0" y="0"/>
                  </a:moveTo>
                  <a:lnTo>
                    <a:pt x="5260504" y="0"/>
                  </a:lnTo>
                  <a:lnTo>
                    <a:pt x="5260504" y="3556847"/>
                  </a:lnTo>
                  <a:lnTo>
                    <a:pt x="0" y="3556847"/>
                  </a:lnTo>
                  <a:close/>
                </a:path>
              </a:pathLst>
            </a:custGeom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5260504" cy="3556847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4218"/>
                </a:lnSpc>
              </a:pPr>
              <a:r>
                <a:rPr lang="en-US" b="true" sz="3515" spc="8" u="sng">
                  <a:solidFill>
                    <a:srgbClr val="000000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Consider:</a:t>
              </a:r>
            </a:p>
            <a:p>
              <a:pPr algn="l" marL="759023" indent="-379511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Are there more opportunities for inquiry-based learning indoors or outdoors?</a:t>
              </a:r>
            </a:p>
            <a:p>
              <a:pPr algn="l">
                <a:lnSpc>
                  <a:spcPts val="4218"/>
                </a:lnSpc>
              </a:pPr>
            </a:p>
            <a:p>
              <a:pPr algn="l" marL="759023" indent="-379511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Why?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2971800" y="387885"/>
            <a:ext cx="12344400" cy="1879092"/>
            <a:chOff x="0" y="0"/>
            <a:chExt cx="11704320" cy="178165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</p:spPr>
        </p:sp>
        <p:sp>
          <p:nvSpPr>
            <p:cNvPr name="TextBox 10" id="10"/>
            <p:cNvSpPr txBox="true"/>
            <p:nvPr/>
          </p:nvSpPr>
          <p:spPr>
            <a:xfrm>
              <a:off x="0" y="0"/>
              <a:ext cx="1170432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749"/>
                </a:lnSpc>
              </a:pPr>
              <a:r>
                <a:rPr lang="en-US" sz="5624" spc="13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Dysgu yn seiliedig ar ymchwiliad</a:t>
              </a:r>
            </a:p>
            <a:p>
              <a:pPr algn="ctr">
                <a:lnSpc>
                  <a:spcPts val="6749"/>
                </a:lnSpc>
              </a:pPr>
              <a:r>
                <a:rPr lang="en-US" sz="5624" spc="13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Inquiry-based learning</a:t>
              </a: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2113859" y="4504928"/>
            <a:ext cx="6760912" cy="4753372"/>
            <a:chOff x="0" y="0"/>
            <a:chExt cx="5059045" cy="3556847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5059045" cy="3556847"/>
            </a:xfrm>
            <a:custGeom>
              <a:avLst/>
              <a:gdLst/>
              <a:ahLst/>
              <a:cxnLst/>
              <a:rect r="r" b="b" t="t" l="l"/>
              <a:pathLst>
                <a:path h="3556847" w="5059045">
                  <a:moveTo>
                    <a:pt x="0" y="0"/>
                  </a:moveTo>
                  <a:lnTo>
                    <a:pt x="5059045" y="0"/>
                  </a:lnTo>
                  <a:lnTo>
                    <a:pt x="5059045" y="3556847"/>
                  </a:lnTo>
                  <a:lnTo>
                    <a:pt x="0" y="3556847"/>
                  </a:lnTo>
                  <a:close/>
                </a:path>
              </a:pathLst>
            </a:custGeom>
          </p:spPr>
        </p:sp>
        <p:sp>
          <p:nvSpPr>
            <p:cNvPr name="TextBox 13" id="13"/>
            <p:cNvSpPr txBox="true"/>
            <p:nvPr/>
          </p:nvSpPr>
          <p:spPr>
            <a:xfrm>
              <a:off x="0" y="0"/>
              <a:ext cx="5059045" cy="3556847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4218"/>
                </a:lnSpc>
              </a:pPr>
              <a:r>
                <a:rPr lang="en-US" b="true" sz="3515" spc="8" u="sng">
                  <a:solidFill>
                    <a:srgbClr val="000000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Ystyriwch:</a:t>
              </a:r>
            </a:p>
            <a:p>
              <a:pPr algn="l" marL="759023" indent="-379511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7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A oes mwy o gyfleoedd ar gyfer dysgu yn seiliedig ar ymchwiliad y tu mewn neu y tu allan?</a:t>
              </a:r>
            </a:p>
            <a:p>
              <a:pPr algn="l" marL="452437" indent="-226219" lvl="1">
                <a:lnSpc>
                  <a:spcPts val="4218"/>
                </a:lnSpc>
              </a:pPr>
            </a:p>
            <a:p>
              <a:pPr algn="l" marL="759023" indent="-379511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Pam?</a:t>
              </a: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3595813" y="2636449"/>
            <a:ext cx="11096375" cy="756523"/>
            <a:chOff x="0" y="0"/>
            <a:chExt cx="11367005" cy="774974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11367005" cy="774974"/>
            </a:xfrm>
            <a:custGeom>
              <a:avLst/>
              <a:gdLst/>
              <a:ahLst/>
              <a:cxnLst/>
              <a:rect r="r" b="b" t="t" l="l"/>
              <a:pathLst>
                <a:path h="774974" w="11367005">
                  <a:moveTo>
                    <a:pt x="0" y="0"/>
                  </a:moveTo>
                  <a:lnTo>
                    <a:pt x="11367005" y="0"/>
                  </a:lnTo>
                  <a:lnTo>
                    <a:pt x="11367005" y="774974"/>
                  </a:lnTo>
                  <a:lnTo>
                    <a:pt x="0" y="774974"/>
                  </a:lnTo>
                  <a:close/>
                </a:path>
              </a:pathLst>
            </a:custGeom>
          </p:spPr>
        </p:sp>
        <p:sp>
          <p:nvSpPr>
            <p:cNvPr name="TextBox 16" id="16"/>
            <p:cNvSpPr txBox="true"/>
            <p:nvPr/>
          </p:nvSpPr>
          <p:spPr>
            <a:xfrm>
              <a:off x="0" y="0"/>
              <a:ext cx="11367005" cy="774974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5062"/>
                </a:lnSpc>
              </a:pPr>
              <a:r>
                <a:rPr lang="en-US" sz="4218" spc="9" u="sng">
                  <a:solidFill>
                    <a:srgbClr val="17BBFD"/>
                  </a:solidFill>
                  <a:latin typeface="Rosario"/>
                  <a:ea typeface="Rosario"/>
                  <a:cs typeface="Rosario"/>
                  <a:sym typeface="Rosario"/>
                  <a:hlinkClick r:id="rId3" tooltip="http://www.youtube.com/watch?v=u84ZsS6niPc"/>
                </a:rPr>
                <a:t>http://www.youtube.com/watch?v=u84ZsS6niPc</a:t>
              </a:r>
              <a:r>
                <a:rPr lang="en-US" sz="4218" spc="9" u="sng">
                  <a:solidFill>
                    <a:srgbClr val="17BBFD"/>
                  </a:solidFill>
                  <a:latin typeface="Rosario"/>
                  <a:ea typeface="Rosario"/>
                  <a:cs typeface="Rosario"/>
                  <a:sym typeface="Rosario"/>
                </a:rPr>
                <a:t> </a:t>
              </a:r>
            </a:p>
          </p:txBody>
        </p:sp>
      </p:grp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7779006" y="-1182869"/>
            <a:ext cx="29300433" cy="18015520"/>
            <a:chOff x="0" y="0"/>
            <a:chExt cx="7716987" cy="474482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716986" cy="4744828"/>
            </a:xfrm>
            <a:custGeom>
              <a:avLst/>
              <a:gdLst/>
              <a:ahLst/>
              <a:cxnLst/>
              <a:rect r="r" b="b" t="t" l="l"/>
              <a:pathLst>
                <a:path h="4744828" w="7716986">
                  <a:moveTo>
                    <a:pt x="0" y="0"/>
                  </a:moveTo>
                  <a:lnTo>
                    <a:pt x="7716986" y="0"/>
                  </a:lnTo>
                  <a:lnTo>
                    <a:pt x="7716986" y="4744828"/>
                  </a:lnTo>
                  <a:lnTo>
                    <a:pt x="0" y="4744828"/>
                  </a:lnTo>
                  <a:close/>
                </a:path>
              </a:pathLst>
            </a:custGeom>
            <a:solidFill>
              <a:srgbClr val="FFFFD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7716987" cy="47543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04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9860229" y="4433591"/>
            <a:ext cx="5381068" cy="4273748"/>
            <a:chOff x="0" y="0"/>
            <a:chExt cx="5102050" cy="4052147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5102050" cy="4052146"/>
            </a:xfrm>
            <a:custGeom>
              <a:avLst/>
              <a:gdLst/>
              <a:ahLst/>
              <a:cxnLst/>
              <a:rect r="r" b="b" t="t" l="l"/>
              <a:pathLst>
                <a:path h="4052146" w="5102050">
                  <a:moveTo>
                    <a:pt x="0" y="0"/>
                  </a:moveTo>
                  <a:lnTo>
                    <a:pt x="5102050" y="0"/>
                  </a:lnTo>
                  <a:lnTo>
                    <a:pt x="5102050" y="4052146"/>
                  </a:lnTo>
                  <a:lnTo>
                    <a:pt x="0" y="4052146"/>
                  </a:lnTo>
                  <a:close/>
                </a:path>
              </a:pathLst>
            </a:custGeom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5102050" cy="4052147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 marL="452437" indent="-226219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Montessori</a:t>
              </a:r>
            </a:p>
            <a:p>
              <a:pPr algn="l" marL="452437" indent="-226219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Froebel</a:t>
              </a:r>
            </a:p>
            <a:p>
              <a:pPr algn="l" marL="452437" indent="-226219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Steiner</a:t>
              </a:r>
            </a:p>
            <a:p>
              <a:pPr algn="l" marL="452437" indent="-226219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Other?</a:t>
              </a:r>
            </a:p>
            <a:p>
              <a:pPr algn="l" marL="452437" indent="-226219" lvl="1">
                <a:lnSpc>
                  <a:spcPts val="4218"/>
                </a:lnSpc>
              </a:pPr>
            </a:p>
            <a:p>
              <a:pPr algn="l" marL="452437" indent="-226219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Think back to your Level 4 modules. What did they believe?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2920342" y="375864"/>
            <a:ext cx="10316310" cy="3526869"/>
            <a:chOff x="0" y="0"/>
            <a:chExt cx="9781391" cy="3343995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9781391" cy="3343994"/>
            </a:xfrm>
            <a:custGeom>
              <a:avLst/>
              <a:gdLst/>
              <a:ahLst/>
              <a:cxnLst/>
              <a:rect r="r" b="b" t="t" l="l"/>
              <a:pathLst>
                <a:path h="3343994" w="9781391">
                  <a:moveTo>
                    <a:pt x="0" y="0"/>
                  </a:moveTo>
                  <a:lnTo>
                    <a:pt x="9781391" y="0"/>
                  </a:lnTo>
                  <a:lnTo>
                    <a:pt x="9781391" y="3343994"/>
                  </a:lnTo>
                  <a:lnTo>
                    <a:pt x="0" y="3343994"/>
                  </a:lnTo>
                  <a:close/>
                </a:path>
              </a:pathLst>
            </a:custGeom>
          </p:spPr>
        </p:sp>
        <p:sp>
          <p:nvSpPr>
            <p:cNvPr name="TextBox 10" id="10"/>
            <p:cNvSpPr txBox="true"/>
            <p:nvPr/>
          </p:nvSpPr>
          <p:spPr>
            <a:xfrm>
              <a:off x="0" y="0"/>
              <a:ext cx="9781391" cy="334399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749"/>
                </a:lnSpc>
              </a:pPr>
              <a:r>
                <a:rPr lang="en-US" sz="5624" spc="13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Adolygiad o safbwyntiau ar ddysgu yn yr ardal allanol</a:t>
              </a:r>
            </a:p>
            <a:p>
              <a:pPr algn="ctr">
                <a:lnSpc>
                  <a:spcPts val="6749"/>
                </a:lnSpc>
              </a:pPr>
              <a:r>
                <a:rPr lang="en-US" sz="5624" spc="13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A review of outdoor learning perpectives</a:t>
              </a: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2113166" y="4433591"/>
            <a:ext cx="5489082" cy="4273748"/>
            <a:chOff x="0" y="0"/>
            <a:chExt cx="5204463" cy="4052147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5204463" cy="4052146"/>
            </a:xfrm>
            <a:custGeom>
              <a:avLst/>
              <a:gdLst/>
              <a:ahLst/>
              <a:cxnLst/>
              <a:rect r="r" b="b" t="t" l="l"/>
              <a:pathLst>
                <a:path h="4052146" w="5204463">
                  <a:moveTo>
                    <a:pt x="0" y="0"/>
                  </a:moveTo>
                  <a:lnTo>
                    <a:pt x="5204463" y="0"/>
                  </a:lnTo>
                  <a:lnTo>
                    <a:pt x="5204463" y="4052146"/>
                  </a:lnTo>
                  <a:lnTo>
                    <a:pt x="0" y="4052146"/>
                  </a:lnTo>
                  <a:close/>
                </a:path>
              </a:pathLst>
            </a:custGeom>
          </p:spPr>
        </p:sp>
        <p:sp>
          <p:nvSpPr>
            <p:cNvPr name="TextBox 13" id="13"/>
            <p:cNvSpPr txBox="true"/>
            <p:nvPr/>
          </p:nvSpPr>
          <p:spPr>
            <a:xfrm>
              <a:off x="0" y="0"/>
              <a:ext cx="5204463" cy="4052147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 marL="452437" indent="-226219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Montessori</a:t>
              </a:r>
            </a:p>
            <a:p>
              <a:pPr algn="l" marL="452437" indent="-226219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Froebel</a:t>
              </a:r>
            </a:p>
            <a:p>
              <a:pPr algn="l" marL="452437" indent="-226219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Steiner</a:t>
              </a:r>
            </a:p>
            <a:p>
              <a:pPr algn="l" marL="452437" indent="-226219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Arall?</a:t>
              </a:r>
            </a:p>
            <a:p>
              <a:pPr algn="l" marL="452437" indent="-226219" lvl="1">
                <a:lnSpc>
                  <a:spcPts val="4218"/>
                </a:lnSpc>
              </a:pPr>
            </a:p>
            <a:p>
              <a:pPr algn="l" marL="452437" indent="-226219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Meddyliwch nôl i’ch modylau Lefel 4. Beth oeddynt yn credu?</a:t>
              </a:r>
            </a:p>
          </p:txBody>
        </p:sp>
      </p:grpSp>
      <p:sp>
        <p:nvSpPr>
          <p:cNvPr name="Freeform 14" id="14"/>
          <p:cNvSpPr/>
          <p:nvPr/>
        </p:nvSpPr>
        <p:spPr>
          <a:xfrm flipH="false" flipV="false" rot="0">
            <a:off x="16263281" y="-229367"/>
            <a:ext cx="3827693" cy="11257920"/>
          </a:xfrm>
          <a:custGeom>
            <a:avLst/>
            <a:gdLst/>
            <a:ahLst/>
            <a:cxnLst/>
            <a:rect r="r" b="b" t="t" l="l"/>
            <a:pathLst>
              <a:path h="11257920" w="3827693">
                <a:moveTo>
                  <a:pt x="0" y="0"/>
                </a:moveTo>
                <a:lnTo>
                  <a:pt x="3827693" y="0"/>
                </a:lnTo>
                <a:lnTo>
                  <a:pt x="3827693" y="11257920"/>
                </a:lnTo>
                <a:lnTo>
                  <a:pt x="0" y="1125792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-1944993" y="-229367"/>
            <a:ext cx="3827693" cy="11257920"/>
          </a:xfrm>
          <a:custGeom>
            <a:avLst/>
            <a:gdLst/>
            <a:ahLst/>
            <a:cxnLst/>
            <a:rect r="r" b="b" t="t" l="l"/>
            <a:pathLst>
              <a:path h="11257920" w="3827693">
                <a:moveTo>
                  <a:pt x="0" y="0"/>
                </a:moveTo>
                <a:lnTo>
                  <a:pt x="3827692" y="0"/>
                </a:lnTo>
                <a:lnTo>
                  <a:pt x="3827692" y="11257920"/>
                </a:lnTo>
                <a:lnTo>
                  <a:pt x="0" y="1125792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7931406" y="-1335269"/>
            <a:ext cx="29300433" cy="18015520"/>
            <a:chOff x="0" y="0"/>
            <a:chExt cx="7716987" cy="474482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716986" cy="4744828"/>
            </a:xfrm>
            <a:custGeom>
              <a:avLst/>
              <a:gdLst/>
              <a:ahLst/>
              <a:cxnLst/>
              <a:rect r="r" b="b" t="t" l="l"/>
              <a:pathLst>
                <a:path h="4744828" w="7716986">
                  <a:moveTo>
                    <a:pt x="0" y="0"/>
                  </a:moveTo>
                  <a:lnTo>
                    <a:pt x="7716986" y="0"/>
                  </a:lnTo>
                  <a:lnTo>
                    <a:pt x="7716986" y="4744828"/>
                  </a:lnTo>
                  <a:lnTo>
                    <a:pt x="0" y="4744828"/>
                  </a:lnTo>
                  <a:close/>
                </a:path>
              </a:pathLst>
            </a:custGeom>
            <a:solidFill>
              <a:srgbClr val="FFFFD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7716987" cy="47543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04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0" y="388037"/>
            <a:ext cx="18288000" cy="1879092"/>
            <a:chOff x="0" y="0"/>
            <a:chExt cx="17339733" cy="178165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7339734" cy="1781658"/>
            </a:xfrm>
            <a:custGeom>
              <a:avLst/>
              <a:gdLst/>
              <a:ahLst/>
              <a:cxnLst/>
              <a:rect r="r" b="b" t="t" l="l"/>
              <a:pathLst>
                <a:path h="1781658" w="17339734">
                  <a:moveTo>
                    <a:pt x="0" y="0"/>
                  </a:moveTo>
                  <a:lnTo>
                    <a:pt x="17339734" y="0"/>
                  </a:lnTo>
                  <a:lnTo>
                    <a:pt x="17339734" y="1781658"/>
                  </a:lnTo>
                  <a:lnTo>
                    <a:pt x="0" y="1781658"/>
                  </a:lnTo>
                  <a:close/>
                </a:path>
              </a:pathLst>
            </a:custGeom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17339733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750"/>
                </a:lnSpc>
              </a:pPr>
              <a:r>
                <a:rPr lang="en-US" sz="5625" spc="11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Safbwyntiau Hanesyddol o Ddysgu yn yr Awyr Agored</a:t>
              </a:r>
            </a:p>
            <a:p>
              <a:pPr algn="ctr">
                <a:lnSpc>
                  <a:spcPts val="6749"/>
                </a:lnSpc>
              </a:pPr>
              <a:r>
                <a:rPr lang="en-US" sz="5624" spc="13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Historical Perspectives of Outdoor Learning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424521" y="2496026"/>
            <a:ext cx="8395279" cy="7362349"/>
            <a:chOff x="0" y="0"/>
            <a:chExt cx="7959968" cy="6980597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7959968" cy="6980598"/>
            </a:xfrm>
            <a:custGeom>
              <a:avLst/>
              <a:gdLst/>
              <a:ahLst/>
              <a:cxnLst/>
              <a:rect r="r" b="b" t="t" l="l"/>
              <a:pathLst>
                <a:path h="6980598" w="7959968">
                  <a:moveTo>
                    <a:pt x="0" y="0"/>
                  </a:moveTo>
                  <a:lnTo>
                    <a:pt x="7959968" y="0"/>
                  </a:lnTo>
                  <a:lnTo>
                    <a:pt x="7959968" y="6980598"/>
                  </a:lnTo>
                  <a:lnTo>
                    <a:pt x="0" y="6980598"/>
                  </a:lnTo>
                  <a:close/>
                </a:path>
              </a:pathLst>
            </a:custGeom>
          </p:spPr>
        </p:sp>
        <p:sp>
          <p:nvSpPr>
            <p:cNvPr name="TextBox 10" id="10"/>
            <p:cNvSpPr txBox="true"/>
            <p:nvPr/>
          </p:nvSpPr>
          <p:spPr>
            <a:xfrm>
              <a:off x="0" y="0"/>
              <a:ext cx="7959968" cy="6980597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3375"/>
                </a:lnSpc>
              </a:pPr>
              <a:r>
                <a:rPr lang="en-US" b="true" sz="2812" spc="6">
                  <a:solidFill>
                    <a:srgbClr val="000000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     </a:t>
              </a:r>
              <a:r>
                <a:rPr lang="en-US" b="true" sz="2812" spc="6">
                  <a:solidFill>
                    <a:srgbClr val="000000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Froebel (1782-1852)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Yn credu bod angen i blant fod yn agos at natur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Darganfod a chwarae hunan-arweiniol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O'r farn nad oedd addysg bob amser yn ymwneud â dysgu ffurfiol</a:t>
              </a:r>
            </a:p>
            <a:p>
              <a:pPr algn="l" marL="361950" indent="-180975" lvl="1">
                <a:lnSpc>
                  <a:spcPts val="3375"/>
                </a:lnSpc>
              </a:pPr>
            </a:p>
            <a:p>
              <a:pPr algn="l" marL="361950" indent="-180975" lvl="1">
                <a:lnSpc>
                  <a:spcPts val="3375"/>
                </a:lnSpc>
              </a:pPr>
              <a:r>
                <a:rPr lang="en-US" b="true" sz="2812" spc="6">
                  <a:solidFill>
                    <a:srgbClr val="000000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Montessori (1870- 1952)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Chwarae integredig dan do ac yn yr awyr agored 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Plant yn rhydd i grwydro rhwng y ddau amgylchedd</a:t>
              </a:r>
            </a:p>
            <a:p>
              <a:pPr algn="l" marL="361950" indent="-180975" lvl="1">
                <a:lnSpc>
                  <a:spcPts val="3375"/>
                </a:lnSpc>
              </a:pPr>
            </a:p>
            <a:p>
              <a:pPr algn="l" marL="361950" indent="-180975" lvl="1">
                <a:lnSpc>
                  <a:spcPts val="3375"/>
                </a:lnSpc>
              </a:pPr>
              <a:r>
                <a:rPr lang="en-US" b="true" sz="2812" spc="6">
                  <a:solidFill>
                    <a:srgbClr val="000000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Steiner (1861 – 1925)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Gwneud cysylltiad rhwng ysbrydolrwydd y plentyn a'i fyd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Annog defnydd o'r amgylchedd awyr agored a darparu mannau a oedd mor naturiol â phosibl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Yn credu y dylai plant allu chwarae heb ymyrraeth oedolyn </a:t>
              </a: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9676466" y="2496026"/>
            <a:ext cx="8467109" cy="7362349"/>
            <a:chOff x="0" y="0"/>
            <a:chExt cx="8028074" cy="6980597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8028074" cy="6980597"/>
            </a:xfrm>
            <a:custGeom>
              <a:avLst/>
              <a:gdLst/>
              <a:ahLst/>
              <a:cxnLst/>
              <a:rect r="r" b="b" t="t" l="l"/>
              <a:pathLst>
                <a:path h="6980597" w="8028074">
                  <a:moveTo>
                    <a:pt x="0" y="0"/>
                  </a:moveTo>
                  <a:lnTo>
                    <a:pt x="8028074" y="0"/>
                  </a:lnTo>
                  <a:lnTo>
                    <a:pt x="8028074" y="6980597"/>
                  </a:lnTo>
                  <a:lnTo>
                    <a:pt x="0" y="6980597"/>
                  </a:lnTo>
                  <a:close/>
                </a:path>
              </a:pathLst>
            </a:custGeom>
          </p:spPr>
        </p:sp>
        <p:sp>
          <p:nvSpPr>
            <p:cNvPr name="TextBox 13" id="13"/>
            <p:cNvSpPr txBox="true"/>
            <p:nvPr/>
          </p:nvSpPr>
          <p:spPr>
            <a:xfrm>
              <a:off x="0" y="0"/>
              <a:ext cx="8028074" cy="6980597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3375"/>
                </a:lnSpc>
              </a:pPr>
              <a:r>
                <a:rPr lang="en-US" b="true" sz="2812" spc="6">
                  <a:solidFill>
                    <a:srgbClr val="000000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     </a:t>
              </a:r>
              <a:r>
                <a:rPr lang="en-US" b="true" sz="2812" spc="6">
                  <a:solidFill>
                    <a:srgbClr val="000000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Froebel (1782-1852)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Believed children needed to be close to nature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Self-led discovery and play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Considered that education was not always about formal learning</a:t>
              </a:r>
            </a:p>
            <a:p>
              <a:pPr algn="l" marL="361950" indent="-180975" lvl="1">
                <a:lnSpc>
                  <a:spcPts val="3375"/>
                </a:lnSpc>
              </a:pPr>
            </a:p>
            <a:p>
              <a:pPr algn="l" marL="361950" indent="-180975" lvl="1">
                <a:lnSpc>
                  <a:spcPts val="3375"/>
                </a:lnSpc>
              </a:pPr>
              <a:r>
                <a:rPr lang="en-US" b="true" sz="2812" spc="6">
                  <a:solidFill>
                    <a:srgbClr val="000000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Montessori (1870- 1952)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Integrated both indoor and outdoor play 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Children free to roam between the two environments</a:t>
              </a:r>
            </a:p>
            <a:p>
              <a:pPr algn="l" marL="361950" indent="-180975" lvl="1">
                <a:lnSpc>
                  <a:spcPts val="3375"/>
                </a:lnSpc>
              </a:pPr>
            </a:p>
            <a:p>
              <a:pPr algn="l" marL="361950" indent="-180975" lvl="1">
                <a:lnSpc>
                  <a:spcPts val="3375"/>
                </a:lnSpc>
              </a:pPr>
              <a:r>
                <a:rPr lang="en-US" b="true" sz="2812" spc="6">
                  <a:solidFill>
                    <a:srgbClr val="000000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Steiner (1861 – 1925)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Made a connection between the child’s spirituality and their world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Encourages use of the outdoor environment and provided spaces that were as natural as possible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Believed children should be able to play without adult interference 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8083806" y="-1487669"/>
            <a:ext cx="29300433" cy="18015520"/>
            <a:chOff x="0" y="0"/>
            <a:chExt cx="7716987" cy="474482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716986" cy="4744828"/>
            </a:xfrm>
            <a:custGeom>
              <a:avLst/>
              <a:gdLst/>
              <a:ahLst/>
              <a:cxnLst/>
              <a:rect r="r" b="b" t="t" l="l"/>
              <a:pathLst>
                <a:path h="4744828" w="7716986">
                  <a:moveTo>
                    <a:pt x="0" y="0"/>
                  </a:moveTo>
                  <a:lnTo>
                    <a:pt x="7716986" y="0"/>
                  </a:lnTo>
                  <a:lnTo>
                    <a:pt x="7716986" y="4744828"/>
                  </a:lnTo>
                  <a:lnTo>
                    <a:pt x="0" y="4744828"/>
                  </a:lnTo>
                  <a:close/>
                </a:path>
              </a:pathLst>
            </a:custGeom>
            <a:solidFill>
              <a:srgbClr val="FFFFD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7716987" cy="47543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04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2846095" y="70019"/>
            <a:ext cx="12595809" cy="1917362"/>
            <a:chOff x="0" y="0"/>
            <a:chExt cx="11704320" cy="178165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</p:spPr>
        </p:sp>
        <p:sp>
          <p:nvSpPr>
            <p:cNvPr name="TextBox 7" id="7"/>
            <p:cNvSpPr txBox="true"/>
            <p:nvPr/>
          </p:nvSpPr>
          <p:spPr>
            <a:xfrm>
              <a:off x="0" y="-9525"/>
              <a:ext cx="11704320" cy="179118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000"/>
                </a:lnSpc>
              </a:pPr>
              <a:r>
                <a:rPr lang="en-US" sz="5000" spc="10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Y Dosbarth Allanol</a:t>
              </a:r>
            </a:p>
            <a:p>
              <a:pPr algn="ctr">
                <a:lnSpc>
                  <a:spcPts val="6000"/>
                </a:lnSpc>
              </a:pPr>
              <a:r>
                <a:rPr lang="en-US" sz="5000" spc="11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The Outdoor Classroom</a:t>
              </a:r>
            </a:p>
          </p:txBody>
        </p:sp>
      </p:grpSp>
      <p:sp>
        <p:nvSpPr>
          <p:cNvPr name="Freeform 8" id="8" descr="Outdoor learning"/>
          <p:cNvSpPr/>
          <p:nvPr/>
        </p:nvSpPr>
        <p:spPr>
          <a:xfrm flipH="false" flipV="false" rot="0">
            <a:off x="7906788" y="8064741"/>
            <a:ext cx="6460117" cy="2018786"/>
          </a:xfrm>
          <a:custGeom>
            <a:avLst/>
            <a:gdLst/>
            <a:ahLst/>
            <a:cxnLst/>
            <a:rect r="r" b="b" t="t" l="l"/>
            <a:pathLst>
              <a:path h="2018786" w="6460117">
                <a:moveTo>
                  <a:pt x="0" y="0"/>
                </a:moveTo>
                <a:lnTo>
                  <a:pt x="6460117" y="0"/>
                </a:lnTo>
                <a:lnTo>
                  <a:pt x="6460117" y="2018787"/>
                </a:lnTo>
                <a:lnTo>
                  <a:pt x="0" y="201878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-35" r="0" b="-35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4719330" y="8064741"/>
            <a:ext cx="3024399" cy="2018786"/>
          </a:xfrm>
          <a:custGeom>
            <a:avLst/>
            <a:gdLst/>
            <a:ahLst/>
            <a:cxnLst/>
            <a:rect r="r" b="b" t="t" l="l"/>
            <a:pathLst>
              <a:path h="2018786" w="3024399">
                <a:moveTo>
                  <a:pt x="0" y="0"/>
                </a:moveTo>
                <a:lnTo>
                  <a:pt x="3024399" y="0"/>
                </a:lnTo>
                <a:lnTo>
                  <a:pt x="3024399" y="2018787"/>
                </a:lnTo>
                <a:lnTo>
                  <a:pt x="0" y="201878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4526408" y="8064741"/>
            <a:ext cx="3030073" cy="2018786"/>
          </a:xfrm>
          <a:custGeom>
            <a:avLst/>
            <a:gdLst/>
            <a:ahLst/>
            <a:cxnLst/>
            <a:rect r="r" b="b" t="t" l="l"/>
            <a:pathLst>
              <a:path h="2018786" w="3030073">
                <a:moveTo>
                  <a:pt x="0" y="0"/>
                </a:moveTo>
                <a:lnTo>
                  <a:pt x="3030074" y="0"/>
                </a:lnTo>
                <a:lnTo>
                  <a:pt x="3030074" y="2018787"/>
                </a:lnTo>
                <a:lnTo>
                  <a:pt x="0" y="201878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306543" y="8064741"/>
            <a:ext cx="3870492" cy="2018786"/>
          </a:xfrm>
          <a:custGeom>
            <a:avLst/>
            <a:gdLst/>
            <a:ahLst/>
            <a:cxnLst/>
            <a:rect r="r" b="b" t="t" l="l"/>
            <a:pathLst>
              <a:path h="2018786" w="3870492">
                <a:moveTo>
                  <a:pt x="0" y="0"/>
                </a:moveTo>
                <a:lnTo>
                  <a:pt x="3870492" y="0"/>
                </a:lnTo>
                <a:lnTo>
                  <a:pt x="3870492" y="2018787"/>
                </a:lnTo>
                <a:lnTo>
                  <a:pt x="0" y="201878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12523" t="-28607" r="-15240" b="-34592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162086" y="1977856"/>
            <a:ext cx="8238346" cy="5953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29458" indent="-264729" lvl="1">
              <a:lnSpc>
                <a:spcPts val="2942"/>
              </a:lnSpc>
              <a:spcBef>
                <a:spcPct val="0"/>
              </a:spcBef>
              <a:buFont typeface="Arial"/>
              <a:buChar char="•"/>
            </a:pPr>
            <a:r>
              <a:rPr lang="en-US" sz="2452" spc="4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Profiadau synhwyraidd ar gael yn rhwydd </a:t>
            </a:r>
          </a:p>
          <a:p>
            <a:pPr algn="l">
              <a:lnSpc>
                <a:spcPts val="2942"/>
              </a:lnSpc>
              <a:spcBef>
                <a:spcPct val="0"/>
              </a:spcBef>
            </a:pPr>
          </a:p>
          <a:p>
            <a:pPr algn="l" marL="529458" indent="-264729" lvl="1">
              <a:lnSpc>
                <a:spcPts val="2942"/>
              </a:lnSpc>
              <a:spcBef>
                <a:spcPct val="0"/>
              </a:spcBef>
              <a:buFont typeface="Arial"/>
              <a:buChar char="•"/>
            </a:pPr>
            <a:r>
              <a:rPr lang="en-US" sz="2452" spc="4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Mwy o gyfleoedd ar gyfer creadigrwydd yn yr amgylchedd dysgu allanol (Moyles, 2010)</a:t>
            </a:r>
          </a:p>
          <a:p>
            <a:pPr algn="l">
              <a:lnSpc>
                <a:spcPts val="2942"/>
              </a:lnSpc>
              <a:spcBef>
                <a:spcPct val="0"/>
              </a:spcBef>
            </a:pPr>
          </a:p>
          <a:p>
            <a:pPr algn="l" marL="529458" indent="-264729" lvl="1">
              <a:lnSpc>
                <a:spcPts val="2942"/>
              </a:lnSpc>
              <a:spcBef>
                <a:spcPct val="0"/>
              </a:spcBef>
              <a:buFont typeface="Arial"/>
              <a:buChar char="•"/>
            </a:pPr>
            <a:r>
              <a:rPr lang="en-US" sz="2452" spc="4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Mwy o gyfleoedd ar gyfer dysgu drwy ymchwilio (Davies et al 2010)</a:t>
            </a:r>
          </a:p>
          <a:p>
            <a:pPr algn="l">
              <a:lnSpc>
                <a:spcPts val="2942"/>
              </a:lnSpc>
              <a:spcBef>
                <a:spcPct val="0"/>
              </a:spcBef>
            </a:pPr>
          </a:p>
          <a:p>
            <a:pPr algn="l" marL="529458" indent="-264729" lvl="1">
              <a:lnSpc>
                <a:spcPts val="2942"/>
              </a:lnSpc>
              <a:spcBef>
                <a:spcPct val="0"/>
              </a:spcBef>
              <a:buFont typeface="Arial"/>
              <a:buChar char="•"/>
            </a:pPr>
            <a:r>
              <a:rPr lang="en-US" sz="2452" spc="4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Dysgu y tu allan yn fwy cynhwysol – mae plant teithwyr a ffoaduriaid yn teimlo'n fwy cartrefol yn yr awyr agored (Bilton, 2004)</a:t>
            </a:r>
          </a:p>
          <a:p>
            <a:pPr algn="l">
              <a:lnSpc>
                <a:spcPts val="2942"/>
              </a:lnSpc>
              <a:spcBef>
                <a:spcPct val="0"/>
              </a:spcBef>
            </a:pPr>
          </a:p>
          <a:p>
            <a:pPr algn="l" marL="529458" indent="-264729" lvl="1">
              <a:lnSpc>
                <a:spcPts val="2942"/>
              </a:lnSpc>
              <a:spcBef>
                <a:spcPct val="0"/>
              </a:spcBef>
              <a:buFont typeface="Arial"/>
              <a:buChar char="•"/>
            </a:pPr>
            <a:r>
              <a:rPr lang="en-US" sz="2452" spc="5">
                <a:solidFill>
                  <a:srgbClr val="000000"/>
                </a:solidFill>
                <a:latin typeface="Rosario"/>
                <a:ea typeface="Rosario"/>
                <a:cs typeface="Rosario"/>
                <a:sym typeface="Rosario"/>
              </a:rPr>
              <a:t>Dywed lleoliadau sy'n darparu cyfnodau o fynediad am ddim i amgylcheddau dysgu yn yr awyr agored fod plant yn gyffredinol yn ymddwyn yn fwy cydweithredol (DCSF, 2008)</a:t>
            </a:r>
          </a:p>
        </p:txBody>
      </p:sp>
      <p:grpSp>
        <p:nvGrpSpPr>
          <p:cNvPr name="Group 13" id="13"/>
          <p:cNvGrpSpPr/>
          <p:nvPr/>
        </p:nvGrpSpPr>
        <p:grpSpPr>
          <a:xfrm rot="0">
            <a:off x="9689358" y="2325356"/>
            <a:ext cx="8287299" cy="5267650"/>
            <a:chOff x="0" y="0"/>
            <a:chExt cx="7371386" cy="4685469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7371386" cy="4685469"/>
            </a:xfrm>
            <a:custGeom>
              <a:avLst/>
              <a:gdLst/>
              <a:ahLst/>
              <a:cxnLst/>
              <a:rect r="r" b="b" t="t" l="l"/>
              <a:pathLst>
                <a:path h="4685469" w="7371386">
                  <a:moveTo>
                    <a:pt x="0" y="0"/>
                  </a:moveTo>
                  <a:lnTo>
                    <a:pt x="7371386" y="0"/>
                  </a:lnTo>
                  <a:lnTo>
                    <a:pt x="7371386" y="4685469"/>
                  </a:lnTo>
                  <a:lnTo>
                    <a:pt x="0" y="4685469"/>
                  </a:lnTo>
                  <a:close/>
                </a:path>
              </a:pathLst>
            </a:custGeom>
          </p:spPr>
        </p:sp>
        <p:sp>
          <p:nvSpPr>
            <p:cNvPr name="TextBox 15" id="15"/>
            <p:cNvSpPr txBox="true"/>
            <p:nvPr/>
          </p:nvSpPr>
          <p:spPr>
            <a:xfrm>
              <a:off x="0" y="0"/>
              <a:ext cx="7371386" cy="4685469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 marL="320251" indent="-160126" lvl="1">
                <a:lnSpc>
                  <a:spcPts val="2986"/>
                </a:lnSpc>
                <a:buFont typeface="Arial"/>
                <a:buChar char="•"/>
              </a:pPr>
              <a:r>
                <a:rPr lang="en-US" sz="2488" spc="5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Sensory experiences readily available </a:t>
              </a:r>
            </a:p>
            <a:p>
              <a:pPr algn="l" marL="320251" indent="-160126" lvl="1">
                <a:lnSpc>
                  <a:spcPts val="2986"/>
                </a:lnSpc>
              </a:pPr>
            </a:p>
            <a:p>
              <a:pPr algn="l" marL="320251" indent="-160126" lvl="1">
                <a:lnSpc>
                  <a:spcPts val="2986"/>
                </a:lnSpc>
                <a:buFont typeface="Arial"/>
                <a:buChar char="•"/>
              </a:pPr>
              <a:r>
                <a:rPr lang="en-US" sz="2488" spc="5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More opportunities for creativity in the outdoor learning environment (Moyles, 2010)</a:t>
              </a:r>
            </a:p>
            <a:p>
              <a:pPr algn="l" marL="320251" indent="-160126" lvl="1">
                <a:lnSpc>
                  <a:spcPts val="2986"/>
                </a:lnSpc>
              </a:pPr>
            </a:p>
            <a:p>
              <a:pPr algn="l" marL="320251" indent="-160126" lvl="1">
                <a:lnSpc>
                  <a:spcPts val="2986"/>
                </a:lnSpc>
                <a:buFont typeface="Arial"/>
                <a:buChar char="•"/>
              </a:pPr>
              <a:r>
                <a:rPr lang="en-US" sz="2488" spc="5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More opportunities for exploratory learning (Davies et al 2010)</a:t>
              </a:r>
            </a:p>
            <a:p>
              <a:pPr algn="l" marL="320251" indent="-160126" lvl="1">
                <a:lnSpc>
                  <a:spcPts val="2986"/>
                </a:lnSpc>
              </a:pPr>
            </a:p>
            <a:p>
              <a:pPr algn="l" marL="320251" indent="-160126" lvl="1">
                <a:lnSpc>
                  <a:spcPts val="2986"/>
                </a:lnSpc>
                <a:buFont typeface="Arial"/>
                <a:buChar char="•"/>
              </a:pPr>
              <a:r>
                <a:rPr lang="en-US" sz="2488" spc="5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Outside learning is more inclusive – traveller and refugee children feel more at ease outdoors (Bilton, 2004)</a:t>
              </a:r>
            </a:p>
            <a:p>
              <a:pPr algn="l" marL="320251" indent="-160126" lvl="1">
                <a:lnSpc>
                  <a:spcPts val="2986"/>
                </a:lnSpc>
              </a:pPr>
            </a:p>
            <a:p>
              <a:pPr algn="l" marL="320251" indent="-160126" lvl="1">
                <a:lnSpc>
                  <a:spcPts val="2986"/>
                </a:lnSpc>
                <a:buFont typeface="Arial"/>
                <a:buChar char="•"/>
              </a:pPr>
              <a:r>
                <a:rPr lang="en-US" sz="2488" spc="5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Settings that provide periods of free access to outdoor learning environments report that in general children behave more co-operatively (DCSF, 2008)</a:t>
              </a:r>
            </a:p>
          </p:txBody>
        </p:sp>
      </p:grp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8236206" y="-1640069"/>
            <a:ext cx="29300433" cy="18015520"/>
            <a:chOff x="0" y="0"/>
            <a:chExt cx="7716987" cy="474482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716986" cy="4744828"/>
            </a:xfrm>
            <a:custGeom>
              <a:avLst/>
              <a:gdLst/>
              <a:ahLst/>
              <a:cxnLst/>
              <a:rect r="r" b="b" t="t" l="l"/>
              <a:pathLst>
                <a:path h="4744828" w="7716986">
                  <a:moveTo>
                    <a:pt x="0" y="0"/>
                  </a:moveTo>
                  <a:lnTo>
                    <a:pt x="7716986" y="0"/>
                  </a:lnTo>
                  <a:lnTo>
                    <a:pt x="7716986" y="4744828"/>
                  </a:lnTo>
                  <a:lnTo>
                    <a:pt x="0" y="4744828"/>
                  </a:lnTo>
                  <a:close/>
                </a:path>
              </a:pathLst>
            </a:custGeom>
            <a:solidFill>
              <a:srgbClr val="FFFFD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7716987" cy="47543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04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9685818" y="2682239"/>
            <a:ext cx="7420618" cy="7154951"/>
            <a:chOff x="0" y="0"/>
            <a:chExt cx="7035845" cy="6783954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7035845" cy="6783954"/>
            </a:xfrm>
            <a:custGeom>
              <a:avLst/>
              <a:gdLst/>
              <a:ahLst/>
              <a:cxnLst/>
              <a:rect r="r" b="b" t="t" l="l"/>
              <a:pathLst>
                <a:path h="6783954" w="7035845">
                  <a:moveTo>
                    <a:pt x="0" y="0"/>
                  </a:moveTo>
                  <a:lnTo>
                    <a:pt x="7035845" y="0"/>
                  </a:lnTo>
                  <a:lnTo>
                    <a:pt x="7035845" y="6783954"/>
                  </a:lnTo>
                  <a:lnTo>
                    <a:pt x="0" y="6783954"/>
                  </a:lnTo>
                  <a:close/>
                </a:path>
              </a:pathLst>
            </a:custGeom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7035845" cy="6783954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4320"/>
                </a:lnSpc>
              </a:pPr>
              <a:r>
                <a:rPr lang="en-US" sz="3600" spc="8" u="sng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What is risk?</a:t>
              </a:r>
            </a:p>
            <a:p>
              <a:pPr algn="l">
                <a:lnSpc>
                  <a:spcPts val="4320"/>
                </a:lnSpc>
              </a:pPr>
            </a:p>
            <a:p>
              <a:pPr algn="l">
                <a:lnSpc>
                  <a:spcPts val="4320"/>
                </a:lnSpc>
              </a:pPr>
              <a:r>
                <a:rPr lang="en-US" sz="3600" spc="8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‘Any behaviour in which there is uncertainty about the outcomes. It involves a consideration of the benefits against the possible undesirable consequences of the behaviour as well as the probability of success or failure’</a:t>
              </a:r>
            </a:p>
            <a:p>
              <a:pPr algn="l">
                <a:lnSpc>
                  <a:spcPts val="4320"/>
                </a:lnSpc>
              </a:pPr>
              <a:r>
                <a:rPr lang="en-US" sz="3600" spc="8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Little (2006) </a:t>
              </a:r>
            </a:p>
            <a:p>
              <a:pPr algn="l">
                <a:lnSpc>
                  <a:spcPts val="4320"/>
                </a:lnSpc>
              </a:pPr>
            </a:p>
            <a:p>
              <a:pPr algn="l">
                <a:lnSpc>
                  <a:spcPts val="4320"/>
                </a:lnSpc>
              </a:pPr>
              <a:r>
                <a:rPr lang="en-US" sz="3600" spc="8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Make a list of the characteristics of ‘risky’ activities in the outdoors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2971800" y="89154"/>
            <a:ext cx="12344400" cy="1879092"/>
            <a:chOff x="0" y="0"/>
            <a:chExt cx="11704320" cy="178165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</p:spPr>
        </p:sp>
        <p:sp>
          <p:nvSpPr>
            <p:cNvPr name="TextBox 10" id="10"/>
            <p:cNvSpPr txBox="true"/>
            <p:nvPr/>
          </p:nvSpPr>
          <p:spPr>
            <a:xfrm>
              <a:off x="0" y="0"/>
              <a:ext cx="1170432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919"/>
                </a:lnSpc>
              </a:pPr>
              <a:r>
                <a:rPr lang="en-US" sz="6599" spc="15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Risg a Her / Risk and Challenge</a:t>
              </a: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1028700" y="2410776"/>
            <a:ext cx="7487643" cy="7697876"/>
            <a:chOff x="0" y="0"/>
            <a:chExt cx="7099395" cy="7298727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7099395" cy="7298727"/>
            </a:xfrm>
            <a:custGeom>
              <a:avLst/>
              <a:gdLst/>
              <a:ahLst/>
              <a:cxnLst/>
              <a:rect r="r" b="b" t="t" l="l"/>
              <a:pathLst>
                <a:path h="7298727" w="7099395">
                  <a:moveTo>
                    <a:pt x="0" y="0"/>
                  </a:moveTo>
                  <a:lnTo>
                    <a:pt x="7099395" y="0"/>
                  </a:lnTo>
                  <a:lnTo>
                    <a:pt x="7099395" y="7298727"/>
                  </a:lnTo>
                  <a:lnTo>
                    <a:pt x="0" y="7298727"/>
                  </a:lnTo>
                  <a:close/>
                </a:path>
              </a:pathLst>
            </a:custGeom>
          </p:spPr>
        </p:sp>
        <p:sp>
          <p:nvSpPr>
            <p:cNvPr name="TextBox 13" id="13"/>
            <p:cNvSpPr txBox="true"/>
            <p:nvPr/>
          </p:nvSpPr>
          <p:spPr>
            <a:xfrm>
              <a:off x="0" y="0"/>
              <a:ext cx="7099395" cy="7298727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4320"/>
                </a:lnSpc>
              </a:pPr>
              <a:r>
                <a:rPr lang="en-US" sz="3600" spc="8" u="sng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Beth yw risg?</a:t>
              </a:r>
            </a:p>
            <a:p>
              <a:pPr algn="l">
                <a:lnSpc>
                  <a:spcPts val="4320"/>
                </a:lnSpc>
              </a:pPr>
            </a:p>
            <a:p>
              <a:pPr algn="l">
                <a:lnSpc>
                  <a:spcPts val="4320"/>
                </a:lnSpc>
              </a:pPr>
              <a:r>
                <a:rPr lang="en-US" sz="3600" spc="8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'Unrhyw ymddygiad lle mae ansicrwydd ynglŷn â'r canlyniadau. Mae'n golygu ystyried y manteision yn erbyn canlyniadau annymunol posibl yr ymddygiad yn ogystal â'r tebygolrwydd o lwyddiant neu fethiant'</a:t>
              </a:r>
            </a:p>
            <a:p>
              <a:pPr algn="l">
                <a:lnSpc>
                  <a:spcPts val="4320"/>
                </a:lnSpc>
              </a:pPr>
              <a:r>
                <a:rPr lang="en-US" sz="3600" spc="8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Little (2006) </a:t>
              </a:r>
            </a:p>
            <a:p>
              <a:pPr algn="l">
                <a:lnSpc>
                  <a:spcPts val="4320"/>
                </a:lnSpc>
              </a:pPr>
            </a:p>
            <a:p>
              <a:pPr algn="l">
                <a:lnSpc>
                  <a:spcPts val="4320"/>
                </a:lnSpc>
              </a:pPr>
              <a:r>
                <a:rPr lang="en-US" sz="3600" spc="8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Gwnewch restr o nodweddion gweithgareddau 'peryglus' yn yr awyr agored</a:t>
              </a:r>
            </a:p>
          </p:txBody>
        </p:sp>
      </p:grpSp>
      <p:sp>
        <p:nvSpPr>
          <p:cNvPr name="Freeform 14" id="14"/>
          <p:cNvSpPr/>
          <p:nvPr/>
        </p:nvSpPr>
        <p:spPr>
          <a:xfrm flipH="false" flipV="false" rot="0">
            <a:off x="307058" y="330834"/>
            <a:ext cx="2169442" cy="1898262"/>
          </a:xfrm>
          <a:custGeom>
            <a:avLst/>
            <a:gdLst/>
            <a:ahLst/>
            <a:cxnLst/>
            <a:rect r="r" b="b" t="t" l="l"/>
            <a:pathLst>
              <a:path h="1898262" w="2169442">
                <a:moveTo>
                  <a:pt x="0" y="0"/>
                </a:moveTo>
                <a:lnTo>
                  <a:pt x="2169442" y="0"/>
                </a:lnTo>
                <a:lnTo>
                  <a:pt x="2169442" y="1898262"/>
                </a:lnTo>
                <a:lnTo>
                  <a:pt x="0" y="189826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15813998" y="330834"/>
            <a:ext cx="2169442" cy="1898262"/>
          </a:xfrm>
          <a:custGeom>
            <a:avLst/>
            <a:gdLst/>
            <a:ahLst/>
            <a:cxnLst/>
            <a:rect r="r" b="b" t="t" l="l"/>
            <a:pathLst>
              <a:path h="1898262" w="2169442">
                <a:moveTo>
                  <a:pt x="0" y="0"/>
                </a:moveTo>
                <a:lnTo>
                  <a:pt x="2169442" y="0"/>
                </a:lnTo>
                <a:lnTo>
                  <a:pt x="2169442" y="1898262"/>
                </a:lnTo>
                <a:lnTo>
                  <a:pt x="0" y="189826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8388606" y="-1792469"/>
            <a:ext cx="29300433" cy="18015520"/>
            <a:chOff x="0" y="0"/>
            <a:chExt cx="7716987" cy="474482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716986" cy="4744828"/>
            </a:xfrm>
            <a:custGeom>
              <a:avLst/>
              <a:gdLst/>
              <a:ahLst/>
              <a:cxnLst/>
              <a:rect r="r" b="b" t="t" l="l"/>
              <a:pathLst>
                <a:path h="4744828" w="7716986">
                  <a:moveTo>
                    <a:pt x="0" y="0"/>
                  </a:moveTo>
                  <a:lnTo>
                    <a:pt x="7716986" y="0"/>
                  </a:lnTo>
                  <a:lnTo>
                    <a:pt x="7716986" y="4744828"/>
                  </a:lnTo>
                  <a:lnTo>
                    <a:pt x="0" y="4744828"/>
                  </a:lnTo>
                  <a:close/>
                </a:path>
              </a:pathLst>
            </a:custGeom>
            <a:solidFill>
              <a:srgbClr val="FFFFD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7716987" cy="47543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04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9144000" y="2929991"/>
            <a:ext cx="8917045" cy="7099453"/>
            <a:chOff x="0" y="0"/>
            <a:chExt cx="7647642" cy="6088797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7647642" cy="6088797"/>
            </a:xfrm>
            <a:custGeom>
              <a:avLst/>
              <a:gdLst/>
              <a:ahLst/>
              <a:cxnLst/>
              <a:rect r="r" b="b" t="t" l="l"/>
              <a:pathLst>
                <a:path h="6088797" w="7647642">
                  <a:moveTo>
                    <a:pt x="0" y="0"/>
                  </a:moveTo>
                  <a:lnTo>
                    <a:pt x="7647642" y="0"/>
                  </a:lnTo>
                  <a:lnTo>
                    <a:pt x="7647642" y="6088797"/>
                  </a:lnTo>
                  <a:lnTo>
                    <a:pt x="0" y="6088797"/>
                  </a:lnTo>
                  <a:close/>
                </a:path>
              </a:pathLst>
            </a:custGeom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7647642" cy="6088797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 marL="334604" indent="-167302" lvl="1">
                <a:lnSpc>
                  <a:spcPts val="3120"/>
                </a:lnSpc>
                <a:buFont typeface="Arial"/>
                <a:buChar char="•"/>
              </a:pPr>
              <a:r>
                <a:rPr lang="en-US" sz="260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play involving height, motion and speed</a:t>
              </a:r>
            </a:p>
            <a:p>
              <a:pPr algn="l" marL="334604" indent="-167302" lvl="1">
                <a:lnSpc>
                  <a:spcPts val="3120"/>
                </a:lnSpc>
              </a:pPr>
            </a:p>
            <a:p>
              <a:pPr algn="l" marL="334604" indent="-167302" lvl="1">
                <a:lnSpc>
                  <a:spcPts val="3120"/>
                </a:lnSpc>
                <a:buFont typeface="Arial"/>
                <a:buChar char="•"/>
              </a:pPr>
              <a:r>
                <a:rPr lang="en-US" sz="260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inverting the normal order of things – tipping, hanging, spinning, rolling </a:t>
              </a:r>
            </a:p>
            <a:p>
              <a:pPr algn="l" marL="334604" indent="-167302" lvl="1">
                <a:lnSpc>
                  <a:spcPts val="3120"/>
                </a:lnSpc>
              </a:pPr>
            </a:p>
            <a:p>
              <a:pPr algn="l" marL="334604" indent="-167302" lvl="1">
                <a:lnSpc>
                  <a:spcPts val="3120"/>
                </a:lnSpc>
                <a:buFont typeface="Arial"/>
                <a:buChar char="•"/>
              </a:pPr>
              <a:r>
                <a:rPr lang="en-US" sz="260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joy in precariousness, unpredictability</a:t>
              </a:r>
            </a:p>
            <a:p>
              <a:pPr algn="l" marL="334604" indent="-167302" lvl="1">
                <a:lnSpc>
                  <a:spcPts val="3120"/>
                </a:lnSpc>
              </a:pPr>
            </a:p>
            <a:p>
              <a:pPr algn="l" marL="334604" indent="-167302" lvl="1">
                <a:lnSpc>
                  <a:spcPts val="3120"/>
                </a:lnSpc>
                <a:buFont typeface="Arial"/>
                <a:buChar char="•"/>
              </a:pPr>
              <a:r>
                <a:rPr lang="en-US" sz="260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playing ‘on the edge’ of capability- testing skill, speed, endurance etc</a:t>
              </a:r>
            </a:p>
            <a:p>
              <a:pPr algn="l" marL="334604" indent="-167302" lvl="1">
                <a:lnSpc>
                  <a:spcPts val="3120"/>
                </a:lnSpc>
              </a:pPr>
              <a:r>
                <a:rPr lang="en-US" sz="260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	</a:t>
              </a:r>
            </a:p>
            <a:p>
              <a:pPr algn="l" marL="334604" indent="-167302" lvl="1">
                <a:lnSpc>
                  <a:spcPts val="3120"/>
                </a:lnSpc>
                <a:buFont typeface="Arial"/>
                <a:buChar char="•"/>
              </a:pPr>
              <a:r>
                <a:rPr lang="en-US" sz="260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deliberate thrill seeking</a:t>
              </a:r>
            </a:p>
            <a:p>
              <a:pPr algn="l" marL="334604" indent="-167302" lvl="1">
                <a:lnSpc>
                  <a:spcPts val="3120"/>
                </a:lnSpc>
              </a:pPr>
            </a:p>
            <a:p>
              <a:pPr algn="l" marL="334604" indent="-167302" lvl="1">
                <a:lnSpc>
                  <a:spcPts val="3120"/>
                </a:lnSpc>
                <a:buFont typeface="Arial"/>
                <a:buChar char="•"/>
              </a:pPr>
              <a:r>
                <a:rPr lang="en-US" sz="260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seeking out scary situations whether imagined or real eg going in a dark place</a:t>
              </a:r>
            </a:p>
            <a:p>
              <a:pPr algn="l" marL="334604" indent="-167302" lvl="1">
                <a:lnSpc>
                  <a:spcPts val="3120"/>
                </a:lnSpc>
              </a:pPr>
            </a:p>
            <a:p>
              <a:pPr algn="l" marL="334604" indent="-167302" lvl="1">
                <a:lnSpc>
                  <a:spcPts val="3120"/>
                </a:lnSpc>
                <a:buFont typeface="Arial"/>
                <a:buChar char="•"/>
              </a:pPr>
              <a:r>
                <a:rPr lang="en-US" sz="260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simultaneous experience of joy &amp; fear, in control and out of control, risk and mastery, play and reality</a:t>
              </a:r>
            </a:p>
            <a:p>
              <a:pPr algn="l" marL="334604" indent="-167302" lvl="1">
                <a:lnSpc>
                  <a:spcPts val="3120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0" y="0"/>
            <a:ext cx="13647074" cy="2077388"/>
            <a:chOff x="0" y="0"/>
            <a:chExt cx="11704320" cy="178165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</p:spPr>
        </p:sp>
        <p:sp>
          <p:nvSpPr>
            <p:cNvPr name="TextBox 10" id="10"/>
            <p:cNvSpPr txBox="true"/>
            <p:nvPr/>
          </p:nvSpPr>
          <p:spPr>
            <a:xfrm>
              <a:off x="0" y="0"/>
              <a:ext cx="1170432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200"/>
                </a:lnSpc>
              </a:pPr>
              <a:r>
                <a:rPr lang="en-US" sz="6000" spc="13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Nodweddion ‘peryglus’</a:t>
              </a:r>
            </a:p>
            <a:p>
              <a:pPr algn="ctr">
                <a:lnSpc>
                  <a:spcPts val="7200"/>
                </a:lnSpc>
              </a:pPr>
              <a:r>
                <a:rPr lang="en-US" sz="6000" spc="13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‘Risky’ characteristics</a:t>
              </a: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176896" y="2929991"/>
            <a:ext cx="8371515" cy="7099453"/>
            <a:chOff x="0" y="0"/>
            <a:chExt cx="7179773" cy="6088797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7179773" cy="6088797"/>
            </a:xfrm>
            <a:custGeom>
              <a:avLst/>
              <a:gdLst/>
              <a:ahLst/>
              <a:cxnLst/>
              <a:rect r="r" b="b" t="t" l="l"/>
              <a:pathLst>
                <a:path h="6088797" w="7179773">
                  <a:moveTo>
                    <a:pt x="0" y="0"/>
                  </a:moveTo>
                  <a:lnTo>
                    <a:pt x="7179773" y="0"/>
                  </a:lnTo>
                  <a:lnTo>
                    <a:pt x="7179773" y="6088797"/>
                  </a:lnTo>
                  <a:lnTo>
                    <a:pt x="0" y="6088797"/>
                  </a:lnTo>
                  <a:close/>
                </a:path>
              </a:pathLst>
            </a:custGeom>
          </p:spPr>
        </p:sp>
        <p:sp>
          <p:nvSpPr>
            <p:cNvPr name="TextBox 13" id="13"/>
            <p:cNvSpPr txBox="true"/>
            <p:nvPr/>
          </p:nvSpPr>
          <p:spPr>
            <a:xfrm>
              <a:off x="0" y="0"/>
              <a:ext cx="7179773" cy="6088797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 marL="334604" indent="-167302" lvl="1">
                <a:lnSpc>
                  <a:spcPts val="3120"/>
                </a:lnSpc>
                <a:buFont typeface="Arial"/>
                <a:buChar char="•"/>
              </a:pPr>
              <a:r>
                <a:rPr lang="en-US" sz="260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chwarae sy'n cynnwys uchder, symudiad a chyflymder </a:t>
              </a:r>
            </a:p>
            <a:p>
              <a:pPr algn="l" marL="334604" indent="-167302" lvl="1">
                <a:lnSpc>
                  <a:spcPts val="3120"/>
                </a:lnSpc>
              </a:pPr>
            </a:p>
            <a:p>
              <a:pPr algn="l" marL="334604" indent="-167302" lvl="1">
                <a:lnSpc>
                  <a:spcPts val="3120"/>
                </a:lnSpc>
                <a:buFont typeface="Arial"/>
                <a:buChar char="•"/>
              </a:pPr>
              <a:r>
                <a:rPr lang="en-US" sz="260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gwrthdroi trefn arferol pethau – tipio, hongian, troelli, rholio</a:t>
              </a:r>
            </a:p>
            <a:p>
              <a:pPr algn="l" marL="334604" indent="-167302" lvl="1">
                <a:lnSpc>
                  <a:spcPts val="3120"/>
                </a:lnSpc>
              </a:pPr>
            </a:p>
            <a:p>
              <a:pPr algn="l" marL="334604" indent="-167302" lvl="1">
                <a:lnSpc>
                  <a:spcPts val="3120"/>
                </a:lnSpc>
                <a:buFont typeface="Arial"/>
                <a:buChar char="•"/>
              </a:pPr>
              <a:r>
                <a:rPr lang="en-US" sz="260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llawenydd mewn bod yn ansicr, anrhagweladwyedd</a:t>
              </a:r>
            </a:p>
            <a:p>
              <a:pPr algn="l" marL="334604" indent="-167302" lvl="1">
                <a:lnSpc>
                  <a:spcPts val="3120"/>
                </a:lnSpc>
              </a:pPr>
            </a:p>
            <a:p>
              <a:pPr algn="l" marL="334604" indent="-167302" lvl="1">
                <a:lnSpc>
                  <a:spcPts val="3120"/>
                </a:lnSpc>
                <a:buFont typeface="Arial"/>
                <a:buChar char="•"/>
              </a:pPr>
              <a:r>
                <a:rPr lang="en-US" sz="260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chwarae 'ar gyrion' gallu - profi sgil, cyflymder, dygnwch ac ati</a:t>
              </a:r>
            </a:p>
            <a:p>
              <a:pPr algn="l" marL="334604" indent="-167302" lvl="1">
                <a:lnSpc>
                  <a:spcPts val="3120"/>
                </a:lnSpc>
              </a:pPr>
            </a:p>
            <a:p>
              <a:pPr algn="l" marL="334604" indent="-167302" lvl="1">
                <a:lnSpc>
                  <a:spcPts val="3120"/>
                </a:lnSpc>
                <a:buFont typeface="Arial"/>
                <a:buChar char="•"/>
              </a:pPr>
              <a:r>
                <a:rPr lang="en-US" sz="260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chwilio am wefr fwriadol</a:t>
              </a:r>
            </a:p>
            <a:p>
              <a:pPr algn="l" marL="334604" indent="-167302" lvl="1">
                <a:lnSpc>
                  <a:spcPts val="3120"/>
                </a:lnSpc>
              </a:pPr>
            </a:p>
            <a:p>
              <a:pPr algn="l" marL="334604" indent="-167302" lvl="1">
                <a:lnSpc>
                  <a:spcPts val="3120"/>
                </a:lnSpc>
                <a:buFont typeface="Arial"/>
                <a:buChar char="•"/>
              </a:pPr>
              <a:r>
                <a:rPr lang="en-US" sz="260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chwilio am sefyllfaoedd brawychus boed yn ddychmygol neu'n wirioneddol ee mynd mewn i le tywyll</a:t>
              </a:r>
            </a:p>
            <a:p>
              <a:pPr algn="l" marL="334604" indent="-167302" lvl="1">
                <a:lnSpc>
                  <a:spcPts val="3120"/>
                </a:lnSpc>
              </a:pPr>
            </a:p>
            <a:p>
              <a:pPr algn="l" marL="334604" indent="-167302" lvl="1">
                <a:lnSpc>
                  <a:spcPts val="3120"/>
                </a:lnSpc>
                <a:buFont typeface="Arial"/>
                <a:buChar char="•"/>
              </a:pPr>
              <a:r>
                <a:rPr lang="en-US" sz="260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profiad ar yr un pryd o lawenydd ac ofn, mewn rheolaeth ac allan o reolaeth, risg a meistrolaeth, chwarae a realiti</a:t>
              </a:r>
            </a:p>
            <a:p>
              <a:pPr algn="l" marL="334604" indent="-167302" lvl="1">
                <a:lnSpc>
                  <a:spcPts val="3120"/>
                </a:lnSpc>
              </a:pPr>
            </a:p>
          </p:txBody>
        </p:sp>
      </p:grpSp>
      <p:sp>
        <p:nvSpPr>
          <p:cNvPr name="Freeform 14" id="14" descr="Why Letting Your Child Take a Risk May Actually Be Good ..."/>
          <p:cNvSpPr/>
          <p:nvPr/>
        </p:nvSpPr>
        <p:spPr>
          <a:xfrm flipH="false" flipV="false" rot="0">
            <a:off x="14356165" y="157734"/>
            <a:ext cx="3704880" cy="2322352"/>
          </a:xfrm>
          <a:custGeom>
            <a:avLst/>
            <a:gdLst/>
            <a:ahLst/>
            <a:cxnLst/>
            <a:rect r="r" b="b" t="t" l="l"/>
            <a:pathLst>
              <a:path h="2322352" w="3704880">
                <a:moveTo>
                  <a:pt x="0" y="0"/>
                </a:moveTo>
                <a:lnTo>
                  <a:pt x="3704880" y="0"/>
                </a:lnTo>
                <a:lnTo>
                  <a:pt x="3704880" y="2322352"/>
                </a:lnTo>
                <a:lnTo>
                  <a:pt x="0" y="232235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46" t="0" r="-146" b="0"/>
            </a:stretch>
          </a:blipFill>
        </p:spPr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8541006" y="-1944869"/>
            <a:ext cx="29300433" cy="18015520"/>
            <a:chOff x="0" y="0"/>
            <a:chExt cx="7716987" cy="474482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716986" cy="4744828"/>
            </a:xfrm>
            <a:custGeom>
              <a:avLst/>
              <a:gdLst/>
              <a:ahLst/>
              <a:cxnLst/>
              <a:rect r="r" b="b" t="t" l="l"/>
              <a:pathLst>
                <a:path h="4744828" w="7716986">
                  <a:moveTo>
                    <a:pt x="0" y="0"/>
                  </a:moveTo>
                  <a:lnTo>
                    <a:pt x="7716986" y="0"/>
                  </a:lnTo>
                  <a:lnTo>
                    <a:pt x="7716986" y="4744828"/>
                  </a:lnTo>
                  <a:lnTo>
                    <a:pt x="0" y="4744828"/>
                  </a:lnTo>
                  <a:close/>
                </a:path>
              </a:pathLst>
            </a:custGeom>
            <a:solidFill>
              <a:srgbClr val="FFFFD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7716987" cy="47543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04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9547422" y="5143500"/>
            <a:ext cx="7953186" cy="4236387"/>
            <a:chOff x="0" y="0"/>
            <a:chExt cx="7540799" cy="4016722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7540799" cy="4016722"/>
            </a:xfrm>
            <a:custGeom>
              <a:avLst/>
              <a:gdLst/>
              <a:ahLst/>
              <a:cxnLst/>
              <a:rect r="r" b="b" t="t" l="l"/>
              <a:pathLst>
                <a:path h="4016722" w="7540799">
                  <a:moveTo>
                    <a:pt x="0" y="0"/>
                  </a:moveTo>
                  <a:lnTo>
                    <a:pt x="7540799" y="0"/>
                  </a:lnTo>
                  <a:lnTo>
                    <a:pt x="7540799" y="4016722"/>
                  </a:lnTo>
                  <a:lnTo>
                    <a:pt x="0" y="4016722"/>
                  </a:lnTo>
                  <a:close/>
                </a:path>
              </a:pathLst>
            </a:custGeom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7540799" cy="4016722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 marL="386080" indent="-193040" lvl="1">
                <a:lnSpc>
                  <a:spcPts val="3600"/>
                </a:lnSpc>
                <a:buFont typeface="Arial"/>
                <a:buChar char="•"/>
              </a:pPr>
              <a:r>
                <a:rPr lang="en-US" sz="300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Positive learning dispositions</a:t>
              </a:r>
            </a:p>
            <a:p>
              <a:pPr algn="l" marL="386080" indent="-193040" lvl="1">
                <a:lnSpc>
                  <a:spcPts val="3600"/>
                </a:lnSpc>
                <a:buFont typeface="Arial"/>
                <a:buChar char="•"/>
              </a:pPr>
              <a:r>
                <a:rPr lang="en-US" sz="300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A mastery approach – an ‘I can do it’ attitude</a:t>
              </a:r>
            </a:p>
            <a:p>
              <a:pPr algn="l" marL="386080" indent="-193040" lvl="1">
                <a:lnSpc>
                  <a:spcPts val="3600"/>
                </a:lnSpc>
                <a:buFont typeface="Arial"/>
                <a:buChar char="•"/>
              </a:pPr>
              <a:r>
                <a:rPr lang="en-US" sz="300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Playing at the edge of capabilities – pushing limits </a:t>
              </a:r>
            </a:p>
            <a:p>
              <a:pPr algn="l" marL="386080" indent="-193040" lvl="1">
                <a:lnSpc>
                  <a:spcPts val="3600"/>
                </a:lnSpc>
                <a:buFont typeface="Arial"/>
                <a:buChar char="•"/>
              </a:pPr>
              <a:r>
                <a:rPr lang="en-US" sz="300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Emotional well being and resilience</a:t>
              </a:r>
            </a:p>
            <a:p>
              <a:pPr algn="l" marL="386080" indent="-193040" lvl="1">
                <a:lnSpc>
                  <a:spcPts val="3600"/>
                </a:lnSpc>
                <a:buFont typeface="Arial"/>
                <a:buChar char="•"/>
              </a:pPr>
              <a:r>
                <a:rPr lang="en-US" sz="300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‘training for the unexpected’ (Spinka, Newberry and Bekoff 2004)</a:t>
              </a:r>
            </a:p>
            <a:p>
              <a:pPr algn="l" marL="385953" indent="-192976" lvl="1">
                <a:lnSpc>
                  <a:spcPts val="3600"/>
                </a:lnSpc>
                <a:buFont typeface="Arial"/>
                <a:buChar char="•"/>
              </a:pPr>
              <a:r>
                <a:rPr lang="en-US" sz="300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 Links between movement and thought (Athey , Greenland 2007)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2286000" y="89154"/>
            <a:ext cx="13716000" cy="1879092"/>
            <a:chOff x="0" y="0"/>
            <a:chExt cx="13004800" cy="178165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300480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3004800">
                  <a:moveTo>
                    <a:pt x="0" y="0"/>
                  </a:moveTo>
                  <a:lnTo>
                    <a:pt x="13004800" y="0"/>
                  </a:lnTo>
                  <a:lnTo>
                    <a:pt x="13004800" y="1781658"/>
                  </a:lnTo>
                  <a:lnTo>
                    <a:pt x="0" y="1781658"/>
                  </a:lnTo>
                  <a:close/>
                </a:path>
              </a:pathLst>
            </a:custGeom>
          </p:spPr>
        </p:sp>
        <p:sp>
          <p:nvSpPr>
            <p:cNvPr name="TextBox 10" id="10"/>
            <p:cNvSpPr txBox="true"/>
            <p:nvPr/>
          </p:nvSpPr>
          <p:spPr>
            <a:xfrm>
              <a:off x="0" y="0"/>
              <a:ext cx="1300480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749"/>
                </a:lnSpc>
              </a:pPr>
              <a:r>
                <a:rPr lang="en-US" sz="5624" spc="13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Beth yw manteision cymryd risgiau?</a:t>
              </a:r>
            </a:p>
            <a:p>
              <a:pPr algn="ctr">
                <a:lnSpc>
                  <a:spcPts val="6749"/>
                </a:lnSpc>
              </a:pPr>
              <a:r>
                <a:rPr lang="en-US" sz="5624" spc="13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What are the benefits of risk taking?</a:t>
              </a: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1028700" y="4993365"/>
            <a:ext cx="7558146" cy="4293483"/>
            <a:chOff x="0" y="0"/>
            <a:chExt cx="7166242" cy="4070858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7166242" cy="4070858"/>
            </a:xfrm>
            <a:custGeom>
              <a:avLst/>
              <a:gdLst/>
              <a:ahLst/>
              <a:cxnLst/>
              <a:rect r="r" b="b" t="t" l="l"/>
              <a:pathLst>
                <a:path h="4070858" w="7166242">
                  <a:moveTo>
                    <a:pt x="0" y="0"/>
                  </a:moveTo>
                  <a:lnTo>
                    <a:pt x="7166242" y="0"/>
                  </a:lnTo>
                  <a:lnTo>
                    <a:pt x="7166242" y="4070858"/>
                  </a:lnTo>
                  <a:lnTo>
                    <a:pt x="0" y="4070858"/>
                  </a:lnTo>
                  <a:close/>
                </a:path>
              </a:pathLst>
            </a:custGeom>
          </p:spPr>
        </p:sp>
        <p:sp>
          <p:nvSpPr>
            <p:cNvPr name="TextBox 13" id="13"/>
            <p:cNvSpPr txBox="true"/>
            <p:nvPr/>
          </p:nvSpPr>
          <p:spPr>
            <a:xfrm>
              <a:off x="0" y="0"/>
              <a:ext cx="7166242" cy="4070858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 marL="386080" indent="-193040" lvl="1">
                <a:lnSpc>
                  <a:spcPts val="3600"/>
                </a:lnSpc>
                <a:buFont typeface="Arial"/>
                <a:buChar char="•"/>
              </a:pPr>
              <a:r>
                <a:rPr lang="en-US" sz="300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Tueddiadau dysgu cadarnhaol</a:t>
              </a:r>
            </a:p>
            <a:p>
              <a:pPr algn="l" marL="386080" indent="-193040" lvl="1">
                <a:lnSpc>
                  <a:spcPts val="3600"/>
                </a:lnSpc>
                <a:buFont typeface="Arial"/>
                <a:buChar char="•"/>
              </a:pPr>
              <a:r>
                <a:rPr lang="en-US" sz="300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Dull meistrolgar – agwedd 'Dwi'n gallu ei wneud'</a:t>
              </a:r>
            </a:p>
            <a:p>
              <a:pPr algn="l" marL="386080" indent="-193040" lvl="1">
                <a:lnSpc>
                  <a:spcPts val="3600"/>
                </a:lnSpc>
                <a:buFont typeface="Arial"/>
                <a:buChar char="•"/>
              </a:pPr>
              <a:r>
                <a:rPr lang="en-US" sz="300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Chwarae ar gyrion gallu – gwthio terfynau  </a:t>
              </a:r>
            </a:p>
            <a:p>
              <a:pPr algn="l" marL="386080" indent="-193040" lvl="1">
                <a:lnSpc>
                  <a:spcPts val="3600"/>
                </a:lnSpc>
                <a:buFont typeface="Arial"/>
                <a:buChar char="•"/>
              </a:pPr>
              <a:r>
                <a:rPr lang="en-US" sz="300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Lles emosiynol a gwydnwch</a:t>
              </a:r>
            </a:p>
            <a:p>
              <a:pPr algn="l" marL="386080" indent="-193040" lvl="1">
                <a:lnSpc>
                  <a:spcPts val="3600"/>
                </a:lnSpc>
                <a:buFont typeface="Arial"/>
                <a:buChar char="•"/>
              </a:pPr>
              <a:r>
                <a:rPr lang="en-US" sz="300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'hyfforddiant ar gyfer yr annisgwyl' (Spinka, Newberry a Bekoff 2004)</a:t>
              </a:r>
            </a:p>
            <a:p>
              <a:pPr algn="l" marL="386080" indent="-193040" lvl="1">
                <a:lnSpc>
                  <a:spcPts val="3600"/>
                </a:lnSpc>
                <a:buFont typeface="Arial"/>
                <a:buChar char="•"/>
              </a:pPr>
              <a:r>
                <a:rPr lang="en-US" sz="300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 Cysylltiadau rhwng symudiad a meddwl (Athey , Greenland 2007)</a:t>
              </a:r>
            </a:p>
          </p:txBody>
        </p:sp>
      </p:grpSp>
      <p:sp>
        <p:nvSpPr>
          <p:cNvPr name="Freeform 14" id="14" descr="Image result for Risk Taking in The Outdoor Classroom"/>
          <p:cNvSpPr/>
          <p:nvPr/>
        </p:nvSpPr>
        <p:spPr>
          <a:xfrm flipH="false" flipV="false" rot="0">
            <a:off x="4874022" y="1908343"/>
            <a:ext cx="2232225" cy="2976299"/>
          </a:xfrm>
          <a:custGeom>
            <a:avLst/>
            <a:gdLst/>
            <a:ahLst/>
            <a:cxnLst/>
            <a:rect r="r" b="b" t="t" l="l"/>
            <a:pathLst>
              <a:path h="2976299" w="2232225">
                <a:moveTo>
                  <a:pt x="0" y="0"/>
                </a:moveTo>
                <a:lnTo>
                  <a:pt x="2232225" y="0"/>
                </a:lnTo>
                <a:lnTo>
                  <a:pt x="2232225" y="2976299"/>
                </a:lnTo>
                <a:lnTo>
                  <a:pt x="0" y="297629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10059278" y="1908343"/>
            <a:ext cx="4458876" cy="2976299"/>
          </a:xfrm>
          <a:custGeom>
            <a:avLst/>
            <a:gdLst/>
            <a:ahLst/>
            <a:cxnLst/>
            <a:rect r="r" b="b" t="t" l="l"/>
            <a:pathLst>
              <a:path h="2976299" w="4458876">
                <a:moveTo>
                  <a:pt x="0" y="0"/>
                </a:moveTo>
                <a:lnTo>
                  <a:pt x="4458876" y="0"/>
                </a:lnTo>
                <a:lnTo>
                  <a:pt x="4458876" y="2976299"/>
                </a:lnTo>
                <a:lnTo>
                  <a:pt x="0" y="297629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8693406" y="-2097269"/>
            <a:ext cx="29300433" cy="18015520"/>
            <a:chOff x="0" y="0"/>
            <a:chExt cx="7716987" cy="474482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716986" cy="4744828"/>
            </a:xfrm>
            <a:custGeom>
              <a:avLst/>
              <a:gdLst/>
              <a:ahLst/>
              <a:cxnLst/>
              <a:rect r="r" b="b" t="t" l="l"/>
              <a:pathLst>
                <a:path h="4744828" w="7716986">
                  <a:moveTo>
                    <a:pt x="0" y="0"/>
                  </a:moveTo>
                  <a:lnTo>
                    <a:pt x="7716986" y="0"/>
                  </a:lnTo>
                  <a:lnTo>
                    <a:pt x="7716986" y="4744828"/>
                  </a:lnTo>
                  <a:lnTo>
                    <a:pt x="0" y="4744828"/>
                  </a:lnTo>
                  <a:close/>
                </a:path>
              </a:pathLst>
            </a:custGeom>
            <a:solidFill>
              <a:srgbClr val="FFFFD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7716987" cy="47543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04"/>
                </a:lnSpc>
              </a:pPr>
            </a:p>
          </p:txBody>
        </p:sp>
      </p:grpSp>
      <p:sp>
        <p:nvSpPr>
          <p:cNvPr name="Freeform 5" id="5" descr="24 best Early Childhood Furniture by Kohburg images on ..."/>
          <p:cNvSpPr/>
          <p:nvPr/>
        </p:nvSpPr>
        <p:spPr>
          <a:xfrm flipH="false" flipV="false" rot="0">
            <a:off x="5874022" y="7578638"/>
            <a:ext cx="3372154" cy="2422303"/>
          </a:xfrm>
          <a:custGeom>
            <a:avLst/>
            <a:gdLst/>
            <a:ahLst/>
            <a:cxnLst/>
            <a:rect r="r" b="b" t="t" l="l"/>
            <a:pathLst>
              <a:path h="2422303" w="3372154">
                <a:moveTo>
                  <a:pt x="0" y="0"/>
                </a:moveTo>
                <a:lnTo>
                  <a:pt x="3372155" y="0"/>
                </a:lnTo>
                <a:lnTo>
                  <a:pt x="3372155" y="2422302"/>
                </a:lnTo>
                <a:lnTo>
                  <a:pt x="0" y="242230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-82" r="0" b="-82"/>
            </a:stretch>
          </a:blipFill>
        </p:spPr>
      </p:sp>
      <p:sp>
        <p:nvSpPr>
          <p:cNvPr name="Freeform 6" id="6" descr="Free photo: Child, Girl, Rain, Puddle, Raincoat - Free ..."/>
          <p:cNvSpPr/>
          <p:nvPr/>
        </p:nvSpPr>
        <p:spPr>
          <a:xfrm flipH="false" flipV="false" rot="0">
            <a:off x="1331762" y="7578638"/>
            <a:ext cx="1608560" cy="2422303"/>
          </a:xfrm>
          <a:custGeom>
            <a:avLst/>
            <a:gdLst/>
            <a:ahLst/>
            <a:cxnLst/>
            <a:rect r="r" b="b" t="t" l="l"/>
            <a:pathLst>
              <a:path h="2422303" w="1608560">
                <a:moveTo>
                  <a:pt x="0" y="0"/>
                </a:moveTo>
                <a:lnTo>
                  <a:pt x="1608559" y="0"/>
                </a:lnTo>
                <a:lnTo>
                  <a:pt x="1608559" y="2422302"/>
                </a:lnTo>
                <a:lnTo>
                  <a:pt x="0" y="242230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37" t="0" r="-37" b="0"/>
            </a:stretch>
          </a:blipFill>
        </p:spPr>
      </p:sp>
      <p:sp>
        <p:nvSpPr>
          <p:cNvPr name="Freeform 7" id="7" descr="Y Lindysyn Llwglyd Iawn - Wicipedia"/>
          <p:cNvSpPr/>
          <p:nvPr/>
        </p:nvSpPr>
        <p:spPr>
          <a:xfrm flipH="false" flipV="false" rot="0">
            <a:off x="9503352" y="7578638"/>
            <a:ext cx="3387835" cy="2422303"/>
          </a:xfrm>
          <a:custGeom>
            <a:avLst/>
            <a:gdLst/>
            <a:ahLst/>
            <a:cxnLst/>
            <a:rect r="r" b="b" t="t" l="l"/>
            <a:pathLst>
              <a:path h="2422303" w="3387835">
                <a:moveTo>
                  <a:pt x="0" y="0"/>
                </a:moveTo>
                <a:lnTo>
                  <a:pt x="3387835" y="0"/>
                </a:lnTo>
                <a:lnTo>
                  <a:pt x="3387835" y="2422302"/>
                </a:lnTo>
                <a:lnTo>
                  <a:pt x="0" y="242230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8" id="8" descr="CBBC food show to encourage kids to stew worms, catch ..."/>
          <p:cNvSpPr/>
          <p:nvPr/>
        </p:nvSpPr>
        <p:spPr>
          <a:xfrm flipH="false" flipV="false" rot="0">
            <a:off x="13148362" y="7578638"/>
            <a:ext cx="3807876" cy="2284727"/>
          </a:xfrm>
          <a:custGeom>
            <a:avLst/>
            <a:gdLst/>
            <a:ahLst/>
            <a:cxnLst/>
            <a:rect r="r" b="b" t="t" l="l"/>
            <a:pathLst>
              <a:path h="2284727" w="3807876">
                <a:moveTo>
                  <a:pt x="0" y="0"/>
                </a:moveTo>
                <a:lnTo>
                  <a:pt x="3807876" y="0"/>
                </a:lnTo>
                <a:lnTo>
                  <a:pt x="3807876" y="2284727"/>
                </a:lnTo>
                <a:lnTo>
                  <a:pt x="0" y="228472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9" id="9" descr="High School Earth Science/Water on Earth - Wikibooks, open ..."/>
          <p:cNvSpPr/>
          <p:nvPr/>
        </p:nvSpPr>
        <p:spPr>
          <a:xfrm flipH="false" flipV="false" rot="0">
            <a:off x="3194545" y="7578638"/>
            <a:ext cx="2422303" cy="2422303"/>
          </a:xfrm>
          <a:custGeom>
            <a:avLst/>
            <a:gdLst/>
            <a:ahLst/>
            <a:cxnLst/>
            <a:rect r="r" b="b" t="t" l="l"/>
            <a:pathLst>
              <a:path h="2422303" w="2422303">
                <a:moveTo>
                  <a:pt x="0" y="0"/>
                </a:moveTo>
                <a:lnTo>
                  <a:pt x="2422302" y="0"/>
                </a:lnTo>
                <a:lnTo>
                  <a:pt x="2422302" y="2422302"/>
                </a:lnTo>
                <a:lnTo>
                  <a:pt x="0" y="242230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grpSp>
        <p:nvGrpSpPr>
          <p:cNvPr name="Group 10" id="10"/>
          <p:cNvGrpSpPr/>
          <p:nvPr/>
        </p:nvGrpSpPr>
        <p:grpSpPr>
          <a:xfrm rot="0">
            <a:off x="9761185" y="2596941"/>
            <a:ext cx="7498115" cy="4750445"/>
            <a:chOff x="0" y="0"/>
            <a:chExt cx="7109324" cy="4504126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7109323" cy="4504125"/>
            </a:xfrm>
            <a:custGeom>
              <a:avLst/>
              <a:gdLst/>
              <a:ahLst/>
              <a:cxnLst/>
              <a:rect r="r" b="b" t="t" l="l"/>
              <a:pathLst>
                <a:path h="4504125" w="7109323">
                  <a:moveTo>
                    <a:pt x="0" y="0"/>
                  </a:moveTo>
                  <a:lnTo>
                    <a:pt x="7109323" y="0"/>
                  </a:lnTo>
                  <a:lnTo>
                    <a:pt x="7109323" y="4504125"/>
                  </a:lnTo>
                  <a:lnTo>
                    <a:pt x="0" y="4504125"/>
                  </a:lnTo>
                  <a:close/>
                </a:path>
              </a:pathLst>
            </a:custGeom>
          </p:spPr>
        </p:sp>
        <p:sp>
          <p:nvSpPr>
            <p:cNvPr name="TextBox 12" id="12"/>
            <p:cNvSpPr txBox="true"/>
            <p:nvPr/>
          </p:nvSpPr>
          <p:spPr>
            <a:xfrm>
              <a:off x="0" y="0"/>
              <a:ext cx="7109324" cy="4504126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3707"/>
                </a:lnSpc>
              </a:pPr>
              <a:r>
                <a:rPr lang="en-US" b="true" sz="3089" spc="7" u="sng">
                  <a:solidFill>
                    <a:srgbClr val="000000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Knowledge and understanding of the world</a:t>
              </a:r>
            </a:p>
            <a:p>
              <a:pPr algn="l">
                <a:lnSpc>
                  <a:spcPts val="3707"/>
                </a:lnSpc>
              </a:pPr>
              <a:r>
                <a:rPr lang="en-US" sz="3089" spc="7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 Just a few examples of activities (which often cross over into other areas of learning):  </a:t>
              </a:r>
            </a:p>
            <a:p>
              <a:pPr algn="l">
                <a:lnSpc>
                  <a:spcPts val="3707"/>
                </a:lnSpc>
              </a:pPr>
            </a:p>
            <a:p>
              <a:pPr algn="l" marL="397661" indent="-198831" lvl="1">
                <a:lnSpc>
                  <a:spcPts val="3707"/>
                </a:lnSpc>
                <a:buFont typeface="Arial"/>
                <a:buChar char="•"/>
              </a:pPr>
              <a:r>
                <a:rPr lang="en-US" sz="3089" spc="7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Local environments / where we live</a:t>
              </a:r>
            </a:p>
            <a:p>
              <a:pPr algn="l" marL="397661" indent="-198831" lvl="1">
                <a:lnSpc>
                  <a:spcPts val="3707"/>
                </a:lnSpc>
                <a:buFont typeface="Arial"/>
                <a:buChar char="•"/>
              </a:pPr>
              <a:r>
                <a:rPr lang="en-US" sz="3089" spc="7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Sorting/classification of objects (e.g leaves)</a:t>
              </a:r>
            </a:p>
            <a:p>
              <a:pPr algn="l" marL="397661" indent="-198831" lvl="1">
                <a:lnSpc>
                  <a:spcPts val="3707"/>
                </a:lnSpc>
                <a:buFont typeface="Arial"/>
                <a:buChar char="•"/>
              </a:pPr>
              <a:r>
                <a:rPr lang="en-US" sz="3089" spc="7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Organisms and their environment</a:t>
              </a:r>
            </a:p>
            <a:p>
              <a:pPr algn="l" marL="397661" indent="-198831" lvl="1">
                <a:lnSpc>
                  <a:spcPts val="3707"/>
                </a:lnSpc>
                <a:buFont typeface="Arial"/>
                <a:buChar char="•"/>
              </a:pPr>
              <a:r>
                <a:rPr lang="en-US" sz="3089" spc="7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Earth Science</a:t>
              </a:r>
            </a:p>
            <a:p>
              <a:pPr algn="l" marL="397531" indent="-198765" lvl="1">
                <a:lnSpc>
                  <a:spcPts val="3707"/>
                </a:lnSpc>
                <a:buFont typeface="Arial"/>
                <a:buChar char="•"/>
              </a:pPr>
              <a:r>
                <a:rPr lang="en-US" sz="3089" spc="7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Weather</a:t>
              </a:r>
            </a:p>
          </p:txBody>
        </p:sp>
      </p:grpSp>
      <p:grpSp>
        <p:nvGrpSpPr>
          <p:cNvPr name="Group 13" id="13"/>
          <p:cNvGrpSpPr/>
          <p:nvPr/>
        </p:nvGrpSpPr>
        <p:grpSpPr>
          <a:xfrm rot="0">
            <a:off x="2866071" y="330784"/>
            <a:ext cx="12760212" cy="1969679"/>
            <a:chOff x="0" y="0"/>
            <a:chExt cx="12098571" cy="1867547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12098571" cy="1867547"/>
            </a:xfrm>
            <a:custGeom>
              <a:avLst/>
              <a:gdLst/>
              <a:ahLst/>
              <a:cxnLst/>
              <a:rect r="r" b="b" t="t" l="l"/>
              <a:pathLst>
                <a:path h="1867547" w="12098571">
                  <a:moveTo>
                    <a:pt x="0" y="0"/>
                  </a:moveTo>
                  <a:lnTo>
                    <a:pt x="12098571" y="0"/>
                  </a:lnTo>
                  <a:lnTo>
                    <a:pt x="12098571" y="1867547"/>
                  </a:lnTo>
                  <a:lnTo>
                    <a:pt x="0" y="1867547"/>
                  </a:lnTo>
                  <a:close/>
                </a:path>
              </a:pathLst>
            </a:custGeom>
          </p:spPr>
        </p:sp>
        <p:sp>
          <p:nvSpPr>
            <p:cNvPr name="TextBox 15" id="15"/>
            <p:cNvSpPr txBox="true"/>
            <p:nvPr/>
          </p:nvSpPr>
          <p:spPr>
            <a:xfrm>
              <a:off x="0" y="0"/>
              <a:ext cx="12098571" cy="186754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128"/>
                </a:lnSpc>
              </a:pPr>
              <a:r>
                <a:rPr lang="en-US" sz="5940" spc="11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Gwyddoniaeth a’r Dosbarth Allanol</a:t>
              </a:r>
            </a:p>
            <a:p>
              <a:pPr algn="ctr">
                <a:lnSpc>
                  <a:spcPts val="7127"/>
                </a:lnSpc>
              </a:pPr>
              <a:r>
                <a:rPr lang="en-US" sz="5939" spc="13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Science and the Outdoor Classroom</a:t>
              </a: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028700" y="2854348"/>
            <a:ext cx="7124634" cy="4653056"/>
            <a:chOff x="0" y="0"/>
            <a:chExt cx="6728925" cy="4394621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6728926" cy="4394621"/>
            </a:xfrm>
            <a:custGeom>
              <a:avLst/>
              <a:gdLst/>
              <a:ahLst/>
              <a:cxnLst/>
              <a:rect r="r" b="b" t="t" l="l"/>
              <a:pathLst>
                <a:path h="4394621" w="6728926">
                  <a:moveTo>
                    <a:pt x="0" y="0"/>
                  </a:moveTo>
                  <a:lnTo>
                    <a:pt x="6728926" y="0"/>
                  </a:lnTo>
                  <a:lnTo>
                    <a:pt x="6728926" y="4394621"/>
                  </a:lnTo>
                  <a:lnTo>
                    <a:pt x="0" y="4394621"/>
                  </a:lnTo>
                  <a:close/>
                </a:path>
              </a:pathLst>
            </a:custGeom>
          </p:spPr>
        </p:sp>
        <p:sp>
          <p:nvSpPr>
            <p:cNvPr name="TextBox 18" id="18"/>
            <p:cNvSpPr txBox="true"/>
            <p:nvPr/>
          </p:nvSpPr>
          <p:spPr>
            <a:xfrm>
              <a:off x="0" y="0"/>
              <a:ext cx="6728925" cy="4394621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3612"/>
                </a:lnSpc>
              </a:pPr>
              <a:r>
                <a:rPr lang="en-US" b="true" sz="3010" spc="6" u="sng">
                  <a:solidFill>
                    <a:srgbClr val="000000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Gwybodaeth a Dealltwriaeth o'r Byd</a:t>
              </a:r>
            </a:p>
            <a:p>
              <a:pPr algn="l">
                <a:lnSpc>
                  <a:spcPts val="3612"/>
                </a:lnSpc>
              </a:pPr>
              <a:r>
                <a:rPr lang="en-US" sz="301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Ychydig enghreifftiau o weithgareddau (sydd yn aml yn croesi i feysydd dysgu eraill:  </a:t>
              </a:r>
            </a:p>
            <a:p>
              <a:pPr algn="l">
                <a:lnSpc>
                  <a:spcPts val="3612"/>
                </a:lnSpc>
              </a:pPr>
            </a:p>
            <a:p>
              <a:pPr algn="l" marL="387436" indent="-193718" lvl="1">
                <a:lnSpc>
                  <a:spcPts val="3612"/>
                </a:lnSpc>
                <a:buFont typeface="Arial"/>
                <a:buChar char="•"/>
              </a:pPr>
              <a:r>
                <a:rPr lang="en-US" sz="301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Amgylcheddau lleol / lle rydym yn byw</a:t>
              </a:r>
            </a:p>
            <a:p>
              <a:pPr algn="l" marL="387436" indent="-193718" lvl="1">
                <a:lnSpc>
                  <a:spcPts val="3612"/>
                </a:lnSpc>
                <a:buFont typeface="Arial"/>
                <a:buChar char="•"/>
              </a:pPr>
              <a:r>
                <a:rPr lang="en-US" sz="301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Trefnu/dosbarthu gwrthrychau (e.e. dail)</a:t>
              </a:r>
            </a:p>
            <a:p>
              <a:pPr algn="l" marL="387436" indent="-193718" lvl="1">
                <a:lnSpc>
                  <a:spcPts val="3612"/>
                </a:lnSpc>
                <a:buFont typeface="Arial"/>
                <a:buChar char="•"/>
              </a:pPr>
              <a:r>
                <a:rPr lang="en-US" sz="301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Organebau a'u hamgylchedd</a:t>
              </a:r>
            </a:p>
            <a:p>
              <a:pPr algn="l" marL="387436" indent="-193718" lvl="1">
                <a:lnSpc>
                  <a:spcPts val="3612"/>
                </a:lnSpc>
                <a:buFont typeface="Arial"/>
                <a:buChar char="•"/>
              </a:pPr>
              <a:r>
                <a:rPr lang="en-US" sz="301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Gwyddor y Ddaear</a:t>
              </a:r>
            </a:p>
            <a:p>
              <a:pPr algn="l" marL="387309" indent="-193654" lvl="1">
                <a:lnSpc>
                  <a:spcPts val="3612"/>
                </a:lnSpc>
                <a:buFont typeface="Arial"/>
                <a:buChar char="•"/>
              </a:pPr>
              <a:r>
                <a:rPr lang="en-US" sz="3010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Tywydd</a:t>
              </a:r>
            </a:p>
          </p:txBody>
        </p:sp>
      </p:grp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8845806" y="-2249669"/>
            <a:ext cx="29300433" cy="18015520"/>
            <a:chOff x="0" y="0"/>
            <a:chExt cx="7716987" cy="474482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716986" cy="4744828"/>
            </a:xfrm>
            <a:custGeom>
              <a:avLst/>
              <a:gdLst/>
              <a:ahLst/>
              <a:cxnLst/>
              <a:rect r="r" b="b" t="t" l="l"/>
              <a:pathLst>
                <a:path h="4744828" w="7716986">
                  <a:moveTo>
                    <a:pt x="0" y="0"/>
                  </a:moveTo>
                  <a:lnTo>
                    <a:pt x="7716986" y="0"/>
                  </a:lnTo>
                  <a:lnTo>
                    <a:pt x="7716986" y="4744828"/>
                  </a:lnTo>
                  <a:lnTo>
                    <a:pt x="0" y="4744828"/>
                  </a:lnTo>
                  <a:close/>
                </a:path>
              </a:pathLst>
            </a:custGeom>
            <a:solidFill>
              <a:srgbClr val="FFFFD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7716987" cy="47543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04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1075597" y="3296953"/>
            <a:ext cx="5978438" cy="3673179"/>
            <a:chOff x="0" y="0"/>
            <a:chExt cx="5668445" cy="348271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5668445" cy="3482718"/>
            </a:xfrm>
            <a:custGeom>
              <a:avLst/>
              <a:gdLst/>
              <a:ahLst/>
              <a:cxnLst/>
              <a:rect r="r" b="b" t="t" l="l"/>
              <a:pathLst>
                <a:path h="3482718" w="5668445">
                  <a:moveTo>
                    <a:pt x="0" y="0"/>
                  </a:moveTo>
                  <a:lnTo>
                    <a:pt x="5668445" y="0"/>
                  </a:lnTo>
                  <a:lnTo>
                    <a:pt x="5668445" y="3482718"/>
                  </a:lnTo>
                  <a:lnTo>
                    <a:pt x="0" y="3482718"/>
                  </a:lnTo>
                  <a:close/>
                </a:path>
              </a:pathLst>
            </a:custGeom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5668445" cy="3482718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3965"/>
                </a:lnSpc>
              </a:pPr>
              <a:r>
                <a:rPr lang="en-US" b="true" sz="3304" spc="7" u="sng">
                  <a:solidFill>
                    <a:srgbClr val="000000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Creative development</a:t>
              </a:r>
            </a:p>
            <a:p>
              <a:pPr algn="l" marL="425291" indent="-212645" lvl="1">
                <a:lnSpc>
                  <a:spcPts val="3965"/>
                </a:lnSpc>
                <a:buFont typeface="Arial"/>
                <a:buChar char="•"/>
              </a:pPr>
              <a:r>
                <a:rPr lang="en-US" sz="3304" spc="7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Willow weaving</a:t>
              </a:r>
            </a:p>
            <a:p>
              <a:pPr algn="l" marL="425291" indent="-212645" lvl="1">
                <a:lnSpc>
                  <a:spcPts val="3965"/>
                </a:lnSpc>
                <a:buFont typeface="Arial"/>
                <a:buChar char="•"/>
              </a:pPr>
              <a:r>
                <a:rPr lang="en-US" sz="3304" spc="7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Mud pies</a:t>
              </a:r>
            </a:p>
            <a:p>
              <a:pPr algn="l" marL="425291" indent="-212645" lvl="1">
                <a:lnSpc>
                  <a:spcPts val="3965"/>
                </a:lnSpc>
                <a:buFont typeface="Arial"/>
                <a:buChar char="•"/>
              </a:pPr>
              <a:r>
                <a:rPr lang="en-US" sz="3304" spc="7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Use of natural environment to create pictures</a:t>
              </a:r>
            </a:p>
            <a:p>
              <a:pPr algn="l" marL="425291" indent="-212645" lvl="1">
                <a:lnSpc>
                  <a:spcPts val="3965"/>
                </a:lnSpc>
                <a:buFont typeface="Arial"/>
                <a:buChar char="•"/>
              </a:pPr>
              <a:r>
                <a:rPr lang="en-US" sz="3304" spc="7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Den building</a:t>
              </a:r>
            </a:p>
            <a:p>
              <a:pPr algn="l" marL="425151" indent="-212575" lvl="1">
                <a:lnSpc>
                  <a:spcPts val="3965"/>
                </a:lnSpc>
                <a:buFont typeface="Arial"/>
                <a:buChar char="•"/>
              </a:pPr>
              <a:r>
                <a:rPr lang="en-US" sz="3304" spc="7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House building for mini-beasts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39840" y="267771"/>
            <a:ext cx="18248160" cy="1879092"/>
            <a:chOff x="0" y="0"/>
            <a:chExt cx="17301959" cy="178165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7301959" cy="1781658"/>
            </a:xfrm>
            <a:custGeom>
              <a:avLst/>
              <a:gdLst/>
              <a:ahLst/>
              <a:cxnLst/>
              <a:rect r="r" b="b" t="t" l="l"/>
              <a:pathLst>
                <a:path h="1781658" w="17301959">
                  <a:moveTo>
                    <a:pt x="0" y="0"/>
                  </a:moveTo>
                  <a:lnTo>
                    <a:pt x="17301959" y="0"/>
                  </a:lnTo>
                  <a:lnTo>
                    <a:pt x="17301959" y="1781658"/>
                  </a:lnTo>
                  <a:lnTo>
                    <a:pt x="0" y="1781658"/>
                  </a:lnTo>
                  <a:close/>
                </a:path>
              </a:pathLst>
            </a:custGeom>
          </p:spPr>
        </p:sp>
        <p:sp>
          <p:nvSpPr>
            <p:cNvPr name="TextBox 10" id="10"/>
            <p:cNvSpPr txBox="true"/>
            <p:nvPr/>
          </p:nvSpPr>
          <p:spPr>
            <a:xfrm>
              <a:off x="0" y="0"/>
              <a:ext cx="17301959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749"/>
                </a:lnSpc>
              </a:pPr>
              <a:r>
                <a:rPr lang="en-US" sz="5624" spc="13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Creadigrwydd a’r Dosbarth Allanol</a:t>
              </a:r>
            </a:p>
            <a:p>
              <a:pPr algn="ctr">
                <a:lnSpc>
                  <a:spcPts val="6749"/>
                </a:lnSpc>
              </a:pPr>
              <a:r>
                <a:rPr lang="en-US" sz="5624" spc="13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Creativity and the Outdoor Classroom</a:t>
              </a: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1028700" y="3116622"/>
            <a:ext cx="6080751" cy="4053757"/>
            <a:chOff x="0" y="0"/>
            <a:chExt cx="5765453" cy="3843562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5765453" cy="3843562"/>
            </a:xfrm>
            <a:custGeom>
              <a:avLst/>
              <a:gdLst/>
              <a:ahLst/>
              <a:cxnLst/>
              <a:rect r="r" b="b" t="t" l="l"/>
              <a:pathLst>
                <a:path h="3843562" w="5765453">
                  <a:moveTo>
                    <a:pt x="0" y="0"/>
                  </a:moveTo>
                  <a:lnTo>
                    <a:pt x="5765453" y="0"/>
                  </a:lnTo>
                  <a:lnTo>
                    <a:pt x="5765453" y="3843562"/>
                  </a:lnTo>
                  <a:lnTo>
                    <a:pt x="0" y="3843562"/>
                  </a:lnTo>
                  <a:close/>
                </a:path>
              </a:pathLst>
            </a:custGeom>
          </p:spPr>
        </p:sp>
        <p:sp>
          <p:nvSpPr>
            <p:cNvPr name="TextBox 13" id="13"/>
            <p:cNvSpPr txBox="true"/>
            <p:nvPr/>
          </p:nvSpPr>
          <p:spPr>
            <a:xfrm>
              <a:off x="0" y="0"/>
              <a:ext cx="5765453" cy="3843562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3959"/>
                </a:lnSpc>
              </a:pPr>
              <a:r>
                <a:rPr lang="en-US" b="true" sz="3299" spc="7" u="sng">
                  <a:solidFill>
                    <a:srgbClr val="000000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Datblygiad creadigol</a:t>
              </a:r>
            </a:p>
            <a:p>
              <a:pPr algn="l" marL="424688" indent="-212344" lvl="1">
                <a:lnSpc>
                  <a:spcPts val="3959"/>
                </a:lnSpc>
                <a:buFont typeface="Arial"/>
                <a:buChar char="•"/>
              </a:pPr>
              <a:r>
                <a:rPr lang="en-US" sz="3299" spc="7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Gwehyddu helyg</a:t>
              </a:r>
            </a:p>
            <a:p>
              <a:pPr algn="l" marL="424688" indent="-212344" lvl="1">
                <a:lnSpc>
                  <a:spcPts val="3959"/>
                </a:lnSpc>
                <a:buFont typeface="Arial"/>
                <a:buChar char="•"/>
              </a:pPr>
              <a:r>
                <a:rPr lang="en-US" sz="3299" spc="7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Peis mwd</a:t>
              </a:r>
            </a:p>
            <a:p>
              <a:pPr algn="l" marL="424688" indent="-212344" lvl="1">
                <a:lnSpc>
                  <a:spcPts val="3959"/>
                </a:lnSpc>
                <a:buFont typeface="Arial"/>
                <a:buChar char="•"/>
              </a:pPr>
              <a:r>
                <a:rPr lang="en-US" sz="3299" spc="7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Defnyddio amgylchedd naturiol i greu lluniau</a:t>
              </a:r>
            </a:p>
            <a:p>
              <a:pPr algn="l" marL="424688" indent="-212344" lvl="1">
                <a:lnSpc>
                  <a:spcPts val="3959"/>
                </a:lnSpc>
                <a:buFont typeface="Arial"/>
                <a:buChar char="•"/>
              </a:pPr>
              <a:r>
                <a:rPr lang="en-US" sz="3299" spc="7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Adeiladu den</a:t>
              </a:r>
            </a:p>
            <a:p>
              <a:pPr algn="l" marL="424688" indent="-212344" lvl="1">
                <a:lnSpc>
                  <a:spcPts val="3959"/>
                </a:lnSpc>
                <a:buFont typeface="Arial"/>
                <a:buChar char="•"/>
              </a:pPr>
              <a:r>
                <a:rPr lang="en-US" sz="3299" spc="7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Adeiladu tŷ ar gyfer bwystfilod </a:t>
              </a:r>
            </a:p>
            <a:p>
              <a:pPr algn="l">
                <a:lnSpc>
                  <a:spcPts val="3959"/>
                </a:lnSpc>
              </a:pPr>
            </a:p>
          </p:txBody>
        </p:sp>
      </p:grpSp>
      <p:sp>
        <p:nvSpPr>
          <p:cNvPr name="Freeform 14" id="14" descr="Simple Bug Hotel for Kids - Red Ted Art's Blog"/>
          <p:cNvSpPr/>
          <p:nvPr/>
        </p:nvSpPr>
        <p:spPr>
          <a:xfrm flipH="false" flipV="false" rot="0">
            <a:off x="11370979" y="8127076"/>
            <a:ext cx="2938861" cy="1952244"/>
          </a:xfrm>
          <a:custGeom>
            <a:avLst/>
            <a:gdLst/>
            <a:ahLst/>
            <a:cxnLst/>
            <a:rect r="r" b="b" t="t" l="l"/>
            <a:pathLst>
              <a:path h="1952244" w="2938861">
                <a:moveTo>
                  <a:pt x="0" y="0"/>
                </a:moveTo>
                <a:lnTo>
                  <a:pt x="2938862" y="0"/>
                </a:lnTo>
                <a:lnTo>
                  <a:pt x="2938862" y="1952244"/>
                </a:lnTo>
                <a:lnTo>
                  <a:pt x="0" y="19522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17" t="0" r="-117" b="0"/>
            </a:stretch>
          </a:blipFill>
        </p:spPr>
      </p:sp>
      <p:sp>
        <p:nvSpPr>
          <p:cNvPr name="Freeform 15" id="15" descr="Mud pie kitchen"/>
          <p:cNvSpPr/>
          <p:nvPr/>
        </p:nvSpPr>
        <p:spPr>
          <a:xfrm flipH="false" flipV="false" rot="0">
            <a:off x="531174" y="8133930"/>
            <a:ext cx="2938468" cy="1952244"/>
          </a:xfrm>
          <a:custGeom>
            <a:avLst/>
            <a:gdLst/>
            <a:ahLst/>
            <a:cxnLst/>
            <a:rect r="r" b="b" t="t" l="l"/>
            <a:pathLst>
              <a:path h="1952244" w="2938468">
                <a:moveTo>
                  <a:pt x="0" y="0"/>
                </a:moveTo>
                <a:lnTo>
                  <a:pt x="2938468" y="0"/>
                </a:lnTo>
                <a:lnTo>
                  <a:pt x="2938468" y="1952244"/>
                </a:lnTo>
                <a:lnTo>
                  <a:pt x="0" y="195224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-54" r="0" b="-54"/>
            </a:stretch>
          </a:blipFill>
        </p:spPr>
      </p:sp>
      <p:sp>
        <p:nvSpPr>
          <p:cNvPr name="Freeform 16" id="16" descr="Sponsored Video - Save the Children - Den Day"/>
          <p:cNvSpPr/>
          <p:nvPr/>
        </p:nvSpPr>
        <p:spPr>
          <a:xfrm flipH="false" flipV="false" rot="0">
            <a:off x="4069075" y="8120221"/>
            <a:ext cx="2926080" cy="1952244"/>
          </a:xfrm>
          <a:custGeom>
            <a:avLst/>
            <a:gdLst/>
            <a:ahLst/>
            <a:cxnLst/>
            <a:rect r="r" b="b" t="t" l="l"/>
            <a:pathLst>
              <a:path h="1952244" w="2926080">
                <a:moveTo>
                  <a:pt x="0" y="0"/>
                </a:moveTo>
                <a:lnTo>
                  <a:pt x="2926080" y="0"/>
                </a:lnTo>
                <a:lnTo>
                  <a:pt x="2926080" y="1952244"/>
                </a:lnTo>
                <a:lnTo>
                  <a:pt x="0" y="195224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-14" r="0" b="-14"/>
            </a:stretch>
          </a:blipFill>
        </p:spPr>
      </p:sp>
      <p:sp>
        <p:nvSpPr>
          <p:cNvPr name="Freeform 17" id="17" descr="Animals with leaves"/>
          <p:cNvSpPr/>
          <p:nvPr/>
        </p:nvSpPr>
        <p:spPr>
          <a:xfrm flipH="false" flipV="false" rot="0">
            <a:off x="7775137" y="8120221"/>
            <a:ext cx="2815862" cy="1924905"/>
          </a:xfrm>
          <a:custGeom>
            <a:avLst/>
            <a:gdLst/>
            <a:ahLst/>
            <a:cxnLst/>
            <a:rect r="r" b="b" t="t" l="l"/>
            <a:pathLst>
              <a:path h="1924905" w="2815862">
                <a:moveTo>
                  <a:pt x="0" y="0"/>
                </a:moveTo>
                <a:lnTo>
                  <a:pt x="2815861" y="0"/>
                </a:lnTo>
                <a:lnTo>
                  <a:pt x="2815861" y="1924905"/>
                </a:lnTo>
                <a:lnTo>
                  <a:pt x="0" y="192490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-66" r="0" b="-66"/>
            </a:stretch>
          </a:blipFill>
        </p:spPr>
      </p:sp>
      <p:sp>
        <p:nvSpPr>
          <p:cNvPr name="Freeform 18" id="18" descr="Artist Uses Everything He Finds On The Ground To Create ..."/>
          <p:cNvSpPr/>
          <p:nvPr/>
        </p:nvSpPr>
        <p:spPr>
          <a:xfrm flipH="false" flipV="false" rot="0">
            <a:off x="14738744" y="8120221"/>
            <a:ext cx="2947254" cy="1965952"/>
          </a:xfrm>
          <a:custGeom>
            <a:avLst/>
            <a:gdLst/>
            <a:ahLst/>
            <a:cxnLst/>
            <a:rect r="r" b="b" t="t" l="l"/>
            <a:pathLst>
              <a:path h="1965952" w="2947254">
                <a:moveTo>
                  <a:pt x="0" y="0"/>
                </a:moveTo>
                <a:lnTo>
                  <a:pt x="2947254" y="0"/>
                </a:lnTo>
                <a:lnTo>
                  <a:pt x="2947254" y="1965953"/>
                </a:lnTo>
                <a:lnTo>
                  <a:pt x="0" y="196595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-45" r="0" b="-45"/>
            </a:stretch>
          </a:blipFill>
        </p:spPr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8998206" y="-2402069"/>
            <a:ext cx="29300433" cy="18015520"/>
            <a:chOff x="0" y="0"/>
            <a:chExt cx="7716987" cy="474482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716986" cy="4744828"/>
            </a:xfrm>
            <a:custGeom>
              <a:avLst/>
              <a:gdLst/>
              <a:ahLst/>
              <a:cxnLst/>
              <a:rect r="r" b="b" t="t" l="l"/>
              <a:pathLst>
                <a:path h="4744828" w="7716986">
                  <a:moveTo>
                    <a:pt x="0" y="0"/>
                  </a:moveTo>
                  <a:lnTo>
                    <a:pt x="7716986" y="0"/>
                  </a:lnTo>
                  <a:lnTo>
                    <a:pt x="7716986" y="4744828"/>
                  </a:lnTo>
                  <a:lnTo>
                    <a:pt x="0" y="4744828"/>
                  </a:lnTo>
                  <a:close/>
                </a:path>
              </a:pathLst>
            </a:custGeom>
            <a:solidFill>
              <a:srgbClr val="FFFFD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7716987" cy="47543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04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9693799" y="3429838"/>
            <a:ext cx="8438510" cy="6076474"/>
            <a:chOff x="0" y="0"/>
            <a:chExt cx="8000957" cy="5761397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000957" cy="5761398"/>
            </a:xfrm>
            <a:custGeom>
              <a:avLst/>
              <a:gdLst/>
              <a:ahLst/>
              <a:cxnLst/>
              <a:rect r="r" b="b" t="t" l="l"/>
              <a:pathLst>
                <a:path h="5761398" w="8000957">
                  <a:moveTo>
                    <a:pt x="0" y="0"/>
                  </a:moveTo>
                  <a:lnTo>
                    <a:pt x="8000957" y="0"/>
                  </a:lnTo>
                  <a:lnTo>
                    <a:pt x="8000957" y="5761398"/>
                  </a:lnTo>
                  <a:lnTo>
                    <a:pt x="0" y="5761398"/>
                  </a:lnTo>
                  <a:close/>
                </a:path>
              </a:pathLst>
            </a:custGeom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8000957" cy="5761397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3375"/>
                </a:lnSpc>
              </a:pPr>
              <a:r>
                <a:rPr lang="en-US" b="true" sz="2812" spc="6" u="sng">
                  <a:solidFill>
                    <a:srgbClr val="000000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Forest School Philosophy:  </a:t>
              </a:r>
            </a:p>
            <a:p>
              <a:pPr algn="l">
                <a:lnSpc>
                  <a:spcPts val="3375"/>
                </a:lnSpc>
              </a:pPr>
              <a:r>
                <a:rPr lang="en-US" sz="2812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is to encourage and inspire individuals of any age through an innovative, long term, educational approach to outdoor play and learning in a woodland environment.</a:t>
              </a:r>
            </a:p>
            <a:p>
              <a:pPr algn="l">
                <a:lnSpc>
                  <a:spcPts val="3375"/>
                </a:lnSpc>
              </a:pPr>
            </a:p>
            <a:p>
              <a:pPr algn="l">
                <a:lnSpc>
                  <a:spcPts val="3375"/>
                </a:lnSpc>
              </a:pPr>
              <a:r>
                <a:rPr lang="en-US" sz="2812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Three essential elements: </a:t>
              </a:r>
            </a:p>
            <a:p>
              <a:pPr algn="l">
                <a:lnSpc>
                  <a:spcPts val="3375"/>
                </a:lnSpc>
              </a:pPr>
              <a:r>
                <a:rPr lang="en-US" sz="2812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-Use of local woodland/wooded setting</a:t>
              </a:r>
            </a:p>
            <a:p>
              <a:pPr algn="l">
                <a:lnSpc>
                  <a:spcPts val="3375"/>
                </a:lnSpc>
              </a:pPr>
              <a:r>
                <a:rPr lang="en-US" sz="2812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-Qualified practitioner</a:t>
              </a:r>
            </a:p>
            <a:p>
              <a:pPr algn="l">
                <a:lnSpc>
                  <a:spcPts val="3375"/>
                </a:lnSpc>
              </a:pPr>
              <a:r>
                <a:rPr lang="en-US" sz="2812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-Regular visits to same woodland</a:t>
              </a:r>
            </a:p>
            <a:p>
              <a:pPr algn="l">
                <a:lnSpc>
                  <a:spcPts val="3375"/>
                </a:lnSpc>
              </a:pP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Child led</a:t>
              </a:r>
            </a:p>
            <a:p>
              <a:pPr algn="l" marL="361950" indent="-180975" lvl="1">
                <a:lnSpc>
                  <a:spcPts val="3375"/>
                </a:lnSpc>
              </a:pPr>
            </a:p>
            <a:p>
              <a:pPr algn="l" marL="361831" indent="-180916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Integrates all areas of learning 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2286000" y="66896"/>
            <a:ext cx="13716000" cy="1879092"/>
            <a:chOff x="0" y="0"/>
            <a:chExt cx="13004800" cy="178165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300480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3004800">
                  <a:moveTo>
                    <a:pt x="0" y="0"/>
                  </a:moveTo>
                  <a:lnTo>
                    <a:pt x="13004800" y="0"/>
                  </a:lnTo>
                  <a:lnTo>
                    <a:pt x="13004800" y="1781658"/>
                  </a:lnTo>
                  <a:lnTo>
                    <a:pt x="0" y="1781658"/>
                  </a:lnTo>
                  <a:close/>
                </a:path>
              </a:pathLst>
            </a:custGeom>
          </p:spPr>
        </p:sp>
        <p:sp>
          <p:nvSpPr>
            <p:cNvPr name="TextBox 10" id="10"/>
            <p:cNvSpPr txBox="true"/>
            <p:nvPr/>
          </p:nvSpPr>
          <p:spPr>
            <a:xfrm>
              <a:off x="0" y="0"/>
              <a:ext cx="1300480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075"/>
                </a:lnSpc>
              </a:pPr>
              <a:r>
                <a:rPr lang="en-US" sz="5062" spc="11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Ysgolion Coedwig a dysgu yn seiliedig ar ymchwil</a:t>
              </a:r>
            </a:p>
            <a:p>
              <a:pPr algn="ctr">
                <a:lnSpc>
                  <a:spcPts val="6075"/>
                </a:lnSpc>
              </a:pPr>
              <a:r>
                <a:rPr lang="en-US" sz="5062" spc="11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Forest Schools and enquiry based learning</a:t>
              </a: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855459" y="3490336"/>
            <a:ext cx="8019659" cy="5955477"/>
            <a:chOff x="0" y="0"/>
            <a:chExt cx="7603825" cy="5646674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7603825" cy="5646674"/>
            </a:xfrm>
            <a:custGeom>
              <a:avLst/>
              <a:gdLst/>
              <a:ahLst/>
              <a:cxnLst/>
              <a:rect r="r" b="b" t="t" l="l"/>
              <a:pathLst>
                <a:path h="5646674" w="7603825">
                  <a:moveTo>
                    <a:pt x="0" y="0"/>
                  </a:moveTo>
                  <a:lnTo>
                    <a:pt x="7603825" y="0"/>
                  </a:lnTo>
                  <a:lnTo>
                    <a:pt x="7603825" y="5646674"/>
                  </a:lnTo>
                  <a:lnTo>
                    <a:pt x="0" y="5646674"/>
                  </a:lnTo>
                  <a:close/>
                </a:path>
              </a:pathLst>
            </a:custGeom>
          </p:spPr>
        </p:sp>
        <p:sp>
          <p:nvSpPr>
            <p:cNvPr name="TextBox 13" id="13"/>
            <p:cNvSpPr txBox="true"/>
            <p:nvPr/>
          </p:nvSpPr>
          <p:spPr>
            <a:xfrm>
              <a:off x="0" y="0"/>
              <a:ext cx="7603825" cy="5646674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3375"/>
                </a:lnSpc>
              </a:pPr>
              <a:r>
                <a:rPr lang="en-US" b="true" sz="2812" spc="6" u="sng">
                  <a:solidFill>
                    <a:srgbClr val="000000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Athroniaeth Ysgol Goedwig:  </a:t>
              </a:r>
            </a:p>
            <a:p>
              <a:pPr algn="l">
                <a:lnSpc>
                  <a:spcPts val="3375"/>
                </a:lnSpc>
              </a:pPr>
              <a:r>
                <a:rPr lang="en-US" sz="2812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yw annog ac ysbrydoli unigolion o unrhyw oedran drwy ddull arloesol, hirdymor, addysgol o chwarae yn yr awyr agored a dysgu mewn amgylchedd coetir.</a:t>
              </a:r>
            </a:p>
            <a:p>
              <a:pPr algn="l">
                <a:lnSpc>
                  <a:spcPts val="3375"/>
                </a:lnSpc>
              </a:pPr>
            </a:p>
            <a:p>
              <a:pPr algn="l">
                <a:lnSpc>
                  <a:spcPts val="3375"/>
                </a:lnSpc>
              </a:pPr>
              <a:r>
                <a:rPr lang="en-US" sz="2812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Tair elfen hanfodol: </a:t>
              </a:r>
            </a:p>
            <a:p>
              <a:pPr algn="l">
                <a:lnSpc>
                  <a:spcPts val="3375"/>
                </a:lnSpc>
              </a:pPr>
              <a:r>
                <a:rPr lang="en-US" sz="2812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-Defnyddio coetir lleol/lleoliad coediog</a:t>
              </a:r>
            </a:p>
            <a:p>
              <a:pPr algn="l">
                <a:lnSpc>
                  <a:spcPts val="3375"/>
                </a:lnSpc>
              </a:pPr>
              <a:r>
                <a:rPr lang="en-US" sz="2812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-Ymarferydd cymwysedig</a:t>
              </a:r>
            </a:p>
            <a:p>
              <a:pPr algn="l">
                <a:lnSpc>
                  <a:spcPts val="3375"/>
                </a:lnSpc>
              </a:pPr>
              <a:r>
                <a:rPr lang="en-US" sz="2812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-Ymweliadau rheolaidd â'r un coetir</a:t>
              </a:r>
            </a:p>
            <a:p>
              <a:pPr algn="l">
                <a:lnSpc>
                  <a:spcPts val="3375"/>
                </a:lnSpc>
              </a:pP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Wedi'i arwain gan y plentyn</a:t>
              </a:r>
            </a:p>
            <a:p>
              <a:pPr algn="l" marL="361950" indent="-180975" lvl="1">
                <a:lnSpc>
                  <a:spcPts val="3375"/>
                </a:lnSpc>
              </a:pP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Yn integreiddio pob maes dysgu </a:t>
              </a:r>
            </a:p>
          </p:txBody>
        </p:sp>
      </p:grpSp>
      <p:sp>
        <p:nvSpPr>
          <p:cNvPr name="Freeform 14" id="14" descr="Ysgol Goedwig – Ysgol y Llys"/>
          <p:cNvSpPr/>
          <p:nvPr/>
        </p:nvSpPr>
        <p:spPr>
          <a:xfrm flipH="false" flipV="false" rot="0">
            <a:off x="16386291" y="8394204"/>
            <a:ext cx="1746018" cy="1728192"/>
          </a:xfrm>
          <a:custGeom>
            <a:avLst/>
            <a:gdLst/>
            <a:ahLst/>
            <a:cxnLst/>
            <a:rect r="r" b="b" t="t" l="l"/>
            <a:pathLst>
              <a:path h="1728192" w="1746018">
                <a:moveTo>
                  <a:pt x="0" y="0"/>
                </a:moveTo>
                <a:lnTo>
                  <a:pt x="1746018" y="0"/>
                </a:lnTo>
                <a:lnTo>
                  <a:pt x="1746018" y="1728192"/>
                </a:lnTo>
                <a:lnTo>
                  <a:pt x="0" y="172819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462" t="0" r="-2462" b="0"/>
            </a:stretch>
          </a:blipFill>
        </p:spPr>
      </p:sp>
      <p:grpSp>
        <p:nvGrpSpPr>
          <p:cNvPr name="Group 15" id="15"/>
          <p:cNvGrpSpPr/>
          <p:nvPr/>
        </p:nvGrpSpPr>
        <p:grpSpPr>
          <a:xfrm rot="0">
            <a:off x="4333000" y="2073327"/>
            <a:ext cx="9622000" cy="925278"/>
            <a:chOff x="0" y="0"/>
            <a:chExt cx="12829334" cy="1233704"/>
          </a:xfrm>
        </p:grpSpPr>
        <p:grpSp>
          <p:nvGrpSpPr>
            <p:cNvPr name="Group 16" id="16"/>
            <p:cNvGrpSpPr/>
            <p:nvPr/>
          </p:nvGrpSpPr>
          <p:grpSpPr>
            <a:xfrm rot="0">
              <a:off x="1138828" y="229661"/>
              <a:ext cx="11377264" cy="738664"/>
              <a:chOff x="0" y="0"/>
              <a:chExt cx="8090499" cy="525272"/>
            </a:xfrm>
          </p:grpSpPr>
          <p:sp>
            <p:nvSpPr>
              <p:cNvPr name="Freeform 17" id="17"/>
              <p:cNvSpPr/>
              <p:nvPr/>
            </p:nvSpPr>
            <p:spPr>
              <a:xfrm flipH="false" flipV="false" rot="0">
                <a:off x="0" y="0"/>
                <a:ext cx="8090499" cy="525272"/>
              </a:xfrm>
              <a:custGeom>
                <a:avLst/>
                <a:gdLst/>
                <a:ahLst/>
                <a:cxnLst/>
                <a:rect r="r" b="b" t="t" l="l"/>
                <a:pathLst>
                  <a:path h="525272" w="8090499">
                    <a:moveTo>
                      <a:pt x="0" y="0"/>
                    </a:moveTo>
                    <a:lnTo>
                      <a:pt x="8090499" y="0"/>
                    </a:lnTo>
                    <a:lnTo>
                      <a:pt x="8090499" y="525272"/>
                    </a:lnTo>
                    <a:lnTo>
                      <a:pt x="0" y="525272"/>
                    </a:lnTo>
                    <a:close/>
                  </a:path>
                </a:pathLst>
              </a:custGeom>
            </p:spPr>
          </p:sp>
          <p:sp>
            <p:nvSpPr>
              <p:cNvPr name="TextBox 18" id="18"/>
              <p:cNvSpPr txBox="true"/>
              <p:nvPr/>
            </p:nvSpPr>
            <p:spPr>
              <a:xfrm>
                <a:off x="0" y="0"/>
                <a:ext cx="8090499" cy="525272"/>
              </a:xfrm>
              <a:prstGeom prst="rect">
                <a:avLst/>
              </a:prstGeom>
            </p:spPr>
            <p:txBody>
              <a:bodyPr anchor="t" rtlCol="false" tIns="0" lIns="0" bIns="0" rIns="0"/>
              <a:lstStyle/>
              <a:p>
                <a:pPr algn="l">
                  <a:lnSpc>
                    <a:spcPts val="3239"/>
                  </a:lnSpc>
                </a:pPr>
                <a:r>
                  <a:rPr lang="en-US" sz="2699" spc="6" u="sng">
                    <a:solidFill>
                      <a:srgbClr val="00B0F0"/>
                    </a:solidFill>
                    <a:latin typeface="Rosario"/>
                    <a:ea typeface="Rosario"/>
                    <a:cs typeface="Rosario"/>
                    <a:sym typeface="Rosario"/>
                    <a:hlinkClick r:id="rId4" tooltip="https://www.youtube.com/watch?v=-9ADLZv7jms"/>
                  </a:rPr>
                  <a:t>Diwrnod mewn Ysgol Goedwig / A day in Forest School</a:t>
                </a:r>
              </a:p>
            </p:txBody>
          </p:sp>
        </p:grpSp>
        <p:sp>
          <p:nvSpPr>
            <p:cNvPr name="Freeform 19" id="19" descr="A blue and white play button  Description automatically generated"/>
            <p:cNvSpPr/>
            <p:nvPr/>
          </p:nvSpPr>
          <p:spPr>
            <a:xfrm flipH="false" flipV="false" rot="0">
              <a:off x="0" y="0"/>
              <a:ext cx="1197986" cy="1197986"/>
            </a:xfrm>
            <a:custGeom>
              <a:avLst/>
              <a:gdLst/>
              <a:ahLst/>
              <a:cxnLst/>
              <a:rect r="r" b="b" t="t" l="l"/>
              <a:pathLst>
                <a:path h="1197986" w="1197986">
                  <a:moveTo>
                    <a:pt x="0" y="0"/>
                  </a:moveTo>
                  <a:lnTo>
                    <a:pt x="1197986" y="0"/>
                  </a:lnTo>
                  <a:lnTo>
                    <a:pt x="1197986" y="1197986"/>
                  </a:lnTo>
                  <a:lnTo>
                    <a:pt x="0" y="11979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0" t="0" r="0" b="0"/>
              </a:stretch>
            </a:blipFill>
          </p:spPr>
        </p:sp>
        <p:sp>
          <p:nvSpPr>
            <p:cNvPr name="Freeform 20" id="20" descr="A blue and white play button  Description automatically generated"/>
            <p:cNvSpPr/>
            <p:nvPr/>
          </p:nvSpPr>
          <p:spPr>
            <a:xfrm flipH="false" flipV="false" rot="0">
              <a:off x="11631348" y="35718"/>
              <a:ext cx="1197986" cy="1197986"/>
            </a:xfrm>
            <a:custGeom>
              <a:avLst/>
              <a:gdLst/>
              <a:ahLst/>
              <a:cxnLst/>
              <a:rect r="r" b="b" t="t" l="l"/>
              <a:pathLst>
                <a:path h="1197986" w="1197986">
                  <a:moveTo>
                    <a:pt x="0" y="0"/>
                  </a:moveTo>
                  <a:lnTo>
                    <a:pt x="1197986" y="0"/>
                  </a:lnTo>
                  <a:lnTo>
                    <a:pt x="1197986" y="1197986"/>
                  </a:lnTo>
                  <a:lnTo>
                    <a:pt x="0" y="11979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0" t="0" r="0" b="0"/>
              </a:stretch>
            </a:blipFill>
          </p:spPr>
        </p:sp>
      </p:grp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9150606" y="-2554469"/>
            <a:ext cx="29300433" cy="18015520"/>
            <a:chOff x="0" y="0"/>
            <a:chExt cx="7716987" cy="474482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716986" cy="4744828"/>
            </a:xfrm>
            <a:custGeom>
              <a:avLst/>
              <a:gdLst/>
              <a:ahLst/>
              <a:cxnLst/>
              <a:rect r="r" b="b" t="t" l="l"/>
              <a:pathLst>
                <a:path h="4744828" w="7716986">
                  <a:moveTo>
                    <a:pt x="0" y="0"/>
                  </a:moveTo>
                  <a:lnTo>
                    <a:pt x="7716986" y="0"/>
                  </a:lnTo>
                  <a:lnTo>
                    <a:pt x="7716986" y="4744828"/>
                  </a:lnTo>
                  <a:lnTo>
                    <a:pt x="0" y="4744828"/>
                  </a:lnTo>
                  <a:close/>
                </a:path>
              </a:pathLst>
            </a:custGeom>
            <a:solidFill>
              <a:srgbClr val="FFFFD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7716987" cy="47543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04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9855426" y="3242136"/>
            <a:ext cx="7209835" cy="5428655"/>
            <a:chOff x="0" y="0"/>
            <a:chExt cx="6835992" cy="5147169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6835991" cy="5147169"/>
            </a:xfrm>
            <a:custGeom>
              <a:avLst/>
              <a:gdLst/>
              <a:ahLst/>
              <a:cxnLst/>
              <a:rect r="r" b="b" t="t" l="l"/>
              <a:pathLst>
                <a:path h="5147169" w="6835991">
                  <a:moveTo>
                    <a:pt x="0" y="0"/>
                  </a:moveTo>
                  <a:lnTo>
                    <a:pt x="6835991" y="0"/>
                  </a:lnTo>
                  <a:lnTo>
                    <a:pt x="6835991" y="5147169"/>
                  </a:lnTo>
                  <a:lnTo>
                    <a:pt x="0" y="5147169"/>
                  </a:lnTo>
                  <a:close/>
                </a:path>
              </a:pathLst>
            </a:custGeom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6835992" cy="5147169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 marL="452437" indent="-226219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 u="sng">
                  <a:solidFill>
                    <a:srgbClr val="17BBFD"/>
                  </a:solidFill>
                  <a:latin typeface="Rosario"/>
                  <a:ea typeface="Rosario"/>
                  <a:cs typeface="Rosario"/>
                  <a:sym typeface="Rosario"/>
                  <a:hlinkClick r:id="rId3" tooltip="https://www.youtube.com/watch?v=Jkiij9dJfcw"/>
                </a:rPr>
                <a:t>Denmark's Forest Kindergartens</a:t>
              </a:r>
            </a:p>
            <a:p>
              <a:pPr algn="l" marL="452437" indent="-226219" lvl="1">
                <a:lnSpc>
                  <a:spcPts val="4218"/>
                </a:lnSpc>
              </a:pPr>
            </a:p>
            <a:p>
              <a:pPr algn="l" marL="452437" indent="-226219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Make a note of the benefits of the outdoor classroom (be prepared to discuss these with the rest of the class)</a:t>
              </a:r>
            </a:p>
            <a:p>
              <a:pPr algn="l" marL="452437" indent="-226219" lvl="1">
                <a:lnSpc>
                  <a:spcPts val="4218"/>
                </a:lnSpc>
              </a:pPr>
            </a:p>
            <a:p>
              <a:pPr algn="l" marL="452437" indent="-226219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Consider what opportunities come to mind for creative and scientific inquiry?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0" y="442084"/>
            <a:ext cx="18288000" cy="1969679"/>
            <a:chOff x="0" y="0"/>
            <a:chExt cx="17339733" cy="1867547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7339732" cy="1867547"/>
            </a:xfrm>
            <a:custGeom>
              <a:avLst/>
              <a:gdLst/>
              <a:ahLst/>
              <a:cxnLst/>
              <a:rect r="r" b="b" t="t" l="l"/>
              <a:pathLst>
                <a:path h="1867547" w="17339732">
                  <a:moveTo>
                    <a:pt x="0" y="0"/>
                  </a:moveTo>
                  <a:lnTo>
                    <a:pt x="17339732" y="0"/>
                  </a:lnTo>
                  <a:lnTo>
                    <a:pt x="17339732" y="1867547"/>
                  </a:lnTo>
                  <a:lnTo>
                    <a:pt x="0" y="1867547"/>
                  </a:lnTo>
                  <a:close/>
                </a:path>
              </a:pathLst>
            </a:custGeom>
          </p:spPr>
        </p:sp>
        <p:sp>
          <p:nvSpPr>
            <p:cNvPr name="TextBox 10" id="10"/>
            <p:cNvSpPr txBox="true"/>
            <p:nvPr/>
          </p:nvSpPr>
          <p:spPr>
            <a:xfrm>
              <a:off x="0" y="0"/>
              <a:ext cx="17339733" cy="186754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127"/>
                </a:lnSpc>
              </a:pPr>
              <a:r>
                <a:rPr lang="en-US" sz="5939" spc="13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Dysgu yn yr awyr agored</a:t>
              </a:r>
            </a:p>
            <a:p>
              <a:pPr algn="ctr">
                <a:lnSpc>
                  <a:spcPts val="7127"/>
                </a:lnSpc>
              </a:pPr>
              <a:r>
                <a:rPr lang="en-US" sz="5939" spc="13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Outdoor learning </a:t>
              </a: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1028700" y="3242136"/>
            <a:ext cx="7364434" cy="5962055"/>
            <a:chOff x="0" y="0"/>
            <a:chExt cx="6982574" cy="5652911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6982575" cy="5652911"/>
            </a:xfrm>
            <a:custGeom>
              <a:avLst/>
              <a:gdLst/>
              <a:ahLst/>
              <a:cxnLst/>
              <a:rect r="r" b="b" t="t" l="l"/>
              <a:pathLst>
                <a:path h="5652911" w="6982575">
                  <a:moveTo>
                    <a:pt x="0" y="0"/>
                  </a:moveTo>
                  <a:lnTo>
                    <a:pt x="6982575" y="0"/>
                  </a:lnTo>
                  <a:lnTo>
                    <a:pt x="6982575" y="5652911"/>
                  </a:lnTo>
                  <a:lnTo>
                    <a:pt x="0" y="5652911"/>
                  </a:lnTo>
                  <a:close/>
                </a:path>
              </a:pathLst>
            </a:custGeom>
          </p:spPr>
        </p:sp>
        <p:sp>
          <p:nvSpPr>
            <p:cNvPr name="TextBox 13" id="13"/>
            <p:cNvSpPr txBox="true"/>
            <p:nvPr/>
          </p:nvSpPr>
          <p:spPr>
            <a:xfrm>
              <a:off x="0" y="0"/>
              <a:ext cx="6982574" cy="5652911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4218"/>
                </a:lnSpc>
              </a:pPr>
              <a:r>
                <a:rPr lang="en-US" sz="3515" spc="8" u="sng">
                  <a:solidFill>
                    <a:srgbClr val="17BBFD"/>
                  </a:solidFill>
                  <a:latin typeface="Rosario"/>
                  <a:ea typeface="Rosario"/>
                  <a:cs typeface="Rosario"/>
                  <a:sym typeface="Rosario"/>
                  <a:hlinkClick r:id="rId4" tooltip="https://www.youtube.com/watch?v=Jkiij9dJfcw"/>
                </a:rPr>
                <a:t>Ysgolion meithrin coedwig yn Nenmarc</a:t>
              </a:r>
            </a:p>
            <a:p>
              <a:pPr algn="l">
                <a:lnSpc>
                  <a:spcPts val="4218"/>
                </a:lnSpc>
              </a:pPr>
            </a:p>
            <a:p>
              <a:pPr algn="l" marL="759023" indent="-379511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Wrth wylio’r fideo uchod gwnewch nodyn o fanteision yr ystafell ddosbarth awyr agored </a:t>
              </a:r>
            </a:p>
            <a:p>
              <a:pPr algn="l">
                <a:lnSpc>
                  <a:spcPts val="4218"/>
                </a:lnSpc>
              </a:pPr>
            </a:p>
            <a:p>
              <a:pPr algn="l" marL="759023" indent="-379511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Ystyiwch yr holl gyfleoedd sydd yn dod i’ch meddwl ar gyfer ymchwiliad creadigol a gwyddonol?</a:t>
              </a:r>
            </a:p>
          </p:txBody>
        </p:sp>
      </p:grp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9303006" y="-2706869"/>
            <a:ext cx="29300433" cy="18015520"/>
            <a:chOff x="0" y="0"/>
            <a:chExt cx="7716987" cy="474482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716986" cy="4744828"/>
            </a:xfrm>
            <a:custGeom>
              <a:avLst/>
              <a:gdLst/>
              <a:ahLst/>
              <a:cxnLst/>
              <a:rect r="r" b="b" t="t" l="l"/>
              <a:pathLst>
                <a:path h="4744828" w="7716986">
                  <a:moveTo>
                    <a:pt x="0" y="0"/>
                  </a:moveTo>
                  <a:lnTo>
                    <a:pt x="7716986" y="0"/>
                  </a:lnTo>
                  <a:lnTo>
                    <a:pt x="7716986" y="4744828"/>
                  </a:lnTo>
                  <a:lnTo>
                    <a:pt x="0" y="4744828"/>
                  </a:lnTo>
                  <a:close/>
                </a:path>
              </a:pathLst>
            </a:custGeom>
            <a:solidFill>
              <a:srgbClr val="FFFFD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7716987" cy="47543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04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3314700" y="2967922"/>
            <a:ext cx="11658600" cy="2813256"/>
            <a:chOff x="0" y="0"/>
            <a:chExt cx="11054080" cy="2667384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1054080" cy="2667384"/>
            </a:xfrm>
            <a:custGeom>
              <a:avLst/>
              <a:gdLst/>
              <a:ahLst/>
              <a:cxnLst/>
              <a:rect r="r" b="b" t="t" l="l"/>
              <a:pathLst>
                <a:path h="2667384" w="11054080">
                  <a:moveTo>
                    <a:pt x="0" y="0"/>
                  </a:moveTo>
                  <a:lnTo>
                    <a:pt x="11054080" y="0"/>
                  </a:lnTo>
                  <a:lnTo>
                    <a:pt x="11054080" y="2667384"/>
                  </a:lnTo>
                  <a:lnTo>
                    <a:pt x="0" y="2667384"/>
                  </a:lnTo>
                  <a:close/>
                </a:path>
              </a:pathLst>
            </a:custGeom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11054080" cy="2667384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3600"/>
                </a:lnSpc>
              </a:pPr>
            </a:p>
            <a:p>
              <a:pPr algn="l" marL="386080" indent="-193040" lvl="1">
                <a:lnSpc>
                  <a:spcPts val="3600"/>
                </a:lnSpc>
                <a:buFont typeface="Arial"/>
                <a:buChar char="•"/>
              </a:pPr>
              <a:r>
                <a:rPr lang="en-US" sz="3000" i="true" spc="6">
                  <a:solidFill>
                    <a:srgbClr val="000000"/>
                  </a:solidFill>
                  <a:latin typeface="Rosario Italics"/>
                  <a:ea typeface="Rosario Italics"/>
                  <a:cs typeface="Rosario Italics"/>
                  <a:sym typeface="Rosario Italics"/>
                </a:rPr>
                <a:t>A yw’r gemau isod yn rhy beryglus? A ddylid eu banio?</a:t>
              </a:r>
            </a:p>
            <a:p>
              <a:pPr algn="l" marL="386080" indent="-193040" lvl="1">
                <a:lnSpc>
                  <a:spcPts val="3600"/>
                </a:lnSpc>
              </a:pPr>
            </a:p>
            <a:p>
              <a:pPr algn="l" marL="386080" indent="-193040" lvl="1">
                <a:lnSpc>
                  <a:spcPts val="3600"/>
                </a:lnSpc>
                <a:buFont typeface="Arial"/>
                <a:buChar char="•"/>
              </a:pPr>
              <a:r>
                <a:rPr lang="en-US" b="true" sz="3000" i="true" spc="6">
                  <a:solidFill>
                    <a:srgbClr val="000000"/>
                  </a:solidFill>
                  <a:latin typeface="Rosario Bold Italics"/>
                  <a:ea typeface="Rosario Bold Italics"/>
                  <a:cs typeface="Rosario Bold Italics"/>
                  <a:sym typeface="Rosario Bold Italics"/>
                </a:rPr>
                <a:t>Are these games too ‘risky’? Should they be banned?</a:t>
              </a:r>
            </a:p>
            <a:p>
              <a:pPr algn="l" marL="386080" indent="-193040" lvl="1">
                <a:lnSpc>
                  <a:spcPts val="3600"/>
                </a:lnSpc>
              </a:pPr>
            </a:p>
            <a:p>
              <a:pPr algn="l" marL="386080" indent="-193040" lvl="1">
                <a:lnSpc>
                  <a:spcPts val="3600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0" y="311529"/>
            <a:ext cx="18288000" cy="1879092"/>
            <a:chOff x="0" y="0"/>
            <a:chExt cx="17339733" cy="178165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7339732" cy="1781658"/>
            </a:xfrm>
            <a:custGeom>
              <a:avLst/>
              <a:gdLst/>
              <a:ahLst/>
              <a:cxnLst/>
              <a:rect r="r" b="b" t="t" l="l"/>
              <a:pathLst>
                <a:path h="1781658" w="17339732">
                  <a:moveTo>
                    <a:pt x="0" y="0"/>
                  </a:moveTo>
                  <a:lnTo>
                    <a:pt x="17339732" y="0"/>
                  </a:lnTo>
                  <a:lnTo>
                    <a:pt x="17339732" y="1781658"/>
                  </a:lnTo>
                  <a:lnTo>
                    <a:pt x="0" y="1781658"/>
                  </a:lnTo>
                  <a:close/>
                </a:path>
              </a:pathLst>
            </a:custGeom>
          </p:spPr>
        </p:sp>
        <p:sp>
          <p:nvSpPr>
            <p:cNvPr name="TextBox 10" id="10"/>
            <p:cNvSpPr txBox="true"/>
            <p:nvPr/>
          </p:nvSpPr>
          <p:spPr>
            <a:xfrm>
              <a:off x="0" y="0"/>
              <a:ext cx="17339733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919"/>
                </a:lnSpc>
              </a:pPr>
              <a:r>
                <a:rPr lang="en-US" sz="6599" spc="15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Ac yn olaf… / And finally…</a:t>
              </a:r>
            </a:p>
          </p:txBody>
        </p:sp>
      </p:grpSp>
      <p:sp>
        <p:nvSpPr>
          <p:cNvPr name="Freeform 11" id="11" descr="Colliding Conkers by Kirsty Begg - Stocksy United"/>
          <p:cNvSpPr/>
          <p:nvPr/>
        </p:nvSpPr>
        <p:spPr>
          <a:xfrm flipH="false" flipV="false" rot="0">
            <a:off x="6862317" y="5781178"/>
            <a:ext cx="4598826" cy="3065883"/>
          </a:xfrm>
          <a:custGeom>
            <a:avLst/>
            <a:gdLst/>
            <a:ahLst/>
            <a:cxnLst/>
            <a:rect r="r" b="b" t="t" l="l"/>
            <a:pathLst>
              <a:path h="3065883" w="4598826">
                <a:moveTo>
                  <a:pt x="0" y="0"/>
                </a:moveTo>
                <a:lnTo>
                  <a:pt x="4598826" y="0"/>
                </a:lnTo>
                <a:lnTo>
                  <a:pt x="4598826" y="3065884"/>
                </a:lnTo>
                <a:lnTo>
                  <a:pt x="0" y="306588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12" id="12" descr="6 Obstacles to Data-Driven Marketing Success | Yellowfin BI"/>
          <p:cNvSpPr/>
          <p:nvPr/>
        </p:nvSpPr>
        <p:spPr>
          <a:xfrm flipH="false" flipV="false" rot="0">
            <a:off x="11839983" y="5781178"/>
            <a:ext cx="3569239" cy="3065883"/>
          </a:xfrm>
          <a:custGeom>
            <a:avLst/>
            <a:gdLst/>
            <a:ahLst/>
            <a:cxnLst/>
            <a:rect r="r" b="b" t="t" l="l"/>
            <a:pathLst>
              <a:path h="3065883" w="3569239">
                <a:moveTo>
                  <a:pt x="0" y="0"/>
                </a:moveTo>
                <a:lnTo>
                  <a:pt x="3569239" y="0"/>
                </a:lnTo>
                <a:lnTo>
                  <a:pt x="3569239" y="3065884"/>
                </a:lnTo>
                <a:lnTo>
                  <a:pt x="0" y="306588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13" id="13" descr="Commons:Photo challenge/2018 - June - Traditional games ..."/>
          <p:cNvSpPr/>
          <p:nvPr/>
        </p:nvSpPr>
        <p:spPr>
          <a:xfrm flipH="false" flipV="false" rot="0">
            <a:off x="2878778" y="5781178"/>
            <a:ext cx="3604699" cy="3066156"/>
          </a:xfrm>
          <a:custGeom>
            <a:avLst/>
            <a:gdLst/>
            <a:ahLst/>
            <a:cxnLst/>
            <a:rect r="r" b="b" t="t" l="l"/>
            <a:pathLst>
              <a:path h="3066156" w="3604699">
                <a:moveTo>
                  <a:pt x="0" y="0"/>
                </a:moveTo>
                <a:lnTo>
                  <a:pt x="3604700" y="0"/>
                </a:lnTo>
                <a:lnTo>
                  <a:pt x="3604700" y="3066156"/>
                </a:lnTo>
                <a:lnTo>
                  <a:pt x="0" y="306615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7324" t="-20379" r="0" b="-60"/>
            </a:stretch>
          </a:blipFill>
        </p:spPr>
      </p:sp>
      <p:grpSp>
        <p:nvGrpSpPr>
          <p:cNvPr name="Group 14" id="14"/>
          <p:cNvGrpSpPr/>
          <p:nvPr/>
        </p:nvGrpSpPr>
        <p:grpSpPr>
          <a:xfrm rot="0">
            <a:off x="4669106" y="9258300"/>
            <a:ext cx="8985250" cy="617041"/>
            <a:chOff x="0" y="0"/>
            <a:chExt cx="8519348" cy="585047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8519348" cy="585047"/>
            </a:xfrm>
            <a:custGeom>
              <a:avLst/>
              <a:gdLst/>
              <a:ahLst/>
              <a:cxnLst/>
              <a:rect r="r" b="b" t="t" l="l"/>
              <a:pathLst>
                <a:path h="585047" w="8519348">
                  <a:moveTo>
                    <a:pt x="0" y="0"/>
                  </a:moveTo>
                  <a:lnTo>
                    <a:pt x="8519348" y="0"/>
                  </a:lnTo>
                  <a:lnTo>
                    <a:pt x="8519348" y="585047"/>
                  </a:lnTo>
                  <a:lnTo>
                    <a:pt x="0" y="585047"/>
                  </a:lnTo>
                  <a:close/>
                </a:path>
              </a:pathLst>
            </a:custGeom>
          </p:spPr>
        </p:sp>
        <p:sp>
          <p:nvSpPr>
            <p:cNvPr name="TextBox 16" id="16"/>
            <p:cNvSpPr txBox="true"/>
            <p:nvPr/>
          </p:nvSpPr>
          <p:spPr>
            <a:xfrm>
              <a:off x="0" y="0"/>
              <a:ext cx="8519348" cy="585047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4218"/>
                </a:lnSpc>
              </a:pPr>
              <a:r>
                <a:rPr lang="en-US" sz="3515" spc="8" u="sng">
                  <a:solidFill>
                    <a:srgbClr val="17BBFD"/>
                  </a:solidFill>
                  <a:latin typeface="Rosario"/>
                  <a:ea typeface="Rosario"/>
                  <a:cs typeface="Rosario"/>
                  <a:sym typeface="Rosario"/>
                  <a:hlinkClick r:id="rId5" tooltip="https://www.ihasco.co.uk/blog/10-ridiculous-health-safety-myths#:~:text=1)%20Children%20being%20banned%20from,around%2C%20a%20truly%20classic%20myth."/>
                </a:rPr>
                <a:t>10 ridiculous Health and Safety myths | iHasco</a:t>
              </a:r>
            </a:p>
          </p:txBody>
        </p:sp>
      </p:grp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0"/>
            <a:ext cx="18288000" cy="10287000"/>
            <a:chOff x="0" y="0"/>
            <a:chExt cx="4816593" cy="2709333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4816592" cy="2709333"/>
            </a:xfrm>
            <a:custGeom>
              <a:avLst/>
              <a:gdLst/>
              <a:ahLst/>
              <a:cxnLst/>
              <a:rect r="r" b="b" t="t" l="l"/>
              <a:pathLst>
                <a:path h="2709333" w="4816592">
                  <a:moveTo>
                    <a:pt x="0" y="0"/>
                  </a:moveTo>
                  <a:lnTo>
                    <a:pt x="4816592" y="0"/>
                  </a:lnTo>
                  <a:lnTo>
                    <a:pt x="4816592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FFD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4816593" cy="271885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04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2927226" y="3956096"/>
            <a:ext cx="12433548" cy="4375649"/>
            <a:chOff x="0" y="0"/>
            <a:chExt cx="10536296" cy="3707963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0536296" cy="3707963"/>
            </a:xfrm>
            <a:custGeom>
              <a:avLst/>
              <a:gdLst/>
              <a:ahLst/>
              <a:cxnLst/>
              <a:rect r="r" b="b" t="t" l="l"/>
              <a:pathLst>
                <a:path h="3707963" w="10536296">
                  <a:moveTo>
                    <a:pt x="0" y="0"/>
                  </a:moveTo>
                  <a:lnTo>
                    <a:pt x="10536296" y="0"/>
                  </a:lnTo>
                  <a:lnTo>
                    <a:pt x="10536296" y="3707963"/>
                  </a:lnTo>
                  <a:lnTo>
                    <a:pt x="0" y="3707963"/>
                  </a:lnTo>
                  <a:close/>
                </a:path>
              </a:pathLst>
            </a:custGeom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10536296" cy="3707963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 marL="518202" indent="-259101" lvl="1">
                <a:lnSpc>
                  <a:spcPts val="4833"/>
                </a:lnSpc>
                <a:buFont typeface="Arial"/>
                <a:buChar char="•"/>
              </a:pPr>
              <a:r>
                <a:rPr lang="en-US" b="true" sz="4027" spc="9">
                  <a:solidFill>
                    <a:srgbClr val="000000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ERTHYGL / ARTICLE - </a:t>
              </a:r>
              <a:r>
                <a:rPr lang="en-US" b="true" sz="4027" spc="9" u="sng">
                  <a:solidFill>
                    <a:srgbClr val="00B0F0"/>
                  </a:solidFill>
                  <a:latin typeface="Rosario Bold"/>
                  <a:ea typeface="Rosario Bold"/>
                  <a:cs typeface="Rosario Bold"/>
                  <a:sym typeface="Rosario Bold"/>
                  <a:hlinkClick r:id="rId3" tooltip="https://librarysearch.uwtsd.ac.uk/discovery/fulldisplay?docid=cdi_proquest_journals_2175687685&amp;context=PC&amp;vid=44WHELF_UWTSD:44WHELF_UWTSD_VU1&amp;lang=en&amp;search_scope=MyInst_and_CI&amp;adaptor=Primo%20Central&amp;tab=Everything&amp;query=any,contains,learning%20through%20playing%20children%27s%20experience"/>
                </a:rPr>
                <a:t>Learning while playing: Children's Forest School experiences in the UK.</a:t>
              </a:r>
              <a:r>
                <a:rPr lang="en-US" b="true" sz="4027" spc="9">
                  <a:solidFill>
                    <a:srgbClr val="00B0F0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 </a:t>
              </a:r>
            </a:p>
            <a:p>
              <a:pPr algn="l" marL="518202" indent="-259101" lvl="1">
                <a:lnSpc>
                  <a:spcPts val="4833"/>
                </a:lnSpc>
                <a:buFont typeface="Arial"/>
                <a:buChar char="•"/>
              </a:pPr>
              <a:r>
                <a:rPr lang="en-US" sz="4027" spc="9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Coates, Janine K. ; Pimlott‐Wilson, Helena ;</a:t>
              </a:r>
            </a:p>
            <a:p>
              <a:pPr algn="l" marL="518372" indent="-259186" lvl="1">
                <a:lnSpc>
                  <a:spcPts val="4833"/>
                </a:lnSpc>
                <a:buFont typeface="Arial"/>
                <a:buChar char="•"/>
              </a:pPr>
              <a:r>
                <a:rPr lang="en-US" sz="4027" spc="9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Wiley-Blackwell</a:t>
              </a:r>
            </a:p>
            <a:p>
              <a:pPr algn="l" marL="518372" indent="-259186" lvl="1">
                <a:lnSpc>
                  <a:spcPts val="4833"/>
                </a:lnSpc>
                <a:buFont typeface="Arial"/>
                <a:buChar char="•"/>
              </a:pPr>
              <a:r>
                <a:rPr lang="en-US" sz="4027" spc="9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British Educational Research Journal, 2019, Vol.45 (1), p.21-41</a:t>
              </a:r>
            </a:p>
            <a:p>
              <a:pPr algn="l">
                <a:lnSpc>
                  <a:spcPts val="4833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0" y="318269"/>
            <a:ext cx="18288000" cy="2102478"/>
            <a:chOff x="0" y="0"/>
            <a:chExt cx="15497409" cy="178165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5497409" cy="1781658"/>
            </a:xfrm>
            <a:custGeom>
              <a:avLst/>
              <a:gdLst/>
              <a:ahLst/>
              <a:cxnLst/>
              <a:rect r="r" b="b" t="t" l="l"/>
              <a:pathLst>
                <a:path h="1781658" w="15497409">
                  <a:moveTo>
                    <a:pt x="0" y="0"/>
                  </a:moveTo>
                  <a:lnTo>
                    <a:pt x="15497409" y="0"/>
                  </a:lnTo>
                  <a:lnTo>
                    <a:pt x="15497409" y="1781658"/>
                  </a:lnTo>
                  <a:lnTo>
                    <a:pt x="0" y="1781658"/>
                  </a:lnTo>
                  <a:close/>
                </a:path>
              </a:pathLst>
            </a:custGeom>
          </p:spPr>
        </p:sp>
        <p:sp>
          <p:nvSpPr>
            <p:cNvPr name="TextBox 10" id="10"/>
            <p:cNvSpPr txBox="true"/>
            <p:nvPr/>
          </p:nvSpPr>
          <p:spPr>
            <a:xfrm>
              <a:off x="0" y="9525"/>
              <a:ext cx="15497409" cy="177213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8861"/>
                </a:lnSpc>
              </a:pPr>
              <a:r>
                <a:rPr lang="en-US" sz="7384" spc="17">
                  <a:solidFill>
                    <a:srgbClr val="000000"/>
                  </a:solidFill>
                  <a:latin typeface="Rosario"/>
                  <a:ea typeface="Rosario"/>
                  <a:cs typeface="Rosario"/>
                  <a:sym typeface="Rosario"/>
                </a:rPr>
                <a:t>Darllen pellach / Further reading</a:t>
              </a: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DAG2UjdZxE0</dc:identifier>
  <dcterms:modified xsi:type="dcterms:W3CDTF">2011-08-01T06:04:30Z</dcterms:modified>
  <cp:revision>1</cp:revision>
  <dc:title>YMY - Sesiwn 9 - Y Dobarth Allanol </dc:title>
</cp:coreProperties>
</file>