
<file path=[Content_Types].xml><?xml version="1.0" encoding="utf-8"?>
<Types xmlns="http://schemas.openxmlformats.org/package/2006/content-types"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92" d="100"/>
          <a:sy n="92" d="100"/>
        </p:scale>
        <p:origin x="53" y="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609317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media" Target="../media/media3.m4a"/><Relationship Id="rId7" Type="http://schemas.openxmlformats.org/officeDocument/2006/relationships/image" Target="../media/image1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1.xml"/><Relationship Id="rId4" Type="http://schemas.openxmlformats.org/officeDocument/2006/relationships/audio" Target="../media/media3.m4a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3D4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966960" y="-1188720"/>
            <a:ext cx="3840480" cy="3840480"/>
          </a:xfrm>
          <a:prstGeom prst="ellipse">
            <a:avLst/>
          </a:prstGeom>
          <a:solidFill>
            <a:srgbClr val="0F4F5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0972800" y="4206240"/>
            <a:ext cx="2560320" cy="2560320"/>
          </a:xfrm>
          <a:prstGeom prst="ellipse">
            <a:avLst/>
          </a:prstGeom>
          <a:solidFill>
            <a:srgbClr val="1C729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10972800" y="4206240"/>
            <a:ext cx="2560320" cy="2560320"/>
          </a:xfrm>
          <a:prstGeom prst="ellipse">
            <a:avLst/>
          </a:prstGeom>
          <a:solidFill>
            <a:srgbClr val="0B3D42">
              <a:alpha val="45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640080" y="1417320"/>
            <a:ext cx="8686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E0A2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TRANSFORMATION IN MENTAL HEALTH CARE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594360" y="1828800"/>
            <a:ext cx="960120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6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Oxevision</a:t>
            </a:r>
            <a:endParaRPr lang="en-US" sz="6000" dirty="0"/>
          </a:p>
        </p:txBody>
      </p:sp>
      <p:sp>
        <p:nvSpPr>
          <p:cNvPr id="7" name="Text 5"/>
          <p:cNvSpPr/>
          <p:nvPr/>
        </p:nvSpPr>
        <p:spPr>
          <a:xfrm>
            <a:off x="640080" y="3154680"/>
            <a:ext cx="786384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2100"/>
              </a:lnSpc>
              <a:buNone/>
            </a:pPr>
            <a:r>
              <a:rPr lang="en-US" sz="2000" dirty="0">
                <a:solidFill>
                  <a:srgbClr val="AFC7C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 evaluative look at vision-based patient monitoring across NHS mental health inpatient wards — its impact on workforce, service delivery, patients, and community.</a:t>
            </a:r>
            <a:endParaRPr lang="en-US" sz="2000" dirty="0"/>
          </a:p>
        </p:txBody>
      </p:sp>
      <p:sp>
        <p:nvSpPr>
          <p:cNvPr id="8" name="Shape 6"/>
          <p:cNvSpPr/>
          <p:nvPr/>
        </p:nvSpPr>
        <p:spPr>
          <a:xfrm>
            <a:off x="266007" y="4617720"/>
            <a:ext cx="5220393" cy="0"/>
          </a:xfrm>
          <a:prstGeom prst="line">
            <a:avLst/>
          </a:prstGeom>
          <a:noFill/>
          <a:ln w="31750">
            <a:solidFill>
              <a:srgbClr val="E0A23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40080" y="4729943"/>
            <a:ext cx="3931920" cy="1076497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Name</a:t>
            </a: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: Esther Nankya</a:t>
            </a:r>
          </a:p>
          <a:p>
            <a:pPr marL="0" indent="0">
              <a:buNone/>
            </a:pPr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Number</a:t>
            </a: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: 2336477</a:t>
            </a:r>
          </a:p>
          <a:p>
            <a:pPr marL="0" indent="0">
              <a:buNone/>
            </a:pPr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Lecturer’s Name</a:t>
            </a: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: Laira Surani 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640080" y="577900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AFC7C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BMHP6026 · Component 1 — Written Report, presentation summary</a:t>
            </a:r>
            <a:endParaRPr lang="en-US" sz="1400" dirty="0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76F3F735-9757-8399-F20C-21D4D1A3B4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966"/>
    </mc:Choice>
    <mc:Fallback>
      <p:transition spd="slow" advTm="149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oxevision video">
            <a:hlinkClick r:id="" action="ppaction://media"/>
            <a:extLst>
              <a:ext uri="{FF2B5EF4-FFF2-40B4-BE49-F238E27FC236}">
                <a16:creationId xmlns:a16="http://schemas.microsoft.com/office/drawing/2014/main" id="{61B3DEC5-C903-FDA6-625E-A212D9F35F9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05200" y="643467"/>
            <a:ext cx="10181600" cy="5571065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B42615D4-FBB6-C721-0650-FA743498DBB7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115225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5869"/>
    </mc:Choice>
    <mc:Fallback>
      <p:transition spd="slow" advTm="1158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0121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 isNarration="1">
              <p:cMediaNode vol="80000" showWhenStopped="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4105" objId="2"/>
        <p14:stopEvt time="105478" objId="2"/>
      </p14:showEvtLst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502920"/>
            <a:ext cx="73152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0B3D4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We'll Cover</a:t>
            </a:r>
            <a:endParaRPr lang="en-US" sz="3400" dirty="0"/>
          </a:p>
        </p:txBody>
      </p:sp>
      <p:sp>
        <p:nvSpPr>
          <p:cNvPr id="3" name="Text 1"/>
          <p:cNvSpPr/>
          <p:nvPr/>
        </p:nvSpPr>
        <p:spPr>
          <a:xfrm>
            <a:off x="640080" y="1115568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5C7A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Oxevision evaluated across four domains of digital transformation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640080" y="1965960"/>
            <a:ext cx="621792" cy="621792"/>
          </a:xfrm>
          <a:prstGeom prst="ellipse">
            <a:avLst/>
          </a:prstGeom>
          <a:solidFill>
            <a:srgbClr val="1C729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640080" y="1965960"/>
            <a:ext cx="621792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1508760" y="1938528"/>
            <a:ext cx="3840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B3D4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Workforce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1508760" y="2295144"/>
            <a:ext cx="9692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New roles, new competencies, and measurable time savings for ward staff</a:t>
            </a:r>
            <a:endParaRPr lang="en-US" sz="1250" dirty="0"/>
          </a:p>
        </p:txBody>
      </p:sp>
      <p:sp>
        <p:nvSpPr>
          <p:cNvPr id="8" name="Shape 6"/>
          <p:cNvSpPr/>
          <p:nvPr/>
        </p:nvSpPr>
        <p:spPr>
          <a:xfrm>
            <a:off x="640080" y="2880360"/>
            <a:ext cx="10881360" cy="0"/>
          </a:xfrm>
          <a:prstGeom prst="line">
            <a:avLst/>
          </a:prstGeom>
          <a:noFill/>
          <a:ln w="12700">
            <a:solidFill>
              <a:srgbClr val="E3EA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640080" y="3044952"/>
            <a:ext cx="621792" cy="621792"/>
          </a:xfrm>
          <a:prstGeom prst="ellipse">
            <a:avLst/>
          </a:prstGeom>
          <a:solidFill>
            <a:srgbClr val="0B3D4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40080" y="3044952"/>
            <a:ext cx="621792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2200" dirty="0"/>
          </a:p>
        </p:txBody>
      </p:sp>
      <p:sp>
        <p:nvSpPr>
          <p:cNvPr id="11" name="Text 9"/>
          <p:cNvSpPr/>
          <p:nvPr/>
        </p:nvSpPr>
        <p:spPr>
          <a:xfrm>
            <a:off x="1508760" y="3017520"/>
            <a:ext cx="3840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B3D4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Service Delivery</a:t>
            </a:r>
            <a:endParaRPr lang="en-US" sz="1800" dirty="0"/>
          </a:p>
        </p:txBody>
      </p:sp>
      <p:sp>
        <p:nvSpPr>
          <p:cNvPr id="12" name="Text 10"/>
          <p:cNvSpPr/>
          <p:nvPr/>
        </p:nvSpPr>
        <p:spPr>
          <a:xfrm>
            <a:off x="1508760" y="3374136"/>
            <a:ext cx="9692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scheduled checks to continuous, non-contact monitoring — and its economic case</a:t>
            </a:r>
            <a:endParaRPr lang="en-US" sz="1250" dirty="0"/>
          </a:p>
        </p:txBody>
      </p:sp>
      <p:sp>
        <p:nvSpPr>
          <p:cNvPr id="13" name="Shape 11"/>
          <p:cNvSpPr/>
          <p:nvPr/>
        </p:nvSpPr>
        <p:spPr>
          <a:xfrm>
            <a:off x="640080" y="3959352"/>
            <a:ext cx="10881360" cy="0"/>
          </a:xfrm>
          <a:prstGeom prst="line">
            <a:avLst/>
          </a:prstGeom>
          <a:noFill/>
          <a:ln w="12700">
            <a:solidFill>
              <a:srgbClr val="E3EA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640080" y="4123944"/>
            <a:ext cx="621792" cy="621792"/>
          </a:xfrm>
          <a:prstGeom prst="ellipse">
            <a:avLst/>
          </a:prstGeom>
          <a:solidFill>
            <a:srgbClr val="1C729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640080" y="4123944"/>
            <a:ext cx="621792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2200" dirty="0"/>
          </a:p>
        </p:txBody>
      </p:sp>
      <p:sp>
        <p:nvSpPr>
          <p:cNvPr id="16" name="Text 14"/>
          <p:cNvSpPr/>
          <p:nvPr/>
        </p:nvSpPr>
        <p:spPr>
          <a:xfrm>
            <a:off x="1508760" y="4096512"/>
            <a:ext cx="3840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B3D4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Patients</a:t>
            </a:r>
            <a:endParaRPr lang="en-US" sz="1800" dirty="0"/>
          </a:p>
        </p:txBody>
      </p:sp>
      <p:sp>
        <p:nvSpPr>
          <p:cNvPr id="17" name="Text 15"/>
          <p:cNvSpPr/>
          <p:nvPr/>
        </p:nvSpPr>
        <p:spPr>
          <a:xfrm>
            <a:off x="1508760" y="4453128"/>
            <a:ext cx="9692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Safety benefits weighed against consent, dignity and evidence of provider self-contradiction</a:t>
            </a:r>
            <a:endParaRPr lang="en-US" sz="1250" dirty="0"/>
          </a:p>
        </p:txBody>
      </p:sp>
      <p:sp>
        <p:nvSpPr>
          <p:cNvPr id="18" name="Shape 16"/>
          <p:cNvSpPr/>
          <p:nvPr/>
        </p:nvSpPr>
        <p:spPr>
          <a:xfrm>
            <a:off x="640080" y="5038344"/>
            <a:ext cx="10881360" cy="0"/>
          </a:xfrm>
          <a:prstGeom prst="line">
            <a:avLst/>
          </a:prstGeom>
          <a:noFill/>
          <a:ln w="12700">
            <a:solidFill>
              <a:srgbClr val="E3EA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640080" y="5202936"/>
            <a:ext cx="621792" cy="621792"/>
          </a:xfrm>
          <a:prstGeom prst="ellipse">
            <a:avLst/>
          </a:prstGeom>
          <a:solidFill>
            <a:srgbClr val="0B3D4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640080" y="5202936"/>
            <a:ext cx="621792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2200" dirty="0"/>
          </a:p>
        </p:txBody>
      </p:sp>
      <p:sp>
        <p:nvSpPr>
          <p:cNvPr id="21" name="Text 19"/>
          <p:cNvSpPr/>
          <p:nvPr/>
        </p:nvSpPr>
        <p:spPr>
          <a:xfrm>
            <a:off x="1508760" y="5175504"/>
            <a:ext cx="3840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B3D4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Community</a:t>
            </a:r>
            <a:endParaRPr lang="en-US" sz="1800" dirty="0"/>
          </a:p>
        </p:txBody>
      </p:sp>
      <p:sp>
        <p:nvSpPr>
          <p:cNvPr id="22" name="Text 20"/>
          <p:cNvSpPr/>
          <p:nvPr/>
        </p:nvSpPr>
        <p:spPr>
          <a:xfrm>
            <a:off x="1508760" y="5532120"/>
            <a:ext cx="9692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inequality, governance, and the missing co-production process</a:t>
            </a:r>
            <a:endParaRPr lang="en-US" sz="1250" dirty="0"/>
          </a:p>
        </p:txBody>
      </p:sp>
      <p:sp>
        <p:nvSpPr>
          <p:cNvPr id="23" name="Text 21"/>
          <p:cNvSpPr/>
          <p:nvPr/>
        </p:nvSpPr>
        <p:spPr>
          <a:xfrm>
            <a:off x="457200" y="6473952"/>
            <a:ext cx="7772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5C7A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Oxevision — Digital Transformation in Mental Health Care</a:t>
            </a:r>
            <a:endParaRPr lang="en-US" sz="900" dirty="0"/>
          </a:p>
        </p:txBody>
      </p:sp>
      <p:sp>
        <p:nvSpPr>
          <p:cNvPr id="24" name="Text 22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C7A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502920"/>
            <a:ext cx="73152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B3D4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Is Oxevision?</a:t>
            </a:r>
            <a:endParaRPr lang="en-US" sz="3200" dirty="0"/>
          </a:p>
        </p:txBody>
      </p:sp>
      <p:sp>
        <p:nvSpPr>
          <p:cNvPr id="3" name="Shape 1"/>
          <p:cNvSpPr/>
          <p:nvPr/>
        </p:nvSpPr>
        <p:spPr>
          <a:xfrm>
            <a:off x="457200" y="1481328"/>
            <a:ext cx="6675120" cy="4663440"/>
          </a:xfrm>
          <a:prstGeom prst="roundRect">
            <a:avLst>
              <a:gd name="adj" fmla="val 1176"/>
            </a:avLst>
          </a:prstGeom>
          <a:solidFill>
            <a:srgbClr val="FFFFFF"/>
          </a:solidFill>
          <a:ln w="12700">
            <a:solidFill>
              <a:srgbClr val="E3EA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914400" y="1819656"/>
            <a:ext cx="82296" cy="82296"/>
          </a:xfrm>
          <a:prstGeom prst="ellipse">
            <a:avLst/>
          </a:prstGeom>
          <a:solidFill>
            <a:srgbClr val="E0A23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1143000" y="1664208"/>
            <a:ext cx="598932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900"/>
              </a:lnSpc>
              <a:buNone/>
            </a:pPr>
            <a:r>
              <a:rPr lang="en-US" sz="140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camera and infrared sensor installed in NHS mental health inpatient bedrooms</a:t>
            </a:r>
            <a:endParaRPr lang="en-US" sz="1400" dirty="0"/>
          </a:p>
        </p:txBody>
      </p:sp>
      <p:sp>
        <p:nvSpPr>
          <p:cNvPr id="6" name="Shape 4"/>
          <p:cNvSpPr/>
          <p:nvPr/>
        </p:nvSpPr>
        <p:spPr>
          <a:xfrm>
            <a:off x="914400" y="2871216"/>
            <a:ext cx="82296" cy="82296"/>
          </a:xfrm>
          <a:prstGeom prst="ellipse">
            <a:avLst/>
          </a:prstGeom>
          <a:solidFill>
            <a:srgbClr val="E0A23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143000" y="2715768"/>
            <a:ext cx="598932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900"/>
              </a:lnSpc>
              <a:buNone/>
            </a:pPr>
            <a:r>
              <a:rPr lang="en-US" sz="140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Continuously measures pulse and breathing rate by reading skin tone and chest movement even under bedding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914400" y="3922776"/>
            <a:ext cx="82296" cy="82296"/>
          </a:xfrm>
          <a:prstGeom prst="ellipse">
            <a:avLst/>
          </a:prstGeom>
          <a:solidFill>
            <a:srgbClr val="E0A23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1143000" y="3767328"/>
            <a:ext cx="598932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900"/>
              </a:lnSpc>
              <a:buNone/>
            </a:pPr>
            <a:r>
              <a:rPr lang="en-US" sz="140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Alerts staff automatically if a patient leaves their bed or enters a higher-risk part of the room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914400" y="4974336"/>
            <a:ext cx="82296" cy="82296"/>
          </a:xfrm>
          <a:prstGeom prst="ellipse">
            <a:avLst/>
          </a:prstGeom>
          <a:solidFill>
            <a:srgbClr val="E0A23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143000" y="4818888"/>
            <a:ext cx="598932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900"/>
              </a:lnSpc>
              <a:buNone/>
            </a:pPr>
            <a:r>
              <a:rPr lang="en-US" sz="140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Represents a shift from Industry 3.0 automation to Industry 4.0: networked, cyber-physical systems feeding real-time data to ward staff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7571232" y="1417320"/>
            <a:ext cx="3977640" cy="4663440"/>
          </a:xfrm>
          <a:prstGeom prst="roundRect">
            <a:avLst>
              <a:gd name="adj" fmla="val 1839"/>
            </a:avLst>
          </a:prstGeom>
          <a:solidFill>
            <a:srgbClr val="0B3D4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7863840" y="1828800"/>
            <a:ext cx="33832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E0A2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ADOPTION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7818120" y="2148840"/>
            <a:ext cx="347472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6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~50%</a:t>
            </a:r>
            <a:endParaRPr lang="en-US" sz="6800" dirty="0"/>
          </a:p>
        </p:txBody>
      </p:sp>
      <p:sp>
        <p:nvSpPr>
          <p:cNvPr id="15" name="Text 13"/>
          <p:cNvSpPr/>
          <p:nvPr/>
        </p:nvSpPr>
        <p:spPr>
          <a:xfrm>
            <a:off x="7863840" y="3337560"/>
            <a:ext cx="33832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300" dirty="0">
                <a:solidFill>
                  <a:srgbClr val="AFC7C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NHS England's mental health trusts have adopted Oxevision</a:t>
            </a:r>
            <a:endParaRPr lang="en-US" sz="1300" dirty="0"/>
          </a:p>
        </p:txBody>
      </p:sp>
      <p:sp>
        <p:nvSpPr>
          <p:cNvPr id="16" name="Shape 14"/>
          <p:cNvSpPr/>
          <p:nvPr/>
        </p:nvSpPr>
        <p:spPr>
          <a:xfrm>
            <a:off x="7863840" y="4343400"/>
            <a:ext cx="3108960" cy="0"/>
          </a:xfrm>
          <a:prstGeom prst="line">
            <a:avLst/>
          </a:prstGeom>
          <a:noFill/>
          <a:ln w="12700">
            <a:solidFill>
              <a:srgbClr val="1C72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7863840" y="4526280"/>
            <a:ext cx="33832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Four lenses for evaluation: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7863840" y="4864608"/>
            <a:ext cx="33832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800"/>
              </a:lnSpc>
              <a:buNone/>
            </a:pPr>
            <a:r>
              <a:rPr lang="en-US" sz="1250" dirty="0">
                <a:solidFill>
                  <a:srgbClr val="AFC7C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Workforce · Service Delivery</a:t>
            </a:r>
            <a:endParaRPr lang="en-US" sz="1250" dirty="0"/>
          </a:p>
          <a:p>
            <a:pPr marL="0" indent="0">
              <a:lnSpc>
                <a:spcPts val="1800"/>
              </a:lnSpc>
              <a:buNone/>
            </a:pPr>
            <a:r>
              <a:rPr lang="en-US" sz="1250" dirty="0">
                <a:solidFill>
                  <a:srgbClr val="AFC7C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Patients · Community</a:t>
            </a:r>
            <a:endParaRPr lang="en-US" sz="1250" dirty="0"/>
          </a:p>
        </p:txBody>
      </p:sp>
      <p:sp>
        <p:nvSpPr>
          <p:cNvPr id="19" name="Text 17"/>
          <p:cNvSpPr/>
          <p:nvPr/>
        </p:nvSpPr>
        <p:spPr>
          <a:xfrm>
            <a:off x="7863840" y="5806440"/>
            <a:ext cx="3383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AFC7C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Buckley, Malcolm and Hanlon (2024)</a:t>
            </a:r>
            <a:endParaRPr lang="en-US" sz="900" dirty="0"/>
          </a:p>
        </p:txBody>
      </p:sp>
      <p:sp>
        <p:nvSpPr>
          <p:cNvPr id="20" name="Text 18"/>
          <p:cNvSpPr/>
          <p:nvPr/>
        </p:nvSpPr>
        <p:spPr>
          <a:xfrm>
            <a:off x="457200" y="6473952"/>
            <a:ext cx="7772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5C7A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Oxevision — Digital Transformation in Mental Health Care</a:t>
            </a:r>
            <a:endParaRPr lang="en-US" sz="900" dirty="0"/>
          </a:p>
        </p:txBody>
      </p:sp>
      <p:sp>
        <p:nvSpPr>
          <p:cNvPr id="21" name="Text 19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C7A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502920"/>
            <a:ext cx="8229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B3D4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Impact on Workforce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640080" y="1097280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5C7A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manual observation to managing networked sensor data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640080" y="1691640"/>
            <a:ext cx="3429000" cy="1554480"/>
          </a:xfrm>
          <a:prstGeom prst="roundRect">
            <a:avLst>
              <a:gd name="adj" fmla="val 4706"/>
            </a:avLst>
          </a:prstGeom>
          <a:solidFill>
            <a:srgbClr val="DCEEF0"/>
          </a:solidFill>
          <a:ln/>
          <a:effectLst>
            <a:outerShdw blurRad="76200" dist="25400" dir="5400000" algn="bl" rotWithShape="0">
              <a:srgbClr val="1F2937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777240" y="1801368"/>
            <a:ext cx="3154680" cy="854964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C729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24.4–40%</a:t>
            </a:r>
            <a:endParaRPr lang="en-US" sz="3000" dirty="0"/>
          </a:p>
        </p:txBody>
      </p:sp>
      <p:sp>
        <p:nvSpPr>
          <p:cNvPr id="6" name="Text 4"/>
          <p:cNvSpPr/>
          <p:nvPr/>
        </p:nvSpPr>
        <p:spPr>
          <a:xfrm>
            <a:off x="777240" y="2624328"/>
            <a:ext cx="3154680" cy="59070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25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Reduction in one-to-one observation hours after implementation</a:t>
            </a:r>
            <a:endParaRPr lang="en-US" sz="1250" dirty="0"/>
          </a:p>
        </p:txBody>
      </p:sp>
      <p:sp>
        <p:nvSpPr>
          <p:cNvPr id="7" name="Shape 5"/>
          <p:cNvSpPr/>
          <p:nvPr/>
        </p:nvSpPr>
        <p:spPr>
          <a:xfrm>
            <a:off x="4251960" y="1691640"/>
            <a:ext cx="3429000" cy="1554480"/>
          </a:xfrm>
          <a:prstGeom prst="roundRect">
            <a:avLst>
              <a:gd name="adj" fmla="val 4706"/>
            </a:avLst>
          </a:prstGeom>
          <a:solidFill>
            <a:srgbClr val="DCEEF0"/>
          </a:solidFill>
          <a:ln/>
          <a:effectLst>
            <a:outerShdw blurRad="76200" dist="25400" dir="5400000" algn="bl" rotWithShape="0">
              <a:srgbClr val="1F2937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389120" y="1801368"/>
            <a:ext cx="3154680" cy="854964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C729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↓</a:t>
            </a:r>
            <a:endParaRPr lang="en-US" sz="3000" dirty="0"/>
          </a:p>
        </p:txBody>
      </p:sp>
      <p:sp>
        <p:nvSpPr>
          <p:cNvPr id="9" name="Text 7"/>
          <p:cNvSpPr/>
          <p:nvPr/>
        </p:nvSpPr>
        <p:spPr>
          <a:xfrm>
            <a:off x="4389120" y="2624328"/>
            <a:ext cx="3154680" cy="59070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25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Reduced reliance on costly bank and agency staff</a:t>
            </a:r>
            <a:endParaRPr lang="en-US" sz="1250" dirty="0"/>
          </a:p>
        </p:txBody>
      </p:sp>
      <p:sp>
        <p:nvSpPr>
          <p:cNvPr id="10" name="Shape 8"/>
          <p:cNvSpPr/>
          <p:nvPr/>
        </p:nvSpPr>
        <p:spPr>
          <a:xfrm>
            <a:off x="7863840" y="1691640"/>
            <a:ext cx="3675888" cy="1554480"/>
          </a:xfrm>
          <a:prstGeom prst="roundRect">
            <a:avLst>
              <a:gd name="adj" fmla="val 4706"/>
            </a:avLst>
          </a:prstGeom>
          <a:solidFill>
            <a:srgbClr val="DCEEF0"/>
          </a:solidFill>
          <a:ln/>
          <a:effectLst>
            <a:outerShdw blurRad="76200" dist="25400" dir="5400000" algn="bl" rotWithShape="0">
              <a:srgbClr val="1F2937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8001000" y="1801368"/>
            <a:ext cx="3401568" cy="854964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C729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New</a:t>
            </a:r>
            <a:endParaRPr lang="en-US" sz="3000" dirty="0"/>
          </a:p>
        </p:txBody>
      </p:sp>
      <p:sp>
        <p:nvSpPr>
          <p:cNvPr id="12" name="Text 10"/>
          <p:cNvSpPr/>
          <p:nvPr/>
        </p:nvSpPr>
        <p:spPr>
          <a:xfrm>
            <a:off x="8001000" y="2624328"/>
            <a:ext cx="3401568" cy="59070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25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Competencies needed: reading alerts, spotting false positives, blending data with clinical judgement</a:t>
            </a:r>
            <a:endParaRPr lang="en-US" sz="1250" dirty="0"/>
          </a:p>
        </p:txBody>
      </p:sp>
      <p:sp>
        <p:nvSpPr>
          <p:cNvPr id="13" name="Text 11"/>
          <p:cNvSpPr/>
          <p:nvPr/>
        </p:nvSpPr>
        <p:spPr>
          <a:xfrm>
            <a:off x="640080" y="352044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B3D4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New skills, not just less work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640080" y="3858768"/>
            <a:ext cx="64922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30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Freed observation time is redirected toward therapeutic, patient-facing activity rather than monitoring tasks alone.</a:t>
            </a:r>
            <a:endParaRPr lang="en-US" sz="1300" dirty="0"/>
          </a:p>
        </p:txBody>
      </p:sp>
      <p:sp>
        <p:nvSpPr>
          <p:cNvPr id="15" name="Shape 13"/>
          <p:cNvSpPr/>
          <p:nvPr/>
        </p:nvSpPr>
        <p:spPr>
          <a:xfrm>
            <a:off x="640080" y="4800600"/>
            <a:ext cx="10908792" cy="1234440"/>
          </a:xfrm>
          <a:prstGeom prst="roundRect">
            <a:avLst>
              <a:gd name="adj" fmla="val 5926"/>
            </a:avLst>
          </a:prstGeom>
          <a:solidFill>
            <a:srgbClr val="FBEFE4"/>
          </a:solidFill>
          <a:ln w="12700">
            <a:solidFill>
              <a:srgbClr val="B0532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868680" y="5029200"/>
            <a:ext cx="502920" cy="502920"/>
          </a:xfrm>
          <a:prstGeom prst="ellipse">
            <a:avLst/>
          </a:prstGeom>
          <a:solidFill>
            <a:srgbClr val="B0532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868680" y="502920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!</a:t>
            </a:r>
            <a:endParaRPr lang="en-US" sz="2200" dirty="0"/>
          </a:p>
        </p:txBody>
      </p:sp>
      <p:sp>
        <p:nvSpPr>
          <p:cNvPr id="18" name="Text 16"/>
          <p:cNvSpPr/>
          <p:nvPr/>
        </p:nvSpPr>
        <p:spPr>
          <a:xfrm>
            <a:off x="1554480" y="4919472"/>
            <a:ext cx="97840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B053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Risk flagged by Rethink Mental Illness (2023)</a:t>
            </a:r>
            <a:endParaRPr lang="en-US" sz="1350" dirty="0"/>
          </a:p>
        </p:txBody>
      </p:sp>
      <p:sp>
        <p:nvSpPr>
          <p:cNvPr id="19" name="Text 17"/>
          <p:cNvSpPr/>
          <p:nvPr/>
        </p:nvSpPr>
        <p:spPr>
          <a:xfrm>
            <a:off x="1554480" y="5230368"/>
            <a:ext cx="97840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a sector facing staffing shortages, technology like Oxevision could be used to substitute for adequate staffing rather than supplement person-centred care.</a:t>
            </a:r>
            <a:endParaRPr lang="en-US" sz="1250" dirty="0"/>
          </a:p>
        </p:txBody>
      </p:sp>
      <p:sp>
        <p:nvSpPr>
          <p:cNvPr id="20" name="Text 18"/>
          <p:cNvSpPr/>
          <p:nvPr/>
        </p:nvSpPr>
        <p:spPr>
          <a:xfrm>
            <a:off x="457200" y="6473952"/>
            <a:ext cx="7772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5C7A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Oxevision — Digital Transformation in Mental Health Care</a:t>
            </a:r>
            <a:endParaRPr lang="en-US" sz="900" dirty="0"/>
          </a:p>
        </p:txBody>
      </p:sp>
      <p:sp>
        <p:nvSpPr>
          <p:cNvPr id="21" name="Text 19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C7A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502920"/>
            <a:ext cx="8229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B3D4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Impact on Service Delivery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640080" y="1097280"/>
            <a:ext cx="9601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5C7A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Continuous, non-contact monitoring — supplementing, not replacing, clinical policy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640080" y="1691640"/>
            <a:ext cx="2615184" cy="1600200"/>
          </a:xfrm>
          <a:prstGeom prst="roundRect">
            <a:avLst>
              <a:gd name="adj" fmla="val 4571"/>
            </a:avLst>
          </a:prstGeom>
          <a:solidFill>
            <a:srgbClr val="DCEEF0"/>
          </a:solidFill>
          <a:ln/>
          <a:effectLst>
            <a:outerShdw blurRad="76200" dist="25400" dir="5400000" algn="bl" rotWithShape="0">
              <a:srgbClr val="1F2937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777240" y="1801368"/>
            <a:ext cx="2340864" cy="880110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0B3D4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£89,305</a:t>
            </a:r>
            <a:endParaRPr lang="en-US" sz="3000" dirty="0"/>
          </a:p>
        </p:txBody>
      </p:sp>
      <p:sp>
        <p:nvSpPr>
          <p:cNvPr id="6" name="Text 4"/>
          <p:cNvSpPr/>
          <p:nvPr/>
        </p:nvSpPr>
        <p:spPr>
          <a:xfrm>
            <a:off x="777240" y="2651760"/>
            <a:ext cx="2340864" cy="60807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25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Estimated benefit per ward / year — acute mental health services</a:t>
            </a:r>
            <a:endParaRPr lang="en-US" sz="1250" dirty="0"/>
          </a:p>
        </p:txBody>
      </p:sp>
      <p:sp>
        <p:nvSpPr>
          <p:cNvPr id="7" name="Shape 5"/>
          <p:cNvSpPr/>
          <p:nvPr/>
        </p:nvSpPr>
        <p:spPr>
          <a:xfrm>
            <a:off x="3401568" y="1691640"/>
            <a:ext cx="2615184" cy="1600200"/>
          </a:xfrm>
          <a:prstGeom prst="roundRect">
            <a:avLst>
              <a:gd name="adj" fmla="val 4571"/>
            </a:avLst>
          </a:prstGeom>
          <a:solidFill>
            <a:srgbClr val="DCEEF0"/>
          </a:solidFill>
          <a:ln/>
          <a:effectLst>
            <a:outerShdw blurRad="76200" dist="25400" dir="5400000" algn="bl" rotWithShape="0">
              <a:srgbClr val="1F2937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3538728" y="1801368"/>
            <a:ext cx="2340864" cy="880110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0B3D4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£294,848</a:t>
            </a:r>
            <a:endParaRPr lang="en-US" sz="3000" dirty="0"/>
          </a:p>
        </p:txBody>
      </p:sp>
      <p:sp>
        <p:nvSpPr>
          <p:cNvPr id="9" name="Text 7"/>
          <p:cNvSpPr/>
          <p:nvPr/>
        </p:nvSpPr>
        <p:spPr>
          <a:xfrm>
            <a:off x="3538728" y="2651760"/>
            <a:ext cx="2340864" cy="60807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25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Estimated benefit per ward / year  older adult services</a:t>
            </a:r>
            <a:endParaRPr lang="en-US" sz="1250" dirty="0"/>
          </a:p>
        </p:txBody>
      </p:sp>
      <p:sp>
        <p:nvSpPr>
          <p:cNvPr id="10" name="Shape 8"/>
          <p:cNvSpPr/>
          <p:nvPr/>
        </p:nvSpPr>
        <p:spPr>
          <a:xfrm>
            <a:off x="6163056" y="1691640"/>
            <a:ext cx="2615184" cy="1600200"/>
          </a:xfrm>
          <a:prstGeom prst="roundRect">
            <a:avLst>
              <a:gd name="adj" fmla="val 4571"/>
            </a:avLst>
          </a:prstGeom>
          <a:solidFill>
            <a:srgbClr val="DCEEF0"/>
          </a:solidFill>
          <a:ln/>
          <a:effectLst>
            <a:outerShdw blurRad="76200" dist="25400" dir="5400000" algn="bl" rotWithShape="0">
              <a:srgbClr val="1F2937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300216" y="1801368"/>
            <a:ext cx="2340864" cy="880110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C729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44%</a:t>
            </a:r>
            <a:endParaRPr lang="en-US" sz="3000" dirty="0"/>
          </a:p>
        </p:txBody>
      </p:sp>
      <p:sp>
        <p:nvSpPr>
          <p:cNvPr id="12" name="Text 10"/>
          <p:cNvSpPr/>
          <p:nvPr/>
        </p:nvSpPr>
        <p:spPr>
          <a:xfrm>
            <a:off x="6300216" y="2651760"/>
            <a:ext cx="2340864" cy="60807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25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Reduction in self-harm incidents</a:t>
            </a:r>
            <a:endParaRPr lang="en-US" sz="1250" dirty="0"/>
          </a:p>
        </p:txBody>
      </p:sp>
      <p:sp>
        <p:nvSpPr>
          <p:cNvPr id="13" name="Shape 11"/>
          <p:cNvSpPr/>
          <p:nvPr/>
        </p:nvSpPr>
        <p:spPr>
          <a:xfrm>
            <a:off x="8924544" y="1691640"/>
            <a:ext cx="2624328" cy="1600200"/>
          </a:xfrm>
          <a:prstGeom prst="roundRect">
            <a:avLst>
              <a:gd name="adj" fmla="val 4571"/>
            </a:avLst>
          </a:prstGeom>
          <a:solidFill>
            <a:srgbClr val="DCEEF0"/>
          </a:solidFill>
          <a:ln/>
          <a:effectLst>
            <a:outerShdw blurRad="76200" dist="25400" dir="5400000" algn="bl" rotWithShape="0">
              <a:srgbClr val="1F2937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9061704" y="1801368"/>
            <a:ext cx="2350008" cy="880110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C729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48%</a:t>
            </a:r>
            <a:endParaRPr lang="en-US" sz="3000" dirty="0"/>
          </a:p>
        </p:txBody>
      </p:sp>
      <p:sp>
        <p:nvSpPr>
          <p:cNvPr id="15" name="Text 13"/>
          <p:cNvSpPr/>
          <p:nvPr/>
        </p:nvSpPr>
        <p:spPr>
          <a:xfrm>
            <a:off x="9061704" y="2651760"/>
            <a:ext cx="2350008" cy="60807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25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Reduction in night-time bedroom falls</a:t>
            </a:r>
            <a:endParaRPr lang="en-US" sz="1250" dirty="0"/>
          </a:p>
        </p:txBody>
      </p:sp>
      <p:sp>
        <p:nvSpPr>
          <p:cNvPr id="16" name="Shape 14"/>
          <p:cNvSpPr/>
          <p:nvPr/>
        </p:nvSpPr>
        <p:spPr>
          <a:xfrm>
            <a:off x="640080" y="3520440"/>
            <a:ext cx="10908792" cy="1417320"/>
          </a:xfrm>
          <a:prstGeom prst="roundRect">
            <a:avLst>
              <a:gd name="adj" fmla="val 5161"/>
            </a:avLst>
          </a:prstGeom>
          <a:solidFill>
            <a:srgbClr val="0B3D4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960120" y="3730752"/>
            <a:ext cx="4572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E0A2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Scaled across NHS England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960120" y="4041648"/>
            <a:ext cx="96012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≈ £69m savings (acute)   +   ≈ £89m savings (older adult)</a:t>
            </a:r>
            <a:endParaRPr lang="en-US" sz="2400" dirty="0"/>
          </a:p>
        </p:txBody>
      </p:sp>
      <p:sp>
        <p:nvSpPr>
          <p:cNvPr id="19" name="Text 17"/>
          <p:cNvSpPr/>
          <p:nvPr/>
        </p:nvSpPr>
        <p:spPr>
          <a:xfrm>
            <a:off x="640080" y="5166360"/>
            <a:ext cx="10908792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250" i="1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Operationally, Oxevision does not replace clinical observation policy — it supplements it. Data are accessed via handheld devices and ward-based screens, reflecting the cloud-based connectivity of Industry 4.0 systems.</a:t>
            </a:r>
            <a:endParaRPr lang="en-US" sz="1250" dirty="0"/>
          </a:p>
        </p:txBody>
      </p:sp>
      <p:sp>
        <p:nvSpPr>
          <p:cNvPr id="20" name="Text 18"/>
          <p:cNvSpPr/>
          <p:nvPr/>
        </p:nvSpPr>
        <p:spPr>
          <a:xfrm>
            <a:off x="457200" y="6473952"/>
            <a:ext cx="7772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5C7A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Oxevision — Digital Transformation in Mental Health Care</a:t>
            </a:r>
            <a:endParaRPr lang="en-US" sz="900" dirty="0"/>
          </a:p>
        </p:txBody>
      </p:sp>
      <p:sp>
        <p:nvSpPr>
          <p:cNvPr id="21" name="Text 19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C7A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502920"/>
            <a:ext cx="8229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B3D4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Impact on Patients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640080" y="1097280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5C7A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most ethically contested part of Oxevision's implementation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640080" y="1691640"/>
            <a:ext cx="5257800" cy="4617720"/>
          </a:xfrm>
          <a:prstGeom prst="roundRect">
            <a:avLst>
              <a:gd name="adj" fmla="val 1584"/>
            </a:avLst>
          </a:prstGeom>
          <a:solidFill>
            <a:srgbClr val="DCEEF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914400" y="1947672"/>
            <a:ext cx="457200" cy="457200"/>
          </a:xfrm>
          <a:prstGeom prst="ellipse">
            <a:avLst/>
          </a:prstGeom>
          <a:solidFill>
            <a:srgbClr val="1C729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914400" y="1947672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+</a:t>
            </a:r>
            <a:endParaRPr lang="en-US" sz="2200" dirty="0"/>
          </a:p>
        </p:txBody>
      </p:sp>
      <p:sp>
        <p:nvSpPr>
          <p:cNvPr id="7" name="Text 5"/>
          <p:cNvSpPr/>
          <p:nvPr/>
        </p:nvSpPr>
        <p:spPr>
          <a:xfrm>
            <a:off x="1508760" y="1993392"/>
            <a:ext cx="4114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B3D4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Safety Benefits</a:t>
            </a:r>
            <a:endParaRPr lang="en-US" sz="1800" dirty="0"/>
          </a:p>
        </p:txBody>
      </p:sp>
      <p:sp>
        <p:nvSpPr>
          <p:cNvPr id="8" name="Shape 6"/>
          <p:cNvSpPr/>
          <p:nvPr/>
        </p:nvSpPr>
        <p:spPr>
          <a:xfrm>
            <a:off x="960120" y="2688336"/>
            <a:ext cx="73152" cy="73152"/>
          </a:xfrm>
          <a:prstGeom prst="ellipse">
            <a:avLst/>
          </a:prstGeom>
          <a:solidFill>
            <a:srgbClr val="1C729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1170432" y="2532888"/>
            <a:ext cx="45720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30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Confirms patient safety without physical entry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960120" y="3346704"/>
            <a:ext cx="73152" cy="73152"/>
          </a:xfrm>
          <a:prstGeom prst="ellipse">
            <a:avLst/>
          </a:prstGeom>
          <a:solidFill>
            <a:srgbClr val="1C729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170432" y="3191256"/>
            <a:ext cx="45720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30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Improves sleep quality overnight</a:t>
            </a:r>
            <a:endParaRPr lang="en-US" sz="1300" dirty="0"/>
          </a:p>
        </p:txBody>
      </p:sp>
      <p:sp>
        <p:nvSpPr>
          <p:cNvPr id="12" name="Shape 10"/>
          <p:cNvSpPr/>
          <p:nvPr/>
        </p:nvSpPr>
        <p:spPr>
          <a:xfrm>
            <a:off x="960120" y="4005072"/>
            <a:ext cx="73152" cy="73152"/>
          </a:xfrm>
          <a:prstGeom prst="ellipse">
            <a:avLst/>
          </a:prstGeom>
          <a:solidFill>
            <a:srgbClr val="1C729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1170432" y="3849624"/>
            <a:ext cx="45720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30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Less intrusive than repeated physical checks</a:t>
            </a:r>
            <a:endParaRPr lang="en-US" sz="1300" dirty="0"/>
          </a:p>
        </p:txBody>
      </p:sp>
      <p:sp>
        <p:nvSpPr>
          <p:cNvPr id="14" name="Shape 12"/>
          <p:cNvSpPr/>
          <p:nvPr/>
        </p:nvSpPr>
        <p:spPr>
          <a:xfrm>
            <a:off x="960120" y="4663440"/>
            <a:ext cx="73152" cy="73152"/>
          </a:xfrm>
          <a:prstGeom prst="ellipse">
            <a:avLst/>
          </a:prstGeom>
          <a:solidFill>
            <a:srgbClr val="1C729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1170432" y="4507992"/>
            <a:ext cx="45720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30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Reassures families that relatives are safely monitored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960120" y="5989320"/>
            <a:ext cx="47548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C7A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(Buckley, Malcolm and Hanlon, 2024)</a:t>
            </a:r>
            <a:endParaRPr lang="en-US" sz="1000" dirty="0"/>
          </a:p>
        </p:txBody>
      </p:sp>
      <p:sp>
        <p:nvSpPr>
          <p:cNvPr id="17" name="Shape 15"/>
          <p:cNvSpPr/>
          <p:nvPr/>
        </p:nvSpPr>
        <p:spPr>
          <a:xfrm>
            <a:off x="6172200" y="1691640"/>
            <a:ext cx="5376672" cy="4617720"/>
          </a:xfrm>
          <a:prstGeom prst="roundRect">
            <a:avLst>
              <a:gd name="adj" fmla="val 1584"/>
            </a:avLst>
          </a:prstGeom>
          <a:solidFill>
            <a:srgbClr val="FBEFE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6446520" y="1947672"/>
            <a:ext cx="457200" cy="457200"/>
          </a:xfrm>
          <a:prstGeom prst="ellipse">
            <a:avLst/>
          </a:prstGeom>
          <a:solidFill>
            <a:srgbClr val="B0532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6446520" y="1947672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!</a:t>
            </a:r>
            <a:endParaRPr lang="en-US" sz="2200" dirty="0"/>
          </a:p>
        </p:txBody>
      </p:sp>
      <p:sp>
        <p:nvSpPr>
          <p:cNvPr id="20" name="Text 18"/>
          <p:cNvSpPr/>
          <p:nvPr/>
        </p:nvSpPr>
        <p:spPr>
          <a:xfrm>
            <a:off x="7040880" y="1993392"/>
            <a:ext cx="4389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B0532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Consent &amp; Dignity Concerns</a:t>
            </a:r>
            <a:endParaRPr lang="en-US" sz="1800" dirty="0"/>
          </a:p>
        </p:txBody>
      </p:sp>
      <p:sp>
        <p:nvSpPr>
          <p:cNvPr id="21" name="Shape 19"/>
          <p:cNvSpPr/>
          <p:nvPr/>
        </p:nvSpPr>
        <p:spPr>
          <a:xfrm>
            <a:off x="6492240" y="2688336"/>
            <a:ext cx="73152" cy="73152"/>
          </a:xfrm>
          <a:prstGeom prst="ellipse">
            <a:avLst/>
          </a:prstGeom>
          <a:solidFill>
            <a:srgbClr val="B0532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6702552" y="2532888"/>
            <a:ext cx="47091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30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Installed as standard practice — blanket, continuous surveillance without ongoing individualised consent</a:t>
            </a:r>
            <a:endParaRPr lang="en-US" sz="1300" dirty="0"/>
          </a:p>
        </p:txBody>
      </p:sp>
      <p:sp>
        <p:nvSpPr>
          <p:cNvPr id="23" name="Shape 21"/>
          <p:cNvSpPr/>
          <p:nvPr/>
        </p:nvSpPr>
        <p:spPr>
          <a:xfrm>
            <a:off x="6492240" y="3465576"/>
            <a:ext cx="73152" cy="73152"/>
          </a:xfrm>
          <a:prstGeom prst="ellipse">
            <a:avLst/>
          </a:prstGeom>
          <a:solidFill>
            <a:srgbClr val="B0532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6702552" y="3310128"/>
            <a:ext cx="47091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30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Patient objections recorded but reportedly not acted on</a:t>
            </a:r>
            <a:endParaRPr lang="en-US" sz="1300" dirty="0"/>
          </a:p>
        </p:txBody>
      </p:sp>
      <p:sp>
        <p:nvSpPr>
          <p:cNvPr id="25" name="Shape 23"/>
          <p:cNvSpPr/>
          <p:nvPr/>
        </p:nvSpPr>
        <p:spPr>
          <a:xfrm>
            <a:off x="6492240" y="4242816"/>
            <a:ext cx="73152" cy="73152"/>
          </a:xfrm>
          <a:prstGeom prst="ellipse">
            <a:avLst/>
          </a:prstGeom>
          <a:solidFill>
            <a:srgbClr val="B0532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6702552" y="4087368"/>
            <a:ext cx="47091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30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Patients cannot always know when they're being observed</a:t>
            </a:r>
            <a:endParaRPr lang="en-US" sz="1300" dirty="0"/>
          </a:p>
        </p:txBody>
      </p:sp>
      <p:sp>
        <p:nvSpPr>
          <p:cNvPr id="27" name="Shape 25"/>
          <p:cNvSpPr/>
          <p:nvPr/>
        </p:nvSpPr>
        <p:spPr>
          <a:xfrm>
            <a:off x="6492240" y="5020056"/>
            <a:ext cx="73152" cy="73152"/>
          </a:xfrm>
          <a:prstGeom prst="ellipse">
            <a:avLst/>
          </a:prstGeom>
          <a:solidFill>
            <a:srgbClr val="B0532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6702552" y="4864608"/>
            <a:ext cx="47091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30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Rethink Mental Illness has called for a pause pending review</a:t>
            </a:r>
            <a:endParaRPr lang="en-US" sz="1300" dirty="0"/>
          </a:p>
        </p:txBody>
      </p:sp>
      <p:sp>
        <p:nvSpPr>
          <p:cNvPr id="29" name="Text 27"/>
          <p:cNvSpPr/>
          <p:nvPr/>
        </p:nvSpPr>
        <p:spPr>
          <a:xfrm>
            <a:off x="6492240" y="5989320"/>
            <a:ext cx="4846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C7A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(National Survivor User Network, 2025a)</a:t>
            </a:r>
            <a:endParaRPr lang="en-US" sz="1000" dirty="0"/>
          </a:p>
        </p:txBody>
      </p:sp>
      <p:sp>
        <p:nvSpPr>
          <p:cNvPr id="30" name="Text 28"/>
          <p:cNvSpPr/>
          <p:nvPr/>
        </p:nvSpPr>
        <p:spPr>
          <a:xfrm>
            <a:off x="457200" y="6473952"/>
            <a:ext cx="7772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5C7A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Oxevision — Digital Transformation in Mental Health Care</a:t>
            </a:r>
            <a:endParaRPr lang="en-US" sz="900" dirty="0"/>
          </a:p>
        </p:txBody>
      </p:sp>
      <p:sp>
        <p:nvSpPr>
          <p:cNvPr id="31" name="Text 29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C7A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3D4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57200"/>
            <a:ext cx="91440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Consent Contradiction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640080" y="1078992"/>
            <a:ext cx="10058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dirty="0">
                <a:solidFill>
                  <a:srgbClr val="AFC7C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provider self-contradiction is stronger evidence than campaigner-vs-provider dispute</a:t>
            </a:r>
            <a:endParaRPr lang="en-US" sz="1350" dirty="0"/>
          </a:p>
        </p:txBody>
      </p:sp>
      <p:sp>
        <p:nvSpPr>
          <p:cNvPr id="4" name="Shape 2"/>
          <p:cNvSpPr/>
          <p:nvPr/>
        </p:nvSpPr>
        <p:spPr>
          <a:xfrm>
            <a:off x="640080" y="2148840"/>
            <a:ext cx="2029968" cy="3566160"/>
          </a:xfrm>
          <a:prstGeom prst="roundRect">
            <a:avLst>
              <a:gd name="adj" fmla="val 3153"/>
            </a:avLst>
          </a:prstGeom>
          <a:solidFill>
            <a:srgbClr val="0F4F56"/>
          </a:solidFill>
          <a:ln w="9525">
            <a:solidFill>
              <a:srgbClr val="1C72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1408176" y="2377440"/>
            <a:ext cx="493776" cy="493776"/>
          </a:xfrm>
          <a:prstGeom prst="ellipse">
            <a:avLst/>
          </a:prstGeom>
          <a:solidFill>
            <a:srgbClr val="E0A23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408176" y="2377440"/>
            <a:ext cx="493776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0B3D4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749808" y="3017520"/>
            <a:ext cx="1810512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Public claim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777240" y="3520440"/>
            <a:ext cx="1755648" cy="2057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350"/>
              </a:lnSpc>
              <a:buNone/>
            </a:pPr>
            <a:r>
              <a:rPr lang="en-US" sz="1050" dirty="0">
                <a:solidFill>
                  <a:srgbClr val="AFC7C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Trusts publicly describe patient consent as explicit and well-handled.</a:t>
            </a:r>
            <a:endParaRPr lang="en-US" sz="1050" dirty="0"/>
          </a:p>
        </p:txBody>
      </p:sp>
      <p:sp>
        <p:nvSpPr>
          <p:cNvPr id="9" name="Text 7"/>
          <p:cNvSpPr/>
          <p:nvPr/>
        </p:nvSpPr>
        <p:spPr>
          <a:xfrm>
            <a:off x="2670048" y="3566160"/>
            <a:ext cx="1828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E0A2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2000" dirty="0"/>
          </a:p>
        </p:txBody>
      </p:sp>
      <p:sp>
        <p:nvSpPr>
          <p:cNvPr id="10" name="Shape 8"/>
          <p:cNvSpPr/>
          <p:nvPr/>
        </p:nvSpPr>
        <p:spPr>
          <a:xfrm>
            <a:off x="2852928" y="2148840"/>
            <a:ext cx="2029968" cy="3566160"/>
          </a:xfrm>
          <a:prstGeom prst="roundRect">
            <a:avLst>
              <a:gd name="adj" fmla="val 3153"/>
            </a:avLst>
          </a:prstGeom>
          <a:solidFill>
            <a:srgbClr val="0F4F56"/>
          </a:solidFill>
          <a:ln w="9525">
            <a:solidFill>
              <a:srgbClr val="1C72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3621024" y="2377440"/>
            <a:ext cx="493776" cy="493776"/>
          </a:xfrm>
          <a:prstGeom prst="ellipse">
            <a:avLst/>
          </a:prstGeom>
          <a:solidFill>
            <a:srgbClr val="E0A23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3621024" y="2377440"/>
            <a:ext cx="493776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0B3D4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800" dirty="0"/>
          </a:p>
        </p:txBody>
      </p:sp>
      <p:sp>
        <p:nvSpPr>
          <p:cNvPr id="13" name="Text 11"/>
          <p:cNvSpPr/>
          <p:nvPr/>
        </p:nvSpPr>
        <p:spPr>
          <a:xfrm>
            <a:off x="2962656" y="3017520"/>
            <a:ext cx="1810512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Lampard Inquiry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2990088" y="3520440"/>
            <a:ext cx="1755648" cy="2057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350"/>
              </a:lnSpc>
              <a:buNone/>
            </a:pPr>
            <a:r>
              <a:rPr lang="en-US" sz="1050" dirty="0">
                <a:solidFill>
                  <a:srgbClr val="AFC7C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rolling 24-hour recording buffer is accessible without patient knowledge; provider's own safety lead concedes a possible privacy invasion.</a:t>
            </a:r>
            <a:endParaRPr lang="en-US" sz="1050" dirty="0"/>
          </a:p>
        </p:txBody>
      </p:sp>
      <p:sp>
        <p:nvSpPr>
          <p:cNvPr id="15" name="Text 13"/>
          <p:cNvSpPr/>
          <p:nvPr/>
        </p:nvSpPr>
        <p:spPr>
          <a:xfrm>
            <a:off x="4882896" y="3566160"/>
            <a:ext cx="1828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E0A2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2000" dirty="0"/>
          </a:p>
        </p:txBody>
      </p:sp>
      <p:sp>
        <p:nvSpPr>
          <p:cNvPr id="16" name="Shape 14"/>
          <p:cNvSpPr/>
          <p:nvPr/>
        </p:nvSpPr>
        <p:spPr>
          <a:xfrm>
            <a:off x="5065776" y="2148840"/>
            <a:ext cx="2029968" cy="3566160"/>
          </a:xfrm>
          <a:prstGeom prst="roundRect">
            <a:avLst>
              <a:gd name="adj" fmla="val 3153"/>
            </a:avLst>
          </a:prstGeom>
          <a:solidFill>
            <a:srgbClr val="1C7293"/>
          </a:solidFill>
          <a:ln w="9525">
            <a:solidFill>
              <a:srgbClr val="1C72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5833872" y="2377440"/>
            <a:ext cx="493776" cy="493776"/>
          </a:xfrm>
          <a:prstGeom prst="ellipse">
            <a:avLst/>
          </a:prstGeom>
          <a:solidFill>
            <a:srgbClr val="E0A23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5833872" y="2377440"/>
            <a:ext cx="493776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0B3D4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800" dirty="0"/>
          </a:p>
        </p:txBody>
      </p:sp>
      <p:sp>
        <p:nvSpPr>
          <p:cNvPr id="19" name="Text 17"/>
          <p:cNvSpPr/>
          <p:nvPr/>
        </p:nvSpPr>
        <p:spPr>
          <a:xfrm>
            <a:off x="5175504" y="3017520"/>
            <a:ext cx="1810512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EPUT admission</a:t>
            </a:r>
            <a:endParaRPr lang="en-US" sz="1400" dirty="0"/>
          </a:p>
        </p:txBody>
      </p:sp>
      <p:sp>
        <p:nvSpPr>
          <p:cNvPr id="20" name="Text 18"/>
          <p:cNvSpPr/>
          <p:nvPr/>
        </p:nvSpPr>
        <p:spPr>
          <a:xfrm>
            <a:off x="5202936" y="3520440"/>
            <a:ext cx="1755648" cy="2057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350"/>
              </a:lnSpc>
              <a:buNone/>
            </a:pPr>
            <a:r>
              <a:rPr lang="en-US" sz="1050" dirty="0">
                <a:solidFill>
                  <a:srgbClr val="AFC7C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Essex Partnership University NHS FT reportedly relied on assumed implicit consent — contradicting the public claim.</a:t>
            </a:r>
            <a:endParaRPr lang="en-US" sz="1050" dirty="0"/>
          </a:p>
        </p:txBody>
      </p:sp>
      <p:sp>
        <p:nvSpPr>
          <p:cNvPr id="21" name="Text 19"/>
          <p:cNvSpPr/>
          <p:nvPr/>
        </p:nvSpPr>
        <p:spPr>
          <a:xfrm>
            <a:off x="7095744" y="3566160"/>
            <a:ext cx="1828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E0A2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2000" dirty="0"/>
          </a:p>
        </p:txBody>
      </p:sp>
      <p:sp>
        <p:nvSpPr>
          <p:cNvPr id="22" name="Shape 20"/>
          <p:cNvSpPr/>
          <p:nvPr/>
        </p:nvSpPr>
        <p:spPr>
          <a:xfrm>
            <a:off x="7278624" y="2148840"/>
            <a:ext cx="2029968" cy="3566160"/>
          </a:xfrm>
          <a:prstGeom prst="roundRect">
            <a:avLst>
              <a:gd name="adj" fmla="val 3153"/>
            </a:avLst>
          </a:prstGeom>
          <a:solidFill>
            <a:srgbClr val="0F4F56"/>
          </a:solidFill>
          <a:ln w="9525">
            <a:solidFill>
              <a:srgbClr val="1C72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8046720" y="2377440"/>
            <a:ext cx="493776" cy="493776"/>
          </a:xfrm>
          <a:prstGeom prst="ellipse">
            <a:avLst/>
          </a:prstGeom>
          <a:solidFill>
            <a:srgbClr val="E0A23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8046720" y="2377440"/>
            <a:ext cx="493776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0B3D4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800" dirty="0"/>
          </a:p>
        </p:txBody>
      </p:sp>
      <p:sp>
        <p:nvSpPr>
          <p:cNvPr id="25" name="Text 23"/>
          <p:cNvSpPr/>
          <p:nvPr/>
        </p:nvSpPr>
        <p:spPr>
          <a:xfrm>
            <a:off x="7388352" y="3017520"/>
            <a:ext cx="1810512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Legal ruling</a:t>
            </a:r>
            <a:endParaRPr lang="en-US" sz="1400" dirty="0"/>
          </a:p>
        </p:txBody>
      </p:sp>
      <p:sp>
        <p:nvSpPr>
          <p:cNvPr id="26" name="Text 24"/>
          <p:cNvSpPr/>
          <p:nvPr/>
        </p:nvSpPr>
        <p:spPr>
          <a:xfrm>
            <a:off x="7415784" y="3520440"/>
            <a:ext cx="1755648" cy="2057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350"/>
              </a:lnSpc>
              <a:buNone/>
            </a:pPr>
            <a:r>
              <a:rPr lang="en-US" sz="1050" dirty="0">
                <a:solidFill>
                  <a:srgbClr val="AFC7C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patient complaint results in compensation, treating the failure as substantiated, not hypothetical.</a:t>
            </a:r>
            <a:endParaRPr lang="en-US" sz="1050" dirty="0"/>
          </a:p>
        </p:txBody>
      </p:sp>
      <p:sp>
        <p:nvSpPr>
          <p:cNvPr id="27" name="Text 25"/>
          <p:cNvSpPr/>
          <p:nvPr/>
        </p:nvSpPr>
        <p:spPr>
          <a:xfrm>
            <a:off x="9308592" y="3566160"/>
            <a:ext cx="1828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E0A2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2000" dirty="0"/>
          </a:p>
        </p:txBody>
      </p:sp>
      <p:sp>
        <p:nvSpPr>
          <p:cNvPr id="28" name="Shape 26"/>
          <p:cNvSpPr/>
          <p:nvPr/>
        </p:nvSpPr>
        <p:spPr>
          <a:xfrm>
            <a:off x="9491472" y="2148840"/>
            <a:ext cx="2029968" cy="3566160"/>
          </a:xfrm>
          <a:prstGeom prst="roundRect">
            <a:avLst>
              <a:gd name="adj" fmla="val 3153"/>
            </a:avLst>
          </a:prstGeom>
          <a:solidFill>
            <a:srgbClr val="1C7293"/>
          </a:solidFill>
          <a:ln w="9525">
            <a:solidFill>
              <a:srgbClr val="1C72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Shape 27"/>
          <p:cNvSpPr/>
          <p:nvPr/>
        </p:nvSpPr>
        <p:spPr>
          <a:xfrm>
            <a:off x="10259568" y="2377440"/>
            <a:ext cx="493776" cy="493776"/>
          </a:xfrm>
          <a:prstGeom prst="ellipse">
            <a:avLst/>
          </a:prstGeom>
          <a:solidFill>
            <a:srgbClr val="E0A23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10259568" y="2377440"/>
            <a:ext cx="493776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0B3D4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1800" dirty="0"/>
          </a:p>
        </p:txBody>
      </p:sp>
      <p:sp>
        <p:nvSpPr>
          <p:cNvPr id="31" name="Text 29"/>
          <p:cNvSpPr/>
          <p:nvPr/>
        </p:nvSpPr>
        <p:spPr>
          <a:xfrm>
            <a:off x="9601200" y="3017520"/>
            <a:ext cx="1810512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fallout</a:t>
            </a:r>
            <a:endParaRPr lang="en-US" sz="1400" dirty="0"/>
          </a:p>
        </p:txBody>
      </p:sp>
      <p:sp>
        <p:nvSpPr>
          <p:cNvPr id="32" name="Text 30"/>
          <p:cNvSpPr/>
          <p:nvPr/>
        </p:nvSpPr>
        <p:spPr>
          <a:xfrm>
            <a:off x="9628632" y="3520440"/>
            <a:ext cx="1755648" cy="2057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350"/>
              </a:lnSpc>
              <a:buNone/>
            </a:pPr>
            <a:r>
              <a:rPr lang="en-US" sz="1050" dirty="0">
                <a:solidFill>
                  <a:srgbClr val="AFC7C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study using Oxevision footage loses ethical approval over improper anonymisation and missing consent.</a:t>
            </a:r>
            <a:endParaRPr lang="en-US" sz="1050" dirty="0"/>
          </a:p>
        </p:txBody>
      </p:sp>
      <p:sp>
        <p:nvSpPr>
          <p:cNvPr id="33" name="Text 31"/>
          <p:cNvSpPr/>
          <p:nvPr/>
        </p:nvSpPr>
        <p:spPr>
          <a:xfrm>
            <a:off x="640080" y="5989320"/>
            <a:ext cx="108813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E0A2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Internal admissions run against the provider's own interest — making them harder to dismiss as spin than external criticism.</a:t>
            </a:r>
            <a:endParaRPr lang="en-US" sz="1200" dirty="0"/>
          </a:p>
        </p:txBody>
      </p:sp>
      <p:sp>
        <p:nvSpPr>
          <p:cNvPr id="34" name="Text 32"/>
          <p:cNvSpPr/>
          <p:nvPr/>
        </p:nvSpPr>
        <p:spPr>
          <a:xfrm>
            <a:off x="457200" y="6473952"/>
            <a:ext cx="7772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AFC7C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Oxevision — Digital Transformation in Mental Health Care</a:t>
            </a:r>
            <a:endParaRPr lang="en-US" sz="900" dirty="0"/>
          </a:p>
        </p:txBody>
      </p:sp>
      <p:sp>
        <p:nvSpPr>
          <p:cNvPr id="35" name="Text 33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FC7C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502920"/>
            <a:ext cx="8229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B3D4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Impact on Community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640080" y="1097280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5C7A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transformation doesn't stop at the ward door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640080" y="1691640"/>
            <a:ext cx="5358384" cy="2084832"/>
          </a:xfrm>
          <a:prstGeom prst="roundRect">
            <a:avLst>
              <a:gd name="adj" fmla="val 3070"/>
            </a:avLst>
          </a:prstGeom>
          <a:solidFill>
            <a:srgbClr val="FFFFFF"/>
          </a:solidFill>
          <a:ln w="12700">
            <a:solidFill>
              <a:srgbClr val="E3EAEB"/>
            </a:solidFill>
            <a:prstDash val="solid"/>
          </a:ln>
          <a:effectLst>
            <a:outerShdw blurRad="63500" dist="25400" dir="5400000" algn="bl" rotWithShape="0">
              <a:srgbClr val="1F2937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841248" y="1892808"/>
            <a:ext cx="502920" cy="502920"/>
          </a:xfrm>
          <a:prstGeom prst="ellipse">
            <a:avLst/>
          </a:prstGeom>
          <a:solidFill>
            <a:srgbClr val="1C729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841248" y="1892808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1508760" y="1892808"/>
            <a:ext cx="4306824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0B3D4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Funding &amp; Governance</a:t>
            </a:r>
            <a:endParaRPr lang="en-US" sz="1550" dirty="0"/>
          </a:p>
        </p:txBody>
      </p:sp>
      <p:sp>
        <p:nvSpPr>
          <p:cNvPr id="8" name="Text 6"/>
          <p:cNvSpPr/>
          <p:nvPr/>
        </p:nvSpPr>
        <p:spPr>
          <a:xfrm>
            <a:off x="914400" y="2532888"/>
            <a:ext cx="4809744" cy="10789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50"/>
              </a:lnSpc>
              <a:buNone/>
            </a:pPr>
            <a:r>
              <a:rPr lang="en-US" sz="120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Oxehealth received NHS Innovation Accelerator support to scale nationally — raising questions about independent scrutiny before wide rollout.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6190488" y="1691640"/>
            <a:ext cx="5358384" cy="2084832"/>
          </a:xfrm>
          <a:prstGeom prst="roundRect">
            <a:avLst>
              <a:gd name="adj" fmla="val 3070"/>
            </a:avLst>
          </a:prstGeom>
          <a:solidFill>
            <a:srgbClr val="FFFFFF"/>
          </a:solidFill>
          <a:ln w="12700">
            <a:solidFill>
              <a:srgbClr val="E3EAEB"/>
            </a:solidFill>
            <a:prstDash val="solid"/>
          </a:ln>
          <a:effectLst>
            <a:outerShdw blurRad="63500" dist="25400" dir="5400000" algn="bl" rotWithShape="0">
              <a:srgbClr val="1F2937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6391656" y="1892808"/>
            <a:ext cx="502920" cy="502920"/>
          </a:xfrm>
          <a:prstGeom prst="ellipse">
            <a:avLst/>
          </a:prstGeom>
          <a:solidFill>
            <a:srgbClr val="1C729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391656" y="1892808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≠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7059168" y="1892808"/>
            <a:ext cx="4306824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0B3D4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Digital Inequality</a:t>
            </a:r>
            <a:endParaRPr lang="en-US" sz="1550" dirty="0"/>
          </a:p>
        </p:txBody>
      </p:sp>
      <p:sp>
        <p:nvSpPr>
          <p:cNvPr id="13" name="Text 11"/>
          <p:cNvSpPr/>
          <p:nvPr/>
        </p:nvSpPr>
        <p:spPr>
          <a:xfrm>
            <a:off x="6464808" y="2532888"/>
            <a:ext cx="4809744" cy="10789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50"/>
              </a:lnSpc>
              <a:buNone/>
            </a:pPr>
            <a:r>
              <a:rPr lang="en-US" sz="120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England's Core20PLUS5 framework warns that remote monitoring can widen access gaps if device access, digital literacy and connectivity aren't addressed.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640080" y="3977640"/>
            <a:ext cx="5358384" cy="2084832"/>
          </a:xfrm>
          <a:prstGeom prst="roundRect">
            <a:avLst>
              <a:gd name="adj" fmla="val 3070"/>
            </a:avLst>
          </a:prstGeom>
          <a:solidFill>
            <a:srgbClr val="FFFFFF"/>
          </a:solidFill>
          <a:ln w="12700">
            <a:solidFill>
              <a:srgbClr val="E3EAEB"/>
            </a:solidFill>
            <a:prstDash val="solid"/>
          </a:ln>
          <a:effectLst>
            <a:outerShdw blurRad="63500" dist="25400" dir="5400000" algn="bl" rotWithShape="0">
              <a:srgbClr val="1F2937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841248" y="4178808"/>
            <a:ext cx="502920" cy="502920"/>
          </a:xfrm>
          <a:prstGeom prst="ellipse">
            <a:avLst/>
          </a:prstGeom>
          <a:solidFill>
            <a:srgbClr val="1C729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841248" y="4178808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◐</a:t>
            </a:r>
            <a:endParaRPr lang="en-US" sz="2000" dirty="0"/>
          </a:p>
        </p:txBody>
      </p:sp>
      <p:sp>
        <p:nvSpPr>
          <p:cNvPr id="17" name="Text 15"/>
          <p:cNvSpPr/>
          <p:nvPr/>
        </p:nvSpPr>
        <p:spPr>
          <a:xfrm>
            <a:off x="1508760" y="4178808"/>
            <a:ext cx="4306824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0B3D4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Evidence From COVID-19</a:t>
            </a:r>
            <a:endParaRPr lang="en-US" sz="1550" dirty="0"/>
          </a:p>
        </p:txBody>
      </p:sp>
      <p:sp>
        <p:nvSpPr>
          <p:cNvPr id="18" name="Text 16"/>
          <p:cNvSpPr/>
          <p:nvPr/>
        </p:nvSpPr>
        <p:spPr>
          <a:xfrm>
            <a:off x="914400" y="4818888"/>
            <a:ext cx="4809744" cy="10789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50"/>
              </a:lnSpc>
              <a:buNone/>
            </a:pPr>
            <a:r>
              <a:rPr lang="en-US" sz="120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mixed-methods evaluation of remote home monitoring found digital exclusion measurably reduced patient uptake and engagement (2022).</a:t>
            </a:r>
            <a:endParaRPr lang="en-US" sz="1200" dirty="0"/>
          </a:p>
        </p:txBody>
      </p:sp>
      <p:sp>
        <p:nvSpPr>
          <p:cNvPr id="19" name="Shape 17"/>
          <p:cNvSpPr/>
          <p:nvPr/>
        </p:nvSpPr>
        <p:spPr>
          <a:xfrm>
            <a:off x="6190488" y="3977640"/>
            <a:ext cx="5358384" cy="2084832"/>
          </a:xfrm>
          <a:prstGeom prst="roundRect">
            <a:avLst>
              <a:gd name="adj" fmla="val 3070"/>
            </a:avLst>
          </a:prstGeom>
          <a:solidFill>
            <a:srgbClr val="FFFFFF"/>
          </a:solidFill>
          <a:ln w="12700">
            <a:solidFill>
              <a:srgbClr val="E3EAEB"/>
            </a:solidFill>
            <a:prstDash val="solid"/>
          </a:ln>
          <a:effectLst>
            <a:outerShdw blurRad="63500" dist="25400" dir="5400000" algn="bl" rotWithShape="0">
              <a:srgbClr val="1F2937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6391656" y="4178808"/>
            <a:ext cx="502920" cy="502920"/>
          </a:xfrm>
          <a:prstGeom prst="ellipse">
            <a:avLst/>
          </a:prstGeom>
          <a:solidFill>
            <a:srgbClr val="1C729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6391656" y="4178808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○</a:t>
            </a:r>
            <a:endParaRPr lang="en-US" sz="2000" dirty="0"/>
          </a:p>
        </p:txBody>
      </p:sp>
      <p:sp>
        <p:nvSpPr>
          <p:cNvPr id="22" name="Text 20"/>
          <p:cNvSpPr/>
          <p:nvPr/>
        </p:nvSpPr>
        <p:spPr>
          <a:xfrm>
            <a:off x="7059168" y="4178808"/>
            <a:ext cx="4306824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0B3D4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Co-production Gap</a:t>
            </a:r>
            <a:endParaRPr lang="en-US" sz="1550" dirty="0"/>
          </a:p>
        </p:txBody>
      </p:sp>
      <p:sp>
        <p:nvSpPr>
          <p:cNvPr id="23" name="Text 21"/>
          <p:cNvSpPr/>
          <p:nvPr/>
        </p:nvSpPr>
        <p:spPr>
          <a:xfrm>
            <a:off x="6464808" y="4818888"/>
            <a:ext cx="4809744" cy="10789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50"/>
              </a:lnSpc>
              <a:buNone/>
            </a:pPr>
            <a:r>
              <a:rPr lang="en-US" sz="120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Unlike REMOTE-Neuro's co-produced model, Oxevision's design and rollout did not involve equivalent input from monitored patients.</a:t>
            </a:r>
            <a:endParaRPr lang="en-US" sz="1200" dirty="0"/>
          </a:p>
        </p:txBody>
      </p:sp>
      <p:sp>
        <p:nvSpPr>
          <p:cNvPr id="24" name="Text 22"/>
          <p:cNvSpPr/>
          <p:nvPr/>
        </p:nvSpPr>
        <p:spPr>
          <a:xfrm>
            <a:off x="640080" y="6263640"/>
            <a:ext cx="108813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C7A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absence of patient co-production is arguably a root cause of the acceptability concerns raised earlier — not a separate issue.</a:t>
            </a:r>
            <a:endParaRPr lang="en-US" sz="1200" dirty="0"/>
          </a:p>
        </p:txBody>
      </p:sp>
      <p:sp>
        <p:nvSpPr>
          <p:cNvPr id="25" name="Text 23"/>
          <p:cNvSpPr/>
          <p:nvPr/>
        </p:nvSpPr>
        <p:spPr>
          <a:xfrm>
            <a:off x="457200" y="6473952"/>
            <a:ext cx="7772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5C7A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Oxevision — Digital Transformation in Mental Health Care</a:t>
            </a:r>
            <a:endParaRPr lang="en-US" sz="900" dirty="0"/>
          </a:p>
        </p:txBody>
      </p:sp>
      <p:sp>
        <p:nvSpPr>
          <p:cNvPr id="26" name="Text 24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C7A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3D4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1463040" y="4389120"/>
            <a:ext cx="3840480" cy="3840480"/>
          </a:xfrm>
          <a:prstGeom prst="ellipse">
            <a:avLst/>
          </a:prstGeom>
          <a:solidFill>
            <a:srgbClr val="0F4F5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40080" y="548640"/>
            <a:ext cx="73152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Conclusion</a:t>
            </a:r>
            <a:endParaRPr lang="en-US" sz="3400" dirty="0"/>
          </a:p>
        </p:txBody>
      </p:sp>
      <p:sp>
        <p:nvSpPr>
          <p:cNvPr id="4" name="Text 2"/>
          <p:cNvSpPr/>
          <p:nvPr/>
        </p:nvSpPr>
        <p:spPr>
          <a:xfrm>
            <a:off x="640080" y="1207008"/>
            <a:ext cx="9144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i="1" dirty="0">
                <a:solidFill>
                  <a:srgbClr val="E0A2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partial, contested step toward Industry 4.0 in mental health care</a:t>
            </a:r>
            <a:endParaRPr lang="en-US" sz="1450" dirty="0"/>
          </a:p>
        </p:txBody>
      </p:sp>
      <p:sp>
        <p:nvSpPr>
          <p:cNvPr id="5" name="Shape 3"/>
          <p:cNvSpPr/>
          <p:nvPr/>
        </p:nvSpPr>
        <p:spPr>
          <a:xfrm>
            <a:off x="640080" y="1965960"/>
            <a:ext cx="54864" cy="786384"/>
          </a:xfrm>
          <a:prstGeom prst="roundRect">
            <a:avLst/>
          </a:prstGeom>
          <a:solidFill>
            <a:srgbClr val="E0A23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914400" y="1938528"/>
            <a:ext cx="310896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5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Clear operational gains</a:t>
            </a:r>
            <a:endParaRPr lang="en-US" sz="1500" dirty="0"/>
          </a:p>
        </p:txBody>
      </p:sp>
      <p:sp>
        <p:nvSpPr>
          <p:cNvPr id="7" name="Text 5"/>
          <p:cNvSpPr/>
          <p:nvPr/>
        </p:nvSpPr>
        <p:spPr>
          <a:xfrm>
            <a:off x="4160520" y="1938528"/>
            <a:ext cx="736092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1650"/>
              </a:lnSpc>
              <a:buNone/>
            </a:pPr>
            <a:r>
              <a:rPr lang="en-US" sz="1300" dirty="0">
                <a:solidFill>
                  <a:srgbClr val="AFC7C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Measurable benefits for workforce and service delivery, with a positive return on investment for NHS trusts.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640080" y="3017520"/>
            <a:ext cx="54864" cy="786384"/>
          </a:xfrm>
          <a:prstGeom prst="roundRect">
            <a:avLst/>
          </a:prstGeom>
          <a:solidFill>
            <a:srgbClr val="E0A23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914400" y="2990088"/>
            <a:ext cx="310896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5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Benefits are conditional</a:t>
            </a:r>
            <a:endParaRPr lang="en-US" sz="1500" dirty="0"/>
          </a:p>
        </p:txBody>
      </p:sp>
      <p:sp>
        <p:nvSpPr>
          <p:cNvPr id="10" name="Text 8"/>
          <p:cNvSpPr/>
          <p:nvPr/>
        </p:nvSpPr>
        <p:spPr>
          <a:xfrm>
            <a:off x="4160520" y="2990088"/>
            <a:ext cx="736092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1650"/>
              </a:lnSpc>
              <a:buNone/>
            </a:pPr>
            <a:r>
              <a:rPr lang="en-US" sz="1300" dirty="0">
                <a:solidFill>
                  <a:srgbClr val="AFC7C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They depend on freed staff capacity being reinvested in direct care, not used to offset staffing shortages.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640080" y="4069080"/>
            <a:ext cx="54864" cy="786384"/>
          </a:xfrm>
          <a:prstGeom prst="roundRect">
            <a:avLst/>
          </a:prstGeom>
          <a:solidFill>
            <a:srgbClr val="E0A23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914400" y="4041648"/>
            <a:ext cx="310896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5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Patient trust is unresolved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4160520" y="4041648"/>
            <a:ext cx="736092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1650"/>
              </a:lnSpc>
              <a:buNone/>
            </a:pPr>
            <a:r>
              <a:rPr lang="en-US" sz="1300" dirty="0">
                <a:solidFill>
                  <a:srgbClr val="AFC7C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Consent, dignity and safeguarding concerns remain under active review by NHS England.</a:t>
            </a:r>
            <a:endParaRPr lang="en-US" sz="1300" dirty="0"/>
          </a:p>
        </p:txBody>
      </p:sp>
      <p:sp>
        <p:nvSpPr>
          <p:cNvPr id="14" name="Shape 12"/>
          <p:cNvSpPr/>
          <p:nvPr/>
        </p:nvSpPr>
        <p:spPr>
          <a:xfrm>
            <a:off x="640080" y="5120640"/>
            <a:ext cx="54864" cy="786384"/>
          </a:xfrm>
          <a:prstGeom prst="roundRect">
            <a:avLst/>
          </a:prstGeom>
          <a:solidFill>
            <a:srgbClr val="E0A23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914400" y="5093208"/>
            <a:ext cx="310896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5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Governance matters most</a:t>
            </a:r>
            <a:endParaRPr lang="en-US" sz="1500" dirty="0"/>
          </a:p>
        </p:txBody>
      </p:sp>
      <p:sp>
        <p:nvSpPr>
          <p:cNvPr id="16" name="Text 14"/>
          <p:cNvSpPr/>
          <p:nvPr/>
        </p:nvSpPr>
        <p:spPr>
          <a:xfrm>
            <a:off x="4160520" y="5093208"/>
            <a:ext cx="736092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1650"/>
              </a:lnSpc>
              <a:buNone/>
            </a:pPr>
            <a:r>
              <a:rPr lang="en-US" sz="1300" dirty="0">
                <a:solidFill>
                  <a:srgbClr val="AFC7C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Successful digital transformation depends less on the technology itself than on the safeguards surrounding it.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457200" y="6473952"/>
            <a:ext cx="7772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AFC7C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Oxevision — Digital Transformation in Mental Health Care</a:t>
            </a:r>
            <a:endParaRPr lang="en-US" sz="900" dirty="0"/>
          </a:p>
        </p:txBody>
      </p:sp>
      <p:sp>
        <p:nvSpPr>
          <p:cNvPr id="18" name="Text 16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FC7C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57200"/>
            <a:ext cx="73152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B3D4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3200" dirty="0"/>
          </a:p>
        </p:txBody>
      </p:sp>
      <p:sp>
        <p:nvSpPr>
          <p:cNvPr id="4" name="Shape 2"/>
          <p:cNvSpPr/>
          <p:nvPr/>
        </p:nvSpPr>
        <p:spPr>
          <a:xfrm>
            <a:off x="640080" y="1444752"/>
            <a:ext cx="10908792" cy="0"/>
          </a:xfrm>
          <a:prstGeom prst="line">
            <a:avLst/>
          </a:prstGeom>
          <a:noFill/>
          <a:ln w="12700">
            <a:solidFill>
              <a:srgbClr val="E3EA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658368" y="1810512"/>
            <a:ext cx="64008" cy="64008"/>
          </a:xfrm>
          <a:prstGeom prst="ellipse">
            <a:avLst/>
          </a:prstGeom>
          <a:solidFill>
            <a:srgbClr val="E0A23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868680" y="1664208"/>
            <a:ext cx="10561320" cy="6035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5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Buckley, C., Malcolm, R. and Hanlon, J. (2024) 'Economic impact of a vision-based patient monitoring system across five NHS mental health trusts', PLOS Digital Health, 3(9), </a:t>
            </a:r>
            <a:endParaRPr lang="en-US" sz="1150" dirty="0"/>
          </a:p>
        </p:txBody>
      </p:sp>
      <p:sp>
        <p:nvSpPr>
          <p:cNvPr id="7" name="Shape 5"/>
          <p:cNvSpPr/>
          <p:nvPr/>
        </p:nvSpPr>
        <p:spPr>
          <a:xfrm>
            <a:off x="658368" y="2560320"/>
            <a:ext cx="64008" cy="64008"/>
          </a:xfrm>
          <a:prstGeom prst="ellipse">
            <a:avLst/>
          </a:prstGeom>
          <a:solidFill>
            <a:srgbClr val="E0A23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868680" y="2414016"/>
            <a:ext cx="10561320" cy="6035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5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Examining disparities relating to service reach and patient engagement with COVID-19 remote home monitoring services in England: a mixed methods rapid evaluation (2022) medRxiv. </a:t>
            </a:r>
            <a:endParaRPr lang="en-US" sz="1150" dirty="0"/>
          </a:p>
        </p:txBody>
      </p:sp>
      <p:sp>
        <p:nvSpPr>
          <p:cNvPr id="9" name="Shape 7"/>
          <p:cNvSpPr/>
          <p:nvPr/>
        </p:nvSpPr>
        <p:spPr>
          <a:xfrm>
            <a:off x="658368" y="3310128"/>
            <a:ext cx="64008" cy="64008"/>
          </a:xfrm>
          <a:prstGeom prst="ellipse">
            <a:avLst/>
          </a:prstGeom>
          <a:solidFill>
            <a:srgbClr val="E0A23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868680" y="3163824"/>
            <a:ext cx="10561320" cy="6035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5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Midlands Partnership NHS Foundation Trust (2025a) High tech sensors enhance safety on mental health wards. Available at: mpft.nhs.uk/about-us/latest-news/high-tech-sensors-enhance-safety-mental-health-wards </a:t>
            </a:r>
            <a:endParaRPr lang="en-US" sz="1150" dirty="0"/>
          </a:p>
        </p:txBody>
      </p:sp>
      <p:sp>
        <p:nvSpPr>
          <p:cNvPr id="11" name="Shape 9"/>
          <p:cNvSpPr/>
          <p:nvPr/>
        </p:nvSpPr>
        <p:spPr>
          <a:xfrm>
            <a:off x="658368" y="4059936"/>
            <a:ext cx="64008" cy="64008"/>
          </a:xfrm>
          <a:prstGeom prst="ellipse">
            <a:avLst/>
          </a:prstGeom>
          <a:solidFill>
            <a:srgbClr val="E0A23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868680" y="3913632"/>
            <a:ext cx="10561320" cy="6035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5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Midlands Partnership NHS Foundation Trust (2025b) Digital systems used at MPFT: Oxevision. Available at: mpft.nhs.uk/about-us/digital/digital-systems/</a:t>
            </a:r>
            <a:r>
              <a:rPr lang="en-US" sz="1150" dirty="0" err="1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oxevision</a:t>
            </a:r>
            <a:endParaRPr lang="en-US" sz="1150" dirty="0"/>
          </a:p>
        </p:txBody>
      </p:sp>
      <p:sp>
        <p:nvSpPr>
          <p:cNvPr id="13" name="Shape 11"/>
          <p:cNvSpPr/>
          <p:nvPr/>
        </p:nvSpPr>
        <p:spPr>
          <a:xfrm>
            <a:off x="658368" y="4809744"/>
            <a:ext cx="64008" cy="64008"/>
          </a:xfrm>
          <a:prstGeom prst="ellipse">
            <a:avLst/>
          </a:prstGeom>
          <a:solidFill>
            <a:srgbClr val="E0A23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868680" y="4663440"/>
            <a:ext cx="10561320" cy="6035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5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National Survivor User Network (2025a) Open letter on the use of Oxevision in inpatient settings. Available at: nsun.org.uk/news/open-letter-on-the-use-of-</a:t>
            </a:r>
            <a:r>
              <a:rPr lang="en-US" sz="1150" dirty="0" err="1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oxevision</a:t>
            </a:r>
            <a:r>
              <a:rPr lang="en-US" sz="115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-in-inpatient-settings</a:t>
            </a:r>
            <a:endParaRPr lang="en-US" sz="1150" dirty="0"/>
          </a:p>
        </p:txBody>
      </p:sp>
      <p:sp>
        <p:nvSpPr>
          <p:cNvPr id="15" name="Shape 13"/>
          <p:cNvSpPr/>
          <p:nvPr/>
        </p:nvSpPr>
        <p:spPr>
          <a:xfrm>
            <a:off x="658368" y="5559552"/>
            <a:ext cx="64008" cy="64008"/>
          </a:xfrm>
          <a:prstGeom prst="ellipse">
            <a:avLst/>
          </a:prstGeom>
          <a:solidFill>
            <a:srgbClr val="E0A23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868680" y="5413248"/>
            <a:ext cx="10561320" cy="6035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5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National Survivor User Network (2025b) NHS Trust forced to admit potential misuse of Oxevision (now "LIO"). Available at: nsun.org.uk/news/</a:t>
            </a:r>
            <a:r>
              <a:rPr lang="en-US" sz="1150" dirty="0" err="1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</a:t>
            </a:r>
            <a:r>
              <a:rPr lang="en-US" sz="115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-trust-forced-to-admit-potential-misuse-of-</a:t>
            </a:r>
            <a:r>
              <a:rPr lang="en-US" sz="1150" dirty="0" err="1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oxevision</a:t>
            </a:r>
            <a:r>
              <a:rPr lang="en-US" sz="115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-now-</a:t>
            </a:r>
            <a:r>
              <a:rPr lang="en-US" sz="1150" dirty="0" err="1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lio</a:t>
            </a:r>
            <a:r>
              <a:rPr lang="en-US" sz="115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endParaRPr lang="en-US" sz="1150" dirty="0"/>
          </a:p>
        </p:txBody>
      </p:sp>
      <p:sp>
        <p:nvSpPr>
          <p:cNvPr id="17" name="Text 15"/>
          <p:cNvSpPr/>
          <p:nvPr/>
        </p:nvSpPr>
        <p:spPr>
          <a:xfrm>
            <a:off x="457200" y="6473952"/>
            <a:ext cx="7772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5C7A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Oxevision — Digital Transformation in Mental Health Care</a:t>
            </a:r>
            <a:endParaRPr lang="en-US" sz="900" dirty="0"/>
          </a:p>
        </p:txBody>
      </p:sp>
      <p:sp>
        <p:nvSpPr>
          <p:cNvPr id="18" name="Text 16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C7A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57200"/>
            <a:ext cx="73152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B3D4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3200" dirty="0"/>
          </a:p>
        </p:txBody>
      </p:sp>
      <p:sp>
        <p:nvSpPr>
          <p:cNvPr id="4" name="Shape 2"/>
          <p:cNvSpPr/>
          <p:nvPr/>
        </p:nvSpPr>
        <p:spPr>
          <a:xfrm>
            <a:off x="640080" y="1444752"/>
            <a:ext cx="10908792" cy="0"/>
          </a:xfrm>
          <a:prstGeom prst="line">
            <a:avLst/>
          </a:prstGeom>
          <a:noFill/>
          <a:ln w="12700">
            <a:solidFill>
              <a:srgbClr val="E3EA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658368" y="1810512"/>
            <a:ext cx="64008" cy="64008"/>
          </a:xfrm>
          <a:prstGeom prst="ellipse">
            <a:avLst/>
          </a:prstGeom>
          <a:solidFill>
            <a:srgbClr val="E0A23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868680" y="1664208"/>
            <a:ext cx="10561320" cy="6035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5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England (2023) Acute inpatient mental health care for adults and older adults. Available at: england.nhs.uk/long-read/acute-inpatient-mental-health-care-for-adults-and-older-adults </a:t>
            </a:r>
            <a:endParaRPr lang="en-US" sz="1150" dirty="0"/>
          </a:p>
        </p:txBody>
      </p:sp>
      <p:sp>
        <p:nvSpPr>
          <p:cNvPr id="7" name="Shape 5"/>
          <p:cNvSpPr/>
          <p:nvPr/>
        </p:nvSpPr>
        <p:spPr>
          <a:xfrm>
            <a:off x="658368" y="2560320"/>
            <a:ext cx="64008" cy="64008"/>
          </a:xfrm>
          <a:prstGeom prst="ellipse">
            <a:avLst/>
          </a:prstGeom>
          <a:solidFill>
            <a:srgbClr val="E0A23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868680" y="2414016"/>
            <a:ext cx="10561320" cy="6035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5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England (2024) Core20PLUS5 – an approach to reducing healthcare inequalities. Available at: england.nhs.uk/about/equality/equality-hub/core20plus5 </a:t>
            </a:r>
            <a:endParaRPr lang="en-US" sz="1150" dirty="0"/>
          </a:p>
        </p:txBody>
      </p:sp>
      <p:sp>
        <p:nvSpPr>
          <p:cNvPr id="9" name="Shape 7"/>
          <p:cNvSpPr/>
          <p:nvPr/>
        </p:nvSpPr>
        <p:spPr>
          <a:xfrm>
            <a:off x="658368" y="3310128"/>
            <a:ext cx="64008" cy="64008"/>
          </a:xfrm>
          <a:prstGeom prst="ellipse">
            <a:avLst/>
          </a:prstGeom>
          <a:solidFill>
            <a:srgbClr val="E0A23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868680" y="3163824"/>
            <a:ext cx="10561320" cy="6035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5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North Staffordshire Combined Healthcare NHS Trust (2025) Combined Healthcare launches Oxevision on wards. Available at: combined.nhs.uk/news/latest-updates/combined-healthcare-launches-</a:t>
            </a:r>
            <a:r>
              <a:rPr lang="en-US" sz="1150" dirty="0" err="1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oxevision</a:t>
            </a:r>
            <a:r>
              <a:rPr lang="en-US" sz="115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-on-wards</a:t>
            </a:r>
            <a:endParaRPr lang="en-US" sz="1150" dirty="0"/>
          </a:p>
        </p:txBody>
      </p:sp>
      <p:sp>
        <p:nvSpPr>
          <p:cNvPr id="11" name="Shape 9"/>
          <p:cNvSpPr/>
          <p:nvPr/>
        </p:nvSpPr>
        <p:spPr>
          <a:xfrm>
            <a:off x="658368" y="4059936"/>
            <a:ext cx="64008" cy="64008"/>
          </a:xfrm>
          <a:prstGeom prst="ellipse">
            <a:avLst/>
          </a:prstGeom>
          <a:solidFill>
            <a:srgbClr val="E0A23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868680" y="3913632"/>
            <a:ext cx="10561320" cy="6035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5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REMOTE-Neuro: co-produced recommendations to optimise remote neurology (2025) medRxiv. </a:t>
            </a:r>
            <a:endParaRPr lang="en-US" sz="1150" dirty="0"/>
          </a:p>
        </p:txBody>
      </p:sp>
      <p:sp>
        <p:nvSpPr>
          <p:cNvPr id="13" name="Shape 11"/>
          <p:cNvSpPr/>
          <p:nvPr/>
        </p:nvSpPr>
        <p:spPr>
          <a:xfrm>
            <a:off x="658368" y="4809744"/>
            <a:ext cx="64008" cy="64008"/>
          </a:xfrm>
          <a:prstGeom prst="ellipse">
            <a:avLst/>
          </a:prstGeom>
          <a:solidFill>
            <a:srgbClr val="E0A23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868680" y="4663440"/>
            <a:ext cx="10561320" cy="6035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5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Rethink Mental Illness (2023) Our position on Oxevision, the new monitoring system in mental health units. Available at: rethink.org/news-and-stories/media-centre/2023/11/our-position-on-oxevision-the-new-monitoring-system-in-mental-health-units </a:t>
            </a:r>
            <a:endParaRPr lang="en-US" sz="1150" dirty="0"/>
          </a:p>
        </p:txBody>
      </p:sp>
      <p:sp>
        <p:nvSpPr>
          <p:cNvPr id="15" name="Shape 13"/>
          <p:cNvSpPr/>
          <p:nvPr/>
        </p:nvSpPr>
        <p:spPr>
          <a:xfrm>
            <a:off x="658368" y="5559552"/>
            <a:ext cx="64008" cy="64008"/>
          </a:xfrm>
          <a:prstGeom prst="ellipse">
            <a:avLst/>
          </a:prstGeom>
          <a:solidFill>
            <a:srgbClr val="E0A23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868680" y="5413248"/>
            <a:ext cx="10561320" cy="6035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5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Stop Oxevision (2025) Lampard Inquiry Oxevision hearings. Available at: stopoxevision.com/2025/10/28/</a:t>
            </a:r>
            <a:r>
              <a:rPr lang="en-US" sz="1150" dirty="0" err="1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lampard</a:t>
            </a:r>
            <a:r>
              <a:rPr lang="en-US" sz="115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-inquiry-</a:t>
            </a:r>
            <a:r>
              <a:rPr lang="en-US" sz="1150" dirty="0" err="1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oxevision</a:t>
            </a:r>
            <a:r>
              <a:rPr lang="en-US" sz="1150" dirty="0">
                <a:solidFill>
                  <a:srgbClr val="1726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-hearings </a:t>
            </a:r>
            <a:endParaRPr lang="en-US" sz="1150" dirty="0"/>
          </a:p>
        </p:txBody>
      </p:sp>
      <p:sp>
        <p:nvSpPr>
          <p:cNvPr id="17" name="Text 15"/>
          <p:cNvSpPr/>
          <p:nvPr/>
        </p:nvSpPr>
        <p:spPr>
          <a:xfrm>
            <a:off x="457200" y="6473952"/>
            <a:ext cx="7772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5C7A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Oxevision — Digital Transformation in Mental Health Care</a:t>
            </a:r>
            <a:endParaRPr lang="en-US" sz="900" dirty="0"/>
          </a:p>
        </p:txBody>
      </p:sp>
      <p:sp>
        <p:nvSpPr>
          <p:cNvPr id="18" name="Text 16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C7A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1337</Words>
  <Application>Microsoft Office PowerPoint</Application>
  <PresentationFormat>Widescreen</PresentationFormat>
  <Paragraphs>167</Paragraphs>
  <Slides>12</Slides>
  <Notes>11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ESTHER NANKYA</dc:creator>
  <cp:lastModifiedBy>Esther Nankya (2336477)</cp:lastModifiedBy>
  <cp:revision>2</cp:revision>
  <dcterms:created xsi:type="dcterms:W3CDTF">2026-07-12T17:24:19Z</dcterms:created>
  <dcterms:modified xsi:type="dcterms:W3CDTF">2026-07-19T17:34:41Z</dcterms:modified>
</cp:coreProperties>
</file>