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20" r:id="rId2"/>
    <p:sldId id="274" r:id="rId3"/>
    <p:sldId id="293" r:id="rId4"/>
    <p:sldId id="294" r:id="rId5"/>
    <p:sldId id="295" r:id="rId6"/>
    <p:sldId id="296" r:id="rId7"/>
    <p:sldId id="321" r:id="rId8"/>
    <p:sldId id="297" r:id="rId9"/>
    <p:sldId id="302" r:id="rId10"/>
    <p:sldId id="318" r:id="rId11"/>
    <p:sldId id="314" r:id="rId12"/>
    <p:sldId id="299" r:id="rId13"/>
    <p:sldId id="275" r:id="rId14"/>
    <p:sldId id="280" r:id="rId15"/>
    <p:sldId id="315" r:id="rId16"/>
    <p:sldId id="317" r:id="rId17"/>
    <p:sldId id="301" r:id="rId18"/>
    <p:sldId id="300" r:id="rId19"/>
    <p:sldId id="273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9"/>
          <p:cNvSpPr/>
          <p:nvPr/>
        </p:nvSpPr>
        <p:spPr>
          <a:xfrm>
            <a:off x="0" y="4664075"/>
            <a:ext cx="12200467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grpSp>
        <p:nvGrpSpPr>
          <p:cNvPr id="5" name="Group 1"/>
          <p:cNvGrpSpPr>
            <a:grpSpLocks/>
          </p:cNvGrpSpPr>
          <p:nvPr/>
        </p:nvGrpSpPr>
        <p:grpSpPr bwMode="auto">
          <a:xfrm>
            <a:off x="-4233" y="4953000"/>
            <a:ext cx="12196233" cy="1911350"/>
            <a:chOff x="-3765" y="4832896"/>
            <a:chExt cx="9147765" cy="2032192"/>
          </a:xfrm>
        </p:grpSpPr>
        <p:sp>
          <p:nvSpPr>
            <p:cNvPr id="6" name="Freeform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1800">
                <a:latin typeface="+mn-lt"/>
                <a:cs typeface="+mn-cs"/>
              </a:endParaRPr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1800">
                <a:latin typeface="+mn-lt"/>
                <a:cs typeface="+mn-cs"/>
              </a:endParaRPr>
            </a:p>
          </p:txBody>
        </p:sp>
        <p:sp>
          <p:nvSpPr>
            <p:cNvPr id="8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1800"/>
            </a:p>
          </p:txBody>
        </p:sp>
        <p:cxnSp>
          <p:nvCxnSpPr>
            <p:cNvPr id="10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752602"/>
            <a:ext cx="103632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3611607"/>
            <a:ext cx="103632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D06E9473-A65F-49A6-AEF2-228F23832B1F}" type="datetimeFigureOut">
              <a:rPr lang="en-GB"/>
              <a:pPr>
                <a:defRPr/>
              </a:pPr>
              <a:t>26/01/2026</a:t>
            </a:fld>
            <a:endParaRPr lang="en-GB"/>
          </a:p>
        </p:txBody>
      </p:sp>
      <p:sp>
        <p:nvSpPr>
          <p:cNvPr id="12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ECB1E21-DB1E-469C-978A-7A2D0906FA6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068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C63FF0-6C93-4835-8D5C-970AE98F4025}" type="datetimeFigureOut">
              <a:rPr lang="en-GB"/>
              <a:pPr>
                <a:defRPr/>
              </a:pPr>
              <a:t>26/01/2026</a:t>
            </a:fld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83C05C-F91C-47C4-B127-C1FF0EA7CEC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244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hevron 6"/>
          <p:cNvSpPr/>
          <p:nvPr/>
        </p:nvSpPr>
        <p:spPr>
          <a:xfrm>
            <a:off x="4849284" y="3005138"/>
            <a:ext cx="243416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sp>
        <p:nvSpPr>
          <p:cNvPr id="5" name="Chevron 7"/>
          <p:cNvSpPr/>
          <p:nvPr/>
        </p:nvSpPr>
        <p:spPr>
          <a:xfrm>
            <a:off x="4599518" y="3005138"/>
            <a:ext cx="24553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168" y="1059712"/>
            <a:ext cx="103632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30284" y="2931712"/>
            <a:ext cx="6096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DDF4927-6F85-4FE1-BB50-808005F7CB36}" type="datetimeFigureOut">
              <a:rPr lang="en-GB"/>
              <a:pPr>
                <a:defRPr/>
              </a:pPr>
              <a:t>26/01/2026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31EA3E0-90AF-4DA9-A274-72D8D004FF7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2309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859B899-5AC5-4CF9-83C2-01FB9CFF55F2}" type="datetimeFigureOut">
              <a:rPr lang="en-GB"/>
              <a:pPr>
                <a:defRPr/>
              </a:pPr>
              <a:t>26/01/2026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E8158E9-45A6-44A0-A218-9C2E75D0E6E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4476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5410200"/>
            <a:ext cx="5386917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3369" y="5410200"/>
            <a:ext cx="5389033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9600" y="1444295"/>
            <a:ext cx="5386917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1444295"/>
            <a:ext cx="5389033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6DB15C6-EB4A-4702-960E-BEBF1371FE50}" type="datetimeFigureOut">
              <a:rPr lang="en-GB"/>
              <a:pPr>
                <a:defRPr/>
              </a:pPr>
              <a:t>26/01/2026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221CB42-44C5-4C54-B6C2-7EEB76591FB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5954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135E3F1-C3D7-43BD-9585-173AFAD1F2A7}" type="datetimeFigureOut">
              <a:rPr lang="en-GB"/>
              <a:pPr>
                <a:defRPr/>
              </a:pPr>
              <a:t>26/01/2026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BA3B79F-6428-4B3A-BFC9-E44F7D6B309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0176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299549-8616-40FE-8FEC-A0D3C8EA908D}" type="datetimeFigureOut">
              <a:rPr lang="en-GB"/>
              <a:pPr>
                <a:defRPr/>
              </a:pPr>
              <a:t>26/01/2026</a:t>
            </a:fld>
            <a:endParaRPr lang="en-GB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B74894-8B3D-4E6D-B593-A82E661E60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4334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876800"/>
            <a:ext cx="9975701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892800" y="5355102"/>
            <a:ext cx="5299456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219200" y="274320"/>
            <a:ext cx="9973056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5E791A5-3A4B-4434-8896-960A5E2794A7}" type="datetimeFigureOut">
              <a:rPr lang="en-GB"/>
              <a:pPr>
                <a:defRPr/>
              </a:pPr>
              <a:t>26/01/2026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1A816EE-1D79-43F5-BDF9-EC70283CEE1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9694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7"/>
          <p:cNvSpPr>
            <a:spLocks/>
          </p:cNvSpPr>
          <p:nvPr/>
        </p:nvSpPr>
        <p:spPr bwMode="auto">
          <a:xfrm>
            <a:off x="666751" y="5945188"/>
            <a:ext cx="6587067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  <a:cs typeface="+mn-cs"/>
            </a:endParaRPr>
          </a:p>
        </p:txBody>
      </p:sp>
      <p:sp>
        <p:nvSpPr>
          <p:cNvPr id="6" name="Freeform 8"/>
          <p:cNvSpPr>
            <a:spLocks/>
          </p:cNvSpPr>
          <p:nvPr/>
        </p:nvSpPr>
        <p:spPr bwMode="auto">
          <a:xfrm>
            <a:off x="647700" y="5938838"/>
            <a:ext cx="49212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  <a:cs typeface="+mn-cs"/>
            </a:endParaRPr>
          </a:p>
        </p:txBody>
      </p:sp>
      <p:sp>
        <p:nvSpPr>
          <p:cNvPr id="7" name="Right Triangle 9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cxnSp>
        <p:nvCxnSpPr>
          <p:cNvPr id="8" name="Straight Connector 10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hevron 11"/>
          <p:cNvSpPr/>
          <p:nvPr/>
        </p:nvSpPr>
        <p:spPr>
          <a:xfrm>
            <a:off x="11552768" y="4987925"/>
            <a:ext cx="243417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sp>
        <p:nvSpPr>
          <p:cNvPr id="10" name="Chevron 12"/>
          <p:cNvSpPr/>
          <p:nvPr/>
        </p:nvSpPr>
        <p:spPr>
          <a:xfrm>
            <a:off x="11303001" y="4987925"/>
            <a:ext cx="243417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1643" y="5443402"/>
            <a:ext cx="95504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89968"/>
            <a:ext cx="115824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4865122"/>
            <a:ext cx="10767243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FEA2899E-46D0-4C24-9586-F1F29A3A3018}" type="datetimeFigureOut">
              <a:rPr lang="en-GB"/>
              <a:pPr>
                <a:defRPr/>
              </a:pPr>
              <a:t>26/01/2026</a:t>
            </a:fld>
            <a:endParaRPr lang="en-GB"/>
          </a:p>
        </p:txBody>
      </p:sp>
      <p:sp>
        <p:nvSpPr>
          <p:cNvPr id="1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B375B03E-818A-4D74-A0FD-D68D1508038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4956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481330"/>
            <a:ext cx="10972800" cy="438607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0D55D0-50A1-4C63-AE4C-C2F7D6FA4734}" type="datetimeFigureOut">
              <a:rPr lang="en-GB"/>
              <a:pPr>
                <a:defRPr/>
              </a:pPr>
              <a:t>26/01/2026</a:t>
            </a:fld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02BA55-9938-43A6-8564-3553513CCAC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3692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5351" y="274641"/>
            <a:ext cx="2369960" cy="55927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432800" cy="559276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CB93CF-80B6-4228-8A8D-363C1539F83F}" type="datetimeFigureOut">
              <a:rPr lang="en-GB"/>
              <a:pPr>
                <a:defRPr/>
              </a:pPr>
              <a:t>26/01/2026</a:t>
            </a:fld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68D743-F612-42E3-942E-C567E080A05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873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666751" y="5945188"/>
            <a:ext cx="6587067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  <a:cs typeface="+mn-cs"/>
            </a:endParaRPr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647700" y="5938838"/>
            <a:ext cx="49212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latin typeface="+mn-lt"/>
              <a:cs typeface="+mn-cs"/>
            </a:endParaRPr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cxnSp>
        <p:nvCxnSpPr>
          <p:cNvPr id="15" name="Straight Connector 14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33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609600" y="1481138"/>
            <a:ext cx="10972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8970433" y="6408739"/>
            <a:ext cx="2559051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C396363D-12C3-41C1-BB4D-6D43FCCE9CD7}" type="datetimeFigureOut">
              <a:rPr lang="en-GB"/>
              <a:pPr>
                <a:defRPr/>
              </a:pPr>
              <a:t>26/01/2026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5839884" y="6408739"/>
            <a:ext cx="3134783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11529484" y="6408739"/>
            <a:ext cx="488949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B99A87D9-A42A-4795-8852-19640B727AB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888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youtube.com/watch?v=qVtDejw8ZBw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google.co.uk/url?sa=i&amp;rct=j&amp;q=&amp;esrc=s&amp;source=images&amp;cd=&amp;cad=rja&amp;uact=8&amp;ved=0CAcQjRxqFQoTCJWTstuYickCFccuGgod9bIJAg&amp;url=http://discuss.bis.gov.uk/focusonenforcement/how-the-site-works/&amp;bvm=bv.107406026,d.d2s&amp;psig=AFQjCNG-q7ZggsRg1n-imrPQceIQE2Q9bA&amp;ust=144735952231586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64BA4-A672-4D6A-9A7C-C5FB292994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6671" y="1149458"/>
            <a:ext cx="10363200" cy="1829761"/>
          </a:xfrm>
        </p:spPr>
        <p:txBody>
          <a:bodyPr>
            <a:normAutofit/>
          </a:bodyPr>
          <a:lstStyle/>
          <a:p>
            <a:r>
              <a:rPr lang="en-GB" sz="4400" dirty="0"/>
              <a:t>Social Exclusion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0234DA-F7E0-6EA1-8DDE-4BCC39BB57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5186" y="495298"/>
            <a:ext cx="6221186" cy="414745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769BE50-CEA4-E2E7-B1B6-801E0724C5A1}"/>
              </a:ext>
            </a:extLst>
          </p:cNvPr>
          <p:cNvSpPr txBox="1"/>
          <p:nvPr/>
        </p:nvSpPr>
        <p:spPr>
          <a:xfrm>
            <a:off x="846161" y="5984543"/>
            <a:ext cx="65031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Case Study assessment topic</a:t>
            </a:r>
          </a:p>
        </p:txBody>
      </p:sp>
    </p:spTree>
    <p:extLst>
      <p:ext uri="{BB962C8B-B14F-4D97-AF65-F5344CB8AC3E}">
        <p14:creationId xmlns:p14="http://schemas.microsoft.com/office/powerpoint/2010/main" val="898326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exclusion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609600" y="2887682"/>
            <a:ext cx="1010920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</a:t>
            </a:r>
          </a:p>
        </p:txBody>
      </p:sp>
      <p:sp>
        <p:nvSpPr>
          <p:cNvPr id="6" name="Rectangle 5"/>
          <p:cNvSpPr/>
          <p:nvPr/>
        </p:nvSpPr>
        <p:spPr>
          <a:xfrm>
            <a:off x="609600" y="1546745"/>
            <a:ext cx="5328357" cy="165154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Social isolation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: the phenomenon of non-participation (of an individual or group) in a society’s mainstream institutions.  May be voluntary or involuntary.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318954" y="1546744"/>
            <a:ext cx="5187245" cy="165154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Social exclusion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: the subset of cases in which social isolation occurs for reasons that are beyond the control of those subject to it.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12421" y="3401874"/>
            <a:ext cx="10893778" cy="244012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Social exclusion affects those who are unable to participate in the institutions patronised by the majority and the benefits of its rights and privileges.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Being kept apart from others physically or emotionally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	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Also - exclusion of the majority by a minority who are in a position to opt out of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   the mainstream institutions   e.g. ‘gated community’.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593301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Social exclusion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609600" y="1491016"/>
            <a:ext cx="10713156" cy="431711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Social exclusion is a violation of the demands of social justice</a:t>
            </a: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452437" marR="0" lvl="0" indent="-34290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It conflicts with equality of opportunity </a:t>
            </a:r>
          </a:p>
          <a:p>
            <a:pPr marL="452437" marR="0" lvl="0" indent="-34290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452437" marR="0" lvl="0" indent="-34290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It is associated with an inability to participate effectively in politics. </a:t>
            </a:r>
          </a:p>
          <a:p>
            <a:pPr marL="452437" marR="0" lvl="0" indent="-34290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452437" marR="0" lvl="0" indent="-34290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It undermines social solidarity. </a:t>
            </a:r>
          </a:p>
          <a:p>
            <a:pPr marL="452437" marR="0" lvl="0" indent="-34290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Voluntary social isolation has the same effect, but is less likely to have such adverse consequences. </a:t>
            </a:r>
          </a:p>
        </p:txBody>
      </p:sp>
    </p:spTree>
    <p:extLst>
      <p:ext uri="{BB962C8B-B14F-4D97-AF65-F5344CB8AC3E}">
        <p14:creationId xmlns:p14="http://schemas.microsoft.com/office/powerpoint/2010/main" val="24842976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Human need for social connections</a:t>
            </a:r>
          </a:p>
        </p:txBody>
      </p:sp>
      <p:sp>
        <p:nvSpPr>
          <p:cNvPr id="4" name="Rectangle 3"/>
          <p:cNvSpPr/>
          <p:nvPr/>
        </p:nvSpPr>
        <p:spPr>
          <a:xfrm>
            <a:off x="499533" y="1320800"/>
            <a:ext cx="11192934" cy="216182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Humans evolved to forge and maintain social connections with others to obtain survival and reproductive advantages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Sensitive to any cue that signals threat to these connections 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(e.g., Lieberman, 2013 ; MacDonald &amp; Leary, 2005 ;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Wesselmann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,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Nairne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, &amp; Williams, 2012 ).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771443" y="3680177"/>
            <a:ext cx="5921024" cy="2635955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Humans have this central focus on social connections, so they experience both negative psychological and physical outcomes when these connections are threatened or severed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(MacDonald &amp; Jensen-Campbell, 2011 ).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34444" y="3680176"/>
            <a:ext cx="3832578" cy="2494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86556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500" y="2110135"/>
            <a:ext cx="5016877" cy="1731796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44500" y="604839"/>
            <a:ext cx="10972800" cy="1143000"/>
          </a:xfrm>
        </p:spPr>
        <p:txBody>
          <a:bodyPr>
            <a:normAutofit/>
          </a:bodyPr>
          <a:lstStyle/>
          <a:p>
            <a:r>
              <a:rPr lang="en-GB" sz="2800" dirty="0"/>
              <a:t>Social Pain</a:t>
            </a:r>
          </a:p>
        </p:txBody>
      </p:sp>
      <p:sp>
        <p:nvSpPr>
          <p:cNvPr id="5" name="Rectangle 4"/>
          <p:cNvSpPr/>
          <p:nvPr/>
        </p:nvSpPr>
        <p:spPr>
          <a:xfrm>
            <a:off x="6039555" y="784578"/>
            <a:ext cx="5725059" cy="311008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Individuals literally experience social pain</a:t>
            </a: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Exhibited in both phenomenological and neurological pain measures </a:t>
            </a: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109537" marR="0" lvl="0" indent="0" algn="r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(Chen, Williams, Fitness, &amp; Newton, 2008 ;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Eisenberger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, Lieberman, &amp; Williams, 2003 ). </a:t>
            </a:r>
          </a:p>
        </p:txBody>
      </p:sp>
      <p:sp>
        <p:nvSpPr>
          <p:cNvPr id="6" name="Rectangle 5"/>
          <p:cNvSpPr/>
          <p:nvPr/>
        </p:nvSpPr>
        <p:spPr>
          <a:xfrm>
            <a:off x="650703" y="4204228"/>
            <a:ext cx="11113911" cy="166035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Various social experiences can communicate real (or perceived) threat to social connections. </a:t>
            </a: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Many are subtle, ambiguous, and sometimes unintentional </a:t>
            </a:r>
          </a:p>
          <a:p>
            <a:pPr marL="109537" marR="0" lvl="0" indent="0" algn="r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(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Banki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, 2012 ; Kerr &amp; Levine, 2008 ; Richman &amp; Leary, 2009 ).</a:t>
            </a:r>
          </a:p>
        </p:txBody>
      </p:sp>
    </p:spTree>
    <p:extLst>
      <p:ext uri="{BB962C8B-B14F-4D97-AF65-F5344CB8AC3E}">
        <p14:creationId xmlns:p14="http://schemas.microsoft.com/office/powerpoint/2010/main" val="33548946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Two core experiences </a:t>
            </a:r>
          </a:p>
        </p:txBody>
      </p:sp>
      <p:sp>
        <p:nvSpPr>
          <p:cNvPr id="4" name="Rectangle 3"/>
          <p:cNvSpPr/>
          <p:nvPr/>
        </p:nvSpPr>
        <p:spPr>
          <a:xfrm>
            <a:off x="1580443" y="3048001"/>
            <a:ext cx="5040489" cy="298591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Rejection</a:t>
            </a:r>
          </a:p>
          <a:p>
            <a:pPr marL="457200" marR="0" lvl="1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</a:t>
            </a:r>
          </a:p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-Direct negative attention </a:t>
            </a:r>
          </a:p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-Dehumanizing language </a:t>
            </a:r>
          </a:p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-Discrimination &amp; stigmatization </a:t>
            </a:r>
          </a:p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-Hurtful laughter </a:t>
            </a:r>
          </a:p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-Micro-aggressions </a:t>
            </a:r>
          </a:p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-Micro-assaults </a:t>
            </a:r>
          </a:p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-Micro-insults </a:t>
            </a:r>
          </a:p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-Micro-invalidations</a:t>
            </a:r>
          </a:p>
        </p:txBody>
      </p:sp>
      <p:sp>
        <p:nvSpPr>
          <p:cNvPr id="5" name="Rectangle 4"/>
          <p:cNvSpPr/>
          <p:nvPr/>
        </p:nvSpPr>
        <p:spPr>
          <a:xfrm>
            <a:off x="6795912" y="3048001"/>
            <a:ext cx="5046133" cy="298591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Ostracism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-Being ignored</a:t>
            </a:r>
          </a:p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-Averted eye gaze</a:t>
            </a:r>
          </a:p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-Being forgotten</a:t>
            </a:r>
          </a:p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-Information exclusion </a:t>
            </a:r>
          </a:p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-Language exclusion</a:t>
            </a:r>
          </a:p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-Biased language</a:t>
            </a:r>
          </a:p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-Linguistic ostracism</a:t>
            </a:r>
          </a:p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-Uncomfortable silence</a:t>
            </a:r>
          </a:p>
        </p:txBody>
      </p:sp>
      <p:sp>
        <p:nvSpPr>
          <p:cNvPr id="6" name="Rectangle 5"/>
          <p:cNvSpPr/>
          <p:nvPr/>
        </p:nvSpPr>
        <p:spPr>
          <a:xfrm>
            <a:off x="1580443" y="1318684"/>
            <a:ext cx="10261602" cy="155998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Rejection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: explicitly told or implied that one is not wanted in a social relationship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	               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(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Blackhart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, Knowles, Nelson, &amp;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Baumeister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, 2009 ; Williams, 2007 )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Ostracism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: being ignored by an individual or group   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(Williams, 2007 ).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49585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6105B28-FC72-1A13-537F-5AF16B5A7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7"/>
            <a:ext cx="8670471" cy="4732791"/>
          </a:xfrm>
        </p:spPr>
        <p:txBody>
          <a:bodyPr/>
          <a:lstStyle/>
          <a:p>
            <a:pPr marL="109537" indent="0">
              <a:buNone/>
            </a:pPr>
            <a:endParaRPr lang="en-GB" sz="2400" i="0" dirty="0">
              <a:solidFill>
                <a:srgbClr val="0F0F0F"/>
              </a:solidFill>
              <a:effectLst/>
              <a:latin typeface="Lucida Sans Unicode" panose="020B0602030504020204" pitchFamily="34" charset="0"/>
              <a:cs typeface="Lucida Sans Unicode" panose="020B0602030504020204" pitchFamily="34" charset="0"/>
            </a:endParaRPr>
          </a:p>
          <a:p>
            <a:pPr marL="109537" indent="0">
              <a:buNone/>
            </a:pPr>
            <a:endParaRPr lang="en-GB" sz="2000" i="0" dirty="0">
              <a:solidFill>
                <a:srgbClr val="0F0F0F"/>
              </a:solidFill>
              <a:effectLst/>
              <a:latin typeface="Lucida Sans Unicode" panose="020B0602030504020204" pitchFamily="34" charset="0"/>
              <a:cs typeface="Lucida Sans Unicode" panose="020B0602030504020204" pitchFamily="34" charset="0"/>
            </a:endParaRPr>
          </a:p>
          <a:p>
            <a:pPr marL="109537" indent="0">
              <a:buNone/>
            </a:pPr>
            <a:r>
              <a:rPr lang="en-GB" sz="2000" i="0" dirty="0">
                <a:solidFill>
                  <a:srgbClr val="0F0F0F"/>
                </a:solidFill>
                <a:effectLst/>
                <a:latin typeface="Lucida Sans Unicode" panose="020B0602030504020204" pitchFamily="34" charset="0"/>
                <a:cs typeface="Lucida Sans Unicode" panose="020B0602030504020204" pitchFamily="34" charset="0"/>
              </a:rPr>
              <a:t>The Power of Exclusion </a:t>
            </a:r>
          </a:p>
          <a:p>
            <a:pPr marL="109537" indent="0">
              <a:buNone/>
            </a:pPr>
            <a:endParaRPr lang="en-GB" sz="2000" dirty="0">
              <a:solidFill>
                <a:srgbClr val="0F0F0F"/>
              </a:solidFill>
              <a:latin typeface="Lucida Sans Unicode" panose="020B0602030504020204" pitchFamily="34" charset="0"/>
              <a:cs typeface="Lucida Sans Unicode" panose="020B0602030504020204" pitchFamily="34" charset="0"/>
            </a:endParaRPr>
          </a:p>
          <a:p>
            <a:pPr marL="109537" indent="0">
              <a:buNone/>
            </a:pPr>
            <a:r>
              <a:rPr lang="en-GB" sz="2000" i="0" dirty="0">
                <a:solidFill>
                  <a:srgbClr val="0F0F0F"/>
                </a:solidFill>
                <a:effectLst/>
                <a:latin typeface="Lucida Sans Unicode" panose="020B0602030504020204" pitchFamily="34" charset="0"/>
                <a:cs typeface="Lucida Sans Unicode" panose="020B0602030504020204" pitchFamily="34" charset="0"/>
              </a:rPr>
              <a:t>Tiffany Yu </a:t>
            </a:r>
          </a:p>
          <a:p>
            <a:pPr marL="109537" indent="0">
              <a:buNone/>
            </a:pPr>
            <a:endParaRPr lang="en-GB" sz="2000" dirty="0">
              <a:solidFill>
                <a:srgbClr val="0F0F0F"/>
              </a:solidFill>
              <a:latin typeface="Lucida Sans Unicode" panose="020B0602030504020204" pitchFamily="34" charset="0"/>
              <a:cs typeface="Lucida Sans Unicode" panose="020B0602030504020204" pitchFamily="34" charset="0"/>
            </a:endParaRPr>
          </a:p>
          <a:p>
            <a:pPr marL="109537" indent="0">
              <a:buNone/>
            </a:pPr>
            <a:r>
              <a:rPr lang="en-GB" sz="2000" i="0" dirty="0">
                <a:solidFill>
                  <a:srgbClr val="0F0F0F"/>
                </a:solidFill>
                <a:effectLst/>
                <a:latin typeface="Lucida Sans Unicode" panose="020B0602030504020204" pitchFamily="34" charset="0"/>
                <a:cs typeface="Lucida Sans Unicode" panose="020B0602030504020204" pitchFamily="34" charset="0"/>
              </a:rPr>
              <a:t>TEDx Bethesda</a:t>
            </a:r>
          </a:p>
          <a:p>
            <a:pPr marL="109537" indent="0">
              <a:buNone/>
            </a:pPr>
            <a:endParaRPr lang="en-GB" sz="2000" i="0" dirty="0">
              <a:solidFill>
                <a:srgbClr val="0F0F0F"/>
              </a:solidFill>
              <a:effectLst/>
              <a:latin typeface="Lucida Sans Unicode" panose="020B0602030504020204" pitchFamily="34" charset="0"/>
              <a:cs typeface="Lucida Sans Unicode" panose="020B0602030504020204" pitchFamily="34" charset="0"/>
            </a:endParaRPr>
          </a:p>
          <a:p>
            <a:pPr marL="109537" indent="0">
              <a:buNone/>
            </a:pPr>
            <a:endParaRPr lang="en-GB" sz="2000" b="1" dirty="0">
              <a:solidFill>
                <a:srgbClr val="0F0F0F"/>
              </a:solidFill>
              <a:latin typeface="Roboto" panose="02000000000000000000" pitchFamily="2" charset="0"/>
            </a:endParaRPr>
          </a:p>
          <a:p>
            <a:pPr marL="109537" indent="0">
              <a:buNone/>
            </a:pPr>
            <a:r>
              <a:rPr lang="en-GB" sz="20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2"/>
              </a:rPr>
              <a:t>https://www.youtube.com/watch?v=qVtDejw8ZBw</a:t>
            </a:r>
            <a:endParaRPr lang="en-GB" sz="20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109537" indent="0">
              <a:buNone/>
            </a:pPr>
            <a:endParaRPr lang="en-GB" b="1" i="0" dirty="0">
              <a:solidFill>
                <a:srgbClr val="0F0F0F"/>
              </a:solidFill>
              <a:effectLst/>
              <a:latin typeface="Roboto" panose="02000000000000000000" pitchFamily="2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D786702-D130-7BDB-6760-21F9B9F762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Talk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9521F6-DA0D-CD3D-05F0-0C8F72F655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0882" y="0"/>
            <a:ext cx="6771118" cy="3808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2001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Typical Negative Psychological Outcomes</a:t>
            </a:r>
          </a:p>
        </p:txBody>
      </p:sp>
      <p:sp>
        <p:nvSpPr>
          <p:cNvPr id="4" name="Rectangle 3"/>
          <p:cNvSpPr/>
          <p:nvPr/>
        </p:nvSpPr>
        <p:spPr>
          <a:xfrm>
            <a:off x="654755" y="1337733"/>
            <a:ext cx="6999112" cy="45663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Short-term exclusion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-Anti-social intentions &amp; behaviours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-Basic need threat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     (belonging, control, meaningful existence, self-esteem)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                                                      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-Dehumanization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-Negative affect (e.g., anger, humiliation, sadness, shame)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-Neurological pain &amp; “hurt feelings”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-Perceived ostracism (i.e., feeling ignored &amp; excluded)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-Relational devaluation </a:t>
            </a:r>
          </a:p>
        </p:txBody>
      </p:sp>
      <p:sp>
        <p:nvSpPr>
          <p:cNvPr id="5" name="Rectangle 4"/>
          <p:cNvSpPr/>
          <p:nvPr/>
        </p:nvSpPr>
        <p:spPr>
          <a:xfrm>
            <a:off x="7840133" y="1337733"/>
            <a:ext cx="4126089" cy="301413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Long-term exclusion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-Alienation 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-Depression 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-Helplessness 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-Meaninglessness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585748" y="5615001"/>
            <a:ext cx="29338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Wesselmann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et al (2016)</a:t>
            </a:r>
          </a:p>
        </p:txBody>
      </p:sp>
    </p:spTree>
    <p:extLst>
      <p:ext uri="{BB962C8B-B14F-4D97-AF65-F5344CB8AC3E}">
        <p14:creationId xmlns:p14="http://schemas.microsoft.com/office/powerpoint/2010/main" val="1222982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-50499" y="593791"/>
            <a:ext cx="10972800" cy="4525962"/>
          </a:xfrm>
        </p:spPr>
        <p:txBody>
          <a:bodyPr/>
          <a:lstStyle/>
          <a:p>
            <a:pPr marL="109537" indent="0">
              <a:buNone/>
            </a:pPr>
            <a:endParaRPr lang="en-GB" sz="2000" dirty="0"/>
          </a:p>
          <a:p>
            <a:pPr marL="109537" indent="0">
              <a:buNone/>
            </a:pPr>
            <a:endParaRPr lang="en-GB" sz="2000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Neurological findings</a:t>
            </a:r>
          </a:p>
        </p:txBody>
      </p:sp>
      <p:sp>
        <p:nvSpPr>
          <p:cNvPr id="4" name="Rectangle 3"/>
          <p:cNvSpPr/>
          <p:nvPr/>
        </p:nvSpPr>
        <p:spPr>
          <a:xfrm>
            <a:off x="411209" y="1368896"/>
            <a:ext cx="11373189" cy="94686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Relatively few experiments focusing upon behavioural evidence of rejection sensitivity in adolescence.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11208" y="2465190"/>
            <a:ext cx="6600995" cy="340329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Sebastian et al. (2010)</a:t>
            </a: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Neural development underlies commonly observed adolescent phenomena such as susceptibility to peer influence and sensitivity to peer rejection. </a:t>
            </a: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Directly compared the affective consequences of an experimental ostracism manipulation (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Cyberball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) in female adolescents and adults. </a:t>
            </a:r>
          </a:p>
        </p:txBody>
      </p:sp>
      <p:sp>
        <p:nvSpPr>
          <p:cNvPr id="6" name="Rectangle 5"/>
          <p:cNvSpPr/>
          <p:nvPr/>
        </p:nvSpPr>
        <p:spPr>
          <a:xfrm>
            <a:off x="7277324" y="2465190"/>
            <a:ext cx="4507073" cy="42148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The ostracism condition led to…</a:t>
            </a: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Significantly greater affective consequences in the adolescents compared with adults.</a:t>
            </a: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Suggests that the ability to regulate distress resulting from ostracism continues to develop between adolescence and adulthood. </a:t>
            </a: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65070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Childhood and Adolescence</a:t>
            </a:r>
          </a:p>
        </p:txBody>
      </p:sp>
      <p:sp>
        <p:nvSpPr>
          <p:cNvPr id="4" name="Rectangle 3"/>
          <p:cNvSpPr/>
          <p:nvPr/>
        </p:nvSpPr>
        <p:spPr>
          <a:xfrm>
            <a:off x="1385127" y="1314788"/>
            <a:ext cx="9712118" cy="46044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Will, van Lier, Crone &amp;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Güroğlu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(2016) </a:t>
            </a: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‘Chronic Childhood Peer Rejection is Associated with Heightened Neural Responses to Social Exclusion During Adolescence’</a:t>
            </a: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Found: </a:t>
            </a: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Chronic childhood peer rejection is associated with heightened neural responses to social exclusion during adolescence</a:t>
            </a: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This has implications for understanding the processes through which peer rejection may lead to adverse effects on mental health over time.</a:t>
            </a: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39744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Biological findings: body temperature</a:t>
            </a:r>
          </a:p>
        </p:txBody>
      </p:sp>
      <p:sp>
        <p:nvSpPr>
          <p:cNvPr id="4" name="Rectangle 3"/>
          <p:cNvSpPr/>
          <p:nvPr/>
        </p:nvSpPr>
        <p:spPr>
          <a:xfrm>
            <a:off x="412111" y="1331068"/>
            <a:ext cx="11494928" cy="236440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95287" marR="0" lvl="0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Being ostracized or excluded, even briefly and by strangers, is painful and threatens fundamental needs. </a:t>
            </a:r>
          </a:p>
          <a:p>
            <a:pPr marL="395287" marR="0" lvl="0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95287" marR="0" lvl="0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Excluded individuals perceive the room as cooler and that they desire warmer drinks. (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Zhong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and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Leonardelli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, 2008) </a:t>
            </a:r>
          </a:p>
          <a:p>
            <a:pPr marL="395287" marR="0" lvl="0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95287" marR="0" lvl="0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Theory within embodiment.  People use metaphorical associations to understand social exclusion (Landau, Meier, &amp; Keefer, 2010). </a:t>
            </a:r>
          </a:p>
        </p:txBody>
      </p:sp>
      <p:sp>
        <p:nvSpPr>
          <p:cNvPr id="5" name="Rectangle 4"/>
          <p:cNvSpPr/>
          <p:nvPr/>
        </p:nvSpPr>
        <p:spPr>
          <a:xfrm>
            <a:off x="412111" y="3933542"/>
            <a:ext cx="5469267" cy="221295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2A376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2A376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2A376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Ilzerman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et al. (2012) suggest that people feel colder because they 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are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colder.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2A376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2A376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Findings support the idea that more complex metaphorical understandings of social relations are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scaffolded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onto literal changes in bodily temperature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2A376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081573" y="3933543"/>
            <a:ext cx="5875966" cy="274320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2A376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2A376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Study 1: Being excluded in an online ball tossing game leads to lowering of finger temperatures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2A376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2A376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Study 2: Negative affect typically experienced after such social exclusion was alleviated by holding a cup of warm tea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2A376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2A376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Supports concept of interaction between body and social relations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619298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Cognitive effects</a:t>
            </a:r>
          </a:p>
        </p:txBody>
      </p:sp>
      <p:sp>
        <p:nvSpPr>
          <p:cNvPr id="4" name="Rectangle 3"/>
          <p:cNvSpPr/>
          <p:nvPr/>
        </p:nvSpPr>
        <p:spPr>
          <a:xfrm>
            <a:off x="348085" y="1363483"/>
            <a:ext cx="5322277" cy="47451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Baumeister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,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Twenge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&amp;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Nuss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(2002)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Three studies: Effects of randomly assigned messages of social exclusion. </a:t>
            </a: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All studies: </a:t>
            </a: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Significant and large decrements in intelligent thought </a:t>
            </a: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Including IQ and Graduate Record Examination test performance</a:t>
            </a: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Found among people told they were likely to end up alone in life.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005822" y="274638"/>
            <a:ext cx="5838093" cy="344247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A decline in cognitive performance was found in: </a:t>
            </a: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Complex cognitive tasks such as effortful logic and reasoning</a:t>
            </a: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Simple information processing remained intact despite the social exclusion. </a:t>
            </a: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The cognitive impairments appeared to involve reductions in both speed (effort) and accuracy. </a:t>
            </a:r>
          </a:p>
        </p:txBody>
      </p:sp>
      <p:sp>
        <p:nvSpPr>
          <p:cNvPr id="6" name="Rectangle 5"/>
          <p:cNvSpPr/>
          <p:nvPr/>
        </p:nvSpPr>
        <p:spPr>
          <a:xfrm>
            <a:off x="5957127" y="4193254"/>
            <a:ext cx="5946305" cy="23860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The effects were specific to social exclusion.</a:t>
            </a: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Predictions of future non-social misfortunes (accidents and injuries) - performed well</a:t>
            </a: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Not affected by mood</a:t>
            </a:r>
          </a:p>
        </p:txBody>
      </p:sp>
    </p:spTree>
    <p:extLst>
      <p:ext uri="{BB962C8B-B14F-4D97-AF65-F5344CB8AC3E}">
        <p14:creationId xmlns:p14="http://schemas.microsoft.com/office/powerpoint/2010/main" val="3670884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38360" y="135390"/>
            <a:ext cx="10972800" cy="1143000"/>
          </a:xfrm>
        </p:spPr>
        <p:txBody>
          <a:bodyPr/>
          <a:lstStyle/>
          <a:p>
            <a:r>
              <a:rPr lang="en-GB" dirty="0">
                <a:solidFill>
                  <a:srgbClr val="676A55"/>
                </a:solidFill>
              </a:rPr>
              <a:t>Cognitive effects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46282" y="1184934"/>
            <a:ext cx="11356956" cy="1628604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DeWall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,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Maner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,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Rouby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(2009): Examined basic, early-in-the-cognitive-stream consequences of exclusion. </a:t>
            </a: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Across 4 experiments: Threat of exclusion increased selective attention to smiling faces </a:t>
            </a:r>
          </a:p>
          <a:p>
            <a:pPr marL="566737" marR="0" lvl="1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- became attuned to signs of social acceptance.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46281" y="2937984"/>
            <a:ext cx="11535507" cy="179505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Compared with non-excluded participants, participants who experienced the threat of exclusion:</a:t>
            </a:r>
          </a:p>
          <a:p>
            <a:pPr marL="395287" marR="0" lvl="0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Were faster to identify smiling faces within a “crowd” of discrepant faces </a:t>
            </a:r>
          </a:p>
          <a:p>
            <a:pPr marL="395287" marR="0" lvl="0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Fixated more of their attention on smiling faces in eye-tracking tasks </a:t>
            </a:r>
          </a:p>
          <a:p>
            <a:pPr marL="395287" marR="0" lvl="0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Slower to disengage their attention from smiling faces in a visual cueing experiment </a:t>
            </a:r>
          </a:p>
        </p:txBody>
      </p:sp>
      <p:sp>
        <p:nvSpPr>
          <p:cNvPr id="6" name="Rectangle 5"/>
          <p:cNvSpPr/>
          <p:nvPr/>
        </p:nvSpPr>
        <p:spPr>
          <a:xfrm>
            <a:off x="3100303" y="4935790"/>
            <a:ext cx="8781486" cy="161109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These attentional ‘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attunements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’ - specific to positive, social targets. </a:t>
            </a: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Not to faces conveying social disapproval / positive non-social images. </a:t>
            </a: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The threat of social exclusion motivates people to connect with sources of acceptance</a:t>
            </a:r>
          </a:p>
        </p:txBody>
      </p:sp>
      <p:sp>
        <p:nvSpPr>
          <p:cNvPr id="7" name="Bent Arrow 6"/>
          <p:cNvSpPr/>
          <p:nvPr/>
        </p:nvSpPr>
        <p:spPr>
          <a:xfrm flipV="1">
            <a:off x="1612374" y="4966976"/>
            <a:ext cx="1244450" cy="990150"/>
          </a:xfrm>
          <a:prstGeom prst="bentArrow">
            <a:avLst>
              <a:gd name="adj1" fmla="val 25000"/>
              <a:gd name="adj2" fmla="val 24664"/>
              <a:gd name="adj3" fmla="val 25000"/>
              <a:gd name="adj4" fmla="val 19151"/>
            </a:avLst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61111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600" dirty="0"/>
          </a:p>
          <a:p>
            <a:endParaRPr lang="en-GB" sz="16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676A55"/>
                </a:solidFill>
              </a:rPr>
              <a:t>Cognitive effects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09600" y="1379716"/>
            <a:ext cx="3657600" cy="439881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Hypothesised: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Socially excluded individuals enter a defensive state of cognitive deconstruction.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This avoids: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Meaningful thought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Emotion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Self-awareness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Characterized by: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Lethargy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Altered time flow.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755962" y="1287735"/>
            <a:ext cx="7158291" cy="527538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Findings:</a:t>
            </a: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Social rejection led to:</a:t>
            </a:r>
          </a:p>
          <a:p>
            <a:pPr marL="852487" marR="0" lvl="1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An overestimation of time intervals</a:t>
            </a:r>
          </a:p>
          <a:p>
            <a:pPr marL="852487" marR="0" lvl="1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A focus on the present rather than the future</a:t>
            </a:r>
          </a:p>
          <a:p>
            <a:pPr marL="852487" marR="0" lvl="1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A failure to delay gratification </a:t>
            </a:r>
          </a:p>
          <a:p>
            <a:pPr marL="852487" marR="0" lvl="1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A likelihood to agree that “Life is meaningless” </a:t>
            </a: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Excluded participants:</a:t>
            </a:r>
          </a:p>
          <a:p>
            <a:pPr marL="852487" marR="0" lvl="1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Wrote fewer words and displayed slower reaction times </a:t>
            </a:r>
          </a:p>
          <a:p>
            <a:pPr marL="852487" marR="0" lvl="1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Chose fewer emotion words in an implicit emotion task </a:t>
            </a:r>
          </a:p>
          <a:p>
            <a:pPr marL="852487" marR="0" lvl="1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Tried to escape from self-awareness by facing away from a mirror</a:t>
            </a: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313260" y="586427"/>
            <a:ext cx="6600994" cy="51942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Twenge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,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Catenese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and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Baumeister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(2003)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15804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Cognition and Social Interaction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211015" y="1374305"/>
            <a:ext cx="11670774" cy="147710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DeWall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,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Twenge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,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Gitter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&amp;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Baumeister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(2009): No explanation of why social rejection causes aggression.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Hypothesis: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Social exclusion increases the inclination to perceive neutral information as hostile, which </a:t>
            </a:r>
          </a:p>
          <a:p>
            <a:pPr marL="566737" marR="0" lvl="1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          has implications for aggression.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11015" y="2975856"/>
            <a:ext cx="6362926" cy="324098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Findings</a:t>
            </a: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Compared to control participants, socially excluded participants were more likely to:</a:t>
            </a:r>
          </a:p>
          <a:p>
            <a:pPr marL="365125" marR="0" lvl="0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 3" pitchFamily="18" charset="2"/>
              <a:buChar char=""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95287" marR="0" lvl="0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Rate aggressive and ambiguous words as similar</a:t>
            </a:r>
          </a:p>
          <a:p>
            <a:pPr marL="395287" marR="0" lvl="0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95287" marR="0" lvl="0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Complete word fragments with aggressive words </a:t>
            </a:r>
          </a:p>
          <a:p>
            <a:pPr marL="280987" marR="0" lvl="0" indent="-1714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95287" marR="0" lvl="0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Rate the ambiguous actions of another person as hostile</a:t>
            </a:r>
          </a:p>
        </p:txBody>
      </p:sp>
      <p:sp>
        <p:nvSpPr>
          <p:cNvPr id="6" name="Rectangle 5"/>
          <p:cNvSpPr/>
          <p:nvPr/>
        </p:nvSpPr>
        <p:spPr>
          <a:xfrm>
            <a:off x="6720029" y="2975857"/>
            <a:ext cx="5161760" cy="324098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Hostile cognitive bias among excluded people was related to their aggressive treatment of:</a:t>
            </a: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95287" marR="0" lvl="0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Others not involved in the exclusion experience </a:t>
            </a:r>
          </a:p>
          <a:p>
            <a:pPr marL="395287" marR="0" lvl="0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95287" marR="0" lvl="0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Others with whom participants had no previous contact </a:t>
            </a:r>
          </a:p>
        </p:txBody>
      </p:sp>
    </p:spTree>
    <p:extLst>
      <p:ext uri="{BB962C8B-B14F-4D97-AF65-F5344CB8AC3E}">
        <p14:creationId xmlns:p14="http://schemas.microsoft.com/office/powerpoint/2010/main" val="3351524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85155" y="474757"/>
            <a:ext cx="10972800" cy="1316168"/>
          </a:xfrm>
        </p:spPr>
        <p:txBody>
          <a:bodyPr/>
          <a:lstStyle/>
          <a:p>
            <a:pPr marL="109537" indent="0">
              <a:buNone/>
            </a:pPr>
            <a:r>
              <a:rPr lang="en-GB" sz="4100" b="1" dirty="0">
                <a:solidFill>
                  <a:srgbClr val="676A55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Social aspects</a:t>
            </a:r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09600" y="1709766"/>
            <a:ext cx="10972800" cy="400388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537" indent="0">
              <a:buNone/>
            </a:pPr>
            <a:r>
              <a:rPr lang="en-GB" sz="1800" b="0" dirty="0" err="1">
                <a:solidFill>
                  <a:schemeClr val="tx1"/>
                </a:solidFill>
              </a:rPr>
              <a:t>Braza</a:t>
            </a:r>
            <a:r>
              <a:rPr lang="en-GB" sz="1800" b="0" dirty="0">
                <a:solidFill>
                  <a:schemeClr val="tx1"/>
                </a:solidFill>
              </a:rPr>
              <a:t>, </a:t>
            </a:r>
            <a:r>
              <a:rPr lang="en-GB" sz="1800" b="0" dirty="0" err="1">
                <a:solidFill>
                  <a:schemeClr val="tx1"/>
                </a:solidFill>
              </a:rPr>
              <a:t>Azurmendi</a:t>
            </a:r>
            <a:r>
              <a:rPr lang="en-GB" sz="1800" b="0" dirty="0">
                <a:solidFill>
                  <a:schemeClr val="tx1"/>
                </a:solidFill>
              </a:rPr>
              <a:t> &amp; Munoz, (2009)</a:t>
            </a:r>
            <a:br>
              <a:rPr lang="en-GB" sz="1800" b="0" dirty="0">
                <a:solidFill>
                  <a:schemeClr val="tx1"/>
                </a:solidFill>
              </a:rPr>
            </a:br>
            <a:endParaRPr lang="en-GB" sz="1800" b="0" dirty="0">
              <a:solidFill>
                <a:schemeClr val="tx1"/>
              </a:solidFill>
            </a:endParaRPr>
          </a:p>
          <a:p>
            <a:pPr marL="109537" indent="0">
              <a:buNone/>
            </a:pPr>
            <a:endParaRPr lang="en-GB" sz="1800" b="0" dirty="0">
              <a:solidFill>
                <a:schemeClr val="tx1"/>
              </a:solidFill>
            </a:endParaRPr>
          </a:p>
          <a:p>
            <a:pPr marL="109537" indent="0">
              <a:buNone/>
            </a:pPr>
            <a:r>
              <a:rPr lang="en-GB" sz="1800" b="0" dirty="0">
                <a:solidFill>
                  <a:schemeClr val="tx1"/>
                </a:solidFill>
              </a:rPr>
              <a:t>98 five-year-old children (43 boys and 55 girls; mean age 5 years 3 months for boys and girls</a:t>
            </a:r>
          </a:p>
          <a:p>
            <a:pPr marL="109537" indent="0">
              <a:buNone/>
            </a:pPr>
            <a:endParaRPr lang="en-GB" sz="1800" b="0" dirty="0">
              <a:solidFill>
                <a:schemeClr val="tx1"/>
              </a:solidFill>
            </a:endParaRPr>
          </a:p>
          <a:p>
            <a:pPr lvl="1"/>
            <a:r>
              <a:rPr lang="en-GB" sz="1800" b="0" dirty="0">
                <a:solidFill>
                  <a:schemeClr val="tx1"/>
                </a:solidFill>
              </a:rPr>
              <a:t>  Examined the effects of social intelligence, empathy, verbal ability and appearance–reality  </a:t>
            </a:r>
            <a:br>
              <a:rPr lang="en-GB" sz="1800" b="0" dirty="0">
                <a:solidFill>
                  <a:schemeClr val="tx1"/>
                </a:solidFill>
              </a:rPr>
            </a:br>
            <a:r>
              <a:rPr lang="en-GB" sz="1800" b="0" dirty="0">
                <a:solidFill>
                  <a:schemeClr val="tx1"/>
                </a:solidFill>
              </a:rPr>
              <a:t>  distinction on the level of peer acceptance</a:t>
            </a:r>
            <a:br>
              <a:rPr lang="en-GB" sz="1800" b="0" dirty="0">
                <a:solidFill>
                  <a:schemeClr val="tx1"/>
                </a:solidFill>
              </a:rPr>
            </a:br>
            <a:br>
              <a:rPr lang="en-GB" sz="1800" b="0" dirty="0">
                <a:solidFill>
                  <a:schemeClr val="tx1"/>
                </a:solidFill>
              </a:rPr>
            </a:br>
            <a:r>
              <a:rPr lang="en-GB" sz="1800" b="0" dirty="0">
                <a:solidFill>
                  <a:schemeClr val="tx1"/>
                </a:solidFill>
              </a:rPr>
              <a:t>  Also moderating role of gender…</a:t>
            </a:r>
          </a:p>
        </p:txBody>
      </p:sp>
    </p:spTree>
    <p:extLst>
      <p:ext uri="{BB962C8B-B14F-4D97-AF65-F5344CB8AC3E}">
        <p14:creationId xmlns:p14="http://schemas.microsoft.com/office/powerpoint/2010/main" val="22558160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aspects</a:t>
            </a:r>
          </a:p>
        </p:txBody>
      </p:sp>
      <p:sp>
        <p:nvSpPr>
          <p:cNvPr id="5" name="Rectangle 4"/>
          <p:cNvSpPr/>
          <p:nvPr/>
        </p:nvSpPr>
        <p:spPr>
          <a:xfrm>
            <a:off x="691661" y="1352661"/>
            <a:ext cx="10808677" cy="52645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Findings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:</a:t>
            </a: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95287" marR="0" lvl="0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Main effect of social intelligence on peer acceptance</a:t>
            </a:r>
          </a:p>
          <a:p>
            <a:pPr marL="395287" marR="0" lvl="0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95287" marR="0" lvl="0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Effects that were moderated by gender: </a:t>
            </a:r>
          </a:p>
          <a:p>
            <a:pPr marL="395287" marR="0" lvl="0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Wingdings" panose="05000000000000000000" pitchFamily="2" charset="2"/>
              <a:buChar char="§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852487" marR="0" lvl="1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A significant and positive effect of verbal ability on social acceptance was found for boys; </a:t>
            </a:r>
          </a:p>
          <a:p>
            <a:pPr marL="852487" marR="0" lvl="1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852487" marR="0" lvl="1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Appearance–reality distinction was found to have a positive effect social acceptance in the case of girls; </a:t>
            </a:r>
          </a:p>
          <a:p>
            <a:pPr marL="852487" marR="0" lvl="1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852487" marR="0" lvl="1" indent="-28575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And although empathy had a significant positive effect on social acceptance for both boys and girls, this effect was more pronounced among boys. </a:t>
            </a: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Results suggest that abilities promoting peer acceptance are different for boys and girls. </a:t>
            </a:r>
          </a:p>
        </p:txBody>
      </p:sp>
    </p:spTree>
    <p:extLst>
      <p:ext uri="{BB962C8B-B14F-4D97-AF65-F5344CB8AC3E}">
        <p14:creationId xmlns:p14="http://schemas.microsoft.com/office/powerpoint/2010/main" val="31424177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09600" y="4939924"/>
            <a:ext cx="10972800" cy="1067176"/>
          </a:xfrm>
        </p:spPr>
        <p:txBody>
          <a:bodyPr/>
          <a:lstStyle/>
          <a:p>
            <a:pPr marL="109537" indent="0">
              <a:buNone/>
            </a:pPr>
            <a:endParaRPr lang="en-GB" sz="1800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Emotional effects</a:t>
            </a:r>
          </a:p>
        </p:txBody>
      </p:sp>
      <p:sp>
        <p:nvSpPr>
          <p:cNvPr id="4" name="Rectangle 3"/>
          <p:cNvSpPr/>
          <p:nvPr/>
        </p:nvSpPr>
        <p:spPr>
          <a:xfrm>
            <a:off x="740228" y="2321820"/>
            <a:ext cx="10253184" cy="324020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Is emotion a separate issue?</a:t>
            </a: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endParaRPr lang="en-GB" dirty="0">
              <a:solidFill>
                <a:prstClr val="black"/>
              </a:solidFill>
              <a:latin typeface="Lucida Sans Unicode"/>
            </a:endParaRP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How powerful is emotion?</a:t>
            </a: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lang="en-GB" dirty="0">
                <a:solidFill>
                  <a:prstClr val="black"/>
                </a:solidFill>
                <a:latin typeface="Lucida Sans Unicode"/>
              </a:rPr>
              <a:t>S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ocial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exclusion is an emotional and a cognitive phenomena.  </a:t>
            </a: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Influences on social interactions?</a:t>
            </a: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rgbClr val="72A376"/>
              </a:buClr>
              <a:buSzPct val="68000"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939315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GB" sz="2800">
                <a:effectLst/>
              </a:rPr>
              <a:t>Questions?</a:t>
            </a:r>
          </a:p>
        </p:txBody>
      </p:sp>
      <p:pic>
        <p:nvPicPr>
          <p:cNvPr id="62471" name="Picture 7" descr="iStock_000018605634Small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28257" y="1020588"/>
            <a:ext cx="6196012" cy="49752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262034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Foundry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Foundry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ppt/theme/themeOverride2.xml><?xml version="1.0" encoding="utf-8"?>
<a:themeOverride xmlns:a="http://schemas.openxmlformats.org/drawingml/2006/main">
  <a:clrScheme name="Foundry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ppt/theme/themeOverride3.xml><?xml version="1.0" encoding="utf-8"?>
<a:themeOverride xmlns:a="http://schemas.openxmlformats.org/drawingml/2006/main">
  <a:clrScheme name="Foundry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ppt/theme/themeOverride4.xml><?xml version="1.0" encoding="utf-8"?>
<a:themeOverride xmlns:a="http://schemas.openxmlformats.org/drawingml/2006/main">
  <a:clrScheme name="Foundry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1520</Words>
  <Application>Microsoft Office PowerPoint</Application>
  <PresentationFormat>Widescreen</PresentationFormat>
  <Paragraphs>289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8" baseType="lpstr">
      <vt:lpstr>Arial</vt:lpstr>
      <vt:lpstr>Calibri</vt:lpstr>
      <vt:lpstr>Lucida Sans Unicode</vt:lpstr>
      <vt:lpstr>Roboto</vt:lpstr>
      <vt:lpstr>Verdana</vt:lpstr>
      <vt:lpstr>Wingdings</vt:lpstr>
      <vt:lpstr>Wingdings 2</vt:lpstr>
      <vt:lpstr>Wingdings 3</vt:lpstr>
      <vt:lpstr>Concourse</vt:lpstr>
      <vt:lpstr>Social Exclusion</vt:lpstr>
      <vt:lpstr>Social exclusion</vt:lpstr>
      <vt:lpstr>Social exclusion</vt:lpstr>
      <vt:lpstr>Human need for social connections</vt:lpstr>
      <vt:lpstr>Social Pain</vt:lpstr>
      <vt:lpstr>Two core experiences </vt:lpstr>
      <vt:lpstr>Talk</vt:lpstr>
      <vt:lpstr>Typical Negative Psychological Outcomes</vt:lpstr>
      <vt:lpstr>Neurological findings</vt:lpstr>
      <vt:lpstr>Childhood and Adolescence</vt:lpstr>
      <vt:lpstr>Biological findings: body temperature</vt:lpstr>
      <vt:lpstr>Cognitive effects</vt:lpstr>
      <vt:lpstr>Cognitive effects</vt:lpstr>
      <vt:lpstr>Cognitive effects</vt:lpstr>
      <vt:lpstr>Cognition and Social Interaction</vt:lpstr>
      <vt:lpstr>Braza, Azurmendi &amp; Munoz, (2009)   98 five-year-old children (43 boys and 55 girls; mean age 5 years 3 months for boys and girls    Examined the effects of social intelligence, empathy, verbal ability and appearance–reality     distinction on the level of peer acceptance    Also moderating role of gender…</vt:lpstr>
      <vt:lpstr>Social aspects</vt:lpstr>
      <vt:lpstr>Emotional effects</vt:lpstr>
      <vt:lpstr>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Judith Marshall</dc:creator>
  <cp:lastModifiedBy>Judith Marshall</cp:lastModifiedBy>
  <cp:revision>1</cp:revision>
  <dcterms:created xsi:type="dcterms:W3CDTF">2026-01-26T15:47:40Z</dcterms:created>
  <dcterms:modified xsi:type="dcterms:W3CDTF">2026-01-26T15:50:51Z</dcterms:modified>
</cp:coreProperties>
</file>