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32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1"/>
    <p:restoredTop sz="95928"/>
  </p:normalViewPr>
  <p:slideViewPr>
    <p:cSldViewPr snapToGrid="0" snapToObjects="1">
      <p:cViewPr>
        <p:scale>
          <a:sx n="67" d="100"/>
          <a:sy n="67" d="100"/>
        </p:scale>
        <p:origin x="1296" y="1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605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83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251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193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340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314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76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3575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31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037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FD427E7-28CE-0F4F-9AD4-0A10A31C80EE}" type="datetimeFigureOut">
              <a:rPr lang="en-US" smtClean="0"/>
              <a:t>7/30/20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B1E5AA9-6C75-124B-99ED-274DA732BE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9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hyperlink" Target="https://twitter.com/hashtag/NationalMission?src=hashtag_clic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kirsty-williams-m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59D19F-01DB-A643-83C7-E4A613A2735E}"/>
              </a:ext>
            </a:extLst>
          </p:cNvPr>
          <p:cNvSpPr/>
          <p:nvPr/>
        </p:nvSpPr>
        <p:spPr>
          <a:xfrm>
            <a:off x="-244262" y="3778521"/>
            <a:ext cx="457200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u="sng" dirty="0">
                <a:solidFill>
                  <a:srgbClr val="7030A0"/>
                </a:solidFill>
                <a:latin typeface="system-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#NationalMission</a:t>
            </a:r>
            <a:endParaRPr lang="en-GB" sz="4000" u="sng" dirty="0">
              <a:solidFill>
                <a:srgbClr val="7030A0"/>
              </a:solidFill>
              <a:latin typeface="system-ui"/>
            </a:endParaRPr>
          </a:p>
          <a:p>
            <a:pPr algn="ctr"/>
            <a:r>
              <a:rPr lang="en-GB" sz="1600" dirty="0">
                <a:solidFill>
                  <a:srgbClr val="7030A0"/>
                </a:solidFill>
                <a:latin typeface="system-ui"/>
              </a:rPr>
              <a:t>Kirsty Williams 2016 DPG Action plan 2017-21</a:t>
            </a:r>
            <a:endParaRPr lang="en-US" sz="1600" dirty="0">
              <a:solidFill>
                <a:srgbClr val="7030A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30EB01-89C8-1D4A-B336-EB07B34A184A}"/>
              </a:ext>
            </a:extLst>
          </p:cNvPr>
          <p:cNvSpPr/>
          <p:nvPr/>
        </p:nvSpPr>
        <p:spPr>
          <a:xfrm rot="218600">
            <a:off x="495778" y="3161334"/>
            <a:ext cx="69127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B32B5"/>
                </a:solidFill>
              </a:rPr>
              <a:t>By age 16, children from better off families are more than twice as likely to achieve five good GCSEs, as those from disadvantaged homes.</a:t>
            </a:r>
          </a:p>
          <a:p>
            <a:r>
              <a:rPr lang="en-GB" sz="1200" dirty="0">
                <a:solidFill>
                  <a:srgbClr val="0B32B5"/>
                </a:solidFill>
              </a:rPr>
              <a:t>Welsh Government, Pupil Deprivation Grant December 2013</a:t>
            </a:r>
            <a:endParaRPr lang="en-US" sz="1200" dirty="0">
              <a:solidFill>
                <a:srgbClr val="0B32B5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BD2FF16-1B5C-FE46-B6E3-5A46B89FC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659219" y="553989"/>
            <a:ext cx="2319599" cy="231959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EF973FF-ECB3-CD4A-817F-8053DE24C6B0}"/>
              </a:ext>
            </a:extLst>
          </p:cNvPr>
          <p:cNvSpPr/>
          <p:nvPr/>
        </p:nvSpPr>
        <p:spPr>
          <a:xfrm>
            <a:off x="6760421" y="2562969"/>
            <a:ext cx="211015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/>
              <a:t>Hub Program, Welsh Rugby Union. </a:t>
            </a:r>
            <a:r>
              <a:rPr lang="en-US" sz="1000" dirty="0"/>
              <a:t>Accessed 2020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4F7316-FEE4-F146-AD58-654CCEF73FAB}"/>
              </a:ext>
            </a:extLst>
          </p:cNvPr>
          <p:cNvSpPr txBox="1"/>
          <p:nvPr/>
        </p:nvSpPr>
        <p:spPr>
          <a:xfrm>
            <a:off x="8808458" y="2488868"/>
            <a:ext cx="3008463" cy="769441"/>
          </a:xfrm>
          <a:prstGeom prst="rect">
            <a:avLst/>
          </a:prstGeom>
          <a:noFill/>
          <a:ln w="698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66,012 Pupils across Wales claim for Free school meals (FSE)</a:t>
            </a:r>
          </a:p>
          <a:p>
            <a:pPr algn="ctr"/>
            <a:r>
              <a:rPr lang="en-US" sz="1200" dirty="0"/>
              <a:t>Stats Wales accessed 2020</a:t>
            </a:r>
          </a:p>
        </p:txBody>
      </p:sp>
      <p:pic>
        <p:nvPicPr>
          <p:cNvPr id="1026" name="Picture 2" descr="page6image5828800">
            <a:extLst>
              <a:ext uri="{FF2B5EF4-FFF2-40B4-BE49-F238E27FC236}">
                <a16:creationId xmlns:a16="http://schemas.microsoft.com/office/drawing/2014/main" id="{3CA655A4-1126-1441-A16F-BE6F0EFF6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909" y="-1986105"/>
            <a:ext cx="69382" cy="6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page6image5831504">
            <a:extLst>
              <a:ext uri="{FF2B5EF4-FFF2-40B4-BE49-F238E27FC236}">
                <a16:creationId xmlns:a16="http://schemas.microsoft.com/office/drawing/2014/main" id="{724E99C5-549D-944D-BC3E-8946FF1986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488" y="645332"/>
            <a:ext cx="2157871" cy="146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page6image5828800">
            <a:extLst>
              <a:ext uri="{FF2B5EF4-FFF2-40B4-BE49-F238E27FC236}">
                <a16:creationId xmlns:a16="http://schemas.microsoft.com/office/drawing/2014/main" id="{BA17E80C-A947-3244-88ED-89AE6278E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-1074553"/>
            <a:ext cx="15240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2E03B52-00ED-B049-B648-931DCB73A68C}"/>
              </a:ext>
            </a:extLst>
          </p:cNvPr>
          <p:cNvSpPr txBox="1"/>
          <p:nvPr/>
        </p:nvSpPr>
        <p:spPr>
          <a:xfrm>
            <a:off x="8292905" y="76651"/>
            <a:ext cx="3549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Percentage of pupils eligible for free school meals 2001-2018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412653-E70D-1341-95ED-CADB28368E8F}"/>
              </a:ext>
            </a:extLst>
          </p:cNvPr>
          <p:cNvSpPr txBox="1"/>
          <p:nvPr/>
        </p:nvSpPr>
        <p:spPr>
          <a:xfrm>
            <a:off x="9030096" y="2047240"/>
            <a:ext cx="24320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Department of Education June 2018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84C1BC1-6D29-E640-8DC6-1E3E7389A160}"/>
              </a:ext>
            </a:extLst>
          </p:cNvPr>
          <p:cNvSpPr/>
          <p:nvPr/>
        </p:nvSpPr>
        <p:spPr>
          <a:xfrm rot="21306928">
            <a:off x="-482001" y="162492"/>
            <a:ext cx="52826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u="sng" dirty="0">
                <a:latin typeface="Apple Chancery" panose="03020702040506060504" pitchFamily="66" charset="-79"/>
                <a:ea typeface="Times New Roman" panose="02020603050405020304" pitchFamily="18" charset="0"/>
                <a:cs typeface="Apple Chancery" panose="03020702040506060504" pitchFamily="66" charset="-79"/>
              </a:rPr>
              <a:t>Effectiveness of the Pupil Development Grant (PDG</a:t>
            </a:r>
            <a:r>
              <a:rPr lang="en-GB" sz="2800" b="1" u="sng" dirty="0"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endParaRPr lang="en-US" sz="2800" u="sng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4D96EC-FE92-E94F-978E-374FDFBD8AE8}"/>
              </a:ext>
            </a:extLst>
          </p:cNvPr>
          <p:cNvSpPr/>
          <p:nvPr/>
        </p:nvSpPr>
        <p:spPr>
          <a:xfrm>
            <a:off x="2816209" y="1542972"/>
            <a:ext cx="3791732" cy="1107996"/>
          </a:xfrm>
          <a:prstGeom prst="rect">
            <a:avLst/>
          </a:prstGeom>
          <a:ln w="66675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151515"/>
                </a:solidFill>
                <a:latin typeface="Benton-Bold"/>
              </a:rPr>
              <a:t>School uniform costs force families into debt</a:t>
            </a:r>
          </a:p>
          <a:p>
            <a:r>
              <a:rPr lang="en-GB" b="0" i="0" dirty="0">
                <a:solidFill>
                  <a:srgbClr val="151515"/>
                </a:solidFill>
                <a:effectLst/>
                <a:latin typeface="Benton-Bold"/>
              </a:rPr>
              <a:t>Report by The Children’s Society 2018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88782D4-7D7F-8743-A5ED-67C10C4CF1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4295" y="4882568"/>
            <a:ext cx="3176788" cy="1566677"/>
          </a:xfrm>
          <a:prstGeom prst="rect">
            <a:avLst/>
          </a:prstGeom>
          <a:ln w="69850">
            <a:solidFill>
              <a:srgbClr val="00B050"/>
            </a:solidFill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5240AAA-4950-E943-AD4B-D15A18676B2F}"/>
              </a:ext>
            </a:extLst>
          </p:cNvPr>
          <p:cNvSpPr/>
          <p:nvPr/>
        </p:nvSpPr>
        <p:spPr>
          <a:xfrm>
            <a:off x="4439142" y="54614"/>
            <a:ext cx="372143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err="1">
                <a:solidFill>
                  <a:srgbClr val="7030A0"/>
                </a:solidFill>
                <a:latin typeface="Times" pitchFamily="2" charset="0"/>
              </a:rPr>
              <a:t>Cynllun</a:t>
            </a:r>
            <a:r>
              <a:rPr lang="en-GB" sz="2400" dirty="0">
                <a:solidFill>
                  <a:srgbClr val="7030A0"/>
                </a:solidFill>
                <a:latin typeface="Times" pitchFamily="2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Times" pitchFamily="2" charset="0"/>
              </a:rPr>
              <a:t>Gwariant</a:t>
            </a:r>
            <a:r>
              <a:rPr lang="en-GB" sz="2400" dirty="0">
                <a:solidFill>
                  <a:srgbClr val="7030A0"/>
                </a:solidFill>
                <a:latin typeface="Times" pitchFamily="2" charset="0"/>
              </a:rPr>
              <a:t> 2019</a:t>
            </a:r>
          </a:p>
          <a:p>
            <a:pPr algn="ctr"/>
            <a:r>
              <a:rPr lang="en-GB" sz="4400" dirty="0">
                <a:solidFill>
                  <a:srgbClr val="7030A0"/>
                </a:solidFill>
                <a:latin typeface="Times" pitchFamily="2" charset="0"/>
              </a:rPr>
              <a:t>£82,800</a:t>
            </a:r>
          </a:p>
        </p:txBody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B3871632-2DBA-7E4D-BD86-FF668F0E35DD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03727" y="3235450"/>
            <a:ext cx="1131703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44D2AB-CF39-E747-9B39-15346032FA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8266" y="3789114"/>
            <a:ext cx="2291000" cy="2291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915F09-55D6-D84E-9BB7-FA3EF388558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4721"/>
          <a:stretch/>
        </p:blipFill>
        <p:spPr>
          <a:xfrm>
            <a:off x="4415051" y="4142645"/>
            <a:ext cx="1675734" cy="189219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8F42F42-7F07-1244-A7EF-D2034B5558D0}"/>
              </a:ext>
            </a:extLst>
          </p:cNvPr>
          <p:cNvSpPr/>
          <p:nvPr/>
        </p:nvSpPr>
        <p:spPr>
          <a:xfrm>
            <a:off x="4122643" y="6034843"/>
            <a:ext cx="241318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00" dirty="0" err="1">
                <a:solidFill>
                  <a:srgbClr val="446CB3"/>
                </a:solidFill>
                <a:latin typeface="Lora"/>
              </a:rPr>
              <a:t>Rivara</a:t>
            </a:r>
            <a:r>
              <a:rPr lang="en-GB" sz="1000" dirty="0">
                <a:solidFill>
                  <a:srgbClr val="446CB3"/>
                </a:solidFill>
                <a:latin typeface="Lora"/>
              </a:rPr>
              <a:t>. F 2016 </a:t>
            </a:r>
          </a:p>
          <a:p>
            <a:pPr algn="ctr"/>
            <a:r>
              <a:rPr lang="en-GB" sz="1000" dirty="0">
                <a:solidFill>
                  <a:srgbClr val="446CB3"/>
                </a:solidFill>
                <a:latin typeface="Lora"/>
              </a:rPr>
              <a:t>Bronfenbrenner’s ecological theory 1979</a:t>
            </a:r>
            <a:endParaRPr lang="en-US" sz="1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BAA837-2823-0341-85E9-A1FDF0912D9F}"/>
              </a:ext>
            </a:extLst>
          </p:cNvPr>
          <p:cNvSpPr/>
          <p:nvPr/>
        </p:nvSpPr>
        <p:spPr>
          <a:xfrm>
            <a:off x="6362931" y="6034843"/>
            <a:ext cx="22132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National Children’s Bureau 2020</a:t>
            </a:r>
            <a:endParaRPr lang="en-US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67FEBE-DC99-9845-824F-9D020F7414E8}"/>
              </a:ext>
            </a:extLst>
          </p:cNvPr>
          <p:cNvSpPr/>
          <p:nvPr/>
        </p:nvSpPr>
        <p:spPr>
          <a:xfrm>
            <a:off x="8589266" y="6461668"/>
            <a:ext cx="3397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15151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Joseph Rowntree Foundation 2018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F9996A-6FDC-1C43-ADA1-A839A4825370}"/>
              </a:ext>
            </a:extLst>
          </p:cNvPr>
          <p:cNvSpPr/>
          <p:nvPr/>
        </p:nvSpPr>
        <p:spPr>
          <a:xfrm>
            <a:off x="-989286" y="465167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1200" u="sng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Welsh Government 2 step Approa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Learning and teaching focus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1200" dirty="0"/>
              <a:t> 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Student, Family and community focus</a:t>
            </a:r>
            <a:r>
              <a:rPr lang="en-GB" sz="1200" dirty="0"/>
              <a:t> </a:t>
            </a:r>
            <a:endParaRPr lang="en-US" sz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C610EC1-4999-9B49-9B93-CE6C5F82F197}"/>
              </a:ext>
            </a:extLst>
          </p:cNvPr>
          <p:cNvSpPr/>
          <p:nvPr/>
        </p:nvSpPr>
        <p:spPr>
          <a:xfrm>
            <a:off x="205650" y="5288221"/>
            <a:ext cx="37095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Schools have implemented the 2 step approach with how the DPF is allocated and spent.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Development of learners’ literacy, numeracy and learning skills to improve attainment.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Strategies for deploying staff effectively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Improving attendance and behaviour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Engaging parents and carers of disadvantaged learners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Using technology to engage learners and their parents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Developing and supporting the social and emotional skills of disadvantaged learners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Providing an alternative curriculum</a:t>
            </a:r>
          </a:p>
          <a:p>
            <a:pPr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sym typeface="Symbol" pitchFamily="2" charset="2"/>
              </a:rPr>
              <a:t>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Early targeting</a:t>
            </a:r>
          </a:p>
          <a:p>
            <a:pPr algn="r">
              <a:spcAft>
                <a:spcPts val="0"/>
              </a:spcAft>
            </a:pP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Williams. K 2017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DA2BA6A-85E7-1C4C-AE90-2576E01764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618" y="1297153"/>
            <a:ext cx="2545357" cy="149149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9493961-0EC3-4449-A1B4-EE2A68721199}"/>
              </a:ext>
            </a:extLst>
          </p:cNvPr>
          <p:cNvSpPr txBox="1"/>
          <p:nvPr/>
        </p:nvSpPr>
        <p:spPr>
          <a:xfrm>
            <a:off x="0" y="2725693"/>
            <a:ext cx="21593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Barton. G, September 2018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88E22C-765F-BB44-9FE9-9F112465CE4D}"/>
              </a:ext>
            </a:extLst>
          </p:cNvPr>
          <p:cNvSpPr/>
          <p:nvPr/>
        </p:nvSpPr>
        <p:spPr>
          <a:xfrm>
            <a:off x="8246769" y="3258309"/>
            <a:ext cx="383059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i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Estyn 2010 report a gap of 32% to 34% between what children living in poverty achieve compared with other children.</a:t>
            </a:r>
          </a:p>
          <a:p>
            <a:pPr algn="ctr"/>
            <a:r>
              <a:rPr lang="en-GB" dirty="0"/>
              <a:t>Egan, D. (2012b)</a:t>
            </a:r>
            <a:endParaRPr lang="en-GB" b="1" i="1" dirty="0">
              <a:solidFill>
                <a:srgbClr val="7030A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endParaRPr lang="en-GB" b="1" i="1" dirty="0">
              <a:solidFill>
                <a:srgbClr val="7030A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673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B1B29-06BC-2144-8E46-B4118A240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8825"/>
            <a:ext cx="7729728" cy="599271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B4A0-4464-4E44-A266-36274F089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768096"/>
            <a:ext cx="12006470" cy="581823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US" dirty="0"/>
              <a:t>Barton. G, 5</a:t>
            </a:r>
            <a:r>
              <a:rPr lang="en-US" baseline="30000" dirty="0"/>
              <a:t>th</a:t>
            </a:r>
            <a:r>
              <a:rPr lang="en-US" dirty="0"/>
              <a:t> September 2018, T</a:t>
            </a:r>
            <a:r>
              <a:rPr lang="en-GB" dirty="0"/>
              <a:t>he Arts in Schools – why the arts matter in our education system. Cultural Learning Alliance and the Association of School and College Leaders</a:t>
            </a:r>
          </a:p>
          <a:p>
            <a:pPr lvl="0"/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Gwariant</a:t>
            </a:r>
            <a:r>
              <a:rPr lang="en-US" dirty="0"/>
              <a:t> PDG 2019, accessed 10/7/20</a:t>
            </a:r>
            <a:endParaRPr lang="en-GB" dirty="0"/>
          </a:p>
          <a:p>
            <a:pPr lvl="0"/>
            <a:r>
              <a:rPr lang="en-US" dirty="0"/>
              <a:t>Department of Education June 2018 Percentage of pupils eligible for free school meals 2001-2018 </a:t>
            </a:r>
            <a:r>
              <a:rPr lang="en-GB" dirty="0"/>
              <a:t>https://</a:t>
            </a:r>
            <a:r>
              <a:rPr lang="en-GB" dirty="0" err="1"/>
              <a:t>statswales.gov.wales</a:t>
            </a:r>
            <a:r>
              <a:rPr lang="en-GB" dirty="0"/>
              <a:t>/Catalogue/Education-and-Skills/Schools-and-Teachers/Schools-Census/Pupil-Level-Annual-School-Census/Provision-of-Meals-and-Milk/pupilstakingfreeschoolmealsoncensusday-by-localauthorityregion-year</a:t>
            </a:r>
          </a:p>
          <a:p>
            <a:pPr lvl="0"/>
            <a:r>
              <a:rPr lang="en-GB" dirty="0"/>
              <a:t>Donaldson, G. </a:t>
            </a:r>
            <a:r>
              <a:rPr lang="en-GB" dirty="0" err="1"/>
              <a:t>Febuary</a:t>
            </a:r>
            <a:r>
              <a:rPr lang="en-GB" dirty="0"/>
              <a:t> 2015, Successful Futures Independent review of curriculum and assessment arrangement in Wales.</a:t>
            </a:r>
          </a:p>
          <a:p>
            <a:pPr lvl="0"/>
            <a:r>
              <a:rPr lang="en-GB" dirty="0"/>
              <a:t> Egan, D. (2012b) Communities, families and schools together: a route to reducing the impact of poverty on educational achievement in schools across Wales. Cardiff: Save the Children</a:t>
            </a:r>
          </a:p>
          <a:p>
            <a:pPr lvl="0"/>
            <a:r>
              <a:rPr lang="en-GB" dirty="0" err="1"/>
              <a:t>Frøydis</a:t>
            </a:r>
            <a:r>
              <a:rPr lang="en-GB" dirty="0"/>
              <a:t> N. Vik, </a:t>
            </a:r>
            <a:r>
              <a:rPr lang="en-GB" dirty="0" err="1"/>
              <a:t>Lippevelde</a:t>
            </a:r>
            <a:r>
              <a:rPr lang="en-GB" dirty="0"/>
              <a:t>, W V, </a:t>
            </a:r>
            <a:r>
              <a:rPr lang="en-GB" dirty="0" err="1"/>
              <a:t>Øverby</a:t>
            </a:r>
            <a:r>
              <a:rPr lang="en-GB" dirty="0"/>
              <a:t>. N 2019. Free school meals as an approach to reduce health inequalities among 10–12- year-old Norwegian children</a:t>
            </a:r>
          </a:p>
          <a:p>
            <a:pPr lvl="0"/>
            <a:r>
              <a:rPr lang="en-GB" dirty="0" err="1"/>
              <a:t>Gouzouasis</a:t>
            </a:r>
            <a:r>
              <a:rPr lang="en-GB" dirty="0"/>
              <a:t>, P. 2019, A population-level analysis of associations between school music participation and academic achievement. Journal of Education Psychology.</a:t>
            </a:r>
          </a:p>
          <a:p>
            <a:pPr lvl="0"/>
            <a:r>
              <a:rPr lang="en-GB" dirty="0"/>
              <a:t>Joseph Rowntree Foundation 2018, Analysis Unit analysis of household below income average 2015/16, Department of Work and Pensions, </a:t>
            </a:r>
          </a:p>
          <a:p>
            <a:pPr lvl="0"/>
            <a:r>
              <a:rPr lang="en-GB" dirty="0"/>
              <a:t>National Children’s Bureau, Whole School Approach accessed 2020 https://</a:t>
            </a:r>
            <a:r>
              <a:rPr lang="en-GB" dirty="0" err="1"/>
              <a:t>www.ncb.org.uk</a:t>
            </a:r>
            <a:r>
              <a:rPr lang="en-GB" dirty="0"/>
              <a:t>/what-we-do/together-we-deliver-better-childhood/building-integrated-child-centred-health-services-7</a:t>
            </a:r>
          </a:p>
          <a:p>
            <a:pPr lvl="0"/>
            <a:r>
              <a:rPr lang="en-GB" dirty="0" err="1"/>
              <a:t>Rivara</a:t>
            </a:r>
            <a:r>
              <a:rPr lang="en-GB" dirty="0"/>
              <a:t> F, Le </a:t>
            </a:r>
            <a:r>
              <a:rPr lang="en-GB" dirty="0" err="1"/>
              <a:t>Menestrel</a:t>
            </a:r>
            <a:r>
              <a:rPr lang="en-GB" dirty="0"/>
              <a:t> 2016, Preventing bullying through science policy and practice, Bronfenbrenner’s ecological theory of development 1979</a:t>
            </a:r>
            <a:r>
              <a:rPr lang="en-US" dirty="0"/>
              <a:t>. </a:t>
            </a:r>
            <a:endParaRPr lang="en-GB" dirty="0"/>
          </a:p>
          <a:p>
            <a:pPr lvl="0"/>
            <a:r>
              <a:rPr lang="en-GB" dirty="0" err="1"/>
              <a:t>Satter</a:t>
            </a:r>
            <a:r>
              <a:rPr lang="en-GB" dirty="0"/>
              <a:t>. E, 2007, </a:t>
            </a:r>
            <a:r>
              <a:rPr lang="en-GB" dirty="0" err="1"/>
              <a:t>Manslow</a:t>
            </a:r>
            <a:r>
              <a:rPr lang="en-GB" dirty="0"/>
              <a:t> Hierarchy of needs, Society for Nutrition Education and Behaviour</a:t>
            </a:r>
          </a:p>
          <a:p>
            <a:pPr lvl="0"/>
            <a:r>
              <a:rPr lang="en-GB" dirty="0"/>
              <a:t>Save the Children, June 2020, Building on Marcus Rashford’s campaign to offer a lifeline for children. </a:t>
            </a:r>
          </a:p>
          <a:p>
            <a:pPr lvl="0"/>
            <a:r>
              <a:rPr lang="en-US" dirty="0"/>
              <a:t>Stats Wales accessed 2020, </a:t>
            </a:r>
            <a:r>
              <a:rPr lang="en-GB" dirty="0"/>
              <a:t>https://</a:t>
            </a:r>
            <a:r>
              <a:rPr lang="en-GB" dirty="0" err="1"/>
              <a:t>statswales.gov.wales</a:t>
            </a:r>
            <a:r>
              <a:rPr lang="en-GB" dirty="0"/>
              <a:t>/Catalogue/Education-and-Skills/Schools-and-Teachers/Schools-Census/Pupil-Level-Annual-School-Census/Provision-of-Meals-and-Milk/</a:t>
            </a:r>
            <a:r>
              <a:rPr lang="en-GB" dirty="0" err="1"/>
              <a:t>pupilseligibleforfreeschoolmeals</a:t>
            </a:r>
            <a:r>
              <a:rPr lang="en-GB" dirty="0"/>
              <a:t>-by-</a:t>
            </a:r>
            <a:r>
              <a:rPr lang="en-GB" dirty="0" err="1"/>
              <a:t>localauthorityregion</a:t>
            </a:r>
            <a:r>
              <a:rPr lang="en-GB" dirty="0"/>
              <a:t>-year</a:t>
            </a:r>
          </a:p>
          <a:p>
            <a:pPr lvl="0"/>
            <a:r>
              <a:rPr lang="en-GB" dirty="0"/>
              <a:t>The Children’s Society 2018, School uniform costs force families into debt https://</a:t>
            </a:r>
            <a:r>
              <a:rPr lang="en-GB" dirty="0" err="1"/>
              <a:t>www.childrenssociety.org.uk</a:t>
            </a:r>
            <a:r>
              <a:rPr lang="en-GB" dirty="0"/>
              <a:t>/news-and-blogs/press-releases/school-uniform-costs-force-families-</a:t>
            </a:r>
            <a:r>
              <a:rPr lang="en-GB" dirty="0" err="1"/>
              <a:t>intodebt</a:t>
            </a:r>
            <a:endParaRPr lang="en-GB" dirty="0"/>
          </a:p>
          <a:p>
            <a:pPr lvl="0"/>
            <a:r>
              <a:rPr lang="en-GB" dirty="0"/>
              <a:t>Welsh Government, Pupil Deprivation Grant December 2013, https://</a:t>
            </a:r>
            <a:r>
              <a:rPr lang="en-GB" dirty="0" err="1"/>
              <a:t>gov.wales</a:t>
            </a:r>
            <a:r>
              <a:rPr lang="en-GB" dirty="0"/>
              <a:t>/sites/default/files/publications/2018-11/what-really-</a:t>
            </a:r>
            <a:r>
              <a:rPr lang="en-GB" dirty="0" err="1"/>
              <a:t>works.pdf</a:t>
            </a:r>
            <a:r>
              <a:rPr lang="en-GB" dirty="0"/>
              <a:t> </a:t>
            </a:r>
          </a:p>
          <a:p>
            <a:pPr lvl="0"/>
            <a:r>
              <a:rPr lang="en-US" dirty="0"/>
              <a:t>Welsh Rugby Union, Hub Program. Accessed 10/7/2020. https://</a:t>
            </a:r>
            <a:r>
              <a:rPr lang="en-US" dirty="0" err="1"/>
              <a:t>community.wru.wales</a:t>
            </a:r>
            <a:r>
              <a:rPr lang="en-US" dirty="0"/>
              <a:t>/participation/schools-and-colleges-</a:t>
            </a:r>
            <a:r>
              <a:rPr lang="en-US" dirty="0" err="1"/>
              <a:t>programme</a:t>
            </a:r>
            <a:endParaRPr lang="en-GB" dirty="0"/>
          </a:p>
          <a:p>
            <a:pPr lvl="0"/>
            <a:r>
              <a:rPr lang="en-US" dirty="0"/>
              <a:t>Williams. K 2017 National mission  </a:t>
            </a:r>
            <a:r>
              <a:rPr lang="en-GB" dirty="0"/>
              <a:t>Education in Wales: Our national mission, Action plan 2017–21</a:t>
            </a:r>
            <a:r>
              <a:rPr lang="en-US" dirty="0"/>
              <a:t>    </a:t>
            </a:r>
            <a:r>
              <a:rPr lang="en-GB" dirty="0">
                <a:hlinkClick r:id="rId2"/>
              </a:rPr>
              <a:t>https://gov.wales/kirsty-williams-ms</a:t>
            </a:r>
            <a:endParaRPr lang="en-GB" dirty="0"/>
          </a:p>
          <a:p>
            <a:pPr algn="just"/>
            <a:endParaRPr lang="en-GB" sz="13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39770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{7F346E2C-66D2-B244-BFDD-0F2A1DD25D3D}tf10001120</Template>
  <TotalTime>64524</TotalTime>
  <Words>684</Words>
  <Application>Microsoft Macintosh PowerPoint</Application>
  <PresentationFormat>Widescreen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Apple Chancery</vt:lpstr>
      <vt:lpstr>Arial</vt:lpstr>
      <vt:lpstr>Benton-Bold</vt:lpstr>
      <vt:lpstr>Gill Sans MT</vt:lpstr>
      <vt:lpstr>Lora</vt:lpstr>
      <vt:lpstr>system-ui</vt:lpstr>
      <vt:lpstr>Times</vt:lpstr>
      <vt:lpstr>Times New Roman</vt:lpstr>
      <vt:lpstr>Parcel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Brianna Jones</dc:creator>
  <cp:lastModifiedBy>Brianna Jones</cp:lastModifiedBy>
  <cp:revision>43</cp:revision>
  <dcterms:created xsi:type="dcterms:W3CDTF">2020-06-27T20:43:16Z</dcterms:created>
  <dcterms:modified xsi:type="dcterms:W3CDTF">2020-08-15T19:29:39Z</dcterms:modified>
</cp:coreProperties>
</file>