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
  </p:notesMasterIdLst>
  <p:sldIdLst>
    <p:sldId id="256" r:id="rId2"/>
    <p:sldId id="257" r:id="rId3"/>
    <p:sldId id="258" r:id="rId4"/>
    <p:sldId id="259" r:id="rId5"/>
    <p:sldId id="260" r:id="rId6"/>
  </p:sldIdLst>
  <p:sldSz cx="18288000" cy="10287000"/>
  <p:notesSz cx="6858000" cy="9144000"/>
  <p:embeddedFontLst>
    <p:embeddedFont>
      <p:font typeface="Agrandir Bold" panose="020B0604020202020204" charset="0"/>
      <p:regular r:id="rId8"/>
    </p:embeddedFont>
    <p:embeddedFont>
      <p:font typeface="Poppins" panose="00000500000000000000" pitchFamily="2" charset="0"/>
      <p:regular r:id="rId9"/>
    </p:embeddedFont>
    <p:embeddedFont>
      <p:font typeface="Poppins Bold" panose="020B0604020202020204" charset="0"/>
      <p:regular r:id="rId10"/>
    </p:embeddedFont>
    <p:embeddedFont>
      <p:font typeface="Poppins Italics" panose="020B0604020202020204" charset="0"/>
      <p:regular r:id="rId11"/>
    </p:embeddedFont>
    <p:embeddedFont>
      <p:font typeface="Poppins Semi-Bold"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9021" autoAdjust="0"/>
  </p:normalViewPr>
  <p:slideViewPr>
    <p:cSldViewPr>
      <p:cViewPr varScale="1">
        <p:scale>
          <a:sx n="42" d="100"/>
          <a:sy n="42" d="100"/>
        </p:scale>
        <p:origin x="1422" y="27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B2CEAB-5E4E-49D3-A7AA-A99D8AA121BF}"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A06CE0-00F2-4D24-8D60-7DCB690B7922}" type="slidenum">
              <a:rPr lang="en-US" smtClean="0"/>
              <a:t>‹#›</a:t>
            </a:fld>
            <a:endParaRPr lang="en-US"/>
          </a:p>
        </p:txBody>
      </p:sp>
    </p:spTree>
    <p:extLst>
      <p:ext uri="{BB962C8B-B14F-4D97-AF65-F5344CB8AC3E}">
        <p14:creationId xmlns:p14="http://schemas.microsoft.com/office/powerpoint/2010/main" val="3008303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Notes: Good morning/afternoon. I am introducing </a:t>
            </a:r>
            <a:r>
              <a:rPr lang="en-US" sz="1200" kern="1200" dirty="0" err="1">
                <a:solidFill>
                  <a:schemeClr val="tx1"/>
                </a:solidFill>
                <a:effectLst/>
                <a:latin typeface="+mn-lt"/>
                <a:ea typeface="+mn-ea"/>
                <a:cs typeface="+mn-cs"/>
              </a:rPr>
              <a:t>Terrakind</a:t>
            </a:r>
            <a:r>
              <a:rPr lang="en-US" sz="1200" kern="1200" dirty="0">
                <a:solidFill>
                  <a:schemeClr val="tx1"/>
                </a:solidFill>
                <a:effectLst/>
                <a:latin typeface="+mn-lt"/>
                <a:ea typeface="+mn-ea"/>
                <a:cs typeface="+mn-cs"/>
              </a:rPr>
              <a:t>, a technology-driven, social enterprise redefining how people manage waste in urban areas, beginning in Manchester. We see an opportunity to </a:t>
            </a:r>
            <a:r>
              <a:rPr lang="en-US" sz="1200" kern="1200" dirty="0" err="1">
                <a:solidFill>
                  <a:schemeClr val="tx1"/>
                </a:solidFill>
                <a:effectLst/>
                <a:latin typeface="+mn-lt"/>
                <a:ea typeface="+mn-ea"/>
                <a:cs typeface="+mn-cs"/>
              </a:rPr>
              <a:t>revolutionise</a:t>
            </a:r>
            <a:r>
              <a:rPr lang="en-US" sz="1200" kern="1200" dirty="0">
                <a:solidFill>
                  <a:schemeClr val="tx1"/>
                </a:solidFill>
                <a:effectLst/>
                <a:latin typeface="+mn-lt"/>
                <a:ea typeface="+mn-ea"/>
                <a:cs typeface="+mn-cs"/>
              </a:rPr>
              <a:t> the current understanding of waste among the population, making it a valuable resource, per the principles of the circular economy. Our existence is to directly tackle the unacceptable reality that most waste is still deposited in UK landfills.</a:t>
            </a:r>
          </a:p>
          <a:p>
            <a:endParaRPr lang="en-US" dirty="0"/>
          </a:p>
        </p:txBody>
      </p:sp>
      <p:sp>
        <p:nvSpPr>
          <p:cNvPr id="4" name="Slide Number Placeholder 3"/>
          <p:cNvSpPr>
            <a:spLocks noGrp="1"/>
          </p:cNvSpPr>
          <p:nvPr>
            <p:ph type="sldNum" sz="quarter" idx="10"/>
          </p:nvPr>
        </p:nvSpPr>
        <p:spPr/>
        <p:txBody>
          <a:bodyPr/>
          <a:lstStyle/>
          <a:p>
            <a:fld id="{9FA06CE0-00F2-4D24-8D60-7DCB690B7922}" type="slidenum">
              <a:rPr lang="en-US" smtClean="0"/>
              <a:t>1</a:t>
            </a:fld>
            <a:endParaRPr lang="en-US"/>
          </a:p>
        </p:txBody>
      </p:sp>
    </p:spTree>
    <p:extLst>
      <p:ext uri="{BB962C8B-B14F-4D97-AF65-F5344CB8AC3E}">
        <p14:creationId xmlns:p14="http://schemas.microsoft.com/office/powerpoint/2010/main" val="1868678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Our essence is simple: recycle, make high-quality compost from organic materials, and consult. Technology is our clear Unique Selling Point. We have proprietary 'smart trackers' to give B2B and household clients a digital dashboard that displays their real-time waste diversion rates, carbon savings, and cost-effectiveness - essential information on their ESG compliance. In the short term, we aim to break even in terms of revenue in Year 1, enabling us to develop our long-term strategy of growing and financing our core social mission.</a:t>
            </a:r>
          </a:p>
          <a:p>
            <a:endParaRPr lang="en-US" dirty="0"/>
          </a:p>
        </p:txBody>
      </p:sp>
      <p:sp>
        <p:nvSpPr>
          <p:cNvPr id="4" name="Slide Number Placeholder 3"/>
          <p:cNvSpPr>
            <a:spLocks noGrp="1"/>
          </p:cNvSpPr>
          <p:nvPr>
            <p:ph type="sldNum" sz="quarter" idx="10"/>
          </p:nvPr>
        </p:nvSpPr>
        <p:spPr/>
        <p:txBody>
          <a:bodyPr/>
          <a:lstStyle/>
          <a:p>
            <a:fld id="{9FA06CE0-00F2-4D24-8D60-7DCB690B7922}" type="slidenum">
              <a:rPr lang="en-US" smtClean="0"/>
              <a:t>2</a:t>
            </a:fld>
            <a:endParaRPr lang="en-US"/>
          </a:p>
        </p:txBody>
      </p:sp>
    </p:spTree>
    <p:extLst>
      <p:ext uri="{BB962C8B-B14F-4D97-AF65-F5344CB8AC3E}">
        <p14:creationId xmlns:p14="http://schemas.microsoft.com/office/powerpoint/2010/main" val="3198151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We are aiming at the environmentally friendly market, and we are aiming at the immediate goal of stable and high-volume revenue by acquiring 10 B2B commercial contracts in Manchester. Our competitor analysis </a:t>
            </a:r>
            <a:r>
              <a:rPr lang="en-US" sz="1200" kern="1200" dirty="0" err="1">
                <a:solidFill>
                  <a:schemeClr val="tx1"/>
                </a:solidFill>
                <a:effectLst/>
                <a:latin typeface="+mn-lt"/>
                <a:ea typeface="+mn-ea"/>
                <a:cs typeface="+mn-cs"/>
              </a:rPr>
              <a:t>recognises</a:t>
            </a:r>
            <a:r>
              <a:rPr lang="en-US" sz="1200" kern="1200" dirty="0">
                <a:solidFill>
                  <a:schemeClr val="tx1"/>
                </a:solidFill>
                <a:effectLst/>
                <a:latin typeface="+mn-lt"/>
                <a:ea typeface="+mn-ea"/>
                <a:cs typeface="+mn-cs"/>
              </a:rPr>
              <a:t> intense competition by large incumbents; however, more importantly, the services they offer are not as transparent and a local composting infrastructure as we provide. We plan to differentiate based on better technology and proving positive social impact, enabling us to compete based on value, not price only.</a:t>
            </a:r>
          </a:p>
          <a:p>
            <a:endParaRPr lang="en-US" dirty="0"/>
          </a:p>
        </p:txBody>
      </p:sp>
      <p:sp>
        <p:nvSpPr>
          <p:cNvPr id="4" name="Slide Number Placeholder 3"/>
          <p:cNvSpPr>
            <a:spLocks noGrp="1"/>
          </p:cNvSpPr>
          <p:nvPr>
            <p:ph type="sldNum" sz="quarter" idx="10"/>
          </p:nvPr>
        </p:nvSpPr>
        <p:spPr/>
        <p:txBody>
          <a:bodyPr/>
          <a:lstStyle/>
          <a:p>
            <a:fld id="{9FA06CE0-00F2-4D24-8D60-7DCB690B7922}" type="slidenum">
              <a:rPr lang="en-US" smtClean="0"/>
              <a:t>3</a:t>
            </a:fld>
            <a:endParaRPr lang="en-US"/>
          </a:p>
        </p:txBody>
      </p:sp>
    </p:spTree>
    <p:extLst>
      <p:ext uri="{BB962C8B-B14F-4D97-AF65-F5344CB8AC3E}">
        <p14:creationId xmlns:p14="http://schemas.microsoft.com/office/powerpoint/2010/main" val="2509721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Product is a full, auditable circular solution that revolves around the digital dashboard. Our Price is competitive, but fair based on the reporting accuracy that we provide. Our Place entails our brick-and-mortar Manchester location and a very convenient online marketplace. In the case of Promotion, we will employ online platforms and, above all, community relationships to develop trust and strengthen our identity as a social enterprise with the help of word of mouth.</a:t>
            </a:r>
          </a:p>
          <a:p>
            <a:endParaRPr lang="en-US" dirty="0"/>
          </a:p>
        </p:txBody>
      </p:sp>
      <p:sp>
        <p:nvSpPr>
          <p:cNvPr id="4" name="Slide Number Placeholder 3"/>
          <p:cNvSpPr>
            <a:spLocks noGrp="1"/>
          </p:cNvSpPr>
          <p:nvPr>
            <p:ph type="sldNum" sz="quarter" idx="10"/>
          </p:nvPr>
        </p:nvSpPr>
        <p:spPr/>
        <p:txBody>
          <a:bodyPr/>
          <a:lstStyle/>
          <a:p>
            <a:fld id="{9FA06CE0-00F2-4D24-8D60-7DCB690B7922}" type="slidenum">
              <a:rPr lang="en-US" smtClean="0"/>
              <a:t>4</a:t>
            </a:fld>
            <a:endParaRPr lang="en-US"/>
          </a:p>
        </p:txBody>
      </p:sp>
    </p:spTree>
    <p:extLst>
      <p:ext uri="{BB962C8B-B14F-4D97-AF65-F5344CB8AC3E}">
        <p14:creationId xmlns:p14="http://schemas.microsoft.com/office/powerpoint/2010/main" val="752982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"We are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to be a Private Limited Company so that we have limited liability and are credible in front of funders and clients, which is necessary in our fast growth strategies. We are planning to get about 150-200k of funding. We will </a:t>
            </a:r>
            <a:r>
              <a:rPr lang="en-US" sz="1200" kern="1200" dirty="0" err="1">
                <a:solidFill>
                  <a:schemeClr val="tx1"/>
                </a:solidFill>
                <a:effectLst/>
                <a:latin typeface="+mn-lt"/>
                <a:ea typeface="+mn-ea"/>
                <a:cs typeface="+mn-cs"/>
              </a:rPr>
              <a:t>capitalise</a:t>
            </a:r>
            <a:r>
              <a:rPr lang="en-US" sz="1200" kern="1200" dirty="0">
                <a:solidFill>
                  <a:schemeClr val="tx1"/>
                </a:solidFill>
                <a:effectLst/>
                <a:latin typeface="+mn-lt"/>
                <a:ea typeface="+mn-ea"/>
                <a:cs typeface="+mn-cs"/>
              </a:rPr>
              <a:t> this capital strategically with a high dependence on Green Finance and impact investors, which share our mission, and commercial leasing to control our vehicle purchase expenses, providing us with a good financial launch. Thank you. I now welcome any questions."</a:t>
            </a:r>
          </a:p>
          <a:p>
            <a:endParaRPr lang="en-US" dirty="0"/>
          </a:p>
        </p:txBody>
      </p:sp>
      <p:sp>
        <p:nvSpPr>
          <p:cNvPr id="4" name="Slide Number Placeholder 3"/>
          <p:cNvSpPr>
            <a:spLocks noGrp="1"/>
          </p:cNvSpPr>
          <p:nvPr>
            <p:ph type="sldNum" sz="quarter" idx="10"/>
          </p:nvPr>
        </p:nvSpPr>
        <p:spPr/>
        <p:txBody>
          <a:bodyPr/>
          <a:lstStyle/>
          <a:p>
            <a:fld id="{9FA06CE0-00F2-4D24-8D60-7DCB690B7922}" type="slidenum">
              <a:rPr lang="en-US" smtClean="0"/>
              <a:t>5</a:t>
            </a:fld>
            <a:endParaRPr lang="en-US"/>
          </a:p>
        </p:txBody>
      </p:sp>
    </p:spTree>
    <p:extLst>
      <p:ext uri="{BB962C8B-B14F-4D97-AF65-F5344CB8AC3E}">
        <p14:creationId xmlns:p14="http://schemas.microsoft.com/office/powerpoint/2010/main" val="2020181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jpeg"/><Relationship Id="rId7" Type="http://schemas.openxmlformats.org/officeDocument/2006/relationships/image" Target="../media/image18.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0.png"/><Relationship Id="rId4" Type="http://schemas.openxmlformats.org/officeDocument/2006/relationships/image" Target="../media/image15.pn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jpe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939" b="-15939"/>
            </a:stretch>
          </a:blipFill>
        </p:spPr>
        <p:txBody>
          <a:bodyPr/>
          <a:lstStyle/>
          <a:p>
            <a:endParaRPr lang="en-US"/>
          </a:p>
        </p:txBody>
      </p:sp>
      <p:grpSp>
        <p:nvGrpSpPr>
          <p:cNvPr id="3" name="Group 3"/>
          <p:cNvGrpSpPr/>
          <p:nvPr/>
        </p:nvGrpSpPr>
        <p:grpSpPr>
          <a:xfrm>
            <a:off x="10162871" y="-1502854"/>
            <a:ext cx="6759147" cy="5924102"/>
            <a:chOff x="0" y="0"/>
            <a:chExt cx="1230376" cy="1078372"/>
          </a:xfrm>
        </p:grpSpPr>
        <p:sp>
          <p:nvSpPr>
            <p:cNvPr id="4" name="Freeform 4"/>
            <p:cNvSpPr/>
            <p:nvPr/>
          </p:nvSpPr>
          <p:spPr>
            <a:xfrm>
              <a:off x="0" y="0"/>
              <a:ext cx="1230376" cy="1078372"/>
            </a:xfrm>
            <a:custGeom>
              <a:avLst/>
              <a:gdLst/>
              <a:ahLst/>
              <a:cxnLst/>
              <a:rect l="l" t="t" r="r" b="b"/>
              <a:pathLst>
                <a:path w="1230376" h="1078372">
                  <a:moveTo>
                    <a:pt x="45816" y="0"/>
                  </a:moveTo>
                  <a:lnTo>
                    <a:pt x="1184560" y="0"/>
                  </a:lnTo>
                  <a:cubicBezTo>
                    <a:pt x="1196712" y="0"/>
                    <a:pt x="1208365" y="4827"/>
                    <a:pt x="1216957" y="13419"/>
                  </a:cubicBezTo>
                  <a:cubicBezTo>
                    <a:pt x="1225549" y="22011"/>
                    <a:pt x="1230376" y="33665"/>
                    <a:pt x="1230376" y="45816"/>
                  </a:cubicBezTo>
                  <a:lnTo>
                    <a:pt x="1230376" y="1032556"/>
                  </a:lnTo>
                  <a:cubicBezTo>
                    <a:pt x="1230376" y="1044707"/>
                    <a:pt x="1225549" y="1056361"/>
                    <a:pt x="1216957" y="1064953"/>
                  </a:cubicBezTo>
                  <a:cubicBezTo>
                    <a:pt x="1208365" y="1073545"/>
                    <a:pt x="1196712" y="1078372"/>
                    <a:pt x="1184560" y="1078372"/>
                  </a:cubicBezTo>
                  <a:lnTo>
                    <a:pt x="45816" y="1078372"/>
                  </a:lnTo>
                  <a:cubicBezTo>
                    <a:pt x="33665" y="1078372"/>
                    <a:pt x="22011" y="1073545"/>
                    <a:pt x="13419" y="1064953"/>
                  </a:cubicBezTo>
                  <a:cubicBezTo>
                    <a:pt x="4827" y="1056361"/>
                    <a:pt x="0" y="1044707"/>
                    <a:pt x="0" y="1032556"/>
                  </a:cubicBezTo>
                  <a:lnTo>
                    <a:pt x="0" y="45816"/>
                  </a:lnTo>
                  <a:cubicBezTo>
                    <a:pt x="0" y="33665"/>
                    <a:pt x="4827" y="22011"/>
                    <a:pt x="13419" y="13419"/>
                  </a:cubicBezTo>
                  <a:cubicBezTo>
                    <a:pt x="22011" y="4827"/>
                    <a:pt x="33665" y="0"/>
                    <a:pt x="45816" y="0"/>
                  </a:cubicBezTo>
                  <a:close/>
                </a:path>
              </a:pathLst>
            </a:custGeom>
            <a:blipFill>
              <a:blip r:embed="rId4"/>
              <a:stretch>
                <a:fillRect t="-1688" b="-69455"/>
              </a:stretch>
            </a:blipFill>
          </p:spPr>
          <p:txBody>
            <a:bodyPr/>
            <a:lstStyle/>
            <a:p>
              <a:endParaRPr lang="en-US"/>
            </a:p>
          </p:txBody>
        </p:sp>
      </p:grpSp>
      <p:grpSp>
        <p:nvGrpSpPr>
          <p:cNvPr id="5" name="Group 5"/>
          <p:cNvGrpSpPr/>
          <p:nvPr/>
        </p:nvGrpSpPr>
        <p:grpSpPr>
          <a:xfrm>
            <a:off x="10162871" y="4778700"/>
            <a:ext cx="6759147" cy="3757349"/>
            <a:chOff x="0" y="0"/>
            <a:chExt cx="1230376" cy="683955"/>
          </a:xfrm>
        </p:grpSpPr>
        <p:sp>
          <p:nvSpPr>
            <p:cNvPr id="6" name="Freeform 6"/>
            <p:cNvSpPr/>
            <p:nvPr/>
          </p:nvSpPr>
          <p:spPr>
            <a:xfrm>
              <a:off x="0" y="0"/>
              <a:ext cx="1230376" cy="683955"/>
            </a:xfrm>
            <a:custGeom>
              <a:avLst/>
              <a:gdLst/>
              <a:ahLst/>
              <a:cxnLst/>
              <a:rect l="l" t="t" r="r" b="b"/>
              <a:pathLst>
                <a:path w="1230376" h="683955">
                  <a:moveTo>
                    <a:pt x="45816" y="0"/>
                  </a:moveTo>
                  <a:lnTo>
                    <a:pt x="1184560" y="0"/>
                  </a:lnTo>
                  <a:cubicBezTo>
                    <a:pt x="1196712" y="0"/>
                    <a:pt x="1208365" y="4827"/>
                    <a:pt x="1216957" y="13419"/>
                  </a:cubicBezTo>
                  <a:cubicBezTo>
                    <a:pt x="1225549" y="22011"/>
                    <a:pt x="1230376" y="33665"/>
                    <a:pt x="1230376" y="45816"/>
                  </a:cubicBezTo>
                  <a:lnTo>
                    <a:pt x="1230376" y="638139"/>
                  </a:lnTo>
                  <a:cubicBezTo>
                    <a:pt x="1230376" y="650290"/>
                    <a:pt x="1225549" y="661944"/>
                    <a:pt x="1216957" y="670536"/>
                  </a:cubicBezTo>
                  <a:cubicBezTo>
                    <a:pt x="1208365" y="679128"/>
                    <a:pt x="1196712" y="683955"/>
                    <a:pt x="1184560" y="683955"/>
                  </a:cubicBezTo>
                  <a:lnTo>
                    <a:pt x="45816" y="683955"/>
                  </a:lnTo>
                  <a:cubicBezTo>
                    <a:pt x="33665" y="683955"/>
                    <a:pt x="22011" y="679128"/>
                    <a:pt x="13419" y="670536"/>
                  </a:cubicBezTo>
                  <a:cubicBezTo>
                    <a:pt x="4827" y="661944"/>
                    <a:pt x="0" y="650290"/>
                    <a:pt x="0" y="638139"/>
                  </a:cubicBezTo>
                  <a:lnTo>
                    <a:pt x="0" y="45816"/>
                  </a:lnTo>
                  <a:cubicBezTo>
                    <a:pt x="0" y="33665"/>
                    <a:pt x="4827" y="22011"/>
                    <a:pt x="13419" y="13419"/>
                  </a:cubicBezTo>
                  <a:cubicBezTo>
                    <a:pt x="22011" y="4827"/>
                    <a:pt x="33665" y="0"/>
                    <a:pt x="45816" y="0"/>
                  </a:cubicBezTo>
                  <a:close/>
                </a:path>
              </a:pathLst>
            </a:custGeom>
            <a:blipFill>
              <a:blip r:embed="rId4"/>
              <a:stretch>
                <a:fillRect t="-169837"/>
              </a:stretch>
            </a:blipFill>
          </p:spPr>
          <p:txBody>
            <a:bodyPr/>
            <a:lstStyle/>
            <a:p>
              <a:endParaRPr lang="en-US"/>
            </a:p>
          </p:txBody>
        </p:sp>
      </p:grpSp>
      <p:sp>
        <p:nvSpPr>
          <p:cNvPr id="7" name="Freeform 7"/>
          <p:cNvSpPr/>
          <p:nvPr/>
        </p:nvSpPr>
        <p:spPr>
          <a:xfrm>
            <a:off x="3485901" y="269704"/>
            <a:ext cx="4881349" cy="5291435"/>
          </a:xfrm>
          <a:custGeom>
            <a:avLst/>
            <a:gdLst/>
            <a:ahLst/>
            <a:cxnLst/>
            <a:rect l="l" t="t" r="r" b="b"/>
            <a:pathLst>
              <a:path w="4881349" h="5291435">
                <a:moveTo>
                  <a:pt x="0" y="0"/>
                </a:moveTo>
                <a:lnTo>
                  <a:pt x="4881348" y="0"/>
                </a:lnTo>
                <a:lnTo>
                  <a:pt x="4881348" y="5291434"/>
                </a:lnTo>
                <a:lnTo>
                  <a:pt x="0" y="5291434"/>
                </a:lnTo>
                <a:lnTo>
                  <a:pt x="0" y="0"/>
                </a:lnTo>
                <a:close/>
              </a:path>
            </a:pathLst>
          </a:custGeom>
          <a:blipFill>
            <a:blip r:embed="rId5"/>
            <a:stretch>
              <a:fillRect/>
            </a:stretch>
          </a:blipFill>
          <a:ln cap="sq">
            <a:noFill/>
            <a:prstDash val="solid"/>
            <a:miter/>
          </a:ln>
        </p:spPr>
        <p:txBody>
          <a:bodyPr/>
          <a:lstStyle/>
          <a:p>
            <a:endParaRPr lang="en-US"/>
          </a:p>
        </p:txBody>
      </p:sp>
      <p:grpSp>
        <p:nvGrpSpPr>
          <p:cNvPr id="8" name="Group 8"/>
          <p:cNvGrpSpPr/>
          <p:nvPr/>
        </p:nvGrpSpPr>
        <p:grpSpPr>
          <a:xfrm>
            <a:off x="1395211" y="1407836"/>
            <a:ext cx="5506820" cy="820841"/>
            <a:chOff x="0" y="0"/>
            <a:chExt cx="1450356" cy="216189"/>
          </a:xfrm>
        </p:grpSpPr>
        <p:sp>
          <p:nvSpPr>
            <p:cNvPr id="9" name="Freeform 9"/>
            <p:cNvSpPr/>
            <p:nvPr/>
          </p:nvSpPr>
          <p:spPr>
            <a:xfrm>
              <a:off x="0" y="0"/>
              <a:ext cx="1450356" cy="216189"/>
            </a:xfrm>
            <a:custGeom>
              <a:avLst/>
              <a:gdLst/>
              <a:ahLst/>
              <a:cxnLst/>
              <a:rect l="l" t="t" r="r" b="b"/>
              <a:pathLst>
                <a:path w="1450356" h="216189">
                  <a:moveTo>
                    <a:pt x="71700" y="0"/>
                  </a:moveTo>
                  <a:lnTo>
                    <a:pt x="1378656" y="0"/>
                  </a:lnTo>
                  <a:cubicBezTo>
                    <a:pt x="1397672" y="0"/>
                    <a:pt x="1415909" y="7554"/>
                    <a:pt x="1429356" y="21000"/>
                  </a:cubicBezTo>
                  <a:cubicBezTo>
                    <a:pt x="1442802" y="34447"/>
                    <a:pt x="1450356" y="52684"/>
                    <a:pt x="1450356" y="71700"/>
                  </a:cubicBezTo>
                  <a:lnTo>
                    <a:pt x="1450356" y="144489"/>
                  </a:lnTo>
                  <a:cubicBezTo>
                    <a:pt x="1450356" y="184088"/>
                    <a:pt x="1418255" y="216189"/>
                    <a:pt x="1378656" y="216189"/>
                  </a:cubicBezTo>
                  <a:lnTo>
                    <a:pt x="71700" y="216189"/>
                  </a:lnTo>
                  <a:cubicBezTo>
                    <a:pt x="32101" y="216189"/>
                    <a:pt x="0" y="184088"/>
                    <a:pt x="0" y="144489"/>
                  </a:cubicBezTo>
                  <a:lnTo>
                    <a:pt x="0" y="71700"/>
                  </a:lnTo>
                  <a:cubicBezTo>
                    <a:pt x="0" y="32101"/>
                    <a:pt x="32101" y="0"/>
                    <a:pt x="71700" y="0"/>
                  </a:cubicBezTo>
                  <a:close/>
                </a:path>
              </a:pathLst>
            </a:custGeom>
            <a:solidFill>
              <a:srgbClr val="6F88CE"/>
            </a:solidFill>
          </p:spPr>
          <p:txBody>
            <a:bodyPr/>
            <a:lstStyle/>
            <a:p>
              <a:endParaRPr lang="en-US" dirty="0"/>
            </a:p>
          </p:txBody>
        </p:sp>
        <p:sp>
          <p:nvSpPr>
            <p:cNvPr id="10" name="TextBox 10"/>
            <p:cNvSpPr txBox="1"/>
            <p:nvPr/>
          </p:nvSpPr>
          <p:spPr>
            <a:xfrm>
              <a:off x="0" y="-57150"/>
              <a:ext cx="1450356" cy="273339"/>
            </a:xfrm>
            <a:prstGeom prst="rect">
              <a:avLst/>
            </a:prstGeom>
          </p:spPr>
          <p:txBody>
            <a:bodyPr lIns="50800" tIns="50800" rIns="50800" bIns="50800" rtlCol="0" anchor="ctr"/>
            <a:lstStyle/>
            <a:p>
              <a:pPr algn="ctr">
                <a:lnSpc>
                  <a:spcPts val="3306"/>
                </a:lnSpc>
              </a:pPr>
              <a:endParaRPr/>
            </a:p>
          </p:txBody>
        </p:sp>
      </p:grpSp>
      <p:sp>
        <p:nvSpPr>
          <p:cNvPr id="11" name="TextBox 11"/>
          <p:cNvSpPr txBox="1"/>
          <p:nvPr/>
        </p:nvSpPr>
        <p:spPr>
          <a:xfrm>
            <a:off x="1916461" y="5315394"/>
            <a:ext cx="6239629" cy="843915"/>
          </a:xfrm>
          <a:prstGeom prst="rect">
            <a:avLst/>
          </a:prstGeom>
        </p:spPr>
        <p:txBody>
          <a:bodyPr lIns="0" tIns="0" rIns="0" bIns="0" rtlCol="0" anchor="t">
            <a:spAutoFit/>
          </a:bodyPr>
          <a:lstStyle/>
          <a:p>
            <a:pPr algn="l">
              <a:lnSpc>
                <a:spcPts val="3360"/>
              </a:lnSpc>
            </a:pPr>
            <a:r>
              <a:rPr lang="en-US" sz="2400" i="1">
                <a:solidFill>
                  <a:srgbClr val="000000"/>
                </a:solidFill>
                <a:latin typeface="Poppins Italics"/>
                <a:ea typeface="Poppins Italics"/>
                <a:cs typeface="Poppins Italics"/>
                <a:sym typeface="Poppins Italics"/>
              </a:rPr>
              <a:t>Closing the Loop in Urban Waste Management.</a:t>
            </a:r>
          </a:p>
        </p:txBody>
      </p:sp>
      <p:sp>
        <p:nvSpPr>
          <p:cNvPr id="12" name="TextBox 12"/>
          <p:cNvSpPr txBox="1"/>
          <p:nvPr/>
        </p:nvSpPr>
        <p:spPr>
          <a:xfrm>
            <a:off x="1989782" y="1572512"/>
            <a:ext cx="2639380" cy="424815"/>
          </a:xfrm>
          <a:prstGeom prst="rect">
            <a:avLst/>
          </a:prstGeom>
        </p:spPr>
        <p:txBody>
          <a:bodyPr lIns="0" tIns="0" rIns="0" bIns="0" rtlCol="0" anchor="t">
            <a:spAutoFit/>
          </a:bodyPr>
          <a:lstStyle/>
          <a:p>
            <a:pPr algn="l">
              <a:lnSpc>
                <a:spcPts val="3359"/>
              </a:lnSpc>
            </a:pPr>
            <a:r>
              <a:rPr lang="en-US" sz="2400">
                <a:solidFill>
                  <a:srgbClr val="FFFFFF"/>
                </a:solidFill>
                <a:latin typeface="Poppins"/>
                <a:ea typeface="Poppins"/>
                <a:cs typeface="Poppins"/>
                <a:sym typeface="Poppins"/>
              </a:rPr>
              <a:t>Presented By:</a:t>
            </a:r>
          </a:p>
        </p:txBody>
      </p:sp>
      <p:sp>
        <p:nvSpPr>
          <p:cNvPr id="13" name="TextBox 13"/>
          <p:cNvSpPr txBox="1"/>
          <p:nvPr/>
        </p:nvSpPr>
        <p:spPr>
          <a:xfrm>
            <a:off x="4262651" y="1572512"/>
            <a:ext cx="2639380" cy="424815"/>
          </a:xfrm>
          <a:prstGeom prst="rect">
            <a:avLst/>
          </a:prstGeom>
        </p:spPr>
        <p:txBody>
          <a:bodyPr lIns="0" tIns="0" rIns="0" bIns="0" rtlCol="0" anchor="t">
            <a:spAutoFit/>
          </a:bodyPr>
          <a:lstStyle/>
          <a:p>
            <a:pPr algn="l">
              <a:lnSpc>
                <a:spcPts val="3359"/>
              </a:lnSpc>
            </a:pPr>
            <a:r>
              <a:rPr lang="en-US" sz="2400" b="1" dirty="0">
                <a:solidFill>
                  <a:srgbClr val="FFFFFF"/>
                </a:solidFill>
                <a:latin typeface="Poppins Bold"/>
                <a:ea typeface="Poppins Bold"/>
                <a:cs typeface="Poppins Bold"/>
                <a:sym typeface="Poppins Bold"/>
              </a:rPr>
              <a:t>Alice Holtom</a:t>
            </a:r>
          </a:p>
        </p:txBody>
      </p:sp>
      <p:sp>
        <p:nvSpPr>
          <p:cNvPr id="14" name="Freeform 14"/>
          <p:cNvSpPr/>
          <p:nvPr/>
        </p:nvSpPr>
        <p:spPr>
          <a:xfrm>
            <a:off x="5582341" y="1028700"/>
            <a:ext cx="5569817" cy="4532438"/>
          </a:xfrm>
          <a:custGeom>
            <a:avLst/>
            <a:gdLst/>
            <a:ahLst/>
            <a:cxnLst/>
            <a:rect l="l" t="t" r="r" b="b"/>
            <a:pathLst>
              <a:path w="5569817" h="4532438">
                <a:moveTo>
                  <a:pt x="0" y="0"/>
                </a:moveTo>
                <a:lnTo>
                  <a:pt x="5569817" y="0"/>
                </a:lnTo>
                <a:lnTo>
                  <a:pt x="5569817" y="4532438"/>
                </a:lnTo>
                <a:lnTo>
                  <a:pt x="0" y="4532438"/>
                </a:lnTo>
                <a:lnTo>
                  <a:pt x="0" y="0"/>
                </a:lnTo>
                <a:close/>
              </a:path>
            </a:pathLst>
          </a:custGeom>
          <a:blipFill>
            <a:blip r:embed="rId6"/>
            <a:stretch>
              <a:fillRect/>
            </a:stretch>
          </a:blipFill>
        </p:spPr>
        <p:txBody>
          <a:bodyPr/>
          <a:lstStyle/>
          <a:p>
            <a:endParaRPr lang="en-US"/>
          </a:p>
        </p:txBody>
      </p:sp>
      <p:sp>
        <p:nvSpPr>
          <p:cNvPr id="15" name="Freeform 15"/>
          <p:cNvSpPr/>
          <p:nvPr/>
        </p:nvSpPr>
        <p:spPr>
          <a:xfrm>
            <a:off x="10162871" y="7124222"/>
            <a:ext cx="8515026" cy="4268157"/>
          </a:xfrm>
          <a:custGeom>
            <a:avLst/>
            <a:gdLst/>
            <a:ahLst/>
            <a:cxnLst/>
            <a:rect l="l" t="t" r="r" b="b"/>
            <a:pathLst>
              <a:path w="8515026" h="4268157">
                <a:moveTo>
                  <a:pt x="0" y="0"/>
                </a:moveTo>
                <a:lnTo>
                  <a:pt x="8515026" y="0"/>
                </a:lnTo>
                <a:lnTo>
                  <a:pt x="8515026" y="4268156"/>
                </a:lnTo>
                <a:lnTo>
                  <a:pt x="0" y="4268156"/>
                </a:lnTo>
                <a:lnTo>
                  <a:pt x="0" y="0"/>
                </a:lnTo>
                <a:close/>
              </a:path>
            </a:pathLst>
          </a:custGeom>
          <a:blipFill>
            <a:blip r:embed="rId7"/>
            <a:stretch>
              <a:fillRect/>
            </a:stretch>
          </a:blipFill>
          <a:ln cap="sq">
            <a:noFill/>
            <a:prstDash val="solid"/>
            <a:miter/>
          </a:ln>
        </p:spPr>
        <p:txBody>
          <a:bodyPr/>
          <a:lstStyle/>
          <a:p>
            <a:endParaRPr lang="en-US"/>
          </a:p>
        </p:txBody>
      </p:sp>
      <p:sp>
        <p:nvSpPr>
          <p:cNvPr id="16" name="TextBox 16"/>
          <p:cNvSpPr txBox="1"/>
          <p:nvPr/>
        </p:nvSpPr>
        <p:spPr>
          <a:xfrm>
            <a:off x="1916461" y="6279419"/>
            <a:ext cx="7768585" cy="2659702"/>
          </a:xfrm>
          <a:prstGeom prst="rect">
            <a:avLst/>
          </a:prstGeom>
        </p:spPr>
        <p:txBody>
          <a:bodyPr lIns="0" tIns="0" rIns="0" bIns="0" rtlCol="0" anchor="t">
            <a:spAutoFit/>
          </a:bodyPr>
          <a:lstStyle/>
          <a:p>
            <a:pPr algn="l">
              <a:lnSpc>
                <a:spcPts val="6800"/>
              </a:lnSpc>
            </a:pPr>
            <a:r>
              <a:rPr lang="en-US" sz="6800" b="1" dirty="0" err="1">
                <a:solidFill>
                  <a:srgbClr val="000000"/>
                </a:solidFill>
                <a:latin typeface="Agrandir Bold"/>
                <a:ea typeface="Agrandir Bold"/>
                <a:cs typeface="Agrandir Bold"/>
                <a:sym typeface="Agrandir Bold"/>
              </a:rPr>
              <a:t>Terrakind</a:t>
            </a:r>
            <a:r>
              <a:rPr lang="en-US" sz="6800" b="1" dirty="0">
                <a:solidFill>
                  <a:srgbClr val="000000"/>
                </a:solidFill>
                <a:latin typeface="Agrandir Bold"/>
                <a:ea typeface="Agrandir Bold"/>
                <a:cs typeface="Agrandir Bold"/>
                <a:sym typeface="Agrandir Bold"/>
              </a:rPr>
              <a:t> UK: The Future of Urban Waste.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939" b="-15939"/>
            </a:stretch>
          </a:blipFill>
        </p:spPr>
        <p:txBody>
          <a:bodyPr/>
          <a:lstStyle/>
          <a:p>
            <a:endParaRPr lang="en-US"/>
          </a:p>
        </p:txBody>
      </p:sp>
      <p:grpSp>
        <p:nvGrpSpPr>
          <p:cNvPr id="3" name="Group 3"/>
          <p:cNvGrpSpPr/>
          <p:nvPr/>
        </p:nvGrpSpPr>
        <p:grpSpPr>
          <a:xfrm>
            <a:off x="11343775" y="3342465"/>
            <a:ext cx="5154906" cy="5680978"/>
            <a:chOff x="0" y="0"/>
            <a:chExt cx="1069836" cy="1179016"/>
          </a:xfrm>
        </p:grpSpPr>
        <p:sp>
          <p:nvSpPr>
            <p:cNvPr id="4" name="Freeform 4"/>
            <p:cNvSpPr/>
            <p:nvPr/>
          </p:nvSpPr>
          <p:spPr>
            <a:xfrm>
              <a:off x="0" y="0"/>
              <a:ext cx="1069836" cy="1179016"/>
            </a:xfrm>
            <a:custGeom>
              <a:avLst/>
              <a:gdLst/>
              <a:ahLst/>
              <a:cxnLst/>
              <a:rect l="l" t="t" r="r" b="b"/>
              <a:pathLst>
                <a:path w="1069836" h="1179016">
                  <a:moveTo>
                    <a:pt x="78096" y="0"/>
                  </a:moveTo>
                  <a:lnTo>
                    <a:pt x="991740" y="0"/>
                  </a:lnTo>
                  <a:cubicBezTo>
                    <a:pt x="1012452" y="0"/>
                    <a:pt x="1032316" y="8228"/>
                    <a:pt x="1046962" y="22874"/>
                  </a:cubicBezTo>
                  <a:cubicBezTo>
                    <a:pt x="1061608" y="37520"/>
                    <a:pt x="1069836" y="57384"/>
                    <a:pt x="1069836" y="78096"/>
                  </a:cubicBezTo>
                  <a:lnTo>
                    <a:pt x="1069836" y="1100919"/>
                  </a:lnTo>
                  <a:cubicBezTo>
                    <a:pt x="1069836" y="1144051"/>
                    <a:pt x="1034871" y="1179016"/>
                    <a:pt x="991740" y="1179016"/>
                  </a:cubicBezTo>
                  <a:lnTo>
                    <a:pt x="78096" y="1179016"/>
                  </a:lnTo>
                  <a:cubicBezTo>
                    <a:pt x="34965" y="1179016"/>
                    <a:pt x="0" y="1144051"/>
                    <a:pt x="0" y="1100919"/>
                  </a:cubicBezTo>
                  <a:lnTo>
                    <a:pt x="0" y="78096"/>
                  </a:lnTo>
                  <a:cubicBezTo>
                    <a:pt x="0" y="34965"/>
                    <a:pt x="34965" y="0"/>
                    <a:pt x="78096" y="0"/>
                  </a:cubicBezTo>
                  <a:close/>
                </a:path>
              </a:pathLst>
            </a:custGeom>
            <a:blipFill>
              <a:blip r:embed="rId4"/>
              <a:stretch>
                <a:fillRect l="-5102" r="-5102"/>
              </a:stretch>
            </a:blipFill>
          </p:spPr>
          <p:txBody>
            <a:bodyPr/>
            <a:lstStyle/>
            <a:p>
              <a:endParaRPr lang="en-US"/>
            </a:p>
          </p:txBody>
        </p:sp>
      </p:grpSp>
      <p:sp>
        <p:nvSpPr>
          <p:cNvPr id="5" name="Freeform 5"/>
          <p:cNvSpPr/>
          <p:nvPr/>
        </p:nvSpPr>
        <p:spPr>
          <a:xfrm>
            <a:off x="9451113" y="2207168"/>
            <a:ext cx="2734627" cy="6550004"/>
          </a:xfrm>
          <a:custGeom>
            <a:avLst/>
            <a:gdLst/>
            <a:ahLst/>
            <a:cxnLst/>
            <a:rect l="l" t="t" r="r" b="b"/>
            <a:pathLst>
              <a:path w="2734627" h="6550004">
                <a:moveTo>
                  <a:pt x="0" y="0"/>
                </a:moveTo>
                <a:lnTo>
                  <a:pt x="2734626" y="0"/>
                </a:lnTo>
                <a:lnTo>
                  <a:pt x="2734626" y="6550004"/>
                </a:lnTo>
                <a:lnTo>
                  <a:pt x="0" y="6550004"/>
                </a:lnTo>
                <a:lnTo>
                  <a:pt x="0" y="0"/>
                </a:lnTo>
                <a:close/>
              </a:path>
            </a:pathLst>
          </a:custGeom>
          <a:blipFill>
            <a:blip r:embed="rId5"/>
            <a:stretch>
              <a:fillRect/>
            </a:stretch>
          </a:blipFill>
          <a:ln cap="sq">
            <a:noFill/>
            <a:prstDash val="solid"/>
            <a:miter/>
          </a:ln>
        </p:spPr>
        <p:txBody>
          <a:bodyPr/>
          <a:lstStyle/>
          <a:p>
            <a:endParaRPr lang="en-US"/>
          </a:p>
        </p:txBody>
      </p:sp>
      <p:sp>
        <p:nvSpPr>
          <p:cNvPr id="6" name="Freeform 6"/>
          <p:cNvSpPr/>
          <p:nvPr/>
        </p:nvSpPr>
        <p:spPr>
          <a:xfrm rot="-3679524">
            <a:off x="504242" y="1796024"/>
            <a:ext cx="4841710" cy="5234281"/>
          </a:xfrm>
          <a:custGeom>
            <a:avLst/>
            <a:gdLst/>
            <a:ahLst/>
            <a:cxnLst/>
            <a:rect l="l" t="t" r="r" b="b"/>
            <a:pathLst>
              <a:path w="4841710" h="5234281">
                <a:moveTo>
                  <a:pt x="0" y="0"/>
                </a:moveTo>
                <a:lnTo>
                  <a:pt x="4841710" y="0"/>
                </a:lnTo>
                <a:lnTo>
                  <a:pt x="4841710" y="5234281"/>
                </a:lnTo>
                <a:lnTo>
                  <a:pt x="0" y="5234281"/>
                </a:lnTo>
                <a:lnTo>
                  <a:pt x="0" y="0"/>
                </a:lnTo>
                <a:close/>
              </a:path>
            </a:pathLst>
          </a:custGeom>
          <a:blipFill>
            <a:blip r:embed="rId6"/>
            <a:stretch>
              <a:fillRect/>
            </a:stretch>
          </a:blipFill>
          <a:ln cap="sq">
            <a:noFill/>
            <a:prstDash val="solid"/>
            <a:miter/>
          </a:ln>
        </p:spPr>
        <p:txBody>
          <a:bodyPr/>
          <a:lstStyle/>
          <a:p>
            <a:endParaRPr lang="en-US"/>
          </a:p>
        </p:txBody>
      </p:sp>
      <p:sp>
        <p:nvSpPr>
          <p:cNvPr id="7" name="Freeform 7"/>
          <p:cNvSpPr/>
          <p:nvPr/>
        </p:nvSpPr>
        <p:spPr>
          <a:xfrm flipH="1">
            <a:off x="14535474" y="6562392"/>
            <a:ext cx="3382887" cy="2461050"/>
          </a:xfrm>
          <a:custGeom>
            <a:avLst/>
            <a:gdLst/>
            <a:ahLst/>
            <a:cxnLst/>
            <a:rect l="l" t="t" r="r" b="b"/>
            <a:pathLst>
              <a:path w="3382887" h="2461050">
                <a:moveTo>
                  <a:pt x="3382887" y="0"/>
                </a:moveTo>
                <a:lnTo>
                  <a:pt x="0" y="0"/>
                </a:lnTo>
                <a:lnTo>
                  <a:pt x="0" y="2461051"/>
                </a:lnTo>
                <a:lnTo>
                  <a:pt x="3382887" y="2461051"/>
                </a:lnTo>
                <a:lnTo>
                  <a:pt x="3382887" y="0"/>
                </a:lnTo>
                <a:close/>
              </a:path>
            </a:pathLst>
          </a:custGeom>
          <a:blipFill>
            <a:blip r:embed="rId7"/>
            <a:stretch>
              <a:fillRect/>
            </a:stretch>
          </a:blipFill>
          <a:ln cap="sq">
            <a:noFill/>
            <a:prstDash val="solid"/>
            <a:miter/>
          </a:ln>
        </p:spPr>
        <p:txBody>
          <a:bodyPr/>
          <a:lstStyle/>
          <a:p>
            <a:endParaRPr lang="en-US"/>
          </a:p>
        </p:txBody>
      </p:sp>
      <p:sp>
        <p:nvSpPr>
          <p:cNvPr id="8" name="TextBox 8"/>
          <p:cNvSpPr txBox="1"/>
          <p:nvPr/>
        </p:nvSpPr>
        <p:spPr>
          <a:xfrm>
            <a:off x="1028700" y="5405970"/>
            <a:ext cx="8240890" cy="4117340"/>
          </a:xfrm>
          <a:prstGeom prst="rect">
            <a:avLst/>
          </a:prstGeom>
        </p:spPr>
        <p:txBody>
          <a:bodyPr lIns="0" tIns="0" rIns="0" bIns="0" rtlCol="0" anchor="t">
            <a:spAutoFit/>
          </a:bodyPr>
          <a:lstStyle/>
          <a:p>
            <a:pPr marL="0" lvl="0" indent="0" algn="just">
              <a:lnSpc>
                <a:spcPts val="4059"/>
              </a:lnSpc>
            </a:pPr>
            <a:r>
              <a:rPr lang="en-US" sz="2899">
                <a:solidFill>
                  <a:srgbClr val="000000"/>
                </a:solidFill>
                <a:latin typeface="Poppins"/>
                <a:ea typeface="Poppins"/>
                <a:cs typeface="Poppins"/>
                <a:sym typeface="Poppins"/>
              </a:rPr>
              <a:t>Core Services: Recycling, Composting, Consultancy. </a:t>
            </a:r>
          </a:p>
          <a:p>
            <a:pPr marL="0" lvl="0" indent="0" algn="just">
              <a:lnSpc>
                <a:spcPts val="4059"/>
              </a:lnSpc>
            </a:pPr>
            <a:r>
              <a:rPr lang="en-US" sz="2899">
                <a:solidFill>
                  <a:srgbClr val="000000"/>
                </a:solidFill>
                <a:latin typeface="Poppins"/>
                <a:ea typeface="Poppins"/>
                <a:cs typeface="Poppins"/>
                <a:sym typeface="Poppins"/>
              </a:rPr>
              <a:t>USP: Real-Time Impact Reporting (Smart Trackers &amp; Dashboard). </a:t>
            </a:r>
          </a:p>
          <a:p>
            <a:pPr marL="0" lvl="0" indent="0" algn="just">
              <a:lnSpc>
                <a:spcPts val="4059"/>
              </a:lnSpc>
            </a:pPr>
            <a:r>
              <a:rPr lang="en-US" sz="2899">
                <a:solidFill>
                  <a:srgbClr val="000000"/>
                </a:solidFill>
                <a:latin typeface="Poppins"/>
                <a:ea typeface="Poppins"/>
                <a:cs typeface="Poppins"/>
                <a:sym typeface="Poppins"/>
              </a:rPr>
              <a:t>Objectives: </a:t>
            </a:r>
          </a:p>
          <a:p>
            <a:pPr marL="0" lvl="0" indent="0" algn="just">
              <a:lnSpc>
                <a:spcPts val="4059"/>
              </a:lnSpc>
            </a:pPr>
            <a:r>
              <a:rPr lang="en-US" sz="2899">
                <a:solidFill>
                  <a:srgbClr val="000000"/>
                </a:solidFill>
                <a:latin typeface="Poppins"/>
                <a:ea typeface="Poppins"/>
                <a:cs typeface="Poppins"/>
                <a:sym typeface="Poppins"/>
              </a:rPr>
              <a:t>1. Financial Break-Even (Y1). </a:t>
            </a:r>
          </a:p>
          <a:p>
            <a:pPr marL="0" lvl="0" indent="0" algn="just">
              <a:lnSpc>
                <a:spcPts val="4059"/>
              </a:lnSpc>
            </a:pPr>
            <a:r>
              <a:rPr lang="en-US" sz="2899">
                <a:solidFill>
                  <a:srgbClr val="000000"/>
                </a:solidFill>
                <a:latin typeface="Poppins"/>
                <a:ea typeface="Poppins"/>
                <a:cs typeface="Poppins"/>
                <a:sym typeface="Poppins"/>
              </a:rPr>
              <a:t>2. Expand to 3 Cities (Y3). </a:t>
            </a:r>
          </a:p>
          <a:p>
            <a:pPr algn="just">
              <a:lnSpc>
                <a:spcPts val="4059"/>
              </a:lnSpc>
            </a:pPr>
            <a:r>
              <a:rPr lang="en-US" sz="2899">
                <a:solidFill>
                  <a:srgbClr val="000000"/>
                </a:solidFill>
                <a:latin typeface="Poppins"/>
                <a:ea typeface="Poppins"/>
                <a:cs typeface="Poppins"/>
                <a:sym typeface="Poppins"/>
              </a:rPr>
              <a:t>3. Fund Awareness Programmes.</a:t>
            </a:r>
          </a:p>
        </p:txBody>
      </p:sp>
      <p:sp>
        <p:nvSpPr>
          <p:cNvPr id="9" name="TextBox 9"/>
          <p:cNvSpPr txBox="1"/>
          <p:nvPr/>
        </p:nvSpPr>
        <p:spPr>
          <a:xfrm>
            <a:off x="2040498" y="555322"/>
            <a:ext cx="14458183" cy="1944370"/>
          </a:xfrm>
          <a:prstGeom prst="rect">
            <a:avLst/>
          </a:prstGeom>
        </p:spPr>
        <p:txBody>
          <a:bodyPr lIns="0" tIns="0" rIns="0" bIns="0" rtlCol="0" anchor="t">
            <a:spAutoFit/>
          </a:bodyPr>
          <a:lstStyle/>
          <a:p>
            <a:pPr algn="l">
              <a:lnSpc>
                <a:spcPts val="6800"/>
              </a:lnSpc>
            </a:pPr>
            <a:r>
              <a:rPr lang="en-US" sz="6800" b="1">
                <a:solidFill>
                  <a:srgbClr val="FFFFFF"/>
                </a:solidFill>
                <a:latin typeface="Agrandir Bold"/>
                <a:ea typeface="Agrandir Bold"/>
                <a:cs typeface="Agrandir Bold"/>
                <a:sym typeface="Agrandir Bold"/>
              </a:rPr>
              <a:t>Business Idea &amp; Unique Selling Point (USP)</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939" b="-15939"/>
            </a:stretch>
          </a:blipFill>
        </p:spPr>
        <p:txBody>
          <a:bodyPr/>
          <a:lstStyle/>
          <a:p>
            <a:endParaRPr lang="en-US"/>
          </a:p>
        </p:txBody>
      </p:sp>
      <p:sp>
        <p:nvSpPr>
          <p:cNvPr id="3" name="Freeform 3"/>
          <p:cNvSpPr/>
          <p:nvPr/>
        </p:nvSpPr>
        <p:spPr>
          <a:xfrm>
            <a:off x="2379642" y="5646070"/>
            <a:ext cx="4281258" cy="4640930"/>
          </a:xfrm>
          <a:custGeom>
            <a:avLst/>
            <a:gdLst/>
            <a:ahLst/>
            <a:cxnLst/>
            <a:rect l="l" t="t" r="r" b="b"/>
            <a:pathLst>
              <a:path w="4281258" h="4640930">
                <a:moveTo>
                  <a:pt x="0" y="0"/>
                </a:moveTo>
                <a:lnTo>
                  <a:pt x="4281258" y="0"/>
                </a:lnTo>
                <a:lnTo>
                  <a:pt x="4281258" y="4640930"/>
                </a:lnTo>
                <a:lnTo>
                  <a:pt x="0" y="4640930"/>
                </a:lnTo>
                <a:lnTo>
                  <a:pt x="0" y="0"/>
                </a:lnTo>
                <a:close/>
              </a:path>
            </a:pathLst>
          </a:custGeom>
          <a:blipFill>
            <a:blip r:embed="rId4"/>
            <a:stretch>
              <a:fillRect/>
            </a:stretch>
          </a:blipFill>
          <a:ln cap="sq">
            <a:noFill/>
            <a:prstDash val="solid"/>
            <a:miter/>
          </a:ln>
        </p:spPr>
        <p:txBody>
          <a:bodyPr/>
          <a:lstStyle/>
          <a:p>
            <a:endParaRPr lang="en-US"/>
          </a:p>
        </p:txBody>
      </p:sp>
      <p:sp>
        <p:nvSpPr>
          <p:cNvPr id="4" name="Freeform 4"/>
          <p:cNvSpPr/>
          <p:nvPr/>
        </p:nvSpPr>
        <p:spPr>
          <a:xfrm>
            <a:off x="4177800" y="5945912"/>
            <a:ext cx="4966200" cy="4041245"/>
          </a:xfrm>
          <a:custGeom>
            <a:avLst/>
            <a:gdLst/>
            <a:ahLst/>
            <a:cxnLst/>
            <a:rect l="l" t="t" r="r" b="b"/>
            <a:pathLst>
              <a:path w="4966200" h="4041245">
                <a:moveTo>
                  <a:pt x="0" y="0"/>
                </a:moveTo>
                <a:lnTo>
                  <a:pt x="4966200" y="0"/>
                </a:lnTo>
                <a:lnTo>
                  <a:pt x="4966200" y="4041246"/>
                </a:lnTo>
                <a:lnTo>
                  <a:pt x="0" y="4041246"/>
                </a:lnTo>
                <a:lnTo>
                  <a:pt x="0" y="0"/>
                </a:lnTo>
                <a:close/>
              </a:path>
            </a:pathLst>
          </a:custGeom>
          <a:blipFill>
            <a:blip r:embed="rId5"/>
            <a:stretch>
              <a:fillRect/>
            </a:stretch>
          </a:blipFill>
        </p:spPr>
        <p:txBody>
          <a:bodyPr/>
          <a:lstStyle/>
          <a:p>
            <a:endParaRPr lang="en-US"/>
          </a:p>
        </p:txBody>
      </p:sp>
      <p:sp>
        <p:nvSpPr>
          <p:cNvPr id="5" name="Freeform 5"/>
          <p:cNvSpPr/>
          <p:nvPr/>
        </p:nvSpPr>
        <p:spPr>
          <a:xfrm>
            <a:off x="10323639" y="1154702"/>
            <a:ext cx="8515026" cy="4268157"/>
          </a:xfrm>
          <a:custGeom>
            <a:avLst/>
            <a:gdLst/>
            <a:ahLst/>
            <a:cxnLst/>
            <a:rect l="l" t="t" r="r" b="b"/>
            <a:pathLst>
              <a:path w="8515026" h="4268157">
                <a:moveTo>
                  <a:pt x="0" y="0"/>
                </a:moveTo>
                <a:lnTo>
                  <a:pt x="8515026" y="0"/>
                </a:lnTo>
                <a:lnTo>
                  <a:pt x="8515026" y="4268157"/>
                </a:lnTo>
                <a:lnTo>
                  <a:pt x="0" y="4268157"/>
                </a:lnTo>
                <a:lnTo>
                  <a:pt x="0" y="0"/>
                </a:lnTo>
                <a:close/>
              </a:path>
            </a:pathLst>
          </a:custGeom>
          <a:blipFill>
            <a:blip r:embed="rId6"/>
            <a:stretch>
              <a:fillRect/>
            </a:stretch>
          </a:blipFill>
          <a:ln cap="sq">
            <a:noFill/>
            <a:prstDash val="solid"/>
            <a:miter/>
          </a:ln>
        </p:spPr>
        <p:txBody>
          <a:bodyPr/>
          <a:lstStyle/>
          <a:p>
            <a:endParaRPr lang="en-US"/>
          </a:p>
        </p:txBody>
      </p:sp>
      <p:sp>
        <p:nvSpPr>
          <p:cNvPr id="6" name="Freeform 6"/>
          <p:cNvSpPr/>
          <p:nvPr/>
        </p:nvSpPr>
        <p:spPr>
          <a:xfrm>
            <a:off x="11782503" y="3904636"/>
            <a:ext cx="6190721" cy="3036445"/>
          </a:xfrm>
          <a:custGeom>
            <a:avLst/>
            <a:gdLst/>
            <a:ahLst/>
            <a:cxnLst/>
            <a:rect l="l" t="t" r="r" b="b"/>
            <a:pathLst>
              <a:path w="6190721" h="3036445">
                <a:moveTo>
                  <a:pt x="0" y="0"/>
                </a:moveTo>
                <a:lnTo>
                  <a:pt x="6190721" y="0"/>
                </a:lnTo>
                <a:lnTo>
                  <a:pt x="6190721" y="3036445"/>
                </a:lnTo>
                <a:lnTo>
                  <a:pt x="0" y="3036445"/>
                </a:lnTo>
                <a:lnTo>
                  <a:pt x="0" y="0"/>
                </a:lnTo>
                <a:close/>
              </a:path>
            </a:pathLst>
          </a:custGeom>
          <a:blipFill>
            <a:blip r:embed="rId7"/>
            <a:stretch>
              <a:fillRect/>
            </a:stretch>
          </a:blipFill>
          <a:ln cap="sq">
            <a:noFill/>
            <a:prstDash val="solid"/>
            <a:miter/>
          </a:ln>
        </p:spPr>
        <p:txBody>
          <a:bodyPr/>
          <a:lstStyle/>
          <a:p>
            <a:endParaRPr lang="en-US"/>
          </a:p>
        </p:txBody>
      </p:sp>
      <p:sp>
        <p:nvSpPr>
          <p:cNvPr id="7" name="TextBox 7"/>
          <p:cNvSpPr txBox="1"/>
          <p:nvPr/>
        </p:nvSpPr>
        <p:spPr>
          <a:xfrm>
            <a:off x="11688021" y="6883931"/>
            <a:ext cx="5571279" cy="2801620"/>
          </a:xfrm>
          <a:prstGeom prst="rect">
            <a:avLst/>
          </a:prstGeom>
        </p:spPr>
        <p:txBody>
          <a:bodyPr lIns="0" tIns="0" rIns="0" bIns="0" rtlCol="0" anchor="t">
            <a:spAutoFit/>
          </a:bodyPr>
          <a:lstStyle/>
          <a:p>
            <a:pPr algn="l">
              <a:lnSpc>
                <a:spcPts val="6800"/>
              </a:lnSpc>
            </a:pPr>
            <a:r>
              <a:rPr lang="en-US" sz="6800" b="1">
                <a:solidFill>
                  <a:srgbClr val="000000"/>
                </a:solidFill>
                <a:latin typeface="Agrandir Bold"/>
                <a:ea typeface="Agrandir Bold"/>
                <a:cs typeface="Agrandir Bold"/>
                <a:sym typeface="Agrandir Bold"/>
              </a:rPr>
              <a:t>Market &amp; Competition Strategy</a:t>
            </a:r>
          </a:p>
        </p:txBody>
      </p:sp>
      <p:sp>
        <p:nvSpPr>
          <p:cNvPr id="8" name="TextBox 8"/>
          <p:cNvSpPr txBox="1"/>
          <p:nvPr/>
        </p:nvSpPr>
        <p:spPr>
          <a:xfrm>
            <a:off x="529650" y="1301114"/>
            <a:ext cx="10168707" cy="3842386"/>
          </a:xfrm>
          <a:prstGeom prst="rect">
            <a:avLst/>
          </a:prstGeom>
        </p:spPr>
        <p:txBody>
          <a:bodyPr lIns="0" tIns="0" rIns="0" bIns="0" rtlCol="0" anchor="t">
            <a:spAutoFit/>
          </a:bodyPr>
          <a:lstStyle/>
          <a:p>
            <a:pPr marL="0" lvl="0" indent="0" algn="just">
              <a:lnSpc>
                <a:spcPts val="5039"/>
              </a:lnSpc>
            </a:pPr>
            <a:r>
              <a:rPr lang="en-US" sz="3599">
                <a:solidFill>
                  <a:srgbClr val="000000"/>
                </a:solidFill>
                <a:latin typeface="Poppins"/>
                <a:ea typeface="Poppins"/>
                <a:cs typeface="Poppins"/>
                <a:sym typeface="Poppins"/>
              </a:rPr>
              <a:t>Target Market: Eco-Conscious Households &amp; 10 Key SMEs in Manchester. </a:t>
            </a:r>
          </a:p>
          <a:p>
            <a:pPr marL="0" lvl="0" indent="0" algn="just">
              <a:lnSpc>
                <a:spcPts val="5039"/>
              </a:lnSpc>
            </a:pPr>
            <a:r>
              <a:rPr lang="en-US" sz="3599">
                <a:solidFill>
                  <a:srgbClr val="000000"/>
                </a:solidFill>
                <a:latin typeface="Poppins"/>
                <a:ea typeface="Poppins"/>
                <a:cs typeface="Poppins"/>
                <a:sym typeface="Poppins"/>
              </a:rPr>
              <a:t>Competitive Insight: High Rivalry but Low Transparency from Incumbents. </a:t>
            </a:r>
          </a:p>
          <a:p>
            <a:pPr algn="just">
              <a:lnSpc>
                <a:spcPts val="5039"/>
              </a:lnSpc>
            </a:pPr>
            <a:r>
              <a:rPr lang="en-US" sz="3599">
                <a:solidFill>
                  <a:srgbClr val="000000"/>
                </a:solidFill>
                <a:latin typeface="Poppins"/>
                <a:ea typeface="Poppins"/>
                <a:cs typeface="Poppins"/>
                <a:sym typeface="Poppins"/>
              </a:rPr>
              <a:t>Strategy: Differentiation via Technology and Social Value.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US"/>
          </a:p>
        </p:txBody>
      </p:sp>
      <p:sp>
        <p:nvSpPr>
          <p:cNvPr id="3" name="AutoShape 3"/>
          <p:cNvSpPr/>
          <p:nvPr/>
        </p:nvSpPr>
        <p:spPr>
          <a:xfrm>
            <a:off x="5232933" y="5091619"/>
            <a:ext cx="6066998" cy="0"/>
          </a:xfrm>
          <a:prstGeom prst="line">
            <a:avLst/>
          </a:prstGeom>
          <a:ln w="38100" cap="rnd">
            <a:solidFill>
              <a:srgbClr val="0B0A0A"/>
            </a:solidFill>
            <a:prstDash val="solid"/>
            <a:headEnd type="none" w="sm" len="sm"/>
            <a:tailEnd type="none" w="sm" len="sm"/>
          </a:ln>
        </p:spPr>
        <p:txBody>
          <a:bodyPr/>
          <a:lstStyle/>
          <a:p>
            <a:endParaRPr lang="en-US"/>
          </a:p>
        </p:txBody>
      </p:sp>
      <p:sp>
        <p:nvSpPr>
          <p:cNvPr id="4" name="Freeform 4"/>
          <p:cNvSpPr/>
          <p:nvPr/>
        </p:nvSpPr>
        <p:spPr>
          <a:xfrm rot="-5400000">
            <a:off x="14969959" y="-605966"/>
            <a:ext cx="3020255" cy="4441551"/>
          </a:xfrm>
          <a:custGeom>
            <a:avLst/>
            <a:gdLst/>
            <a:ahLst/>
            <a:cxnLst/>
            <a:rect l="l" t="t" r="r" b="b"/>
            <a:pathLst>
              <a:path w="3020255" h="4441551">
                <a:moveTo>
                  <a:pt x="0" y="0"/>
                </a:moveTo>
                <a:lnTo>
                  <a:pt x="3020255" y="0"/>
                </a:lnTo>
                <a:lnTo>
                  <a:pt x="3020255" y="4441551"/>
                </a:lnTo>
                <a:lnTo>
                  <a:pt x="0" y="4441551"/>
                </a:lnTo>
                <a:lnTo>
                  <a:pt x="0" y="0"/>
                </a:lnTo>
                <a:close/>
              </a:path>
            </a:pathLst>
          </a:custGeom>
          <a:blipFill>
            <a:blip r:embed="rId4"/>
            <a:stretch>
              <a:fillRect/>
            </a:stretch>
          </a:blipFill>
          <a:ln cap="sq">
            <a:noFill/>
            <a:prstDash val="solid"/>
            <a:miter/>
          </a:ln>
        </p:spPr>
        <p:txBody>
          <a:bodyPr/>
          <a:lstStyle/>
          <a:p>
            <a:endParaRPr lang="en-US"/>
          </a:p>
        </p:txBody>
      </p:sp>
      <p:sp>
        <p:nvSpPr>
          <p:cNvPr id="5" name="Freeform 5"/>
          <p:cNvSpPr/>
          <p:nvPr/>
        </p:nvSpPr>
        <p:spPr>
          <a:xfrm>
            <a:off x="814991" y="808393"/>
            <a:ext cx="2791377" cy="2655297"/>
          </a:xfrm>
          <a:custGeom>
            <a:avLst/>
            <a:gdLst/>
            <a:ahLst/>
            <a:cxnLst/>
            <a:rect l="l" t="t" r="r" b="b"/>
            <a:pathLst>
              <a:path w="2791377" h="2655297">
                <a:moveTo>
                  <a:pt x="0" y="0"/>
                </a:moveTo>
                <a:lnTo>
                  <a:pt x="2791376" y="0"/>
                </a:lnTo>
                <a:lnTo>
                  <a:pt x="2791376" y="2655297"/>
                </a:lnTo>
                <a:lnTo>
                  <a:pt x="0" y="2655297"/>
                </a:lnTo>
                <a:lnTo>
                  <a:pt x="0" y="0"/>
                </a:lnTo>
                <a:close/>
              </a:path>
            </a:pathLst>
          </a:custGeom>
          <a:blipFill>
            <a:blip r:embed="rId5"/>
            <a:stretch>
              <a:fillRect/>
            </a:stretch>
          </a:blipFill>
          <a:ln cap="sq">
            <a:noFill/>
            <a:prstDash val="solid"/>
            <a:miter/>
          </a:ln>
        </p:spPr>
        <p:txBody>
          <a:bodyPr/>
          <a:lstStyle/>
          <a:p>
            <a:endParaRPr lang="en-US"/>
          </a:p>
        </p:txBody>
      </p:sp>
      <p:sp>
        <p:nvSpPr>
          <p:cNvPr id="8" name="Freeform 8"/>
          <p:cNvSpPr/>
          <p:nvPr/>
        </p:nvSpPr>
        <p:spPr>
          <a:xfrm>
            <a:off x="3117728" y="5850430"/>
            <a:ext cx="821567" cy="821567"/>
          </a:xfrm>
          <a:custGeom>
            <a:avLst/>
            <a:gdLst/>
            <a:ahLst/>
            <a:cxnLst/>
            <a:rect l="l" t="t" r="r" b="b"/>
            <a:pathLst>
              <a:path w="821567" h="821567">
                <a:moveTo>
                  <a:pt x="0" y="0"/>
                </a:moveTo>
                <a:lnTo>
                  <a:pt x="821567" y="0"/>
                </a:lnTo>
                <a:lnTo>
                  <a:pt x="821567" y="821567"/>
                </a:lnTo>
                <a:lnTo>
                  <a:pt x="0" y="82156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12148534" y="232494"/>
            <a:ext cx="3792077" cy="3493451"/>
          </a:xfrm>
          <a:custGeom>
            <a:avLst/>
            <a:gdLst/>
            <a:ahLst/>
            <a:cxnLst/>
            <a:rect l="l" t="t" r="r" b="b"/>
            <a:pathLst>
              <a:path w="3792077" h="3493451">
                <a:moveTo>
                  <a:pt x="0" y="0"/>
                </a:moveTo>
                <a:lnTo>
                  <a:pt x="3792078" y="0"/>
                </a:lnTo>
                <a:lnTo>
                  <a:pt x="3792078" y="3493451"/>
                </a:lnTo>
                <a:lnTo>
                  <a:pt x="0" y="3493451"/>
                </a:lnTo>
                <a:lnTo>
                  <a:pt x="0" y="0"/>
                </a:lnTo>
                <a:close/>
              </a:path>
            </a:pathLst>
          </a:custGeom>
          <a:blipFill>
            <a:blip r:embed="rId8"/>
            <a:stretch>
              <a:fillRect/>
            </a:stretch>
          </a:blipFill>
          <a:ln cap="sq">
            <a:noFill/>
            <a:prstDash val="solid"/>
            <a:miter/>
          </a:ln>
        </p:spPr>
        <p:txBody>
          <a:bodyPr/>
          <a:lstStyle/>
          <a:p>
            <a:endParaRPr lang="en-US"/>
          </a:p>
        </p:txBody>
      </p:sp>
      <p:sp>
        <p:nvSpPr>
          <p:cNvPr id="10" name="Freeform 10"/>
          <p:cNvSpPr/>
          <p:nvPr/>
        </p:nvSpPr>
        <p:spPr>
          <a:xfrm>
            <a:off x="-1265200" y="5850430"/>
            <a:ext cx="4793711" cy="5182390"/>
          </a:xfrm>
          <a:custGeom>
            <a:avLst/>
            <a:gdLst/>
            <a:ahLst/>
            <a:cxnLst/>
            <a:rect l="l" t="t" r="r" b="b"/>
            <a:pathLst>
              <a:path w="4793711" h="5182390">
                <a:moveTo>
                  <a:pt x="0" y="0"/>
                </a:moveTo>
                <a:lnTo>
                  <a:pt x="4793711" y="0"/>
                </a:lnTo>
                <a:lnTo>
                  <a:pt x="4793711" y="5182390"/>
                </a:lnTo>
                <a:lnTo>
                  <a:pt x="0" y="5182390"/>
                </a:lnTo>
                <a:lnTo>
                  <a:pt x="0" y="0"/>
                </a:lnTo>
                <a:close/>
              </a:path>
            </a:pathLst>
          </a:custGeom>
          <a:blipFill>
            <a:blip r:embed="rId9"/>
            <a:stretch>
              <a:fillRect/>
            </a:stretch>
          </a:blipFill>
          <a:ln cap="sq">
            <a:noFill/>
            <a:prstDash val="solid"/>
            <a:miter/>
          </a:ln>
        </p:spPr>
        <p:txBody>
          <a:bodyPr/>
          <a:lstStyle/>
          <a:p>
            <a:endParaRPr lang="en-US"/>
          </a:p>
        </p:txBody>
      </p:sp>
      <p:grpSp>
        <p:nvGrpSpPr>
          <p:cNvPr id="11" name="Group 11"/>
          <p:cNvGrpSpPr/>
          <p:nvPr/>
        </p:nvGrpSpPr>
        <p:grpSpPr>
          <a:xfrm>
            <a:off x="1472086" y="5227940"/>
            <a:ext cx="3291284" cy="3213685"/>
            <a:chOff x="0" y="0"/>
            <a:chExt cx="866862" cy="846446"/>
          </a:xfrm>
        </p:grpSpPr>
        <p:sp>
          <p:nvSpPr>
            <p:cNvPr id="12" name="Freeform 12"/>
            <p:cNvSpPr/>
            <p:nvPr/>
          </p:nvSpPr>
          <p:spPr>
            <a:xfrm>
              <a:off x="0" y="0"/>
              <a:ext cx="866862" cy="846446"/>
            </a:xfrm>
            <a:custGeom>
              <a:avLst/>
              <a:gdLst/>
              <a:ahLst/>
              <a:cxnLst/>
              <a:rect l="l" t="t" r="r" b="b"/>
              <a:pathLst>
                <a:path w="866862" h="846446">
                  <a:moveTo>
                    <a:pt x="866862" y="47045"/>
                  </a:moveTo>
                  <a:lnTo>
                    <a:pt x="866862" y="799401"/>
                  </a:lnTo>
                  <a:cubicBezTo>
                    <a:pt x="866862" y="825383"/>
                    <a:pt x="845799" y="846446"/>
                    <a:pt x="819817" y="846446"/>
                  </a:cubicBezTo>
                  <a:lnTo>
                    <a:pt x="47045" y="846446"/>
                  </a:lnTo>
                  <a:cubicBezTo>
                    <a:pt x="34568" y="846446"/>
                    <a:pt x="22602" y="841490"/>
                    <a:pt x="13779" y="832667"/>
                  </a:cubicBezTo>
                  <a:cubicBezTo>
                    <a:pt x="4957" y="823844"/>
                    <a:pt x="0" y="811878"/>
                    <a:pt x="0" y="799401"/>
                  </a:cubicBezTo>
                  <a:lnTo>
                    <a:pt x="0" y="47045"/>
                  </a:lnTo>
                  <a:cubicBezTo>
                    <a:pt x="0" y="34568"/>
                    <a:pt x="4957" y="22602"/>
                    <a:pt x="13779" y="13779"/>
                  </a:cubicBezTo>
                  <a:cubicBezTo>
                    <a:pt x="22602" y="4957"/>
                    <a:pt x="34568" y="0"/>
                    <a:pt x="47045" y="0"/>
                  </a:cubicBezTo>
                  <a:lnTo>
                    <a:pt x="819817" y="0"/>
                  </a:lnTo>
                  <a:cubicBezTo>
                    <a:pt x="832294" y="0"/>
                    <a:pt x="844260" y="4957"/>
                    <a:pt x="853082" y="13779"/>
                  </a:cubicBezTo>
                  <a:cubicBezTo>
                    <a:pt x="861905" y="22602"/>
                    <a:pt x="866862" y="34568"/>
                    <a:pt x="866862" y="47045"/>
                  </a:cubicBezTo>
                  <a:close/>
                </a:path>
              </a:pathLst>
            </a:custGeom>
            <a:solidFill>
              <a:srgbClr val="EEF8C3"/>
            </a:solidFill>
          </p:spPr>
          <p:txBody>
            <a:bodyPr/>
            <a:lstStyle/>
            <a:p>
              <a:endParaRPr lang="en-US"/>
            </a:p>
          </p:txBody>
        </p:sp>
        <p:sp>
          <p:nvSpPr>
            <p:cNvPr id="13" name="TextBox 13"/>
            <p:cNvSpPr txBox="1"/>
            <p:nvPr/>
          </p:nvSpPr>
          <p:spPr>
            <a:xfrm>
              <a:off x="0" y="-57150"/>
              <a:ext cx="866862" cy="903596"/>
            </a:xfrm>
            <a:prstGeom prst="rect">
              <a:avLst/>
            </a:prstGeom>
          </p:spPr>
          <p:txBody>
            <a:bodyPr lIns="50800" tIns="50800" rIns="50800" bIns="50800" rtlCol="0" anchor="ctr"/>
            <a:lstStyle/>
            <a:p>
              <a:pPr algn="ctr">
                <a:lnSpc>
                  <a:spcPts val="3306"/>
                </a:lnSpc>
              </a:pPr>
              <a:endParaRPr/>
            </a:p>
          </p:txBody>
        </p:sp>
      </p:grpSp>
      <p:sp>
        <p:nvSpPr>
          <p:cNvPr id="14" name="Freeform 14"/>
          <p:cNvSpPr/>
          <p:nvPr/>
        </p:nvSpPr>
        <p:spPr>
          <a:xfrm>
            <a:off x="312182" y="3756500"/>
            <a:ext cx="3796994" cy="4187861"/>
          </a:xfrm>
          <a:custGeom>
            <a:avLst/>
            <a:gdLst/>
            <a:ahLst/>
            <a:cxnLst/>
            <a:rect l="l" t="t" r="r" b="b"/>
            <a:pathLst>
              <a:path w="3796994" h="4187861">
                <a:moveTo>
                  <a:pt x="0" y="0"/>
                </a:moveTo>
                <a:lnTo>
                  <a:pt x="3796994" y="0"/>
                </a:lnTo>
                <a:lnTo>
                  <a:pt x="3796994" y="4187861"/>
                </a:lnTo>
                <a:lnTo>
                  <a:pt x="0" y="4187861"/>
                </a:lnTo>
                <a:lnTo>
                  <a:pt x="0" y="0"/>
                </a:lnTo>
                <a:close/>
              </a:path>
            </a:pathLst>
          </a:custGeom>
          <a:blipFill>
            <a:blip r:embed="rId10"/>
            <a:stretch>
              <a:fillRect/>
            </a:stretch>
          </a:blipFill>
          <a:ln cap="sq">
            <a:noFill/>
            <a:prstDash val="solid"/>
            <a:miter/>
          </a:ln>
        </p:spPr>
        <p:txBody>
          <a:bodyPr/>
          <a:lstStyle/>
          <a:p>
            <a:endParaRPr lang="en-US"/>
          </a:p>
        </p:txBody>
      </p:sp>
      <p:sp>
        <p:nvSpPr>
          <p:cNvPr id="15" name="TextBox 15"/>
          <p:cNvSpPr txBox="1"/>
          <p:nvPr/>
        </p:nvSpPr>
        <p:spPr>
          <a:xfrm>
            <a:off x="5214736" y="2108827"/>
            <a:ext cx="6750664" cy="2801620"/>
          </a:xfrm>
          <a:prstGeom prst="rect">
            <a:avLst/>
          </a:prstGeom>
        </p:spPr>
        <p:txBody>
          <a:bodyPr lIns="0" tIns="0" rIns="0" bIns="0" rtlCol="0" anchor="t">
            <a:spAutoFit/>
          </a:bodyPr>
          <a:lstStyle/>
          <a:p>
            <a:pPr marL="0" lvl="0" indent="0" algn="ctr">
              <a:lnSpc>
                <a:spcPts val="6800"/>
              </a:lnSpc>
              <a:spcBef>
                <a:spcPct val="0"/>
              </a:spcBef>
            </a:pPr>
            <a:r>
              <a:rPr lang="en-US" sz="6800" b="1" dirty="0">
                <a:solidFill>
                  <a:srgbClr val="FFFFFF"/>
                </a:solidFill>
                <a:latin typeface="Agrandir Bold"/>
                <a:ea typeface="Agrandir Bold"/>
                <a:cs typeface="Agrandir Bold"/>
                <a:sym typeface="Agrandir Bold"/>
              </a:rPr>
              <a:t>M</a:t>
            </a:r>
            <a:r>
              <a:rPr lang="en-US" sz="6800" b="1" u="none" strike="noStrike" dirty="0">
                <a:solidFill>
                  <a:srgbClr val="FFFFFF"/>
                </a:solidFill>
                <a:latin typeface="Agrandir Bold"/>
                <a:ea typeface="Agrandir Bold"/>
                <a:cs typeface="Agrandir Bold"/>
                <a:sym typeface="Agrandir Bold"/>
              </a:rPr>
              <a:t>arketing &amp; Operations (4 P's)</a:t>
            </a:r>
          </a:p>
        </p:txBody>
      </p:sp>
      <p:sp>
        <p:nvSpPr>
          <p:cNvPr id="16" name="TextBox 16"/>
          <p:cNvSpPr txBox="1"/>
          <p:nvPr/>
        </p:nvSpPr>
        <p:spPr>
          <a:xfrm>
            <a:off x="5232948" y="5498869"/>
            <a:ext cx="7822119" cy="3817620"/>
          </a:xfrm>
          <a:prstGeom prst="rect">
            <a:avLst/>
          </a:prstGeom>
        </p:spPr>
        <p:txBody>
          <a:bodyPr lIns="0" tIns="0" rIns="0" bIns="0" rtlCol="0" anchor="t">
            <a:spAutoFit/>
          </a:bodyPr>
          <a:lstStyle/>
          <a:p>
            <a:pPr marL="0" lvl="0" indent="0" algn="just">
              <a:lnSpc>
                <a:spcPts val="3779"/>
              </a:lnSpc>
              <a:spcBef>
                <a:spcPct val="0"/>
              </a:spcBef>
            </a:pPr>
            <a:r>
              <a:rPr lang="en-US" sz="2699">
                <a:solidFill>
                  <a:srgbClr val="000000"/>
                </a:solidFill>
                <a:latin typeface="Poppins"/>
                <a:ea typeface="Poppins"/>
                <a:cs typeface="Poppins"/>
                <a:sym typeface="Poppins"/>
              </a:rPr>
              <a:t>Compl</a:t>
            </a:r>
            <a:r>
              <a:rPr lang="en-US" sz="2699" u="none" strike="noStrike">
                <a:solidFill>
                  <a:srgbClr val="000000"/>
                </a:solidFill>
                <a:latin typeface="Poppins"/>
                <a:ea typeface="Poppins"/>
                <a:cs typeface="Poppins"/>
                <a:sym typeface="Poppins"/>
              </a:rPr>
              <a:t>ete circular service + Digital Dashboard. </a:t>
            </a:r>
          </a:p>
          <a:p>
            <a:pPr marL="0" lvl="0" indent="0" algn="just">
              <a:lnSpc>
                <a:spcPts val="3779"/>
              </a:lnSpc>
              <a:spcBef>
                <a:spcPct val="0"/>
              </a:spcBef>
            </a:pPr>
            <a:r>
              <a:rPr lang="en-US" sz="2699" u="none" strike="noStrike">
                <a:solidFill>
                  <a:srgbClr val="000000"/>
                </a:solidFill>
                <a:latin typeface="Poppins"/>
                <a:ea typeface="Poppins"/>
                <a:cs typeface="Poppins"/>
                <a:sym typeface="Poppins"/>
              </a:rPr>
              <a:t>Price: Value-based premium justified by ESG data. </a:t>
            </a:r>
          </a:p>
          <a:p>
            <a:pPr marL="0" lvl="0" indent="0" algn="just">
              <a:lnSpc>
                <a:spcPts val="3779"/>
              </a:lnSpc>
              <a:spcBef>
                <a:spcPct val="0"/>
              </a:spcBef>
            </a:pPr>
            <a:r>
              <a:rPr lang="en-US" sz="2699" u="none" strike="noStrike">
                <a:solidFill>
                  <a:srgbClr val="000000"/>
                </a:solidFill>
                <a:latin typeface="Poppins"/>
                <a:ea typeface="Poppins"/>
                <a:cs typeface="Poppins"/>
                <a:sym typeface="Poppins"/>
              </a:rPr>
              <a:t>Place: Manchester Hub + Strong Digital Platform. </a:t>
            </a:r>
          </a:p>
          <a:p>
            <a:pPr marL="0" lvl="0" indent="0" algn="just">
              <a:lnSpc>
                <a:spcPts val="3779"/>
              </a:lnSpc>
              <a:spcBef>
                <a:spcPct val="0"/>
              </a:spcBef>
            </a:pPr>
            <a:r>
              <a:rPr lang="en-US" sz="2699" u="none" strike="noStrike">
                <a:solidFill>
                  <a:srgbClr val="000000"/>
                </a:solidFill>
                <a:latin typeface="Poppins"/>
                <a:ea typeface="Poppins"/>
                <a:cs typeface="Poppins"/>
                <a:sym typeface="Poppins"/>
              </a:rPr>
              <a:t>Promotion: Digital Marketing + Community Partnerships.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5939" b="-15939"/>
            </a:stretch>
          </a:blipFill>
        </p:spPr>
        <p:txBody>
          <a:bodyPr/>
          <a:lstStyle/>
          <a:p>
            <a:endParaRPr lang="en-US"/>
          </a:p>
        </p:txBody>
      </p:sp>
      <p:sp>
        <p:nvSpPr>
          <p:cNvPr id="3" name="Freeform 3"/>
          <p:cNvSpPr/>
          <p:nvPr/>
        </p:nvSpPr>
        <p:spPr>
          <a:xfrm>
            <a:off x="8192779" y="-355690"/>
            <a:ext cx="9066521" cy="4589926"/>
          </a:xfrm>
          <a:custGeom>
            <a:avLst/>
            <a:gdLst/>
            <a:ahLst/>
            <a:cxnLst/>
            <a:rect l="l" t="t" r="r" b="b"/>
            <a:pathLst>
              <a:path w="9066521" h="4589926">
                <a:moveTo>
                  <a:pt x="0" y="0"/>
                </a:moveTo>
                <a:lnTo>
                  <a:pt x="9066521" y="0"/>
                </a:lnTo>
                <a:lnTo>
                  <a:pt x="9066521" y="4589926"/>
                </a:lnTo>
                <a:lnTo>
                  <a:pt x="0" y="4589926"/>
                </a:lnTo>
                <a:lnTo>
                  <a:pt x="0" y="0"/>
                </a:lnTo>
                <a:close/>
              </a:path>
            </a:pathLst>
          </a:custGeom>
          <a:blipFill>
            <a:blip r:embed="rId4"/>
            <a:stretch>
              <a:fillRect/>
            </a:stretch>
          </a:blipFill>
          <a:ln cap="sq">
            <a:noFill/>
            <a:prstDash val="solid"/>
            <a:miter/>
          </a:ln>
        </p:spPr>
        <p:txBody>
          <a:bodyPr/>
          <a:lstStyle/>
          <a:p>
            <a:endParaRPr lang="en-US"/>
          </a:p>
        </p:txBody>
      </p:sp>
      <p:sp>
        <p:nvSpPr>
          <p:cNvPr id="4" name="AutoShape 4"/>
          <p:cNvSpPr/>
          <p:nvPr/>
        </p:nvSpPr>
        <p:spPr>
          <a:xfrm>
            <a:off x="5758027" y="5124450"/>
            <a:ext cx="5229023" cy="0"/>
          </a:xfrm>
          <a:prstGeom prst="line">
            <a:avLst/>
          </a:prstGeom>
          <a:ln w="38100" cap="rnd">
            <a:solidFill>
              <a:srgbClr val="0B0A0A"/>
            </a:solidFill>
            <a:prstDash val="solid"/>
            <a:headEnd type="none" w="sm" len="sm"/>
            <a:tailEnd type="none" w="sm" len="sm"/>
          </a:ln>
        </p:spPr>
        <p:txBody>
          <a:bodyPr/>
          <a:lstStyle/>
          <a:p>
            <a:endParaRPr lang="en-US"/>
          </a:p>
        </p:txBody>
      </p:sp>
      <p:grpSp>
        <p:nvGrpSpPr>
          <p:cNvPr id="5" name="Group 5"/>
          <p:cNvGrpSpPr/>
          <p:nvPr/>
        </p:nvGrpSpPr>
        <p:grpSpPr>
          <a:xfrm>
            <a:off x="8414225" y="5619750"/>
            <a:ext cx="995232" cy="995232"/>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65D93"/>
            </a:solidFill>
          </p:spPr>
          <p:txBody>
            <a:bodyPr/>
            <a:lstStyle/>
            <a:p>
              <a:endParaRPr lang="en-US"/>
            </a:p>
          </p:txBody>
        </p:sp>
        <p:sp>
          <p:nvSpPr>
            <p:cNvPr id="7" name="TextBox 7"/>
            <p:cNvSpPr txBox="1"/>
            <p:nvPr/>
          </p:nvSpPr>
          <p:spPr>
            <a:xfrm>
              <a:off x="76200" y="-9525"/>
              <a:ext cx="660400" cy="746125"/>
            </a:xfrm>
            <a:prstGeom prst="rect">
              <a:avLst/>
            </a:prstGeom>
          </p:spPr>
          <p:txBody>
            <a:bodyPr lIns="61560" tIns="61560" rIns="61560" bIns="61560" rtlCol="0" anchor="ctr"/>
            <a:lstStyle/>
            <a:p>
              <a:pPr algn="ctr">
                <a:lnSpc>
                  <a:spcPts val="2239"/>
                </a:lnSpc>
              </a:pPr>
              <a:endParaRPr/>
            </a:p>
          </p:txBody>
        </p:sp>
      </p:grpSp>
      <p:sp>
        <p:nvSpPr>
          <p:cNvPr id="8" name="Freeform 8"/>
          <p:cNvSpPr/>
          <p:nvPr/>
        </p:nvSpPr>
        <p:spPr>
          <a:xfrm>
            <a:off x="8672268" y="5877793"/>
            <a:ext cx="479147" cy="479147"/>
          </a:xfrm>
          <a:custGeom>
            <a:avLst/>
            <a:gdLst/>
            <a:ahLst/>
            <a:cxnLst/>
            <a:rect l="l" t="t" r="r" b="b"/>
            <a:pathLst>
              <a:path w="479147" h="479147">
                <a:moveTo>
                  <a:pt x="0" y="0"/>
                </a:moveTo>
                <a:lnTo>
                  <a:pt x="479147" y="0"/>
                </a:lnTo>
                <a:lnTo>
                  <a:pt x="479147" y="479146"/>
                </a:lnTo>
                <a:lnTo>
                  <a:pt x="0" y="47914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9" name="Group 9"/>
          <p:cNvGrpSpPr/>
          <p:nvPr/>
        </p:nvGrpSpPr>
        <p:grpSpPr>
          <a:xfrm>
            <a:off x="4429275" y="5619750"/>
            <a:ext cx="995232" cy="995232"/>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65D93"/>
            </a:solidFill>
          </p:spPr>
          <p:txBody>
            <a:bodyPr/>
            <a:lstStyle/>
            <a:p>
              <a:endParaRPr lang="en-US"/>
            </a:p>
          </p:txBody>
        </p:sp>
        <p:sp>
          <p:nvSpPr>
            <p:cNvPr id="11" name="TextBox 11"/>
            <p:cNvSpPr txBox="1"/>
            <p:nvPr/>
          </p:nvSpPr>
          <p:spPr>
            <a:xfrm>
              <a:off x="76200" y="-9525"/>
              <a:ext cx="660400" cy="746125"/>
            </a:xfrm>
            <a:prstGeom prst="rect">
              <a:avLst/>
            </a:prstGeom>
          </p:spPr>
          <p:txBody>
            <a:bodyPr lIns="61560" tIns="61560" rIns="61560" bIns="61560" rtlCol="0" anchor="ctr"/>
            <a:lstStyle/>
            <a:p>
              <a:pPr algn="ctr">
                <a:lnSpc>
                  <a:spcPts val="2239"/>
                </a:lnSpc>
              </a:pPr>
              <a:endParaRPr/>
            </a:p>
          </p:txBody>
        </p:sp>
      </p:grpSp>
      <p:sp>
        <p:nvSpPr>
          <p:cNvPr id="12" name="Freeform 12"/>
          <p:cNvSpPr/>
          <p:nvPr/>
        </p:nvSpPr>
        <p:spPr>
          <a:xfrm>
            <a:off x="4687318" y="5877793"/>
            <a:ext cx="479147" cy="479147"/>
          </a:xfrm>
          <a:custGeom>
            <a:avLst/>
            <a:gdLst/>
            <a:ahLst/>
            <a:cxnLst/>
            <a:rect l="l" t="t" r="r" b="b"/>
            <a:pathLst>
              <a:path w="479147" h="479147">
                <a:moveTo>
                  <a:pt x="0" y="0"/>
                </a:moveTo>
                <a:lnTo>
                  <a:pt x="479147" y="0"/>
                </a:lnTo>
                <a:lnTo>
                  <a:pt x="479147" y="479146"/>
                </a:lnTo>
                <a:lnTo>
                  <a:pt x="0" y="47914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3" name="Freeform 13"/>
          <p:cNvSpPr/>
          <p:nvPr/>
        </p:nvSpPr>
        <p:spPr>
          <a:xfrm>
            <a:off x="12363188" y="5877793"/>
            <a:ext cx="479147" cy="479147"/>
          </a:xfrm>
          <a:custGeom>
            <a:avLst/>
            <a:gdLst/>
            <a:ahLst/>
            <a:cxnLst/>
            <a:rect l="l" t="t" r="r" b="b"/>
            <a:pathLst>
              <a:path w="479147" h="479147">
                <a:moveTo>
                  <a:pt x="0" y="0"/>
                </a:moveTo>
                <a:lnTo>
                  <a:pt x="479147" y="0"/>
                </a:lnTo>
                <a:lnTo>
                  <a:pt x="479147" y="479146"/>
                </a:lnTo>
                <a:lnTo>
                  <a:pt x="0" y="47914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14" name="Group 14"/>
          <p:cNvGrpSpPr/>
          <p:nvPr/>
        </p:nvGrpSpPr>
        <p:grpSpPr>
          <a:xfrm>
            <a:off x="12105146" y="5619750"/>
            <a:ext cx="995232" cy="99523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65D93"/>
            </a:solidFill>
          </p:spPr>
          <p:txBody>
            <a:bodyPr/>
            <a:lstStyle/>
            <a:p>
              <a:endParaRPr lang="en-US"/>
            </a:p>
          </p:txBody>
        </p:sp>
        <p:sp>
          <p:nvSpPr>
            <p:cNvPr id="16" name="TextBox 16"/>
            <p:cNvSpPr txBox="1"/>
            <p:nvPr/>
          </p:nvSpPr>
          <p:spPr>
            <a:xfrm>
              <a:off x="76200" y="-9525"/>
              <a:ext cx="660400" cy="746125"/>
            </a:xfrm>
            <a:prstGeom prst="rect">
              <a:avLst/>
            </a:prstGeom>
          </p:spPr>
          <p:txBody>
            <a:bodyPr lIns="61560" tIns="61560" rIns="61560" bIns="61560" rtlCol="0" anchor="ctr"/>
            <a:lstStyle/>
            <a:p>
              <a:pPr algn="ctr">
                <a:lnSpc>
                  <a:spcPts val="2239"/>
                </a:lnSpc>
              </a:pPr>
              <a:endParaRPr/>
            </a:p>
          </p:txBody>
        </p:sp>
      </p:grpSp>
      <p:sp>
        <p:nvSpPr>
          <p:cNvPr id="17" name="Freeform 17"/>
          <p:cNvSpPr/>
          <p:nvPr/>
        </p:nvSpPr>
        <p:spPr>
          <a:xfrm rot="905586">
            <a:off x="12771609" y="692678"/>
            <a:ext cx="3280581" cy="4094328"/>
          </a:xfrm>
          <a:custGeom>
            <a:avLst/>
            <a:gdLst/>
            <a:ahLst/>
            <a:cxnLst/>
            <a:rect l="l" t="t" r="r" b="b"/>
            <a:pathLst>
              <a:path w="3280581" h="4094328">
                <a:moveTo>
                  <a:pt x="0" y="0"/>
                </a:moveTo>
                <a:lnTo>
                  <a:pt x="3280581" y="0"/>
                </a:lnTo>
                <a:lnTo>
                  <a:pt x="3280581" y="4094328"/>
                </a:lnTo>
                <a:lnTo>
                  <a:pt x="0" y="4094328"/>
                </a:lnTo>
                <a:lnTo>
                  <a:pt x="0" y="0"/>
                </a:lnTo>
                <a:close/>
              </a:path>
            </a:pathLst>
          </a:custGeom>
          <a:blipFill>
            <a:blip r:embed="rId7"/>
            <a:stretch>
              <a:fillRect/>
            </a:stretch>
          </a:blipFill>
          <a:ln cap="sq">
            <a:noFill/>
            <a:prstDash val="solid"/>
            <a:miter/>
          </a:ln>
        </p:spPr>
        <p:txBody>
          <a:bodyPr/>
          <a:lstStyle/>
          <a:p>
            <a:endParaRPr lang="en-US"/>
          </a:p>
        </p:txBody>
      </p:sp>
      <p:sp>
        <p:nvSpPr>
          <p:cNvPr id="18" name="TextBox 18"/>
          <p:cNvSpPr txBox="1"/>
          <p:nvPr/>
        </p:nvSpPr>
        <p:spPr>
          <a:xfrm>
            <a:off x="4686178" y="2682692"/>
            <a:ext cx="7160899" cy="1944370"/>
          </a:xfrm>
          <a:prstGeom prst="rect">
            <a:avLst/>
          </a:prstGeom>
        </p:spPr>
        <p:txBody>
          <a:bodyPr lIns="0" tIns="0" rIns="0" bIns="0" rtlCol="0" anchor="t">
            <a:spAutoFit/>
          </a:bodyPr>
          <a:lstStyle/>
          <a:p>
            <a:pPr marL="0" lvl="0" indent="0" algn="ctr">
              <a:lnSpc>
                <a:spcPts val="6800"/>
              </a:lnSpc>
              <a:spcBef>
                <a:spcPct val="0"/>
              </a:spcBef>
            </a:pPr>
            <a:r>
              <a:rPr lang="en-US" sz="6800" b="1">
                <a:solidFill>
                  <a:srgbClr val="FFFFFF"/>
                </a:solidFill>
                <a:latin typeface="Agrandir Bold"/>
                <a:ea typeface="Agrandir Bold"/>
                <a:cs typeface="Agrandir Bold"/>
                <a:sym typeface="Agrandir Bold"/>
              </a:rPr>
              <a:t>Legal St</a:t>
            </a:r>
            <a:r>
              <a:rPr lang="en-US" sz="6800" b="1" u="none" strike="noStrike">
                <a:solidFill>
                  <a:srgbClr val="FFFFFF"/>
                </a:solidFill>
                <a:latin typeface="Agrandir Bold"/>
                <a:ea typeface="Agrandir Bold"/>
                <a:cs typeface="Agrandir Bold"/>
                <a:sym typeface="Agrandir Bold"/>
              </a:rPr>
              <a:t>ructure &amp; Funding</a:t>
            </a:r>
          </a:p>
        </p:txBody>
      </p:sp>
      <p:sp>
        <p:nvSpPr>
          <p:cNvPr id="19" name="TextBox 19"/>
          <p:cNvSpPr txBox="1"/>
          <p:nvPr/>
        </p:nvSpPr>
        <p:spPr>
          <a:xfrm>
            <a:off x="3336465" y="6782309"/>
            <a:ext cx="3396221" cy="2286635"/>
          </a:xfrm>
          <a:prstGeom prst="rect">
            <a:avLst/>
          </a:prstGeom>
        </p:spPr>
        <p:txBody>
          <a:bodyPr lIns="0" tIns="0" rIns="0" bIns="0" rtlCol="0" anchor="t">
            <a:spAutoFit/>
          </a:bodyPr>
          <a:lstStyle/>
          <a:p>
            <a:pPr algn="ctr">
              <a:lnSpc>
                <a:spcPts val="3639"/>
              </a:lnSpc>
            </a:pPr>
            <a:r>
              <a:rPr lang="en-US" sz="2599" b="1">
                <a:solidFill>
                  <a:srgbClr val="0B0A0A"/>
                </a:solidFill>
                <a:latin typeface="Poppins Semi-Bold"/>
                <a:ea typeface="Poppins Semi-Bold"/>
                <a:cs typeface="Poppins Semi-Bold"/>
                <a:sym typeface="Poppins Semi-Bold"/>
              </a:rPr>
              <a:t>Legal Status: Private Limited Company (Ltd) – For Limited Liability and Credibility.</a:t>
            </a:r>
          </a:p>
        </p:txBody>
      </p:sp>
      <p:sp>
        <p:nvSpPr>
          <p:cNvPr id="20" name="TextBox 20"/>
          <p:cNvSpPr txBox="1"/>
          <p:nvPr/>
        </p:nvSpPr>
        <p:spPr>
          <a:xfrm>
            <a:off x="7213731" y="6815329"/>
            <a:ext cx="3396221" cy="915035"/>
          </a:xfrm>
          <a:prstGeom prst="rect">
            <a:avLst/>
          </a:prstGeom>
        </p:spPr>
        <p:txBody>
          <a:bodyPr lIns="0" tIns="0" rIns="0" bIns="0" rtlCol="0" anchor="t">
            <a:spAutoFit/>
          </a:bodyPr>
          <a:lstStyle/>
          <a:p>
            <a:pPr algn="ctr">
              <a:lnSpc>
                <a:spcPts val="3639"/>
              </a:lnSpc>
            </a:pPr>
            <a:r>
              <a:rPr lang="en-US" sz="2599" b="1">
                <a:solidFill>
                  <a:srgbClr val="0B0A0A"/>
                </a:solidFill>
                <a:latin typeface="Poppins Semi-Bold"/>
                <a:ea typeface="Poppins Semi-Bold"/>
                <a:cs typeface="Poppins Semi-Bold"/>
                <a:sym typeface="Poppins Semi-Bold"/>
              </a:rPr>
              <a:t>Funding Target: £150k - £200k.</a:t>
            </a:r>
          </a:p>
        </p:txBody>
      </p:sp>
      <p:sp>
        <p:nvSpPr>
          <p:cNvPr id="21" name="TextBox 21"/>
          <p:cNvSpPr txBox="1"/>
          <p:nvPr/>
        </p:nvSpPr>
        <p:spPr>
          <a:xfrm>
            <a:off x="11144225" y="6782309"/>
            <a:ext cx="3396221" cy="1829435"/>
          </a:xfrm>
          <a:prstGeom prst="rect">
            <a:avLst/>
          </a:prstGeom>
        </p:spPr>
        <p:txBody>
          <a:bodyPr lIns="0" tIns="0" rIns="0" bIns="0" rtlCol="0" anchor="t">
            <a:spAutoFit/>
          </a:bodyPr>
          <a:lstStyle/>
          <a:p>
            <a:pPr algn="ctr">
              <a:lnSpc>
                <a:spcPts val="3639"/>
              </a:lnSpc>
            </a:pPr>
            <a:r>
              <a:rPr lang="en-US" sz="2599" b="1">
                <a:solidFill>
                  <a:srgbClr val="0B0A0A"/>
                </a:solidFill>
                <a:latin typeface="Poppins Semi-Bold"/>
                <a:ea typeface="Poppins Semi-Bold"/>
                <a:cs typeface="Poppins Semi-Bold"/>
                <a:sym typeface="Poppins Semi-Bold"/>
              </a:rPr>
              <a:t>Sources: Green Finance, Asset Leasing, Regional Grants.</a:t>
            </a:r>
          </a:p>
        </p:txBody>
      </p:sp>
      <p:sp>
        <p:nvSpPr>
          <p:cNvPr id="22" name="Freeform 22"/>
          <p:cNvSpPr/>
          <p:nvPr/>
        </p:nvSpPr>
        <p:spPr>
          <a:xfrm>
            <a:off x="14153857" y="2954597"/>
            <a:ext cx="3584590" cy="2916960"/>
          </a:xfrm>
          <a:custGeom>
            <a:avLst/>
            <a:gdLst/>
            <a:ahLst/>
            <a:cxnLst/>
            <a:rect l="l" t="t" r="r" b="b"/>
            <a:pathLst>
              <a:path w="3584590" h="2916960">
                <a:moveTo>
                  <a:pt x="0" y="0"/>
                </a:moveTo>
                <a:lnTo>
                  <a:pt x="3584590" y="0"/>
                </a:lnTo>
                <a:lnTo>
                  <a:pt x="3584590" y="2916960"/>
                </a:lnTo>
                <a:lnTo>
                  <a:pt x="0" y="2916960"/>
                </a:lnTo>
                <a:lnTo>
                  <a:pt x="0" y="0"/>
                </a:lnTo>
                <a:close/>
              </a:path>
            </a:pathLst>
          </a:custGeom>
          <a:blipFill>
            <a:blip r:embed="rId8"/>
            <a:stretch>
              <a:fillRect/>
            </a:stretch>
          </a:blipFill>
        </p:spPr>
        <p:txBody>
          <a:bodyPr/>
          <a:lstStyle/>
          <a:p>
            <a:endParaRPr lang="en-US"/>
          </a:p>
        </p:txBody>
      </p:sp>
      <p:sp>
        <p:nvSpPr>
          <p:cNvPr id="23" name="Freeform 23"/>
          <p:cNvSpPr/>
          <p:nvPr/>
        </p:nvSpPr>
        <p:spPr>
          <a:xfrm rot="-5400000">
            <a:off x="456867" y="8288574"/>
            <a:ext cx="1941685" cy="2855419"/>
          </a:xfrm>
          <a:custGeom>
            <a:avLst/>
            <a:gdLst/>
            <a:ahLst/>
            <a:cxnLst/>
            <a:rect l="l" t="t" r="r" b="b"/>
            <a:pathLst>
              <a:path w="1941685" h="2855419">
                <a:moveTo>
                  <a:pt x="0" y="0"/>
                </a:moveTo>
                <a:lnTo>
                  <a:pt x="1941685" y="0"/>
                </a:lnTo>
                <a:lnTo>
                  <a:pt x="1941685" y="2855419"/>
                </a:lnTo>
                <a:lnTo>
                  <a:pt x="0" y="2855419"/>
                </a:lnTo>
                <a:lnTo>
                  <a:pt x="0" y="0"/>
                </a:lnTo>
                <a:close/>
              </a:path>
            </a:pathLst>
          </a:custGeom>
          <a:blipFill>
            <a:blip r:embed="rId9"/>
            <a:stretch>
              <a:fillRect/>
            </a:stretch>
          </a:blipFill>
          <a:ln cap="sq">
            <a:noFill/>
            <a:prstDash val="solid"/>
            <a:miter/>
          </a:ln>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639</Words>
  <Application>Microsoft Office PowerPoint</Application>
  <PresentationFormat>Custom</PresentationFormat>
  <Paragraphs>34</Paragraphs>
  <Slides>5</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Poppins Italics</vt:lpstr>
      <vt:lpstr>Calibri</vt:lpstr>
      <vt:lpstr>Poppins</vt:lpstr>
      <vt:lpstr>Poppins Semi-Bold</vt:lpstr>
      <vt:lpstr>Poppins Bold</vt:lpstr>
      <vt:lpstr>Agrandir Bold</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OS-UKAH-ALICE-02</dc:title>
  <dc:creator>Salman Traders</dc:creator>
  <cp:lastModifiedBy>jonathan minott</cp:lastModifiedBy>
  <cp:revision>6</cp:revision>
  <dcterms:created xsi:type="dcterms:W3CDTF">2006-08-16T00:00:00Z</dcterms:created>
  <dcterms:modified xsi:type="dcterms:W3CDTF">2025-11-07T18:58:01Z</dcterms:modified>
  <dc:identifier>DAG2uH0_q9c</dc:identifier>
</cp:coreProperties>
</file>