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10/25/2025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130593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10/25/2025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12807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10/25/2025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28718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10/25/2025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77837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10/25/2025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16540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10/25/2025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07543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10/25/2025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360672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10/25/2025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12837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10/25/2025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87277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10/25/2025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94701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10/25/2025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73319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10/25/2025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02908710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4BBCA3C4-4056-965D-4075-75F320813C02}"/>
              </a:ext>
            </a:extLst>
          </p:cNvPr>
          <p:cNvPicPr>
            <a:picLocks noChangeAspect="1"/>
          </p:cNvPicPr>
          <p:nvPr/>
        </p:nvPicPr>
        <p:blipFill>
          <a:blip r:embed="rId4">
            <a:alphaModFix amt="50000"/>
          </a:blip>
          <a:srcRect t="7726" r="-2" b="7877"/>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sz="5600">
                <a:solidFill>
                  <a:srgbClr val="FFFFFF"/>
                </a:solidFill>
              </a:rPr>
              <a:t>Evaluating the Care and Support Needs of Older People</a:t>
            </a:r>
            <a:br>
              <a:rPr lang="en-GB" sz="5600">
                <a:solidFill>
                  <a:srgbClr val="FFFFFF"/>
                </a:solidFill>
              </a:rPr>
            </a:br>
            <a:endParaRPr lang="en-GB" sz="56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sz="1700">
                <a:solidFill>
                  <a:srgbClr val="FFFFFF"/>
                </a:solidFill>
              </a:rPr>
              <a:t>Student Name: Florentina Magdalena Anghel</a:t>
            </a:r>
          </a:p>
          <a:p>
            <a:r>
              <a:rPr lang="en-GB" sz="1700">
                <a:solidFill>
                  <a:srgbClr val="FFFFFF"/>
                </a:solidFill>
              </a:rPr>
              <a:t>Student Number: 2233146</a:t>
            </a:r>
          </a:p>
          <a:p>
            <a:r>
              <a:rPr lang="en-GB" sz="1700">
                <a:solidFill>
                  <a:srgbClr val="FFFFFF"/>
                </a:solidFill>
              </a:rPr>
              <a:t>Module Code: BMHP6027 Individual Presentation</a:t>
            </a:r>
          </a:p>
        </p:txBody>
      </p:sp>
      <p:pic>
        <p:nvPicPr>
          <p:cNvPr id="7" name="Video 6">
            <a:hlinkClick r:id="" action="ppaction://media"/>
            <a:extLst>
              <a:ext uri="{FF2B5EF4-FFF2-40B4-BE49-F238E27FC236}">
                <a16:creationId xmlns:a16="http://schemas.microsoft.com/office/drawing/2014/main" id="{F93510FE-0BED-74B4-36DE-315E355B22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9657"/>
    </mc:Choice>
    <mc:Fallback>
      <p:transition spd="slow" advTm="59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93D9-BB2A-8E3A-89A3-FA4AE4A51BA5}"/>
              </a:ext>
            </a:extLst>
          </p:cNvPr>
          <p:cNvSpPr>
            <a:spLocks noGrp="1"/>
          </p:cNvSpPr>
          <p:nvPr>
            <p:ph type="title"/>
          </p:nvPr>
        </p:nvSpPr>
        <p:spPr>
          <a:xfrm>
            <a:off x="612648" y="548640"/>
            <a:ext cx="10741152" cy="1132258"/>
          </a:xfrm>
        </p:spPr>
        <p:txBody>
          <a:bodyPr anchor="t">
            <a:normAutofit/>
          </a:bodyPr>
          <a:lstStyle/>
          <a:p>
            <a:r>
              <a:rPr lang="en-GB"/>
              <a:t>Introduction</a:t>
            </a:r>
            <a:br>
              <a:rPr lang="en-GB"/>
            </a:br>
            <a:endParaRPr lang="en-GB"/>
          </a:p>
        </p:txBody>
      </p:sp>
      <p:sp>
        <p:nvSpPr>
          <p:cNvPr id="3" name="Content Placeholder 2">
            <a:extLst>
              <a:ext uri="{FF2B5EF4-FFF2-40B4-BE49-F238E27FC236}">
                <a16:creationId xmlns:a16="http://schemas.microsoft.com/office/drawing/2014/main" id="{538887A4-8798-2701-208F-1DB9C5D4B0F1}"/>
              </a:ext>
            </a:extLst>
          </p:cNvPr>
          <p:cNvSpPr>
            <a:spLocks noGrp="1"/>
          </p:cNvSpPr>
          <p:nvPr>
            <p:ph sz="half" idx="1"/>
          </p:nvPr>
        </p:nvSpPr>
        <p:spPr>
          <a:xfrm>
            <a:off x="612648" y="1825625"/>
            <a:ext cx="5181600" cy="4351338"/>
          </a:xfrm>
        </p:spPr>
        <p:txBody>
          <a:bodyPr vert="horz" lIns="91440" tIns="45720" rIns="91440" bIns="45720" rtlCol="0">
            <a:normAutofit/>
          </a:bodyPr>
          <a:lstStyle/>
          <a:p>
            <a:pPr>
              <a:lnSpc>
                <a:spcPct val="110000"/>
              </a:lnSpc>
            </a:pPr>
            <a:r>
              <a:rPr lang="en-GB" sz="1400"/>
              <a:t>This presentation evaluates the care, empowerment, and support needs of older adults in the UK, exploring theory, policy, and recommendations for improved practice.</a:t>
            </a:r>
          </a:p>
          <a:p>
            <a:pPr>
              <a:lnSpc>
                <a:spcPct val="110000"/>
              </a:lnSpc>
            </a:pPr>
            <a:r>
              <a:rPr lang="en-GB" sz="1400"/>
              <a:t>The term “older people” usually refers to adults 65 or older. WHO and other governments use this age criteria to define the elderly. Cultural, social, and economic settings, as well as health, retirement, and dependency levels, can affect the definition.</a:t>
            </a:r>
          </a:p>
          <a:p>
            <a:pPr>
              <a:lnSpc>
                <a:spcPct val="110000"/>
              </a:lnSpc>
            </a:pPr>
            <a:r>
              <a:rPr lang="en-GB" sz="1400"/>
              <a:t>Overview of UK Ageing Population </a:t>
            </a:r>
          </a:p>
          <a:p>
            <a:pPr>
              <a:lnSpc>
                <a:spcPct val="110000"/>
              </a:lnSpc>
            </a:pPr>
            <a:r>
              <a:rPr lang="en-GB" sz="1400"/>
              <a:t>Due to rising life expectancy, falling fertility, and net international migration, the UK population is quickly ageing. In mid-2024, the UK population was estimated at 68.3 million, with a median age of 40.5 years (higher in England and Wales). The number of 65-year-olds has grown gradually due to post-World War II baby boomers retiring and healthcare improvements.</a:t>
            </a:r>
          </a:p>
          <a:p>
            <a:pPr>
              <a:lnSpc>
                <a:spcPct val="110000"/>
              </a:lnSpc>
            </a:pPr>
            <a:endParaRPr lang="en-GB" sz="1400"/>
          </a:p>
          <a:p>
            <a:pPr>
              <a:lnSpc>
                <a:spcPct val="110000"/>
              </a:lnSpc>
            </a:pPr>
            <a:endParaRPr lang="en-GB" sz="1400"/>
          </a:p>
        </p:txBody>
      </p:sp>
      <p:pic>
        <p:nvPicPr>
          <p:cNvPr id="4" name="Picture 3" descr="A person touching a person&amp;#39;s shoulder&#10;&#10;AI-generated content may be incorrect.">
            <a:extLst>
              <a:ext uri="{FF2B5EF4-FFF2-40B4-BE49-F238E27FC236}">
                <a16:creationId xmlns:a16="http://schemas.microsoft.com/office/drawing/2014/main" id="{437C72BA-DE46-3CE9-7CE7-179B799F9D93}"/>
              </a:ext>
            </a:extLst>
          </p:cNvPr>
          <p:cNvPicPr>
            <a:picLocks noChangeAspect="1"/>
          </p:cNvPicPr>
          <p:nvPr/>
        </p:nvPicPr>
        <p:blipFill>
          <a:blip r:embed="rId4"/>
          <a:stretch>
            <a:fillRect/>
          </a:stretch>
        </p:blipFill>
        <p:spPr>
          <a:xfrm>
            <a:off x="6172200" y="2271935"/>
            <a:ext cx="5181600" cy="3458718"/>
          </a:xfrm>
          <a:prstGeom prst="rect">
            <a:avLst/>
          </a:prstGeom>
          <a:noFill/>
        </p:spPr>
      </p:pic>
      <p:sp>
        <p:nvSpPr>
          <p:cNvPr id="9" name="Date Placeholder 4">
            <a:extLst>
              <a:ext uri="{FF2B5EF4-FFF2-40B4-BE49-F238E27FC236}">
                <a16:creationId xmlns:a16="http://schemas.microsoft.com/office/drawing/2014/main" id="{B13EB190-D252-72AE-BF99-7981D5D98DEC}"/>
              </a:ext>
            </a:extLst>
          </p:cNvPr>
          <p:cNvSpPr>
            <a:spLocks noGrp="1"/>
          </p:cNvSpPr>
          <p:nvPr>
            <p:ph type="dt" sz="half" idx="10"/>
          </p:nvPr>
        </p:nvSpPr>
        <p:spPr>
          <a:xfrm>
            <a:off x="137160" y="6453002"/>
            <a:ext cx="3494314" cy="365125"/>
          </a:xfrm>
        </p:spPr>
        <p:txBody>
          <a:bodyPr/>
          <a:lstStyle/>
          <a:p>
            <a:pPr>
              <a:spcAft>
                <a:spcPts val="600"/>
              </a:spcAft>
            </a:pPr>
            <a:fld id="{5DF248FE-8427-45AB-928F-769EBD38E2DB}" type="datetime1">
              <a:rPr/>
              <a:pPr>
                <a:spcAft>
                  <a:spcPts val="600"/>
                </a:spcAft>
              </a:pPr>
              <a:t>10/25/2025</a:t>
            </a:fld>
            <a:endParaRPr lang="en-US"/>
          </a:p>
        </p:txBody>
      </p:sp>
      <p:sp>
        <p:nvSpPr>
          <p:cNvPr id="11" name="Footer Placeholder 5">
            <a:extLst>
              <a:ext uri="{FF2B5EF4-FFF2-40B4-BE49-F238E27FC236}">
                <a16:creationId xmlns:a16="http://schemas.microsoft.com/office/drawing/2014/main" id="{09BA90AF-548F-5146-3A67-DD71393B1670}"/>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C91889BC-47F2-0930-CA7D-7D082AF154F3}"/>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2</a:t>
            </a:fld>
            <a:endParaRPr lang="en-US"/>
          </a:p>
        </p:txBody>
      </p:sp>
      <p:pic>
        <p:nvPicPr>
          <p:cNvPr id="7" name="Video 6">
            <a:hlinkClick r:id="" action="ppaction://media"/>
            <a:extLst>
              <a:ext uri="{FF2B5EF4-FFF2-40B4-BE49-F238E27FC236}">
                <a16:creationId xmlns:a16="http://schemas.microsoft.com/office/drawing/2014/main" id="{EC98CE40-AA0E-F906-0C64-72FE64E1AE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95356"/>
      </p:ext>
    </p:extLst>
  </p:cSld>
  <p:clrMapOvr>
    <a:masterClrMapping/>
  </p:clrMapOvr>
  <mc:AlternateContent xmlns:mc="http://schemas.openxmlformats.org/markup-compatibility/2006">
    <mc:Choice xmlns:p14="http://schemas.microsoft.com/office/powerpoint/2010/main" Requires="p14">
      <p:transition spd="slow" p14:dur="2000" advTm="128421"/>
    </mc:Choice>
    <mc:Fallback>
      <p:transition spd="slow" advTm="128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30E9A-BDEF-5E3F-032C-3F243B5FEEA8}"/>
              </a:ext>
            </a:extLst>
          </p:cNvPr>
          <p:cNvSpPr>
            <a:spLocks noGrp="1"/>
          </p:cNvSpPr>
          <p:nvPr>
            <p:ph type="title"/>
          </p:nvPr>
        </p:nvSpPr>
        <p:spPr>
          <a:xfrm>
            <a:off x="612648" y="548640"/>
            <a:ext cx="10741152" cy="1132258"/>
          </a:xfrm>
        </p:spPr>
        <p:txBody>
          <a:bodyPr anchor="t">
            <a:normAutofit/>
          </a:bodyPr>
          <a:lstStyle/>
          <a:p>
            <a:r>
              <a:rPr lang="en-GB" sz="2800"/>
              <a:t>Key Statistics from the Office for National Statistics (ONS)</a:t>
            </a:r>
            <a:br>
              <a:rPr lang="en-GB" sz="2800"/>
            </a:br>
            <a:endParaRPr lang="en-US" sz="2800"/>
          </a:p>
        </p:txBody>
      </p:sp>
      <p:pic>
        <p:nvPicPr>
          <p:cNvPr id="4" name="Picture 3" descr="A person and person looking at a photo album&#10;&#10;AI-generated content may be incorrect.">
            <a:extLst>
              <a:ext uri="{FF2B5EF4-FFF2-40B4-BE49-F238E27FC236}">
                <a16:creationId xmlns:a16="http://schemas.microsoft.com/office/drawing/2014/main" id="{14EEBA01-1C8B-0FDE-CE68-E8123A1513DF}"/>
              </a:ext>
            </a:extLst>
          </p:cNvPr>
          <p:cNvPicPr>
            <a:picLocks noChangeAspect="1"/>
          </p:cNvPicPr>
          <p:nvPr/>
        </p:nvPicPr>
        <p:blipFill>
          <a:blip r:embed="rId4"/>
          <a:srcRect l="17974" r="2539" b="-1"/>
          <a:stretch>
            <a:fillRect/>
          </a:stretch>
        </p:blipFill>
        <p:spPr>
          <a:xfrm>
            <a:off x="612648" y="1825625"/>
            <a:ext cx="5181600" cy="4351338"/>
          </a:xfrm>
          <a:prstGeom prst="rect">
            <a:avLst/>
          </a:prstGeom>
          <a:noFill/>
        </p:spPr>
      </p:pic>
      <p:sp>
        <p:nvSpPr>
          <p:cNvPr id="3" name="Content Placeholder 2">
            <a:extLst>
              <a:ext uri="{FF2B5EF4-FFF2-40B4-BE49-F238E27FC236}">
                <a16:creationId xmlns:a16="http://schemas.microsoft.com/office/drawing/2014/main" id="{9BAF1063-7810-7DCA-9270-DBE0F1412CE1}"/>
              </a:ext>
            </a:extLst>
          </p:cNvPr>
          <p:cNvSpPr>
            <a:spLocks noGrp="1"/>
          </p:cNvSpPr>
          <p:nvPr>
            <p:ph sz="half" idx="2"/>
          </p:nvPr>
        </p:nvSpPr>
        <p:spPr>
          <a:xfrm>
            <a:off x="6172200" y="1825625"/>
            <a:ext cx="5181600" cy="4351338"/>
          </a:xfrm>
        </p:spPr>
        <p:txBody>
          <a:bodyPr vert="horz" lIns="91440" tIns="45720" rIns="91440" bIns="45720" rtlCol="0">
            <a:normAutofit/>
          </a:bodyPr>
          <a:lstStyle/>
          <a:p>
            <a:pPr>
              <a:lnSpc>
                <a:spcPct val="110000"/>
              </a:lnSpc>
            </a:pPr>
            <a:r>
              <a:rPr lang="en-GB" sz="1400"/>
              <a:t>Current Size: As of 2025, 19% of England's population (11 million) is 65 or older, and 38% (22 million) is 50 or older. In the UK, 12.3 million individuals are 65+ (18% of the population).</a:t>
            </a:r>
          </a:p>
          <a:p>
            <a:pPr>
              <a:lnSpc>
                <a:spcPct val="110000"/>
              </a:lnSpc>
            </a:pPr>
            <a:r>
              <a:rPr lang="en-GB" sz="1400"/>
              <a:t> Very Old Population: The UK has over 600,000 persons aged 90+ (mid-2024 projection), including 15,000 centenarians, a number anticipated to climb. </a:t>
            </a:r>
          </a:p>
          <a:p>
            <a:pPr>
              <a:lnSpc>
                <a:spcPct val="110000"/>
              </a:lnSpc>
            </a:pPr>
            <a:r>
              <a:rPr lang="en-GB" sz="1400"/>
              <a:t>From 5 million to nearly 10 million, the number of 75+ individuals is expected to increase by 2039. By 2043, 17.4 million people over 65 will make up 24% of the population. Britain's population is predicted to reach 70 million by mid-2026, with 85+ rising quickest. </a:t>
            </a:r>
          </a:p>
          <a:p>
            <a:pPr>
              <a:lnSpc>
                <a:spcPct val="110000"/>
              </a:lnSpc>
            </a:pPr>
            <a:r>
              <a:rPr lang="en-GB" sz="1400"/>
              <a:t> Dependency Trends: The old-age dependency ratio (state pensioners per 1,000 working-age adults) is expected to rise from 300 in 2024 to over 350 in 2040, straining pensions and healthcare.</a:t>
            </a:r>
          </a:p>
          <a:p>
            <a:pPr>
              <a:lnSpc>
                <a:spcPct val="110000"/>
              </a:lnSpc>
            </a:pPr>
            <a:endParaRPr lang="en-GB" sz="1400"/>
          </a:p>
        </p:txBody>
      </p:sp>
      <p:sp>
        <p:nvSpPr>
          <p:cNvPr id="9" name="Date Placeholder 4">
            <a:extLst>
              <a:ext uri="{FF2B5EF4-FFF2-40B4-BE49-F238E27FC236}">
                <a16:creationId xmlns:a16="http://schemas.microsoft.com/office/drawing/2014/main" id="{A5083138-B362-7E3E-AACF-F6810676105C}"/>
              </a:ext>
            </a:extLst>
          </p:cNvPr>
          <p:cNvSpPr>
            <a:spLocks noGrp="1"/>
          </p:cNvSpPr>
          <p:nvPr>
            <p:ph type="dt" sz="half" idx="10"/>
          </p:nvPr>
        </p:nvSpPr>
        <p:spPr>
          <a:xfrm>
            <a:off x="137160" y="6453002"/>
            <a:ext cx="3494314" cy="365125"/>
          </a:xfrm>
        </p:spPr>
        <p:txBody>
          <a:bodyPr/>
          <a:lstStyle/>
          <a:p>
            <a:pPr>
              <a:spcAft>
                <a:spcPts val="600"/>
              </a:spcAft>
            </a:pPr>
            <a:fld id="{E3C2DA94-A0D5-4295-9BB4-A213CABBBAF1}" type="datetime1">
              <a:rPr/>
              <a:pPr>
                <a:spcAft>
                  <a:spcPts val="600"/>
                </a:spcAft>
              </a:pPr>
              <a:t>10/25/2025</a:t>
            </a:fld>
            <a:endParaRPr lang="en-US"/>
          </a:p>
        </p:txBody>
      </p:sp>
      <p:sp>
        <p:nvSpPr>
          <p:cNvPr id="11" name="Footer Placeholder 5">
            <a:extLst>
              <a:ext uri="{FF2B5EF4-FFF2-40B4-BE49-F238E27FC236}">
                <a16:creationId xmlns:a16="http://schemas.microsoft.com/office/drawing/2014/main" id="{8110BCA8-F61F-9C15-1BEA-7B6F2B82C46A}"/>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A01DDBC1-E83F-A82A-F0B8-4C2B19AE9E95}"/>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3</a:t>
            </a:fld>
            <a:endParaRPr lang="en-US"/>
          </a:p>
        </p:txBody>
      </p:sp>
      <p:pic>
        <p:nvPicPr>
          <p:cNvPr id="6" name="Video 5">
            <a:hlinkClick r:id="" action="ppaction://media"/>
            <a:extLst>
              <a:ext uri="{FF2B5EF4-FFF2-40B4-BE49-F238E27FC236}">
                <a16:creationId xmlns:a16="http://schemas.microsoft.com/office/drawing/2014/main" id="{EC3ED8B2-E0A3-94F7-EC42-E5B6692A15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676395"/>
      </p:ext>
    </p:extLst>
  </p:cSld>
  <p:clrMapOvr>
    <a:masterClrMapping/>
  </p:clrMapOvr>
  <mc:AlternateContent xmlns:mc="http://schemas.openxmlformats.org/markup-compatibility/2006">
    <mc:Choice xmlns:p14="http://schemas.microsoft.com/office/powerpoint/2010/main" Requires="p14">
      <p:transition spd="slow" p14:dur="2000" advTm="77443"/>
    </mc:Choice>
    <mc:Fallback>
      <p:transition spd="slow" advTm="77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B215-4767-7CFB-CEC0-11D70086EE5E}"/>
              </a:ext>
            </a:extLst>
          </p:cNvPr>
          <p:cNvSpPr>
            <a:spLocks noGrp="1"/>
          </p:cNvSpPr>
          <p:nvPr>
            <p:ph type="title"/>
          </p:nvPr>
        </p:nvSpPr>
        <p:spPr/>
        <p:txBody>
          <a:bodyPr>
            <a:normAutofit/>
          </a:bodyPr>
          <a:lstStyle/>
          <a:p>
            <a:r>
              <a:rPr lang="en-GB" sz="2800">
                <a:ea typeface="+mj-lt"/>
                <a:cs typeface="+mj-lt"/>
              </a:rPr>
              <a:t>Insights from Age UK and Related Sources</a:t>
            </a:r>
            <a:endParaRPr lang="en-US" sz="2800"/>
          </a:p>
        </p:txBody>
      </p:sp>
      <p:sp>
        <p:nvSpPr>
          <p:cNvPr id="3" name="Content Placeholder 2">
            <a:extLst>
              <a:ext uri="{FF2B5EF4-FFF2-40B4-BE49-F238E27FC236}">
                <a16:creationId xmlns:a16="http://schemas.microsoft.com/office/drawing/2014/main" id="{1863272E-27F2-160C-68BB-C8815C859B38}"/>
              </a:ext>
            </a:extLst>
          </p:cNvPr>
          <p:cNvSpPr>
            <a:spLocks noGrp="1"/>
          </p:cNvSpPr>
          <p:nvPr>
            <p:ph idx="1"/>
          </p:nvPr>
        </p:nvSpPr>
        <p:spPr>
          <a:xfrm>
            <a:off x="389966" y="1523066"/>
            <a:ext cx="10963834" cy="4653897"/>
          </a:xfrm>
        </p:spPr>
        <p:txBody>
          <a:bodyPr vert="horz" lIns="91440" tIns="45720" rIns="91440" bIns="45720" rtlCol="0" anchor="t">
            <a:normAutofit fontScale="62500" lnSpcReduction="20000"/>
          </a:bodyPr>
          <a:lstStyle/>
          <a:p>
            <a:r>
              <a:rPr lang="en-GB">
                <a:ea typeface="+mn-lt"/>
                <a:cs typeface="+mn-lt"/>
              </a:rPr>
              <a:t>Age UK highlights the social and economic effects of this demographic change, including diversity and vulnerabilities:</a:t>
            </a:r>
            <a:endParaRPr lang="en-GB"/>
          </a:p>
          <a:p>
            <a:endParaRPr lang="en-GB"/>
          </a:p>
          <a:p>
            <a:endParaRPr lang="en-GB"/>
          </a:p>
          <a:p>
            <a:r>
              <a:rPr lang="en-GB">
                <a:ea typeface="+mn-lt"/>
                <a:cs typeface="+mn-lt"/>
              </a:rPr>
              <a:t>• Diverse elder population: Urban areas include more older Black, Asian, and Minority Ethnic (BAME) people, with expectations for expansion. LGBT+ seniors are more numerous in London and coastal areas.</a:t>
            </a:r>
            <a:endParaRPr lang="en-GB"/>
          </a:p>
          <a:p>
            <a:endParaRPr lang="en-GB"/>
          </a:p>
          <a:p>
            <a:r>
              <a:rPr lang="en-GB">
                <a:ea typeface="+mn-lt"/>
                <a:cs typeface="+mn-lt"/>
              </a:rPr>
              <a:t>Health and Poverty: 80% of older persons want to age in place, yet chronic illnesses like dementia are expected to reach 1.6 million by 2040. Fixed incomes and housing upkeep costs put 12% of 65+ homeowners and 1 in 5 pensioners in poverty.</a:t>
            </a:r>
            <a:endParaRPr lang="en-GB"/>
          </a:p>
          <a:p>
            <a:endParaRPr lang="en-GB"/>
          </a:p>
          <a:p>
            <a:r>
              <a:rPr lang="en-GB">
                <a:ea typeface="+mn-lt"/>
                <a:cs typeface="+mn-lt"/>
              </a:rPr>
              <a:t>• Regional Variations: Coastal and rural areas age faster, with more 65+ population (Blackpool and Worthing are among the oldest cities). One in four Brits will be 65+ by 2050.</a:t>
            </a:r>
            <a:endParaRPr lang="en-GB"/>
          </a:p>
          <a:p>
            <a:endParaRPr lang="en-GB"/>
          </a:p>
          <a:p>
            <a:r>
              <a:rPr lang="en-GB">
                <a:ea typeface="+mn-lt"/>
                <a:cs typeface="+mn-lt"/>
              </a:rPr>
              <a:t>This ageing trend emphasises the need for housing, care, and employment policies to promote longer, healthier lives. ONS's demographic pyramid and Centre for Ageing Better's State of Ageing 2025 report provide the latest interactive tools.</a:t>
            </a:r>
            <a:endParaRPr lang="en-GB"/>
          </a:p>
        </p:txBody>
      </p:sp>
      <p:pic>
        <p:nvPicPr>
          <p:cNvPr id="5" name="Video 4">
            <a:hlinkClick r:id="" action="ppaction://media"/>
            <a:extLst>
              <a:ext uri="{FF2B5EF4-FFF2-40B4-BE49-F238E27FC236}">
                <a16:creationId xmlns:a16="http://schemas.microsoft.com/office/drawing/2014/main" id="{B25B864B-5586-10D9-C0AF-D87488CE99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6818060"/>
      </p:ext>
    </p:extLst>
  </p:cSld>
  <p:clrMapOvr>
    <a:masterClrMapping/>
  </p:clrMapOvr>
  <mc:AlternateContent xmlns:mc="http://schemas.openxmlformats.org/markup-compatibility/2006">
    <mc:Choice xmlns:p14="http://schemas.microsoft.com/office/powerpoint/2010/main" Requires="p14">
      <p:transition spd="slow" p14:dur="2000" advTm="4132"/>
    </mc:Choice>
    <mc:Fallback>
      <p:transition spd="slow" advTm="4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FDB0-2307-BE1D-FD57-0DBD5597993C}"/>
              </a:ext>
            </a:extLst>
          </p:cNvPr>
          <p:cNvSpPr>
            <a:spLocks noGrp="1"/>
          </p:cNvSpPr>
          <p:nvPr>
            <p:ph type="title"/>
          </p:nvPr>
        </p:nvSpPr>
        <p:spPr/>
        <p:txBody>
          <a:bodyPr/>
          <a:lstStyle/>
          <a:p>
            <a:r>
              <a:rPr lang="en-GB"/>
              <a:t>Understanding Care and Support Needs</a:t>
            </a:r>
          </a:p>
        </p:txBody>
      </p:sp>
      <p:sp>
        <p:nvSpPr>
          <p:cNvPr id="3" name="Content Placeholder 2">
            <a:extLst>
              <a:ext uri="{FF2B5EF4-FFF2-40B4-BE49-F238E27FC236}">
                <a16:creationId xmlns:a16="http://schemas.microsoft.com/office/drawing/2014/main" id="{49A8F28D-281F-4408-4D7A-AC21A6C858B9}"/>
              </a:ext>
            </a:extLst>
          </p:cNvPr>
          <p:cNvSpPr>
            <a:spLocks noGrp="1"/>
          </p:cNvSpPr>
          <p:nvPr>
            <p:ph idx="1"/>
          </p:nvPr>
        </p:nvSpPr>
        <p:spPr/>
        <p:txBody>
          <a:bodyPr vert="horz" lIns="91440" tIns="45720" rIns="91440" bIns="45720" rtlCol="0" anchor="t">
            <a:noAutofit/>
          </a:bodyPr>
          <a:lstStyle/>
          <a:p>
            <a:r>
              <a:rPr lang="en-GB" sz="1200">
                <a:ea typeface="+mn-lt"/>
                <a:cs typeface="+mn-lt"/>
              </a:rPr>
              <a:t>Definition of “Care and Support Needs” (Care Act 2014)</a:t>
            </a:r>
          </a:p>
          <a:p>
            <a:r>
              <a:rPr lang="en-GB" sz="1200">
                <a:ea typeface="+mn-lt"/>
                <a:cs typeface="+mn-lt"/>
              </a:rPr>
              <a:t>According to Section 1 of the Care Act 2014 (UK), “care and support needs” are the needs an individual has to attain wellbeing. Wellbeing includes physical, mental, and emotional health, abuse protection, job, education, training, or recreation, social and economic wellbeing, household security, and personal dignity. When someone's capacity to conduct everyday tasks or retain independence is considerably affected, action is needed to prevent or delay deterioration.</a:t>
            </a:r>
            <a:endParaRPr lang="en-GB" sz="1200"/>
          </a:p>
          <a:p>
            <a:r>
              <a:rPr lang="en-GB" sz="1200">
                <a:ea typeface="+mn-lt"/>
                <a:cs typeface="+mn-lt"/>
              </a:rPr>
              <a:t> </a:t>
            </a:r>
            <a:endParaRPr lang="en-GB" sz="1200"/>
          </a:p>
          <a:p>
            <a:endParaRPr lang="en-GB" sz="1200"/>
          </a:p>
          <a:p>
            <a:r>
              <a:rPr lang="en-GB" sz="1200">
                <a:ea typeface="+mn-lt"/>
                <a:cs typeface="+mn-lt"/>
              </a:rPr>
              <a:t>Types Needs </a:t>
            </a:r>
            <a:endParaRPr lang="en-GB" sz="1200"/>
          </a:p>
          <a:p>
            <a:endParaRPr lang="en-GB" sz="1200"/>
          </a:p>
          <a:p>
            <a:r>
              <a:rPr lang="en-GB" sz="1200">
                <a:ea typeface="+mn-lt"/>
                <a:cs typeface="+mn-lt"/>
              </a:rPr>
              <a:t>Physical Needs: Assistance with walking, transferring, managing chronic conditions including arthritis and diabetes, and personal care. Psychological Needs: Depression, anxiety, and dementia require emotional and cognitive care. </a:t>
            </a:r>
            <a:endParaRPr lang="en-GB" sz="1200"/>
          </a:p>
          <a:p>
            <a:r>
              <a:rPr lang="en-GB" sz="1200">
                <a:ea typeface="+mn-lt"/>
                <a:cs typeface="+mn-lt"/>
              </a:rPr>
              <a:t>To improve quality of life, address social needs like isolation, loneliness, and community engagement through social activities or connections. </a:t>
            </a:r>
            <a:endParaRPr lang="en-GB" sz="1200"/>
          </a:p>
          <a:p>
            <a:r>
              <a:rPr lang="en-GB" sz="1200">
                <a:ea typeface="+mn-lt"/>
                <a:cs typeface="+mn-lt"/>
              </a:rPr>
              <a:t>The Value of Holistic Thinking </a:t>
            </a:r>
          </a:p>
          <a:p>
            <a:r>
              <a:rPr lang="en-GB" sz="1200">
                <a:ea typeface="+mn-lt"/>
                <a:cs typeface="+mn-lt"/>
              </a:rPr>
              <a:t>Instead of treating needs individually, a holistic approach considers an individual's physical, psychological, and social health. Complete care that promotes wellness, dignity, and independence is provided. Local authorities must assess requirements holistically and adjust support to the individual's circumstances, preferences, and aspirations under the Care Act 2014, creating a more integrated and effective care system.</a:t>
            </a:r>
            <a:endParaRPr lang="en-GB" sz="1200"/>
          </a:p>
        </p:txBody>
      </p:sp>
      <p:pic>
        <p:nvPicPr>
          <p:cNvPr id="4" name="Picture 3" descr="A person holding a walker&#10;&#10;AI-generated content may be incorrect.">
            <a:extLst>
              <a:ext uri="{FF2B5EF4-FFF2-40B4-BE49-F238E27FC236}">
                <a16:creationId xmlns:a16="http://schemas.microsoft.com/office/drawing/2014/main" id="{FBED8A56-26F7-FCFD-6153-C7F6BF6C83F5}"/>
              </a:ext>
            </a:extLst>
          </p:cNvPr>
          <p:cNvPicPr>
            <a:picLocks noChangeAspect="1"/>
          </p:cNvPicPr>
          <p:nvPr/>
        </p:nvPicPr>
        <p:blipFill>
          <a:blip r:embed="rId4"/>
          <a:stretch>
            <a:fillRect/>
          </a:stretch>
        </p:blipFill>
        <p:spPr>
          <a:xfrm>
            <a:off x="9873532" y="3249706"/>
            <a:ext cx="1880288" cy="1255059"/>
          </a:xfrm>
          <a:prstGeom prst="rect">
            <a:avLst/>
          </a:prstGeom>
        </p:spPr>
      </p:pic>
      <p:pic>
        <p:nvPicPr>
          <p:cNvPr id="6" name="Video 5">
            <a:hlinkClick r:id="" action="ppaction://media"/>
            <a:extLst>
              <a:ext uri="{FF2B5EF4-FFF2-40B4-BE49-F238E27FC236}">
                <a16:creationId xmlns:a16="http://schemas.microsoft.com/office/drawing/2014/main" id="{6DA9351C-75D6-7274-260E-62CB39890C5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7338192"/>
      </p:ext>
    </p:extLst>
  </p:cSld>
  <p:clrMapOvr>
    <a:masterClrMapping/>
  </p:clrMapOvr>
  <mc:AlternateContent xmlns:mc="http://schemas.openxmlformats.org/markup-compatibility/2006">
    <mc:Choice xmlns:p14="http://schemas.microsoft.com/office/powerpoint/2010/main" Requires="p14">
      <p:transition spd="slow" p14:dur="2000" advTm="141670"/>
    </mc:Choice>
    <mc:Fallback>
      <p:transition spd="slow" advTm="141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949-7576-E923-C713-AA3067F63C4C}"/>
              </a:ext>
            </a:extLst>
          </p:cNvPr>
          <p:cNvSpPr>
            <a:spLocks noGrp="1"/>
          </p:cNvSpPr>
          <p:nvPr>
            <p:ph type="title"/>
          </p:nvPr>
        </p:nvSpPr>
        <p:spPr>
          <a:xfrm>
            <a:off x="490818" y="365125"/>
            <a:ext cx="10862982" cy="92916"/>
          </a:xfrm>
        </p:spPr>
        <p:txBody>
          <a:bodyPr>
            <a:normAutofit fontScale="90000"/>
          </a:bodyPr>
          <a:lstStyle/>
          <a:p>
            <a:r>
              <a:rPr lang="en-GB" b="1">
                <a:ea typeface="+mj-lt"/>
                <a:cs typeface="+mj-lt"/>
              </a:rPr>
              <a:t>Empowerment and Independence</a:t>
            </a:r>
            <a:endParaRPr lang="en-US"/>
          </a:p>
        </p:txBody>
      </p:sp>
      <p:sp>
        <p:nvSpPr>
          <p:cNvPr id="3" name="Content Placeholder 2">
            <a:extLst>
              <a:ext uri="{FF2B5EF4-FFF2-40B4-BE49-F238E27FC236}">
                <a16:creationId xmlns:a16="http://schemas.microsoft.com/office/drawing/2014/main" id="{EA9CBE78-5B05-1936-5432-A17E3037B0BD}"/>
              </a:ext>
            </a:extLst>
          </p:cNvPr>
          <p:cNvSpPr>
            <a:spLocks noGrp="1"/>
          </p:cNvSpPr>
          <p:nvPr>
            <p:ph idx="1"/>
          </p:nvPr>
        </p:nvSpPr>
        <p:spPr>
          <a:xfrm>
            <a:off x="490817" y="1254125"/>
            <a:ext cx="10862983" cy="8699220"/>
          </a:xfrm>
        </p:spPr>
        <p:txBody>
          <a:bodyPr vert="horz" lIns="91440" tIns="45720" rIns="91440" bIns="45720" rtlCol="0" anchor="t">
            <a:noAutofit/>
          </a:bodyPr>
          <a:lstStyle/>
          <a:p>
            <a:r>
              <a:rPr lang="en-GB" sz="1600">
                <a:ea typeface="+mn-lt"/>
                <a:cs typeface="+mn-lt"/>
              </a:rPr>
              <a:t>Explaining Empowerment </a:t>
            </a:r>
            <a:endParaRPr lang="en-GB" sz="1600"/>
          </a:p>
          <a:p>
            <a:endParaRPr lang="en-GB" sz="1600"/>
          </a:p>
          <a:p>
            <a:r>
              <a:rPr lang="en-GB" sz="1600">
                <a:ea typeface="+mn-lt"/>
                <a:cs typeface="+mn-lt"/>
              </a:rPr>
              <a:t>In care and support, empowerment means giving people, especially older people, choice, control, and decision-making power over their life and care. Giving them the tools, information, and chances to impact their wellbeing decisions fosters agency and self-determination.</a:t>
            </a:r>
            <a:endParaRPr lang="en-GB" sz="1600"/>
          </a:p>
          <a:p>
            <a:r>
              <a:rPr lang="en-GB" sz="1600">
                <a:ea typeface="+mn-lt"/>
                <a:cs typeface="+mn-lt"/>
              </a:rPr>
              <a:t>Independence and Dignity Matter </a:t>
            </a:r>
            <a:endParaRPr lang="en-GB" sz="1600"/>
          </a:p>
          <a:p>
            <a:pPr marL="0" indent="0">
              <a:buNone/>
            </a:pPr>
            <a:r>
              <a:rPr lang="en-GB" sz="1600">
                <a:ea typeface="+mn-lt"/>
                <a:cs typeface="+mn-lt"/>
              </a:rPr>
              <a:t>Maintaining independence helps elderly individuals enjoy satisfying lives, keep their individuality, and avoid undue dependence. Respect and appreciation boost self-esteem and mental health, preserving dignity. Empowerment ensures care matches individuals preferences, reducing institutionalisation and self-worth loss. </a:t>
            </a:r>
            <a:endParaRPr lang="en-GB" sz="1600"/>
          </a:p>
          <a:p>
            <a:r>
              <a:rPr lang="en-GB" sz="1600">
                <a:ea typeface="+mn-lt"/>
                <a:cs typeface="+mn-lt"/>
              </a:rPr>
              <a:t>Person-centred Care and Empowerment Theory </a:t>
            </a:r>
            <a:endParaRPr lang="en-GB" sz="1600"/>
          </a:p>
          <a:p>
            <a:r>
              <a:rPr lang="en-GB" sz="1600">
                <a:ea typeface="+mn-lt"/>
                <a:cs typeface="+mn-lt"/>
              </a:rPr>
              <a:t>• Empowerment Theory emphasises knowledge and resource access to help people control their environment and make informed decisions. </a:t>
            </a:r>
            <a:endParaRPr lang="en-GB" sz="1600"/>
          </a:p>
          <a:p>
            <a:pPr marL="0" indent="0">
              <a:buNone/>
            </a:pPr>
            <a:r>
              <a:rPr lang="en-GB" sz="1600">
                <a:ea typeface="+mn-lt"/>
                <a:cs typeface="+mn-lt"/>
              </a:rPr>
              <a:t>• Person-Centred Care promotes active engagement in planning and delivery of assistance by adapting care to the individual's needs, preferences, and values. .</a:t>
            </a:r>
            <a:endParaRPr lang="en-GB" sz="1600"/>
          </a:p>
        </p:txBody>
      </p:sp>
      <p:pic>
        <p:nvPicPr>
          <p:cNvPr id="4" name="Picture 3" descr="A group of people hugging on a beach&#10;&#10;AI-generated content may be incorrect.">
            <a:extLst>
              <a:ext uri="{FF2B5EF4-FFF2-40B4-BE49-F238E27FC236}">
                <a16:creationId xmlns:a16="http://schemas.microsoft.com/office/drawing/2014/main" id="{668E6BAD-0DA3-9BAB-3984-E7AF57462D41}"/>
              </a:ext>
            </a:extLst>
          </p:cNvPr>
          <p:cNvPicPr>
            <a:picLocks noChangeAspect="1"/>
          </p:cNvPicPr>
          <p:nvPr/>
        </p:nvPicPr>
        <p:blipFill>
          <a:blip r:embed="rId4"/>
          <a:stretch>
            <a:fillRect/>
          </a:stretch>
        </p:blipFill>
        <p:spPr>
          <a:xfrm>
            <a:off x="8449494" y="179293"/>
            <a:ext cx="2475983" cy="1658471"/>
          </a:xfrm>
          <a:prstGeom prst="rect">
            <a:avLst/>
          </a:prstGeom>
        </p:spPr>
      </p:pic>
      <p:pic>
        <p:nvPicPr>
          <p:cNvPr id="6" name="Video 5">
            <a:hlinkClick r:id="" action="ppaction://media"/>
            <a:extLst>
              <a:ext uri="{FF2B5EF4-FFF2-40B4-BE49-F238E27FC236}">
                <a16:creationId xmlns:a16="http://schemas.microsoft.com/office/drawing/2014/main" id="{CB388A72-8112-EB32-3191-1679126B825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2610006"/>
      </p:ext>
    </p:extLst>
  </p:cSld>
  <p:clrMapOvr>
    <a:masterClrMapping/>
  </p:clrMapOvr>
  <mc:AlternateContent xmlns:mc="http://schemas.openxmlformats.org/markup-compatibility/2006">
    <mc:Choice xmlns:p14="http://schemas.microsoft.com/office/powerpoint/2010/main" Requires="p14">
      <p:transition spd="slow" p14:dur="2000" advTm="212"/>
    </mc:Choice>
    <mc:Fallback>
      <p:transition spd="slow" advTm="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AB414-6773-5A69-A63F-C4CBDE0F17A3}"/>
              </a:ext>
            </a:extLst>
          </p:cNvPr>
          <p:cNvSpPr>
            <a:spLocks noGrp="1"/>
          </p:cNvSpPr>
          <p:nvPr>
            <p:ph type="title"/>
          </p:nvPr>
        </p:nvSpPr>
        <p:spPr>
          <a:xfrm flipH="1" flipV="1">
            <a:off x="14182594" y="2932852"/>
            <a:ext cx="695195" cy="814300"/>
          </a:xfrm>
        </p:spPr>
        <p:txBody>
          <a:bodyPr/>
          <a:lstStyle/>
          <a:p>
            <a:endParaRPr lang="en-GB"/>
          </a:p>
        </p:txBody>
      </p:sp>
      <p:sp>
        <p:nvSpPr>
          <p:cNvPr id="3" name="Content Placeholder 2">
            <a:extLst>
              <a:ext uri="{FF2B5EF4-FFF2-40B4-BE49-F238E27FC236}">
                <a16:creationId xmlns:a16="http://schemas.microsoft.com/office/drawing/2014/main" id="{60438AF4-9298-9623-CE27-E09C2B0C4D8D}"/>
              </a:ext>
            </a:extLst>
          </p:cNvPr>
          <p:cNvSpPr>
            <a:spLocks noGrp="1"/>
          </p:cNvSpPr>
          <p:nvPr>
            <p:ph idx="1"/>
          </p:nvPr>
        </p:nvSpPr>
        <p:spPr>
          <a:xfrm>
            <a:off x="3132" y="-1087"/>
            <a:ext cx="11350668" cy="6762597"/>
          </a:xfrm>
        </p:spPr>
        <p:txBody>
          <a:bodyPr vert="horz" lIns="91440" tIns="45720" rIns="91440" bIns="45720" rtlCol="0" anchor="t">
            <a:normAutofit lnSpcReduction="10000"/>
          </a:bodyPr>
          <a:lstStyle/>
          <a:p>
            <a:r>
              <a:rPr lang="en-GB" sz="1600"/>
              <a:t>A Brief Example </a:t>
            </a:r>
          </a:p>
          <a:p>
            <a:r>
              <a:rPr lang="en-GB" sz="1600"/>
              <a:t>A practical example is self-directed support or personal budgets, which allow older people to buy services like home care or transportation. An individual could utilise their budget to hire a carer of their choosing to keep independence at home and choose their care schedule, boosting control and dignity. </a:t>
            </a:r>
          </a:p>
          <a:p>
            <a:r>
              <a:rPr lang="en-GB" sz="1600"/>
              <a:t>WHO Functional Ability Model Definition </a:t>
            </a:r>
          </a:p>
          <a:p>
            <a:r>
              <a:rPr lang="en-GB" sz="1600"/>
              <a:t>Functional ability is the health-related traits that allow people to satisfy basic requirements, learn, grow, make decisions, build relationships, work, and contribute to society, according to the WHO. This WHO Decade of Healthy Ageing (2021-2030) model blends intrinsic capacity (mental and physical), environmental elements (e.g., accessibility), and interactions that support everyday activities. </a:t>
            </a:r>
          </a:p>
          <a:p>
            <a:r>
              <a:rPr lang="en-GB" sz="1600"/>
              <a:t>Independent Living, Quality of Life, and Ageing in Place </a:t>
            </a:r>
          </a:p>
          <a:p>
            <a:r>
              <a:rPr lang="en-GB" sz="1600"/>
              <a:t>• Independence: Functional ability supports self-reliance and reduces dependency by allowing people to dress, cook, and manage finances. </a:t>
            </a:r>
          </a:p>
          <a:p>
            <a:r>
              <a:rPr lang="en-GB" sz="1600"/>
              <a:t>• Quality of Life: Higher functional capacity allows involvement in social, recreational, and personal activities, generating purpose and enjoyment. </a:t>
            </a:r>
          </a:p>
          <a:p>
            <a:r>
              <a:rPr lang="en-GB" sz="1600"/>
              <a:t>• Ageing in Place: Strong functional capacity allows older individuals to stay in their homes longer, supported by adaptable surroundings, which matches their desire to age freely and comfortably. </a:t>
            </a:r>
          </a:p>
          <a:p>
            <a:r>
              <a:rPr lang="en-GB" sz="1600"/>
              <a:t>Occupational Therapy or Exercise Programs </a:t>
            </a:r>
          </a:p>
          <a:p>
            <a:r>
              <a:rPr lang="en-GB" sz="1600"/>
              <a:t>Occupational therapy customises interventions (e.g., adapted equipment) to improve daily task performance. Strength and balance exercises enhance intrinsic ability, helping older persons maintain mobility and reduce fall risks, enabling independence and ageing in place</a:t>
            </a:r>
            <a:endParaRPr lang="en-GB"/>
          </a:p>
        </p:txBody>
      </p:sp>
      <p:pic>
        <p:nvPicPr>
          <p:cNvPr id="5" name="Video 4">
            <a:hlinkClick r:id="" action="ppaction://media"/>
            <a:extLst>
              <a:ext uri="{FF2B5EF4-FFF2-40B4-BE49-F238E27FC236}">
                <a16:creationId xmlns:a16="http://schemas.microsoft.com/office/drawing/2014/main" id="{6903BE62-EB48-3EA9-5E49-224E5A4925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051662"/>
      </p:ext>
    </p:extLst>
  </p:cSld>
  <p:clrMapOvr>
    <a:masterClrMapping/>
  </p:clrMapOvr>
  <mc:AlternateContent xmlns:mc="http://schemas.openxmlformats.org/markup-compatibility/2006">
    <mc:Choice xmlns:p14="http://schemas.microsoft.com/office/powerpoint/2010/main" Requires="p14">
      <p:transition spd="slow" p14:dur="2000" advTm="923"/>
    </mc:Choice>
    <mc:Fallback>
      <p:transition spd="slow" advTm="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74B51-F473-452F-4658-26F86A72B597}"/>
              </a:ext>
            </a:extLst>
          </p:cNvPr>
          <p:cNvSpPr>
            <a:spLocks noGrp="1"/>
          </p:cNvSpPr>
          <p:nvPr>
            <p:ph type="title"/>
          </p:nvPr>
        </p:nvSpPr>
        <p:spPr>
          <a:xfrm flipH="1" flipV="1">
            <a:off x="11353800" y="1735511"/>
            <a:ext cx="3727076" cy="1655202"/>
          </a:xfrm>
        </p:spPr>
        <p:txBody>
          <a:bodyPr>
            <a:normAutofit/>
          </a:bodyPr>
          <a:lstStyle/>
          <a:p>
            <a:endParaRPr lang="en-GB"/>
          </a:p>
        </p:txBody>
      </p:sp>
      <p:sp>
        <p:nvSpPr>
          <p:cNvPr id="3" name="Content Placeholder 2">
            <a:extLst>
              <a:ext uri="{FF2B5EF4-FFF2-40B4-BE49-F238E27FC236}">
                <a16:creationId xmlns:a16="http://schemas.microsoft.com/office/drawing/2014/main" id="{1329CE9C-A47A-5940-C061-1280762787E6}"/>
              </a:ext>
            </a:extLst>
          </p:cNvPr>
          <p:cNvSpPr>
            <a:spLocks noGrp="1"/>
          </p:cNvSpPr>
          <p:nvPr>
            <p:ph idx="1"/>
          </p:nvPr>
        </p:nvSpPr>
        <p:spPr>
          <a:xfrm>
            <a:off x="154641" y="1209302"/>
            <a:ext cx="10784541" cy="5169367"/>
          </a:xfrm>
        </p:spPr>
        <p:txBody>
          <a:bodyPr vert="horz" lIns="91440" tIns="45720" rIns="91440" bIns="45720" rtlCol="0" anchor="t">
            <a:noAutofit/>
          </a:bodyPr>
          <a:lstStyle/>
          <a:p>
            <a:r>
              <a:rPr lang="en-GB" sz="1800">
                <a:ea typeface="+mn-lt"/>
                <a:cs typeface="+mn-lt"/>
              </a:rPr>
              <a:t>WHO Functional Ability Model/Definition </a:t>
            </a:r>
            <a:endParaRPr lang="en-GB" sz="1800"/>
          </a:p>
          <a:p>
            <a:endParaRPr lang="en-GB" sz="1600"/>
          </a:p>
          <a:p>
            <a:r>
              <a:rPr lang="en-GB" sz="1600">
                <a:ea typeface="+mn-lt"/>
                <a:cs typeface="+mn-lt"/>
              </a:rPr>
              <a:t>The WHO defines functional ability as the health-related traits that allow people to satisfy basic requirements, learn, grow, make decisions, build relationships, work, and contribute to society. According to the WHO's Decade of Healthy Ageing (2021-2030), this model blends intrinsic capacity (mental and physical), environmental elements (e.g., accessibility), and interactions that support everyday activities.</a:t>
            </a:r>
            <a:endParaRPr lang="en-GB" sz="1600"/>
          </a:p>
          <a:p>
            <a:r>
              <a:rPr lang="en-GB" sz="1600">
                <a:ea typeface="+mn-lt"/>
                <a:cs typeface="+mn-lt"/>
              </a:rPr>
              <a:t> Link to Independence, Quality of Life, and Place-Based Ageing </a:t>
            </a:r>
            <a:endParaRPr lang="en-GB" sz="1600"/>
          </a:p>
          <a:p>
            <a:r>
              <a:rPr lang="en-GB" sz="1600">
                <a:ea typeface="+mn-lt"/>
                <a:cs typeface="+mn-lt"/>
              </a:rPr>
              <a:t>Functional competence allows people to dress, cook, and manage their finances, promoting independence. </a:t>
            </a:r>
            <a:endParaRPr lang="en-GB" sz="1600"/>
          </a:p>
          <a:p>
            <a:r>
              <a:rPr lang="en-GB" sz="1600">
                <a:ea typeface="+mn-lt"/>
                <a:cs typeface="+mn-lt"/>
              </a:rPr>
              <a:t>Higher functional capacity allows involvement in social, recreational, and personal activities, boosting quality of life and purpose. </a:t>
            </a:r>
            <a:endParaRPr lang="en-GB" sz="1600"/>
          </a:p>
          <a:p>
            <a:r>
              <a:rPr lang="en-GB" sz="1600">
                <a:ea typeface="+mn-lt"/>
                <a:cs typeface="+mn-lt"/>
              </a:rPr>
              <a:t>Ageing in Place: Strong functional capacity allows older persons to stay in their homes longer, assisted by adaptable surroundings, which support their desire to age freely and comfortably. </a:t>
            </a:r>
            <a:endParaRPr lang="en-GB" sz="1600"/>
          </a:p>
          <a:p>
            <a:r>
              <a:rPr lang="en-GB" sz="1600">
                <a:ea typeface="+mn-lt"/>
                <a:cs typeface="+mn-lt"/>
              </a:rPr>
              <a:t>Physical activity or occupational therapy </a:t>
            </a:r>
            <a:endParaRPr lang="en-GB" sz="1600"/>
          </a:p>
          <a:p>
            <a:r>
              <a:rPr lang="en-GB" sz="1600">
                <a:ea typeface="+mn-lt"/>
                <a:cs typeface="+mn-lt"/>
              </a:rPr>
              <a:t>By tailoring interventions (e.g., adapted equipment) to everyday tasks, occupational therapy can improve functional abilities. Strength training and balance exercises assist older persons retain mobility and reduce fall risks, enabling independence and ageing in place. </a:t>
            </a:r>
            <a:endParaRPr lang="en-GB" sz="1600"/>
          </a:p>
          <a:p>
            <a:endParaRPr lang="en-GB" sz="1600"/>
          </a:p>
          <a:p>
            <a:endParaRPr lang="en-GB" sz="1600"/>
          </a:p>
        </p:txBody>
      </p:sp>
      <p:pic>
        <p:nvPicPr>
          <p:cNvPr id="5" name="Video 4">
            <a:hlinkClick r:id="" action="ppaction://media"/>
            <a:extLst>
              <a:ext uri="{FF2B5EF4-FFF2-40B4-BE49-F238E27FC236}">
                <a16:creationId xmlns:a16="http://schemas.microsoft.com/office/drawing/2014/main" id="{4A120457-1B5A-C779-E395-D01973C466A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1068784"/>
      </p:ext>
    </p:extLst>
  </p:cSld>
  <p:clrMapOvr>
    <a:masterClrMapping/>
  </p:clrMapOvr>
  <mc:AlternateContent xmlns:mc="http://schemas.openxmlformats.org/markup-compatibility/2006">
    <mc:Choice xmlns:p14="http://schemas.microsoft.com/office/powerpoint/2010/main" Requires="p14">
      <p:transition spd="slow" p14:dur="2000" advTm="2637"/>
    </mc:Choice>
    <mc:Fallback>
      <p:transition spd="slow" advTm="2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FC5EA-62A3-EE69-A8D3-9319E3172C4D}"/>
              </a:ext>
            </a:extLst>
          </p:cNvPr>
          <p:cNvSpPr>
            <a:spLocks noGrp="1"/>
          </p:cNvSpPr>
          <p:nvPr>
            <p:ph type="title"/>
          </p:nvPr>
        </p:nvSpPr>
        <p:spPr/>
        <p:txBody>
          <a:bodyPr/>
          <a:lstStyle/>
          <a:p>
            <a:r>
              <a:rPr lang="en-GB" sz="1600">
                <a:latin typeface="Aptos"/>
              </a:rPr>
              <a:t>WHO Functional Ability Model/Definition</a:t>
            </a:r>
            <a:endParaRPr lang="en-US"/>
          </a:p>
        </p:txBody>
      </p:sp>
      <p:sp>
        <p:nvSpPr>
          <p:cNvPr id="3" name="Content Placeholder 2">
            <a:extLst>
              <a:ext uri="{FF2B5EF4-FFF2-40B4-BE49-F238E27FC236}">
                <a16:creationId xmlns:a16="http://schemas.microsoft.com/office/drawing/2014/main" id="{7188C896-1783-C61D-419D-D48920356DB2}"/>
              </a:ext>
            </a:extLst>
          </p:cNvPr>
          <p:cNvSpPr>
            <a:spLocks noGrp="1"/>
          </p:cNvSpPr>
          <p:nvPr>
            <p:ph idx="1"/>
          </p:nvPr>
        </p:nvSpPr>
        <p:spPr/>
        <p:txBody>
          <a:bodyPr vert="horz" lIns="91440" tIns="45720" rIns="91440" bIns="45720" rtlCol="0" anchor="t">
            <a:normAutofit fontScale="62500" lnSpcReduction="20000"/>
          </a:bodyPr>
          <a:lstStyle/>
          <a:p>
            <a:r>
              <a:rPr lang="en-GB">
                <a:ea typeface="+mn-lt"/>
                <a:cs typeface="+mn-lt"/>
              </a:rPr>
              <a:t>The WHO defines functional ability as the health-related traits that allow people to satisfy basic requirements, learn, grow, make decisions, build relationships, work, and contribute to society. According to the WHO's Decade of Healthy Ageing (2021-2030), this model blends intrinsic capacity (mental and physical), environmental elements (e.g., accessibility), and interactions that support everyday activities.</a:t>
            </a:r>
            <a:endParaRPr lang="en-GB"/>
          </a:p>
          <a:p>
            <a:r>
              <a:rPr lang="en-GB">
                <a:ea typeface="+mn-lt"/>
                <a:cs typeface="+mn-lt"/>
              </a:rPr>
              <a:t>Link to Independence, Quality of Life, and Place-Based Ageing </a:t>
            </a:r>
            <a:endParaRPr lang="en-GB"/>
          </a:p>
          <a:p>
            <a:r>
              <a:rPr lang="en-GB">
                <a:ea typeface="+mn-lt"/>
                <a:cs typeface="+mn-lt"/>
              </a:rPr>
              <a:t>Functional competence allows people to dress, cook, and manage their finances, promoting independence. </a:t>
            </a:r>
            <a:endParaRPr lang="en-GB"/>
          </a:p>
          <a:p>
            <a:r>
              <a:rPr lang="en-GB">
                <a:ea typeface="+mn-lt"/>
                <a:cs typeface="+mn-lt"/>
              </a:rPr>
              <a:t>Higher functional capacity allows involvement in social, recreational, and personal activities, boosting quality of life and purpose. </a:t>
            </a:r>
            <a:endParaRPr lang="en-GB"/>
          </a:p>
          <a:p>
            <a:r>
              <a:rPr lang="en-GB">
                <a:ea typeface="+mn-lt"/>
                <a:cs typeface="+mn-lt"/>
              </a:rPr>
              <a:t>Ageing in Place: Strong functional capacity allows older persons to stay in their homes longer, assisted by adaptable surroundings, which support their desire to age freely and comfortably. </a:t>
            </a:r>
            <a:endParaRPr lang="en-GB"/>
          </a:p>
          <a:p>
            <a:r>
              <a:rPr lang="en-GB">
                <a:ea typeface="+mn-lt"/>
                <a:cs typeface="+mn-lt"/>
              </a:rPr>
              <a:t>Physical activity or occupational therapy </a:t>
            </a:r>
            <a:endParaRPr lang="en-GB"/>
          </a:p>
          <a:p>
            <a:r>
              <a:rPr lang="en-GB">
                <a:ea typeface="+mn-lt"/>
                <a:cs typeface="+mn-lt"/>
              </a:rPr>
              <a:t>By tailoring interventions (e.g., adapted equipment) to everyday tasks, occupational therapy can improve functional abilities. Strength training and balance exercises assist older persons retain mobility and reduce fall risks, enabling independence and ageing in place.</a:t>
            </a:r>
            <a:endParaRPr lang="en-GB"/>
          </a:p>
          <a:p>
            <a:endParaRPr lang="en-GB"/>
          </a:p>
        </p:txBody>
      </p:sp>
      <p:pic>
        <p:nvPicPr>
          <p:cNvPr id="5" name="Video 4">
            <a:hlinkClick r:id="" action="ppaction://media"/>
            <a:extLst>
              <a:ext uri="{FF2B5EF4-FFF2-40B4-BE49-F238E27FC236}">
                <a16:creationId xmlns:a16="http://schemas.microsoft.com/office/drawing/2014/main" id="{D3085827-00B8-BAB0-CD67-1E6F3AC823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9665393"/>
      </p:ext>
    </p:extLst>
  </p:cSld>
  <p:clrMapOvr>
    <a:masterClrMapping/>
  </p:clrMapOvr>
  <mc:AlternateContent xmlns:mc="http://schemas.openxmlformats.org/markup-compatibility/2006">
    <mc:Choice xmlns:p14="http://schemas.microsoft.com/office/powerpoint/2010/main" Requires="p14">
      <p:transition spd="slow" p14:dur="2000" advTm="72155"/>
    </mc:Choice>
    <mc:Fallback>
      <p:transition spd="slow" advTm="72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E1CB-31ED-6A30-261B-52E655093EBE}"/>
              </a:ext>
            </a:extLst>
          </p:cNvPr>
          <p:cNvSpPr>
            <a:spLocks noGrp="1"/>
          </p:cNvSpPr>
          <p:nvPr>
            <p:ph type="title"/>
          </p:nvPr>
        </p:nvSpPr>
        <p:spPr/>
        <p:txBody>
          <a:bodyPr/>
          <a:lstStyle/>
          <a:p>
            <a:r>
              <a:rPr lang="en-GB">
                <a:ea typeface="+mj-lt"/>
                <a:cs typeface="+mj-lt"/>
              </a:rPr>
              <a:t>Important Policies and Interventions</a:t>
            </a:r>
            <a:endParaRPr lang="en-US"/>
          </a:p>
        </p:txBody>
      </p:sp>
      <p:sp>
        <p:nvSpPr>
          <p:cNvPr id="3" name="Content Placeholder 2">
            <a:extLst>
              <a:ext uri="{FF2B5EF4-FFF2-40B4-BE49-F238E27FC236}">
                <a16:creationId xmlns:a16="http://schemas.microsoft.com/office/drawing/2014/main" id="{4A459EB4-C563-8FAC-53C6-A24D63F41796}"/>
              </a:ext>
            </a:extLst>
          </p:cNvPr>
          <p:cNvSpPr>
            <a:spLocks noGrp="1"/>
          </p:cNvSpPr>
          <p:nvPr>
            <p:ph idx="1"/>
          </p:nvPr>
        </p:nvSpPr>
        <p:spPr/>
        <p:txBody>
          <a:bodyPr vert="horz" lIns="91440" tIns="45720" rIns="91440" bIns="45720" rtlCol="0" anchor="t">
            <a:noAutofit/>
          </a:bodyPr>
          <a:lstStyle/>
          <a:p>
            <a:r>
              <a:rPr lang="en-GB" sz="1200">
                <a:ea typeface="+mn-lt"/>
                <a:cs typeface="+mn-lt"/>
              </a:rPr>
              <a:t>Care Act 2014: A key UK law requiring local authorities to assess and meet care and support needs, encouraging wellbeing, empowerment, and independence via person-centred care. </a:t>
            </a:r>
            <a:endParaRPr lang="en-GB" sz="1200"/>
          </a:p>
          <a:p>
            <a:r>
              <a:rPr lang="en-GB" sz="1200">
                <a:ea typeface="+mn-lt"/>
                <a:cs typeface="+mn-lt"/>
              </a:rPr>
              <a:t>The 10-year NHS Long Term Plan (2019) emphasises integrated care systems, disease prevention, and enabling patients, including older people, to manage their ailments. </a:t>
            </a:r>
            <a:endParaRPr lang="en-GB" sz="1200"/>
          </a:p>
          <a:p>
            <a:r>
              <a:rPr lang="en-GB" sz="1200">
                <a:ea typeface="+mn-lt"/>
                <a:cs typeface="+mn-lt"/>
              </a:rPr>
              <a:t>Better Care Fund: A pooled budget effort that integrates health and social care to improve coordination, reduce hospitalisations, and promote home independence. </a:t>
            </a:r>
            <a:endParaRPr lang="en-GB" sz="1200"/>
          </a:p>
          <a:p>
            <a:r>
              <a:rPr lang="en-GB" sz="1200">
                <a:ea typeface="+mn-lt"/>
                <a:cs typeface="+mn-lt"/>
              </a:rPr>
              <a:t>A collaborative effort to improve healthy ageing through prevention, community support, and empowering older people to live independently and actively. </a:t>
            </a:r>
            <a:endParaRPr lang="en-GB" sz="1200"/>
          </a:p>
          <a:p>
            <a:r>
              <a:rPr lang="en-GB" sz="1200">
                <a:ea typeface="+mn-lt"/>
                <a:cs typeface="+mn-lt"/>
              </a:rPr>
              <a:t>Integration, prevention, empowerment, independence </a:t>
            </a:r>
            <a:endParaRPr lang="en-GB" sz="1200"/>
          </a:p>
          <a:p>
            <a:r>
              <a:rPr lang="en-GB" sz="1200">
                <a:ea typeface="+mn-lt"/>
                <a:cs typeface="+mn-lt"/>
              </a:rPr>
              <a:t>The initiatives aim to integrate health and social care for seamless assistance. </a:t>
            </a:r>
            <a:endParaRPr lang="en-GB" sz="1200"/>
          </a:p>
          <a:p>
            <a:r>
              <a:rPr lang="en-GB" sz="1200">
                <a:ea typeface="+mn-lt"/>
                <a:cs typeface="+mn-lt"/>
              </a:rPr>
              <a:t>Early intervention reduces deterioration and hospitalisation. </a:t>
            </a:r>
            <a:endParaRPr lang="en-GB" sz="1200"/>
          </a:p>
          <a:p>
            <a:r>
              <a:rPr lang="en-GB" sz="1200">
                <a:ea typeface="+mn-lt"/>
                <a:cs typeface="+mn-lt"/>
              </a:rPr>
              <a:t>• Empowerment: Patients have care decision discretion. </a:t>
            </a:r>
            <a:endParaRPr lang="en-GB" sz="1200"/>
          </a:p>
          <a:p>
            <a:r>
              <a:rPr lang="en-GB" sz="1200">
                <a:ea typeface="+mn-lt"/>
                <a:cs typeface="+mn-lt"/>
              </a:rPr>
              <a:t>• Independence: Support promotes ageing in place and function.</a:t>
            </a:r>
            <a:endParaRPr lang="en-GB" sz="1200"/>
          </a:p>
        </p:txBody>
      </p:sp>
      <p:pic>
        <p:nvPicPr>
          <p:cNvPr id="5" name="Video 4">
            <a:hlinkClick r:id="" action="ppaction://media"/>
            <a:extLst>
              <a:ext uri="{FF2B5EF4-FFF2-40B4-BE49-F238E27FC236}">
                <a16:creationId xmlns:a16="http://schemas.microsoft.com/office/drawing/2014/main" id="{7B6DEFD0-4845-8AD4-1964-70E634FCC45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6534354"/>
      </p:ext>
    </p:extLst>
  </p:cSld>
  <p:clrMapOvr>
    <a:masterClrMapping/>
  </p:clrMapOvr>
  <mc:AlternateContent xmlns:mc="http://schemas.openxmlformats.org/markup-compatibility/2006">
    <mc:Choice xmlns:p14="http://schemas.microsoft.com/office/powerpoint/2010/main" Requires="p14">
      <p:transition spd="slow" p14:dur="2000" advTm="387"/>
    </mc:Choice>
    <mc:Fallback>
      <p:transition spd="slow" advTm="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DDA0-3ADA-DA92-CC63-36245990DEF0}"/>
              </a:ext>
            </a:extLst>
          </p:cNvPr>
          <p:cNvSpPr>
            <a:spLocks noGrp="1"/>
          </p:cNvSpPr>
          <p:nvPr>
            <p:ph type="title"/>
          </p:nvPr>
        </p:nvSpPr>
        <p:spPr/>
        <p:txBody>
          <a:bodyPr/>
          <a:lstStyle/>
          <a:p>
            <a:r>
              <a:rPr lang="en-GB">
                <a:ea typeface="+mj-lt"/>
                <a:cs typeface="+mj-lt"/>
              </a:rPr>
              <a:t>Theory-Policy Alignment</a:t>
            </a:r>
            <a:endParaRPr lang="en-US"/>
          </a:p>
        </p:txBody>
      </p:sp>
      <p:sp>
        <p:nvSpPr>
          <p:cNvPr id="3" name="Content Placeholder 2">
            <a:extLst>
              <a:ext uri="{FF2B5EF4-FFF2-40B4-BE49-F238E27FC236}">
                <a16:creationId xmlns:a16="http://schemas.microsoft.com/office/drawing/2014/main" id="{D4814728-F59D-8A6C-7C74-5F47298BA4E1}"/>
              </a:ext>
            </a:extLst>
          </p:cNvPr>
          <p:cNvSpPr>
            <a:spLocks noGrp="1"/>
          </p:cNvSpPr>
          <p:nvPr>
            <p:ph idx="1"/>
          </p:nvPr>
        </p:nvSpPr>
        <p:spPr/>
        <p:txBody>
          <a:bodyPr vert="horz" lIns="91440" tIns="45720" rIns="91440" bIns="45720" rtlCol="0" anchor="t">
            <a:normAutofit/>
          </a:bodyPr>
          <a:lstStyle/>
          <a:p>
            <a:endParaRPr lang="en-GB" sz="1600"/>
          </a:p>
          <a:p>
            <a:r>
              <a:rPr lang="en-GB" sz="1600">
                <a:ea typeface="+mn-lt"/>
                <a:cs typeface="+mn-lt"/>
              </a:rPr>
              <a:t>Person-centred care prioritises individual needs, choices, and autonomy, reflecting empowerment theory by promoting control and dignity in care delivery.</a:t>
            </a:r>
            <a:endParaRPr lang="en-GB" sz="1600"/>
          </a:p>
          <a:p>
            <a:r>
              <a:rPr lang="en-GB" sz="1600">
                <a:ea typeface="+mn-lt"/>
                <a:cs typeface="+mn-lt"/>
              </a:rPr>
              <a:t>Benefits and Drawbacks Analysis</a:t>
            </a:r>
            <a:endParaRPr lang="en-GB" sz="1600"/>
          </a:p>
          <a:p>
            <a:r>
              <a:rPr lang="en-GB" sz="1600" err="1">
                <a:ea typeface="+mn-lt"/>
                <a:cs typeface="+mn-lt"/>
              </a:rPr>
              <a:t>Benefits:Promotes</a:t>
            </a:r>
            <a:r>
              <a:rPr lang="en-GB" sz="1600">
                <a:ea typeface="+mn-lt"/>
                <a:cs typeface="+mn-lt"/>
              </a:rPr>
              <a:t> Autonomy: The Care Act 2014 and self-directed support provide older people more influence over care decisions, supporting person-centred care. This promotes independence and dignity, according to Age UK's 2023 report on empowering seniors.</a:t>
            </a:r>
            <a:endParaRPr lang="en-GB" sz="1600"/>
          </a:p>
          <a:p>
            <a:r>
              <a:rPr lang="en-GB" sz="1600">
                <a:ea typeface="+mn-lt"/>
                <a:cs typeface="+mn-lt"/>
              </a:rPr>
              <a:t>• Reduces Hospital Admissions: The NHS Long Term Plan (2019) and Better services Fund integrate services to prevent acute health difficulties. The CQC 2024 evaluation found a 15% drop in emergency admissions for older individuals in integrated areas.</a:t>
            </a:r>
          </a:p>
          <a:p>
            <a:r>
              <a:rPr lang="en-GB" sz="1600">
                <a:ea typeface="+mn-lt"/>
                <a:cs typeface="+mn-lt"/>
              </a:rPr>
              <a:t>  Improves Wellbeing: The Ageing Well Programme’s focus on prevention and community engagement boosts mental and social health, supported by NICE guidelines (2022) linking social activities to reduced depression rates in over-65s.</a:t>
            </a:r>
            <a:endParaRPr lang="en-GB" sz="1600"/>
          </a:p>
          <a:p>
            <a:endParaRPr lang="en-GB"/>
          </a:p>
          <a:p>
            <a:endParaRPr lang="en-GB"/>
          </a:p>
        </p:txBody>
      </p:sp>
      <p:pic>
        <p:nvPicPr>
          <p:cNvPr id="5" name="Video 4">
            <a:hlinkClick r:id="" action="ppaction://media"/>
            <a:extLst>
              <a:ext uri="{FF2B5EF4-FFF2-40B4-BE49-F238E27FC236}">
                <a16:creationId xmlns:a16="http://schemas.microsoft.com/office/drawing/2014/main" id="{0656CE77-24ED-FBB8-D3E0-56E5ADB27A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0245965"/>
      </p:ext>
    </p:extLst>
  </p:cSld>
  <p:clrMapOvr>
    <a:masterClrMapping/>
  </p:clrMapOvr>
  <mc:AlternateContent xmlns:mc="http://schemas.openxmlformats.org/markup-compatibility/2006">
    <mc:Choice xmlns:p14="http://schemas.microsoft.com/office/powerpoint/2010/main" Requires="p14">
      <p:transition spd="slow" p14:dur="2000" advTm="125"/>
    </mc:Choice>
    <mc:Fallback>
      <p:transition spd="slow" advTm="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DD446-1BE2-5157-15A5-16666D5C1A9E}"/>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9BB1E01D-7C3F-D8AA-F583-0D3E1DF2BC88}"/>
              </a:ext>
            </a:extLst>
          </p:cNvPr>
          <p:cNvSpPr>
            <a:spLocks noGrp="1"/>
          </p:cNvSpPr>
          <p:nvPr>
            <p:ph idx="1"/>
          </p:nvPr>
        </p:nvSpPr>
        <p:spPr/>
        <p:txBody>
          <a:bodyPr vert="horz" lIns="91440" tIns="45720" rIns="91440" bIns="45720" rtlCol="0" anchor="t">
            <a:normAutofit/>
          </a:bodyPr>
          <a:lstStyle/>
          <a:p>
            <a:pPr marL="0" indent="0">
              <a:buNone/>
            </a:pPr>
            <a:r>
              <a:rPr lang="en-GB" sz="1600">
                <a:ea typeface="+mn-lt"/>
                <a:cs typeface="+mn-lt"/>
              </a:rPr>
              <a:t>Chronic underfunding affects implementation. In 2025, Age UK predicts a £1.2 billion social care deficit, restricting access and quality.</a:t>
            </a:r>
          </a:p>
          <a:p>
            <a:pPr>
              <a:buNone/>
            </a:pPr>
            <a:r>
              <a:rPr lang="en-GB" sz="1600">
                <a:ea typeface="+mn-lt"/>
                <a:cs typeface="+mn-lt"/>
              </a:rPr>
              <a:t>• Workforce Shortages: The CQC's 2024 State of Care report reports a 10% care staff vacancy rate, affecting delivery and empowerment. </a:t>
            </a:r>
            <a:endParaRPr lang="en-GB" sz="1600"/>
          </a:p>
          <a:p>
            <a:pPr>
              <a:buNone/>
            </a:pPr>
            <a:r>
              <a:rPr lang="en-GB" sz="1600">
                <a:ea typeface="+mn-lt"/>
                <a:cs typeface="+mn-lt"/>
              </a:rPr>
              <a:t>• Regional inequality: NICE (2023) reports that rural places like Cornwall have 30% lower care access than urban centres, worsening older people's outcomes</a:t>
            </a:r>
            <a:r>
              <a:rPr lang="en-GB">
                <a:ea typeface="+mn-lt"/>
                <a:cs typeface="+mn-lt"/>
              </a:rPr>
              <a:t>.</a:t>
            </a:r>
            <a:endParaRPr lang="en-GB"/>
          </a:p>
          <a:p>
            <a:pPr>
              <a:buNone/>
            </a:pPr>
            <a:r>
              <a:rPr lang="en-GB" sz="1600" err="1">
                <a:ea typeface="+mn-lt"/>
                <a:cs typeface="+mn-lt"/>
              </a:rPr>
              <a:t>Analysis:These</a:t>
            </a:r>
            <a:r>
              <a:rPr lang="en-GB" sz="1600">
                <a:ea typeface="+mn-lt"/>
                <a:cs typeface="+mn-lt"/>
              </a:rPr>
              <a:t> programs have many benefits, but systemic obstacles limit their efficacy. Integration and prevention are promising, but underfunding and workforce shortages risk worsening inequities, requiring focused resource allocation to conform to NICE and CQC guidelines.</a:t>
            </a:r>
            <a:endParaRPr lang="en-GB" sz="1600"/>
          </a:p>
          <a:p>
            <a:pPr>
              <a:buNone/>
            </a:pPr>
            <a:r>
              <a:rPr lang="en-GB" sz="1600">
                <a:ea typeface="+mn-lt"/>
                <a:cs typeface="+mn-lt"/>
              </a:rPr>
              <a:t>Older People </a:t>
            </a:r>
            <a:r>
              <a:rPr lang="en-GB" sz="1600" err="1">
                <a:ea typeface="+mn-lt"/>
                <a:cs typeface="+mn-lt"/>
              </a:rPr>
              <a:t>Challenges:Physical</a:t>
            </a:r>
            <a:r>
              <a:rPr lang="en-GB" sz="1600">
                <a:ea typeface="+mn-lt"/>
                <a:cs typeface="+mn-lt"/>
              </a:rPr>
              <a:t>:</a:t>
            </a:r>
            <a:endParaRPr lang="en-GB">
              <a:ea typeface="+mn-lt"/>
              <a:cs typeface="+mn-lt"/>
            </a:endParaRPr>
          </a:p>
          <a:p>
            <a:pPr>
              <a:buNone/>
            </a:pPr>
            <a:r>
              <a:rPr lang="en-GB" sz="1600">
                <a:ea typeface="+mn-lt"/>
                <a:cs typeface="+mn-lt"/>
              </a:rPr>
              <a:t>Elderly people sometimes have arthritis or diabetes and limited movement. The ONS (2025) forecasts 2.5 million UK seniors with significant frailty.</a:t>
            </a:r>
            <a:endParaRPr lang="en-GB"/>
          </a:p>
          <a:p>
            <a:pPr>
              <a:buNone/>
            </a:pPr>
            <a:r>
              <a:rPr lang="en-GB" sz="1600">
                <a:ea typeface="+mn-lt"/>
                <a:cs typeface="+mn-lt"/>
              </a:rPr>
              <a:t>Arthritis in a 75-year-old can make daily duties difficult, increasing care need.</a:t>
            </a:r>
            <a:endParaRPr lang="en-GB"/>
          </a:p>
          <a:p>
            <a:pPr>
              <a:buNone/>
            </a:pPr>
            <a:endParaRPr lang="en-GB" sz="1600"/>
          </a:p>
          <a:p>
            <a:pPr marL="0" indent="0">
              <a:buNone/>
            </a:pPr>
            <a:endParaRPr lang="en-GB"/>
          </a:p>
          <a:p>
            <a:pPr marL="0" indent="0">
              <a:buNone/>
            </a:pPr>
            <a:endParaRPr lang="en-GB"/>
          </a:p>
        </p:txBody>
      </p:sp>
      <p:pic>
        <p:nvPicPr>
          <p:cNvPr id="5" name="Video 4">
            <a:hlinkClick r:id="" action="ppaction://media"/>
            <a:extLst>
              <a:ext uri="{FF2B5EF4-FFF2-40B4-BE49-F238E27FC236}">
                <a16:creationId xmlns:a16="http://schemas.microsoft.com/office/drawing/2014/main" id="{F71CA081-4FA8-1012-9F6D-C5D41F95F4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0528036"/>
      </p:ext>
    </p:extLst>
  </p:cSld>
  <p:clrMapOvr>
    <a:masterClrMapping/>
  </p:clrMapOvr>
  <mc:AlternateContent xmlns:mc="http://schemas.openxmlformats.org/markup-compatibility/2006">
    <mc:Choice xmlns:p14="http://schemas.microsoft.com/office/powerpoint/2010/main" Requires="p14">
      <p:transition spd="slow" p14:dur="2000" advTm="108743"/>
    </mc:Choice>
    <mc:Fallback>
      <p:transition spd="slow" advTm="108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4E47-A324-8B4C-3332-0066A9C82338}"/>
              </a:ext>
            </a:extLst>
          </p:cNvPr>
          <p:cNvSpPr>
            <a:spLocks noGrp="1"/>
          </p:cNvSpPr>
          <p:nvPr>
            <p:ph type="title"/>
          </p:nvPr>
        </p:nvSpPr>
        <p:spPr>
          <a:xfrm>
            <a:off x="-2241" y="365125"/>
            <a:ext cx="11356041" cy="137740"/>
          </a:xfrm>
        </p:spPr>
        <p:txBody>
          <a:bodyPr>
            <a:normAutofit fontScale="90000"/>
          </a:bodyPr>
          <a:lstStyle/>
          <a:p>
            <a:r>
              <a:rPr lang="en-GB">
                <a:ea typeface="+mj-lt"/>
                <a:cs typeface="+mj-lt"/>
              </a:rPr>
              <a:t>Psychological</a:t>
            </a:r>
            <a:endParaRPr lang="en-US"/>
          </a:p>
        </p:txBody>
      </p:sp>
      <p:sp>
        <p:nvSpPr>
          <p:cNvPr id="3" name="Content Placeholder 2">
            <a:extLst>
              <a:ext uri="{FF2B5EF4-FFF2-40B4-BE49-F238E27FC236}">
                <a16:creationId xmlns:a16="http://schemas.microsoft.com/office/drawing/2014/main" id="{38A2131A-7600-B909-6227-0ACC5CB0CA74}"/>
              </a:ext>
            </a:extLst>
          </p:cNvPr>
          <p:cNvSpPr>
            <a:spLocks noGrp="1"/>
          </p:cNvSpPr>
          <p:nvPr>
            <p:ph idx="1"/>
          </p:nvPr>
        </p:nvSpPr>
        <p:spPr>
          <a:xfrm>
            <a:off x="-2241" y="817096"/>
            <a:ext cx="11356041" cy="5359867"/>
          </a:xfrm>
        </p:spPr>
        <p:txBody>
          <a:bodyPr vert="horz" lIns="91440" tIns="45720" rIns="91440" bIns="45720" rtlCol="0" anchor="t">
            <a:normAutofit/>
          </a:bodyPr>
          <a:lstStyle/>
          <a:p>
            <a:r>
              <a:rPr lang="en-GB" sz="1600">
                <a:ea typeface="+mn-lt"/>
                <a:cs typeface="+mn-lt"/>
              </a:rPr>
              <a:t>• Alzheimer's and depression: 1 million UK people 65+ have cognitive decline (Alzheimer's Society, 2025), and 1 in 4 have depression (NICE, 2024).</a:t>
            </a:r>
          </a:p>
          <a:p>
            <a:r>
              <a:rPr lang="en-GB" sz="1600">
                <a:ea typeface="+mn-lt"/>
                <a:cs typeface="+mn-lt"/>
              </a:rPr>
              <a:t>Dementia can impair decision-making, increasing susceptibility.</a:t>
            </a:r>
          </a:p>
          <a:p>
            <a:r>
              <a:rPr lang="en-GB" sz="1600">
                <a:ea typeface="+mn-lt"/>
                <a:cs typeface="+mn-lt"/>
              </a:rPr>
              <a:t>Social:</a:t>
            </a:r>
          </a:p>
          <a:p>
            <a:r>
              <a:rPr lang="en-GB" sz="1600">
                <a:ea typeface="+mn-lt"/>
                <a:cs typeface="+mn-lt"/>
              </a:rPr>
              <a:t>Chronic loneliness and loss of community ties: Age UK (2025) estimates 1.4 million older adults are chronically lonely, frequently after bereavement or relocation.</a:t>
            </a:r>
          </a:p>
          <a:p>
            <a:r>
              <a:rPr lang="en-GB" sz="1600">
                <a:ea typeface="+mn-lt"/>
                <a:cs typeface="+mn-lt"/>
              </a:rPr>
              <a:t>After losing local friends, an 80-year-old widow may isolate, affecting mental health.</a:t>
            </a:r>
          </a:p>
          <a:p>
            <a:r>
              <a:rPr lang="en-GB" sz="1600">
                <a:ea typeface="+mn-lt"/>
                <a:cs typeface="+mn-lt"/>
              </a:rPr>
              <a:t>Structural:• Digital Exclusion: 2.3 million over-65s lack basic digital skills (ONS, 2025), limiting internet services.</a:t>
            </a:r>
          </a:p>
          <a:p>
            <a:r>
              <a:rPr lang="en-GB" sz="1600">
                <a:ea typeface="+mn-lt"/>
                <a:cs typeface="+mn-lt"/>
              </a:rPr>
              <a:t>• Financial Hardship: 12% of retirees are poor (Age UK, 2025), making care expensive.</a:t>
            </a:r>
          </a:p>
          <a:p>
            <a:r>
              <a:rPr lang="en-GB" sz="1600">
                <a:ea typeface="+mn-lt"/>
                <a:cs typeface="+mn-lt"/>
              </a:rPr>
              <a:t>• Fragmented Services: The CQC (2024) reports inconsistent care coordination and support gaps.</a:t>
            </a:r>
          </a:p>
          <a:p>
            <a:r>
              <a:rPr lang="en-GB" sz="1600">
                <a:ea typeface="+mn-lt"/>
                <a:cs typeface="+mn-lt"/>
              </a:rPr>
              <a:t>An online health and social care system may be confusing for a low-income older adult.</a:t>
            </a:r>
          </a:p>
          <a:p>
            <a:r>
              <a:rPr lang="en-GB" sz="1600">
                <a:ea typeface="+mn-lt"/>
                <a:cs typeface="+mn-lt"/>
              </a:rPr>
              <a:t>To improve older adults' quality of life, coordinated, accessible support is needed.</a:t>
            </a:r>
          </a:p>
          <a:p>
            <a:r>
              <a:rPr lang="en-GB" sz="1600">
                <a:ea typeface="+mn-lt"/>
                <a:cs typeface="+mn-lt"/>
              </a:rPr>
              <a:t>Obstacles to Independence:</a:t>
            </a:r>
          </a:p>
          <a:p>
            <a:endParaRPr lang="en-GB" sz="1600">
              <a:ea typeface="+mn-lt"/>
              <a:cs typeface="+mn-lt"/>
            </a:endParaRPr>
          </a:p>
        </p:txBody>
      </p:sp>
      <p:pic>
        <p:nvPicPr>
          <p:cNvPr id="5" name="Video 4">
            <a:hlinkClick r:id="" action="ppaction://media"/>
            <a:extLst>
              <a:ext uri="{FF2B5EF4-FFF2-40B4-BE49-F238E27FC236}">
                <a16:creationId xmlns:a16="http://schemas.microsoft.com/office/drawing/2014/main" id="{2BEE7758-77CB-CEF6-B80E-A868204BCAC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6423502"/>
      </p:ext>
    </p:extLst>
  </p:cSld>
  <p:clrMapOvr>
    <a:masterClrMapping/>
  </p:clrMapOvr>
  <mc:AlternateContent xmlns:mc="http://schemas.openxmlformats.org/markup-compatibility/2006">
    <mc:Choice xmlns:p14="http://schemas.microsoft.com/office/powerpoint/2010/main" Requires="p14">
      <p:transition spd="slow" p14:dur="2000" advTm="9040"/>
    </mc:Choice>
    <mc:Fallback>
      <p:transition spd="slow" advTm="9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5E4B0-D786-B342-A51B-17D9BCB5A063}"/>
              </a:ext>
            </a:extLst>
          </p:cNvPr>
          <p:cNvSpPr>
            <a:spLocks noGrp="1"/>
          </p:cNvSpPr>
          <p:nvPr>
            <p:ph type="title"/>
          </p:nvPr>
        </p:nvSpPr>
        <p:spPr/>
        <p:txBody>
          <a:bodyPr/>
          <a:lstStyle/>
          <a:p>
            <a:r>
              <a:rPr lang="en-GB">
                <a:ea typeface="+mj-lt"/>
                <a:cs typeface="+mj-lt"/>
              </a:rPr>
              <a:t>Obstacles to Independence</a:t>
            </a:r>
            <a:endParaRPr lang="en-US"/>
          </a:p>
        </p:txBody>
      </p:sp>
      <p:sp>
        <p:nvSpPr>
          <p:cNvPr id="3" name="Content Placeholder 2">
            <a:extLst>
              <a:ext uri="{FF2B5EF4-FFF2-40B4-BE49-F238E27FC236}">
                <a16:creationId xmlns:a16="http://schemas.microsoft.com/office/drawing/2014/main" id="{00DB24D6-BB65-F379-0E0C-5415A778E4F8}"/>
              </a:ext>
            </a:extLst>
          </p:cNvPr>
          <p:cNvSpPr>
            <a:spLocks noGrp="1"/>
          </p:cNvSpPr>
          <p:nvPr>
            <p:ph idx="1"/>
          </p:nvPr>
        </p:nvSpPr>
        <p:spPr/>
        <p:txBody>
          <a:bodyPr vert="horz" lIns="91440" tIns="45720" rIns="91440" bIns="45720" rtlCol="0" anchor="t">
            <a:normAutofit/>
          </a:bodyPr>
          <a:lstStyle/>
          <a:p>
            <a:r>
              <a:rPr lang="en-GB" sz="1600">
                <a:ea typeface="+mn-lt"/>
                <a:cs typeface="+mn-lt"/>
              </a:rPr>
              <a:t>Limited Mobility and Assistive Technology Access: Physical limitations and lack of wheelchairs or smart home gadgets make daily tasks difficult. For instance, 1.8 million older UK citizens require mobility support (ONS, 2025), limiting their independence.</a:t>
            </a:r>
          </a:p>
          <a:p>
            <a:r>
              <a:rPr lang="en-GB" sz="1600">
                <a:ea typeface="+mn-lt"/>
                <a:cs typeface="+mn-lt"/>
              </a:rPr>
              <a:t>Inconsistent Carer Training and Staffing: Variable training levels and substantial turnover (e.g., 10% vacancy rate, CQC 2024) undermine trust and support quality, which are essential for autonomy. </a:t>
            </a:r>
          </a:p>
          <a:p>
            <a:endParaRPr lang="en-GB" sz="1600"/>
          </a:p>
          <a:p>
            <a:r>
              <a:rPr lang="en-GB" sz="1600">
                <a:ea typeface="+mn-lt"/>
                <a:cs typeface="+mn-lt"/>
              </a:rPr>
              <a:t>Poor Health and Social Care Coordination: The Care Quality Commission (2024) reports that fragmented services delay interventions and misalign care plans, making self-management difficult.</a:t>
            </a:r>
          </a:p>
          <a:p>
            <a:r>
              <a:rPr lang="en-GB" sz="1600">
                <a:ea typeface="+mn-lt"/>
                <a:cs typeface="+mn-lt"/>
              </a:rPr>
              <a:t>Effects on Independence and Empowerment</a:t>
            </a:r>
          </a:p>
          <a:p>
            <a:r>
              <a:rPr lang="en-GB" sz="1600">
                <a:ea typeface="+mn-lt"/>
                <a:cs typeface="+mn-lt"/>
              </a:rPr>
              <a:t>Limiting physical and functional ability reduces independence and forces dependence. Due to uneven treatment and inadequate coordination, elderly adults lose autonomy and dignity in decision-making. Delayed access to assistive technology can keep people indoors, and inexperienced carers may ignore personal preferences, inhibiting empowerment</a:t>
            </a:r>
            <a:endParaRPr lang="en-GB" sz="1600"/>
          </a:p>
        </p:txBody>
      </p:sp>
      <p:pic>
        <p:nvPicPr>
          <p:cNvPr id="5" name="Video 4">
            <a:hlinkClick r:id="" action="ppaction://media"/>
            <a:extLst>
              <a:ext uri="{FF2B5EF4-FFF2-40B4-BE49-F238E27FC236}">
                <a16:creationId xmlns:a16="http://schemas.microsoft.com/office/drawing/2014/main" id="{44241126-7D1C-9CE1-AEF7-4836509D8F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9651128"/>
      </p:ext>
    </p:extLst>
  </p:cSld>
  <p:clrMapOvr>
    <a:masterClrMapping/>
  </p:clrMapOvr>
  <mc:AlternateContent xmlns:mc="http://schemas.openxmlformats.org/markup-compatibility/2006">
    <mc:Choice xmlns:p14="http://schemas.microsoft.com/office/powerpoint/2010/main" Requires="p14">
      <p:transition spd="slow" p14:dur="2000" advTm="40427"/>
    </mc:Choice>
    <mc:Fallback>
      <p:transition spd="slow" advTm="40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3296-3D84-A64B-4728-B96EB2C02377}"/>
              </a:ext>
            </a:extLst>
          </p:cNvPr>
          <p:cNvSpPr>
            <a:spLocks noGrp="1"/>
          </p:cNvSpPr>
          <p:nvPr>
            <p:ph type="title"/>
          </p:nvPr>
        </p:nvSpPr>
        <p:spPr>
          <a:xfrm>
            <a:off x="849405" y="387537"/>
            <a:ext cx="10504395" cy="944563"/>
          </a:xfrm>
        </p:spPr>
        <p:txBody>
          <a:bodyPr/>
          <a:lstStyle/>
          <a:p>
            <a:r>
              <a:rPr lang="en-GB" sz="1600" b="1">
                <a:latin typeface="Aptos"/>
              </a:rPr>
              <a:t>Recommendations for Improvement</a:t>
            </a:r>
            <a:endParaRPr lang="en-US"/>
          </a:p>
        </p:txBody>
      </p:sp>
      <p:sp>
        <p:nvSpPr>
          <p:cNvPr id="3" name="Content Placeholder 2">
            <a:extLst>
              <a:ext uri="{FF2B5EF4-FFF2-40B4-BE49-F238E27FC236}">
                <a16:creationId xmlns:a16="http://schemas.microsoft.com/office/drawing/2014/main" id="{F9958735-6173-060D-9BBD-D85230D3D635}"/>
              </a:ext>
            </a:extLst>
          </p:cNvPr>
          <p:cNvSpPr>
            <a:spLocks noGrp="1"/>
          </p:cNvSpPr>
          <p:nvPr>
            <p:ph idx="1"/>
          </p:nvPr>
        </p:nvSpPr>
        <p:spPr>
          <a:xfrm>
            <a:off x="233082" y="1545478"/>
            <a:ext cx="10515600" cy="4351338"/>
          </a:xfrm>
        </p:spPr>
        <p:txBody>
          <a:bodyPr vert="horz" lIns="91440" tIns="45720" rIns="91440" bIns="45720" rtlCol="0" anchor="t">
            <a:noAutofit/>
          </a:bodyPr>
          <a:lstStyle/>
          <a:p>
            <a:pPr marL="0" indent="0">
              <a:buNone/>
            </a:pPr>
            <a:endParaRPr lang="en-GB" sz="1100" b="1">
              <a:latin typeface="Calibri"/>
              <a:ea typeface="Calibri"/>
              <a:cs typeface="Calibri"/>
            </a:endParaRPr>
          </a:p>
          <a:p>
            <a:r>
              <a:rPr lang="en-GB" sz="1100">
                <a:latin typeface="Calibri"/>
                <a:ea typeface="+mn-lt"/>
                <a:cs typeface="+mn-lt"/>
              </a:rPr>
              <a:t>•  </a:t>
            </a:r>
            <a:r>
              <a:rPr lang="en-GB" sz="1100" b="1">
                <a:latin typeface="Calibri"/>
                <a:ea typeface="+mn-lt"/>
                <a:cs typeface="+mn-lt"/>
              </a:rPr>
              <a:t>Better Integration of Health and Social Care (Multi-Disciplinary Teams)</a:t>
            </a:r>
            <a:r>
              <a:rPr lang="en-GB" sz="1100">
                <a:latin typeface="Calibri"/>
                <a:ea typeface="+mn-lt"/>
                <a:cs typeface="+mn-lt"/>
              </a:rPr>
              <a:t>: Establish multi-disciplinary teams to coordinate care, ensuring seamless support and reducing gaps, enhancing independence and wellbeing.</a:t>
            </a:r>
            <a:endParaRPr lang="en-GB" sz="1100">
              <a:latin typeface="Calibri"/>
              <a:ea typeface="Calibri"/>
              <a:cs typeface="Calibri"/>
            </a:endParaRPr>
          </a:p>
          <a:p>
            <a:r>
              <a:rPr lang="en-GB" sz="1100">
                <a:latin typeface="Calibri"/>
                <a:ea typeface="+mn-lt"/>
                <a:cs typeface="+mn-lt"/>
              </a:rPr>
              <a:t>•  </a:t>
            </a:r>
            <a:r>
              <a:rPr lang="en-GB" sz="1100" b="1">
                <a:latin typeface="Calibri"/>
                <a:ea typeface="+mn-lt"/>
                <a:cs typeface="+mn-lt"/>
              </a:rPr>
              <a:t>Increased Funding for Community-Based and Preventative Services</a:t>
            </a:r>
            <a:r>
              <a:rPr lang="en-GB" sz="1100">
                <a:latin typeface="Calibri"/>
                <a:ea typeface="+mn-lt"/>
                <a:cs typeface="+mn-lt"/>
              </a:rPr>
              <a:t>: Boost investment in local services like day </a:t>
            </a:r>
            <a:r>
              <a:rPr lang="en-GB" sz="1100" err="1">
                <a:latin typeface="Calibri"/>
                <a:ea typeface="+mn-lt"/>
                <a:cs typeface="+mn-lt"/>
              </a:rPr>
              <a:t>centers</a:t>
            </a:r>
            <a:r>
              <a:rPr lang="en-GB" sz="1100">
                <a:latin typeface="Calibri"/>
                <a:ea typeface="+mn-lt"/>
                <a:cs typeface="+mn-lt"/>
              </a:rPr>
              <a:t> and health screenings to prevent deterioration, supporting ageing in place and reducing hospital reliance.</a:t>
            </a:r>
            <a:endParaRPr lang="en-GB" sz="1100">
              <a:latin typeface="Calibri"/>
              <a:ea typeface="Calibri"/>
              <a:cs typeface="Calibri"/>
            </a:endParaRPr>
          </a:p>
          <a:p>
            <a:r>
              <a:rPr lang="en-GB" sz="1100">
                <a:latin typeface="Calibri"/>
                <a:ea typeface="+mn-lt"/>
                <a:cs typeface="+mn-lt"/>
              </a:rPr>
              <a:t>•  </a:t>
            </a:r>
            <a:r>
              <a:rPr lang="en-GB" sz="1100" b="1">
                <a:latin typeface="Calibri"/>
                <a:ea typeface="+mn-lt"/>
                <a:cs typeface="+mn-lt"/>
              </a:rPr>
              <a:t>Empowerment Through Co-Production and Digital Inclusion</a:t>
            </a:r>
            <a:r>
              <a:rPr lang="en-GB" sz="1100">
                <a:latin typeface="Calibri"/>
                <a:ea typeface="+mn-lt"/>
                <a:cs typeface="+mn-lt"/>
              </a:rPr>
              <a:t>: Involve older people in service design and provide digital literacy programs (e.g., targeting the 2.3 million digitally excluded, ONS 2025) to enhance control and access to resources.</a:t>
            </a:r>
            <a:endParaRPr lang="en-GB" sz="1100">
              <a:latin typeface="Calibri"/>
              <a:ea typeface="Calibri"/>
              <a:cs typeface="Calibri"/>
            </a:endParaRPr>
          </a:p>
          <a:p>
            <a:r>
              <a:rPr lang="en-GB" sz="1100">
                <a:latin typeface="Calibri"/>
                <a:ea typeface="+mn-lt"/>
                <a:cs typeface="+mn-lt"/>
              </a:rPr>
              <a:t>•  </a:t>
            </a:r>
            <a:r>
              <a:rPr lang="en-GB" sz="1100" b="1">
                <a:latin typeface="Calibri"/>
                <a:ea typeface="+mn-lt"/>
                <a:cs typeface="+mn-lt"/>
              </a:rPr>
              <a:t>Staff Training in Person-Centred and Trauma-Informed Care</a:t>
            </a:r>
            <a:r>
              <a:rPr lang="en-GB" sz="1100">
                <a:latin typeface="Calibri"/>
                <a:ea typeface="+mn-lt"/>
                <a:cs typeface="+mn-lt"/>
              </a:rPr>
              <a:t>: Train carers to deliver tailored, empathetic support, addressing the 10% staffing shortage (CQC 2024) and improving care quality and autonomy.</a:t>
            </a:r>
            <a:endParaRPr lang="en-GB" sz="1100">
              <a:latin typeface="Calibri"/>
              <a:ea typeface="Calibri"/>
              <a:cs typeface="Calibri"/>
            </a:endParaRPr>
          </a:p>
          <a:p>
            <a:r>
              <a:rPr lang="en-GB" sz="1100">
                <a:latin typeface="Calibri"/>
                <a:ea typeface="+mn-lt"/>
                <a:cs typeface="+mn-lt"/>
              </a:rPr>
              <a:t>•  </a:t>
            </a:r>
            <a:r>
              <a:rPr lang="en-GB" sz="1100" b="1">
                <a:latin typeface="Calibri"/>
                <a:ea typeface="+mn-lt"/>
                <a:cs typeface="+mn-lt"/>
              </a:rPr>
              <a:t>Encourage Active Ageing Programmes and Intergenerational Projects</a:t>
            </a:r>
            <a:r>
              <a:rPr lang="en-GB" sz="1100">
                <a:latin typeface="Calibri"/>
                <a:ea typeface="+mn-lt"/>
                <a:cs typeface="+mn-lt"/>
              </a:rPr>
              <a:t>: Promote exercise initiatives and community activities linking generations to boost physical health and social ties, fostering a sense of purpose and independence.</a:t>
            </a:r>
            <a:endParaRPr lang="en-GB" sz="1100">
              <a:latin typeface="Calibri"/>
              <a:ea typeface="Calibri"/>
              <a:cs typeface="Calibri"/>
            </a:endParaRPr>
          </a:p>
          <a:p>
            <a:r>
              <a:rPr lang="en-GB" sz="1100" b="1">
                <a:solidFill>
                  <a:srgbClr val="242424"/>
                </a:solidFill>
                <a:latin typeface="Calibri"/>
                <a:ea typeface="+mn-lt"/>
                <a:cs typeface="+mn-lt"/>
              </a:rPr>
              <a:t>The Role of Empowerment in Future Care</a:t>
            </a:r>
            <a:endParaRPr lang="en-GB" sz="1100">
              <a:latin typeface="Calibri"/>
              <a:ea typeface="Calibri"/>
              <a:cs typeface="Calibri"/>
            </a:endParaRPr>
          </a:p>
          <a:p>
            <a:r>
              <a:rPr lang="en-GB" sz="1100" b="1">
                <a:solidFill>
                  <a:srgbClr val="242424"/>
                </a:solidFill>
                <a:latin typeface="Calibri"/>
                <a:ea typeface="+mn-lt"/>
                <a:cs typeface="+mn-lt"/>
              </a:rPr>
              <a:t>Linking Recommendations to Empowerment and Independence</a:t>
            </a:r>
            <a:endParaRPr lang="en-GB" sz="1100">
              <a:latin typeface="Calibri"/>
              <a:ea typeface="Calibri"/>
              <a:cs typeface="Calibri"/>
            </a:endParaRPr>
          </a:p>
          <a:p>
            <a:r>
              <a:rPr lang="en-GB" sz="1100">
                <a:solidFill>
                  <a:srgbClr val="242424"/>
                </a:solidFill>
                <a:latin typeface="Calibri"/>
                <a:ea typeface="+mn-lt"/>
                <a:cs typeface="+mn-lt"/>
              </a:rPr>
              <a:t>•  </a:t>
            </a:r>
            <a:r>
              <a:rPr lang="en-GB" sz="1100" b="1">
                <a:solidFill>
                  <a:srgbClr val="242424"/>
                </a:solidFill>
                <a:latin typeface="Calibri"/>
                <a:ea typeface="+mn-lt"/>
                <a:cs typeface="+mn-lt"/>
              </a:rPr>
              <a:t>Integrated Multi-Disciplinary Teams</a:t>
            </a:r>
            <a:r>
              <a:rPr lang="en-GB" sz="1100">
                <a:solidFill>
                  <a:srgbClr val="242424"/>
                </a:solidFill>
                <a:latin typeface="Calibri"/>
                <a:ea typeface="+mn-lt"/>
                <a:cs typeface="+mn-lt"/>
              </a:rPr>
              <a:t> enhance empowerment by giving older people a unified voice in care planning, supporting independence through coordinated decision-making.</a:t>
            </a:r>
            <a:endParaRPr lang="en-GB" sz="1100">
              <a:latin typeface="Calibri"/>
              <a:ea typeface="Calibri"/>
              <a:cs typeface="Calibri"/>
            </a:endParaRPr>
          </a:p>
          <a:p>
            <a:r>
              <a:rPr lang="en-GB" sz="1100">
                <a:solidFill>
                  <a:srgbClr val="242424"/>
                </a:solidFill>
                <a:latin typeface="Calibri"/>
                <a:ea typeface="+mn-lt"/>
                <a:cs typeface="+mn-lt"/>
              </a:rPr>
              <a:t>•  </a:t>
            </a:r>
            <a:r>
              <a:rPr lang="en-GB" sz="1100" b="1">
                <a:solidFill>
                  <a:srgbClr val="242424"/>
                </a:solidFill>
                <a:latin typeface="Calibri"/>
                <a:ea typeface="+mn-lt"/>
                <a:cs typeface="+mn-lt"/>
              </a:rPr>
              <a:t>Increased Funding for Community Services</a:t>
            </a:r>
            <a:r>
              <a:rPr lang="en-GB" sz="1100">
                <a:solidFill>
                  <a:srgbClr val="242424"/>
                </a:solidFill>
                <a:latin typeface="Calibri"/>
                <a:ea typeface="+mn-lt"/>
                <a:cs typeface="+mn-lt"/>
              </a:rPr>
              <a:t> empowers individuals by providing preventative resources, enabling them to stay independent at home.</a:t>
            </a:r>
            <a:endParaRPr lang="en-GB" sz="1100">
              <a:latin typeface="Calibri"/>
              <a:ea typeface="Calibri"/>
              <a:cs typeface="Calibri"/>
            </a:endParaRPr>
          </a:p>
          <a:p>
            <a:r>
              <a:rPr lang="en-GB" sz="1100">
                <a:solidFill>
                  <a:srgbClr val="242424"/>
                </a:solidFill>
                <a:latin typeface="Calibri"/>
                <a:ea typeface="+mn-lt"/>
                <a:cs typeface="+mn-lt"/>
              </a:rPr>
              <a:t>•  </a:t>
            </a:r>
            <a:r>
              <a:rPr lang="en-GB" sz="1100" b="1">
                <a:solidFill>
                  <a:srgbClr val="242424"/>
                </a:solidFill>
                <a:latin typeface="Calibri"/>
                <a:ea typeface="+mn-lt"/>
                <a:cs typeface="+mn-lt"/>
              </a:rPr>
              <a:t>Co-Production and Digital Inclusion</a:t>
            </a:r>
            <a:r>
              <a:rPr lang="en-GB" sz="1100">
                <a:solidFill>
                  <a:srgbClr val="242424"/>
                </a:solidFill>
                <a:latin typeface="Calibri"/>
                <a:ea typeface="+mn-lt"/>
                <a:cs typeface="+mn-lt"/>
              </a:rPr>
              <a:t> foster empowerment by involving older people in shaping services and bridging the digital divide (e.g., aiding the 2.3 million digitally excluded, ONS 2025), reinforcing self-reliance.</a:t>
            </a:r>
            <a:endParaRPr lang="en-GB" sz="1100">
              <a:latin typeface="Calibri"/>
              <a:ea typeface="Calibri"/>
              <a:cs typeface="Calibri"/>
            </a:endParaRPr>
          </a:p>
          <a:p>
            <a:r>
              <a:rPr lang="en-GB" sz="1100">
                <a:solidFill>
                  <a:srgbClr val="242424"/>
                </a:solidFill>
                <a:latin typeface="Calibri"/>
                <a:ea typeface="+mn-lt"/>
                <a:cs typeface="+mn-lt"/>
              </a:rPr>
              <a:t>•  </a:t>
            </a:r>
            <a:r>
              <a:rPr lang="en-GB" sz="1100" b="1">
                <a:solidFill>
                  <a:srgbClr val="242424"/>
                </a:solidFill>
                <a:latin typeface="Calibri"/>
                <a:ea typeface="+mn-lt"/>
                <a:cs typeface="+mn-lt"/>
              </a:rPr>
              <a:t>Staff Training in Person-Centred Care</a:t>
            </a:r>
            <a:r>
              <a:rPr lang="en-GB" sz="1100">
                <a:solidFill>
                  <a:srgbClr val="242424"/>
                </a:solidFill>
                <a:latin typeface="Calibri"/>
                <a:ea typeface="+mn-lt"/>
                <a:cs typeface="+mn-lt"/>
              </a:rPr>
              <a:t> empowers through tailored support, respecting autonomy and dignity, key to maintaining independence.</a:t>
            </a:r>
            <a:endParaRPr lang="en-GB" sz="1100">
              <a:latin typeface="Calibri"/>
              <a:ea typeface="Calibri"/>
              <a:cs typeface="Calibri"/>
            </a:endParaRPr>
          </a:p>
          <a:p>
            <a:r>
              <a:rPr lang="en-GB" sz="1100">
                <a:solidFill>
                  <a:srgbClr val="242424"/>
                </a:solidFill>
                <a:latin typeface="Calibri"/>
                <a:ea typeface="+mn-lt"/>
                <a:cs typeface="+mn-lt"/>
              </a:rPr>
              <a:t>•  </a:t>
            </a:r>
            <a:r>
              <a:rPr lang="en-GB" sz="1100" b="1">
                <a:solidFill>
                  <a:srgbClr val="242424"/>
                </a:solidFill>
                <a:latin typeface="Calibri"/>
                <a:ea typeface="+mn-lt"/>
                <a:cs typeface="+mn-lt"/>
              </a:rPr>
              <a:t>Active Ageing and Intergenerational Projects</a:t>
            </a:r>
            <a:r>
              <a:rPr lang="en-GB" sz="1100">
                <a:solidFill>
                  <a:srgbClr val="242424"/>
                </a:solidFill>
                <a:latin typeface="Calibri"/>
                <a:ea typeface="+mn-lt"/>
                <a:cs typeface="+mn-lt"/>
              </a:rPr>
              <a:t> empower by promoting physical and social engagement, sustaining independent living.</a:t>
            </a:r>
            <a:endParaRPr lang="en-GB" sz="1100">
              <a:latin typeface="Calibri"/>
            </a:endParaRPr>
          </a:p>
          <a:p>
            <a:endParaRPr lang="en-GB"/>
          </a:p>
        </p:txBody>
      </p:sp>
      <p:pic>
        <p:nvPicPr>
          <p:cNvPr id="5" name="Video 4">
            <a:hlinkClick r:id="" action="ppaction://media"/>
            <a:extLst>
              <a:ext uri="{FF2B5EF4-FFF2-40B4-BE49-F238E27FC236}">
                <a16:creationId xmlns:a16="http://schemas.microsoft.com/office/drawing/2014/main" id="{83AC4169-403B-06FD-ED45-1F077AE011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8766907"/>
      </p:ext>
    </p:extLst>
  </p:cSld>
  <p:clrMapOvr>
    <a:masterClrMapping/>
  </p:clrMapOvr>
  <mc:AlternateContent xmlns:mc="http://schemas.openxmlformats.org/markup-compatibility/2006">
    <mc:Choice xmlns:p14="http://schemas.microsoft.com/office/powerpoint/2010/main" Requires="p14">
      <p:transition spd="slow" p14:dur="2000" advTm="67649"/>
    </mc:Choice>
    <mc:Fallback>
      <p:transition spd="slow" advTm="6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BBDB-5C91-658B-9C1F-5BCC980FC5C7}"/>
              </a:ext>
            </a:extLst>
          </p:cNvPr>
          <p:cNvSpPr>
            <a:spLocks noGrp="1"/>
          </p:cNvSpPr>
          <p:nvPr>
            <p:ph type="title"/>
          </p:nvPr>
        </p:nvSpPr>
        <p:spPr/>
        <p:txBody>
          <a:bodyPr>
            <a:normAutofit/>
          </a:bodyPr>
          <a:lstStyle/>
          <a:p>
            <a:r>
              <a:rPr lang="en-GB" sz="2000" b="1">
                <a:ea typeface="+mj-lt"/>
                <a:cs typeface="+mj-lt"/>
              </a:rPr>
              <a:t>How Empowerment Improves Outcomes and Sustainability</a:t>
            </a:r>
            <a:endParaRPr lang="en-US" sz="2000"/>
          </a:p>
        </p:txBody>
      </p:sp>
      <p:sp>
        <p:nvSpPr>
          <p:cNvPr id="3" name="Content Placeholder 2">
            <a:extLst>
              <a:ext uri="{FF2B5EF4-FFF2-40B4-BE49-F238E27FC236}">
                <a16:creationId xmlns:a16="http://schemas.microsoft.com/office/drawing/2014/main" id="{60141551-5717-751D-FB9E-1E14B49B0F8E}"/>
              </a:ext>
            </a:extLst>
          </p:cNvPr>
          <p:cNvSpPr>
            <a:spLocks noGrp="1"/>
          </p:cNvSpPr>
          <p:nvPr>
            <p:ph idx="1"/>
          </p:nvPr>
        </p:nvSpPr>
        <p:spPr>
          <a:xfrm>
            <a:off x="973898" y="1836063"/>
            <a:ext cx="10379902" cy="4340900"/>
          </a:xfrm>
        </p:spPr>
        <p:txBody>
          <a:bodyPr vert="horz" lIns="91440" tIns="45720" rIns="91440" bIns="45720" rtlCol="0" anchor="t">
            <a:normAutofit fontScale="92500" lnSpcReduction="20000"/>
          </a:bodyPr>
          <a:lstStyle/>
          <a:p>
            <a:r>
              <a:rPr lang="en-GB" sz="1600">
                <a:solidFill>
                  <a:schemeClr val="accent1"/>
                </a:solidFill>
                <a:ea typeface="+mn-lt"/>
                <a:cs typeface="+mn-lt"/>
              </a:rPr>
              <a:t>Empowerment improves outcomes by enhancing mental health, reducing hospital admissions (e.g., 15% reduction in integrated areas, CQC 2024), and increasing satisfaction through choice. It supports sustainability by reducing long-term care costs through prevention and self-management, aligning with the NHS Long Term Plan (2019) goals. Engaged individuals are more likely to adopt healthy </a:t>
            </a:r>
            <a:r>
              <a:rPr lang="en-GB" sz="1600" err="1">
                <a:solidFill>
                  <a:schemeClr val="accent1"/>
                </a:solidFill>
                <a:ea typeface="+mn-lt"/>
                <a:cs typeface="+mn-lt"/>
              </a:rPr>
              <a:t>behaviors</a:t>
            </a:r>
            <a:r>
              <a:rPr lang="en-GB" sz="1600">
                <a:solidFill>
                  <a:schemeClr val="accent1"/>
                </a:solidFill>
                <a:ea typeface="+mn-lt"/>
                <a:cs typeface="+mn-lt"/>
              </a:rPr>
              <a:t>, easing pressure on services.</a:t>
            </a:r>
            <a:endParaRPr lang="en-GB" sz="1600">
              <a:solidFill>
                <a:schemeClr val="accent1"/>
              </a:solidFill>
            </a:endParaRPr>
          </a:p>
          <a:p>
            <a:r>
              <a:rPr lang="en-GB" sz="1600" b="1">
                <a:solidFill>
                  <a:srgbClr val="FFC000"/>
                </a:solidFill>
                <a:ea typeface="+mn-lt"/>
                <a:cs typeface="+mn-lt"/>
              </a:rPr>
              <a:t>Ongoing Challenges</a:t>
            </a:r>
            <a:endParaRPr lang="en-GB" sz="1600">
              <a:solidFill>
                <a:srgbClr val="FFC000"/>
              </a:solidFill>
            </a:endParaRPr>
          </a:p>
          <a:p>
            <a:r>
              <a:rPr lang="en-GB" sz="1600">
                <a:solidFill>
                  <a:srgbClr val="FFC000"/>
                </a:solidFill>
                <a:ea typeface="+mn-lt"/>
                <a:cs typeface="+mn-lt"/>
              </a:rPr>
              <a:t>•  </a:t>
            </a:r>
            <a:r>
              <a:rPr lang="en-GB" sz="1600" b="1">
                <a:solidFill>
                  <a:srgbClr val="FFC000"/>
                </a:solidFill>
                <a:ea typeface="+mn-lt"/>
                <a:cs typeface="+mn-lt"/>
              </a:rPr>
              <a:t>Demographic Pressures</a:t>
            </a:r>
            <a:r>
              <a:rPr lang="en-GB" sz="1600">
                <a:solidFill>
                  <a:srgbClr val="FFC000"/>
                </a:solidFill>
                <a:ea typeface="+mn-lt"/>
                <a:cs typeface="+mn-lt"/>
              </a:rPr>
              <a:t>: The ageing population (projected 17.4 million aged 65+ by 2043, ONS) strains resources, challenging empowerment initiatives.</a:t>
            </a:r>
            <a:endParaRPr lang="en-GB" sz="1600">
              <a:solidFill>
                <a:srgbClr val="FFC000"/>
              </a:solidFill>
            </a:endParaRPr>
          </a:p>
          <a:p>
            <a:r>
              <a:rPr lang="en-GB" sz="1600">
                <a:solidFill>
                  <a:srgbClr val="FFC000"/>
                </a:solidFill>
                <a:ea typeface="+mn-lt"/>
                <a:cs typeface="+mn-lt"/>
              </a:rPr>
              <a:t>•  </a:t>
            </a:r>
            <a:r>
              <a:rPr lang="en-GB" sz="1600" b="1">
                <a:solidFill>
                  <a:srgbClr val="FFC000"/>
                </a:solidFill>
                <a:ea typeface="+mn-lt"/>
                <a:cs typeface="+mn-lt"/>
              </a:rPr>
              <a:t>Workforce Issues</a:t>
            </a:r>
            <a:r>
              <a:rPr lang="en-GB" sz="1600">
                <a:solidFill>
                  <a:srgbClr val="FFC000"/>
                </a:solidFill>
                <a:ea typeface="+mn-lt"/>
                <a:cs typeface="+mn-lt"/>
              </a:rPr>
              <a:t>: The 10% care staff vacancy rate (CQC 2024) limits capacity to deliver empowered, person-centred care, necessitating urgent training and recruitment efforts.</a:t>
            </a:r>
            <a:endParaRPr lang="en-GB" sz="1600">
              <a:solidFill>
                <a:srgbClr val="FFC000"/>
              </a:solidFill>
            </a:endParaRPr>
          </a:p>
          <a:p>
            <a:r>
              <a:rPr lang="en-GB" sz="1600" b="1">
                <a:solidFill>
                  <a:srgbClr val="00B050"/>
                </a:solidFill>
                <a:ea typeface="+mn-lt"/>
                <a:cs typeface="+mn-lt"/>
              </a:rPr>
              <a:t>Conclusions</a:t>
            </a:r>
            <a:endParaRPr lang="en-GB" sz="1600">
              <a:solidFill>
                <a:srgbClr val="00B050"/>
              </a:solidFill>
            </a:endParaRPr>
          </a:p>
          <a:p>
            <a:r>
              <a:rPr lang="en-GB" sz="1600">
                <a:solidFill>
                  <a:srgbClr val="00B050"/>
                </a:solidFill>
                <a:ea typeface="+mn-lt"/>
                <a:cs typeface="+mn-lt"/>
              </a:rPr>
              <a:t>The needs of older adults are complex and multifaceted, spanning physical, psychological, social, and structural challenges that impact their independence. Effective, person-centred care is essential to enhance wellbeing, supported by policies like the Care Act 2014 and frameworks promoting autonomy. Empowerment, through co-production and integrated services, aligns with these policies to drive meaningful improvements. Reflecting on this, the future of care lies in valuing older people’s voices to build a sustainable, dignified ageing society.</a:t>
            </a:r>
            <a:endParaRPr lang="en-GB" sz="1600">
              <a:solidFill>
                <a:srgbClr val="00B050"/>
              </a:solidFill>
            </a:endParaRPr>
          </a:p>
          <a:p>
            <a:endParaRPr lang="en-GB" sz="1600"/>
          </a:p>
        </p:txBody>
      </p:sp>
      <p:pic>
        <p:nvPicPr>
          <p:cNvPr id="5" name="Video 4">
            <a:hlinkClick r:id="" action="ppaction://media"/>
            <a:extLst>
              <a:ext uri="{FF2B5EF4-FFF2-40B4-BE49-F238E27FC236}">
                <a16:creationId xmlns:a16="http://schemas.microsoft.com/office/drawing/2014/main" id="{6338B6A9-E899-26FB-5258-F121595DA2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0105112"/>
      </p:ext>
    </p:extLst>
  </p:cSld>
  <p:clrMapOvr>
    <a:masterClrMapping/>
  </p:clrMapOvr>
  <mc:AlternateContent xmlns:mc="http://schemas.openxmlformats.org/markup-compatibility/2006">
    <mc:Choice xmlns:p14="http://schemas.microsoft.com/office/powerpoint/2010/main" Requires="p14">
      <p:transition spd="slow" p14:dur="2000" advTm="127253"/>
    </mc:Choice>
    <mc:Fallback>
      <p:transition spd="slow" advTm="127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A61C-5E47-5D23-7EBA-9BE70B50C4D0}"/>
              </a:ext>
            </a:extLst>
          </p:cNvPr>
          <p:cNvSpPr>
            <a:spLocks noGrp="1"/>
          </p:cNvSpPr>
          <p:nvPr>
            <p:ph type="title"/>
          </p:nvPr>
        </p:nvSpPr>
        <p:spPr/>
        <p:txBody>
          <a:bodyPr>
            <a:normAutofit/>
          </a:bodyPr>
          <a:lstStyle/>
          <a:p>
            <a:r>
              <a:rPr lang="en-GB" sz="2800">
                <a:latin typeface="Aptos"/>
              </a:rPr>
              <a:t>References:</a:t>
            </a:r>
            <a:endParaRPr lang="en-US" sz="2800"/>
          </a:p>
        </p:txBody>
      </p:sp>
      <p:sp>
        <p:nvSpPr>
          <p:cNvPr id="3" name="Content Placeholder 2">
            <a:extLst>
              <a:ext uri="{FF2B5EF4-FFF2-40B4-BE49-F238E27FC236}">
                <a16:creationId xmlns:a16="http://schemas.microsoft.com/office/drawing/2014/main" id="{0EBCEBB7-2F9D-9B24-5324-C7F5D6C7851E}"/>
              </a:ext>
            </a:extLst>
          </p:cNvPr>
          <p:cNvSpPr>
            <a:spLocks noGrp="1"/>
          </p:cNvSpPr>
          <p:nvPr>
            <p:ph idx="1"/>
          </p:nvPr>
        </p:nvSpPr>
        <p:spPr/>
        <p:txBody>
          <a:bodyPr vert="horz" lIns="91440" tIns="45720" rIns="91440" bIns="45720" rtlCol="0" anchor="t">
            <a:normAutofit/>
          </a:bodyPr>
          <a:lstStyle/>
          <a:p>
            <a:endParaRPr lang="en-GB" sz="1400"/>
          </a:p>
          <a:p>
            <a:r>
              <a:rPr lang="en-GB" sz="1400">
                <a:solidFill>
                  <a:srgbClr val="242424"/>
                </a:solidFill>
                <a:ea typeface="+mn-lt"/>
                <a:cs typeface="+mn-lt"/>
              </a:rPr>
              <a:t>Age UK. (2023). </a:t>
            </a:r>
            <a:r>
              <a:rPr lang="en-GB" sz="1400" i="1">
                <a:solidFill>
                  <a:srgbClr val="242424"/>
                </a:solidFill>
                <a:ea typeface="+mn-lt"/>
                <a:cs typeface="+mn-lt"/>
              </a:rPr>
              <a:t>Later Life in the United Kingdom 2023</a:t>
            </a:r>
            <a:r>
              <a:rPr lang="en-GB" sz="1400">
                <a:solidFill>
                  <a:srgbClr val="242424"/>
                </a:solidFill>
                <a:ea typeface="+mn-lt"/>
                <a:cs typeface="+mn-lt"/>
              </a:rPr>
              <a:t>.</a:t>
            </a:r>
            <a:endParaRPr lang="en-GB" sz="1400"/>
          </a:p>
          <a:p>
            <a:r>
              <a:rPr lang="en-GB" sz="1400">
                <a:solidFill>
                  <a:srgbClr val="242424"/>
                </a:solidFill>
                <a:ea typeface="+mn-lt"/>
                <a:cs typeface="+mn-lt"/>
              </a:rPr>
              <a:t>•  Department of Health and Social Care. (2014). </a:t>
            </a:r>
            <a:r>
              <a:rPr lang="en-GB" sz="1400" i="1">
                <a:solidFill>
                  <a:srgbClr val="242424"/>
                </a:solidFill>
                <a:ea typeface="+mn-lt"/>
                <a:cs typeface="+mn-lt"/>
              </a:rPr>
              <a:t>Care Act 2014</a:t>
            </a:r>
            <a:r>
              <a:rPr lang="en-GB" sz="1400">
                <a:solidFill>
                  <a:srgbClr val="242424"/>
                </a:solidFill>
                <a:ea typeface="+mn-lt"/>
                <a:cs typeface="+mn-lt"/>
              </a:rPr>
              <a:t>.</a:t>
            </a:r>
            <a:endParaRPr lang="en-GB" sz="1400"/>
          </a:p>
          <a:p>
            <a:r>
              <a:rPr lang="en-GB" sz="1400">
                <a:solidFill>
                  <a:srgbClr val="242424"/>
                </a:solidFill>
                <a:ea typeface="+mn-lt"/>
                <a:cs typeface="+mn-lt"/>
              </a:rPr>
              <a:t>•  NHS England. (2019). </a:t>
            </a:r>
            <a:r>
              <a:rPr lang="en-GB" sz="1400" i="1">
                <a:solidFill>
                  <a:srgbClr val="242424"/>
                </a:solidFill>
                <a:ea typeface="+mn-lt"/>
                <a:cs typeface="+mn-lt"/>
              </a:rPr>
              <a:t>NHS Long Term Plan</a:t>
            </a:r>
            <a:r>
              <a:rPr lang="en-GB" sz="1400">
                <a:solidFill>
                  <a:srgbClr val="242424"/>
                </a:solidFill>
                <a:ea typeface="+mn-lt"/>
                <a:cs typeface="+mn-lt"/>
              </a:rPr>
              <a:t>.</a:t>
            </a:r>
            <a:endParaRPr lang="en-GB" sz="1400"/>
          </a:p>
          <a:p>
            <a:r>
              <a:rPr lang="en-GB" sz="1400">
                <a:solidFill>
                  <a:srgbClr val="242424"/>
                </a:solidFill>
                <a:ea typeface="+mn-lt"/>
                <a:cs typeface="+mn-lt"/>
              </a:rPr>
              <a:t>•  World Health Organization. (2020). </a:t>
            </a:r>
            <a:r>
              <a:rPr lang="en-GB" sz="1400" i="1">
                <a:solidFill>
                  <a:srgbClr val="242424"/>
                </a:solidFill>
                <a:ea typeface="+mn-lt"/>
                <a:cs typeface="+mn-lt"/>
              </a:rPr>
              <a:t>Decade of Healthy Ageing 2020–2030</a:t>
            </a:r>
            <a:r>
              <a:rPr lang="en-GB" sz="1400">
                <a:solidFill>
                  <a:srgbClr val="242424"/>
                </a:solidFill>
                <a:ea typeface="+mn-lt"/>
                <a:cs typeface="+mn-lt"/>
              </a:rPr>
              <a:t>.</a:t>
            </a:r>
            <a:endParaRPr lang="en-GB" sz="1400"/>
          </a:p>
          <a:p>
            <a:r>
              <a:rPr lang="en-GB" sz="1400">
                <a:solidFill>
                  <a:srgbClr val="242424"/>
                </a:solidFill>
                <a:ea typeface="+mn-lt"/>
                <a:cs typeface="+mn-lt"/>
              </a:rPr>
              <a:t>•  The King’s Fund. (2022). </a:t>
            </a:r>
            <a:r>
              <a:rPr lang="en-GB" sz="1400" i="1">
                <a:solidFill>
                  <a:srgbClr val="242424"/>
                </a:solidFill>
                <a:ea typeface="+mn-lt"/>
                <a:cs typeface="+mn-lt"/>
              </a:rPr>
              <a:t>Integrating Health and Social Care </a:t>
            </a:r>
            <a:r>
              <a:rPr lang="en-GB" sz="1400" i="1">
                <a:ea typeface="+mn-lt"/>
                <a:cs typeface="+mn-lt"/>
              </a:rPr>
              <a:t>in England</a:t>
            </a:r>
            <a:endParaRPr lang="en-GB" sz="1400"/>
          </a:p>
          <a:p>
            <a:endParaRPr lang="en-GB"/>
          </a:p>
        </p:txBody>
      </p:sp>
      <p:pic>
        <p:nvPicPr>
          <p:cNvPr id="5" name="Video 4">
            <a:hlinkClick r:id="" action="ppaction://media"/>
            <a:extLst>
              <a:ext uri="{FF2B5EF4-FFF2-40B4-BE49-F238E27FC236}">
                <a16:creationId xmlns:a16="http://schemas.microsoft.com/office/drawing/2014/main" id="{C721EE62-6149-8160-EF52-2283CCC0204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57236"/>
      </p:ext>
    </p:extLst>
  </p:cSld>
  <p:clrMapOvr>
    <a:masterClrMapping/>
  </p:clrMapOvr>
  <mc:AlternateContent xmlns:mc="http://schemas.openxmlformats.org/markup-compatibility/2006">
    <mc:Choice xmlns:p14="http://schemas.microsoft.com/office/powerpoint/2010/main" Requires="p14">
      <p:transition spd="slow" p14:dur="2000" advTm="23420"/>
    </mc:Choice>
    <mc:Fallback>
      <p:transition spd="slow" advTm="23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4</TotalTime>
  <Words>3053</Words>
  <Application>Microsoft Office PowerPoint</Application>
  <PresentationFormat>Widescreen</PresentationFormat>
  <Paragraphs>151</Paragraphs>
  <Slides>17</Slides>
  <Notes>0</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Calibri</vt:lpstr>
      <vt:lpstr>Neue Haas Grotesk Text Pro</vt:lpstr>
      <vt:lpstr>VanillaVTI</vt:lpstr>
      <vt:lpstr>Evaluating the Care and Support Needs of Older People </vt:lpstr>
      <vt:lpstr>Introduction </vt:lpstr>
      <vt:lpstr>Key Statistics from the Office for National Statistics (ONS) </vt:lpstr>
      <vt:lpstr>Insights from Age UK and Related Sources</vt:lpstr>
      <vt:lpstr>Understanding Care and Support Needs</vt:lpstr>
      <vt:lpstr>Empowerment and Independence</vt:lpstr>
      <vt:lpstr>PowerPoint Presentation</vt:lpstr>
      <vt:lpstr>PowerPoint Presentation</vt:lpstr>
      <vt:lpstr>WHO Functional Ability Model/Definition</vt:lpstr>
      <vt:lpstr>Important Policies and Interventions</vt:lpstr>
      <vt:lpstr>Theory-Policy Alignment</vt:lpstr>
      <vt:lpstr>Limitations</vt:lpstr>
      <vt:lpstr>Psychological</vt:lpstr>
      <vt:lpstr>Obstacles to Independence</vt:lpstr>
      <vt:lpstr>Recommendations for Improvement</vt:lpstr>
      <vt:lpstr>How Empowerment Improves Outcomes and Sustainability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Florentina Magdalena Anghel</dc:creator>
  <cp:lastModifiedBy>Florentina Magdalena Anghel</cp:lastModifiedBy>
  <cp:revision>3</cp:revision>
  <dcterms:created xsi:type="dcterms:W3CDTF">2025-10-22T20:34:09Z</dcterms:created>
  <dcterms:modified xsi:type="dcterms:W3CDTF">2025-10-25T22:00:24Z</dcterms:modified>
</cp:coreProperties>
</file>