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4" r:id="rId1"/>
  </p:sldMasterIdLst>
  <p:notesMasterIdLst>
    <p:notesMasterId r:id="rId38"/>
  </p:notesMasterIdLst>
  <p:sldIdLst>
    <p:sldId id="257" r:id="rId2"/>
    <p:sldId id="298" r:id="rId3"/>
    <p:sldId id="299" r:id="rId4"/>
    <p:sldId id="300" r:id="rId5"/>
    <p:sldId id="301" r:id="rId6"/>
    <p:sldId id="302" r:id="rId7"/>
    <p:sldId id="303" r:id="rId8"/>
    <p:sldId id="331" r:id="rId9"/>
    <p:sldId id="304" r:id="rId10"/>
    <p:sldId id="305" r:id="rId11"/>
    <p:sldId id="306" r:id="rId12"/>
    <p:sldId id="307" r:id="rId13"/>
    <p:sldId id="308" r:id="rId14"/>
    <p:sldId id="309" r:id="rId15"/>
    <p:sldId id="310" r:id="rId16"/>
    <p:sldId id="311" r:id="rId17"/>
    <p:sldId id="312" r:id="rId18"/>
    <p:sldId id="313" r:id="rId19"/>
    <p:sldId id="314" r:id="rId20"/>
    <p:sldId id="315" r:id="rId21"/>
    <p:sldId id="316" r:id="rId22"/>
    <p:sldId id="317" r:id="rId23"/>
    <p:sldId id="318" r:id="rId24"/>
    <p:sldId id="319" r:id="rId25"/>
    <p:sldId id="320" r:id="rId26"/>
    <p:sldId id="330" r:id="rId27"/>
    <p:sldId id="321" r:id="rId28"/>
    <p:sldId id="322" r:id="rId29"/>
    <p:sldId id="323" r:id="rId30"/>
    <p:sldId id="328" r:id="rId31"/>
    <p:sldId id="329" r:id="rId32"/>
    <p:sldId id="324" r:id="rId33"/>
    <p:sldId id="325" r:id="rId34"/>
    <p:sldId id="326" r:id="rId35"/>
    <p:sldId id="327" r:id="rId36"/>
    <p:sldId id="297" r:id="rId3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5DBF8"/>
    <a:srgbClr val="E498E1"/>
    <a:srgbClr val="8FC9F4"/>
    <a:srgbClr val="D665D3"/>
    <a:srgbClr val="1480D1"/>
    <a:srgbClr val="6600CC"/>
    <a:srgbClr val="0066FF"/>
    <a:srgbClr val="660066"/>
    <a:srgbClr val="777777"/>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9B997D-A7FE-41AE-B093-3C3841B73895}" v="454" dt="2024-05-27T21:48:44.0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48" autoAdjust="0"/>
    <p:restoredTop sz="94660"/>
  </p:normalViewPr>
  <p:slideViewPr>
    <p:cSldViewPr>
      <p:cViewPr varScale="1">
        <p:scale>
          <a:sx n="74" d="100"/>
          <a:sy n="74" d="100"/>
        </p:scale>
        <p:origin x="869" y="41"/>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ena Joseph" userId="cf2afdda-3d9d-41a3-a122-1e48d3b244a1" providerId="ADAL" clId="{D19B997D-A7FE-41AE-B093-3C3841B73895}"/>
    <pc:docChg chg="custSel addSld modSld">
      <pc:chgData name="Seena Joseph" userId="cf2afdda-3d9d-41a3-a122-1e48d3b244a1" providerId="ADAL" clId="{D19B997D-A7FE-41AE-B093-3C3841B73895}" dt="2024-05-27T21:48:44.057" v="715" actId="20577"/>
      <pc:docMkLst>
        <pc:docMk/>
      </pc:docMkLst>
      <pc:sldChg chg="modNotesTx">
        <pc:chgData name="Seena Joseph" userId="cf2afdda-3d9d-41a3-a122-1e48d3b244a1" providerId="ADAL" clId="{D19B997D-A7FE-41AE-B093-3C3841B73895}" dt="2024-05-27T21:29:18.499" v="191"/>
        <pc:sldMkLst>
          <pc:docMk/>
          <pc:sldMk cId="3380325131" sldId="300"/>
        </pc:sldMkLst>
      </pc:sldChg>
      <pc:sldChg chg="modSp mod modAnim">
        <pc:chgData name="Seena Joseph" userId="cf2afdda-3d9d-41a3-a122-1e48d3b244a1" providerId="ADAL" clId="{D19B997D-A7FE-41AE-B093-3C3841B73895}" dt="2024-05-27T21:48:44.057" v="715" actId="20577"/>
        <pc:sldMkLst>
          <pc:docMk/>
          <pc:sldMk cId="379118749" sldId="302"/>
        </pc:sldMkLst>
        <pc:spChg chg="mod">
          <ac:chgData name="Seena Joseph" userId="cf2afdda-3d9d-41a3-a122-1e48d3b244a1" providerId="ADAL" clId="{D19B997D-A7FE-41AE-B093-3C3841B73895}" dt="2024-05-27T21:48:44.057" v="715" actId="20577"/>
          <ac:spMkLst>
            <pc:docMk/>
            <pc:sldMk cId="379118749" sldId="302"/>
            <ac:spMk id="15363" creationId="{00000000-0000-0000-0000-000000000000}"/>
          </ac:spMkLst>
        </pc:spChg>
      </pc:sldChg>
      <pc:sldChg chg="addSp delSp modSp mod modAnim modNotesTx">
        <pc:chgData name="Seena Joseph" userId="cf2afdda-3d9d-41a3-a122-1e48d3b244a1" providerId="ADAL" clId="{D19B997D-A7FE-41AE-B093-3C3841B73895}" dt="2024-05-27T21:35:00.855" v="242" actId="478"/>
        <pc:sldMkLst>
          <pc:docMk/>
          <pc:sldMk cId="3003887381" sldId="303"/>
        </pc:sldMkLst>
        <pc:spChg chg="mod">
          <ac:chgData name="Seena Joseph" userId="cf2afdda-3d9d-41a3-a122-1e48d3b244a1" providerId="ADAL" clId="{D19B997D-A7FE-41AE-B093-3C3841B73895}" dt="2024-05-27T21:34:27.749" v="236" actId="20577"/>
          <ac:spMkLst>
            <pc:docMk/>
            <pc:sldMk cId="3003887381" sldId="303"/>
            <ac:spMk id="16387" creationId="{00000000-0000-0000-0000-000000000000}"/>
          </ac:spMkLst>
        </pc:spChg>
        <pc:graphicFrameChg chg="add del mod modGraphic">
          <ac:chgData name="Seena Joseph" userId="cf2afdda-3d9d-41a3-a122-1e48d3b244a1" providerId="ADAL" clId="{D19B997D-A7FE-41AE-B093-3C3841B73895}" dt="2024-05-27T21:35:00.855" v="242" actId="478"/>
          <ac:graphicFrameMkLst>
            <pc:docMk/>
            <pc:sldMk cId="3003887381" sldId="303"/>
            <ac:graphicFrameMk id="2" creationId="{EA0B8D20-4090-27DB-7384-CD18B65E8CF3}"/>
          </ac:graphicFrameMkLst>
        </pc:graphicFrameChg>
      </pc:sldChg>
      <pc:sldChg chg="modSp add mod modAnim">
        <pc:chgData name="Seena Joseph" userId="cf2afdda-3d9d-41a3-a122-1e48d3b244a1" providerId="ADAL" clId="{D19B997D-A7FE-41AE-B093-3C3841B73895}" dt="2024-05-27T21:36:19.258" v="260" actId="20577"/>
        <pc:sldMkLst>
          <pc:docMk/>
          <pc:sldMk cId="1498056987" sldId="331"/>
        </pc:sldMkLst>
        <pc:spChg chg="mod">
          <ac:chgData name="Seena Joseph" userId="cf2afdda-3d9d-41a3-a122-1e48d3b244a1" providerId="ADAL" clId="{D19B997D-A7FE-41AE-B093-3C3841B73895}" dt="2024-05-27T21:35:05.856" v="243" actId="6549"/>
          <ac:spMkLst>
            <pc:docMk/>
            <pc:sldMk cId="1498056987" sldId="331"/>
            <ac:spMk id="16387" creationId="{00000000-0000-0000-0000-000000000000}"/>
          </ac:spMkLst>
        </pc:spChg>
        <pc:graphicFrameChg chg="mod modGraphic">
          <ac:chgData name="Seena Joseph" userId="cf2afdda-3d9d-41a3-a122-1e48d3b244a1" providerId="ADAL" clId="{D19B997D-A7FE-41AE-B093-3C3841B73895}" dt="2024-05-27T21:36:19.258" v="260" actId="20577"/>
          <ac:graphicFrameMkLst>
            <pc:docMk/>
            <pc:sldMk cId="1498056987" sldId="331"/>
            <ac:graphicFrameMk id="2" creationId="{EA0B8D20-4090-27DB-7384-CD18B65E8CF3}"/>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C3C17-7739-4C72-8FFC-3D41697BF3AA}"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GB"/>
        </a:p>
      </dgm:t>
    </dgm:pt>
    <dgm:pt modelId="{087D24EB-1BD7-4973-979E-BBAACCB5E770}">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a:solidFill>
                <a:srgbClr val="000000"/>
              </a:solidFill>
            </a:rPr>
            <a:t>Research Questions</a:t>
          </a:r>
        </a:p>
      </dgm:t>
    </dgm:pt>
    <dgm:pt modelId="{0195C141-4381-4B9F-B5F2-0FDF6966DF79}" type="parTrans" cxnId="{A331146B-A606-4DCA-8EE8-48A3D476CFAB}">
      <dgm:prSet/>
      <dgm:spPr/>
      <dgm:t>
        <a:bodyPr/>
        <a:lstStyle/>
        <a:p>
          <a:endParaRPr lang="en-GB"/>
        </a:p>
      </dgm:t>
    </dgm:pt>
    <dgm:pt modelId="{426DB58F-7239-43A3-AF93-34259A3644E5}" type="sibTrans" cxnId="{A331146B-A606-4DCA-8EE8-48A3D476CFAB}">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5FDACCB0-3BF1-4BF3-BB6B-0FA4870357C3}">
      <dgm:prSet phldrT="[Text]" custT="1">
        <dgm:style>
          <a:lnRef idx="1">
            <a:schemeClr val="accent2"/>
          </a:lnRef>
          <a:fillRef idx="2">
            <a:schemeClr val="accent2"/>
          </a:fillRef>
          <a:effectRef idx="1">
            <a:schemeClr val="accent2"/>
          </a:effectRef>
          <a:fontRef idx="minor">
            <a:schemeClr val="dk1"/>
          </a:fontRef>
        </dgm:style>
      </dgm:prSet>
      <dgm:spPr/>
      <dgm:t>
        <a:bodyPr/>
        <a:lstStyle/>
        <a:p>
          <a:r>
            <a:rPr lang="en-GB" sz="1600" b="1" dirty="0">
              <a:solidFill>
                <a:srgbClr val="000000"/>
              </a:solidFill>
            </a:rPr>
            <a:t>Data Collection</a:t>
          </a:r>
        </a:p>
      </dgm:t>
    </dgm:pt>
    <dgm:pt modelId="{767F595C-3235-4F52-96C7-6FA19B9AF1F4}" type="parTrans" cxnId="{84856DE6-511F-4A4E-A715-4AD2AD46ED7C}">
      <dgm:prSet/>
      <dgm:spPr/>
      <dgm:t>
        <a:bodyPr/>
        <a:lstStyle/>
        <a:p>
          <a:endParaRPr lang="en-GB"/>
        </a:p>
      </dgm:t>
    </dgm:pt>
    <dgm:pt modelId="{0B47E3BE-EDB6-450C-8B28-4F1BCE567C47}" type="sibTrans" cxnId="{84856DE6-511F-4A4E-A715-4AD2AD46ED7C}">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F2CC5672-515A-4CBE-9541-955B38907483}">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GB" sz="1600" b="1" dirty="0">
              <a:solidFill>
                <a:srgbClr val="000000"/>
              </a:solidFill>
            </a:rPr>
            <a:t>Analysis</a:t>
          </a:r>
          <a:endParaRPr lang="en-GB" sz="1400" b="1" dirty="0">
            <a:solidFill>
              <a:srgbClr val="000000"/>
            </a:solidFill>
          </a:endParaRPr>
        </a:p>
      </dgm:t>
    </dgm:pt>
    <dgm:pt modelId="{FC90C1FD-BF33-4EDA-A714-D1AFA6F8632F}" type="parTrans" cxnId="{6E62EB64-AC67-41D4-A22C-D61C0F7C17F7}">
      <dgm:prSet/>
      <dgm:spPr/>
      <dgm:t>
        <a:bodyPr/>
        <a:lstStyle/>
        <a:p>
          <a:endParaRPr lang="en-GB"/>
        </a:p>
      </dgm:t>
    </dgm:pt>
    <dgm:pt modelId="{88210306-0E9E-4A98-928A-1817E7AA1E6B}" type="sibTrans" cxnId="{6E62EB64-AC67-41D4-A22C-D61C0F7C17F7}">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243BEE28-7F3C-4322-BDC4-16DAC5C76503}">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GB" sz="1600" b="1" dirty="0">
              <a:solidFill>
                <a:srgbClr val="000000"/>
              </a:solidFill>
            </a:rPr>
            <a:t>Conclusion &amp; Interpretation</a:t>
          </a:r>
        </a:p>
      </dgm:t>
    </dgm:pt>
    <dgm:pt modelId="{E0572892-8CF3-4622-8518-10055B413FAE}" type="parTrans" cxnId="{8A698CB6-BCED-47CB-A366-38A4FFD9A74E}">
      <dgm:prSet/>
      <dgm:spPr/>
      <dgm:t>
        <a:bodyPr/>
        <a:lstStyle/>
        <a:p>
          <a:endParaRPr lang="en-GB"/>
        </a:p>
      </dgm:t>
    </dgm:pt>
    <dgm:pt modelId="{E6DCC666-4129-499A-BCAF-66834F3F2FF5}" type="sibTrans" cxnId="{8A698CB6-BCED-47CB-A366-38A4FFD9A74E}">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F311B15C-3F54-4DB8-A2D8-CF9D66707284}">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GB" sz="1600" b="1" dirty="0">
              <a:solidFill>
                <a:srgbClr val="000000"/>
              </a:solidFill>
            </a:rPr>
            <a:t>Report</a:t>
          </a:r>
          <a:endParaRPr lang="en-GB" sz="1400" b="1" dirty="0">
            <a:solidFill>
              <a:srgbClr val="000000"/>
            </a:solidFill>
          </a:endParaRPr>
        </a:p>
      </dgm:t>
    </dgm:pt>
    <dgm:pt modelId="{B9BDAB69-2196-4881-8E20-B152A1E67A24}" type="parTrans" cxnId="{C6C3CBDD-B428-479A-A91A-2001EB6CB691}">
      <dgm:prSet/>
      <dgm:spPr/>
      <dgm:t>
        <a:bodyPr/>
        <a:lstStyle/>
        <a:p>
          <a:endParaRPr lang="en-GB"/>
        </a:p>
      </dgm:t>
    </dgm:pt>
    <dgm:pt modelId="{1803A005-C97B-4638-B6EC-3D6EEFF472E8}" type="sibTrans" cxnId="{C6C3CBDD-B428-479A-A91A-2001EB6CB691}">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22479D1F-AD14-45D4-8D21-A7E7FE8E3FD3}">
      <dgm:prSe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a:solidFill>
                <a:srgbClr val="000000"/>
              </a:solidFill>
            </a:rPr>
            <a:t>Identifying  Samples</a:t>
          </a:r>
        </a:p>
      </dgm:t>
    </dgm:pt>
    <dgm:pt modelId="{8A9EBC4B-81EA-44BE-85B8-078550C4DE4B}" type="parTrans" cxnId="{C306E464-BA74-45A2-9F2A-EE296D7975DF}">
      <dgm:prSet/>
      <dgm:spPr/>
      <dgm:t>
        <a:bodyPr/>
        <a:lstStyle/>
        <a:p>
          <a:endParaRPr lang="en-GB"/>
        </a:p>
      </dgm:t>
    </dgm:pt>
    <dgm:pt modelId="{D4FD8AE0-B4E9-4B46-854A-1BC4957BD2BE}" type="sibTrans" cxnId="{C306E464-BA74-45A2-9F2A-EE296D7975DF}">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227A152D-D31C-49A5-BCB4-AA3A0ADEC4BE}">
      <dgm:prSe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a:solidFill>
                <a:srgbClr val="000000"/>
              </a:solidFill>
            </a:rPr>
            <a:t>Identifying Measures</a:t>
          </a:r>
        </a:p>
      </dgm:t>
    </dgm:pt>
    <dgm:pt modelId="{681F563F-7585-45AC-901D-15D66F327C9A}" type="parTrans" cxnId="{89A1F73B-CC82-4C4D-882F-6B57793247FC}">
      <dgm:prSet/>
      <dgm:spPr/>
      <dgm:t>
        <a:bodyPr/>
        <a:lstStyle/>
        <a:p>
          <a:endParaRPr lang="en-GB"/>
        </a:p>
      </dgm:t>
    </dgm:pt>
    <dgm:pt modelId="{6D26430B-AF22-4994-9A88-F8B33D61B932}" type="sibTrans" cxnId="{89A1F73B-CC82-4C4D-882F-6B57793247FC}">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98C6850C-2657-4B07-B303-5105740F7FE0}">
      <dgm:prSet custT="1">
        <dgm:style>
          <a:lnRef idx="1">
            <a:schemeClr val="accent3"/>
          </a:lnRef>
          <a:fillRef idx="2">
            <a:schemeClr val="accent3"/>
          </a:fillRef>
          <a:effectRef idx="1">
            <a:schemeClr val="accent3"/>
          </a:effectRef>
          <a:fontRef idx="minor">
            <a:schemeClr val="dk1"/>
          </a:fontRef>
        </dgm:style>
      </dgm:prSet>
      <dgm:spPr/>
      <dgm:t>
        <a:bodyPr/>
        <a:lstStyle/>
        <a:p>
          <a:r>
            <a:rPr lang="en-GB" sz="1600" b="1" dirty="0">
              <a:solidFill>
                <a:srgbClr val="000000"/>
              </a:solidFill>
            </a:rPr>
            <a:t>Research Design</a:t>
          </a:r>
        </a:p>
      </dgm:t>
    </dgm:pt>
    <dgm:pt modelId="{EF8C0898-87F9-45E6-8E31-49061F272046}" type="parTrans" cxnId="{F94928B6-974E-4924-A2D3-71D624C2E382}">
      <dgm:prSet/>
      <dgm:spPr/>
      <dgm:t>
        <a:bodyPr/>
        <a:lstStyle/>
        <a:p>
          <a:endParaRPr lang="en-GB"/>
        </a:p>
      </dgm:t>
    </dgm:pt>
    <dgm:pt modelId="{4F4A1B10-2B64-4E7B-A239-91260628DBDA}" type="sibTrans" cxnId="{F94928B6-974E-4924-A2D3-71D624C2E382}">
      <dgm:prSet>
        <dgm:style>
          <a:lnRef idx="0">
            <a:schemeClr val="dk1"/>
          </a:lnRef>
          <a:fillRef idx="3">
            <a:schemeClr val="dk1"/>
          </a:fillRef>
          <a:effectRef idx="3">
            <a:schemeClr val="dk1"/>
          </a:effectRef>
          <a:fontRef idx="minor">
            <a:schemeClr val="lt1"/>
          </a:fontRef>
        </dgm:style>
      </dgm:prSet>
      <dgm:spPr/>
      <dgm:t>
        <a:bodyPr/>
        <a:lstStyle/>
        <a:p>
          <a:endParaRPr lang="en-GB"/>
        </a:p>
      </dgm:t>
    </dgm:pt>
    <dgm:pt modelId="{865DCD06-3FC2-47F1-9139-9BAB105F936B}" type="pres">
      <dgm:prSet presAssocID="{B48C3C17-7739-4C72-8FFC-3D41697BF3AA}" presName="cycle" presStyleCnt="0">
        <dgm:presLayoutVars>
          <dgm:dir/>
          <dgm:resizeHandles val="exact"/>
        </dgm:presLayoutVars>
      </dgm:prSet>
      <dgm:spPr/>
    </dgm:pt>
    <dgm:pt modelId="{F1CC218B-D551-4058-97DA-652F3C250DEE}" type="pres">
      <dgm:prSet presAssocID="{087D24EB-1BD7-4973-979E-BBAACCB5E770}" presName="dummy" presStyleCnt="0"/>
      <dgm:spPr/>
    </dgm:pt>
    <dgm:pt modelId="{9436D079-85CD-467C-A401-73D1EACEF410}" type="pres">
      <dgm:prSet presAssocID="{087D24EB-1BD7-4973-979E-BBAACCB5E770}" presName="node" presStyleLbl="revTx" presStyleIdx="0" presStyleCnt="8" custScaleX="174582">
        <dgm:presLayoutVars>
          <dgm:bulletEnabled val="1"/>
        </dgm:presLayoutVars>
      </dgm:prSet>
      <dgm:spPr/>
    </dgm:pt>
    <dgm:pt modelId="{0BE4F9F1-F7F5-49A1-9D60-541BAFBDD07D}" type="pres">
      <dgm:prSet presAssocID="{426DB58F-7239-43A3-AF93-34259A3644E5}" presName="sibTrans" presStyleLbl="node1" presStyleIdx="0" presStyleCnt="8"/>
      <dgm:spPr/>
    </dgm:pt>
    <dgm:pt modelId="{08B021FB-4045-442F-84AE-2479FE49C576}" type="pres">
      <dgm:prSet presAssocID="{98C6850C-2657-4B07-B303-5105740F7FE0}" presName="dummy" presStyleCnt="0"/>
      <dgm:spPr/>
    </dgm:pt>
    <dgm:pt modelId="{B5A29408-A5C0-44E8-9218-161969C60DF3}" type="pres">
      <dgm:prSet presAssocID="{98C6850C-2657-4B07-B303-5105740F7FE0}" presName="node" presStyleLbl="revTx" presStyleIdx="1" presStyleCnt="8" custScaleX="165381">
        <dgm:presLayoutVars>
          <dgm:bulletEnabled val="1"/>
        </dgm:presLayoutVars>
      </dgm:prSet>
      <dgm:spPr/>
    </dgm:pt>
    <dgm:pt modelId="{862F8398-CD05-4190-970A-0211A3EEF501}" type="pres">
      <dgm:prSet presAssocID="{4F4A1B10-2B64-4E7B-A239-91260628DBDA}" presName="sibTrans" presStyleLbl="node1" presStyleIdx="1" presStyleCnt="8"/>
      <dgm:spPr/>
    </dgm:pt>
    <dgm:pt modelId="{3F7BA719-D4C0-4F85-A4FB-D78482D11777}" type="pres">
      <dgm:prSet presAssocID="{227A152D-D31C-49A5-BCB4-AA3A0ADEC4BE}" presName="dummy" presStyleCnt="0"/>
      <dgm:spPr/>
    </dgm:pt>
    <dgm:pt modelId="{90923CF2-2414-47AA-994A-81497085B3BA}" type="pres">
      <dgm:prSet presAssocID="{227A152D-D31C-49A5-BCB4-AA3A0ADEC4BE}" presName="node" presStyleLbl="revTx" presStyleIdx="2" presStyleCnt="8" custScaleX="183871">
        <dgm:presLayoutVars>
          <dgm:bulletEnabled val="1"/>
        </dgm:presLayoutVars>
      </dgm:prSet>
      <dgm:spPr/>
    </dgm:pt>
    <dgm:pt modelId="{341DAE10-84DC-45C6-8FD9-1EE7565B21C1}" type="pres">
      <dgm:prSet presAssocID="{6D26430B-AF22-4994-9A88-F8B33D61B932}" presName="sibTrans" presStyleLbl="node1" presStyleIdx="2" presStyleCnt="8"/>
      <dgm:spPr/>
    </dgm:pt>
    <dgm:pt modelId="{C51AF8D2-D30A-4ABD-AC33-03FF709C6B96}" type="pres">
      <dgm:prSet presAssocID="{22479D1F-AD14-45D4-8D21-A7E7FE8E3FD3}" presName="dummy" presStyleCnt="0"/>
      <dgm:spPr/>
    </dgm:pt>
    <dgm:pt modelId="{2B94D629-8B23-41D1-BA99-393785F71029}" type="pres">
      <dgm:prSet presAssocID="{22479D1F-AD14-45D4-8D21-A7E7FE8E3FD3}" presName="node" presStyleLbl="revTx" presStyleIdx="3" presStyleCnt="8" custScaleX="194997">
        <dgm:presLayoutVars>
          <dgm:bulletEnabled val="1"/>
        </dgm:presLayoutVars>
      </dgm:prSet>
      <dgm:spPr/>
    </dgm:pt>
    <dgm:pt modelId="{8775E7C3-8A70-45F5-B34E-27E4696736AE}" type="pres">
      <dgm:prSet presAssocID="{D4FD8AE0-B4E9-4B46-854A-1BC4957BD2BE}" presName="sibTrans" presStyleLbl="node1" presStyleIdx="3" presStyleCnt="8"/>
      <dgm:spPr/>
    </dgm:pt>
    <dgm:pt modelId="{2537EB0C-5E3E-4B44-9C45-5F17C28FEB33}" type="pres">
      <dgm:prSet presAssocID="{5FDACCB0-3BF1-4BF3-BB6B-0FA4870357C3}" presName="dummy" presStyleCnt="0"/>
      <dgm:spPr/>
    </dgm:pt>
    <dgm:pt modelId="{5F4E8063-0F1B-4E5D-8154-D1C2838F7E51}" type="pres">
      <dgm:prSet presAssocID="{5FDACCB0-3BF1-4BF3-BB6B-0FA4870357C3}" presName="node" presStyleLbl="revTx" presStyleIdx="4" presStyleCnt="8" custScaleX="158527" custRadScaleRad="101583" custRadScaleInc="13774">
        <dgm:presLayoutVars>
          <dgm:bulletEnabled val="1"/>
        </dgm:presLayoutVars>
      </dgm:prSet>
      <dgm:spPr/>
    </dgm:pt>
    <dgm:pt modelId="{2AD79FFB-4832-48B9-8AE0-54F93EAA03F4}" type="pres">
      <dgm:prSet presAssocID="{0B47E3BE-EDB6-450C-8B28-4F1BCE567C47}" presName="sibTrans" presStyleLbl="node1" presStyleIdx="4" presStyleCnt="8"/>
      <dgm:spPr/>
    </dgm:pt>
    <dgm:pt modelId="{3022BED7-CF10-4F9D-88A4-2B4D979C6B1B}" type="pres">
      <dgm:prSet presAssocID="{F2CC5672-515A-4CBE-9541-955B38907483}" presName="dummy" presStyleCnt="0"/>
      <dgm:spPr/>
    </dgm:pt>
    <dgm:pt modelId="{985E362E-69BB-47E5-AA70-1278F522E151}" type="pres">
      <dgm:prSet presAssocID="{F2CC5672-515A-4CBE-9541-955B38907483}" presName="node" presStyleLbl="revTx" presStyleIdx="5" presStyleCnt="8" custScaleX="152861">
        <dgm:presLayoutVars>
          <dgm:bulletEnabled val="1"/>
        </dgm:presLayoutVars>
      </dgm:prSet>
      <dgm:spPr/>
    </dgm:pt>
    <dgm:pt modelId="{B93694B9-242D-423F-B8E3-2699A66C47D1}" type="pres">
      <dgm:prSet presAssocID="{88210306-0E9E-4A98-928A-1817E7AA1E6B}" presName="sibTrans" presStyleLbl="node1" presStyleIdx="5" presStyleCnt="8"/>
      <dgm:spPr/>
    </dgm:pt>
    <dgm:pt modelId="{10B0A7CD-30DF-4672-9F99-EC58D7197031}" type="pres">
      <dgm:prSet presAssocID="{243BEE28-7F3C-4322-BDC4-16DAC5C76503}" presName="dummy" presStyleCnt="0"/>
      <dgm:spPr/>
    </dgm:pt>
    <dgm:pt modelId="{29AB7F5B-690D-433E-8246-B1A479DB7B78}" type="pres">
      <dgm:prSet presAssocID="{243BEE28-7F3C-4322-BDC4-16DAC5C76503}" presName="node" presStyleLbl="revTx" presStyleIdx="6" presStyleCnt="8" custScaleX="243717">
        <dgm:presLayoutVars>
          <dgm:bulletEnabled val="1"/>
        </dgm:presLayoutVars>
      </dgm:prSet>
      <dgm:spPr/>
    </dgm:pt>
    <dgm:pt modelId="{6CDAFF40-F5EC-4B14-832B-77BEAA5A16B5}" type="pres">
      <dgm:prSet presAssocID="{E6DCC666-4129-499A-BCAF-66834F3F2FF5}" presName="sibTrans" presStyleLbl="node1" presStyleIdx="6" presStyleCnt="8"/>
      <dgm:spPr/>
    </dgm:pt>
    <dgm:pt modelId="{0F4828DE-B3AF-45E2-BBAD-F1D820A9C0EF}" type="pres">
      <dgm:prSet presAssocID="{F311B15C-3F54-4DB8-A2D8-CF9D66707284}" presName="dummy" presStyleCnt="0"/>
      <dgm:spPr/>
    </dgm:pt>
    <dgm:pt modelId="{B51B7E5A-E5F6-40C2-B337-82C3225575A4}" type="pres">
      <dgm:prSet presAssocID="{F311B15C-3F54-4DB8-A2D8-CF9D66707284}" presName="node" presStyleLbl="revTx" presStyleIdx="7" presStyleCnt="8" custScaleX="147697">
        <dgm:presLayoutVars>
          <dgm:bulletEnabled val="1"/>
        </dgm:presLayoutVars>
      </dgm:prSet>
      <dgm:spPr/>
    </dgm:pt>
    <dgm:pt modelId="{2FDA54A9-462F-4091-9C8C-7A776B940EC2}" type="pres">
      <dgm:prSet presAssocID="{1803A005-C97B-4638-B6EC-3D6EEFF472E8}" presName="sibTrans" presStyleLbl="node1" presStyleIdx="7" presStyleCnt="8"/>
      <dgm:spPr/>
    </dgm:pt>
  </dgm:ptLst>
  <dgm:cxnLst>
    <dgm:cxn modelId="{26F3D800-4A0C-4632-A8A2-A508EFE27A78}" type="presOf" srcId="{B48C3C17-7739-4C72-8FFC-3D41697BF3AA}" destId="{865DCD06-3FC2-47F1-9139-9BAB105F936B}" srcOrd="0" destOrd="0" presId="urn:microsoft.com/office/officeart/2005/8/layout/cycle1"/>
    <dgm:cxn modelId="{5F3A5906-E6D1-40B7-A4EB-FE2BC1B0A579}" type="presOf" srcId="{0B47E3BE-EDB6-450C-8B28-4F1BCE567C47}" destId="{2AD79FFB-4832-48B9-8AE0-54F93EAA03F4}" srcOrd="0" destOrd="0" presId="urn:microsoft.com/office/officeart/2005/8/layout/cycle1"/>
    <dgm:cxn modelId="{C23BC816-B244-48B6-B9C8-34471A20D2B3}" type="presOf" srcId="{227A152D-D31C-49A5-BCB4-AA3A0ADEC4BE}" destId="{90923CF2-2414-47AA-994A-81497085B3BA}" srcOrd="0" destOrd="0" presId="urn:microsoft.com/office/officeart/2005/8/layout/cycle1"/>
    <dgm:cxn modelId="{2DD7A718-2659-45D3-9A78-7A545CD9BD70}" type="presOf" srcId="{88210306-0E9E-4A98-928A-1817E7AA1E6B}" destId="{B93694B9-242D-423F-B8E3-2699A66C47D1}" srcOrd="0" destOrd="0" presId="urn:microsoft.com/office/officeart/2005/8/layout/cycle1"/>
    <dgm:cxn modelId="{EB079328-853C-4DC8-9CAD-4A20F8FDA733}" type="presOf" srcId="{E6DCC666-4129-499A-BCAF-66834F3F2FF5}" destId="{6CDAFF40-F5EC-4B14-832B-77BEAA5A16B5}" srcOrd="0" destOrd="0" presId="urn:microsoft.com/office/officeart/2005/8/layout/cycle1"/>
    <dgm:cxn modelId="{89A1F73B-CC82-4C4D-882F-6B57793247FC}" srcId="{B48C3C17-7739-4C72-8FFC-3D41697BF3AA}" destId="{227A152D-D31C-49A5-BCB4-AA3A0ADEC4BE}" srcOrd="2" destOrd="0" parTransId="{681F563F-7585-45AC-901D-15D66F327C9A}" sibTransId="{6D26430B-AF22-4994-9A88-F8B33D61B932}"/>
    <dgm:cxn modelId="{F18FB45F-5C3A-4010-9709-4B6373995FF8}" type="presOf" srcId="{426DB58F-7239-43A3-AF93-34259A3644E5}" destId="{0BE4F9F1-F7F5-49A1-9D60-541BAFBDD07D}" srcOrd="0" destOrd="0" presId="urn:microsoft.com/office/officeart/2005/8/layout/cycle1"/>
    <dgm:cxn modelId="{C306E464-BA74-45A2-9F2A-EE296D7975DF}" srcId="{B48C3C17-7739-4C72-8FFC-3D41697BF3AA}" destId="{22479D1F-AD14-45D4-8D21-A7E7FE8E3FD3}" srcOrd="3" destOrd="0" parTransId="{8A9EBC4B-81EA-44BE-85B8-078550C4DE4B}" sibTransId="{D4FD8AE0-B4E9-4B46-854A-1BC4957BD2BE}"/>
    <dgm:cxn modelId="{6E62EB64-AC67-41D4-A22C-D61C0F7C17F7}" srcId="{B48C3C17-7739-4C72-8FFC-3D41697BF3AA}" destId="{F2CC5672-515A-4CBE-9541-955B38907483}" srcOrd="5" destOrd="0" parTransId="{FC90C1FD-BF33-4EDA-A714-D1AFA6F8632F}" sibTransId="{88210306-0E9E-4A98-928A-1817E7AA1E6B}"/>
    <dgm:cxn modelId="{64BF2E45-34D1-4548-9A51-36A281F1FFCF}" type="presOf" srcId="{5FDACCB0-3BF1-4BF3-BB6B-0FA4870357C3}" destId="{5F4E8063-0F1B-4E5D-8154-D1C2838F7E51}" srcOrd="0" destOrd="0" presId="urn:microsoft.com/office/officeart/2005/8/layout/cycle1"/>
    <dgm:cxn modelId="{A331146B-A606-4DCA-8EE8-48A3D476CFAB}" srcId="{B48C3C17-7739-4C72-8FFC-3D41697BF3AA}" destId="{087D24EB-1BD7-4973-979E-BBAACCB5E770}" srcOrd="0" destOrd="0" parTransId="{0195C141-4381-4B9F-B5F2-0FDF6966DF79}" sibTransId="{426DB58F-7239-43A3-AF93-34259A3644E5}"/>
    <dgm:cxn modelId="{9BE04F57-7644-48F9-9528-BC77F0019D8B}" type="presOf" srcId="{4F4A1B10-2B64-4E7B-A239-91260628DBDA}" destId="{862F8398-CD05-4190-970A-0211A3EEF501}" srcOrd="0" destOrd="0" presId="urn:microsoft.com/office/officeart/2005/8/layout/cycle1"/>
    <dgm:cxn modelId="{D5C58E8A-A811-40F5-A37B-37C23AF30A11}" type="presOf" srcId="{22479D1F-AD14-45D4-8D21-A7E7FE8E3FD3}" destId="{2B94D629-8B23-41D1-BA99-393785F71029}" srcOrd="0" destOrd="0" presId="urn:microsoft.com/office/officeart/2005/8/layout/cycle1"/>
    <dgm:cxn modelId="{AD4D7E9C-9108-4106-BE95-FC899ED74C2F}" type="presOf" srcId="{087D24EB-1BD7-4973-979E-BBAACCB5E770}" destId="{9436D079-85CD-467C-A401-73D1EACEF410}" srcOrd="0" destOrd="0" presId="urn:microsoft.com/office/officeart/2005/8/layout/cycle1"/>
    <dgm:cxn modelId="{7A4413A5-C29E-4B54-8472-984A43506DF8}" type="presOf" srcId="{F2CC5672-515A-4CBE-9541-955B38907483}" destId="{985E362E-69BB-47E5-AA70-1278F522E151}" srcOrd="0" destOrd="0" presId="urn:microsoft.com/office/officeart/2005/8/layout/cycle1"/>
    <dgm:cxn modelId="{3A140AB0-512D-4AD0-931C-232890054A1F}" type="presOf" srcId="{6D26430B-AF22-4994-9A88-F8B33D61B932}" destId="{341DAE10-84DC-45C6-8FD9-1EE7565B21C1}" srcOrd="0" destOrd="0" presId="urn:microsoft.com/office/officeart/2005/8/layout/cycle1"/>
    <dgm:cxn modelId="{F94928B6-974E-4924-A2D3-71D624C2E382}" srcId="{B48C3C17-7739-4C72-8FFC-3D41697BF3AA}" destId="{98C6850C-2657-4B07-B303-5105740F7FE0}" srcOrd="1" destOrd="0" parTransId="{EF8C0898-87F9-45E6-8E31-49061F272046}" sibTransId="{4F4A1B10-2B64-4E7B-A239-91260628DBDA}"/>
    <dgm:cxn modelId="{8A698CB6-BCED-47CB-A366-38A4FFD9A74E}" srcId="{B48C3C17-7739-4C72-8FFC-3D41697BF3AA}" destId="{243BEE28-7F3C-4322-BDC4-16DAC5C76503}" srcOrd="6" destOrd="0" parTransId="{E0572892-8CF3-4622-8518-10055B413FAE}" sibTransId="{E6DCC666-4129-499A-BCAF-66834F3F2FF5}"/>
    <dgm:cxn modelId="{8D5739C7-97F0-4C63-8460-EC7859CE29BC}" type="presOf" srcId="{D4FD8AE0-B4E9-4B46-854A-1BC4957BD2BE}" destId="{8775E7C3-8A70-45F5-B34E-27E4696736AE}" srcOrd="0" destOrd="0" presId="urn:microsoft.com/office/officeart/2005/8/layout/cycle1"/>
    <dgm:cxn modelId="{F65734CD-32A2-4BFE-ADE3-B966AE0B1A29}" type="presOf" srcId="{243BEE28-7F3C-4322-BDC4-16DAC5C76503}" destId="{29AB7F5B-690D-433E-8246-B1A479DB7B78}" srcOrd="0" destOrd="0" presId="urn:microsoft.com/office/officeart/2005/8/layout/cycle1"/>
    <dgm:cxn modelId="{982302D7-ED37-4E2D-A656-B8A5C3E30F61}" type="presOf" srcId="{98C6850C-2657-4B07-B303-5105740F7FE0}" destId="{B5A29408-A5C0-44E8-9218-161969C60DF3}" srcOrd="0" destOrd="0" presId="urn:microsoft.com/office/officeart/2005/8/layout/cycle1"/>
    <dgm:cxn modelId="{273CA7D7-E80B-4E9A-9A99-B682014398D2}" type="presOf" srcId="{1803A005-C97B-4638-B6EC-3D6EEFF472E8}" destId="{2FDA54A9-462F-4091-9C8C-7A776B940EC2}" srcOrd="0" destOrd="0" presId="urn:microsoft.com/office/officeart/2005/8/layout/cycle1"/>
    <dgm:cxn modelId="{C6C3CBDD-B428-479A-A91A-2001EB6CB691}" srcId="{B48C3C17-7739-4C72-8FFC-3D41697BF3AA}" destId="{F311B15C-3F54-4DB8-A2D8-CF9D66707284}" srcOrd="7" destOrd="0" parTransId="{B9BDAB69-2196-4881-8E20-B152A1E67A24}" sibTransId="{1803A005-C97B-4638-B6EC-3D6EEFF472E8}"/>
    <dgm:cxn modelId="{84856DE6-511F-4A4E-A715-4AD2AD46ED7C}" srcId="{B48C3C17-7739-4C72-8FFC-3D41697BF3AA}" destId="{5FDACCB0-3BF1-4BF3-BB6B-0FA4870357C3}" srcOrd="4" destOrd="0" parTransId="{767F595C-3235-4F52-96C7-6FA19B9AF1F4}" sibTransId="{0B47E3BE-EDB6-450C-8B28-4F1BCE567C47}"/>
    <dgm:cxn modelId="{2DE591EF-755D-4A14-A922-373A858FDE80}" type="presOf" srcId="{F311B15C-3F54-4DB8-A2D8-CF9D66707284}" destId="{B51B7E5A-E5F6-40C2-B337-82C3225575A4}" srcOrd="0" destOrd="0" presId="urn:microsoft.com/office/officeart/2005/8/layout/cycle1"/>
    <dgm:cxn modelId="{D9CED38A-896A-4D90-95DB-BCCE69B09F70}" type="presParOf" srcId="{865DCD06-3FC2-47F1-9139-9BAB105F936B}" destId="{F1CC218B-D551-4058-97DA-652F3C250DEE}" srcOrd="0" destOrd="0" presId="urn:microsoft.com/office/officeart/2005/8/layout/cycle1"/>
    <dgm:cxn modelId="{B90FAD15-60D2-4112-BEC8-217835657E43}" type="presParOf" srcId="{865DCD06-3FC2-47F1-9139-9BAB105F936B}" destId="{9436D079-85CD-467C-A401-73D1EACEF410}" srcOrd="1" destOrd="0" presId="urn:microsoft.com/office/officeart/2005/8/layout/cycle1"/>
    <dgm:cxn modelId="{B3CE3CA5-2830-4637-8488-FA53078E87DF}" type="presParOf" srcId="{865DCD06-3FC2-47F1-9139-9BAB105F936B}" destId="{0BE4F9F1-F7F5-49A1-9D60-541BAFBDD07D}" srcOrd="2" destOrd="0" presId="urn:microsoft.com/office/officeart/2005/8/layout/cycle1"/>
    <dgm:cxn modelId="{21F3D11C-E326-4887-8990-002C6C6C296A}" type="presParOf" srcId="{865DCD06-3FC2-47F1-9139-9BAB105F936B}" destId="{08B021FB-4045-442F-84AE-2479FE49C576}" srcOrd="3" destOrd="0" presId="urn:microsoft.com/office/officeart/2005/8/layout/cycle1"/>
    <dgm:cxn modelId="{9655265D-9D8A-496F-A515-D7511CB269D6}" type="presParOf" srcId="{865DCD06-3FC2-47F1-9139-9BAB105F936B}" destId="{B5A29408-A5C0-44E8-9218-161969C60DF3}" srcOrd="4" destOrd="0" presId="urn:microsoft.com/office/officeart/2005/8/layout/cycle1"/>
    <dgm:cxn modelId="{07CF36C0-C975-4990-AE4C-3CD1118E5F61}" type="presParOf" srcId="{865DCD06-3FC2-47F1-9139-9BAB105F936B}" destId="{862F8398-CD05-4190-970A-0211A3EEF501}" srcOrd="5" destOrd="0" presId="urn:microsoft.com/office/officeart/2005/8/layout/cycle1"/>
    <dgm:cxn modelId="{96001ED8-AE02-4EBF-B049-2F2C040A657B}" type="presParOf" srcId="{865DCD06-3FC2-47F1-9139-9BAB105F936B}" destId="{3F7BA719-D4C0-4F85-A4FB-D78482D11777}" srcOrd="6" destOrd="0" presId="urn:microsoft.com/office/officeart/2005/8/layout/cycle1"/>
    <dgm:cxn modelId="{5B3F0676-CAD2-43D4-96F9-602AA59F6AE9}" type="presParOf" srcId="{865DCD06-3FC2-47F1-9139-9BAB105F936B}" destId="{90923CF2-2414-47AA-994A-81497085B3BA}" srcOrd="7" destOrd="0" presId="urn:microsoft.com/office/officeart/2005/8/layout/cycle1"/>
    <dgm:cxn modelId="{C6CA34DA-A7D2-4A18-BF71-0667DFB5E64F}" type="presParOf" srcId="{865DCD06-3FC2-47F1-9139-9BAB105F936B}" destId="{341DAE10-84DC-45C6-8FD9-1EE7565B21C1}" srcOrd="8" destOrd="0" presId="urn:microsoft.com/office/officeart/2005/8/layout/cycle1"/>
    <dgm:cxn modelId="{F1BC4C4E-047A-4D4D-94C0-C68AFBB261C7}" type="presParOf" srcId="{865DCD06-3FC2-47F1-9139-9BAB105F936B}" destId="{C51AF8D2-D30A-4ABD-AC33-03FF709C6B96}" srcOrd="9" destOrd="0" presId="urn:microsoft.com/office/officeart/2005/8/layout/cycle1"/>
    <dgm:cxn modelId="{E717EC4F-F480-44A2-8E8E-AE9AA6092875}" type="presParOf" srcId="{865DCD06-3FC2-47F1-9139-9BAB105F936B}" destId="{2B94D629-8B23-41D1-BA99-393785F71029}" srcOrd="10" destOrd="0" presId="urn:microsoft.com/office/officeart/2005/8/layout/cycle1"/>
    <dgm:cxn modelId="{4769302B-42E2-43BE-A387-7EE51AD5DBE3}" type="presParOf" srcId="{865DCD06-3FC2-47F1-9139-9BAB105F936B}" destId="{8775E7C3-8A70-45F5-B34E-27E4696736AE}" srcOrd="11" destOrd="0" presId="urn:microsoft.com/office/officeart/2005/8/layout/cycle1"/>
    <dgm:cxn modelId="{946E9CA1-2DDE-4A95-96BE-BD8017176E49}" type="presParOf" srcId="{865DCD06-3FC2-47F1-9139-9BAB105F936B}" destId="{2537EB0C-5E3E-4B44-9C45-5F17C28FEB33}" srcOrd="12" destOrd="0" presId="urn:microsoft.com/office/officeart/2005/8/layout/cycle1"/>
    <dgm:cxn modelId="{06B1A01F-86E7-44ED-B45E-66342FF975B0}" type="presParOf" srcId="{865DCD06-3FC2-47F1-9139-9BAB105F936B}" destId="{5F4E8063-0F1B-4E5D-8154-D1C2838F7E51}" srcOrd="13" destOrd="0" presId="urn:microsoft.com/office/officeart/2005/8/layout/cycle1"/>
    <dgm:cxn modelId="{098402E4-0498-4F6E-A671-6509ABA3C5E3}" type="presParOf" srcId="{865DCD06-3FC2-47F1-9139-9BAB105F936B}" destId="{2AD79FFB-4832-48B9-8AE0-54F93EAA03F4}" srcOrd="14" destOrd="0" presId="urn:microsoft.com/office/officeart/2005/8/layout/cycle1"/>
    <dgm:cxn modelId="{71F6F4A4-E222-4D08-BA79-1BCA75C31AF2}" type="presParOf" srcId="{865DCD06-3FC2-47F1-9139-9BAB105F936B}" destId="{3022BED7-CF10-4F9D-88A4-2B4D979C6B1B}" srcOrd="15" destOrd="0" presId="urn:microsoft.com/office/officeart/2005/8/layout/cycle1"/>
    <dgm:cxn modelId="{270D8DA0-503D-446B-840F-12267B450D38}" type="presParOf" srcId="{865DCD06-3FC2-47F1-9139-9BAB105F936B}" destId="{985E362E-69BB-47E5-AA70-1278F522E151}" srcOrd="16" destOrd="0" presId="urn:microsoft.com/office/officeart/2005/8/layout/cycle1"/>
    <dgm:cxn modelId="{6772C83E-1B1C-4801-9B01-2FEFD8BC047B}" type="presParOf" srcId="{865DCD06-3FC2-47F1-9139-9BAB105F936B}" destId="{B93694B9-242D-423F-B8E3-2699A66C47D1}" srcOrd="17" destOrd="0" presId="urn:microsoft.com/office/officeart/2005/8/layout/cycle1"/>
    <dgm:cxn modelId="{9A0DC4C8-126B-4A54-93E5-614FA2188920}" type="presParOf" srcId="{865DCD06-3FC2-47F1-9139-9BAB105F936B}" destId="{10B0A7CD-30DF-4672-9F99-EC58D7197031}" srcOrd="18" destOrd="0" presId="urn:microsoft.com/office/officeart/2005/8/layout/cycle1"/>
    <dgm:cxn modelId="{6D260750-173D-4FD1-AFDD-689ABFEFDF9A}" type="presParOf" srcId="{865DCD06-3FC2-47F1-9139-9BAB105F936B}" destId="{29AB7F5B-690D-433E-8246-B1A479DB7B78}" srcOrd="19" destOrd="0" presId="urn:microsoft.com/office/officeart/2005/8/layout/cycle1"/>
    <dgm:cxn modelId="{748AACA7-D956-460A-9618-A0DF589AA74D}" type="presParOf" srcId="{865DCD06-3FC2-47F1-9139-9BAB105F936B}" destId="{6CDAFF40-F5EC-4B14-832B-77BEAA5A16B5}" srcOrd="20" destOrd="0" presId="urn:microsoft.com/office/officeart/2005/8/layout/cycle1"/>
    <dgm:cxn modelId="{E7C01176-F94B-497E-82D5-0E1099B0C78A}" type="presParOf" srcId="{865DCD06-3FC2-47F1-9139-9BAB105F936B}" destId="{0F4828DE-B3AF-45E2-BBAD-F1D820A9C0EF}" srcOrd="21" destOrd="0" presId="urn:microsoft.com/office/officeart/2005/8/layout/cycle1"/>
    <dgm:cxn modelId="{0D7EC13C-CD39-404E-B8EF-46EDFFCCD4D3}" type="presParOf" srcId="{865DCD06-3FC2-47F1-9139-9BAB105F936B}" destId="{B51B7E5A-E5F6-40C2-B337-82C3225575A4}" srcOrd="22" destOrd="0" presId="urn:microsoft.com/office/officeart/2005/8/layout/cycle1"/>
    <dgm:cxn modelId="{C49CBE4E-488F-44D0-BE28-BD0AA7087E82}" type="presParOf" srcId="{865DCD06-3FC2-47F1-9139-9BAB105F936B}" destId="{2FDA54A9-462F-4091-9C8C-7A776B940EC2}" srcOrd="23"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6D079-85CD-467C-A401-73D1EACEF410}">
      <dsp:nvSpPr>
        <dsp:cNvPr id="0" name=""/>
        <dsp:cNvSpPr/>
      </dsp:nvSpPr>
      <dsp:spPr>
        <a:xfrm>
          <a:off x="3232915" y="1012"/>
          <a:ext cx="1231580" cy="705445"/>
        </a:xfrm>
        <a:prstGeom prst="rect">
          <a:avLst/>
        </a:prstGeom>
        <a:gradFill rotWithShape="1">
          <a:gsLst>
            <a:gs pos="0">
              <a:schemeClr val="accent3">
                <a:tint val="58000"/>
                <a:satMod val="108000"/>
                <a:lumMod val="110000"/>
              </a:schemeClr>
            </a:gs>
            <a:gs pos="100000">
              <a:schemeClr val="accent3">
                <a:tint val="81000"/>
                <a:satMod val="109000"/>
                <a:lumMod val="105000"/>
              </a:schemeClr>
            </a:gs>
          </a:gsLst>
          <a:lin ang="5040000" scaled="0"/>
        </a:gra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Research Questions</a:t>
          </a:r>
        </a:p>
      </dsp:txBody>
      <dsp:txXfrm>
        <a:off x="3232915" y="1012"/>
        <a:ext cx="1231580" cy="705445"/>
      </dsp:txXfrm>
    </dsp:sp>
    <dsp:sp modelId="{0BE4F9F1-F7F5-49A1-9D60-541BAFBDD07D}">
      <dsp:nvSpPr>
        <dsp:cNvPr id="0" name=""/>
        <dsp:cNvSpPr/>
      </dsp:nvSpPr>
      <dsp:spPr>
        <a:xfrm>
          <a:off x="1187978" y="66433"/>
          <a:ext cx="3931133" cy="3931133"/>
        </a:xfrm>
        <a:prstGeom prst="circularArrow">
          <a:avLst>
            <a:gd name="adj1" fmla="val 3499"/>
            <a:gd name="adj2" fmla="val 216979"/>
            <a:gd name="adj3" fmla="val 19269238"/>
            <a:gd name="adj4" fmla="val 18788291"/>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B5A29408-A5C0-44E8-9218-161969C60DF3}">
      <dsp:nvSpPr>
        <dsp:cNvPr id="0" name=""/>
        <dsp:cNvSpPr/>
      </dsp:nvSpPr>
      <dsp:spPr>
        <a:xfrm>
          <a:off x="4248474" y="984117"/>
          <a:ext cx="1166672" cy="705445"/>
        </a:xfrm>
        <a:prstGeom prst="rect">
          <a:avLst/>
        </a:prstGeom>
        <a:gradFill rotWithShape="1">
          <a:gsLst>
            <a:gs pos="0">
              <a:schemeClr val="accent3">
                <a:tint val="58000"/>
                <a:satMod val="108000"/>
                <a:lumMod val="110000"/>
              </a:schemeClr>
            </a:gs>
            <a:gs pos="100000">
              <a:schemeClr val="accent3">
                <a:tint val="81000"/>
                <a:satMod val="109000"/>
                <a:lumMod val="105000"/>
              </a:schemeClr>
            </a:gs>
          </a:gsLst>
          <a:lin ang="5040000" scaled="0"/>
        </a:gra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Research Design</a:t>
          </a:r>
        </a:p>
      </dsp:txBody>
      <dsp:txXfrm>
        <a:off x="4248474" y="984117"/>
        <a:ext cx="1166672" cy="705445"/>
      </dsp:txXfrm>
    </dsp:sp>
    <dsp:sp modelId="{862F8398-CD05-4190-970A-0211A3EEF501}">
      <dsp:nvSpPr>
        <dsp:cNvPr id="0" name=""/>
        <dsp:cNvSpPr/>
      </dsp:nvSpPr>
      <dsp:spPr>
        <a:xfrm>
          <a:off x="1187978" y="66433"/>
          <a:ext cx="3931133" cy="3931133"/>
        </a:xfrm>
        <a:prstGeom prst="circularArrow">
          <a:avLst>
            <a:gd name="adj1" fmla="val 3499"/>
            <a:gd name="adj2" fmla="val 216979"/>
            <a:gd name="adj3" fmla="val 434974"/>
            <a:gd name="adj4" fmla="val 20948047"/>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90923CF2-2414-47AA-994A-81497085B3BA}">
      <dsp:nvSpPr>
        <dsp:cNvPr id="0" name=""/>
        <dsp:cNvSpPr/>
      </dsp:nvSpPr>
      <dsp:spPr>
        <a:xfrm>
          <a:off x="4183255" y="2374437"/>
          <a:ext cx="1297109" cy="705445"/>
        </a:xfrm>
        <a:prstGeom prst="rect">
          <a:avLst/>
        </a:prstGeom>
        <a:gradFill rotWithShape="1">
          <a:gsLst>
            <a:gs pos="0">
              <a:schemeClr val="accent3">
                <a:tint val="58000"/>
                <a:satMod val="108000"/>
                <a:lumMod val="110000"/>
              </a:schemeClr>
            </a:gs>
            <a:gs pos="100000">
              <a:schemeClr val="accent3">
                <a:tint val="81000"/>
                <a:satMod val="109000"/>
                <a:lumMod val="105000"/>
              </a:schemeClr>
            </a:gs>
          </a:gsLst>
          <a:lin ang="5040000" scaled="0"/>
        </a:gra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Identifying Measures</a:t>
          </a:r>
        </a:p>
      </dsp:txBody>
      <dsp:txXfrm>
        <a:off x="4183255" y="2374437"/>
        <a:ext cx="1297109" cy="705445"/>
      </dsp:txXfrm>
    </dsp:sp>
    <dsp:sp modelId="{341DAE10-84DC-45C6-8FD9-1EE7565B21C1}">
      <dsp:nvSpPr>
        <dsp:cNvPr id="0" name=""/>
        <dsp:cNvSpPr/>
      </dsp:nvSpPr>
      <dsp:spPr>
        <a:xfrm>
          <a:off x="1187978" y="66433"/>
          <a:ext cx="3931133" cy="3931133"/>
        </a:xfrm>
        <a:prstGeom prst="circularArrow">
          <a:avLst>
            <a:gd name="adj1" fmla="val 3499"/>
            <a:gd name="adj2" fmla="val 216979"/>
            <a:gd name="adj3" fmla="val 2594731"/>
            <a:gd name="adj4" fmla="val 2113783"/>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2B94D629-8B23-41D1-BA99-393785F71029}">
      <dsp:nvSpPr>
        <dsp:cNvPr id="0" name=""/>
        <dsp:cNvSpPr/>
      </dsp:nvSpPr>
      <dsp:spPr>
        <a:xfrm>
          <a:off x="3160906" y="3357542"/>
          <a:ext cx="1375597" cy="705445"/>
        </a:xfrm>
        <a:prstGeom prst="rect">
          <a:avLst/>
        </a:prstGeom>
        <a:gradFill rotWithShape="1">
          <a:gsLst>
            <a:gs pos="0">
              <a:schemeClr val="accent3">
                <a:tint val="58000"/>
                <a:satMod val="108000"/>
                <a:lumMod val="110000"/>
              </a:schemeClr>
            </a:gs>
            <a:gs pos="100000">
              <a:schemeClr val="accent3">
                <a:tint val="81000"/>
                <a:satMod val="109000"/>
                <a:lumMod val="105000"/>
              </a:schemeClr>
            </a:gs>
          </a:gsLst>
          <a:lin ang="5040000" scaled="0"/>
        </a:gradFill>
        <a:ln w="9525" cap="flat" cmpd="sng" algn="ctr">
          <a:solidFill>
            <a:schemeClr val="accent3"/>
          </a:solidFill>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Identifying  Samples</a:t>
          </a:r>
        </a:p>
      </dsp:txBody>
      <dsp:txXfrm>
        <a:off x="3160906" y="3357542"/>
        <a:ext cx="1375597" cy="705445"/>
      </dsp:txXfrm>
    </dsp:sp>
    <dsp:sp modelId="{8775E7C3-8A70-45F5-B34E-27E4696736AE}">
      <dsp:nvSpPr>
        <dsp:cNvPr id="0" name=""/>
        <dsp:cNvSpPr/>
      </dsp:nvSpPr>
      <dsp:spPr>
        <a:xfrm>
          <a:off x="944886" y="83766"/>
          <a:ext cx="3931133" cy="3931133"/>
        </a:xfrm>
        <a:prstGeom prst="circularArrow">
          <a:avLst>
            <a:gd name="adj1" fmla="val 3499"/>
            <a:gd name="adj2" fmla="val 216979"/>
            <a:gd name="adj3" fmla="val 5116621"/>
            <a:gd name="adj4" fmla="val 4924509"/>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5F4E8063-0F1B-4E5D-8154-D1C2838F7E51}">
      <dsp:nvSpPr>
        <dsp:cNvPr id="0" name=""/>
        <dsp:cNvSpPr/>
      </dsp:nvSpPr>
      <dsp:spPr>
        <a:xfrm>
          <a:off x="1827215" y="3357542"/>
          <a:ext cx="1118321" cy="705445"/>
        </a:xfrm>
        <a:prstGeom prst="rect">
          <a:avLst/>
        </a:prstGeom>
        <a:gradFill rotWithShape="1">
          <a:gsLst>
            <a:gs pos="0">
              <a:schemeClr val="accent2">
                <a:tint val="58000"/>
                <a:satMod val="108000"/>
                <a:lumMod val="110000"/>
              </a:schemeClr>
            </a:gs>
            <a:gs pos="100000">
              <a:schemeClr val="accent2">
                <a:tint val="81000"/>
                <a:satMod val="109000"/>
                <a:lumMod val="105000"/>
              </a:schemeClr>
            </a:gs>
          </a:gsLst>
          <a:lin ang="5040000" scaled="0"/>
        </a:gradFill>
        <a:ln w="9525" cap="flat" cmpd="sng" algn="ctr">
          <a:solidFill>
            <a:schemeClr val="accent2"/>
          </a:solidFill>
          <a:prstDash val="solid"/>
        </a:ln>
        <a:effectLst/>
      </dsp:spPr>
      <dsp:style>
        <a:lnRef idx="1">
          <a:schemeClr val="accent2"/>
        </a:lnRef>
        <a:fillRef idx="2">
          <a:schemeClr val="accent2"/>
        </a:fillRef>
        <a:effectRef idx="1">
          <a:schemeClr val="accent2"/>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Data Collection</a:t>
          </a:r>
        </a:p>
      </dsp:txBody>
      <dsp:txXfrm>
        <a:off x="1827215" y="3357542"/>
        <a:ext cx="1118321" cy="705445"/>
      </dsp:txXfrm>
    </dsp:sp>
    <dsp:sp modelId="{2AD79FFB-4832-48B9-8AE0-54F93EAA03F4}">
      <dsp:nvSpPr>
        <dsp:cNvPr id="0" name=""/>
        <dsp:cNvSpPr/>
      </dsp:nvSpPr>
      <dsp:spPr>
        <a:xfrm>
          <a:off x="1271428" y="195923"/>
          <a:ext cx="3931133" cy="3931133"/>
        </a:xfrm>
        <a:prstGeom prst="circularArrow">
          <a:avLst>
            <a:gd name="adj1" fmla="val 3499"/>
            <a:gd name="adj2" fmla="val 216979"/>
            <a:gd name="adj3" fmla="val 8760861"/>
            <a:gd name="adj4" fmla="val 8329219"/>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985E362E-69BB-47E5-AA70-1278F522E151}">
      <dsp:nvSpPr>
        <dsp:cNvPr id="0" name=""/>
        <dsp:cNvSpPr/>
      </dsp:nvSpPr>
      <dsp:spPr>
        <a:xfrm>
          <a:off x="936104" y="2374437"/>
          <a:ext cx="1078350" cy="705445"/>
        </a:xfrm>
        <a:prstGeom prst="rect">
          <a:avLst/>
        </a:prstGeom>
        <a:gradFill rotWithShape="1">
          <a:gsLst>
            <a:gs pos="0">
              <a:schemeClr val="accent4">
                <a:tint val="58000"/>
                <a:satMod val="108000"/>
                <a:lumMod val="110000"/>
              </a:schemeClr>
            </a:gs>
            <a:gs pos="100000">
              <a:schemeClr val="accent4">
                <a:tint val="81000"/>
                <a:satMod val="109000"/>
                <a:lumMod val="105000"/>
              </a:schemeClr>
            </a:gs>
          </a:gsLst>
          <a:lin ang="5040000" scaled="0"/>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Analysis</a:t>
          </a:r>
          <a:endParaRPr lang="en-GB" sz="1400" b="1" kern="1200" dirty="0">
            <a:solidFill>
              <a:srgbClr val="000000"/>
            </a:solidFill>
          </a:endParaRPr>
        </a:p>
      </dsp:txBody>
      <dsp:txXfrm>
        <a:off x="936104" y="2374437"/>
        <a:ext cx="1078350" cy="705445"/>
      </dsp:txXfrm>
    </dsp:sp>
    <dsp:sp modelId="{B93694B9-242D-423F-B8E3-2699A66C47D1}">
      <dsp:nvSpPr>
        <dsp:cNvPr id="0" name=""/>
        <dsp:cNvSpPr/>
      </dsp:nvSpPr>
      <dsp:spPr>
        <a:xfrm>
          <a:off x="1187978" y="66433"/>
          <a:ext cx="3931133" cy="3931133"/>
        </a:xfrm>
        <a:prstGeom prst="circularArrow">
          <a:avLst>
            <a:gd name="adj1" fmla="val 3499"/>
            <a:gd name="adj2" fmla="val 216979"/>
            <a:gd name="adj3" fmla="val 11234974"/>
            <a:gd name="adj4" fmla="val 10148047"/>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29AB7F5B-690D-433E-8246-B1A479DB7B78}">
      <dsp:nvSpPr>
        <dsp:cNvPr id="0" name=""/>
        <dsp:cNvSpPr/>
      </dsp:nvSpPr>
      <dsp:spPr>
        <a:xfrm>
          <a:off x="615634" y="984117"/>
          <a:ext cx="1719290" cy="705445"/>
        </a:xfrm>
        <a:prstGeom prst="rect">
          <a:avLst/>
        </a:prstGeom>
        <a:gradFill rotWithShape="1">
          <a:gsLst>
            <a:gs pos="0">
              <a:schemeClr val="accent4">
                <a:tint val="58000"/>
                <a:satMod val="108000"/>
                <a:lumMod val="110000"/>
              </a:schemeClr>
            </a:gs>
            <a:gs pos="100000">
              <a:schemeClr val="accent4">
                <a:tint val="81000"/>
                <a:satMod val="109000"/>
                <a:lumMod val="105000"/>
              </a:schemeClr>
            </a:gs>
          </a:gsLst>
          <a:lin ang="5040000" scaled="0"/>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Conclusion &amp; Interpretation</a:t>
          </a:r>
        </a:p>
      </dsp:txBody>
      <dsp:txXfrm>
        <a:off x="615634" y="984117"/>
        <a:ext cx="1719290" cy="705445"/>
      </dsp:txXfrm>
    </dsp:sp>
    <dsp:sp modelId="{6CDAFF40-F5EC-4B14-832B-77BEAA5A16B5}">
      <dsp:nvSpPr>
        <dsp:cNvPr id="0" name=""/>
        <dsp:cNvSpPr/>
      </dsp:nvSpPr>
      <dsp:spPr>
        <a:xfrm>
          <a:off x="1187978" y="66433"/>
          <a:ext cx="3931133" cy="3931133"/>
        </a:xfrm>
        <a:prstGeom prst="circularArrow">
          <a:avLst>
            <a:gd name="adj1" fmla="val 3499"/>
            <a:gd name="adj2" fmla="val 216979"/>
            <a:gd name="adj3" fmla="val 13461448"/>
            <a:gd name="adj4" fmla="val 12913783"/>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 modelId="{B51B7E5A-E5F6-40C2-B337-82C3225575A4}">
      <dsp:nvSpPr>
        <dsp:cNvPr id="0" name=""/>
        <dsp:cNvSpPr/>
      </dsp:nvSpPr>
      <dsp:spPr>
        <a:xfrm>
          <a:off x="1937424" y="1012"/>
          <a:ext cx="1041921" cy="705445"/>
        </a:xfrm>
        <a:prstGeom prst="rect">
          <a:avLst/>
        </a:prstGeom>
        <a:gradFill rotWithShape="1">
          <a:gsLst>
            <a:gs pos="0">
              <a:schemeClr val="accent4">
                <a:tint val="58000"/>
                <a:satMod val="108000"/>
                <a:lumMod val="110000"/>
              </a:schemeClr>
            </a:gs>
            <a:gs pos="100000">
              <a:schemeClr val="accent4">
                <a:tint val="81000"/>
                <a:satMod val="109000"/>
                <a:lumMod val="105000"/>
              </a:schemeClr>
            </a:gs>
          </a:gsLst>
          <a:lin ang="5040000" scaled="0"/>
        </a:gradFill>
        <a:ln w="9525" cap="flat" cmpd="sng" algn="ctr">
          <a:solidFill>
            <a:schemeClr val="accent4"/>
          </a:solidFill>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000000"/>
              </a:solidFill>
            </a:rPr>
            <a:t>Report</a:t>
          </a:r>
          <a:endParaRPr lang="en-GB" sz="1400" b="1" kern="1200" dirty="0">
            <a:solidFill>
              <a:srgbClr val="000000"/>
            </a:solidFill>
          </a:endParaRPr>
        </a:p>
      </dsp:txBody>
      <dsp:txXfrm>
        <a:off x="1937424" y="1012"/>
        <a:ext cx="1041921" cy="705445"/>
      </dsp:txXfrm>
    </dsp:sp>
    <dsp:sp modelId="{2FDA54A9-462F-4091-9C8C-7A776B940EC2}">
      <dsp:nvSpPr>
        <dsp:cNvPr id="0" name=""/>
        <dsp:cNvSpPr/>
      </dsp:nvSpPr>
      <dsp:spPr>
        <a:xfrm>
          <a:off x="1187978" y="66433"/>
          <a:ext cx="3931133" cy="3931133"/>
        </a:xfrm>
        <a:prstGeom prst="circularArrow">
          <a:avLst>
            <a:gd name="adj1" fmla="val 3499"/>
            <a:gd name="adj2" fmla="val 216979"/>
            <a:gd name="adj3" fmla="val 16133274"/>
            <a:gd name="adj4" fmla="val 15869826"/>
            <a:gd name="adj5" fmla="val 4083"/>
          </a:avLst>
        </a:prstGeom>
        <a:gradFill rotWithShape="1">
          <a:gsLst>
            <a:gs pos="0">
              <a:schemeClr val="dk1">
                <a:tint val="94000"/>
                <a:satMod val="105000"/>
                <a:lumMod val="102000"/>
              </a:schemeClr>
            </a:gs>
            <a:gs pos="100000">
              <a:schemeClr val="dk1">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hemeClr val="dk1"/>
        </a:lnRef>
        <a:fillRef idx="3">
          <a:schemeClr val="dk1"/>
        </a:fillRef>
        <a:effectRef idx="3">
          <a:schemeClr val="dk1"/>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557931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solidFill>
                  <a:srgbClr val="0D0D0D"/>
                </a:solidFill>
                <a:effectLst/>
                <a:highlight>
                  <a:srgbClr val="FFFFFF"/>
                </a:highlight>
                <a:latin typeface="ui-sans-serif"/>
              </a:rPr>
              <a:t>Purpose</a:t>
            </a:r>
            <a:r>
              <a:rPr lang="en-US" b="0" i="0" dirty="0">
                <a:solidFill>
                  <a:srgbClr val="0D0D0D"/>
                </a:solidFill>
                <a:effectLst/>
                <a:highlight>
                  <a:srgbClr val="FFFFFF"/>
                </a:highlight>
                <a:latin typeface="ui-sans-serif"/>
              </a:rPr>
              <a:t>: Exploratory research is conducted to explore a problem or a new area where little information is available. It aims to gather preliminary data, understand the scope, and identify key variables or concepts.</a:t>
            </a:r>
          </a:p>
          <a:p>
            <a:r>
              <a:rPr lang="en-US" b="0" i="0" dirty="0">
                <a:solidFill>
                  <a:srgbClr val="0D0D0D"/>
                </a:solidFill>
                <a:effectLst/>
                <a:highlight>
                  <a:srgbClr val="FFFFFF"/>
                </a:highlight>
                <a:latin typeface="ui-sans-serif"/>
              </a:rPr>
              <a:t>Descriptive : describe the characteristics of a phenomenon or a group.</a:t>
            </a:r>
          </a:p>
          <a:p>
            <a:r>
              <a:rPr lang="en-US" b="0" i="0" dirty="0">
                <a:solidFill>
                  <a:srgbClr val="0D0D0D"/>
                </a:solidFill>
                <a:effectLst/>
                <a:highlight>
                  <a:srgbClr val="FFFFFF"/>
                </a:highlight>
                <a:latin typeface="ui-sans-serif"/>
              </a:rPr>
              <a:t>Explanatory:  Explanatory research seeks to explain the causes or reasons behind a phenomenon.</a:t>
            </a:r>
          </a:p>
          <a:p>
            <a:endParaRPr lang="en-US" b="0" i="0" dirty="0">
              <a:solidFill>
                <a:srgbClr val="0D0D0D"/>
              </a:solidFill>
              <a:effectLst/>
              <a:highlight>
                <a:srgbClr val="FFFFFF"/>
              </a:highlight>
              <a:latin typeface="ui-sans-serif"/>
            </a:endParaRPr>
          </a:p>
          <a:p>
            <a:r>
              <a:rPr lang="en-US" b="1" dirty="0"/>
              <a:t>Example exploratory</a:t>
            </a:r>
          </a:p>
          <a:p>
            <a:r>
              <a:rPr lang="en-US" b="1" dirty="0"/>
              <a:t>Example:</a:t>
            </a:r>
            <a:r>
              <a:rPr lang="en-US" dirty="0"/>
              <a:t> Imagine a new type of malware is detected, and researchers don't fully understand its behavior. Exploratory research might involve analyzing infected machines to identify how the malware spreads, what data it targets, and any unusual coding techniques. This initial investigation helps uncover key characteristics for further study</a:t>
            </a:r>
            <a:endParaRPr lang="en-US" b="1" dirty="0"/>
          </a:p>
          <a:p>
            <a:r>
              <a:rPr lang="en-US" b="1" dirty="0"/>
              <a:t>Example Descriptive:</a:t>
            </a:r>
            <a:r>
              <a:rPr lang="en-US" dirty="0"/>
              <a:t> After the initial investigation, researchers suspect the new malware targets specific software vulnerabilities. Descriptive research might involve conducting a large-scale scan across different computer systems to identify how many machines are vulnerable to these exploits. This helps quantify the potential impact of the malware.</a:t>
            </a:r>
          </a:p>
          <a:p>
            <a:r>
              <a:rPr lang="en-US" dirty="0"/>
              <a:t>Explanatory</a:t>
            </a:r>
          </a:p>
          <a:p>
            <a:r>
              <a:rPr lang="en-US" b="1" dirty="0"/>
              <a:t>Example:</a:t>
            </a:r>
            <a:r>
              <a:rPr lang="en-US" dirty="0"/>
              <a:t> Based on the descriptive research, scientists hypothesize that a particular software patch can mitigate the malware's effectiveness. Explanatory research might involve creating a controlled experiment where some systems receive the patch and others don't. Then, researchers can observe infection rates in both groups to see if the patch offers protection. This helps establish a cause-and-effect relationship between the patch and malware resistance.</a:t>
            </a:r>
            <a:endParaRPr lang="en-GB" dirty="0"/>
          </a:p>
        </p:txBody>
      </p:sp>
      <p:sp>
        <p:nvSpPr>
          <p:cNvPr id="4" name="Slide Number Placeholder 3"/>
          <p:cNvSpPr>
            <a:spLocks noGrp="1"/>
          </p:cNvSpPr>
          <p:nvPr>
            <p:ph type="sldNum" sz="quarter" idx="5"/>
          </p:nvPr>
        </p:nvSpPr>
        <p:spPr/>
        <p:txBody>
          <a:bodyPr/>
          <a:lstStyle/>
          <a:p>
            <a:fld id="{B5492ACD-F42D-4B63-9E34-D78A94F01715}" type="slidenum">
              <a:rPr lang="en-GB" smtClean="0"/>
              <a:pPr/>
              <a:t>4</a:t>
            </a:fld>
            <a:endParaRPr lang="en-GB"/>
          </a:p>
        </p:txBody>
      </p:sp>
    </p:spTree>
    <p:extLst>
      <p:ext uri="{BB962C8B-B14F-4D97-AF65-F5344CB8AC3E}">
        <p14:creationId xmlns:p14="http://schemas.microsoft.com/office/powerpoint/2010/main" val="371122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Longitudinal </a:t>
            </a:r>
          </a:p>
          <a:p>
            <a:r>
              <a:rPr lang="en-US" dirty="0"/>
              <a:t>Researchers want to understand how programmers' skills develop over time. They recruit a group of computer science students at the beginning of their freshman year and track their performance through various coding exercises and projects throughout their entire degree program</a:t>
            </a:r>
            <a:r>
              <a:rPr lang="en-GB" dirty="0"/>
              <a:t>.</a:t>
            </a:r>
          </a:p>
          <a:p>
            <a:r>
              <a:rPr lang="en-GB" dirty="0"/>
              <a:t>Cross-sectional</a:t>
            </a:r>
          </a:p>
          <a:p>
            <a:r>
              <a:rPr lang="en-US" b="1" dirty="0"/>
              <a:t>Example:</a:t>
            </a:r>
            <a:r>
              <a:rPr lang="en-US" dirty="0"/>
              <a:t> A software company is developing a new mobile app and wants to understand user preferences for different design layouts. They conduct a one-time survey with participants from various age groups and backgrounds. The survey might ask users to rate their satisfaction with different interface mockups. This helps the company gauge user preferences at a specific point in time and make informed decisions about the app's final design.</a:t>
            </a:r>
            <a:endParaRPr lang="en-GB" dirty="0"/>
          </a:p>
        </p:txBody>
      </p:sp>
      <p:sp>
        <p:nvSpPr>
          <p:cNvPr id="4" name="Slide Number Placeholder 3"/>
          <p:cNvSpPr>
            <a:spLocks noGrp="1"/>
          </p:cNvSpPr>
          <p:nvPr>
            <p:ph type="sldNum" sz="quarter" idx="5"/>
          </p:nvPr>
        </p:nvSpPr>
        <p:spPr/>
        <p:txBody>
          <a:bodyPr/>
          <a:lstStyle/>
          <a:p>
            <a:fld id="{B5492ACD-F42D-4B63-9E34-D78A94F01715}" type="slidenum">
              <a:rPr lang="en-GB" smtClean="0"/>
              <a:pPr/>
              <a:t>7</a:t>
            </a:fld>
            <a:endParaRPr lang="en-GB"/>
          </a:p>
        </p:txBody>
      </p:sp>
    </p:spTree>
    <p:extLst>
      <p:ext uri="{BB962C8B-B14F-4D97-AF65-F5344CB8AC3E}">
        <p14:creationId xmlns:p14="http://schemas.microsoft.com/office/powerpoint/2010/main" val="2640568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Longitudinal </a:t>
            </a:r>
          </a:p>
          <a:p>
            <a:r>
              <a:rPr lang="en-US" dirty="0"/>
              <a:t>Researchers want to understand how programmers' skills develop over time. They recruit a group of computer science students at the beginning of their freshman year and track their performance through various coding exercises and projects throughout their entire degree program</a:t>
            </a:r>
            <a:r>
              <a:rPr lang="en-GB" dirty="0"/>
              <a:t>.</a:t>
            </a:r>
          </a:p>
          <a:p>
            <a:r>
              <a:rPr lang="en-GB" dirty="0"/>
              <a:t>Cross-sectional</a:t>
            </a:r>
          </a:p>
          <a:p>
            <a:r>
              <a:rPr lang="en-US" b="1" dirty="0"/>
              <a:t>Example:</a:t>
            </a:r>
            <a:r>
              <a:rPr lang="en-US" dirty="0"/>
              <a:t> A software company is developing a new mobile app and wants to understand user preferences for different design layouts. They conduct a one-time survey with participants from various age groups and backgrounds. The survey might ask users to rate their satisfaction with different interface mockups. This helps the company gauge user preferences at a specific point in time and make informed decisions about the app's final design.</a:t>
            </a:r>
            <a:endParaRPr lang="en-GB" dirty="0"/>
          </a:p>
        </p:txBody>
      </p:sp>
      <p:sp>
        <p:nvSpPr>
          <p:cNvPr id="4" name="Slide Number Placeholder 3"/>
          <p:cNvSpPr>
            <a:spLocks noGrp="1"/>
          </p:cNvSpPr>
          <p:nvPr>
            <p:ph type="sldNum" sz="quarter" idx="5"/>
          </p:nvPr>
        </p:nvSpPr>
        <p:spPr/>
        <p:txBody>
          <a:bodyPr/>
          <a:lstStyle/>
          <a:p>
            <a:fld id="{B5492ACD-F42D-4B63-9E34-D78A94F01715}" type="slidenum">
              <a:rPr lang="en-GB" smtClean="0"/>
              <a:pPr/>
              <a:t>8</a:t>
            </a:fld>
            <a:endParaRPr lang="en-GB"/>
          </a:p>
        </p:txBody>
      </p:sp>
    </p:spTree>
    <p:extLst>
      <p:ext uri="{BB962C8B-B14F-4D97-AF65-F5344CB8AC3E}">
        <p14:creationId xmlns:p14="http://schemas.microsoft.com/office/powerpoint/2010/main" val="432479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039EFE9B-D188-4AF0-80BF-076D9312D545}" type="slidenum">
              <a:rPr lang="zh-CN" altLang="en-US"/>
              <a:pPr/>
              <a:t>13</a:t>
            </a:fld>
            <a:endParaRPr lang="en-US" altLang="zh-CN"/>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endParaRPr lang="zh-CN" altLang="en-US" dirty="0"/>
          </a:p>
        </p:txBody>
      </p:sp>
    </p:spTree>
    <p:extLst>
      <p:ext uri="{BB962C8B-B14F-4D97-AF65-F5344CB8AC3E}">
        <p14:creationId xmlns:p14="http://schemas.microsoft.com/office/powerpoint/2010/main" val="2062693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7909B314-2DAA-4063-A3D2-35DB3C4A76CC}" type="slidenum">
              <a:rPr lang="zh-CN" altLang="en-US"/>
              <a:pPr/>
              <a:t>14</a:t>
            </a:fld>
            <a:endParaRPr lang="en-US" altLang="zh-CN"/>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19522976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2E300CC-018A-4A28-9059-076CF1459544}" type="slidenum">
              <a:rPr lang="zh-CN" altLang="en-US"/>
              <a:pPr/>
              <a:t>15</a:t>
            </a:fld>
            <a:endParaRPr lang="en-US" altLang="zh-CN"/>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8090215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245C100-B6D6-438D-9591-847C3480C1A9}" type="slidenum">
              <a:rPr lang="zh-CN" altLang="en-US"/>
              <a:pPr/>
              <a:t>16</a:t>
            </a:fld>
            <a:endParaRPr lang="en-US" altLang="zh-CN"/>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zh-CN" altLang="en-US" dirty="0"/>
          </a:p>
        </p:txBody>
      </p:sp>
    </p:spTree>
    <p:extLst>
      <p:ext uri="{BB962C8B-B14F-4D97-AF65-F5344CB8AC3E}">
        <p14:creationId xmlns:p14="http://schemas.microsoft.com/office/powerpoint/2010/main" val="3935872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DD26339B-174C-4467-B0B1-C0A2002F7F05}" type="slidenum">
              <a:rPr lang="zh-CN" altLang="en-US"/>
              <a:pPr/>
              <a:t>19</a:t>
            </a:fld>
            <a:endParaRPr lang="en-US" altLang="zh-CN"/>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12188463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6D683B7D-BA3C-4B38-A78D-EA49B7DD947A}" type="slidenum">
              <a:rPr lang="zh-CN" altLang="en-US"/>
              <a:pPr/>
              <a:t>20</a:t>
            </a:fld>
            <a:endParaRPr lang="en-US" altLang="zh-CN"/>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831826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46FFFB1E-9970-44FA-94D4-E14B49D6DE67}" type="slidenum">
              <a:rPr lang="zh-CN" altLang="en-US"/>
              <a:pPr/>
              <a:t>21</a:t>
            </a:fld>
            <a:endParaRPr lang="en-US" altLang="zh-CN"/>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603440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6144B4BA-D343-4262-9962-4B0748F96DBF}" type="slidenum">
              <a:rPr lang="zh-CN" altLang="en-US"/>
              <a:pPr/>
              <a:t>22</a:t>
            </a:fld>
            <a:endParaRPr lang="en-US" altLang="zh-CN"/>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6607377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36</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endParaRPr lang="en-GB"/>
          </a:p>
        </p:txBody>
      </p:sp>
      <p:sp>
        <p:nvSpPr>
          <p:cNvPr id="5" name="Footer Placeholder 4"/>
          <p:cNvSpPr>
            <a:spLocks noGrp="1"/>
          </p:cNvSpPr>
          <p:nvPr>
            <p:ph type="ftr" sz="quarter" idx="11"/>
          </p:nvPr>
        </p:nvSpPr>
        <p:spPr>
          <a:xfrm>
            <a:off x="1900237" y="5410202"/>
            <a:ext cx="3843665" cy="365125"/>
          </a:xfrm>
        </p:spPr>
        <p:txBody>
          <a:bodyPr/>
          <a:lstStyle/>
          <a:p>
            <a:endParaRPr lang="en-GB"/>
          </a:p>
        </p:txBody>
      </p:sp>
      <p:sp>
        <p:nvSpPr>
          <p:cNvPr id="6" name="Slide Number Placeholder 5"/>
          <p:cNvSpPr>
            <a:spLocks noGrp="1"/>
          </p:cNvSpPr>
          <p:nvPr>
            <p:ph type="sldNum" sz="quarter" idx="12"/>
          </p:nvPr>
        </p:nvSpPr>
        <p:spPr>
          <a:xfrm>
            <a:off x="7915603" y="5410200"/>
            <a:ext cx="578317" cy="365125"/>
          </a:xfrm>
        </p:spPr>
        <p:txBody>
          <a:bodyPr/>
          <a:lstStyle/>
          <a:p>
            <a:fld id="{51A0A728-58A8-4400-8922-32EBFA9DE446}" type="slidenum">
              <a:rPr lang="en-GB" smtClean="0"/>
              <a:pPr/>
              <a:t>‹#›</a:t>
            </a:fld>
            <a:endParaRPr lang="en-GB"/>
          </a:p>
        </p:txBody>
      </p:sp>
    </p:spTree>
    <p:extLst>
      <p:ext uri="{BB962C8B-B14F-4D97-AF65-F5344CB8AC3E}">
        <p14:creationId xmlns:p14="http://schemas.microsoft.com/office/powerpoint/2010/main" val="3287894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188640"/>
            <a:ext cx="7429499" cy="720080"/>
          </a:xfrm>
        </p:spPr>
        <p:txBody>
          <a:bodyPr/>
          <a:lstStyle/>
          <a:p>
            <a:r>
              <a:rPr lang="en-US"/>
              <a:t>Click to edit Master title style</a:t>
            </a:r>
            <a:endParaRPr lang="en-US" dirty="0"/>
          </a:p>
        </p:txBody>
      </p:sp>
      <p:sp>
        <p:nvSpPr>
          <p:cNvPr id="48" name="Content Placeholder 2"/>
          <p:cNvSpPr>
            <a:spLocks noGrp="1"/>
          </p:cNvSpPr>
          <p:nvPr>
            <p:ph idx="1"/>
          </p:nvPr>
        </p:nvSpPr>
        <p:spPr>
          <a:xfrm>
            <a:off x="856061" y="980727"/>
            <a:ext cx="7429499" cy="5328593"/>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5592691" y="6375325"/>
            <a:ext cx="2057400" cy="365125"/>
          </a:xfrm>
        </p:spPr>
        <p:txBody>
          <a:bodyPr/>
          <a:lstStyle/>
          <a:p>
            <a:r>
              <a:rPr lang="en-GB"/>
              <a:t>Dr Nik Whitehead</a:t>
            </a:r>
          </a:p>
        </p:txBody>
      </p:sp>
      <p:sp>
        <p:nvSpPr>
          <p:cNvPr id="50" name="Footer Placeholder 4"/>
          <p:cNvSpPr>
            <a:spLocks noGrp="1"/>
          </p:cNvSpPr>
          <p:nvPr>
            <p:ph type="ftr" sz="quarter" idx="11"/>
          </p:nvPr>
        </p:nvSpPr>
        <p:spPr>
          <a:xfrm>
            <a:off x="856060" y="6381328"/>
            <a:ext cx="4679482" cy="365125"/>
          </a:xfrm>
        </p:spPr>
        <p:txBody>
          <a:bodyPr/>
          <a:lstStyle/>
          <a:p>
            <a:endParaRPr lang="en-GB"/>
          </a:p>
        </p:txBody>
      </p:sp>
      <p:sp>
        <p:nvSpPr>
          <p:cNvPr id="51" name="Slide Number Placeholder 5"/>
          <p:cNvSpPr>
            <a:spLocks noGrp="1"/>
          </p:cNvSpPr>
          <p:nvPr>
            <p:ph type="sldNum" sz="quarter" idx="12"/>
          </p:nvPr>
        </p:nvSpPr>
        <p:spPr>
          <a:xfrm>
            <a:off x="7707241" y="6375325"/>
            <a:ext cx="578317" cy="365125"/>
          </a:xfrm>
        </p:spPr>
        <p:txBody>
          <a:bodyPr/>
          <a:lstStyle/>
          <a:p>
            <a:fld id="{9D8DC0F4-76EC-4928-B389-C9FEDA3416A3}" type="slidenum">
              <a:rPr lang="en-GB" smtClean="0"/>
              <a:pPr/>
              <a:t>‹#›</a:t>
            </a:fld>
            <a:endParaRPr lang="en-GB"/>
          </a:p>
        </p:txBody>
      </p:sp>
    </p:spTree>
    <p:extLst>
      <p:ext uri="{BB962C8B-B14F-4D97-AF65-F5344CB8AC3E}">
        <p14:creationId xmlns:p14="http://schemas.microsoft.com/office/powerpoint/2010/main" val="3763519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extLst>
      <p:ext uri="{BB962C8B-B14F-4D97-AF65-F5344CB8AC3E}">
        <p14:creationId xmlns:p14="http://schemas.microsoft.com/office/powerpoint/2010/main" val="2113326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980728"/>
            <a:ext cx="3658792" cy="5328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980728"/>
            <a:ext cx="3656408" cy="5328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A3118-2D63-46DE-A5FD-62B7769B1823}" type="datetimeFigureOut">
              <a:rPr lang="en-US" smtClean="0"/>
              <a:t>5/27/2024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extLst>
      <p:ext uri="{BB962C8B-B14F-4D97-AF65-F5344CB8AC3E}">
        <p14:creationId xmlns:p14="http://schemas.microsoft.com/office/powerpoint/2010/main" val="3871083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GB"/>
              <a:t>Dr Nik Whitehead</a:t>
            </a:r>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04316E-0BDD-430E-94E9-748E7FD875E3}" type="slidenum">
              <a:rPr lang="en-GB" smtClean="0"/>
              <a:pPr/>
              <a:t>‹#›</a:t>
            </a:fld>
            <a:endParaRPr lang="en-GB"/>
          </a:p>
        </p:txBody>
      </p:sp>
    </p:spTree>
    <p:extLst>
      <p:ext uri="{BB962C8B-B14F-4D97-AF65-F5344CB8AC3E}">
        <p14:creationId xmlns:p14="http://schemas.microsoft.com/office/powerpoint/2010/main" val="1652022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055670-3E6A-43D3-8215-C1C48E0C9650}" type="datetimeFigureOut">
              <a:rPr lang="en-US" smtClean="0"/>
              <a:t>5/27/2024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07C7589-490C-489F-8478-54DCAA9AA8E4}" type="slidenum">
              <a:rPr lang="en-GB" smtClean="0"/>
              <a:pPr/>
              <a:t>‹#›</a:t>
            </a:fld>
            <a:endParaRPr lang="en-GB"/>
          </a:p>
        </p:txBody>
      </p:sp>
    </p:spTree>
    <p:extLst>
      <p:ext uri="{BB962C8B-B14F-4D97-AF65-F5344CB8AC3E}">
        <p14:creationId xmlns:p14="http://schemas.microsoft.com/office/powerpoint/2010/main" val="2409786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Dr Nik Whitehead</a:t>
            </a:r>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extLst>
      <p:ext uri="{BB962C8B-B14F-4D97-AF65-F5344CB8AC3E}">
        <p14:creationId xmlns:p14="http://schemas.microsoft.com/office/powerpoint/2010/main" val="2986972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extLst>
      <p:ext uri="{BB962C8B-B14F-4D97-AF65-F5344CB8AC3E}">
        <p14:creationId xmlns:p14="http://schemas.microsoft.com/office/powerpoint/2010/main" val="3287975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extLst>
      <p:ext uri="{BB962C8B-B14F-4D97-AF65-F5344CB8AC3E}">
        <p14:creationId xmlns:p14="http://schemas.microsoft.com/office/powerpoint/2010/main" val="1651660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747497914"/>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433328905"/>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2558634740"/>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Dr Nik Whitehead</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306798925"/>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1606640795"/>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GB"/>
              <a:t>Dr Nik Whitehead</a:t>
            </a:r>
          </a:p>
        </p:txBody>
      </p:sp>
      <p:sp>
        <p:nvSpPr>
          <p:cNvPr id="4" name="Footer Placeholder 3"/>
          <p:cNvSpPr>
            <a:spLocks noGrp="1"/>
          </p:cNvSpPr>
          <p:nvPr>
            <p:ph type="ftr" sz="quarter" idx="11"/>
          </p:nvPr>
        </p:nvSpPr>
        <p:spPr/>
        <p:txBody>
          <a:bodyPr/>
          <a:lstStyle>
            <a:lvl1pPr>
              <a:defRPr cap="all" baseline="0"/>
            </a:lvl1pPr>
          </a:lstStyle>
          <a:p>
            <a:endParaRPr lang="en-GB"/>
          </a:p>
        </p:txBody>
      </p:sp>
      <p:sp>
        <p:nvSpPr>
          <p:cNvPr id="5" name="Slide Number Placeholder 4"/>
          <p:cNvSpPr>
            <a:spLocks noGrp="1"/>
          </p:cNvSpPr>
          <p:nvPr>
            <p:ph type="sldNum" sz="quarter" idx="12"/>
          </p:nvPr>
        </p:nvSpPr>
        <p:spPr/>
        <p:txBody>
          <a:bodyPr/>
          <a:lstStyle/>
          <a:p>
            <a:fld id="{19347F20-F82F-4947-A7B4-706D91F163B7}" type="slidenum">
              <a:rPr lang="en-GB" smtClean="0"/>
              <a:pPr/>
              <a:t>‹#›</a:t>
            </a:fld>
            <a:endParaRPr lang="en-GB"/>
          </a:p>
        </p:txBody>
      </p:sp>
    </p:spTree>
    <p:extLst>
      <p:ext uri="{BB962C8B-B14F-4D97-AF65-F5344CB8AC3E}">
        <p14:creationId xmlns:p14="http://schemas.microsoft.com/office/powerpoint/2010/main" val="3053461266"/>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extLst>
      <p:ext uri="{BB962C8B-B14F-4D97-AF65-F5344CB8AC3E}">
        <p14:creationId xmlns:p14="http://schemas.microsoft.com/office/powerpoint/2010/main" val="14648882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GB"/>
              <a:t>Dr Nik Whitehead</a:t>
            </a:r>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extLst>
      <p:ext uri="{BB962C8B-B14F-4D97-AF65-F5344CB8AC3E}">
        <p14:creationId xmlns:p14="http://schemas.microsoft.com/office/powerpoint/2010/main" val="20245591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pPr lvl="0"/>
            <a:endParaRPr lang="en-GB" noProof="0"/>
          </a:p>
        </p:txBody>
      </p:sp>
      <p:sp>
        <p:nvSpPr>
          <p:cNvPr id="4" name="Rectangle 9"/>
          <p:cNvSpPr>
            <a:spLocks noGrp="1" noChangeArrowheads="1"/>
          </p:cNvSpPr>
          <p:nvPr>
            <p:ph type="dt" sz="half" idx="10"/>
          </p:nvPr>
        </p:nvSpPr>
        <p:spPr>
          <a:xfrm>
            <a:off x="457200" y="6422064"/>
            <a:ext cx="2133600" cy="365125"/>
          </a:xfrm>
          <a:prstGeom prst="rect">
            <a:avLst/>
          </a:prstGeom>
          <a:ln/>
        </p:spPr>
        <p:txBody>
          <a:bodyPr/>
          <a:lstStyle>
            <a:lvl1pPr>
              <a:defRPr/>
            </a:lvl1pPr>
          </a:lstStyle>
          <a:p>
            <a:pPr>
              <a:defRPr/>
            </a:pPr>
            <a:endParaRPr lang="en-US" altLang="zh-CN"/>
          </a:p>
        </p:txBody>
      </p:sp>
      <p:sp>
        <p:nvSpPr>
          <p:cNvPr id="5" name="Rectangle 10"/>
          <p:cNvSpPr>
            <a:spLocks noGrp="1" noChangeArrowheads="1"/>
          </p:cNvSpPr>
          <p:nvPr>
            <p:ph type="ftr" sz="quarter" idx="11"/>
          </p:nvPr>
        </p:nvSpPr>
        <p:spPr>
          <a:xfrm>
            <a:off x="3124200" y="6422064"/>
            <a:ext cx="2895600" cy="365125"/>
          </a:xfrm>
          <a:prstGeom prst="rect">
            <a:avLst/>
          </a:prstGeom>
          <a:ln/>
        </p:spPr>
        <p:txBody>
          <a:bodyPr/>
          <a:lstStyle>
            <a:lvl1pPr>
              <a:defRPr/>
            </a:lvl1pPr>
          </a:lstStyle>
          <a:p>
            <a:pPr>
              <a:defRPr/>
            </a:pPr>
            <a:endParaRPr lang="zh-CN" altLang="en-US"/>
          </a:p>
        </p:txBody>
      </p:sp>
      <p:sp>
        <p:nvSpPr>
          <p:cNvPr id="6" name="Rectangle 11"/>
          <p:cNvSpPr>
            <a:spLocks noGrp="1" noChangeArrowheads="1"/>
          </p:cNvSpPr>
          <p:nvPr>
            <p:ph type="sldNum" sz="quarter" idx="12"/>
          </p:nvPr>
        </p:nvSpPr>
        <p:spPr>
          <a:ln/>
        </p:spPr>
        <p:txBody>
          <a:bodyPr/>
          <a:lstStyle>
            <a:lvl1pPr>
              <a:defRPr/>
            </a:lvl1pPr>
          </a:lstStyle>
          <a:p>
            <a:pPr>
              <a:defRPr/>
            </a:pPr>
            <a:fld id="{1AC405D2-BAC2-4553-96CA-DBBFC7D8260F}" type="slidenum">
              <a:rPr lang="zh-CN" altLang="en-US"/>
              <a:pPr>
                <a:defRPr/>
              </a:pPr>
              <a:t>‹#›</a:t>
            </a:fld>
            <a:endParaRPr lang="en-US" altLang="zh-CN"/>
          </a:p>
        </p:txBody>
      </p:sp>
    </p:spTree>
    <p:extLst>
      <p:ext uri="{BB962C8B-B14F-4D97-AF65-F5344CB8AC3E}">
        <p14:creationId xmlns:p14="http://schemas.microsoft.com/office/powerpoint/2010/main" val="1394758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260648"/>
            <a:ext cx="7429499" cy="642639"/>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974725"/>
            <a:ext cx="7429499" cy="53467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6423025"/>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r>
              <a:rPr lang="en-GB"/>
              <a:t>Dr Nik Whitehead</a:t>
            </a:r>
          </a:p>
        </p:txBody>
      </p:sp>
      <p:sp>
        <p:nvSpPr>
          <p:cNvPr id="5" name="Footer Placeholder 4"/>
          <p:cNvSpPr>
            <a:spLocks noGrp="1"/>
          </p:cNvSpPr>
          <p:nvPr>
            <p:ph type="ftr" sz="quarter" idx="3"/>
          </p:nvPr>
        </p:nvSpPr>
        <p:spPr>
          <a:xfrm>
            <a:off x="856059" y="6413500"/>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7707241" y="6423024"/>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9347F20-F82F-4947-A7B4-706D91F163B7}" type="slidenum">
              <a:rPr lang="en-GB" smtClean="0"/>
              <a:pPr/>
              <a:t>‹#›</a:t>
            </a:fld>
            <a:endParaRPr lang="en-GB"/>
          </a:p>
        </p:txBody>
      </p:sp>
    </p:spTree>
    <p:extLst>
      <p:ext uri="{BB962C8B-B14F-4D97-AF65-F5344CB8AC3E}">
        <p14:creationId xmlns:p14="http://schemas.microsoft.com/office/powerpoint/2010/main" val="2371552165"/>
      </p:ext>
    </p:extLst>
  </p:cSld>
  <p:clrMap bg1="dk1" tx1="lt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 id="2147483712" r:id="rId18"/>
  </p:sldLayoutIdLst>
  <p:hf hdr="0" ftr="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dirty="0"/>
              <a:t>Industrial-Based Research</a:t>
            </a:r>
          </a:p>
        </p:txBody>
      </p:sp>
      <p:sp>
        <p:nvSpPr>
          <p:cNvPr id="3075" name="Rectangle 3"/>
          <p:cNvSpPr>
            <a:spLocks noGrp="1" noChangeArrowheads="1"/>
          </p:cNvSpPr>
          <p:nvPr>
            <p:ph type="subTitle" idx="1"/>
          </p:nvPr>
        </p:nvSpPr>
        <p:spPr/>
        <p:txBody>
          <a:bodyPr/>
          <a:lstStyle/>
          <a:p>
            <a:r>
              <a:rPr lang="en-GB" dirty="0"/>
              <a:t>Lecture 2</a:t>
            </a:r>
          </a:p>
          <a:p>
            <a:r>
              <a:rPr lang="en-GB" dirty="0"/>
              <a:t>Research Philosophies, Strategies &amp; Methodologies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r>
              <a:rPr lang="en-GB"/>
              <a:t>What is research?</a:t>
            </a:r>
            <a:endParaRPr lang="en-US" altLang="zh-CN"/>
          </a:p>
        </p:txBody>
      </p:sp>
      <p:sp>
        <p:nvSpPr>
          <p:cNvPr id="7171" name="Rectangle 3"/>
          <p:cNvSpPr>
            <a:spLocks noGrp="1" noChangeArrowheads="1"/>
          </p:cNvSpPr>
          <p:nvPr>
            <p:ph idx="1"/>
          </p:nvPr>
        </p:nvSpPr>
        <p:spPr/>
        <p:txBody>
          <a:bodyPr/>
          <a:lstStyle/>
          <a:p>
            <a:r>
              <a:rPr lang="en-GB" dirty="0"/>
              <a:t>People undertake research in order to find things out in a systematic way, thereby increasing their knowledge (</a:t>
            </a:r>
            <a:r>
              <a:rPr lang="en-GB" dirty="0" err="1"/>
              <a:t>Jankowicz</a:t>
            </a:r>
            <a:r>
              <a:rPr lang="en-GB" dirty="0"/>
              <a:t>, 1995).</a:t>
            </a:r>
          </a:p>
          <a:p>
            <a:endParaRPr lang="en-GB" dirty="0"/>
          </a:p>
          <a:p>
            <a:r>
              <a:rPr lang="en-GB" dirty="0"/>
              <a:t>Research methodology refers to the step-by-step research process; the selection of the most efficient ways to collect, analyse and present data whilst maintaining academic rigour. </a:t>
            </a:r>
          </a:p>
          <a:p>
            <a:pPr marL="109728" indent="0">
              <a:buNone/>
            </a:pPr>
            <a:r>
              <a:rPr lang="en-GB" dirty="0"/>
              <a:t> </a:t>
            </a:r>
          </a:p>
          <a:p>
            <a:endParaRPr lang="en-GB" dirty="0"/>
          </a:p>
        </p:txBody>
      </p:sp>
    </p:spTree>
    <p:extLst>
      <p:ext uri="{BB962C8B-B14F-4D97-AF65-F5344CB8AC3E}">
        <p14:creationId xmlns:p14="http://schemas.microsoft.com/office/powerpoint/2010/main" val="3252520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research?</a:t>
            </a:r>
          </a:p>
        </p:txBody>
      </p:sp>
      <p:sp>
        <p:nvSpPr>
          <p:cNvPr id="3" name="Content Placeholder 2"/>
          <p:cNvSpPr>
            <a:spLocks noGrp="1"/>
          </p:cNvSpPr>
          <p:nvPr>
            <p:ph idx="1"/>
          </p:nvPr>
        </p:nvSpPr>
        <p:spPr>
          <a:xfrm>
            <a:off x="457200" y="1052736"/>
            <a:ext cx="8229600" cy="1368152"/>
          </a:xfrm>
        </p:spPr>
        <p:txBody>
          <a:bodyPr>
            <a:normAutofit fontScale="85000" lnSpcReduction="20000"/>
          </a:bodyPr>
          <a:lstStyle/>
          <a:p>
            <a:r>
              <a:rPr lang="en-GB" dirty="0"/>
              <a:t>Cyclical process that can be split into 3 stages</a:t>
            </a:r>
          </a:p>
          <a:p>
            <a:pPr lvl="1"/>
            <a:r>
              <a:rPr lang="en-GB" dirty="0"/>
              <a:t>Planning</a:t>
            </a:r>
          </a:p>
          <a:p>
            <a:pPr lvl="1"/>
            <a:r>
              <a:rPr lang="en-GB" dirty="0"/>
              <a:t>Data collection</a:t>
            </a:r>
          </a:p>
          <a:p>
            <a:pPr lvl="1"/>
            <a:r>
              <a:rPr lang="en-GB" dirty="0"/>
              <a:t>Implementation</a:t>
            </a:r>
          </a:p>
        </p:txBody>
      </p:sp>
      <p:graphicFrame>
        <p:nvGraphicFramePr>
          <p:cNvPr id="4" name="Diagram 3"/>
          <p:cNvGraphicFramePr/>
          <p:nvPr/>
        </p:nvGraphicFramePr>
        <p:xfrm>
          <a:off x="1331640" y="234888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76308" y="5805264"/>
            <a:ext cx="2207460" cy="64633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b="1" dirty="0">
                <a:solidFill>
                  <a:srgbClr val="000000"/>
                </a:solidFill>
              </a:rPr>
              <a:t>Implementation Stage</a:t>
            </a:r>
          </a:p>
        </p:txBody>
      </p:sp>
      <p:sp>
        <p:nvSpPr>
          <p:cNvPr id="9" name="TextBox 8"/>
          <p:cNvSpPr txBox="1"/>
          <p:nvPr/>
        </p:nvSpPr>
        <p:spPr>
          <a:xfrm>
            <a:off x="6372200" y="2348880"/>
            <a:ext cx="220746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b="1" dirty="0">
                <a:solidFill>
                  <a:srgbClr val="000000"/>
                </a:solidFill>
              </a:rPr>
              <a:t>Planning Stage</a:t>
            </a:r>
          </a:p>
        </p:txBody>
      </p:sp>
    </p:spTree>
    <p:extLst>
      <p:ext uri="{BB962C8B-B14F-4D97-AF65-F5344CB8AC3E}">
        <p14:creationId xmlns:p14="http://schemas.microsoft.com/office/powerpoint/2010/main" val="748189867"/>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a:bodyPr>
          <a:lstStyle/>
          <a:p>
            <a:r>
              <a:rPr lang="en-GB" dirty="0"/>
              <a:t>So research has a purpose…</a:t>
            </a:r>
            <a:endParaRPr lang="en-US" altLang="zh-CN" dirty="0"/>
          </a:p>
        </p:txBody>
      </p:sp>
      <p:sp>
        <p:nvSpPr>
          <p:cNvPr id="9219" name="Rectangle 3"/>
          <p:cNvSpPr>
            <a:spLocks noGrp="1" noChangeArrowheads="1"/>
          </p:cNvSpPr>
          <p:nvPr>
            <p:ph idx="1"/>
          </p:nvPr>
        </p:nvSpPr>
        <p:spPr/>
        <p:txBody>
          <a:bodyPr>
            <a:normAutofit/>
          </a:bodyPr>
          <a:lstStyle/>
          <a:p>
            <a:r>
              <a:rPr lang="en-GB" dirty="0"/>
              <a:t>There are three kinds of research purpose:</a:t>
            </a:r>
          </a:p>
          <a:p>
            <a:endParaRPr lang="en-GB" dirty="0"/>
          </a:p>
          <a:p>
            <a:pPr lvl="1"/>
            <a:r>
              <a:rPr lang="en-GB" b="1" dirty="0"/>
              <a:t>Exploratory research</a:t>
            </a:r>
          </a:p>
          <a:p>
            <a:pPr lvl="2"/>
            <a:r>
              <a:rPr lang="en-GB" dirty="0"/>
              <a:t>Collecting preliminary data to help clarify or identify a problem, rather than for generating problem solutions </a:t>
            </a:r>
          </a:p>
          <a:p>
            <a:pPr marL="704088" lvl="2" indent="0">
              <a:buNone/>
            </a:pPr>
            <a:r>
              <a:rPr lang="en-GB" dirty="0"/>
              <a:t> </a:t>
            </a:r>
          </a:p>
          <a:p>
            <a:pPr lvl="1"/>
            <a:r>
              <a:rPr lang="en-GB" b="1" dirty="0"/>
              <a:t>Descriptive research </a:t>
            </a:r>
          </a:p>
          <a:p>
            <a:pPr lvl="2"/>
            <a:r>
              <a:rPr lang="en-GB" dirty="0"/>
              <a:t>Provides a better understanding of a particular issue or problem</a:t>
            </a:r>
          </a:p>
          <a:p>
            <a:pPr lvl="2"/>
            <a:endParaRPr lang="en-GB" dirty="0"/>
          </a:p>
          <a:p>
            <a:pPr lvl="1"/>
            <a:r>
              <a:rPr lang="en-GB" b="1" dirty="0"/>
              <a:t>Explanatory research </a:t>
            </a:r>
          </a:p>
          <a:p>
            <a:pPr lvl="2"/>
            <a:r>
              <a:rPr lang="en-GB" dirty="0"/>
              <a:t>Seeks to establish cause and effect relationships</a:t>
            </a:r>
            <a:endParaRPr lang="en-US" altLang="zh-CN" dirty="0"/>
          </a:p>
        </p:txBody>
      </p:sp>
    </p:spTree>
    <p:extLst>
      <p:ext uri="{BB962C8B-B14F-4D97-AF65-F5344CB8AC3E}">
        <p14:creationId xmlns:p14="http://schemas.microsoft.com/office/powerpoint/2010/main" val="3380325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dirty="0"/>
              <a:t>Primary and Secondary Research</a:t>
            </a:r>
            <a:endParaRPr lang="en-US" altLang="zh-CN" dirty="0"/>
          </a:p>
        </p:txBody>
      </p:sp>
      <p:sp>
        <p:nvSpPr>
          <p:cNvPr id="13315" name="Rectangle 3"/>
          <p:cNvSpPr>
            <a:spLocks noGrp="1" noChangeArrowheads="1"/>
          </p:cNvSpPr>
          <p:nvPr>
            <p:ph idx="1"/>
          </p:nvPr>
        </p:nvSpPr>
        <p:spPr/>
        <p:txBody>
          <a:bodyPr>
            <a:normAutofit/>
          </a:bodyPr>
          <a:lstStyle/>
          <a:p>
            <a:endParaRPr lang="en-GB" dirty="0"/>
          </a:p>
          <a:p>
            <a:r>
              <a:rPr lang="en-GB" b="1" i="1" dirty="0"/>
              <a:t>Primary research (or field research) </a:t>
            </a:r>
            <a:r>
              <a:rPr lang="en-GB" dirty="0"/>
              <a:t>involves the collection of original (new) data by the researcher to address a specific problem </a:t>
            </a:r>
          </a:p>
          <a:p>
            <a:endParaRPr lang="en-GB" dirty="0"/>
          </a:p>
          <a:p>
            <a:r>
              <a:rPr lang="en-GB" b="1" i="1" dirty="0"/>
              <a:t>Secondary research (or desk research) </a:t>
            </a:r>
            <a:r>
              <a:rPr lang="en-GB" dirty="0"/>
              <a:t>is based on data that has been collected by somebody else for some other purpose (and for this reason, it may not precisely meet the needs of the secondary user)</a:t>
            </a:r>
            <a:endParaRPr lang="en-US" altLang="zh-CN" dirty="0"/>
          </a:p>
        </p:txBody>
      </p:sp>
    </p:spTree>
    <p:extLst>
      <p:ext uri="{BB962C8B-B14F-4D97-AF65-F5344CB8AC3E}">
        <p14:creationId xmlns:p14="http://schemas.microsoft.com/office/powerpoint/2010/main" val="1256688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dirty="0"/>
              <a:t>Quantitative and Qualitative Research</a:t>
            </a:r>
            <a:endParaRPr lang="en-US" altLang="zh-CN" dirty="0"/>
          </a:p>
        </p:txBody>
      </p:sp>
      <p:sp>
        <p:nvSpPr>
          <p:cNvPr id="15363" name="Rectangle 3"/>
          <p:cNvSpPr>
            <a:spLocks noGrp="1" noChangeArrowheads="1"/>
          </p:cNvSpPr>
          <p:nvPr>
            <p:ph idx="1"/>
          </p:nvPr>
        </p:nvSpPr>
        <p:spPr/>
        <p:txBody>
          <a:bodyPr>
            <a:normAutofit fontScale="85000" lnSpcReduction="10000"/>
          </a:bodyPr>
          <a:lstStyle/>
          <a:p>
            <a:r>
              <a:rPr lang="en-GB" b="1" i="1" dirty="0"/>
              <a:t>Qualitative research </a:t>
            </a:r>
            <a:r>
              <a:rPr lang="en-GB" dirty="0"/>
              <a:t>involves the collection of (soft) data that are open to interpretation, for example, people’s opinions which cannot be generalised in numerical terms.</a:t>
            </a:r>
          </a:p>
          <a:p>
            <a:pPr lvl="1"/>
            <a:r>
              <a:rPr lang="en-GB" dirty="0"/>
              <a:t>Understanding “Why” and “How”</a:t>
            </a:r>
          </a:p>
          <a:p>
            <a:pPr lvl="1"/>
            <a:r>
              <a:rPr lang="en-GB" dirty="0"/>
              <a:t>Data : non-numerical</a:t>
            </a:r>
          </a:p>
          <a:p>
            <a:pPr lvl="1"/>
            <a:r>
              <a:rPr lang="en-GB" dirty="0"/>
              <a:t>Data collection  : interview, focus groups, observation, documents and recordings</a:t>
            </a:r>
          </a:p>
          <a:p>
            <a:pPr lvl="1"/>
            <a:r>
              <a:rPr lang="en-GB" dirty="0"/>
              <a:t>Analysis : thematic and content analysis: Searching for patterns, relationships </a:t>
            </a:r>
          </a:p>
          <a:p>
            <a:r>
              <a:rPr lang="en-GB" b="1" i="1" dirty="0"/>
              <a:t>Quantitative research </a:t>
            </a:r>
            <a:r>
              <a:rPr lang="en-GB" dirty="0"/>
              <a:t>– research that produces statistics (hard data)</a:t>
            </a:r>
          </a:p>
          <a:p>
            <a:pPr lvl="1"/>
            <a:r>
              <a:rPr lang="en-GB" dirty="0"/>
              <a:t>Understanding “What” and “How </a:t>
            </a:r>
            <a:r>
              <a:rPr lang="en-GB" dirty="0" err="1"/>
              <a:t>mcuh</a:t>
            </a:r>
            <a:r>
              <a:rPr lang="en-GB" dirty="0"/>
              <a:t>”</a:t>
            </a:r>
          </a:p>
          <a:p>
            <a:pPr lvl="1"/>
            <a:r>
              <a:rPr lang="en-GB" dirty="0"/>
              <a:t>Data : numerical</a:t>
            </a:r>
          </a:p>
          <a:p>
            <a:pPr lvl="1"/>
            <a:r>
              <a:rPr lang="en-GB" dirty="0"/>
              <a:t>Data collection  : Questionnaire based surveys, experiments, existing datasets</a:t>
            </a:r>
          </a:p>
          <a:p>
            <a:pPr lvl="1"/>
            <a:r>
              <a:rPr lang="en-GB" dirty="0"/>
              <a:t>Analysis :  statistical analysis; </a:t>
            </a:r>
          </a:p>
          <a:p>
            <a:endParaRPr lang="en-US" altLang="zh-CN" dirty="0"/>
          </a:p>
        </p:txBody>
      </p:sp>
    </p:spTree>
    <p:extLst>
      <p:ext uri="{BB962C8B-B14F-4D97-AF65-F5344CB8AC3E}">
        <p14:creationId xmlns:p14="http://schemas.microsoft.com/office/powerpoint/2010/main" val="37911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36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36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536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36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36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GB" dirty="0"/>
              <a:t>Longitudinal and cross-sectional studies</a:t>
            </a:r>
            <a:endParaRPr lang="en-US" altLang="zh-CN" dirty="0"/>
          </a:p>
        </p:txBody>
      </p:sp>
      <p:sp>
        <p:nvSpPr>
          <p:cNvPr id="16387" name="Rectangle 3"/>
          <p:cNvSpPr>
            <a:spLocks noGrp="1" noChangeArrowheads="1"/>
          </p:cNvSpPr>
          <p:nvPr>
            <p:ph idx="1"/>
          </p:nvPr>
        </p:nvSpPr>
        <p:spPr/>
        <p:txBody>
          <a:bodyPr/>
          <a:lstStyle/>
          <a:p>
            <a:r>
              <a:rPr lang="en-GB" b="1" i="1" dirty="0"/>
              <a:t>Longitudinal research </a:t>
            </a:r>
            <a:r>
              <a:rPr lang="en-GB" dirty="0"/>
              <a:t>extends over a substantial period of time and involves studying changes over time</a:t>
            </a:r>
          </a:p>
          <a:p>
            <a:endParaRPr lang="en-GB" dirty="0"/>
          </a:p>
          <a:p>
            <a:r>
              <a:rPr lang="en-GB" b="1" i="1" dirty="0"/>
              <a:t>Cross-sectional research </a:t>
            </a:r>
            <a:r>
              <a:rPr lang="en-GB" dirty="0"/>
              <a:t>takes a 'snapshot' of a situation in time </a:t>
            </a:r>
          </a:p>
          <a:p>
            <a:endParaRPr lang="en-US" altLang="zh-CN" dirty="0"/>
          </a:p>
        </p:txBody>
      </p:sp>
    </p:spTree>
    <p:extLst>
      <p:ext uri="{BB962C8B-B14F-4D97-AF65-F5344CB8AC3E}">
        <p14:creationId xmlns:p14="http://schemas.microsoft.com/office/powerpoint/2010/main" val="3003887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GB" dirty="0"/>
              <a:t>Longitudinal and cross-sectional studies</a:t>
            </a:r>
            <a:endParaRPr lang="en-US" altLang="zh-CN" dirty="0"/>
          </a:p>
        </p:txBody>
      </p:sp>
      <p:sp>
        <p:nvSpPr>
          <p:cNvPr id="16387" name="Rectangle 3"/>
          <p:cNvSpPr>
            <a:spLocks noGrp="1" noChangeArrowheads="1"/>
          </p:cNvSpPr>
          <p:nvPr>
            <p:ph idx="1"/>
          </p:nvPr>
        </p:nvSpPr>
        <p:spPr/>
        <p:txBody>
          <a:bodyPr/>
          <a:lstStyle/>
          <a:p>
            <a:endParaRPr lang="en-US" altLang="zh-CN" dirty="0"/>
          </a:p>
        </p:txBody>
      </p:sp>
      <p:graphicFrame>
        <p:nvGraphicFramePr>
          <p:cNvPr id="2" name="Table 1">
            <a:extLst>
              <a:ext uri="{FF2B5EF4-FFF2-40B4-BE49-F238E27FC236}">
                <a16:creationId xmlns:a16="http://schemas.microsoft.com/office/drawing/2014/main" id="{EA0B8D20-4090-27DB-7384-CD18B65E8CF3}"/>
              </a:ext>
            </a:extLst>
          </p:cNvPr>
          <p:cNvGraphicFramePr>
            <a:graphicFrameLocks noGrp="1"/>
          </p:cNvGraphicFramePr>
          <p:nvPr>
            <p:extLst>
              <p:ext uri="{D42A27DB-BD31-4B8C-83A1-F6EECF244321}">
                <p14:modId xmlns:p14="http://schemas.microsoft.com/office/powerpoint/2010/main" val="4208103787"/>
              </p:ext>
            </p:extLst>
          </p:nvPr>
        </p:nvGraphicFramePr>
        <p:xfrm>
          <a:off x="971600" y="1448780"/>
          <a:ext cx="6984776" cy="4079172"/>
        </p:xfrm>
        <a:graphic>
          <a:graphicData uri="http://schemas.openxmlformats.org/drawingml/2006/table">
            <a:tbl>
              <a:tblPr/>
              <a:tblGrid>
                <a:gridCol w="1440160">
                  <a:extLst>
                    <a:ext uri="{9D8B030D-6E8A-4147-A177-3AD203B41FA5}">
                      <a16:colId xmlns:a16="http://schemas.microsoft.com/office/drawing/2014/main" val="640154923"/>
                    </a:ext>
                  </a:extLst>
                </a:gridCol>
                <a:gridCol w="2103336">
                  <a:extLst>
                    <a:ext uri="{9D8B030D-6E8A-4147-A177-3AD203B41FA5}">
                      <a16:colId xmlns:a16="http://schemas.microsoft.com/office/drawing/2014/main" val="1476859769"/>
                    </a:ext>
                  </a:extLst>
                </a:gridCol>
                <a:gridCol w="3441280">
                  <a:extLst>
                    <a:ext uri="{9D8B030D-6E8A-4147-A177-3AD203B41FA5}">
                      <a16:colId xmlns:a16="http://schemas.microsoft.com/office/drawing/2014/main" val="2931752590"/>
                    </a:ext>
                  </a:extLst>
                </a:gridCol>
              </a:tblGrid>
              <a:tr h="374268">
                <a:tc>
                  <a:txBody>
                    <a:bodyPr/>
                    <a:lstStyle/>
                    <a:p>
                      <a:pPr rtl="0" fontAlgn="b"/>
                      <a:r>
                        <a:rPr lang="en-GB" sz="2000" b="1" dirty="0">
                          <a:solidFill>
                            <a:srgbClr val="FFFF00"/>
                          </a:solidFill>
                          <a:effectLst/>
                        </a:rPr>
                        <a:t>Feature</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GB" sz="2000" b="1" dirty="0">
                          <a:solidFill>
                            <a:srgbClr val="FFFF00"/>
                          </a:solidFill>
                          <a:effectLst/>
                        </a:rPr>
                        <a:t>Longitudinal Study</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GB" sz="2000" b="1" dirty="0">
                          <a:solidFill>
                            <a:srgbClr val="FFFF00"/>
                          </a:solidFill>
                          <a:effectLst/>
                        </a:rPr>
                        <a:t>Cross-Sectional Study</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86412028"/>
                  </a:ext>
                </a:extLst>
              </a:tr>
              <a:tr h="619244">
                <a:tc>
                  <a:txBody>
                    <a:bodyPr/>
                    <a:lstStyle/>
                    <a:p>
                      <a:pPr rtl="0" fontAlgn="b"/>
                      <a:r>
                        <a:rPr lang="en-GB" sz="2000" b="1">
                          <a:effectLst/>
                        </a:rPr>
                        <a:t>Data Collection</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GB" sz="2000" b="1" dirty="0">
                          <a:effectLst/>
                        </a:rPr>
                        <a:t>Same participants over time</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US" sz="2000" b="1">
                          <a:effectLst/>
                        </a:rPr>
                        <a:t>Different participants at one time</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1674016115"/>
                  </a:ext>
                </a:extLst>
              </a:tr>
              <a:tr h="619244">
                <a:tc>
                  <a:txBody>
                    <a:bodyPr/>
                    <a:lstStyle/>
                    <a:p>
                      <a:pPr rtl="0" fontAlgn="b"/>
                      <a:r>
                        <a:rPr lang="en-GB" sz="2000" b="1">
                          <a:effectLst/>
                        </a:rPr>
                        <a:t>Timeframe</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GB" sz="2000" b="1">
                          <a:effectLst/>
                        </a:rPr>
                        <a:t>Extended period (months/years)</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GB" sz="2000" b="1">
                          <a:effectLst/>
                        </a:rPr>
                        <a:t>Single point in time</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4027648661"/>
                  </a:ext>
                </a:extLst>
              </a:tr>
              <a:tr h="864220">
                <a:tc>
                  <a:txBody>
                    <a:bodyPr/>
                    <a:lstStyle/>
                    <a:p>
                      <a:pPr rtl="0" fontAlgn="b"/>
                      <a:r>
                        <a:rPr lang="en-GB" sz="2000" b="1">
                          <a:effectLst/>
                        </a:rPr>
                        <a:t>Strengths</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US" sz="2000" b="1">
                          <a:effectLst/>
                        </a:rPr>
                        <a:t>Shows changes over time, cause-and-effect</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US" sz="2000" b="1">
                          <a:effectLst/>
                        </a:rPr>
                        <a:t>Quick, broad overview at a specific time</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1869345150"/>
                  </a:ext>
                </a:extLst>
              </a:tr>
              <a:tr h="864220">
                <a:tc>
                  <a:txBody>
                    <a:bodyPr/>
                    <a:lstStyle/>
                    <a:p>
                      <a:pPr rtl="0" fontAlgn="b"/>
                      <a:r>
                        <a:rPr lang="en-GB" sz="2000" b="1">
                          <a:effectLst/>
                        </a:rPr>
                        <a:t>Weaknesses</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GB" sz="2000" b="1">
                          <a:effectLst/>
                        </a:rPr>
                        <a:t>Time-consuming, expensive, dropouts</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US" sz="2000" b="1">
                          <a:effectLst/>
                        </a:rPr>
                        <a:t>No insights into change, generational bias</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3884854389"/>
                  </a:ext>
                </a:extLst>
              </a:tr>
              <a:tr h="619244">
                <a:tc>
                  <a:txBody>
                    <a:bodyPr/>
                    <a:lstStyle/>
                    <a:p>
                      <a:pPr rtl="0" fontAlgn="b"/>
                      <a:r>
                        <a:rPr lang="en-GB" sz="2000" b="1" dirty="0">
                          <a:effectLst/>
                        </a:rPr>
                        <a:t>Example </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GB" sz="2000" b="1">
                          <a:effectLst/>
                        </a:rPr>
                        <a:t>Programmer skill development</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tc>
                  <a:txBody>
                    <a:bodyPr/>
                    <a:lstStyle/>
                    <a:p>
                      <a:pPr rtl="0" fontAlgn="b"/>
                      <a:r>
                        <a:rPr lang="en-GB" sz="2000" b="1" dirty="0">
                          <a:effectLst/>
                        </a:rPr>
                        <a:t>Mobile app design preferences</a:t>
                      </a:r>
                    </a:p>
                  </a:txBody>
                  <a:tcPr marL="6890" marR="6890" marT="4593" marB="4593" anchor="b">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noFill/>
                  </a:tcPr>
                </a:tc>
                <a:extLst>
                  <a:ext uri="{0D108BD9-81ED-4DB2-BD59-A6C34878D82A}">
                    <a16:rowId xmlns:a16="http://schemas.microsoft.com/office/drawing/2014/main" val="1376240968"/>
                  </a:ext>
                </a:extLst>
              </a:tr>
            </a:tbl>
          </a:graphicData>
        </a:graphic>
      </p:graphicFrame>
    </p:spTree>
    <p:extLst>
      <p:ext uri="{BB962C8B-B14F-4D97-AF65-F5344CB8AC3E}">
        <p14:creationId xmlns:p14="http://schemas.microsoft.com/office/powerpoint/2010/main" val="1498056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a:t>
            </a:r>
          </a:p>
        </p:txBody>
      </p:sp>
      <p:sp>
        <p:nvSpPr>
          <p:cNvPr id="3" name="Content Placeholder 2"/>
          <p:cNvSpPr>
            <a:spLocks noGrp="1"/>
          </p:cNvSpPr>
          <p:nvPr>
            <p:ph idx="1"/>
          </p:nvPr>
        </p:nvSpPr>
        <p:spPr/>
        <p:txBody>
          <a:bodyPr/>
          <a:lstStyle/>
          <a:p>
            <a:r>
              <a:rPr lang="en-GB" dirty="0"/>
              <a:t>For the following three projects, decide how you would go about researching them</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9</a:t>
            </a:fld>
            <a:endParaRPr lang="en-GB"/>
          </a:p>
        </p:txBody>
      </p:sp>
    </p:spTree>
    <p:extLst>
      <p:ext uri="{BB962C8B-B14F-4D97-AF65-F5344CB8AC3E}">
        <p14:creationId xmlns:p14="http://schemas.microsoft.com/office/powerpoint/2010/main" val="3829333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r>
              <a:rPr lang="en-GB" dirty="0"/>
              <a:t>Credibility of research findings </a:t>
            </a:r>
            <a:endParaRPr lang="en-US" altLang="zh-CN" dirty="0"/>
          </a:p>
        </p:txBody>
      </p:sp>
      <p:sp>
        <p:nvSpPr>
          <p:cNvPr id="13315" name="Rectangle 3"/>
          <p:cNvSpPr>
            <a:spLocks noGrp="1" noChangeArrowheads="1"/>
          </p:cNvSpPr>
          <p:nvPr>
            <p:ph idx="1"/>
          </p:nvPr>
        </p:nvSpPr>
        <p:spPr/>
        <p:txBody>
          <a:bodyPr>
            <a:normAutofit/>
          </a:bodyPr>
          <a:lstStyle/>
          <a:p>
            <a:r>
              <a:rPr lang="en-GB" dirty="0"/>
              <a:t>Research findings must be credible</a:t>
            </a:r>
          </a:p>
          <a:p>
            <a:r>
              <a:rPr lang="en-GB" dirty="0"/>
              <a:t>Credibility tests </a:t>
            </a:r>
          </a:p>
          <a:p>
            <a:pPr lvl="1"/>
            <a:r>
              <a:rPr lang="en-GB" b="1" dirty="0"/>
              <a:t>Reliability</a:t>
            </a:r>
            <a:r>
              <a:rPr lang="en-GB" dirty="0"/>
              <a:t> </a:t>
            </a:r>
          </a:p>
          <a:p>
            <a:pPr lvl="2"/>
            <a:r>
              <a:rPr lang="en-GB" dirty="0"/>
              <a:t>Will the research give the same result if run a second time? Or by a different researcher?</a:t>
            </a:r>
          </a:p>
          <a:p>
            <a:pPr lvl="1"/>
            <a:r>
              <a:rPr lang="en-GB" b="1" dirty="0"/>
              <a:t>Validity</a:t>
            </a:r>
          </a:p>
          <a:p>
            <a:pPr lvl="2"/>
            <a:r>
              <a:rPr lang="en-GB" dirty="0"/>
              <a:t>Is this an appropriate way to research this topic?</a:t>
            </a:r>
          </a:p>
          <a:p>
            <a:pPr lvl="2"/>
            <a:r>
              <a:rPr lang="en-GB" dirty="0"/>
              <a:t>Are you asking the right questions?</a:t>
            </a:r>
          </a:p>
          <a:p>
            <a:pPr lvl="2"/>
            <a:r>
              <a:rPr lang="en-GB" dirty="0"/>
              <a:t>Are you asking the right people? Or collecting the right data?</a:t>
            </a:r>
          </a:p>
          <a:p>
            <a:pPr lvl="1"/>
            <a:r>
              <a:rPr lang="en-GB" b="1" dirty="0" err="1"/>
              <a:t>Generalisability</a:t>
            </a:r>
            <a:endParaRPr lang="en-GB" b="1" dirty="0"/>
          </a:p>
          <a:p>
            <a:pPr lvl="2"/>
            <a:r>
              <a:rPr lang="en-GB" dirty="0"/>
              <a:t>Do the results apply globally? Locally? To the same business sector?</a:t>
            </a:r>
          </a:p>
        </p:txBody>
      </p:sp>
    </p:spTree>
    <p:extLst>
      <p:ext uri="{BB962C8B-B14F-4D97-AF65-F5344CB8AC3E}">
        <p14:creationId xmlns:p14="http://schemas.microsoft.com/office/powerpoint/2010/main" val="340202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a:t>
            </a:r>
          </a:p>
        </p:txBody>
      </p:sp>
      <p:sp>
        <p:nvSpPr>
          <p:cNvPr id="3" name="Content Placeholder 2"/>
          <p:cNvSpPr>
            <a:spLocks noGrp="1"/>
          </p:cNvSpPr>
          <p:nvPr>
            <p:ph idx="1"/>
          </p:nvPr>
        </p:nvSpPr>
        <p:spPr/>
        <p:txBody>
          <a:bodyPr/>
          <a:lstStyle/>
          <a:p>
            <a:r>
              <a:rPr lang="en-GB" dirty="0"/>
              <a:t>For each of the three projects, are the methods you’ve defined </a:t>
            </a:r>
            <a:r>
              <a:rPr lang="en-GB" b="1" dirty="0"/>
              <a:t>reliable</a:t>
            </a:r>
            <a:r>
              <a:rPr lang="en-GB" dirty="0"/>
              <a:t>, </a:t>
            </a:r>
            <a:r>
              <a:rPr lang="en-GB" b="1" dirty="0"/>
              <a:t>valid</a:t>
            </a:r>
            <a:r>
              <a:rPr lang="en-GB" dirty="0"/>
              <a:t> and </a:t>
            </a:r>
            <a:r>
              <a:rPr lang="en-GB" b="1" dirty="0" err="1"/>
              <a:t>generalisable</a:t>
            </a:r>
            <a:r>
              <a:rPr lang="en-GB" dirty="0"/>
              <a:t>?</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11</a:t>
            </a:fld>
            <a:endParaRPr lang="en-GB"/>
          </a:p>
        </p:txBody>
      </p:sp>
    </p:spTree>
    <p:extLst>
      <p:ext uri="{BB962C8B-B14F-4D97-AF65-F5344CB8AC3E}">
        <p14:creationId xmlns:p14="http://schemas.microsoft.com/office/powerpoint/2010/main" val="1821857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6" name="Content Placeholder 5"/>
          <p:cNvSpPr>
            <a:spLocks noGrp="1"/>
          </p:cNvSpPr>
          <p:nvPr>
            <p:ph idx="1"/>
          </p:nvPr>
        </p:nvSpPr>
        <p:spPr>
          <a:xfrm>
            <a:off x="456009" y="2773883"/>
            <a:ext cx="8229600" cy="3793608"/>
          </a:xfrm>
        </p:spPr>
        <p:txBody>
          <a:bodyPr/>
          <a:lstStyle/>
          <a:p>
            <a:r>
              <a:rPr lang="en-GB" dirty="0"/>
              <a:t>When deciding on a methodology you will need to select</a:t>
            </a:r>
          </a:p>
          <a:p>
            <a:pPr lvl="1"/>
            <a:r>
              <a:rPr lang="en-GB" dirty="0"/>
              <a:t>A philosophy</a:t>
            </a:r>
          </a:p>
          <a:p>
            <a:pPr lvl="1"/>
            <a:r>
              <a:rPr lang="en-GB" dirty="0"/>
              <a:t>An approach</a:t>
            </a:r>
          </a:p>
          <a:p>
            <a:pPr lvl="1"/>
            <a:r>
              <a:rPr lang="en-GB" dirty="0"/>
              <a:t>Three strategies</a:t>
            </a:r>
          </a:p>
          <a:p>
            <a:r>
              <a:rPr lang="en-GB" dirty="0"/>
              <a:t>The three strategies are required so that you can </a:t>
            </a:r>
            <a:r>
              <a:rPr lang="en-GB" i="1" dirty="0"/>
              <a:t>triangulate</a:t>
            </a:r>
            <a:r>
              <a:rPr lang="en-GB" dirty="0"/>
              <a:t> your results</a:t>
            </a:r>
          </a:p>
          <a:p>
            <a:pPr lvl="1"/>
            <a:r>
              <a:rPr lang="en-GB" dirty="0"/>
              <a:t>Compare the results from all three</a:t>
            </a:r>
          </a:p>
        </p:txBody>
      </p:sp>
      <p:sp>
        <p:nvSpPr>
          <p:cNvPr id="3" name="Slide Number Placeholder 2"/>
          <p:cNvSpPr>
            <a:spLocks noGrp="1"/>
          </p:cNvSpPr>
          <p:nvPr>
            <p:ph type="sldNum" sz="quarter" idx="12"/>
          </p:nvPr>
        </p:nvSpPr>
        <p:spPr/>
        <p:txBody>
          <a:bodyPr/>
          <a:lstStyle/>
          <a:p>
            <a:fld id="{F912FDC1-C426-46F0-A50A-E2690F78E5D8}" type="slidenum">
              <a:rPr lang="en-GB" smtClean="0"/>
              <a:pPr/>
              <a:t>12</a:t>
            </a:fld>
            <a:endParaRPr lang="en-GB"/>
          </a:p>
        </p:txBody>
      </p:sp>
      <p:grpSp>
        <p:nvGrpSpPr>
          <p:cNvPr id="53" name="Group 52">
            <a:extLst>
              <a:ext uri="{FF2B5EF4-FFF2-40B4-BE49-F238E27FC236}">
                <a16:creationId xmlns:a16="http://schemas.microsoft.com/office/drawing/2014/main" id="{33D88C39-0006-DA48-CD16-C21FF845AB53}"/>
              </a:ext>
            </a:extLst>
          </p:cNvPr>
          <p:cNvGrpSpPr/>
          <p:nvPr/>
        </p:nvGrpSpPr>
        <p:grpSpPr>
          <a:xfrm>
            <a:off x="251920" y="1208579"/>
            <a:ext cx="8712568" cy="1500333"/>
            <a:chOff x="251920" y="1208579"/>
            <a:chExt cx="8712568" cy="1500333"/>
          </a:xfrm>
        </p:grpSpPr>
        <p:sp>
          <p:nvSpPr>
            <p:cNvPr id="52" name="TextBox 51">
              <a:extLst>
                <a:ext uri="{FF2B5EF4-FFF2-40B4-BE49-F238E27FC236}">
                  <a16:creationId xmlns:a16="http://schemas.microsoft.com/office/drawing/2014/main" id="{04E1FF99-B759-F3D2-1221-6B53BC974630}"/>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14" name="TextBox 13">
              <a:extLst>
                <a:ext uri="{FF2B5EF4-FFF2-40B4-BE49-F238E27FC236}">
                  <a16:creationId xmlns:a16="http://schemas.microsoft.com/office/drawing/2014/main" id="{0E786AE4-DF97-A26F-15A3-FEB53FE4F28F}"/>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a:solidFill>
                    <a:schemeClr val="bg1"/>
                  </a:solidFill>
                </a:rPr>
                <a:t>Inductive</a:t>
              </a:r>
            </a:p>
          </p:txBody>
        </p:sp>
        <p:sp>
          <p:nvSpPr>
            <p:cNvPr id="15" name="TextBox 14">
              <a:extLst>
                <a:ext uri="{FF2B5EF4-FFF2-40B4-BE49-F238E27FC236}">
                  <a16:creationId xmlns:a16="http://schemas.microsoft.com/office/drawing/2014/main" id="{F6ABCA6A-AE32-A6DD-7B46-0967FBFA02E1}"/>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a:t>Positivism</a:t>
              </a:r>
            </a:p>
          </p:txBody>
        </p:sp>
        <p:sp>
          <p:nvSpPr>
            <p:cNvPr id="16" name="TextBox 15">
              <a:extLst>
                <a:ext uri="{FF2B5EF4-FFF2-40B4-BE49-F238E27FC236}">
                  <a16:creationId xmlns:a16="http://schemas.microsoft.com/office/drawing/2014/main" id="{985E6FA2-BA7F-EE12-93A4-F941D9CCC4D0}"/>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a:solidFill>
                    <a:schemeClr val="bg1"/>
                  </a:solidFill>
                </a:rPr>
                <a:t>Deductive</a:t>
              </a:r>
            </a:p>
          </p:txBody>
        </p:sp>
        <p:sp>
          <p:nvSpPr>
            <p:cNvPr id="17" name="TextBox 16">
              <a:extLst>
                <a:ext uri="{FF2B5EF4-FFF2-40B4-BE49-F238E27FC236}">
                  <a16:creationId xmlns:a16="http://schemas.microsoft.com/office/drawing/2014/main" id="{A522DFB9-D671-4884-BA59-4C42E09D339F}"/>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a:t>Phenomenology</a:t>
              </a:r>
            </a:p>
          </p:txBody>
        </p:sp>
        <p:sp>
          <p:nvSpPr>
            <p:cNvPr id="18" name="TextBox 17">
              <a:extLst>
                <a:ext uri="{FF2B5EF4-FFF2-40B4-BE49-F238E27FC236}">
                  <a16:creationId xmlns:a16="http://schemas.microsoft.com/office/drawing/2014/main" id="{1C1C42B5-3349-BE63-6156-2501AE193588}"/>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a:solidFill>
                    <a:schemeClr val="bg1"/>
                  </a:solidFill>
                </a:rPr>
                <a:t>Experiment</a:t>
              </a:r>
            </a:p>
          </p:txBody>
        </p:sp>
        <p:sp>
          <p:nvSpPr>
            <p:cNvPr id="19" name="TextBox 18">
              <a:extLst>
                <a:ext uri="{FF2B5EF4-FFF2-40B4-BE49-F238E27FC236}">
                  <a16:creationId xmlns:a16="http://schemas.microsoft.com/office/drawing/2014/main" id="{8D693121-353F-4736-6A80-AAC4E99D352F}"/>
                </a:ext>
              </a:extLst>
            </p:cNvPr>
            <p:cNvSpPr txBox="1"/>
            <p:nvPr/>
          </p:nvSpPr>
          <p:spPr>
            <a:xfrm>
              <a:off x="2602691"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a:solidFill>
                    <a:schemeClr val="bg1"/>
                  </a:solidFill>
                </a:rPr>
                <a:t>Software Development</a:t>
              </a:r>
            </a:p>
          </p:txBody>
        </p:sp>
        <p:sp>
          <p:nvSpPr>
            <p:cNvPr id="20" name="TextBox 19">
              <a:extLst>
                <a:ext uri="{FF2B5EF4-FFF2-40B4-BE49-F238E27FC236}">
                  <a16:creationId xmlns:a16="http://schemas.microsoft.com/office/drawing/2014/main" id="{2312CC50-1121-7B12-9DAB-3E2F7C4F887B}"/>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600" dirty="0">
                  <a:solidFill>
                    <a:schemeClr val="bg1"/>
                  </a:solidFill>
                </a:rPr>
                <a:t>Document Review</a:t>
              </a:r>
            </a:p>
          </p:txBody>
        </p:sp>
        <p:sp>
          <p:nvSpPr>
            <p:cNvPr id="21" name="TextBox 20">
              <a:extLst>
                <a:ext uri="{FF2B5EF4-FFF2-40B4-BE49-F238E27FC236}">
                  <a16:creationId xmlns:a16="http://schemas.microsoft.com/office/drawing/2014/main" id="{2C5E6868-611B-9418-7A2D-FA99961E24FC}"/>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Case Study</a:t>
              </a:r>
            </a:p>
          </p:txBody>
        </p:sp>
        <p:sp>
          <p:nvSpPr>
            <p:cNvPr id="22" name="TextBox 21">
              <a:extLst>
                <a:ext uri="{FF2B5EF4-FFF2-40B4-BE49-F238E27FC236}">
                  <a16:creationId xmlns:a16="http://schemas.microsoft.com/office/drawing/2014/main" id="{698395F7-EF81-5B7F-982F-9F96D0B2C209}"/>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Survey</a:t>
              </a:r>
            </a:p>
          </p:txBody>
        </p:sp>
        <p:sp>
          <p:nvSpPr>
            <p:cNvPr id="11" name="TextBox 10">
              <a:extLst>
                <a:ext uri="{FF2B5EF4-FFF2-40B4-BE49-F238E27FC236}">
                  <a16:creationId xmlns:a16="http://schemas.microsoft.com/office/drawing/2014/main" id="{EE965C2D-26F5-C1C3-615C-F3D609333C0B}"/>
                </a:ext>
              </a:extLst>
            </p:cNvPr>
            <p:cNvSpPr txBox="1"/>
            <p:nvPr/>
          </p:nvSpPr>
          <p:spPr>
            <a:xfrm>
              <a:off x="251920" y="1252958"/>
              <a:ext cx="1207895" cy="369332"/>
            </a:xfrm>
            <a:prstGeom prst="rect">
              <a:avLst/>
            </a:prstGeom>
            <a:noFill/>
          </p:spPr>
          <p:txBody>
            <a:bodyPr wrap="none" rtlCol="0">
              <a:spAutoFit/>
            </a:bodyPr>
            <a:lstStyle/>
            <a:p>
              <a:r>
                <a:rPr lang="en-GB" dirty="0"/>
                <a:t>Philosophy</a:t>
              </a:r>
            </a:p>
          </p:txBody>
        </p:sp>
        <p:sp>
          <p:nvSpPr>
            <p:cNvPr id="12" name="TextBox 11">
              <a:extLst>
                <a:ext uri="{FF2B5EF4-FFF2-40B4-BE49-F238E27FC236}">
                  <a16:creationId xmlns:a16="http://schemas.microsoft.com/office/drawing/2014/main" id="{F240837C-D918-9155-53EC-F893AE3AEC77}"/>
                </a:ext>
              </a:extLst>
            </p:cNvPr>
            <p:cNvSpPr txBox="1"/>
            <p:nvPr/>
          </p:nvSpPr>
          <p:spPr>
            <a:xfrm>
              <a:off x="310942" y="1631922"/>
              <a:ext cx="1089850" cy="369332"/>
            </a:xfrm>
            <a:prstGeom prst="rect">
              <a:avLst/>
            </a:prstGeom>
            <a:noFill/>
          </p:spPr>
          <p:txBody>
            <a:bodyPr wrap="none" rtlCol="0">
              <a:spAutoFit/>
            </a:bodyPr>
            <a:lstStyle/>
            <a:p>
              <a:r>
                <a:rPr lang="en-GB" dirty="0"/>
                <a:t>Approach</a:t>
              </a:r>
            </a:p>
          </p:txBody>
        </p:sp>
        <p:sp>
          <p:nvSpPr>
            <p:cNvPr id="13" name="TextBox 12">
              <a:extLst>
                <a:ext uri="{FF2B5EF4-FFF2-40B4-BE49-F238E27FC236}">
                  <a16:creationId xmlns:a16="http://schemas.microsoft.com/office/drawing/2014/main" id="{6B12BE9F-CF2B-67B6-97F1-4D66CB40AD50}"/>
                </a:ext>
              </a:extLst>
            </p:cNvPr>
            <p:cNvSpPr txBox="1"/>
            <p:nvPr/>
          </p:nvSpPr>
          <p:spPr>
            <a:xfrm>
              <a:off x="301741" y="2104692"/>
              <a:ext cx="1108252" cy="369332"/>
            </a:xfrm>
            <a:prstGeom prst="rect">
              <a:avLst/>
            </a:prstGeom>
            <a:noFill/>
          </p:spPr>
          <p:txBody>
            <a:bodyPr wrap="none" rtlCol="0">
              <a:spAutoFit/>
            </a:bodyPr>
            <a:lstStyle/>
            <a:p>
              <a:r>
                <a:rPr lang="en-GB" dirty="0"/>
                <a:t>Strategies</a:t>
              </a:r>
            </a:p>
          </p:txBody>
        </p:sp>
        <p:sp>
          <p:nvSpPr>
            <p:cNvPr id="42" name="TextBox 41">
              <a:extLst>
                <a:ext uri="{FF2B5EF4-FFF2-40B4-BE49-F238E27FC236}">
                  <a16:creationId xmlns:a16="http://schemas.microsoft.com/office/drawing/2014/main" id="{038276CF-EEF1-2835-8142-14A028DA28DA}"/>
                </a:ext>
              </a:extLst>
            </p:cNvPr>
            <p:cNvSpPr txBox="1"/>
            <p:nvPr/>
          </p:nvSpPr>
          <p:spPr>
            <a:xfrm>
              <a:off x="5837347" y="1988912"/>
              <a:ext cx="1271091"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Ethnography</a:t>
              </a:r>
            </a:p>
          </p:txBody>
        </p:sp>
        <p:sp>
          <p:nvSpPr>
            <p:cNvPr id="50" name="TextBox 49">
              <a:extLst>
                <a:ext uri="{FF2B5EF4-FFF2-40B4-BE49-F238E27FC236}">
                  <a16:creationId xmlns:a16="http://schemas.microsoft.com/office/drawing/2014/main" id="{575544B5-9DFB-0EEE-41C5-70E299C3AF9D}"/>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dirty="0">
                  <a:solidFill>
                    <a:schemeClr val="bg1"/>
                  </a:solidFill>
                </a:rPr>
                <a:t>Action Research</a:t>
              </a:r>
            </a:p>
          </p:txBody>
        </p:sp>
        <p:sp>
          <p:nvSpPr>
            <p:cNvPr id="51" name="TextBox 50">
              <a:extLst>
                <a:ext uri="{FF2B5EF4-FFF2-40B4-BE49-F238E27FC236}">
                  <a16:creationId xmlns:a16="http://schemas.microsoft.com/office/drawing/2014/main" id="{3B989BE5-8B9B-1ADA-8F4B-FEBE05EC2296}"/>
                </a:ext>
              </a:extLst>
            </p:cNvPr>
            <p:cNvSpPr txBox="1"/>
            <p:nvPr/>
          </p:nvSpPr>
          <p:spPr>
            <a:xfrm>
              <a:off x="4165394" y="1220549"/>
              <a:ext cx="1686527" cy="37584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Tree>
    <p:extLst>
      <p:ext uri="{BB962C8B-B14F-4D97-AF65-F5344CB8AC3E}">
        <p14:creationId xmlns:p14="http://schemas.microsoft.com/office/powerpoint/2010/main" val="3508875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r>
              <a:rPr lang="en-GB" dirty="0"/>
              <a:t>Research philosophies </a:t>
            </a:r>
            <a:endParaRPr lang="en-US" altLang="zh-CN" dirty="0"/>
          </a:p>
        </p:txBody>
      </p:sp>
      <p:sp>
        <p:nvSpPr>
          <p:cNvPr id="5123" name="Rectangle 3"/>
          <p:cNvSpPr>
            <a:spLocks noGrp="1" noChangeArrowheads="1"/>
          </p:cNvSpPr>
          <p:nvPr>
            <p:ph idx="1"/>
          </p:nvPr>
        </p:nvSpPr>
        <p:spPr/>
        <p:txBody>
          <a:bodyPr/>
          <a:lstStyle/>
          <a:p>
            <a:endParaRPr lang="en-GB" dirty="0"/>
          </a:p>
          <a:p>
            <a:r>
              <a:rPr lang="en-GB" dirty="0"/>
              <a:t>Epistemology, your research philosophy, depends on the way that you think about the development of knowledge</a:t>
            </a:r>
          </a:p>
          <a:p>
            <a:endParaRPr lang="en-US" altLang="zh-CN" dirty="0"/>
          </a:p>
          <a:p>
            <a:r>
              <a:rPr lang="en-US" altLang="zh-CN" dirty="0"/>
              <a:t>Epistemology asks the question ‘how do we know what we know?’ There are two </a:t>
            </a:r>
            <a:r>
              <a:rPr lang="en-GB" dirty="0"/>
              <a:t>main relevant research philosophies:</a:t>
            </a:r>
          </a:p>
          <a:p>
            <a:pPr lvl="1"/>
            <a:r>
              <a:rPr lang="en-GB" dirty="0"/>
              <a:t>Positivism</a:t>
            </a:r>
          </a:p>
          <a:p>
            <a:pPr lvl="1"/>
            <a:r>
              <a:rPr lang="en-GB" dirty="0"/>
              <a:t>Phenomenology</a:t>
            </a:r>
            <a:endParaRPr lang="en-US" altLang="zh-CN" dirty="0"/>
          </a:p>
        </p:txBody>
      </p:sp>
    </p:spTree>
    <p:extLst>
      <p:ext uri="{BB962C8B-B14F-4D97-AF65-F5344CB8AC3E}">
        <p14:creationId xmlns:p14="http://schemas.microsoft.com/office/powerpoint/2010/main" val="2196961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GB" dirty="0"/>
              <a:t>Philosophies</a:t>
            </a:r>
            <a:endParaRPr lang="en-US" altLang="zh-CN" dirty="0"/>
          </a:p>
        </p:txBody>
      </p:sp>
      <p:sp>
        <p:nvSpPr>
          <p:cNvPr id="6147" name="Rectangle 3"/>
          <p:cNvSpPr>
            <a:spLocks noGrp="1" noChangeArrowheads="1"/>
          </p:cNvSpPr>
          <p:nvPr>
            <p:ph idx="1"/>
          </p:nvPr>
        </p:nvSpPr>
        <p:spPr/>
        <p:txBody>
          <a:bodyPr>
            <a:normAutofit/>
          </a:bodyPr>
          <a:lstStyle/>
          <a:p>
            <a:r>
              <a:rPr lang="en-GB" dirty="0"/>
              <a:t>Positivism</a:t>
            </a:r>
          </a:p>
          <a:p>
            <a:pPr lvl="1"/>
            <a:r>
              <a:rPr lang="en-GB" dirty="0"/>
              <a:t>Knowledge is based on the observation or experience of real phenomena in an objective and real world</a:t>
            </a:r>
            <a:endParaRPr lang="en-US" altLang="zh-CN" dirty="0"/>
          </a:p>
          <a:p>
            <a:pPr lvl="1"/>
            <a:r>
              <a:rPr lang="en-US" altLang="zh-CN" dirty="0"/>
              <a:t>Objective experiments are performed to observe these phenomena</a:t>
            </a:r>
          </a:p>
          <a:p>
            <a:endParaRPr lang="en-US" altLang="zh-CN" dirty="0"/>
          </a:p>
          <a:p>
            <a:r>
              <a:rPr lang="en-US" altLang="zh-CN" dirty="0"/>
              <a:t>Phenomenology</a:t>
            </a:r>
          </a:p>
          <a:p>
            <a:pPr lvl="1"/>
            <a:r>
              <a:rPr lang="en-US" altLang="zh-CN" dirty="0"/>
              <a:t>Knowledge is a social phenomenon that can only be understood subjectively</a:t>
            </a:r>
          </a:p>
          <a:p>
            <a:pPr lvl="1"/>
            <a:r>
              <a:rPr lang="en-US" altLang="zh-CN" dirty="0"/>
              <a:t>Subjective data is collected and examined in order to understand thoughts, feelings and ideas</a:t>
            </a:r>
          </a:p>
        </p:txBody>
      </p:sp>
    </p:spTree>
    <p:extLst>
      <p:ext uri="{BB962C8B-B14F-4D97-AF65-F5344CB8AC3E}">
        <p14:creationId xmlns:p14="http://schemas.microsoft.com/office/powerpoint/2010/main" val="2808562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dirty="0"/>
              <a:t>Features of the main paradigms </a:t>
            </a:r>
            <a:endParaRPr lang="en-US" altLang="zh-CN" dirty="0"/>
          </a:p>
        </p:txBody>
      </p:sp>
      <p:graphicFrame>
        <p:nvGraphicFramePr>
          <p:cNvPr id="15390" name="Group 30"/>
          <p:cNvGraphicFramePr>
            <a:graphicFrameLocks noGrp="1"/>
          </p:cNvGraphicFramePr>
          <p:nvPr>
            <p:ph type="tbl" idx="1"/>
          </p:nvPr>
        </p:nvGraphicFramePr>
        <p:xfrm>
          <a:off x="457200" y="1600200"/>
          <a:ext cx="8229600" cy="4782312"/>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Positivistic</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Phenomenological</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Generalises from sample to population</a:t>
                      </a:r>
                      <a:endParaRPr kumimoji="0" lang="en-US" altLang="zh-CN" sz="2200" b="0" i="0" u="none" strike="noStrike" cap="none" normalizeH="0" baseline="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Concerned with generating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a:ln>
                            <a:noFill/>
                          </a:ln>
                          <a:solidFill>
                            <a:schemeClr val="tx1"/>
                          </a:solidFill>
                          <a:effectLst/>
                          <a:latin typeface="Arial" charset="0"/>
                        </a:rPr>
                        <a:t>Generalises from one setting to another</a:t>
                      </a:r>
                      <a:endParaRPr kumimoji="0" lang="en-US" altLang="zh-CN" sz="2200" b="0" i="0" u="none" strike="noStrike" cap="none" normalizeH="0" baseline="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471149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a:bodyPr>
          <a:lstStyle/>
          <a:p>
            <a:r>
              <a:rPr lang="en-GB" dirty="0"/>
              <a:t>Methods of the main paradigms</a:t>
            </a:r>
            <a:endParaRPr lang="en-US" altLang="zh-CN" dirty="0"/>
          </a:p>
        </p:txBody>
      </p:sp>
      <p:graphicFrame>
        <p:nvGraphicFramePr>
          <p:cNvPr id="16407" name="Group 23"/>
          <p:cNvGraphicFramePr>
            <a:graphicFrameLocks noGrp="1"/>
          </p:cNvGraphicFramePr>
          <p:nvPr>
            <p:ph type="tbl" idx="1"/>
          </p:nvPr>
        </p:nvGraphicFramePr>
        <p:xfrm>
          <a:off x="457200" y="1600200"/>
          <a:ext cx="8229600" cy="2554224"/>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Positivistic</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dirty="0">
                          <a:ln>
                            <a:noFill/>
                          </a:ln>
                          <a:solidFill>
                            <a:schemeClr val="tx1"/>
                          </a:solidFill>
                          <a:effectLst/>
                          <a:latin typeface="Arial" charset="0"/>
                        </a:rPr>
                        <a:t>Phenomenological</a:t>
                      </a:r>
                      <a:endParaRPr kumimoji="0" lang="en-US" altLang="zh-CN" sz="28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18192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Structured questionnaire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Structured interview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Experiments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Software development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Action research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Case studies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Document analysis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Unstructured interviews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Focus groups</a:t>
                      </a:r>
                      <a:endParaRPr kumimoji="0" lang="en-US" altLang="zh-CN" sz="22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43461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a:t>
            </a:r>
          </a:p>
        </p:txBody>
      </p:sp>
      <p:sp>
        <p:nvSpPr>
          <p:cNvPr id="3" name="Content Placeholder 2"/>
          <p:cNvSpPr>
            <a:spLocks noGrp="1"/>
          </p:cNvSpPr>
          <p:nvPr>
            <p:ph idx="1"/>
          </p:nvPr>
        </p:nvSpPr>
        <p:spPr/>
        <p:txBody>
          <a:bodyPr/>
          <a:lstStyle/>
          <a:p>
            <a:r>
              <a:rPr lang="en-GB" dirty="0"/>
              <a:t>For each of the three projects, identify a </a:t>
            </a:r>
            <a:r>
              <a:rPr lang="en-GB"/>
              <a:t>suitable philosophy for </a:t>
            </a:r>
            <a:r>
              <a:rPr lang="en-GB" dirty="0"/>
              <a:t>the study. Is it obvious which one you ‘should’ use or could you perform the study in more than one way?</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17</a:t>
            </a:fld>
            <a:endParaRPr lang="en-GB"/>
          </a:p>
        </p:txBody>
      </p:sp>
    </p:spTree>
    <p:extLst>
      <p:ext uri="{BB962C8B-B14F-4D97-AF65-F5344CB8AC3E}">
        <p14:creationId xmlns:p14="http://schemas.microsoft.com/office/powerpoint/2010/main" val="16280940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6" name="Content Placeholder 5"/>
          <p:cNvSpPr>
            <a:spLocks noGrp="1"/>
          </p:cNvSpPr>
          <p:nvPr>
            <p:ph idx="1"/>
          </p:nvPr>
        </p:nvSpPr>
        <p:spPr>
          <a:xfrm>
            <a:off x="457200" y="2780928"/>
            <a:ext cx="8229600" cy="3793608"/>
          </a:xfrm>
        </p:spPr>
        <p:txBody>
          <a:bodyPr>
            <a:normAutofit/>
          </a:bodyPr>
          <a:lstStyle/>
          <a:p>
            <a:r>
              <a:rPr lang="en-GB" dirty="0"/>
              <a:t>A positivist philosophy </a:t>
            </a:r>
            <a:r>
              <a:rPr lang="en-GB" i="1" dirty="0"/>
              <a:t>normally</a:t>
            </a:r>
            <a:r>
              <a:rPr lang="en-GB" dirty="0"/>
              <a:t> leads to a deductive approach</a:t>
            </a:r>
          </a:p>
          <a:p>
            <a:r>
              <a:rPr lang="en-GB" dirty="0"/>
              <a:t>A phenomenological philosophy </a:t>
            </a:r>
            <a:r>
              <a:rPr lang="en-GB" i="1" dirty="0"/>
              <a:t>normally</a:t>
            </a:r>
            <a:r>
              <a:rPr lang="en-GB" dirty="0"/>
              <a:t> leads to a deductive approach</a:t>
            </a:r>
          </a:p>
          <a:p>
            <a:endParaRPr lang="en-GB" dirty="0"/>
          </a:p>
          <a:p>
            <a:r>
              <a:rPr lang="en-GB" i="1" dirty="0"/>
              <a:t>Occasionally</a:t>
            </a:r>
            <a:r>
              <a:rPr lang="en-GB" dirty="0"/>
              <a:t> this is not the case </a:t>
            </a:r>
          </a:p>
          <a:p>
            <a:pPr lvl="1"/>
            <a:r>
              <a:rPr lang="en-GB" dirty="0"/>
              <a:t>Your tutor will be able to advise you think that this might apply to you</a:t>
            </a:r>
          </a:p>
        </p:txBody>
      </p:sp>
      <p:sp>
        <p:nvSpPr>
          <p:cNvPr id="3" name="Slide Number Placeholder 2"/>
          <p:cNvSpPr>
            <a:spLocks noGrp="1"/>
          </p:cNvSpPr>
          <p:nvPr>
            <p:ph type="sldNum" sz="quarter" idx="12"/>
          </p:nvPr>
        </p:nvSpPr>
        <p:spPr/>
        <p:txBody>
          <a:bodyPr/>
          <a:lstStyle/>
          <a:p>
            <a:fld id="{F912FDC1-C426-46F0-A50A-E2690F78E5D8}" type="slidenum">
              <a:rPr lang="en-GB" smtClean="0"/>
              <a:pPr/>
              <a:t>18</a:t>
            </a:fld>
            <a:endParaRPr lang="en-GB"/>
          </a:p>
        </p:txBody>
      </p:sp>
      <p:grpSp>
        <p:nvGrpSpPr>
          <p:cNvPr id="2" name="Group 1">
            <a:extLst>
              <a:ext uri="{FF2B5EF4-FFF2-40B4-BE49-F238E27FC236}">
                <a16:creationId xmlns:a16="http://schemas.microsoft.com/office/drawing/2014/main" id="{FC94DC16-C893-F887-7A8A-930B6B392398}"/>
              </a:ext>
            </a:extLst>
          </p:cNvPr>
          <p:cNvGrpSpPr/>
          <p:nvPr/>
        </p:nvGrpSpPr>
        <p:grpSpPr>
          <a:xfrm>
            <a:off x="251920" y="1208579"/>
            <a:ext cx="8712568" cy="1500333"/>
            <a:chOff x="251920" y="1208579"/>
            <a:chExt cx="8712568" cy="1500333"/>
          </a:xfrm>
        </p:grpSpPr>
        <p:sp>
          <p:nvSpPr>
            <p:cNvPr id="4" name="TextBox 3">
              <a:extLst>
                <a:ext uri="{FF2B5EF4-FFF2-40B4-BE49-F238E27FC236}">
                  <a16:creationId xmlns:a16="http://schemas.microsoft.com/office/drawing/2014/main" id="{13002DA4-C49D-84E9-717A-2392D459422D}"/>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7" name="TextBox 6">
              <a:extLst>
                <a:ext uri="{FF2B5EF4-FFF2-40B4-BE49-F238E27FC236}">
                  <a16:creationId xmlns:a16="http://schemas.microsoft.com/office/drawing/2014/main" id="{E7296D62-5069-6173-111A-8823E8DBA51A}"/>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a:solidFill>
                    <a:schemeClr val="bg1"/>
                  </a:solidFill>
                </a:rPr>
                <a:t>Inductive</a:t>
              </a:r>
            </a:p>
          </p:txBody>
        </p:sp>
        <p:sp>
          <p:nvSpPr>
            <p:cNvPr id="8" name="TextBox 7">
              <a:extLst>
                <a:ext uri="{FF2B5EF4-FFF2-40B4-BE49-F238E27FC236}">
                  <a16:creationId xmlns:a16="http://schemas.microsoft.com/office/drawing/2014/main" id="{F66E368E-8A76-C9E1-6DD5-C0793B673A69}"/>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a:t>Positivism</a:t>
              </a:r>
            </a:p>
          </p:txBody>
        </p:sp>
        <p:sp>
          <p:nvSpPr>
            <p:cNvPr id="9" name="TextBox 8">
              <a:extLst>
                <a:ext uri="{FF2B5EF4-FFF2-40B4-BE49-F238E27FC236}">
                  <a16:creationId xmlns:a16="http://schemas.microsoft.com/office/drawing/2014/main" id="{D29124CB-0326-7679-7E67-3E08BB9DBCC9}"/>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a:solidFill>
                    <a:schemeClr val="bg1"/>
                  </a:solidFill>
                </a:rPr>
                <a:t>Deductive</a:t>
              </a:r>
            </a:p>
          </p:txBody>
        </p:sp>
        <p:sp>
          <p:nvSpPr>
            <p:cNvPr id="10" name="TextBox 9">
              <a:extLst>
                <a:ext uri="{FF2B5EF4-FFF2-40B4-BE49-F238E27FC236}">
                  <a16:creationId xmlns:a16="http://schemas.microsoft.com/office/drawing/2014/main" id="{287C2D82-FBB9-9DF6-DC7B-EE1915D066E1}"/>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a:t>Phenomenology</a:t>
              </a:r>
            </a:p>
          </p:txBody>
        </p:sp>
        <p:sp>
          <p:nvSpPr>
            <p:cNvPr id="11" name="TextBox 10">
              <a:extLst>
                <a:ext uri="{FF2B5EF4-FFF2-40B4-BE49-F238E27FC236}">
                  <a16:creationId xmlns:a16="http://schemas.microsoft.com/office/drawing/2014/main" id="{B903A609-1582-9742-9BE9-4DC9BE856782}"/>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a:solidFill>
                    <a:schemeClr val="bg1"/>
                  </a:solidFill>
                </a:rPr>
                <a:t>Experiment</a:t>
              </a:r>
            </a:p>
          </p:txBody>
        </p:sp>
        <p:sp>
          <p:nvSpPr>
            <p:cNvPr id="12" name="TextBox 11">
              <a:extLst>
                <a:ext uri="{FF2B5EF4-FFF2-40B4-BE49-F238E27FC236}">
                  <a16:creationId xmlns:a16="http://schemas.microsoft.com/office/drawing/2014/main" id="{9D5B4FC7-7D1B-4CF9-E1BE-F4AD2807B04D}"/>
                </a:ext>
              </a:extLst>
            </p:cNvPr>
            <p:cNvSpPr txBox="1"/>
            <p:nvPr/>
          </p:nvSpPr>
          <p:spPr>
            <a:xfrm>
              <a:off x="2602691"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a:solidFill>
                    <a:schemeClr val="bg1"/>
                  </a:solidFill>
                </a:rPr>
                <a:t>Software Development</a:t>
              </a:r>
            </a:p>
          </p:txBody>
        </p:sp>
        <p:sp>
          <p:nvSpPr>
            <p:cNvPr id="13" name="TextBox 12">
              <a:extLst>
                <a:ext uri="{FF2B5EF4-FFF2-40B4-BE49-F238E27FC236}">
                  <a16:creationId xmlns:a16="http://schemas.microsoft.com/office/drawing/2014/main" id="{63E6DA59-D9A7-478E-18EE-AB9D55EFCEFB}"/>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600" dirty="0">
                  <a:solidFill>
                    <a:schemeClr val="bg1"/>
                  </a:solidFill>
                </a:rPr>
                <a:t>Document Review</a:t>
              </a:r>
            </a:p>
          </p:txBody>
        </p:sp>
        <p:sp>
          <p:nvSpPr>
            <p:cNvPr id="14" name="TextBox 13">
              <a:extLst>
                <a:ext uri="{FF2B5EF4-FFF2-40B4-BE49-F238E27FC236}">
                  <a16:creationId xmlns:a16="http://schemas.microsoft.com/office/drawing/2014/main" id="{6CCF0DC7-3520-96BC-2E66-AF838FF03952}"/>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Case Study</a:t>
              </a:r>
            </a:p>
          </p:txBody>
        </p:sp>
        <p:sp>
          <p:nvSpPr>
            <p:cNvPr id="15" name="TextBox 14">
              <a:extLst>
                <a:ext uri="{FF2B5EF4-FFF2-40B4-BE49-F238E27FC236}">
                  <a16:creationId xmlns:a16="http://schemas.microsoft.com/office/drawing/2014/main" id="{F8114197-CDC1-5F99-4FDA-8EDA7F5DCF39}"/>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Survey</a:t>
              </a:r>
            </a:p>
          </p:txBody>
        </p:sp>
        <p:sp>
          <p:nvSpPr>
            <p:cNvPr id="16" name="TextBox 15">
              <a:extLst>
                <a:ext uri="{FF2B5EF4-FFF2-40B4-BE49-F238E27FC236}">
                  <a16:creationId xmlns:a16="http://schemas.microsoft.com/office/drawing/2014/main" id="{C98528B0-66C8-0EA4-11F9-680E5C1488FC}"/>
                </a:ext>
              </a:extLst>
            </p:cNvPr>
            <p:cNvSpPr txBox="1"/>
            <p:nvPr/>
          </p:nvSpPr>
          <p:spPr>
            <a:xfrm>
              <a:off x="251920" y="1252958"/>
              <a:ext cx="1207895" cy="369332"/>
            </a:xfrm>
            <a:prstGeom prst="rect">
              <a:avLst/>
            </a:prstGeom>
            <a:noFill/>
          </p:spPr>
          <p:txBody>
            <a:bodyPr wrap="none" rtlCol="0">
              <a:spAutoFit/>
            </a:bodyPr>
            <a:lstStyle/>
            <a:p>
              <a:r>
                <a:rPr lang="en-GB" dirty="0"/>
                <a:t>Philosophy</a:t>
              </a:r>
            </a:p>
          </p:txBody>
        </p:sp>
        <p:sp>
          <p:nvSpPr>
            <p:cNvPr id="17" name="TextBox 16">
              <a:extLst>
                <a:ext uri="{FF2B5EF4-FFF2-40B4-BE49-F238E27FC236}">
                  <a16:creationId xmlns:a16="http://schemas.microsoft.com/office/drawing/2014/main" id="{E6410E6F-5F91-ED2B-0CAD-6D9EBD1B5866}"/>
                </a:ext>
              </a:extLst>
            </p:cNvPr>
            <p:cNvSpPr txBox="1"/>
            <p:nvPr/>
          </p:nvSpPr>
          <p:spPr>
            <a:xfrm>
              <a:off x="310942" y="1631922"/>
              <a:ext cx="1089850" cy="369332"/>
            </a:xfrm>
            <a:prstGeom prst="rect">
              <a:avLst/>
            </a:prstGeom>
            <a:noFill/>
          </p:spPr>
          <p:txBody>
            <a:bodyPr wrap="none" rtlCol="0">
              <a:spAutoFit/>
            </a:bodyPr>
            <a:lstStyle/>
            <a:p>
              <a:r>
                <a:rPr lang="en-GB" dirty="0"/>
                <a:t>Approach</a:t>
              </a:r>
            </a:p>
          </p:txBody>
        </p:sp>
        <p:sp>
          <p:nvSpPr>
            <p:cNvPr id="18" name="TextBox 17">
              <a:extLst>
                <a:ext uri="{FF2B5EF4-FFF2-40B4-BE49-F238E27FC236}">
                  <a16:creationId xmlns:a16="http://schemas.microsoft.com/office/drawing/2014/main" id="{87396464-BB70-C093-A47A-375B4426B1F7}"/>
                </a:ext>
              </a:extLst>
            </p:cNvPr>
            <p:cNvSpPr txBox="1"/>
            <p:nvPr/>
          </p:nvSpPr>
          <p:spPr>
            <a:xfrm>
              <a:off x="301741" y="2104692"/>
              <a:ext cx="1108252" cy="369332"/>
            </a:xfrm>
            <a:prstGeom prst="rect">
              <a:avLst/>
            </a:prstGeom>
            <a:noFill/>
          </p:spPr>
          <p:txBody>
            <a:bodyPr wrap="none" rtlCol="0">
              <a:spAutoFit/>
            </a:bodyPr>
            <a:lstStyle/>
            <a:p>
              <a:r>
                <a:rPr lang="en-GB" dirty="0"/>
                <a:t>Strategies</a:t>
              </a:r>
            </a:p>
          </p:txBody>
        </p:sp>
        <p:sp>
          <p:nvSpPr>
            <p:cNvPr id="33" name="TextBox 32">
              <a:extLst>
                <a:ext uri="{FF2B5EF4-FFF2-40B4-BE49-F238E27FC236}">
                  <a16:creationId xmlns:a16="http://schemas.microsoft.com/office/drawing/2014/main" id="{7C476F6F-85BF-5EE3-D3B0-35CEA9A2CE7E}"/>
                </a:ext>
              </a:extLst>
            </p:cNvPr>
            <p:cNvSpPr txBox="1"/>
            <p:nvPr/>
          </p:nvSpPr>
          <p:spPr>
            <a:xfrm>
              <a:off x="5837347" y="1988912"/>
              <a:ext cx="1271091"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Ethnography</a:t>
              </a:r>
            </a:p>
          </p:txBody>
        </p:sp>
        <p:sp>
          <p:nvSpPr>
            <p:cNvPr id="34" name="TextBox 33">
              <a:extLst>
                <a:ext uri="{FF2B5EF4-FFF2-40B4-BE49-F238E27FC236}">
                  <a16:creationId xmlns:a16="http://schemas.microsoft.com/office/drawing/2014/main" id="{0584871A-CF72-3C53-889D-6DBAF52DB46D}"/>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dirty="0">
                  <a:solidFill>
                    <a:schemeClr val="bg1"/>
                  </a:solidFill>
                </a:rPr>
                <a:t>Action Research</a:t>
              </a:r>
            </a:p>
          </p:txBody>
        </p:sp>
        <p:sp>
          <p:nvSpPr>
            <p:cNvPr id="35" name="TextBox 34">
              <a:extLst>
                <a:ext uri="{FF2B5EF4-FFF2-40B4-BE49-F238E27FC236}">
                  <a16:creationId xmlns:a16="http://schemas.microsoft.com/office/drawing/2014/main" id="{0BD24F72-547B-C317-77C9-2CE10BF5E4C7}"/>
                </a:ext>
              </a:extLst>
            </p:cNvPr>
            <p:cNvSpPr txBox="1"/>
            <p:nvPr/>
          </p:nvSpPr>
          <p:spPr>
            <a:xfrm>
              <a:off x="4165394" y="1220549"/>
              <a:ext cx="1686527" cy="37584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Tree>
    <p:extLst>
      <p:ext uri="{BB962C8B-B14F-4D97-AF65-F5344CB8AC3E}">
        <p14:creationId xmlns:p14="http://schemas.microsoft.com/office/powerpoint/2010/main" val="390910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dirty="0"/>
              <a:t>Approaches</a:t>
            </a:r>
            <a:endParaRPr lang="en-US" altLang="zh-CN" dirty="0"/>
          </a:p>
        </p:txBody>
      </p:sp>
      <p:sp>
        <p:nvSpPr>
          <p:cNvPr id="14339" name="Rectangle 3"/>
          <p:cNvSpPr>
            <a:spLocks noGrp="1" noChangeArrowheads="1"/>
          </p:cNvSpPr>
          <p:nvPr>
            <p:ph idx="1"/>
          </p:nvPr>
        </p:nvSpPr>
        <p:spPr/>
        <p:txBody>
          <a:bodyPr>
            <a:normAutofit/>
          </a:bodyPr>
          <a:lstStyle/>
          <a:p>
            <a:r>
              <a:rPr lang="en-GB" dirty="0"/>
              <a:t>Deductive</a:t>
            </a:r>
          </a:p>
          <a:p>
            <a:pPr lvl="1"/>
            <a:r>
              <a:rPr lang="en-GB" dirty="0"/>
              <a:t>This involves developing a theory and hypothesis, and designing a research strategy to test that hypothesis</a:t>
            </a:r>
          </a:p>
          <a:p>
            <a:pPr lvl="1"/>
            <a:r>
              <a:rPr lang="en-GB" dirty="0"/>
              <a:t>e.g.  You hypothesise that your new piece of software is better (faster, more usable, has more features) than an existing piece of software</a:t>
            </a:r>
          </a:p>
          <a:p>
            <a:r>
              <a:rPr lang="en-GB" altLang="zh-CN" dirty="0"/>
              <a:t>Inductive</a:t>
            </a:r>
          </a:p>
          <a:p>
            <a:pPr lvl="1"/>
            <a:r>
              <a:rPr lang="en-GB" dirty="0"/>
              <a:t>This involves collecting data, analysing it, then developing theory</a:t>
            </a:r>
          </a:p>
          <a:p>
            <a:pPr lvl="1"/>
            <a:r>
              <a:rPr lang="en-GB" dirty="0"/>
              <a:t>e.g. You develop a description of how businesses use Facebook for advertising based upon a survey of local businesses</a:t>
            </a:r>
            <a:endParaRPr lang="en-US" altLang="zh-CN" dirty="0"/>
          </a:p>
          <a:p>
            <a:endParaRPr lang="en-US" altLang="zh-CN" dirty="0"/>
          </a:p>
        </p:txBody>
      </p:sp>
    </p:spTree>
    <p:extLst>
      <p:ext uri="{BB962C8B-B14F-4D97-AF65-F5344CB8AC3E}">
        <p14:creationId xmlns:p14="http://schemas.microsoft.com/office/powerpoint/2010/main" val="10475864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rmAutofit/>
          </a:bodyPr>
          <a:lstStyle/>
          <a:p>
            <a:r>
              <a:rPr lang="en-GB"/>
              <a:t>Deduction emphasises…</a:t>
            </a:r>
            <a:endParaRPr lang="en-US" altLang="zh-CN"/>
          </a:p>
        </p:txBody>
      </p:sp>
      <p:sp>
        <p:nvSpPr>
          <p:cNvPr id="15363" name="Rectangle 3"/>
          <p:cNvSpPr>
            <a:spLocks noGrp="1" noChangeArrowheads="1"/>
          </p:cNvSpPr>
          <p:nvPr>
            <p:ph idx="1"/>
          </p:nvPr>
        </p:nvSpPr>
        <p:spPr/>
        <p:txBody>
          <a:bodyPr/>
          <a:lstStyle/>
          <a:p>
            <a:r>
              <a:rPr lang="en-GB"/>
              <a:t>Scientific principles</a:t>
            </a:r>
          </a:p>
          <a:p>
            <a:r>
              <a:rPr lang="en-GB"/>
              <a:t>Moving from theory to data</a:t>
            </a:r>
          </a:p>
          <a:p>
            <a:r>
              <a:rPr lang="en-GB"/>
              <a:t>The need to explain causal relationships between variables</a:t>
            </a:r>
          </a:p>
          <a:p>
            <a:r>
              <a:rPr lang="en-GB"/>
              <a:t>The collection of quantitative data</a:t>
            </a:r>
          </a:p>
          <a:p>
            <a:r>
              <a:rPr lang="en-GB"/>
              <a:t>A highly structured approach</a:t>
            </a:r>
          </a:p>
          <a:p>
            <a:r>
              <a:rPr lang="en-GB"/>
              <a:t>Researcher independence of what is being researched</a:t>
            </a:r>
          </a:p>
          <a:p>
            <a:r>
              <a:rPr lang="en-GB"/>
              <a:t>Large sample size to allow generalisations</a:t>
            </a:r>
            <a:endParaRPr lang="en-US" altLang="zh-CN"/>
          </a:p>
        </p:txBody>
      </p:sp>
    </p:spTree>
    <p:extLst>
      <p:ext uri="{BB962C8B-B14F-4D97-AF65-F5344CB8AC3E}">
        <p14:creationId xmlns:p14="http://schemas.microsoft.com/office/powerpoint/2010/main" val="41489713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r>
              <a:rPr lang="en-GB"/>
              <a:t>Induction emphasises…</a:t>
            </a:r>
            <a:endParaRPr lang="en-US" altLang="zh-CN"/>
          </a:p>
        </p:txBody>
      </p:sp>
      <p:sp>
        <p:nvSpPr>
          <p:cNvPr id="17411" name="Rectangle 3"/>
          <p:cNvSpPr>
            <a:spLocks noGrp="1" noChangeArrowheads="1"/>
          </p:cNvSpPr>
          <p:nvPr>
            <p:ph idx="1"/>
          </p:nvPr>
        </p:nvSpPr>
        <p:spPr/>
        <p:txBody>
          <a:bodyPr/>
          <a:lstStyle/>
          <a:p>
            <a:r>
              <a:rPr lang="en-GB"/>
              <a:t>Gaining an understanding of the meanings humans attach to events</a:t>
            </a:r>
          </a:p>
          <a:p>
            <a:r>
              <a:rPr lang="en-GB"/>
              <a:t>A close understanding of the research context</a:t>
            </a:r>
          </a:p>
          <a:p>
            <a:r>
              <a:rPr lang="en-GB"/>
              <a:t>The collection of qualitative data</a:t>
            </a:r>
          </a:p>
          <a:p>
            <a:r>
              <a:rPr lang="en-GB"/>
              <a:t>A more flexible structure to permit changes of research emphasis as the research progresses</a:t>
            </a:r>
          </a:p>
          <a:p>
            <a:r>
              <a:rPr lang="en-GB"/>
              <a:t>A realisation that the researcher is part of the research process </a:t>
            </a:r>
          </a:p>
          <a:p>
            <a:r>
              <a:rPr lang="en-GB"/>
              <a:t>Less concern with the need to generalise</a:t>
            </a:r>
            <a:endParaRPr lang="en-US" altLang="zh-CN"/>
          </a:p>
        </p:txBody>
      </p:sp>
    </p:spTree>
    <p:extLst>
      <p:ext uri="{BB962C8B-B14F-4D97-AF65-F5344CB8AC3E}">
        <p14:creationId xmlns:p14="http://schemas.microsoft.com/office/powerpoint/2010/main" val="1775620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r>
              <a:rPr lang="en-GB"/>
              <a:t>Which is best?</a:t>
            </a:r>
            <a:endParaRPr lang="en-US" altLang="zh-CN"/>
          </a:p>
        </p:txBody>
      </p:sp>
      <p:sp>
        <p:nvSpPr>
          <p:cNvPr id="18435" name="Rectangle 3"/>
          <p:cNvSpPr>
            <a:spLocks noGrp="1" noChangeArrowheads="1"/>
          </p:cNvSpPr>
          <p:nvPr>
            <p:ph idx="1"/>
          </p:nvPr>
        </p:nvSpPr>
        <p:spPr/>
        <p:txBody>
          <a:bodyPr>
            <a:normAutofit/>
          </a:bodyPr>
          <a:lstStyle/>
          <a:p>
            <a:r>
              <a:rPr lang="en-GB" dirty="0"/>
              <a:t>Deduction:</a:t>
            </a:r>
          </a:p>
          <a:p>
            <a:pPr lvl="1"/>
            <a:r>
              <a:rPr lang="en-GB" dirty="0"/>
              <a:t>Is suitable when your research topic has a wealth of literature from which you can define a theoretical framework and a hypothesis</a:t>
            </a:r>
          </a:p>
          <a:p>
            <a:pPr lvl="1"/>
            <a:r>
              <a:rPr lang="en-GB" dirty="0"/>
              <a:t>Is about using theory to identify what data you need to collect</a:t>
            </a:r>
          </a:p>
          <a:p>
            <a:pPr lvl="1"/>
            <a:endParaRPr lang="en-GB" dirty="0"/>
          </a:p>
          <a:p>
            <a:r>
              <a:rPr lang="en-GB" dirty="0"/>
              <a:t>Induction:</a:t>
            </a:r>
          </a:p>
          <a:p>
            <a:pPr lvl="1"/>
            <a:r>
              <a:rPr lang="en-GB" dirty="0"/>
              <a:t>Is suitable when the topic is new, has much debate and/or there is little existing literature</a:t>
            </a:r>
          </a:p>
          <a:p>
            <a:pPr lvl="1"/>
            <a:r>
              <a:rPr lang="en-GB" altLang="zh-CN" dirty="0"/>
              <a:t>Is about gathering data and trying to generate theories from it</a:t>
            </a:r>
            <a:endParaRPr lang="en-US" altLang="zh-CN" dirty="0"/>
          </a:p>
        </p:txBody>
      </p:sp>
    </p:spTree>
    <p:extLst>
      <p:ext uri="{BB962C8B-B14F-4D97-AF65-F5344CB8AC3E}">
        <p14:creationId xmlns:p14="http://schemas.microsoft.com/office/powerpoint/2010/main" val="27815868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a:t>
            </a:r>
          </a:p>
        </p:txBody>
      </p:sp>
      <p:sp>
        <p:nvSpPr>
          <p:cNvPr id="3" name="Content Placeholder 2"/>
          <p:cNvSpPr>
            <a:spLocks noGrp="1"/>
          </p:cNvSpPr>
          <p:nvPr>
            <p:ph idx="1"/>
          </p:nvPr>
        </p:nvSpPr>
        <p:spPr/>
        <p:txBody>
          <a:bodyPr/>
          <a:lstStyle/>
          <a:p>
            <a:r>
              <a:rPr lang="en-GB" dirty="0"/>
              <a:t>For each of the three projects, identify a suitable approach for the study. Is it obvious which one you ‘should’ use or could you perform the study in more than one way?</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23</a:t>
            </a:fld>
            <a:endParaRPr lang="en-GB"/>
          </a:p>
        </p:txBody>
      </p:sp>
    </p:spTree>
    <p:extLst>
      <p:ext uri="{BB962C8B-B14F-4D97-AF65-F5344CB8AC3E}">
        <p14:creationId xmlns:p14="http://schemas.microsoft.com/office/powerpoint/2010/main" val="40642885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6" name="Content Placeholder 5"/>
          <p:cNvSpPr>
            <a:spLocks noGrp="1"/>
          </p:cNvSpPr>
          <p:nvPr>
            <p:ph idx="1"/>
          </p:nvPr>
        </p:nvSpPr>
        <p:spPr>
          <a:xfrm>
            <a:off x="457200" y="2780928"/>
            <a:ext cx="8229600" cy="3793608"/>
          </a:xfrm>
        </p:spPr>
        <p:txBody>
          <a:bodyPr>
            <a:normAutofit/>
          </a:bodyPr>
          <a:lstStyle/>
          <a:p>
            <a:r>
              <a:rPr lang="en-GB" dirty="0"/>
              <a:t>These are the most commonly-used research strategies within applied computing</a:t>
            </a:r>
          </a:p>
          <a:p>
            <a:pPr lvl="1"/>
            <a:r>
              <a:rPr lang="en-GB" dirty="0"/>
              <a:t>Others exist, but they are difficult to apply to a short applied computing project</a:t>
            </a:r>
          </a:p>
          <a:p>
            <a:r>
              <a:rPr lang="en-GB" dirty="0"/>
              <a:t>Your choice of methods depends upon research questions, your own skills, and the research resources available to you</a:t>
            </a:r>
          </a:p>
          <a:p>
            <a:r>
              <a:rPr lang="en-GB" dirty="0"/>
              <a:t>You </a:t>
            </a:r>
            <a:r>
              <a:rPr lang="en-GB" b="1" dirty="0"/>
              <a:t>must</a:t>
            </a:r>
            <a:r>
              <a:rPr lang="en-GB" dirty="0"/>
              <a:t> be able to justify your choices</a:t>
            </a:r>
          </a:p>
        </p:txBody>
      </p:sp>
      <p:sp>
        <p:nvSpPr>
          <p:cNvPr id="3" name="Slide Number Placeholder 2"/>
          <p:cNvSpPr>
            <a:spLocks noGrp="1"/>
          </p:cNvSpPr>
          <p:nvPr>
            <p:ph type="sldNum" sz="quarter" idx="12"/>
          </p:nvPr>
        </p:nvSpPr>
        <p:spPr/>
        <p:txBody>
          <a:bodyPr/>
          <a:lstStyle/>
          <a:p>
            <a:fld id="{F912FDC1-C426-46F0-A50A-E2690F78E5D8}" type="slidenum">
              <a:rPr lang="en-GB" smtClean="0"/>
              <a:pPr/>
              <a:t>24</a:t>
            </a:fld>
            <a:endParaRPr lang="en-GB"/>
          </a:p>
        </p:txBody>
      </p:sp>
      <p:grpSp>
        <p:nvGrpSpPr>
          <p:cNvPr id="2" name="Group 1">
            <a:extLst>
              <a:ext uri="{FF2B5EF4-FFF2-40B4-BE49-F238E27FC236}">
                <a16:creationId xmlns:a16="http://schemas.microsoft.com/office/drawing/2014/main" id="{E4E59E89-8117-F35A-6908-125075E5907E}"/>
              </a:ext>
            </a:extLst>
          </p:cNvPr>
          <p:cNvGrpSpPr/>
          <p:nvPr/>
        </p:nvGrpSpPr>
        <p:grpSpPr>
          <a:xfrm>
            <a:off x="251920" y="1208579"/>
            <a:ext cx="8712568" cy="1500333"/>
            <a:chOff x="251920" y="1208579"/>
            <a:chExt cx="8712568" cy="1500333"/>
          </a:xfrm>
        </p:grpSpPr>
        <p:sp>
          <p:nvSpPr>
            <p:cNvPr id="4" name="TextBox 3">
              <a:extLst>
                <a:ext uri="{FF2B5EF4-FFF2-40B4-BE49-F238E27FC236}">
                  <a16:creationId xmlns:a16="http://schemas.microsoft.com/office/drawing/2014/main" id="{C18882F1-9DD7-B06B-76C4-8247D734CFB8}"/>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7" name="TextBox 6">
              <a:extLst>
                <a:ext uri="{FF2B5EF4-FFF2-40B4-BE49-F238E27FC236}">
                  <a16:creationId xmlns:a16="http://schemas.microsoft.com/office/drawing/2014/main" id="{D41129EE-5C47-7B6F-C341-6CE9B273EB7F}"/>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a:solidFill>
                    <a:schemeClr val="bg1"/>
                  </a:solidFill>
                </a:rPr>
                <a:t>Inductive</a:t>
              </a:r>
            </a:p>
          </p:txBody>
        </p:sp>
        <p:sp>
          <p:nvSpPr>
            <p:cNvPr id="8" name="TextBox 7">
              <a:extLst>
                <a:ext uri="{FF2B5EF4-FFF2-40B4-BE49-F238E27FC236}">
                  <a16:creationId xmlns:a16="http://schemas.microsoft.com/office/drawing/2014/main" id="{6EFA8868-163A-4C1B-F483-8CA992F5E484}"/>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a:t>Positivism</a:t>
              </a:r>
            </a:p>
          </p:txBody>
        </p:sp>
        <p:sp>
          <p:nvSpPr>
            <p:cNvPr id="9" name="TextBox 8">
              <a:extLst>
                <a:ext uri="{FF2B5EF4-FFF2-40B4-BE49-F238E27FC236}">
                  <a16:creationId xmlns:a16="http://schemas.microsoft.com/office/drawing/2014/main" id="{16663104-031D-9B93-BE9B-16548611F657}"/>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a:solidFill>
                    <a:schemeClr val="bg1"/>
                  </a:solidFill>
                </a:rPr>
                <a:t>Deductive</a:t>
              </a:r>
            </a:p>
          </p:txBody>
        </p:sp>
        <p:sp>
          <p:nvSpPr>
            <p:cNvPr id="10" name="TextBox 9">
              <a:extLst>
                <a:ext uri="{FF2B5EF4-FFF2-40B4-BE49-F238E27FC236}">
                  <a16:creationId xmlns:a16="http://schemas.microsoft.com/office/drawing/2014/main" id="{9768DFA2-7A62-1783-49E1-4726C8CE5D3A}"/>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a:t>Phenomenology</a:t>
              </a:r>
            </a:p>
          </p:txBody>
        </p:sp>
        <p:sp>
          <p:nvSpPr>
            <p:cNvPr id="11" name="TextBox 10">
              <a:extLst>
                <a:ext uri="{FF2B5EF4-FFF2-40B4-BE49-F238E27FC236}">
                  <a16:creationId xmlns:a16="http://schemas.microsoft.com/office/drawing/2014/main" id="{85C990E9-5D88-6405-45C3-F17848B4900B}"/>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a:solidFill>
                    <a:schemeClr val="bg1"/>
                  </a:solidFill>
                </a:rPr>
                <a:t>Experiment</a:t>
              </a:r>
            </a:p>
          </p:txBody>
        </p:sp>
        <p:sp>
          <p:nvSpPr>
            <p:cNvPr id="12" name="TextBox 11">
              <a:extLst>
                <a:ext uri="{FF2B5EF4-FFF2-40B4-BE49-F238E27FC236}">
                  <a16:creationId xmlns:a16="http://schemas.microsoft.com/office/drawing/2014/main" id="{737DB3A7-C895-DCC1-4B16-5BE8C2AC3266}"/>
                </a:ext>
              </a:extLst>
            </p:cNvPr>
            <p:cNvSpPr txBox="1"/>
            <p:nvPr/>
          </p:nvSpPr>
          <p:spPr>
            <a:xfrm>
              <a:off x="2602691"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a:solidFill>
                    <a:schemeClr val="bg1"/>
                  </a:solidFill>
                </a:rPr>
                <a:t>Software Development</a:t>
              </a:r>
            </a:p>
          </p:txBody>
        </p:sp>
        <p:sp>
          <p:nvSpPr>
            <p:cNvPr id="13" name="TextBox 12">
              <a:extLst>
                <a:ext uri="{FF2B5EF4-FFF2-40B4-BE49-F238E27FC236}">
                  <a16:creationId xmlns:a16="http://schemas.microsoft.com/office/drawing/2014/main" id="{8C997CB6-ED28-73DD-D7FF-98CBD20D3F10}"/>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600" dirty="0">
                  <a:solidFill>
                    <a:schemeClr val="bg1"/>
                  </a:solidFill>
                </a:rPr>
                <a:t>Document Review</a:t>
              </a:r>
            </a:p>
          </p:txBody>
        </p:sp>
        <p:sp>
          <p:nvSpPr>
            <p:cNvPr id="14" name="TextBox 13">
              <a:extLst>
                <a:ext uri="{FF2B5EF4-FFF2-40B4-BE49-F238E27FC236}">
                  <a16:creationId xmlns:a16="http://schemas.microsoft.com/office/drawing/2014/main" id="{1C657495-F7B8-F584-7333-021DF73ADF0E}"/>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Case Study</a:t>
              </a:r>
            </a:p>
          </p:txBody>
        </p:sp>
        <p:sp>
          <p:nvSpPr>
            <p:cNvPr id="15" name="TextBox 14">
              <a:extLst>
                <a:ext uri="{FF2B5EF4-FFF2-40B4-BE49-F238E27FC236}">
                  <a16:creationId xmlns:a16="http://schemas.microsoft.com/office/drawing/2014/main" id="{E46E83C3-0863-3CA6-316C-F7C0B54F6001}"/>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Survey</a:t>
              </a:r>
            </a:p>
          </p:txBody>
        </p:sp>
        <p:sp>
          <p:nvSpPr>
            <p:cNvPr id="16" name="TextBox 15">
              <a:extLst>
                <a:ext uri="{FF2B5EF4-FFF2-40B4-BE49-F238E27FC236}">
                  <a16:creationId xmlns:a16="http://schemas.microsoft.com/office/drawing/2014/main" id="{EDECDF8E-06E8-8DC5-8DAC-10F48C6D850B}"/>
                </a:ext>
              </a:extLst>
            </p:cNvPr>
            <p:cNvSpPr txBox="1"/>
            <p:nvPr/>
          </p:nvSpPr>
          <p:spPr>
            <a:xfrm>
              <a:off x="251920" y="1252958"/>
              <a:ext cx="1207895" cy="369332"/>
            </a:xfrm>
            <a:prstGeom prst="rect">
              <a:avLst/>
            </a:prstGeom>
            <a:noFill/>
          </p:spPr>
          <p:txBody>
            <a:bodyPr wrap="none" rtlCol="0">
              <a:spAutoFit/>
            </a:bodyPr>
            <a:lstStyle/>
            <a:p>
              <a:r>
                <a:rPr lang="en-GB" dirty="0"/>
                <a:t>Philosophy</a:t>
              </a:r>
            </a:p>
          </p:txBody>
        </p:sp>
        <p:sp>
          <p:nvSpPr>
            <p:cNvPr id="17" name="TextBox 16">
              <a:extLst>
                <a:ext uri="{FF2B5EF4-FFF2-40B4-BE49-F238E27FC236}">
                  <a16:creationId xmlns:a16="http://schemas.microsoft.com/office/drawing/2014/main" id="{02FC74C1-2920-4DBE-EBD9-A3F68AA08341}"/>
                </a:ext>
              </a:extLst>
            </p:cNvPr>
            <p:cNvSpPr txBox="1"/>
            <p:nvPr/>
          </p:nvSpPr>
          <p:spPr>
            <a:xfrm>
              <a:off x="310942" y="1631922"/>
              <a:ext cx="1089850" cy="369332"/>
            </a:xfrm>
            <a:prstGeom prst="rect">
              <a:avLst/>
            </a:prstGeom>
            <a:noFill/>
          </p:spPr>
          <p:txBody>
            <a:bodyPr wrap="none" rtlCol="0">
              <a:spAutoFit/>
            </a:bodyPr>
            <a:lstStyle/>
            <a:p>
              <a:r>
                <a:rPr lang="en-GB" dirty="0"/>
                <a:t>Approach</a:t>
              </a:r>
            </a:p>
          </p:txBody>
        </p:sp>
        <p:sp>
          <p:nvSpPr>
            <p:cNvPr id="18" name="TextBox 17">
              <a:extLst>
                <a:ext uri="{FF2B5EF4-FFF2-40B4-BE49-F238E27FC236}">
                  <a16:creationId xmlns:a16="http://schemas.microsoft.com/office/drawing/2014/main" id="{F73BB497-AEF6-9C8F-F472-62CC50A74851}"/>
                </a:ext>
              </a:extLst>
            </p:cNvPr>
            <p:cNvSpPr txBox="1"/>
            <p:nvPr/>
          </p:nvSpPr>
          <p:spPr>
            <a:xfrm>
              <a:off x="301741" y="2104692"/>
              <a:ext cx="1108252" cy="369332"/>
            </a:xfrm>
            <a:prstGeom prst="rect">
              <a:avLst/>
            </a:prstGeom>
            <a:noFill/>
          </p:spPr>
          <p:txBody>
            <a:bodyPr wrap="none" rtlCol="0">
              <a:spAutoFit/>
            </a:bodyPr>
            <a:lstStyle/>
            <a:p>
              <a:r>
                <a:rPr lang="en-GB" dirty="0"/>
                <a:t>Strategies</a:t>
              </a:r>
            </a:p>
          </p:txBody>
        </p:sp>
        <p:sp>
          <p:nvSpPr>
            <p:cNvPr id="33" name="TextBox 32">
              <a:extLst>
                <a:ext uri="{FF2B5EF4-FFF2-40B4-BE49-F238E27FC236}">
                  <a16:creationId xmlns:a16="http://schemas.microsoft.com/office/drawing/2014/main" id="{0864C364-D8AD-8D36-FE11-735D9CAAFDB0}"/>
                </a:ext>
              </a:extLst>
            </p:cNvPr>
            <p:cNvSpPr txBox="1"/>
            <p:nvPr/>
          </p:nvSpPr>
          <p:spPr>
            <a:xfrm>
              <a:off x="5837347" y="1988912"/>
              <a:ext cx="1271091"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Ethnography</a:t>
              </a:r>
            </a:p>
          </p:txBody>
        </p:sp>
        <p:sp>
          <p:nvSpPr>
            <p:cNvPr id="34" name="TextBox 33">
              <a:extLst>
                <a:ext uri="{FF2B5EF4-FFF2-40B4-BE49-F238E27FC236}">
                  <a16:creationId xmlns:a16="http://schemas.microsoft.com/office/drawing/2014/main" id="{D0970FC9-7553-191E-2BF0-28867643D472}"/>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dirty="0">
                  <a:solidFill>
                    <a:schemeClr val="bg1"/>
                  </a:solidFill>
                </a:rPr>
                <a:t>Action Research</a:t>
              </a:r>
            </a:p>
          </p:txBody>
        </p:sp>
        <p:sp>
          <p:nvSpPr>
            <p:cNvPr id="35" name="TextBox 34">
              <a:extLst>
                <a:ext uri="{FF2B5EF4-FFF2-40B4-BE49-F238E27FC236}">
                  <a16:creationId xmlns:a16="http://schemas.microsoft.com/office/drawing/2014/main" id="{F12EBA67-8865-7F69-FCDF-765B7C616712}"/>
                </a:ext>
              </a:extLst>
            </p:cNvPr>
            <p:cNvSpPr txBox="1"/>
            <p:nvPr/>
          </p:nvSpPr>
          <p:spPr>
            <a:xfrm>
              <a:off x="4165394" y="1220549"/>
              <a:ext cx="1686527" cy="37584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Tree>
    <p:extLst>
      <p:ext uri="{BB962C8B-B14F-4D97-AF65-F5344CB8AC3E}">
        <p14:creationId xmlns:p14="http://schemas.microsoft.com/office/powerpoint/2010/main" val="883454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Document Review</a:t>
            </a:r>
          </a:p>
        </p:txBody>
      </p:sp>
      <p:sp>
        <p:nvSpPr>
          <p:cNvPr id="3" name="Content Placeholder 2"/>
          <p:cNvSpPr>
            <a:spLocks noGrp="1"/>
          </p:cNvSpPr>
          <p:nvPr>
            <p:ph idx="1"/>
          </p:nvPr>
        </p:nvSpPr>
        <p:spPr>
          <a:xfrm>
            <a:off x="457200" y="1052736"/>
            <a:ext cx="8229600" cy="5616624"/>
          </a:xfrm>
        </p:spPr>
        <p:txBody>
          <a:bodyPr>
            <a:normAutofit/>
          </a:bodyPr>
          <a:lstStyle/>
          <a:p>
            <a:r>
              <a:rPr lang="en-GB" dirty="0"/>
              <a:t>Document review </a:t>
            </a:r>
            <a:r>
              <a:rPr lang="en-GB" b="1" dirty="0"/>
              <a:t>will</a:t>
            </a:r>
            <a:r>
              <a:rPr lang="en-GB" dirty="0"/>
              <a:t> be one of your strategies</a:t>
            </a:r>
          </a:p>
          <a:p>
            <a:pPr lvl="1"/>
            <a:r>
              <a:rPr lang="en-GB" dirty="0"/>
              <a:t>We refer to it as ‘the literature review’ </a:t>
            </a:r>
            <a:r>
              <a:rPr lang="en-GB" dirty="0">
                <a:sym typeface="Wingdings" panose="05000000000000000000" pitchFamily="2" charset="2"/>
              </a:rPr>
              <a:t></a:t>
            </a:r>
            <a:endParaRPr lang="en-GB" dirty="0"/>
          </a:p>
          <a:p>
            <a:endParaRPr lang="en-GB" dirty="0"/>
          </a:p>
          <a:p>
            <a:r>
              <a:rPr lang="en-GB" dirty="0"/>
              <a:t>The aims of the document review are to</a:t>
            </a:r>
          </a:p>
          <a:p>
            <a:pPr lvl="1"/>
            <a:r>
              <a:rPr lang="en-GB" dirty="0"/>
              <a:t>Identify the main theories in the field</a:t>
            </a:r>
          </a:p>
          <a:p>
            <a:pPr lvl="1"/>
            <a:r>
              <a:rPr lang="en-GB" dirty="0"/>
              <a:t>Identify the prominent researchers in the field</a:t>
            </a:r>
          </a:p>
          <a:p>
            <a:pPr lvl="1"/>
            <a:r>
              <a:rPr lang="en-GB" dirty="0"/>
              <a:t>Identify positive and negative factors that might affect your project</a:t>
            </a:r>
          </a:p>
          <a:p>
            <a:pPr lvl="1"/>
            <a:r>
              <a:rPr lang="en-GB" dirty="0"/>
              <a:t>Confirm that your project is practical</a:t>
            </a:r>
          </a:p>
          <a:p>
            <a:pPr lvl="1"/>
            <a:r>
              <a:rPr lang="en-GB" dirty="0"/>
              <a:t>Provide something that you can compare your results to</a:t>
            </a:r>
          </a:p>
          <a:p>
            <a:pPr lvl="2"/>
            <a:r>
              <a:rPr lang="en-GB" dirty="0"/>
              <a:t>Does your work support or contradict the findings of previous studies in the field?</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25</a:t>
            </a:fld>
            <a:endParaRPr lang="en-GB"/>
          </a:p>
        </p:txBody>
      </p:sp>
    </p:spTree>
    <p:extLst>
      <p:ext uri="{BB962C8B-B14F-4D97-AF65-F5344CB8AC3E}">
        <p14:creationId xmlns:p14="http://schemas.microsoft.com/office/powerpoint/2010/main" val="4853988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Document Review</a:t>
            </a:r>
          </a:p>
        </p:txBody>
      </p:sp>
      <p:sp>
        <p:nvSpPr>
          <p:cNvPr id="3" name="Content Placeholder 2"/>
          <p:cNvSpPr>
            <a:spLocks noGrp="1"/>
          </p:cNvSpPr>
          <p:nvPr>
            <p:ph idx="1"/>
          </p:nvPr>
        </p:nvSpPr>
        <p:spPr>
          <a:xfrm>
            <a:off x="457200" y="1052736"/>
            <a:ext cx="8229600" cy="5805264"/>
          </a:xfrm>
        </p:spPr>
        <p:txBody>
          <a:bodyPr>
            <a:normAutofit/>
          </a:bodyPr>
          <a:lstStyle/>
          <a:p>
            <a:r>
              <a:rPr lang="en-GB" dirty="0"/>
              <a:t>Some projects may include a second document review</a:t>
            </a:r>
          </a:p>
          <a:p>
            <a:pPr lvl="1"/>
            <a:r>
              <a:rPr lang="en-GB" dirty="0"/>
              <a:t>Process improvement projects may require a comprehensive review of existing and historical process documentation</a:t>
            </a:r>
          </a:p>
          <a:p>
            <a:endParaRPr lang="en-GB" dirty="0"/>
          </a:p>
          <a:p>
            <a:r>
              <a:rPr lang="en-GB" dirty="0"/>
              <a:t>The aims of this document review are to</a:t>
            </a:r>
          </a:p>
          <a:p>
            <a:pPr lvl="1"/>
            <a:r>
              <a:rPr lang="en-GB" dirty="0"/>
              <a:t>Fully describe the main process to be improved</a:t>
            </a:r>
          </a:p>
          <a:p>
            <a:pPr lvl="1"/>
            <a:r>
              <a:rPr lang="en-GB" dirty="0"/>
              <a:t>Identify how that process came to be; has it been incrementally changed over time or was it introduced in its current form?</a:t>
            </a:r>
          </a:p>
          <a:p>
            <a:pPr lvl="1"/>
            <a:r>
              <a:rPr lang="en-GB" dirty="0"/>
              <a:t>Discover why is the process needed?</a:t>
            </a:r>
          </a:p>
          <a:p>
            <a:pPr lvl="1"/>
            <a:r>
              <a:rPr lang="en-GB" dirty="0"/>
              <a:t>Identify dependencies. What processes interact with the process? What provides input to it? What uses its output?</a:t>
            </a:r>
          </a:p>
          <a:p>
            <a:pPr lvl="1"/>
            <a:r>
              <a:rPr lang="en-GB" dirty="0"/>
              <a:t>Identify people involved. What stakeholder groups are involved in the process?</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26</a:t>
            </a:fld>
            <a:endParaRPr lang="en-GB"/>
          </a:p>
        </p:txBody>
      </p:sp>
    </p:spTree>
    <p:extLst>
      <p:ext uri="{BB962C8B-B14F-4D97-AF65-F5344CB8AC3E}">
        <p14:creationId xmlns:p14="http://schemas.microsoft.com/office/powerpoint/2010/main" val="18356086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Experiments</a:t>
            </a:r>
          </a:p>
        </p:txBody>
      </p:sp>
      <p:sp>
        <p:nvSpPr>
          <p:cNvPr id="3" name="Content Placeholder 2"/>
          <p:cNvSpPr>
            <a:spLocks noGrp="1"/>
          </p:cNvSpPr>
          <p:nvPr>
            <p:ph idx="1"/>
          </p:nvPr>
        </p:nvSpPr>
        <p:spPr/>
        <p:txBody>
          <a:bodyPr/>
          <a:lstStyle/>
          <a:p>
            <a:r>
              <a:rPr lang="en-GB" altLang="zh-CN" dirty="0"/>
              <a:t>Experimentation sets out to examine the relationship between two factors (or variables) by manipulating one whilst measuring changes in the other </a:t>
            </a:r>
          </a:p>
          <a:p>
            <a:pPr lvl="1"/>
            <a:r>
              <a:rPr lang="en-GB" altLang="zh-CN" dirty="0"/>
              <a:t>For instance, we may test out three different e-commerce website designs and measure the effect on usability. </a:t>
            </a:r>
          </a:p>
          <a:p>
            <a:r>
              <a:rPr lang="en-GB" altLang="zh-CN" dirty="0"/>
              <a:t>Experiments are used to determine if a causal relationship exists - in other words, if the alteration of one variable ‘causes’ a change in another</a:t>
            </a:r>
          </a:p>
          <a:p>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27</a:t>
            </a:fld>
            <a:endParaRPr lang="en-GB"/>
          </a:p>
        </p:txBody>
      </p:sp>
    </p:spTree>
    <p:extLst>
      <p:ext uri="{BB962C8B-B14F-4D97-AF65-F5344CB8AC3E}">
        <p14:creationId xmlns:p14="http://schemas.microsoft.com/office/powerpoint/2010/main" val="5612561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Experimental terminology</a:t>
            </a:r>
          </a:p>
        </p:txBody>
      </p:sp>
      <p:sp>
        <p:nvSpPr>
          <p:cNvPr id="3" name="Content Placeholder 2"/>
          <p:cNvSpPr>
            <a:spLocks noGrp="1"/>
          </p:cNvSpPr>
          <p:nvPr>
            <p:ph idx="1"/>
          </p:nvPr>
        </p:nvSpPr>
        <p:spPr/>
        <p:txBody>
          <a:bodyPr/>
          <a:lstStyle/>
          <a:p>
            <a:r>
              <a:rPr lang="en-GB" dirty="0"/>
              <a:t>Hypothesis</a:t>
            </a:r>
          </a:p>
          <a:p>
            <a:pPr lvl="1"/>
            <a:r>
              <a:rPr lang="en-GB" dirty="0"/>
              <a:t>Your big question</a:t>
            </a:r>
          </a:p>
          <a:p>
            <a:pPr lvl="1"/>
            <a:r>
              <a:rPr lang="en-GB" dirty="0"/>
              <a:t>It must be phrased in a testable form</a:t>
            </a:r>
          </a:p>
          <a:p>
            <a:r>
              <a:rPr lang="en-GB" dirty="0"/>
              <a:t>Experimental variables</a:t>
            </a:r>
          </a:p>
          <a:p>
            <a:pPr lvl="1"/>
            <a:r>
              <a:rPr lang="en-GB" dirty="0"/>
              <a:t>The factors you are going to investigate</a:t>
            </a:r>
          </a:p>
          <a:p>
            <a:pPr lvl="1"/>
            <a:r>
              <a:rPr lang="en-GB" dirty="0"/>
              <a:t>Independent variable (IV) – the thing you’re going to control or manipulate</a:t>
            </a:r>
          </a:p>
          <a:p>
            <a:pPr lvl="1"/>
            <a:r>
              <a:rPr lang="en-GB" dirty="0"/>
              <a:t>Dependent variable (DV) – the thing you’re going to measure</a:t>
            </a:r>
          </a:p>
          <a:p>
            <a:pPr lvl="1"/>
            <a:r>
              <a:rPr lang="en-GB" dirty="0"/>
              <a:t>Aim for: changes in the IV cause changes in the DV</a:t>
            </a:r>
          </a:p>
        </p:txBody>
      </p:sp>
      <p:sp>
        <p:nvSpPr>
          <p:cNvPr id="4" name="Slide Number Placeholder 3"/>
          <p:cNvSpPr>
            <a:spLocks noGrp="1"/>
          </p:cNvSpPr>
          <p:nvPr>
            <p:ph type="sldNum" sz="quarter" idx="12"/>
          </p:nvPr>
        </p:nvSpPr>
        <p:spPr/>
        <p:txBody>
          <a:bodyPr/>
          <a:lstStyle/>
          <a:p>
            <a:fld id="{9D8DC0F4-76EC-4928-B389-C9FEDA3416A3}" type="slidenum">
              <a:rPr lang="en-GB" smtClean="0"/>
              <a:pPr/>
              <a:t>28</a:t>
            </a:fld>
            <a:endParaRPr lang="en-GB"/>
          </a:p>
        </p:txBody>
      </p:sp>
    </p:spTree>
    <p:extLst>
      <p:ext uri="{BB962C8B-B14F-4D97-AF65-F5344CB8AC3E}">
        <p14:creationId xmlns:p14="http://schemas.microsoft.com/office/powerpoint/2010/main" val="39541976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Software Development</a:t>
            </a:r>
          </a:p>
        </p:txBody>
      </p:sp>
      <p:sp>
        <p:nvSpPr>
          <p:cNvPr id="3" name="Content Placeholder 2"/>
          <p:cNvSpPr>
            <a:spLocks noGrp="1"/>
          </p:cNvSpPr>
          <p:nvPr>
            <p:ph idx="1"/>
          </p:nvPr>
        </p:nvSpPr>
        <p:spPr/>
        <p:txBody>
          <a:bodyPr>
            <a:normAutofit/>
          </a:bodyPr>
          <a:lstStyle/>
          <a:p>
            <a:r>
              <a:rPr lang="en-GB" dirty="0"/>
              <a:t>This strategy involves developing novel software and testing that it works effectively</a:t>
            </a:r>
          </a:p>
          <a:p>
            <a:r>
              <a:rPr lang="en-GB" dirty="0"/>
              <a:t>Software development projects</a:t>
            </a:r>
          </a:p>
          <a:p>
            <a:pPr lvl="1"/>
            <a:r>
              <a:rPr lang="en-GB" dirty="0"/>
              <a:t>Designing and building a database to act as a scheduling system</a:t>
            </a:r>
          </a:p>
          <a:p>
            <a:pPr lvl="1"/>
            <a:r>
              <a:rPr lang="en-GB" dirty="0"/>
              <a:t>Designing and building a game-playing robot</a:t>
            </a:r>
          </a:p>
          <a:p>
            <a:pPr lvl="1"/>
            <a:r>
              <a:rPr lang="en-GB" dirty="0"/>
              <a:t>Designing and building an educational website</a:t>
            </a:r>
          </a:p>
          <a:p>
            <a:pPr lvl="1"/>
            <a:r>
              <a:rPr lang="en-GB" dirty="0"/>
              <a:t>Designing and building a website to collect usability data</a:t>
            </a:r>
          </a:p>
          <a:p>
            <a:r>
              <a:rPr lang="en-GB" dirty="0"/>
              <a:t>Not software development projects</a:t>
            </a:r>
          </a:p>
          <a:p>
            <a:pPr lvl="1"/>
            <a:r>
              <a:rPr lang="en-GB" dirty="0"/>
              <a:t>Using an existing website to collect questionnaire data</a:t>
            </a:r>
          </a:p>
          <a:p>
            <a:pPr lvl="1"/>
            <a:endParaRPr lang="en-GB" dirty="0"/>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29</a:t>
            </a:fld>
            <a:endParaRPr lang="en-GB"/>
          </a:p>
        </p:txBody>
      </p:sp>
    </p:spTree>
    <p:extLst>
      <p:ext uri="{BB962C8B-B14F-4D97-AF65-F5344CB8AC3E}">
        <p14:creationId xmlns:p14="http://schemas.microsoft.com/office/powerpoint/2010/main" val="42143595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8AF60-5994-13CF-E300-C7F969D0E1FF}"/>
              </a:ext>
            </a:extLst>
          </p:cNvPr>
          <p:cNvSpPr>
            <a:spLocks noGrp="1"/>
          </p:cNvSpPr>
          <p:nvPr>
            <p:ph type="title"/>
          </p:nvPr>
        </p:nvSpPr>
        <p:spPr/>
        <p:txBody>
          <a:bodyPr/>
          <a:lstStyle/>
          <a:p>
            <a:r>
              <a:rPr lang="en-GB" dirty="0"/>
              <a:t>Action Research</a:t>
            </a:r>
          </a:p>
        </p:txBody>
      </p:sp>
      <p:sp>
        <p:nvSpPr>
          <p:cNvPr id="3" name="Content Placeholder 2">
            <a:extLst>
              <a:ext uri="{FF2B5EF4-FFF2-40B4-BE49-F238E27FC236}">
                <a16:creationId xmlns:a16="http://schemas.microsoft.com/office/drawing/2014/main" id="{D3660177-108A-9DF0-DBF7-5270FB802BA3}"/>
              </a:ext>
            </a:extLst>
          </p:cNvPr>
          <p:cNvSpPr>
            <a:spLocks noGrp="1"/>
          </p:cNvSpPr>
          <p:nvPr>
            <p:ph idx="1"/>
          </p:nvPr>
        </p:nvSpPr>
        <p:spPr>
          <a:xfrm>
            <a:off x="856061" y="980727"/>
            <a:ext cx="7429499" cy="5877273"/>
          </a:xfrm>
        </p:spPr>
        <p:txBody>
          <a:bodyPr/>
          <a:lstStyle/>
          <a:p>
            <a:r>
              <a:rPr lang="en-GB" dirty="0"/>
              <a:t>Action research is a process where the researcher is simultaneously trying to investigate and solve a problem</a:t>
            </a:r>
          </a:p>
          <a:p>
            <a:pPr lvl="1"/>
            <a:r>
              <a:rPr lang="en-GB" dirty="0"/>
              <a:t>More interested in solving problems and improving the capability of stakeholders than in adding to the body of theoretical knowledge</a:t>
            </a:r>
          </a:p>
          <a:p>
            <a:r>
              <a:rPr lang="en-GB" dirty="0"/>
              <a:t>The investigator should be part of the community impacted by the results of the research</a:t>
            </a:r>
          </a:p>
          <a:p>
            <a:pPr lvl="1"/>
            <a:r>
              <a:rPr lang="en-GB" dirty="0"/>
              <a:t>Often used in business and education</a:t>
            </a:r>
          </a:p>
          <a:p>
            <a:r>
              <a:rPr lang="en-GB" dirty="0"/>
              <a:t>Advantages: highly adaptable, provides immediate and actionable paths to solving practical problems</a:t>
            </a:r>
          </a:p>
          <a:p>
            <a:r>
              <a:rPr lang="en-GB" dirty="0"/>
              <a:t>Disadvantages: very limited generalisability and replicability, can be ethically challenging</a:t>
            </a:r>
          </a:p>
        </p:txBody>
      </p:sp>
      <p:sp>
        <p:nvSpPr>
          <p:cNvPr id="4" name="Date Placeholder 3">
            <a:extLst>
              <a:ext uri="{FF2B5EF4-FFF2-40B4-BE49-F238E27FC236}">
                <a16:creationId xmlns:a16="http://schemas.microsoft.com/office/drawing/2014/main" id="{D551585E-8E16-AB6E-C025-2F1FA37A12E7}"/>
              </a:ext>
            </a:extLst>
          </p:cNvPr>
          <p:cNvSpPr>
            <a:spLocks noGrp="1"/>
          </p:cNvSpPr>
          <p:nvPr>
            <p:ph type="dt" sz="half" idx="10"/>
          </p:nvPr>
        </p:nvSpPr>
        <p:spPr/>
        <p:txBody>
          <a:bodyPr/>
          <a:lstStyle/>
          <a:p>
            <a:r>
              <a:rPr lang="en-GB"/>
              <a:t>Dr Nik Whitehead</a:t>
            </a:r>
          </a:p>
        </p:txBody>
      </p:sp>
      <p:sp>
        <p:nvSpPr>
          <p:cNvPr id="5" name="Slide Number Placeholder 4">
            <a:extLst>
              <a:ext uri="{FF2B5EF4-FFF2-40B4-BE49-F238E27FC236}">
                <a16:creationId xmlns:a16="http://schemas.microsoft.com/office/drawing/2014/main" id="{CAF6A4F3-0846-BD44-C731-0D35228CBBB2}"/>
              </a:ext>
            </a:extLst>
          </p:cNvPr>
          <p:cNvSpPr>
            <a:spLocks noGrp="1"/>
          </p:cNvSpPr>
          <p:nvPr>
            <p:ph type="sldNum" sz="quarter" idx="12"/>
          </p:nvPr>
        </p:nvSpPr>
        <p:spPr/>
        <p:txBody>
          <a:bodyPr/>
          <a:lstStyle/>
          <a:p>
            <a:fld id="{9D8DC0F4-76EC-4928-B389-C9FEDA3416A3}" type="slidenum">
              <a:rPr lang="en-GB" smtClean="0"/>
              <a:pPr/>
              <a:t>30</a:t>
            </a:fld>
            <a:endParaRPr lang="en-GB"/>
          </a:p>
        </p:txBody>
      </p:sp>
    </p:spTree>
    <p:extLst>
      <p:ext uri="{BB962C8B-B14F-4D97-AF65-F5344CB8AC3E}">
        <p14:creationId xmlns:p14="http://schemas.microsoft.com/office/powerpoint/2010/main" val="22233150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EE522-5120-871A-D2CA-7C3AEDF57EA9}"/>
              </a:ext>
            </a:extLst>
          </p:cNvPr>
          <p:cNvSpPr>
            <a:spLocks noGrp="1"/>
          </p:cNvSpPr>
          <p:nvPr>
            <p:ph type="title"/>
          </p:nvPr>
        </p:nvSpPr>
        <p:spPr/>
        <p:txBody>
          <a:bodyPr/>
          <a:lstStyle/>
          <a:p>
            <a:r>
              <a:rPr lang="en-GB" dirty="0"/>
              <a:t>Ethnography</a:t>
            </a:r>
          </a:p>
        </p:txBody>
      </p:sp>
      <p:sp>
        <p:nvSpPr>
          <p:cNvPr id="3" name="Content Placeholder 2">
            <a:extLst>
              <a:ext uri="{FF2B5EF4-FFF2-40B4-BE49-F238E27FC236}">
                <a16:creationId xmlns:a16="http://schemas.microsoft.com/office/drawing/2014/main" id="{1B624118-404A-A67D-D26E-AEBD441E9F73}"/>
              </a:ext>
            </a:extLst>
          </p:cNvPr>
          <p:cNvSpPr>
            <a:spLocks noGrp="1"/>
          </p:cNvSpPr>
          <p:nvPr>
            <p:ph idx="1"/>
          </p:nvPr>
        </p:nvSpPr>
        <p:spPr/>
        <p:txBody>
          <a:bodyPr/>
          <a:lstStyle/>
          <a:p>
            <a:r>
              <a:rPr lang="en-GB" dirty="0"/>
              <a:t>Ethnography is a qualitative research method where the researcher embeds themselves into an organisation to study how that organisation works</a:t>
            </a:r>
          </a:p>
          <a:p>
            <a:r>
              <a:rPr lang="en-GB" dirty="0"/>
              <a:t>Information can be obtained by observation as well as by talking to others in the organisation</a:t>
            </a:r>
          </a:p>
          <a:p>
            <a:r>
              <a:rPr lang="en-GB" dirty="0"/>
              <a:t>Advantages: Provides a rich description of an organisation from data that is difficult to obtain otherwise</a:t>
            </a:r>
          </a:p>
          <a:p>
            <a:r>
              <a:rPr lang="en-GB" dirty="0"/>
              <a:t>Disadvantages: Time-consuming, ethically challenging as it may involve deception, and prone to observer bias</a:t>
            </a:r>
          </a:p>
        </p:txBody>
      </p:sp>
      <p:sp>
        <p:nvSpPr>
          <p:cNvPr id="4" name="Date Placeholder 3">
            <a:extLst>
              <a:ext uri="{FF2B5EF4-FFF2-40B4-BE49-F238E27FC236}">
                <a16:creationId xmlns:a16="http://schemas.microsoft.com/office/drawing/2014/main" id="{4C27798C-28AA-C08A-214F-61B9465D8076}"/>
              </a:ext>
            </a:extLst>
          </p:cNvPr>
          <p:cNvSpPr>
            <a:spLocks noGrp="1"/>
          </p:cNvSpPr>
          <p:nvPr>
            <p:ph type="dt" sz="half" idx="10"/>
          </p:nvPr>
        </p:nvSpPr>
        <p:spPr/>
        <p:txBody>
          <a:bodyPr/>
          <a:lstStyle/>
          <a:p>
            <a:r>
              <a:rPr lang="en-GB"/>
              <a:t>Dr Nik Whitehead</a:t>
            </a:r>
          </a:p>
        </p:txBody>
      </p:sp>
      <p:sp>
        <p:nvSpPr>
          <p:cNvPr id="5" name="Slide Number Placeholder 4">
            <a:extLst>
              <a:ext uri="{FF2B5EF4-FFF2-40B4-BE49-F238E27FC236}">
                <a16:creationId xmlns:a16="http://schemas.microsoft.com/office/drawing/2014/main" id="{61699D86-F8DA-697F-AF48-230C5F229DCD}"/>
              </a:ext>
            </a:extLst>
          </p:cNvPr>
          <p:cNvSpPr>
            <a:spLocks noGrp="1"/>
          </p:cNvSpPr>
          <p:nvPr>
            <p:ph type="sldNum" sz="quarter" idx="12"/>
          </p:nvPr>
        </p:nvSpPr>
        <p:spPr/>
        <p:txBody>
          <a:bodyPr/>
          <a:lstStyle/>
          <a:p>
            <a:fld id="{9D8DC0F4-76EC-4928-B389-C9FEDA3416A3}" type="slidenum">
              <a:rPr lang="en-GB" smtClean="0"/>
              <a:pPr/>
              <a:t>31</a:t>
            </a:fld>
            <a:endParaRPr lang="en-GB"/>
          </a:p>
        </p:txBody>
      </p:sp>
    </p:spTree>
    <p:extLst>
      <p:ext uri="{BB962C8B-B14F-4D97-AF65-F5344CB8AC3E}">
        <p14:creationId xmlns:p14="http://schemas.microsoft.com/office/powerpoint/2010/main" val="6855521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Case Study</a:t>
            </a:r>
          </a:p>
        </p:txBody>
      </p:sp>
      <p:sp>
        <p:nvSpPr>
          <p:cNvPr id="3" name="Content Placeholder 2"/>
          <p:cNvSpPr>
            <a:spLocks noGrp="1"/>
          </p:cNvSpPr>
          <p:nvPr>
            <p:ph idx="1"/>
          </p:nvPr>
        </p:nvSpPr>
        <p:spPr>
          <a:xfrm>
            <a:off x="457200" y="1052736"/>
            <a:ext cx="8229600" cy="5688632"/>
          </a:xfrm>
        </p:spPr>
        <p:txBody>
          <a:bodyPr>
            <a:normAutofit/>
          </a:bodyPr>
          <a:lstStyle/>
          <a:p>
            <a:r>
              <a:rPr lang="en-GB" dirty="0"/>
              <a:t>A case study is an intensive examination of a single instance of a phenomenon of interest</a:t>
            </a:r>
          </a:p>
          <a:p>
            <a:pPr lvl="1"/>
            <a:r>
              <a:rPr lang="en-GB" dirty="0"/>
              <a:t>E.g. a company, an event, a process or a technology</a:t>
            </a:r>
          </a:p>
          <a:p>
            <a:r>
              <a:rPr lang="en-GB" dirty="0"/>
              <a:t>Involves gathering very detailed data and using it to explain what is happening</a:t>
            </a:r>
          </a:p>
          <a:p>
            <a:pPr lvl="1"/>
            <a:r>
              <a:rPr lang="en-GB" dirty="0"/>
              <a:t>E.g. visiting schools to investigate the use of iPads in the classroom</a:t>
            </a:r>
          </a:p>
          <a:p>
            <a:pPr lvl="1"/>
            <a:r>
              <a:rPr lang="en-GB" dirty="0"/>
              <a:t>Difficult to repeat (low reliability) but is very focussed on the phenomenon studied (high validity)</a:t>
            </a:r>
          </a:p>
          <a:p>
            <a:r>
              <a:rPr lang="en-GB" dirty="0"/>
              <a:t>Can be very time-consuming and requires good access to the phenomenon of interest</a:t>
            </a:r>
          </a:p>
        </p:txBody>
      </p:sp>
      <p:sp>
        <p:nvSpPr>
          <p:cNvPr id="4" name="Slide Number Placeholder 3"/>
          <p:cNvSpPr>
            <a:spLocks noGrp="1"/>
          </p:cNvSpPr>
          <p:nvPr>
            <p:ph type="sldNum" sz="quarter" idx="12"/>
          </p:nvPr>
        </p:nvSpPr>
        <p:spPr/>
        <p:txBody>
          <a:bodyPr/>
          <a:lstStyle/>
          <a:p>
            <a:fld id="{9D8DC0F4-76EC-4928-B389-C9FEDA3416A3}" type="slidenum">
              <a:rPr lang="en-GB" smtClean="0"/>
              <a:pPr/>
              <a:t>32</a:t>
            </a:fld>
            <a:endParaRPr lang="en-GB"/>
          </a:p>
        </p:txBody>
      </p:sp>
    </p:spTree>
    <p:extLst>
      <p:ext uri="{BB962C8B-B14F-4D97-AF65-F5344CB8AC3E}">
        <p14:creationId xmlns:p14="http://schemas.microsoft.com/office/powerpoint/2010/main" val="26655953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Survey</a:t>
            </a:r>
          </a:p>
        </p:txBody>
      </p:sp>
      <p:sp>
        <p:nvSpPr>
          <p:cNvPr id="3" name="Content Placeholder 2"/>
          <p:cNvSpPr>
            <a:spLocks noGrp="1"/>
          </p:cNvSpPr>
          <p:nvPr>
            <p:ph idx="1"/>
          </p:nvPr>
        </p:nvSpPr>
        <p:spPr/>
        <p:txBody>
          <a:bodyPr>
            <a:normAutofit fontScale="92500" lnSpcReduction="10000"/>
          </a:bodyPr>
          <a:lstStyle/>
          <a:p>
            <a:r>
              <a:rPr lang="en-GB" dirty="0"/>
              <a:t>An investigation into opinions through questionnaires or interviews</a:t>
            </a:r>
          </a:p>
          <a:p>
            <a:r>
              <a:rPr lang="en-GB" dirty="0"/>
              <a:t>The design of questionnaires and interviews is complex and must be prototyped before use</a:t>
            </a:r>
          </a:p>
          <a:p>
            <a:r>
              <a:rPr lang="en-GB" dirty="0"/>
              <a:t>All questions must be written with great care</a:t>
            </a:r>
          </a:p>
          <a:p>
            <a:r>
              <a:rPr lang="en-GB" dirty="0"/>
              <a:t>Respondents are questioned either verbally, in writing or via computer and their responses noted</a:t>
            </a:r>
          </a:p>
          <a:p>
            <a:r>
              <a:rPr lang="en-GB" dirty="0"/>
              <a:t>May be able to generalise from small samples to large populations</a:t>
            </a:r>
          </a:p>
          <a:p>
            <a:r>
              <a:rPr lang="en-GB" dirty="0"/>
              <a:t>Good for getting large amounts of subjective data in a short amount of time</a:t>
            </a:r>
          </a:p>
          <a:p>
            <a:r>
              <a:rPr lang="en-GB" dirty="0"/>
              <a:t>Good for ‘what’ and ‘how’ questions</a:t>
            </a:r>
          </a:p>
        </p:txBody>
      </p:sp>
      <p:sp>
        <p:nvSpPr>
          <p:cNvPr id="4" name="Slide Number Placeholder 3"/>
          <p:cNvSpPr>
            <a:spLocks noGrp="1"/>
          </p:cNvSpPr>
          <p:nvPr>
            <p:ph type="sldNum" sz="quarter" idx="12"/>
          </p:nvPr>
        </p:nvSpPr>
        <p:spPr/>
        <p:txBody>
          <a:bodyPr/>
          <a:lstStyle/>
          <a:p>
            <a:fld id="{9D8DC0F4-76EC-4928-B389-C9FEDA3416A3}" type="slidenum">
              <a:rPr lang="en-GB" smtClean="0"/>
              <a:pPr/>
              <a:t>33</a:t>
            </a:fld>
            <a:endParaRPr lang="en-GB"/>
          </a:p>
        </p:txBody>
      </p:sp>
    </p:spTree>
    <p:extLst>
      <p:ext uri="{BB962C8B-B14F-4D97-AF65-F5344CB8AC3E}">
        <p14:creationId xmlns:p14="http://schemas.microsoft.com/office/powerpoint/2010/main" val="30129548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Activity</a:t>
            </a:r>
          </a:p>
        </p:txBody>
      </p:sp>
      <p:sp>
        <p:nvSpPr>
          <p:cNvPr id="3" name="Content Placeholder 2"/>
          <p:cNvSpPr>
            <a:spLocks noGrp="1"/>
          </p:cNvSpPr>
          <p:nvPr>
            <p:ph idx="1"/>
          </p:nvPr>
        </p:nvSpPr>
        <p:spPr/>
        <p:txBody>
          <a:bodyPr/>
          <a:lstStyle/>
          <a:p>
            <a:r>
              <a:rPr lang="en-GB" dirty="0"/>
              <a:t>For each of the three projects, identify three suitable strategies for the study. Is it obvious which ones you ‘should’ use or could you perform the study in more than one way?</a:t>
            </a:r>
          </a:p>
          <a:p>
            <a:pPr lvl="1"/>
            <a:r>
              <a:rPr lang="en-GB" dirty="0"/>
              <a:t>Investigating the factors responsible for network outages</a:t>
            </a:r>
          </a:p>
          <a:p>
            <a:pPr lvl="1"/>
            <a:r>
              <a:rPr lang="en-GB" dirty="0"/>
              <a:t>Finding out how to make a website easier to use</a:t>
            </a:r>
          </a:p>
          <a:p>
            <a:pPr lvl="1"/>
            <a:r>
              <a:rPr lang="en-GB" dirty="0"/>
              <a:t>Analyse how companies use social media for advertising</a:t>
            </a:r>
          </a:p>
          <a:p>
            <a:pPr lvl="1"/>
            <a:endParaRPr lang="en-GB" dirty="0"/>
          </a:p>
        </p:txBody>
      </p:sp>
      <p:sp>
        <p:nvSpPr>
          <p:cNvPr id="4" name="Slide Number Placeholder 3"/>
          <p:cNvSpPr>
            <a:spLocks noGrp="1"/>
          </p:cNvSpPr>
          <p:nvPr>
            <p:ph type="sldNum" sz="quarter" idx="12"/>
          </p:nvPr>
        </p:nvSpPr>
        <p:spPr/>
        <p:txBody>
          <a:bodyPr/>
          <a:lstStyle/>
          <a:p>
            <a:fld id="{9D8DC0F4-76EC-4928-B389-C9FEDA3416A3}" type="slidenum">
              <a:rPr lang="en-GB" smtClean="0"/>
              <a:pPr/>
              <a:t>34</a:t>
            </a:fld>
            <a:endParaRPr lang="en-GB"/>
          </a:p>
        </p:txBody>
      </p:sp>
    </p:spTree>
    <p:extLst>
      <p:ext uri="{BB962C8B-B14F-4D97-AF65-F5344CB8AC3E}">
        <p14:creationId xmlns:p14="http://schemas.microsoft.com/office/powerpoint/2010/main" val="5515706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Selecting your methodology</a:t>
            </a:r>
          </a:p>
        </p:txBody>
      </p:sp>
      <p:sp>
        <p:nvSpPr>
          <p:cNvPr id="3" name="Slide Number Placeholder 2"/>
          <p:cNvSpPr>
            <a:spLocks noGrp="1"/>
          </p:cNvSpPr>
          <p:nvPr>
            <p:ph type="sldNum" sz="quarter" idx="12"/>
          </p:nvPr>
        </p:nvSpPr>
        <p:spPr/>
        <p:txBody>
          <a:bodyPr/>
          <a:lstStyle/>
          <a:p>
            <a:fld id="{F912FDC1-C426-46F0-A50A-E2690F78E5D8}" type="slidenum">
              <a:rPr lang="en-GB" smtClean="0"/>
              <a:pPr/>
              <a:t>35</a:t>
            </a:fld>
            <a:endParaRPr lang="en-GB"/>
          </a:p>
        </p:txBody>
      </p:sp>
      <p:sp>
        <p:nvSpPr>
          <p:cNvPr id="39" name="Left Brace 38"/>
          <p:cNvSpPr/>
          <p:nvPr/>
        </p:nvSpPr>
        <p:spPr>
          <a:xfrm rot="16200000">
            <a:off x="2979555" y="1333203"/>
            <a:ext cx="360033" cy="3399513"/>
          </a:xfrm>
          <a:prstGeom prst="leftBrace">
            <a:avLst/>
          </a:prstGeom>
          <a:ln w="381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1" name="TextBox 40"/>
          <p:cNvSpPr txBox="1"/>
          <p:nvPr/>
        </p:nvSpPr>
        <p:spPr>
          <a:xfrm>
            <a:off x="1063799" y="3228977"/>
            <a:ext cx="4320800" cy="664277"/>
          </a:xfrm>
          <a:prstGeom prst="rect">
            <a:avLst/>
          </a:prstGeom>
          <a:noFill/>
        </p:spPr>
        <p:txBody>
          <a:bodyPr wrap="square" rtlCol="0">
            <a:spAutoFit/>
          </a:bodyPr>
          <a:lstStyle/>
          <a:p>
            <a:pPr algn="ctr"/>
            <a:r>
              <a:rPr lang="en-GB" dirty="0"/>
              <a:t>Strategies normally used by </a:t>
            </a:r>
          </a:p>
          <a:p>
            <a:pPr algn="ctr"/>
            <a:r>
              <a:rPr lang="en-GB" dirty="0"/>
              <a:t>experimental projects</a:t>
            </a:r>
          </a:p>
        </p:txBody>
      </p:sp>
      <p:sp>
        <p:nvSpPr>
          <p:cNvPr id="52" name="Left Brace 51"/>
          <p:cNvSpPr/>
          <p:nvPr/>
        </p:nvSpPr>
        <p:spPr>
          <a:xfrm rot="16200000">
            <a:off x="5509128" y="1039652"/>
            <a:ext cx="489949" cy="6276754"/>
          </a:xfrm>
          <a:prstGeom prst="leftBrace">
            <a:avLst/>
          </a:prstGeom>
          <a:ln w="38100">
            <a:solidFill>
              <a:schemeClr val="accent4">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TextBox 52"/>
          <p:cNvSpPr txBox="1"/>
          <p:nvPr/>
        </p:nvSpPr>
        <p:spPr>
          <a:xfrm>
            <a:off x="3224999" y="4509120"/>
            <a:ext cx="4320800" cy="664277"/>
          </a:xfrm>
          <a:prstGeom prst="rect">
            <a:avLst/>
          </a:prstGeom>
          <a:noFill/>
        </p:spPr>
        <p:txBody>
          <a:bodyPr wrap="square" rtlCol="0">
            <a:spAutoFit/>
          </a:bodyPr>
          <a:lstStyle/>
          <a:p>
            <a:pPr algn="ctr"/>
            <a:r>
              <a:rPr lang="en-GB" dirty="0"/>
              <a:t>Strategies normally used by </a:t>
            </a:r>
          </a:p>
          <a:p>
            <a:pPr algn="ctr"/>
            <a:r>
              <a:rPr lang="en-GB" dirty="0"/>
              <a:t>development projects</a:t>
            </a:r>
          </a:p>
        </p:txBody>
      </p:sp>
      <p:grpSp>
        <p:nvGrpSpPr>
          <p:cNvPr id="2" name="Group 1">
            <a:extLst>
              <a:ext uri="{FF2B5EF4-FFF2-40B4-BE49-F238E27FC236}">
                <a16:creationId xmlns:a16="http://schemas.microsoft.com/office/drawing/2014/main" id="{EDDBF337-841B-5E05-331A-71BB0E55011D}"/>
              </a:ext>
            </a:extLst>
          </p:cNvPr>
          <p:cNvGrpSpPr/>
          <p:nvPr/>
        </p:nvGrpSpPr>
        <p:grpSpPr>
          <a:xfrm>
            <a:off x="251920" y="1208579"/>
            <a:ext cx="8712568" cy="1500333"/>
            <a:chOff x="251920" y="1208579"/>
            <a:chExt cx="8712568" cy="1500333"/>
          </a:xfrm>
        </p:grpSpPr>
        <p:sp>
          <p:nvSpPr>
            <p:cNvPr id="4" name="TextBox 3">
              <a:extLst>
                <a:ext uri="{FF2B5EF4-FFF2-40B4-BE49-F238E27FC236}">
                  <a16:creationId xmlns:a16="http://schemas.microsoft.com/office/drawing/2014/main" id="{D4ED2226-9B64-B87F-5F67-455F6E13CAF2}"/>
                </a:ext>
              </a:extLst>
            </p:cNvPr>
            <p:cNvSpPr txBox="1"/>
            <p:nvPr/>
          </p:nvSpPr>
          <p:spPr>
            <a:xfrm>
              <a:off x="4151586" y="1612998"/>
              <a:ext cx="1686527" cy="375842"/>
            </a:xfrm>
            <a:prstGeom prst="rect">
              <a:avLst/>
            </a:prstGeom>
            <a:pattFill prst="wdUpDiag">
              <a:fgClr>
                <a:srgbClr val="D665D3"/>
              </a:fgClr>
              <a:bgClr>
                <a:srgbClr val="8FC9F4"/>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sp>
          <p:nvSpPr>
            <p:cNvPr id="6" name="TextBox 5">
              <a:extLst>
                <a:ext uri="{FF2B5EF4-FFF2-40B4-BE49-F238E27FC236}">
                  <a16:creationId xmlns:a16="http://schemas.microsoft.com/office/drawing/2014/main" id="{D6137C29-AF74-9086-7984-1F61B693AAF1}"/>
                </a:ext>
              </a:extLst>
            </p:cNvPr>
            <p:cNvSpPr txBox="1"/>
            <p:nvPr/>
          </p:nvSpPr>
          <p:spPr>
            <a:xfrm>
              <a:off x="5837346" y="1619508"/>
              <a:ext cx="3127142" cy="369332"/>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dirty="0">
                  <a:solidFill>
                    <a:schemeClr val="bg1"/>
                  </a:solidFill>
                </a:rPr>
                <a:t>Inductive</a:t>
              </a:r>
            </a:p>
          </p:txBody>
        </p:sp>
        <p:sp>
          <p:nvSpPr>
            <p:cNvPr id="7" name="TextBox 6">
              <a:extLst>
                <a:ext uri="{FF2B5EF4-FFF2-40B4-BE49-F238E27FC236}">
                  <a16:creationId xmlns:a16="http://schemas.microsoft.com/office/drawing/2014/main" id="{9E2253C1-4103-10FE-00E8-2ED02D80B6B1}"/>
                </a:ext>
              </a:extLst>
            </p:cNvPr>
            <p:cNvSpPr txBox="1"/>
            <p:nvPr/>
          </p:nvSpPr>
          <p:spPr>
            <a:xfrm>
              <a:off x="1479440" y="1220549"/>
              <a:ext cx="2685954" cy="408251"/>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dirty="0"/>
                <a:t>Positivism</a:t>
              </a:r>
            </a:p>
          </p:txBody>
        </p:sp>
        <p:sp>
          <p:nvSpPr>
            <p:cNvPr id="8" name="TextBox 7">
              <a:extLst>
                <a:ext uri="{FF2B5EF4-FFF2-40B4-BE49-F238E27FC236}">
                  <a16:creationId xmlns:a16="http://schemas.microsoft.com/office/drawing/2014/main" id="{3B73E523-719A-E9B4-61C9-7AFCE8722335}"/>
                </a:ext>
              </a:extLst>
            </p:cNvPr>
            <p:cNvSpPr txBox="1"/>
            <p:nvPr/>
          </p:nvSpPr>
          <p:spPr>
            <a:xfrm>
              <a:off x="1476056" y="1619508"/>
              <a:ext cx="2689898" cy="369332"/>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dirty="0">
                  <a:solidFill>
                    <a:schemeClr val="bg1"/>
                  </a:solidFill>
                </a:rPr>
                <a:t>Deductive</a:t>
              </a:r>
            </a:p>
          </p:txBody>
        </p:sp>
        <p:sp>
          <p:nvSpPr>
            <p:cNvPr id="9" name="TextBox 8">
              <a:extLst>
                <a:ext uri="{FF2B5EF4-FFF2-40B4-BE49-F238E27FC236}">
                  <a16:creationId xmlns:a16="http://schemas.microsoft.com/office/drawing/2014/main" id="{14747D28-6F06-4BBB-590F-7377D705220E}"/>
                </a:ext>
              </a:extLst>
            </p:cNvPr>
            <p:cNvSpPr txBox="1"/>
            <p:nvPr/>
          </p:nvSpPr>
          <p:spPr>
            <a:xfrm>
              <a:off x="5837346" y="1208579"/>
              <a:ext cx="3127141" cy="420221"/>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dirty="0"/>
                <a:t>Phenomenology</a:t>
              </a:r>
            </a:p>
          </p:txBody>
        </p:sp>
        <p:sp>
          <p:nvSpPr>
            <p:cNvPr id="10" name="TextBox 9">
              <a:extLst>
                <a:ext uri="{FF2B5EF4-FFF2-40B4-BE49-F238E27FC236}">
                  <a16:creationId xmlns:a16="http://schemas.microsoft.com/office/drawing/2014/main" id="{90448D25-8BB6-48A8-BE64-B7249BCA4D7E}"/>
                </a:ext>
              </a:extLst>
            </p:cNvPr>
            <p:cNvSpPr txBox="1"/>
            <p:nvPr/>
          </p:nvSpPr>
          <p:spPr>
            <a:xfrm>
              <a:off x="1476056" y="1988912"/>
              <a:ext cx="1139671" cy="720000"/>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1600" dirty="0">
                  <a:solidFill>
                    <a:schemeClr val="bg1"/>
                  </a:solidFill>
                </a:rPr>
                <a:t>Experiment</a:t>
              </a:r>
            </a:p>
          </p:txBody>
        </p:sp>
        <p:sp>
          <p:nvSpPr>
            <p:cNvPr id="11" name="TextBox 10">
              <a:extLst>
                <a:ext uri="{FF2B5EF4-FFF2-40B4-BE49-F238E27FC236}">
                  <a16:creationId xmlns:a16="http://schemas.microsoft.com/office/drawing/2014/main" id="{0B339F4B-4265-3335-54B8-560ED0F91650}"/>
                </a:ext>
              </a:extLst>
            </p:cNvPr>
            <p:cNvSpPr txBox="1"/>
            <p:nvPr/>
          </p:nvSpPr>
          <p:spPr>
            <a:xfrm>
              <a:off x="2602691" y="1988840"/>
              <a:ext cx="1264123" cy="720000"/>
            </a:xfrm>
            <a:prstGeom prst="rect">
              <a:avLst/>
            </a:prstGeom>
            <a:solidFill>
              <a:schemeClr val="accent5">
                <a:lumMod val="40000"/>
                <a:lumOff val="60000"/>
              </a:schemeClr>
            </a:solidFill>
            <a:ln>
              <a:solidFill>
                <a:schemeClr val="accent2">
                  <a:lumMod val="50000"/>
                </a:schemeClr>
              </a:solidFill>
            </a:ln>
          </p:spPr>
          <p:txBody>
            <a:bodyPr wrap="square" rtlCol="0">
              <a:spAutoFit/>
            </a:bodyPr>
            <a:lstStyle/>
            <a:p>
              <a:pPr algn="ctr"/>
              <a:r>
                <a:rPr lang="en-GB" sz="1600" dirty="0">
                  <a:solidFill>
                    <a:schemeClr val="bg1"/>
                  </a:solidFill>
                </a:rPr>
                <a:t>Software Development</a:t>
              </a:r>
            </a:p>
          </p:txBody>
        </p:sp>
        <p:sp>
          <p:nvSpPr>
            <p:cNvPr id="12" name="TextBox 11">
              <a:extLst>
                <a:ext uri="{FF2B5EF4-FFF2-40B4-BE49-F238E27FC236}">
                  <a16:creationId xmlns:a16="http://schemas.microsoft.com/office/drawing/2014/main" id="{409F0E89-224C-86F6-74C1-D7C53FE1A439}"/>
                </a:ext>
              </a:extLst>
            </p:cNvPr>
            <p:cNvSpPr txBox="1"/>
            <p:nvPr/>
          </p:nvSpPr>
          <p:spPr>
            <a:xfrm>
              <a:off x="3869353" y="1988912"/>
              <a:ext cx="992593" cy="720000"/>
            </a:xfrm>
            <a:prstGeom prst="rect">
              <a:avLst/>
            </a:prstGeom>
            <a:pattFill prst="wdUpDiag">
              <a:fgClr>
                <a:srgbClr val="E498E1"/>
              </a:fgClr>
              <a:bgClr>
                <a:srgbClr val="B5DBF8"/>
              </a:bgClr>
            </a:pattFill>
            <a:ln>
              <a:solidFill>
                <a:schemeClr val="accent4">
                  <a:lumMod val="50000"/>
                </a:schemeClr>
              </a:solidFill>
            </a:ln>
          </p:spPr>
          <p:txBody>
            <a:bodyPr wrap="square" rtlCol="0" anchor="ctr">
              <a:noAutofit/>
            </a:bodyPr>
            <a:lstStyle/>
            <a:p>
              <a:pPr algn="ctr"/>
              <a:r>
                <a:rPr lang="en-GB" sz="1600" dirty="0">
                  <a:solidFill>
                    <a:schemeClr val="bg1"/>
                  </a:solidFill>
                </a:rPr>
                <a:t>Document Review</a:t>
              </a:r>
            </a:p>
          </p:txBody>
        </p:sp>
        <p:sp>
          <p:nvSpPr>
            <p:cNvPr id="13" name="TextBox 12">
              <a:extLst>
                <a:ext uri="{FF2B5EF4-FFF2-40B4-BE49-F238E27FC236}">
                  <a16:creationId xmlns:a16="http://schemas.microsoft.com/office/drawing/2014/main" id="{701BD2E9-0BDC-1FF1-9925-0BA94BD4B185}"/>
                </a:ext>
              </a:extLst>
            </p:cNvPr>
            <p:cNvSpPr txBox="1"/>
            <p:nvPr/>
          </p:nvSpPr>
          <p:spPr>
            <a:xfrm>
              <a:off x="7108358" y="1988912"/>
              <a:ext cx="992593"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Case Study</a:t>
              </a:r>
            </a:p>
          </p:txBody>
        </p:sp>
        <p:sp>
          <p:nvSpPr>
            <p:cNvPr id="14" name="TextBox 13">
              <a:extLst>
                <a:ext uri="{FF2B5EF4-FFF2-40B4-BE49-F238E27FC236}">
                  <a16:creationId xmlns:a16="http://schemas.microsoft.com/office/drawing/2014/main" id="{65602EE0-9B3B-B8E4-6223-6621FD04DE5C}"/>
                </a:ext>
              </a:extLst>
            </p:cNvPr>
            <p:cNvSpPr txBox="1"/>
            <p:nvPr/>
          </p:nvSpPr>
          <p:spPr>
            <a:xfrm>
              <a:off x="8100792" y="1988912"/>
              <a:ext cx="863696"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Survey</a:t>
              </a:r>
            </a:p>
          </p:txBody>
        </p:sp>
        <p:sp>
          <p:nvSpPr>
            <p:cNvPr id="15" name="TextBox 14">
              <a:extLst>
                <a:ext uri="{FF2B5EF4-FFF2-40B4-BE49-F238E27FC236}">
                  <a16:creationId xmlns:a16="http://schemas.microsoft.com/office/drawing/2014/main" id="{1DFE0695-2540-E2C7-A40E-5C36B8B0CC2D}"/>
                </a:ext>
              </a:extLst>
            </p:cNvPr>
            <p:cNvSpPr txBox="1"/>
            <p:nvPr/>
          </p:nvSpPr>
          <p:spPr>
            <a:xfrm>
              <a:off x="251920" y="1252958"/>
              <a:ext cx="1207895" cy="369332"/>
            </a:xfrm>
            <a:prstGeom prst="rect">
              <a:avLst/>
            </a:prstGeom>
            <a:noFill/>
          </p:spPr>
          <p:txBody>
            <a:bodyPr wrap="none" rtlCol="0">
              <a:spAutoFit/>
            </a:bodyPr>
            <a:lstStyle/>
            <a:p>
              <a:r>
                <a:rPr lang="en-GB" dirty="0"/>
                <a:t>Philosophy</a:t>
              </a:r>
            </a:p>
          </p:txBody>
        </p:sp>
        <p:sp>
          <p:nvSpPr>
            <p:cNvPr id="16" name="TextBox 15">
              <a:extLst>
                <a:ext uri="{FF2B5EF4-FFF2-40B4-BE49-F238E27FC236}">
                  <a16:creationId xmlns:a16="http://schemas.microsoft.com/office/drawing/2014/main" id="{546E89F5-3C18-3895-1AF8-A12DDADE9497}"/>
                </a:ext>
              </a:extLst>
            </p:cNvPr>
            <p:cNvSpPr txBox="1"/>
            <p:nvPr/>
          </p:nvSpPr>
          <p:spPr>
            <a:xfrm>
              <a:off x="310942" y="1631922"/>
              <a:ext cx="1089850" cy="369332"/>
            </a:xfrm>
            <a:prstGeom prst="rect">
              <a:avLst/>
            </a:prstGeom>
            <a:noFill/>
          </p:spPr>
          <p:txBody>
            <a:bodyPr wrap="none" rtlCol="0">
              <a:spAutoFit/>
            </a:bodyPr>
            <a:lstStyle/>
            <a:p>
              <a:r>
                <a:rPr lang="en-GB" dirty="0"/>
                <a:t>Approach</a:t>
              </a:r>
            </a:p>
          </p:txBody>
        </p:sp>
        <p:sp>
          <p:nvSpPr>
            <p:cNvPr id="17" name="TextBox 16">
              <a:extLst>
                <a:ext uri="{FF2B5EF4-FFF2-40B4-BE49-F238E27FC236}">
                  <a16:creationId xmlns:a16="http://schemas.microsoft.com/office/drawing/2014/main" id="{4DF49890-6F30-52D2-7C78-21D611DC06BE}"/>
                </a:ext>
              </a:extLst>
            </p:cNvPr>
            <p:cNvSpPr txBox="1"/>
            <p:nvPr/>
          </p:nvSpPr>
          <p:spPr>
            <a:xfrm>
              <a:off x="301741" y="2104692"/>
              <a:ext cx="1108252" cy="369332"/>
            </a:xfrm>
            <a:prstGeom prst="rect">
              <a:avLst/>
            </a:prstGeom>
            <a:noFill/>
          </p:spPr>
          <p:txBody>
            <a:bodyPr wrap="none" rtlCol="0">
              <a:spAutoFit/>
            </a:bodyPr>
            <a:lstStyle/>
            <a:p>
              <a:r>
                <a:rPr lang="en-GB" dirty="0"/>
                <a:t>Strategies</a:t>
              </a:r>
            </a:p>
          </p:txBody>
        </p:sp>
        <p:sp>
          <p:nvSpPr>
            <p:cNvPr id="18" name="TextBox 17">
              <a:extLst>
                <a:ext uri="{FF2B5EF4-FFF2-40B4-BE49-F238E27FC236}">
                  <a16:creationId xmlns:a16="http://schemas.microsoft.com/office/drawing/2014/main" id="{C2683AA9-3153-006D-23B6-B05C18216EA8}"/>
                </a:ext>
              </a:extLst>
            </p:cNvPr>
            <p:cNvSpPr txBox="1"/>
            <p:nvPr/>
          </p:nvSpPr>
          <p:spPr>
            <a:xfrm>
              <a:off x="5837347" y="1988912"/>
              <a:ext cx="1271091" cy="720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1600" dirty="0">
                  <a:solidFill>
                    <a:schemeClr val="bg1"/>
                  </a:solidFill>
                </a:rPr>
                <a:t>Ethnography</a:t>
              </a:r>
            </a:p>
          </p:txBody>
        </p:sp>
        <p:sp>
          <p:nvSpPr>
            <p:cNvPr id="19" name="TextBox 18">
              <a:extLst>
                <a:ext uri="{FF2B5EF4-FFF2-40B4-BE49-F238E27FC236}">
                  <a16:creationId xmlns:a16="http://schemas.microsoft.com/office/drawing/2014/main" id="{CC42AFAB-982A-E7B9-C2CE-E91E70350502}"/>
                </a:ext>
              </a:extLst>
            </p:cNvPr>
            <p:cNvSpPr txBox="1"/>
            <p:nvPr/>
          </p:nvSpPr>
          <p:spPr>
            <a:xfrm>
              <a:off x="4859328" y="1988912"/>
              <a:ext cx="992593" cy="720000"/>
            </a:xfrm>
            <a:prstGeom prst="rect">
              <a:avLst/>
            </a:prstGeom>
            <a:pattFill prst="wdUpDiag">
              <a:fgClr>
                <a:schemeClr val="accent1">
                  <a:lumMod val="40000"/>
                  <a:lumOff val="60000"/>
                </a:schemeClr>
              </a:fgClr>
              <a:bgClr>
                <a:srgbClr val="B5DBF8"/>
              </a:bgClr>
            </a:pattFill>
            <a:ln>
              <a:solidFill>
                <a:schemeClr val="accent1">
                  <a:lumMod val="50000"/>
                </a:schemeClr>
              </a:solidFill>
            </a:ln>
          </p:spPr>
          <p:txBody>
            <a:bodyPr wrap="square" rtlCol="0" anchor="ctr">
              <a:noAutofit/>
            </a:bodyPr>
            <a:lstStyle/>
            <a:p>
              <a:pPr algn="ctr"/>
              <a:r>
                <a:rPr lang="en-GB" sz="1600" dirty="0">
                  <a:solidFill>
                    <a:schemeClr val="bg1"/>
                  </a:solidFill>
                </a:rPr>
                <a:t>Action Research</a:t>
              </a:r>
            </a:p>
          </p:txBody>
        </p:sp>
        <p:sp>
          <p:nvSpPr>
            <p:cNvPr id="20" name="TextBox 19">
              <a:extLst>
                <a:ext uri="{FF2B5EF4-FFF2-40B4-BE49-F238E27FC236}">
                  <a16:creationId xmlns:a16="http://schemas.microsoft.com/office/drawing/2014/main" id="{305A352F-E002-03E2-3007-9366878FC6C5}"/>
                </a:ext>
              </a:extLst>
            </p:cNvPr>
            <p:cNvSpPr txBox="1"/>
            <p:nvPr/>
          </p:nvSpPr>
          <p:spPr>
            <a:xfrm>
              <a:off x="4165394" y="1220549"/>
              <a:ext cx="1686527" cy="375842"/>
            </a:xfrm>
            <a:prstGeom prst="rect">
              <a:avLst/>
            </a:prstGeom>
            <a:pattFill prst="wdUpDiag">
              <a:fgClr>
                <a:schemeClr val="accent1">
                  <a:lumMod val="75000"/>
                </a:schemeClr>
              </a:fgClr>
              <a:bgClr>
                <a:srgbClr val="1480D1"/>
              </a:bgClr>
            </a:pattFill>
            <a:ln>
              <a:solidFill>
                <a:schemeClr val="accent1">
                  <a:lumMod val="50000"/>
                </a:schemeClr>
              </a:solidFill>
            </a:ln>
          </p:spPr>
          <p:txBody>
            <a:bodyPr wrap="square" rtlCol="0">
              <a:noAutofit/>
            </a:bodyPr>
            <a:lstStyle/>
            <a:p>
              <a:pPr algn="ctr"/>
              <a:endParaRPr lang="en-GB" dirty="0">
                <a:solidFill>
                  <a:schemeClr val="bg1"/>
                </a:solidFill>
              </a:endParaRPr>
            </a:p>
          </p:txBody>
        </p:sp>
      </p:grpSp>
      <p:sp>
        <p:nvSpPr>
          <p:cNvPr id="21" name="TextBox 20">
            <a:extLst>
              <a:ext uri="{FF2B5EF4-FFF2-40B4-BE49-F238E27FC236}">
                <a16:creationId xmlns:a16="http://schemas.microsoft.com/office/drawing/2014/main" id="{6403455F-8CAF-C922-E1B7-2D59F46FC8AD}"/>
              </a:ext>
            </a:extLst>
          </p:cNvPr>
          <p:cNvSpPr txBox="1"/>
          <p:nvPr/>
        </p:nvSpPr>
        <p:spPr>
          <a:xfrm>
            <a:off x="971600" y="5770902"/>
            <a:ext cx="7704856" cy="369332"/>
          </a:xfrm>
          <a:prstGeom prst="rect">
            <a:avLst/>
          </a:prstGeom>
          <a:noFill/>
        </p:spPr>
        <p:txBody>
          <a:bodyPr wrap="square" rtlCol="0">
            <a:spAutoFit/>
          </a:bodyPr>
          <a:lstStyle/>
          <a:p>
            <a:r>
              <a:rPr lang="en-GB" dirty="0"/>
              <a:t>Action research and ethnography are only used within industrial-based research. </a:t>
            </a:r>
          </a:p>
        </p:txBody>
      </p:sp>
    </p:spTree>
    <p:extLst>
      <p:ext uri="{BB962C8B-B14F-4D97-AF65-F5344CB8AC3E}">
        <p14:creationId xmlns:p14="http://schemas.microsoft.com/office/powerpoint/2010/main" val="4644070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normAutofit/>
          </a:bodyPr>
          <a:lstStyle/>
          <a:p>
            <a:r>
              <a:rPr lang="en-GB"/>
              <a:t>Coming Soon…</a:t>
            </a:r>
            <a:endParaRPr lang="en-US"/>
          </a:p>
        </p:txBody>
      </p:sp>
      <p:sp>
        <p:nvSpPr>
          <p:cNvPr id="100355" name="Rectangle 3"/>
          <p:cNvSpPr>
            <a:spLocks noGrp="1" noChangeArrowheads="1"/>
          </p:cNvSpPr>
          <p:nvPr>
            <p:ph idx="1"/>
          </p:nvPr>
        </p:nvSpPr>
        <p:spPr/>
        <p:txBody>
          <a:bodyPr/>
          <a:lstStyle/>
          <a:p>
            <a:r>
              <a:rPr lang="en-GB" dirty="0"/>
              <a:t>Next session: Defining the problem and gathering information</a:t>
            </a:r>
          </a:p>
          <a:p>
            <a:endParaRPr lang="en-GB" dirty="0"/>
          </a:p>
          <a:p>
            <a:endParaRPr lang="en-GB"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36</a:t>
            </a:fld>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BR Slides">
  <a:themeElements>
    <a:clrScheme name="Custom 1">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FFFF00"/>
      </a:hlink>
      <a:folHlink>
        <a:srgbClr val="92D050"/>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IBR Slides" id="{CB4679C3-BB2C-4C9B-A61D-638BB09A71A7}" vid="{F75BB964-BE33-47BC-A5B9-7F9421CB8263}"/>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IBR Slides</Template>
  <TotalTime>5726</TotalTime>
  <Words>2711</Words>
  <Application>Microsoft Office PowerPoint</Application>
  <PresentationFormat>On-screen Show (4:3)</PresentationFormat>
  <Paragraphs>388</Paragraphs>
  <Slides>36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ui-sans-serif</vt:lpstr>
      <vt:lpstr>Arial</vt:lpstr>
      <vt:lpstr>Calibri</vt:lpstr>
      <vt:lpstr>Tw Cen MT</vt:lpstr>
      <vt:lpstr>Wingdings</vt:lpstr>
      <vt:lpstr>IBR Slides</vt:lpstr>
      <vt:lpstr>Industrial-Based Research</vt:lpstr>
      <vt:lpstr>What is research?</vt:lpstr>
      <vt:lpstr>What is research?</vt:lpstr>
      <vt:lpstr>So research has a purpose…</vt:lpstr>
      <vt:lpstr>Primary and Secondary Research</vt:lpstr>
      <vt:lpstr>Quantitative and Qualitative Research</vt:lpstr>
      <vt:lpstr>Longitudinal and cross-sectional studies</vt:lpstr>
      <vt:lpstr>Longitudinal and cross-sectional studies</vt:lpstr>
      <vt:lpstr>Activity</vt:lpstr>
      <vt:lpstr>Credibility of research findings </vt:lpstr>
      <vt:lpstr>Activity</vt:lpstr>
      <vt:lpstr>Selecting your methodology</vt:lpstr>
      <vt:lpstr>Research philosophies </vt:lpstr>
      <vt:lpstr>Philosophies</vt:lpstr>
      <vt:lpstr>Features of the main paradigms </vt:lpstr>
      <vt:lpstr>Methods of the main paradigms</vt:lpstr>
      <vt:lpstr>Activity</vt:lpstr>
      <vt:lpstr>Selecting your methodology</vt:lpstr>
      <vt:lpstr>Approaches</vt:lpstr>
      <vt:lpstr>Deduction emphasises…</vt:lpstr>
      <vt:lpstr>Induction emphasises…</vt:lpstr>
      <vt:lpstr>Which is best?</vt:lpstr>
      <vt:lpstr>Activity</vt:lpstr>
      <vt:lpstr>Selecting your methodology</vt:lpstr>
      <vt:lpstr>Document Review</vt:lpstr>
      <vt:lpstr>Document Review</vt:lpstr>
      <vt:lpstr>Experiments</vt:lpstr>
      <vt:lpstr>Experimental terminology</vt:lpstr>
      <vt:lpstr>Software Development</vt:lpstr>
      <vt:lpstr>Action Research</vt:lpstr>
      <vt:lpstr>Ethnography</vt:lpstr>
      <vt:lpstr>Case Study</vt:lpstr>
      <vt:lpstr>Survey</vt:lpstr>
      <vt:lpstr>Activity</vt:lpstr>
      <vt:lpstr>Selecting your methodology</vt:lpstr>
      <vt:lpstr>Coming Soon…</vt:lpstr>
    </vt:vector>
  </TitlesOfParts>
  <Company>University of Akureyri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Seena Joseph</cp:lastModifiedBy>
  <cp:revision>118</cp:revision>
  <dcterms:created xsi:type="dcterms:W3CDTF">2006-01-28T12:00:35Z</dcterms:created>
  <dcterms:modified xsi:type="dcterms:W3CDTF">2024-05-27T21:49:53Z</dcterms:modified>
</cp:coreProperties>
</file>