
<file path=[Content_Types].xml><?xml version="1.0" encoding="utf-8"?>
<Types xmlns="http://schemas.openxmlformats.org/package/2006/content-types">
  <Default Extension="xml" ContentType="application/xml"/>
  <Default Extension="mp4" ContentType="video/mp4"/>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9" r:id="rId4"/>
    <p:sldId id="258" r:id="rId5"/>
    <p:sldId id="264" r:id="rId6"/>
    <p:sldId id="266" r:id="rId7"/>
    <p:sldId id="261" r:id="rId8"/>
    <p:sldId id="265" r:id="rId9"/>
    <p:sldId id="263" r:id="rId10"/>
    <p:sldId id="268" r:id="rId11"/>
    <p:sldId id="269" r:id="rId12"/>
    <p:sldId id="271" r:id="rId13"/>
    <p:sldId id="262" r:id="rId14"/>
    <p:sldId id="260"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272"/>
    <p:restoredTop sz="50092"/>
  </p:normalViewPr>
  <p:slideViewPr>
    <p:cSldViewPr snapToGrid="0" snapToObjects="1">
      <p:cViewPr>
        <p:scale>
          <a:sx n="50" d="100"/>
          <a:sy n="50" d="100"/>
        </p:scale>
        <p:origin x="1872" y="-1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20623C-731B-BA40-BF40-FA0F9CCDA071}" type="datetimeFigureOut">
              <a:rPr lang="en-US" smtClean="0"/>
              <a:t>12/2/19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2F6D1A-2470-8140-B456-341881DCD05B}" type="slidenum">
              <a:rPr lang="en-US" smtClean="0"/>
              <a:t>‹#›</a:t>
            </a:fld>
            <a:endParaRPr lang="en-US"/>
          </a:p>
        </p:txBody>
      </p:sp>
    </p:spTree>
    <p:extLst>
      <p:ext uri="{BB962C8B-B14F-4D97-AF65-F5344CB8AC3E}">
        <p14:creationId xmlns:p14="http://schemas.microsoft.com/office/powerpoint/2010/main" val="371483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2F6D1A-2470-8140-B456-341881DCD05B}" type="slidenum">
              <a:rPr lang="en-US" smtClean="0"/>
              <a:t>1</a:t>
            </a:fld>
            <a:endParaRPr lang="en-US"/>
          </a:p>
        </p:txBody>
      </p:sp>
    </p:spTree>
    <p:extLst>
      <p:ext uri="{BB962C8B-B14F-4D97-AF65-F5344CB8AC3E}">
        <p14:creationId xmlns:p14="http://schemas.microsoft.com/office/powerpoint/2010/main" val="402091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2F6D1A-2470-8140-B456-341881DCD05B}" type="slidenum">
              <a:rPr lang="en-US" smtClean="0"/>
              <a:t>2</a:t>
            </a:fld>
            <a:endParaRPr lang="en-US"/>
          </a:p>
        </p:txBody>
      </p:sp>
    </p:spTree>
    <p:extLst>
      <p:ext uri="{BB962C8B-B14F-4D97-AF65-F5344CB8AC3E}">
        <p14:creationId xmlns:p14="http://schemas.microsoft.com/office/powerpoint/2010/main" val="1268864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2F6D1A-2470-8140-B456-341881DCD05B}" type="slidenum">
              <a:rPr lang="en-US" smtClean="0"/>
              <a:t>3</a:t>
            </a:fld>
            <a:endParaRPr lang="en-US"/>
          </a:p>
        </p:txBody>
      </p:sp>
    </p:spTree>
    <p:extLst>
      <p:ext uri="{BB962C8B-B14F-4D97-AF65-F5344CB8AC3E}">
        <p14:creationId xmlns:p14="http://schemas.microsoft.com/office/powerpoint/2010/main" val="2130814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2F6D1A-2470-8140-B456-341881DCD05B}" type="slidenum">
              <a:rPr lang="en-US" smtClean="0"/>
              <a:t>5</a:t>
            </a:fld>
            <a:endParaRPr lang="en-US"/>
          </a:p>
        </p:txBody>
      </p:sp>
    </p:spTree>
    <p:extLst>
      <p:ext uri="{BB962C8B-B14F-4D97-AF65-F5344CB8AC3E}">
        <p14:creationId xmlns:p14="http://schemas.microsoft.com/office/powerpoint/2010/main" val="1926115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2F6D1A-2470-8140-B456-341881DCD05B}" type="slidenum">
              <a:rPr lang="en-US" smtClean="0"/>
              <a:t>6</a:t>
            </a:fld>
            <a:endParaRPr lang="en-US"/>
          </a:p>
        </p:txBody>
      </p:sp>
    </p:spTree>
    <p:extLst>
      <p:ext uri="{BB962C8B-B14F-4D97-AF65-F5344CB8AC3E}">
        <p14:creationId xmlns:p14="http://schemas.microsoft.com/office/powerpoint/2010/main" val="1845029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2F6D1A-2470-8140-B456-341881DCD05B}" type="slidenum">
              <a:rPr lang="en-US" smtClean="0"/>
              <a:t>8</a:t>
            </a:fld>
            <a:endParaRPr lang="en-US"/>
          </a:p>
        </p:txBody>
      </p:sp>
    </p:spTree>
    <p:extLst>
      <p:ext uri="{BB962C8B-B14F-4D97-AF65-F5344CB8AC3E}">
        <p14:creationId xmlns:p14="http://schemas.microsoft.com/office/powerpoint/2010/main" val="583242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2F6D1A-2470-8140-B456-341881DCD05B}" type="slidenum">
              <a:rPr lang="en-US" smtClean="0"/>
              <a:t>9</a:t>
            </a:fld>
            <a:endParaRPr lang="en-US"/>
          </a:p>
        </p:txBody>
      </p:sp>
    </p:spTree>
    <p:extLst>
      <p:ext uri="{BB962C8B-B14F-4D97-AF65-F5344CB8AC3E}">
        <p14:creationId xmlns:p14="http://schemas.microsoft.com/office/powerpoint/2010/main" val="7854999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2F6D1A-2470-8140-B456-341881DCD05B}" type="slidenum">
              <a:rPr lang="en-US" smtClean="0"/>
              <a:t>10</a:t>
            </a:fld>
            <a:endParaRPr lang="en-US"/>
          </a:p>
        </p:txBody>
      </p:sp>
    </p:spTree>
    <p:extLst>
      <p:ext uri="{BB962C8B-B14F-4D97-AF65-F5344CB8AC3E}">
        <p14:creationId xmlns:p14="http://schemas.microsoft.com/office/powerpoint/2010/main" val="225040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2F6D1A-2470-8140-B456-341881DCD05B}" type="slidenum">
              <a:rPr lang="en-US" smtClean="0"/>
              <a:t>11</a:t>
            </a:fld>
            <a:endParaRPr lang="en-US"/>
          </a:p>
        </p:txBody>
      </p:sp>
    </p:spTree>
    <p:extLst>
      <p:ext uri="{BB962C8B-B14F-4D97-AF65-F5344CB8AC3E}">
        <p14:creationId xmlns:p14="http://schemas.microsoft.com/office/powerpoint/2010/main" val="1209587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trike="noStrike" dirty="0"/>
          </a:p>
        </p:txBody>
      </p:sp>
      <p:sp>
        <p:nvSpPr>
          <p:cNvPr id="4" name="Slide Number Placeholder 3"/>
          <p:cNvSpPr>
            <a:spLocks noGrp="1"/>
          </p:cNvSpPr>
          <p:nvPr>
            <p:ph type="sldNum" sz="quarter" idx="10"/>
          </p:nvPr>
        </p:nvSpPr>
        <p:spPr/>
        <p:txBody>
          <a:bodyPr/>
          <a:lstStyle/>
          <a:p>
            <a:fld id="{CA2F6D1A-2470-8140-B456-341881DCD05B}" type="slidenum">
              <a:rPr lang="en-US" smtClean="0"/>
              <a:t>14</a:t>
            </a:fld>
            <a:endParaRPr lang="en-US"/>
          </a:p>
        </p:txBody>
      </p:sp>
    </p:spTree>
    <p:extLst>
      <p:ext uri="{BB962C8B-B14F-4D97-AF65-F5344CB8AC3E}">
        <p14:creationId xmlns:p14="http://schemas.microsoft.com/office/powerpoint/2010/main" val="1730048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12/2/19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12/2/19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5.xml"/><Relationship Id="rId5" Type="http://schemas.openxmlformats.org/officeDocument/2006/relationships/image" Target="../media/image7.png"/><Relationship Id="rId1" Type="http://schemas.microsoft.com/office/2007/relationships/media" Target="../media/media1.mp4"/><Relationship Id="rId2" Type="http://schemas.openxmlformats.org/officeDocument/2006/relationships/video" Target="../media/media1.mp4"/></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8.png"/><Relationship Id="rId1" Type="http://schemas.microsoft.com/office/2007/relationships/media" Target="../media/media2.mp4"/><Relationship Id="rId2" Type="http://schemas.openxmlformats.org/officeDocument/2006/relationships/video" Target="../media/media2.mp4"/></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6.xml"/><Relationship Id="rId5" Type="http://schemas.openxmlformats.org/officeDocument/2006/relationships/image" Target="../media/image9.png"/><Relationship Id="rId1" Type="http://schemas.microsoft.com/office/2007/relationships/media" Target="../media/media3.mp4"/><Relationship Id="rId2" Type="http://schemas.openxmlformats.org/officeDocument/2006/relationships/video" Target="../media/media3.mp4"/></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0.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799134"/>
            <a:ext cx="8689976" cy="3525215"/>
          </a:xfrm>
        </p:spPr>
        <p:txBody>
          <a:bodyPr>
            <a:normAutofit/>
          </a:bodyPr>
          <a:lstStyle/>
          <a:p>
            <a:r>
              <a:rPr lang="en-US" sz="4400" b="1" dirty="0" smtClean="0">
                <a:latin typeface="Arial Black" charset="0"/>
                <a:ea typeface="Arial Black" charset="0"/>
                <a:cs typeface="Arial Black" charset="0"/>
              </a:rPr>
              <a:t>EFFECTIVE TEAMWORKING </a:t>
            </a:r>
            <a:br>
              <a:rPr lang="en-US" sz="4400" b="1" dirty="0" smtClean="0">
                <a:latin typeface="Arial Black" charset="0"/>
                <a:ea typeface="Arial Black" charset="0"/>
                <a:cs typeface="Arial Black" charset="0"/>
              </a:rPr>
            </a:br>
            <a:r>
              <a:rPr lang="en-US" sz="4400" b="1" dirty="0" smtClean="0">
                <a:latin typeface="Arial Black" charset="0"/>
                <a:ea typeface="Arial Black" charset="0"/>
                <a:cs typeface="Arial Black" charset="0"/>
              </a:rPr>
              <a:t>AND </a:t>
            </a:r>
            <a:br>
              <a:rPr lang="en-US" sz="4400" b="1" dirty="0" smtClean="0">
                <a:latin typeface="Arial Black" charset="0"/>
                <a:ea typeface="Arial Black" charset="0"/>
                <a:cs typeface="Arial Black" charset="0"/>
              </a:rPr>
            </a:br>
            <a:r>
              <a:rPr lang="en-US" sz="4400" b="1" dirty="0" smtClean="0">
                <a:latin typeface="Arial Black" charset="0"/>
                <a:ea typeface="Arial Black" charset="0"/>
                <a:cs typeface="Arial Black" charset="0"/>
              </a:rPr>
              <a:t>COMMUNICATION</a:t>
            </a:r>
            <a:r>
              <a:rPr lang="en-US" sz="4400" b="1" smtClean="0">
                <a:latin typeface="Arial Black" charset="0"/>
                <a:ea typeface="Arial Black" charset="0"/>
                <a:cs typeface="Arial Black" charset="0"/>
              </a:rPr>
              <a:t/>
            </a:r>
            <a:br>
              <a:rPr lang="en-US" sz="4400" b="1" smtClean="0">
                <a:latin typeface="Arial Black" charset="0"/>
                <a:ea typeface="Arial Black" charset="0"/>
                <a:cs typeface="Arial Black" charset="0"/>
              </a:rPr>
            </a:br>
            <a:endParaRPr lang="en-US" sz="4400" b="1" dirty="0">
              <a:latin typeface="Arial Black" charset="0"/>
              <a:ea typeface="Arial Black" charset="0"/>
              <a:cs typeface="Arial Black" charset="0"/>
            </a:endParaRPr>
          </a:p>
        </p:txBody>
      </p:sp>
      <p:sp>
        <p:nvSpPr>
          <p:cNvPr id="3" name="Subtitle 2"/>
          <p:cNvSpPr>
            <a:spLocks noGrp="1"/>
          </p:cNvSpPr>
          <p:nvPr>
            <p:ph type="subTitle" idx="1"/>
          </p:nvPr>
        </p:nvSpPr>
        <p:spPr/>
        <p:txBody>
          <a:bodyPr/>
          <a:lstStyle/>
          <a:p>
            <a:endParaRPr lang="en-US" dirty="0"/>
          </a:p>
        </p:txBody>
      </p:sp>
      <p:pic>
        <p:nvPicPr>
          <p:cNvPr id="4" name="Picture 3"/>
          <p:cNvPicPr>
            <a:picLocks noChangeAspect="1"/>
          </p:cNvPicPr>
          <p:nvPr/>
        </p:nvPicPr>
        <p:blipFill rotWithShape="1">
          <a:blip r:embed="rId3">
            <a:alphaModFix amt="46000"/>
            <a:extLst>
              <a:ext uri="{28A0092B-C50C-407E-A947-70E740481C1C}">
                <a14:useLocalDpi xmlns:a14="http://schemas.microsoft.com/office/drawing/2010/main" val="0"/>
              </a:ext>
            </a:extLst>
          </a:blip>
          <a:srcRect l="1667" t="20294" r="2335" b="26787"/>
          <a:stretch/>
        </p:blipFill>
        <p:spPr>
          <a:xfrm>
            <a:off x="2438400" y="4127499"/>
            <a:ext cx="7315200" cy="2057400"/>
          </a:xfrm>
          <a:prstGeom prst="rect">
            <a:avLst/>
          </a:prstGeom>
        </p:spPr>
      </p:pic>
    </p:spTree>
    <p:extLst>
      <p:ext uri="{BB962C8B-B14F-4D97-AF65-F5344CB8AC3E}">
        <p14:creationId xmlns:p14="http://schemas.microsoft.com/office/powerpoint/2010/main" val="12175387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smtClean="0">
                <a:latin typeface="Arial Black" charset="0"/>
                <a:ea typeface="Arial Black" charset="0"/>
                <a:cs typeface="Arial Black" charset="0"/>
              </a:rPr>
              <a:t>TEAM MEMBERS PRESENTING</a:t>
            </a:r>
            <a:endParaRPr lang="en-US" sz="4400" b="1" dirty="0">
              <a:latin typeface="Arial Black" charset="0"/>
              <a:ea typeface="Arial Black" charset="0"/>
              <a:cs typeface="Arial Black" charset="0"/>
            </a:endParaRPr>
          </a:p>
        </p:txBody>
      </p:sp>
      <p:sp>
        <p:nvSpPr>
          <p:cNvPr id="3" name="Content Placeholder 2"/>
          <p:cNvSpPr>
            <a:spLocks noGrp="1"/>
          </p:cNvSpPr>
          <p:nvPr>
            <p:ph sz="quarter" idx="13"/>
          </p:nvPr>
        </p:nvSpPr>
        <p:spPr>
          <a:xfrm>
            <a:off x="913774" y="2214694"/>
            <a:ext cx="10363826" cy="3058347"/>
          </a:xfrm>
        </p:spPr>
        <p:txBody>
          <a:bodyPr>
            <a:noAutofit/>
          </a:bodyPr>
          <a:lstStyle/>
          <a:p>
            <a:r>
              <a:rPr lang="en-US" sz="3600" b="1" dirty="0" smtClean="0">
                <a:latin typeface="Arial" charset="0"/>
                <a:ea typeface="Arial" charset="0"/>
                <a:cs typeface="Arial" charset="0"/>
              </a:rPr>
              <a:t>FAVOUR - 1818792</a:t>
            </a:r>
          </a:p>
          <a:p>
            <a:r>
              <a:rPr lang="en-US" sz="3600" b="1" dirty="0" smtClean="0">
                <a:latin typeface="Arial" charset="0"/>
                <a:ea typeface="Arial" charset="0"/>
                <a:cs typeface="Arial" charset="0"/>
              </a:rPr>
              <a:t>STEPHANIE - 1817830</a:t>
            </a:r>
          </a:p>
          <a:p>
            <a:r>
              <a:rPr lang="en-US" sz="3600" b="1" dirty="0" smtClean="0">
                <a:latin typeface="Arial" charset="0"/>
                <a:ea typeface="Arial" charset="0"/>
                <a:cs typeface="Arial" charset="0"/>
              </a:rPr>
              <a:t>BILKESH</a:t>
            </a:r>
          </a:p>
          <a:p>
            <a:r>
              <a:rPr lang="en-US" sz="3600" b="1" dirty="0" smtClean="0">
                <a:latin typeface="Arial" charset="0"/>
                <a:ea typeface="Arial" charset="0"/>
                <a:cs typeface="Arial" charset="0"/>
              </a:rPr>
              <a:t>JENEBA - 1816724</a:t>
            </a:r>
          </a:p>
          <a:p>
            <a:r>
              <a:rPr lang="en-US" sz="3600" b="1" dirty="0" smtClean="0">
                <a:latin typeface="Arial" charset="0"/>
                <a:ea typeface="Arial" charset="0"/>
                <a:cs typeface="Arial" charset="0"/>
              </a:rPr>
              <a:t>WILMA - 1818225</a:t>
            </a:r>
            <a:endParaRPr lang="en-US" sz="3600" b="1" dirty="0">
              <a:latin typeface="Arial" charset="0"/>
              <a:ea typeface="Arial" charset="0"/>
              <a:cs typeface="Arial" charset="0"/>
            </a:endParaRPr>
          </a:p>
        </p:txBody>
      </p:sp>
    </p:spTree>
    <p:extLst>
      <p:ext uri="{BB962C8B-B14F-4D97-AF65-F5344CB8AC3E}">
        <p14:creationId xmlns:p14="http://schemas.microsoft.com/office/powerpoint/2010/main" val="10244916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smtClean="0">
                <a:latin typeface="Arial Black" charset="0"/>
                <a:ea typeface="Arial Black" charset="0"/>
                <a:cs typeface="Arial Black" charset="0"/>
              </a:rPr>
              <a:t>AIMS AND OBJECTIVES</a:t>
            </a:r>
            <a:endParaRPr lang="en-US" sz="4400" b="1" dirty="0">
              <a:latin typeface="Arial Black" charset="0"/>
              <a:ea typeface="Arial Black" charset="0"/>
              <a:cs typeface="Arial Black" charset="0"/>
            </a:endParaRPr>
          </a:p>
        </p:txBody>
      </p:sp>
      <p:sp>
        <p:nvSpPr>
          <p:cNvPr id="3" name="Content Placeholder 2"/>
          <p:cNvSpPr>
            <a:spLocks noGrp="1"/>
          </p:cNvSpPr>
          <p:nvPr>
            <p:ph sz="quarter" idx="13"/>
          </p:nvPr>
        </p:nvSpPr>
        <p:spPr/>
        <p:txBody>
          <a:bodyPr>
            <a:normAutofit/>
          </a:bodyPr>
          <a:lstStyle/>
          <a:p>
            <a:r>
              <a:rPr lang="en-US" sz="2800" b="1" dirty="0" smtClean="0">
                <a:latin typeface="Arial" charset="0"/>
                <a:ea typeface="Arial" charset="0"/>
                <a:cs typeface="Arial" charset="0"/>
              </a:rPr>
              <a:t>EVALUATE</a:t>
            </a:r>
          </a:p>
          <a:p>
            <a:r>
              <a:rPr lang="en-US" sz="2800" b="1" dirty="0" smtClean="0">
                <a:latin typeface="Arial" charset="0"/>
                <a:ea typeface="Arial" charset="0"/>
                <a:cs typeface="Arial" charset="0"/>
              </a:rPr>
              <a:t>AWARENESS</a:t>
            </a:r>
          </a:p>
          <a:p>
            <a:r>
              <a:rPr lang="en-US" sz="2800" b="1" dirty="0" smtClean="0">
                <a:latin typeface="Arial" charset="0"/>
                <a:ea typeface="Arial" charset="0"/>
                <a:cs typeface="Arial" charset="0"/>
              </a:rPr>
              <a:t>IMPACTS</a:t>
            </a:r>
          </a:p>
          <a:p>
            <a:r>
              <a:rPr lang="en-US" sz="2800" b="1" dirty="0" smtClean="0">
                <a:latin typeface="Arial" charset="0"/>
                <a:ea typeface="Arial" charset="0"/>
                <a:cs typeface="Arial" charset="0"/>
              </a:rPr>
              <a:t>SUGGESTIONS</a:t>
            </a:r>
          </a:p>
          <a:p>
            <a:r>
              <a:rPr lang="en-US" sz="2800" b="1" dirty="0" smtClean="0">
                <a:latin typeface="Arial" charset="0"/>
                <a:ea typeface="Arial" charset="0"/>
                <a:cs typeface="Arial" charset="0"/>
              </a:rPr>
              <a:t>EXAMINE</a:t>
            </a:r>
            <a:endParaRPr lang="en-US" sz="2800" b="1" dirty="0">
              <a:latin typeface="Arial" charset="0"/>
              <a:ea typeface="Arial" charset="0"/>
              <a:cs typeface="Arial" charset="0"/>
            </a:endParaRPr>
          </a:p>
        </p:txBody>
      </p:sp>
      <p:pic>
        <p:nvPicPr>
          <p:cNvPr id="4" name="Picture 3"/>
          <p:cNvPicPr>
            <a:picLocks noChangeAspect="1"/>
          </p:cNvPicPr>
          <p:nvPr/>
        </p:nvPicPr>
        <p:blipFill>
          <a:blip r:embed="rId3">
            <a:alphaModFix amt="71000"/>
            <a:extLst>
              <a:ext uri="{28A0092B-C50C-407E-A947-70E740481C1C}">
                <a14:useLocalDpi xmlns:a14="http://schemas.microsoft.com/office/drawing/2010/main" val="0"/>
              </a:ext>
            </a:extLst>
          </a:blip>
          <a:stretch>
            <a:fillRect/>
          </a:stretch>
        </p:blipFill>
        <p:spPr>
          <a:xfrm>
            <a:off x="7332792" y="2214694"/>
            <a:ext cx="3424107" cy="342410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237698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smtClean="0">
                <a:latin typeface="Arial Black" charset="0"/>
                <a:ea typeface="Arial Black" charset="0"/>
                <a:cs typeface="Arial Black" charset="0"/>
              </a:rPr>
              <a:t>INTRODUCTION</a:t>
            </a:r>
            <a:endParaRPr lang="en-US" sz="4400" b="1" dirty="0">
              <a:latin typeface="Arial Black" charset="0"/>
              <a:ea typeface="Arial Black" charset="0"/>
              <a:cs typeface="Arial Black" charset="0"/>
            </a:endParaRPr>
          </a:p>
        </p:txBody>
      </p:sp>
      <p:sp>
        <p:nvSpPr>
          <p:cNvPr id="3" name="Content Placeholder 2"/>
          <p:cNvSpPr>
            <a:spLocks noGrp="1"/>
          </p:cNvSpPr>
          <p:nvPr>
            <p:ph sz="quarter" idx="13"/>
          </p:nvPr>
        </p:nvSpPr>
        <p:spPr>
          <a:xfrm>
            <a:off x="913775" y="1986092"/>
            <a:ext cx="10363826" cy="4490908"/>
          </a:xfrm>
        </p:spPr>
        <p:txBody>
          <a:bodyPr/>
          <a:lstStyle/>
          <a:p>
            <a:r>
              <a:rPr lang="en-US" sz="2400" b="1" dirty="0" smtClean="0">
                <a:latin typeface="Arial" charset="0"/>
                <a:ea typeface="Arial" charset="0"/>
                <a:cs typeface="Arial" charset="0"/>
              </a:rPr>
              <a:t>What is team work?</a:t>
            </a:r>
          </a:p>
          <a:p>
            <a:endParaRPr lang="en-US" sz="2400" b="1" dirty="0" smtClean="0">
              <a:latin typeface="Arial" charset="0"/>
              <a:ea typeface="Arial" charset="0"/>
              <a:cs typeface="Arial" charset="0"/>
            </a:endParaRPr>
          </a:p>
          <a:p>
            <a:r>
              <a:rPr lang="en-US" sz="2400" b="1" i="1" dirty="0">
                <a:latin typeface="Arial" charset="0"/>
                <a:ea typeface="Arial" charset="0"/>
                <a:cs typeface="Arial" charset="0"/>
              </a:rPr>
              <a:t>Teamwork is defined by </a:t>
            </a:r>
            <a:r>
              <a:rPr lang="en-US" sz="2400" b="1" i="1" dirty="0" err="1">
                <a:latin typeface="Arial" charset="0"/>
                <a:ea typeface="Arial" charset="0"/>
                <a:cs typeface="Arial" charset="0"/>
              </a:rPr>
              <a:t>Scarnati</a:t>
            </a:r>
            <a:r>
              <a:rPr lang="en-US" sz="2400" b="1" i="1" dirty="0">
                <a:latin typeface="Arial" charset="0"/>
                <a:ea typeface="Arial" charset="0"/>
                <a:cs typeface="Arial" charset="0"/>
              </a:rPr>
              <a:t> (2001, p. 5) “as a cooperative process that allows ordinary people to achieve extraordinary results”. </a:t>
            </a:r>
            <a:endParaRPr lang="en-US" sz="2400" b="1" i="1" dirty="0" smtClean="0">
              <a:latin typeface="Arial" charset="0"/>
              <a:ea typeface="Arial" charset="0"/>
              <a:cs typeface="Arial" charset="0"/>
            </a:endParaRPr>
          </a:p>
          <a:p>
            <a:endParaRPr lang="en-US" sz="2400" b="1" i="1" dirty="0" smtClean="0">
              <a:latin typeface="Arial" charset="0"/>
              <a:ea typeface="Arial" charset="0"/>
              <a:cs typeface="Arial" charset="0"/>
            </a:endParaRPr>
          </a:p>
          <a:p>
            <a:r>
              <a:rPr lang="en-US" sz="2400" b="1" i="1" dirty="0" smtClean="0">
                <a:latin typeface="Arial" charset="0"/>
                <a:ea typeface="Arial" charset="0"/>
                <a:cs typeface="Arial" charset="0"/>
              </a:rPr>
              <a:t>Each team member is equally important to complete the task</a:t>
            </a:r>
          </a:p>
          <a:p>
            <a:endParaRPr lang="en-US" sz="2400" b="1" i="1" dirty="0">
              <a:latin typeface="Arial" charset="0"/>
              <a:ea typeface="Arial" charset="0"/>
              <a:cs typeface="Arial" charset="0"/>
            </a:endParaRPr>
          </a:p>
          <a:p>
            <a:endParaRPr lang="en-US" sz="2400" b="1" i="1" dirty="0" smtClean="0">
              <a:latin typeface="Arial" charset="0"/>
              <a:ea typeface="Arial" charset="0"/>
              <a:cs typeface="Arial" charset="0"/>
            </a:endParaRPr>
          </a:p>
          <a:p>
            <a:endParaRPr lang="en-US" dirty="0" smtClean="0"/>
          </a:p>
          <a:p>
            <a:endParaRPr lang="en-US" dirty="0"/>
          </a:p>
        </p:txBody>
      </p:sp>
    </p:spTree>
    <p:extLst>
      <p:ext uri="{BB962C8B-B14F-4D97-AF65-F5344CB8AC3E}">
        <p14:creationId xmlns:p14="http://schemas.microsoft.com/office/powerpoint/2010/main" val="4463373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a:xfrm>
            <a:off x="913775" y="1605092"/>
            <a:ext cx="10693401" cy="3424107"/>
          </a:xfrm>
        </p:spPr>
        <p:txBody>
          <a:bodyPr>
            <a:normAutofit lnSpcReduction="10000"/>
          </a:bodyPr>
          <a:lstStyle/>
          <a:p>
            <a:r>
              <a:rPr lang="en-US" sz="2800" b="1" dirty="0" smtClean="0">
                <a:latin typeface="Arial" charset="0"/>
                <a:ea typeface="Arial" charset="0"/>
                <a:cs typeface="Arial" charset="0"/>
              </a:rPr>
              <a:t>How can theories be effective to team working?</a:t>
            </a:r>
          </a:p>
          <a:p>
            <a:pPr marL="0" indent="0">
              <a:buNone/>
            </a:pPr>
            <a:endParaRPr lang="en-US" sz="2400" b="1" dirty="0" smtClean="0">
              <a:latin typeface="Arial" charset="0"/>
              <a:ea typeface="Arial" charset="0"/>
              <a:cs typeface="Arial" charset="0"/>
            </a:endParaRPr>
          </a:p>
          <a:p>
            <a:pPr marL="0" indent="0">
              <a:buNone/>
            </a:pPr>
            <a:endParaRPr lang="en-US" sz="2400" b="1" dirty="0" smtClean="0">
              <a:latin typeface="Arial" charset="0"/>
              <a:ea typeface="Arial" charset="0"/>
              <a:cs typeface="Arial" charset="0"/>
            </a:endParaRPr>
          </a:p>
          <a:p>
            <a:r>
              <a:rPr lang="en-US" sz="2400" b="1" i="1" dirty="0" smtClean="0">
                <a:latin typeface="Arial" charset="0"/>
                <a:ea typeface="Arial" charset="0"/>
                <a:cs typeface="Arial" charset="0"/>
              </a:rPr>
              <a:t>SELECTION</a:t>
            </a:r>
          </a:p>
          <a:p>
            <a:r>
              <a:rPr lang="en-US" sz="2400" b="1" i="1" dirty="0" smtClean="0">
                <a:latin typeface="Arial" charset="0"/>
                <a:ea typeface="Arial" charset="0"/>
                <a:cs typeface="Arial" charset="0"/>
              </a:rPr>
              <a:t>STRUCTURE</a:t>
            </a:r>
          </a:p>
          <a:p>
            <a:r>
              <a:rPr lang="en-US" sz="2400" b="1" i="1" dirty="0" smtClean="0">
                <a:latin typeface="Arial" charset="0"/>
                <a:ea typeface="Arial" charset="0"/>
                <a:cs typeface="Arial" charset="0"/>
              </a:rPr>
              <a:t>RESOLUTION</a:t>
            </a:r>
          </a:p>
          <a:p>
            <a:endParaRPr lang="en-US" i="1" dirty="0">
              <a:latin typeface="Arial Black" charset="0"/>
              <a:ea typeface="Arial Black" charset="0"/>
              <a:cs typeface="Arial Black" charset="0"/>
            </a:endParaRPr>
          </a:p>
        </p:txBody>
      </p:sp>
      <p:pic>
        <p:nvPicPr>
          <p:cNvPr id="4" name="Picture 3"/>
          <p:cNvPicPr>
            <a:picLocks noChangeAspect="1"/>
          </p:cNvPicPr>
          <p:nvPr/>
        </p:nvPicPr>
        <p:blipFill rotWithShape="1">
          <a:blip r:embed="rId3">
            <a:alphaModFix amt="70000"/>
            <a:extLst>
              <a:ext uri="{28A0092B-C50C-407E-A947-70E740481C1C}">
                <a14:useLocalDpi xmlns:a14="http://schemas.microsoft.com/office/drawing/2010/main" val="0"/>
              </a:ext>
            </a:extLst>
          </a:blip>
          <a:srcRect r="410" b="8572"/>
          <a:stretch/>
        </p:blipFill>
        <p:spPr>
          <a:xfrm>
            <a:off x="4622800" y="2764574"/>
            <a:ext cx="6172200" cy="3251200"/>
          </a:xfrm>
          <a:prstGeom prst="rect">
            <a:avLst/>
          </a:prstGeom>
          <a:ln>
            <a:noFill/>
          </a:ln>
          <a:effectLst>
            <a:softEdge rad="112500"/>
          </a:effectLst>
        </p:spPr>
      </p:pic>
    </p:spTree>
    <p:extLst>
      <p:ext uri="{BB962C8B-B14F-4D97-AF65-F5344CB8AC3E}">
        <p14:creationId xmlns:p14="http://schemas.microsoft.com/office/powerpoint/2010/main" val="13645344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a:xfrm>
            <a:off x="330200" y="1757492"/>
            <a:ext cx="11531600" cy="3424107"/>
          </a:xfrm>
        </p:spPr>
        <p:txBody>
          <a:bodyPr>
            <a:normAutofit lnSpcReduction="10000"/>
          </a:bodyPr>
          <a:lstStyle/>
          <a:p>
            <a:r>
              <a:rPr lang="en-US" sz="2800" b="1" dirty="0" smtClean="0">
                <a:latin typeface="Arial" charset="0"/>
                <a:ea typeface="Arial" charset="0"/>
                <a:cs typeface="Arial" charset="0"/>
              </a:rPr>
              <a:t>The outcome of the following theories and methods</a:t>
            </a:r>
          </a:p>
          <a:p>
            <a:endParaRPr lang="en-US" sz="2400" b="1" dirty="0" smtClean="0">
              <a:latin typeface="Arial" charset="0"/>
              <a:ea typeface="Arial" charset="0"/>
              <a:cs typeface="Arial" charset="0"/>
            </a:endParaRPr>
          </a:p>
          <a:p>
            <a:endParaRPr lang="en-US" sz="2400" b="1" dirty="0" smtClean="0">
              <a:latin typeface="Arial" charset="0"/>
              <a:ea typeface="Arial" charset="0"/>
              <a:cs typeface="Arial" charset="0"/>
            </a:endParaRPr>
          </a:p>
          <a:p>
            <a:r>
              <a:rPr lang="en-US" sz="2400" b="1" i="1" dirty="0" smtClean="0">
                <a:latin typeface="Arial" charset="0"/>
                <a:ea typeface="Arial" charset="0"/>
                <a:cs typeface="Arial" charset="0"/>
              </a:rPr>
              <a:t>progress</a:t>
            </a:r>
          </a:p>
          <a:p>
            <a:r>
              <a:rPr lang="en-US" sz="2400" b="1" i="1" dirty="0" smtClean="0">
                <a:latin typeface="Arial" charset="0"/>
                <a:ea typeface="Arial" charset="0"/>
                <a:cs typeface="Arial" charset="0"/>
              </a:rPr>
              <a:t>productivity</a:t>
            </a:r>
          </a:p>
          <a:p>
            <a:r>
              <a:rPr lang="en-US" sz="2400" b="1" i="1" dirty="0" smtClean="0">
                <a:latin typeface="Arial" charset="0"/>
                <a:ea typeface="Arial" charset="0"/>
                <a:cs typeface="Arial" charset="0"/>
              </a:rPr>
              <a:t>profit</a:t>
            </a:r>
          </a:p>
          <a:p>
            <a:endParaRPr lang="en-US" dirty="0"/>
          </a:p>
        </p:txBody>
      </p:sp>
      <p:pic>
        <p:nvPicPr>
          <p:cNvPr id="4" name="00-main.gif.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3020" t="15370" r="3256" b="7956"/>
          <a:stretch/>
        </p:blipFill>
        <p:spPr>
          <a:xfrm>
            <a:off x="4778396" y="2743201"/>
            <a:ext cx="5915003" cy="3098800"/>
          </a:xfrm>
          <a:prstGeom prst="rect">
            <a:avLst/>
          </a:prstGeom>
          <a:ln>
            <a:noFill/>
          </a:ln>
          <a:effectLst>
            <a:softEdge rad="112500"/>
          </a:effectLst>
        </p:spPr>
      </p:pic>
    </p:spTree>
    <p:extLst>
      <p:ext uri="{BB962C8B-B14F-4D97-AF65-F5344CB8AC3E}">
        <p14:creationId xmlns:p14="http://schemas.microsoft.com/office/powerpoint/2010/main" val="16953384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1" y="390130"/>
            <a:ext cx="10364451" cy="1596177"/>
          </a:xfrm>
        </p:spPr>
        <p:txBody>
          <a:bodyPr/>
          <a:lstStyle/>
          <a:p>
            <a:r>
              <a:rPr lang="en-US" sz="4400" b="1" dirty="0" smtClean="0">
                <a:latin typeface="Arial Black" charset="0"/>
                <a:ea typeface="Arial Black" charset="0"/>
                <a:cs typeface="Arial Black" charset="0"/>
              </a:rPr>
              <a:t>THEORIES</a:t>
            </a:r>
            <a:endParaRPr lang="en-US" b="1" dirty="0">
              <a:latin typeface="Arial Black" charset="0"/>
              <a:ea typeface="Arial Black" charset="0"/>
              <a:cs typeface="Arial Black" charset="0"/>
            </a:endParaRPr>
          </a:p>
        </p:txBody>
      </p:sp>
      <p:pic>
        <p:nvPicPr>
          <p:cNvPr id="4" name="1*3hVXI2SGGiMr_7J7AVyGOw_HempYa.mp4">
            <a:hlinkClick r:id="" action="ppaction://media"/>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4"/>
          <a:stretch>
            <a:fillRect/>
          </a:stretch>
        </p:blipFill>
        <p:spPr>
          <a:xfrm>
            <a:off x="2184398" y="1988754"/>
            <a:ext cx="7823199" cy="4236906"/>
          </a:xfrm>
        </p:spPr>
      </p:pic>
      <p:sp>
        <p:nvSpPr>
          <p:cNvPr id="5" name="TextBox 4"/>
          <p:cNvSpPr txBox="1"/>
          <p:nvPr/>
        </p:nvSpPr>
        <p:spPr>
          <a:xfrm>
            <a:off x="4684394" y="1983861"/>
            <a:ext cx="2823209" cy="461665"/>
          </a:xfrm>
          <a:prstGeom prst="rect">
            <a:avLst/>
          </a:prstGeom>
          <a:noFill/>
        </p:spPr>
        <p:txBody>
          <a:bodyPr wrap="none" rtlCol="0">
            <a:spAutoFit/>
          </a:bodyPr>
          <a:lstStyle/>
          <a:p>
            <a:r>
              <a:rPr lang="en-US" sz="2400" b="1" dirty="0"/>
              <a:t>TUCKMAN’S MODEL</a:t>
            </a:r>
          </a:p>
        </p:txBody>
      </p:sp>
    </p:spTree>
    <p:extLst>
      <p:ext uri="{BB962C8B-B14F-4D97-AF65-F5344CB8AC3E}">
        <p14:creationId xmlns:p14="http://schemas.microsoft.com/office/powerpoint/2010/main" val="472236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3" y="-179572"/>
            <a:ext cx="10364451" cy="1596177"/>
          </a:xfrm>
        </p:spPr>
        <p:txBody>
          <a:bodyPr/>
          <a:lstStyle/>
          <a:p>
            <a:r>
              <a:rPr lang="en-US" b="1" dirty="0" err="1" smtClean="0">
                <a:latin typeface="Arial Black" charset="0"/>
                <a:ea typeface="Arial Black" charset="0"/>
                <a:cs typeface="Arial Black" charset="0"/>
              </a:rPr>
              <a:t>bELBIN’S</a:t>
            </a:r>
            <a:r>
              <a:rPr lang="en-US" b="1" dirty="0" smtClean="0">
                <a:latin typeface="Arial Black" charset="0"/>
                <a:ea typeface="Arial Black" charset="0"/>
                <a:cs typeface="Arial Black" charset="0"/>
              </a:rPr>
              <a:t> TEAM ROLES</a:t>
            </a:r>
            <a:endParaRPr lang="en-US" b="1" dirty="0">
              <a:latin typeface="Arial Black" charset="0"/>
              <a:ea typeface="Arial Black" charset="0"/>
              <a:cs typeface="Arial Black" charset="0"/>
            </a:endParaRPr>
          </a:p>
        </p:txBody>
      </p:sp>
      <p:pic>
        <p:nvPicPr>
          <p:cNvPr id="4" name="team-roles_XM8xAK.mp4">
            <a:hlinkClick r:id="" action="ppaction://media"/>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5"/>
          <a:stretch>
            <a:fillRect/>
          </a:stretch>
        </p:blipFill>
        <p:spPr>
          <a:xfrm>
            <a:off x="1838118" y="1213405"/>
            <a:ext cx="8515759" cy="5181599"/>
          </a:xfrm>
        </p:spPr>
      </p:pic>
    </p:spTree>
    <p:extLst>
      <p:ext uri="{BB962C8B-B14F-4D97-AF65-F5344CB8AC3E}">
        <p14:creationId xmlns:p14="http://schemas.microsoft.com/office/powerpoint/2010/main" val="6324890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latin typeface="Arial Black" charset="0"/>
                <a:ea typeface="Arial Black" charset="0"/>
                <a:cs typeface="Arial Black" charset="0"/>
              </a:rPr>
              <a:t>FINDINGS AND RECOMENDATIONS</a:t>
            </a:r>
            <a:endParaRPr lang="en-US" sz="4000" b="1" dirty="0">
              <a:latin typeface="Arial Black" charset="0"/>
              <a:ea typeface="Arial Black" charset="0"/>
              <a:cs typeface="Arial Black" charset="0"/>
            </a:endParaRPr>
          </a:p>
        </p:txBody>
      </p:sp>
      <p:sp>
        <p:nvSpPr>
          <p:cNvPr id="3" name="Content Placeholder 2"/>
          <p:cNvSpPr>
            <a:spLocks noGrp="1"/>
          </p:cNvSpPr>
          <p:nvPr>
            <p:ph sz="quarter" idx="13"/>
          </p:nvPr>
        </p:nvSpPr>
        <p:spPr/>
        <p:txBody>
          <a:bodyPr/>
          <a:lstStyle/>
          <a:p>
            <a:pPr marL="0" indent="0">
              <a:buNone/>
            </a:pPr>
            <a:endParaRPr lang="en-US" dirty="0" smtClean="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5000" t="9499" r="8500" b="6001"/>
          <a:stretch/>
        </p:blipFill>
        <p:spPr>
          <a:xfrm>
            <a:off x="4373972" y="2177381"/>
            <a:ext cx="3443430" cy="3803527"/>
          </a:xfrm>
          <a:prstGeom prst="rect">
            <a:avLst/>
          </a:prstGeom>
        </p:spPr>
      </p:pic>
    </p:spTree>
    <p:extLst>
      <p:ext uri="{BB962C8B-B14F-4D97-AF65-F5344CB8AC3E}">
        <p14:creationId xmlns:p14="http://schemas.microsoft.com/office/powerpoint/2010/main" val="3941591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a:xfrm>
            <a:off x="913774" y="1193800"/>
            <a:ext cx="10363826" cy="4597399"/>
          </a:xfrm>
        </p:spPr>
        <p:txBody>
          <a:bodyPr>
            <a:normAutofit/>
          </a:bodyPr>
          <a:lstStyle/>
          <a:p>
            <a:pPr marL="0" indent="0">
              <a:buNone/>
            </a:pPr>
            <a:endParaRPr lang="en-US" b="1" dirty="0"/>
          </a:p>
          <a:p>
            <a:pPr marL="0" indent="0">
              <a:buNone/>
            </a:pPr>
            <a:r>
              <a:rPr lang="en-US" b="1" dirty="0">
                <a:latin typeface="Arial" charset="0"/>
                <a:ea typeface="Arial" charset="0"/>
                <a:cs typeface="Arial" charset="0"/>
              </a:rPr>
              <a:t>Benefits of applying a theory in your team </a:t>
            </a:r>
          </a:p>
          <a:p>
            <a:r>
              <a:rPr lang="en-US" b="1" i="1" dirty="0">
                <a:latin typeface="Arial" charset="0"/>
                <a:ea typeface="Arial" charset="0"/>
                <a:cs typeface="Arial" charset="0"/>
              </a:rPr>
              <a:t>Will help </a:t>
            </a:r>
            <a:r>
              <a:rPr lang="en-GB" b="1" i="1" dirty="0">
                <a:latin typeface="Arial" charset="0"/>
                <a:ea typeface="Arial" charset="0"/>
                <a:cs typeface="Arial" charset="0"/>
              </a:rPr>
              <a:t>organisation</a:t>
            </a:r>
            <a:endParaRPr lang="en-US" b="1" i="1" dirty="0">
              <a:latin typeface="Arial" charset="0"/>
              <a:ea typeface="Arial" charset="0"/>
              <a:cs typeface="Arial" charset="0"/>
            </a:endParaRPr>
          </a:p>
          <a:p>
            <a:r>
              <a:rPr lang="en-US" b="1" i="1" dirty="0">
                <a:latin typeface="Arial" charset="0"/>
                <a:ea typeface="Arial" charset="0"/>
                <a:cs typeface="Arial" charset="0"/>
              </a:rPr>
              <a:t>Structure </a:t>
            </a:r>
          </a:p>
          <a:p>
            <a:r>
              <a:rPr lang="en-US" b="1" i="1" dirty="0">
                <a:latin typeface="Arial" charset="0"/>
                <a:ea typeface="Arial" charset="0"/>
                <a:cs typeface="Arial" charset="0"/>
              </a:rPr>
              <a:t>Allow you to </a:t>
            </a:r>
            <a:r>
              <a:rPr lang="en-GB" b="1" i="1" dirty="0">
                <a:latin typeface="Arial" charset="0"/>
                <a:ea typeface="Arial" charset="0"/>
                <a:cs typeface="Arial" charset="0"/>
              </a:rPr>
              <a:t>analyse your team-mates strengths and weaknesses </a:t>
            </a:r>
          </a:p>
          <a:p>
            <a:pPr marL="0" indent="0">
              <a:buNone/>
            </a:pPr>
            <a:r>
              <a:rPr lang="en-US" b="1" i="1" dirty="0">
                <a:latin typeface="Arial" charset="0"/>
                <a:ea typeface="Arial" charset="0"/>
                <a:cs typeface="Arial" charset="0"/>
              </a:rPr>
              <a:t>Having an environment that allows all member of the team to contribute is essential. If all member feels comfortable the team will be able to deliver their views and opinions in a more proactive way. </a:t>
            </a:r>
          </a:p>
          <a:p>
            <a:endParaRPr lang="en-US" b="1" dirty="0">
              <a:latin typeface="Arial" charset="0"/>
              <a:ea typeface="Arial" charset="0"/>
              <a:cs typeface="Arial" charset="0"/>
            </a:endParaRPr>
          </a:p>
        </p:txBody>
      </p:sp>
    </p:spTree>
    <p:extLst>
      <p:ext uri="{BB962C8B-B14F-4D97-AF65-F5344CB8AC3E}">
        <p14:creationId xmlns:p14="http://schemas.microsoft.com/office/powerpoint/2010/main" val="162821572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3"/>
          </p:nvPr>
        </p:nvSpPr>
        <p:spPr>
          <a:xfrm>
            <a:off x="1523374" y="1579692"/>
            <a:ext cx="10363825" cy="3424107"/>
          </a:xfrm>
        </p:spPr>
        <p:txBody>
          <a:bodyPr/>
          <a:lstStyle/>
          <a:p>
            <a:pPr marL="0" indent="0">
              <a:buNone/>
            </a:pPr>
            <a:r>
              <a:rPr lang="en-US" b="1" dirty="0" err="1">
                <a:latin typeface="Arial" charset="0"/>
                <a:ea typeface="Arial" charset="0"/>
                <a:cs typeface="Arial" charset="0"/>
              </a:rPr>
              <a:t>Tuckman</a:t>
            </a:r>
            <a:r>
              <a:rPr lang="en-US" b="1" dirty="0">
                <a:latin typeface="Arial" charset="0"/>
                <a:ea typeface="Arial" charset="0"/>
                <a:cs typeface="Arial" charset="0"/>
              </a:rPr>
              <a:t> helped to identify the strengths and weaknesses.</a:t>
            </a:r>
          </a:p>
          <a:p>
            <a:pPr marL="0" indent="0">
              <a:buNone/>
            </a:pPr>
            <a:r>
              <a:rPr lang="en-US" b="1" i="1" dirty="0">
                <a:latin typeface="Arial" charset="0"/>
                <a:ea typeface="Arial" charset="0"/>
                <a:cs typeface="Arial" charset="0"/>
              </a:rPr>
              <a:t>He did this by creating 5 stages of team-work, </a:t>
            </a:r>
          </a:p>
          <a:p>
            <a:r>
              <a:rPr lang="en-US" b="1" i="1" dirty="0">
                <a:latin typeface="Arial" charset="0"/>
                <a:ea typeface="Arial" charset="0"/>
                <a:cs typeface="Arial" charset="0"/>
              </a:rPr>
              <a:t>Forming</a:t>
            </a:r>
          </a:p>
          <a:p>
            <a:r>
              <a:rPr lang="en-US" b="1" i="1" dirty="0">
                <a:latin typeface="Arial" charset="0"/>
                <a:ea typeface="Arial" charset="0"/>
                <a:cs typeface="Arial" charset="0"/>
              </a:rPr>
              <a:t>Storming</a:t>
            </a:r>
          </a:p>
          <a:p>
            <a:r>
              <a:rPr lang="en-US" b="1" i="1" dirty="0">
                <a:latin typeface="Arial" charset="0"/>
                <a:ea typeface="Arial" charset="0"/>
                <a:cs typeface="Arial" charset="0"/>
              </a:rPr>
              <a:t>Norming</a:t>
            </a:r>
          </a:p>
          <a:p>
            <a:r>
              <a:rPr lang="en-US" b="1" i="1" dirty="0">
                <a:latin typeface="Arial" charset="0"/>
                <a:ea typeface="Arial" charset="0"/>
                <a:cs typeface="Arial" charset="0"/>
              </a:rPr>
              <a:t>Performing </a:t>
            </a:r>
          </a:p>
          <a:p>
            <a:r>
              <a:rPr lang="en-US" b="1" i="1" dirty="0">
                <a:latin typeface="Arial" charset="0"/>
                <a:ea typeface="Arial" charset="0"/>
                <a:cs typeface="Arial" charset="0"/>
              </a:rPr>
              <a:t>Adjourning</a:t>
            </a:r>
          </a:p>
          <a:p>
            <a:pPr marL="0" indent="0">
              <a:buNone/>
            </a:pPr>
            <a:endParaRPr lang="en-GB" dirty="0"/>
          </a:p>
          <a:p>
            <a:endParaRPr lang="en-US" dirty="0"/>
          </a:p>
        </p:txBody>
      </p:sp>
    </p:spTree>
    <p:extLst>
      <p:ext uri="{BB962C8B-B14F-4D97-AF65-F5344CB8AC3E}">
        <p14:creationId xmlns:p14="http://schemas.microsoft.com/office/powerpoint/2010/main" val="8108538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a:xfrm>
            <a:off x="913775" y="304800"/>
            <a:ext cx="10363826" cy="6578600"/>
          </a:xfrm>
        </p:spPr>
        <p:txBody>
          <a:bodyPr>
            <a:noAutofit/>
          </a:bodyPr>
          <a:lstStyle/>
          <a:p>
            <a:pPr marL="0" indent="0">
              <a:buNone/>
            </a:pPr>
            <a:r>
              <a:rPr lang="en-US" sz="1800" b="1" dirty="0">
                <a:latin typeface="Arial" charset="0"/>
                <a:ea typeface="Arial" charset="0"/>
                <a:cs typeface="Arial" charset="0"/>
              </a:rPr>
              <a:t>Belbin helped more in detail the qualities of each team member.</a:t>
            </a:r>
          </a:p>
          <a:p>
            <a:pPr marL="0" indent="0">
              <a:buNone/>
            </a:pPr>
            <a:r>
              <a:rPr lang="en-US" sz="1800" b="1" u="sng" dirty="0">
                <a:latin typeface="Arial" charset="0"/>
                <a:ea typeface="Arial" charset="0"/>
                <a:cs typeface="Arial" charset="0"/>
              </a:rPr>
              <a:t>People Orientated Role</a:t>
            </a:r>
          </a:p>
          <a:p>
            <a:pPr marL="514350" indent="-514350">
              <a:buFont typeface="+mj-lt"/>
              <a:buAutoNum type="arabicPeriod"/>
            </a:pPr>
            <a:r>
              <a:rPr lang="en-GB" sz="1800" b="1" dirty="0">
                <a:latin typeface="Arial" charset="0"/>
                <a:ea typeface="Arial" charset="0"/>
                <a:cs typeface="Arial" charset="0"/>
              </a:rPr>
              <a:t>Coordinator</a:t>
            </a:r>
          </a:p>
          <a:p>
            <a:pPr marL="514350" indent="-514350">
              <a:buFont typeface="+mj-lt"/>
              <a:buAutoNum type="arabicPeriod"/>
            </a:pPr>
            <a:r>
              <a:rPr lang="en-GB" sz="1800" b="1" dirty="0">
                <a:latin typeface="Arial" charset="0"/>
                <a:ea typeface="Arial" charset="0"/>
                <a:cs typeface="Arial" charset="0"/>
              </a:rPr>
              <a:t>Team-worker</a:t>
            </a:r>
          </a:p>
          <a:p>
            <a:pPr marL="514350" indent="-514350">
              <a:buFont typeface="+mj-lt"/>
              <a:buAutoNum type="arabicPeriod"/>
            </a:pPr>
            <a:r>
              <a:rPr lang="en-GB" sz="1800" b="1" dirty="0">
                <a:latin typeface="Arial" charset="0"/>
                <a:ea typeface="Arial" charset="0"/>
                <a:cs typeface="Arial" charset="0"/>
              </a:rPr>
              <a:t>Resource  Investigator </a:t>
            </a:r>
          </a:p>
          <a:p>
            <a:pPr marL="0" indent="0">
              <a:buNone/>
            </a:pPr>
            <a:r>
              <a:rPr lang="en-GB" sz="1800" b="1" u="sng" dirty="0">
                <a:latin typeface="Arial" charset="0"/>
                <a:ea typeface="Arial" charset="0"/>
                <a:cs typeface="Arial" charset="0"/>
              </a:rPr>
              <a:t>Thought Orientated Roles</a:t>
            </a:r>
          </a:p>
          <a:p>
            <a:pPr marL="514350" indent="-514350">
              <a:buFont typeface="+mj-lt"/>
              <a:buAutoNum type="arabicPeriod"/>
            </a:pPr>
            <a:r>
              <a:rPr lang="en-GB" sz="1800" b="1" dirty="0">
                <a:latin typeface="Arial" charset="0"/>
                <a:ea typeface="Arial" charset="0"/>
                <a:cs typeface="Arial" charset="0"/>
              </a:rPr>
              <a:t>Plant</a:t>
            </a:r>
          </a:p>
          <a:p>
            <a:pPr marL="514350" indent="-514350">
              <a:buFont typeface="+mj-lt"/>
              <a:buAutoNum type="arabicPeriod"/>
            </a:pPr>
            <a:r>
              <a:rPr lang="en-GB" sz="1800" b="1" dirty="0">
                <a:latin typeface="Arial" charset="0"/>
                <a:ea typeface="Arial" charset="0"/>
                <a:cs typeface="Arial" charset="0"/>
              </a:rPr>
              <a:t>Monitor Evaluator</a:t>
            </a:r>
          </a:p>
          <a:p>
            <a:pPr marL="0" indent="0">
              <a:buNone/>
            </a:pPr>
            <a:r>
              <a:rPr lang="en-GB" sz="1800" b="1" u="sng" dirty="0" smtClean="0">
                <a:latin typeface="Arial" charset="0"/>
                <a:ea typeface="Arial" charset="0"/>
                <a:cs typeface="Arial" charset="0"/>
              </a:rPr>
              <a:t>Action </a:t>
            </a:r>
            <a:r>
              <a:rPr lang="en-GB" sz="1800" b="1" u="sng" dirty="0">
                <a:latin typeface="Arial" charset="0"/>
                <a:ea typeface="Arial" charset="0"/>
                <a:cs typeface="Arial" charset="0"/>
              </a:rPr>
              <a:t>Orientated Roles </a:t>
            </a:r>
          </a:p>
          <a:p>
            <a:pPr marL="514350" indent="-514350">
              <a:buFont typeface="+mj-lt"/>
              <a:buAutoNum type="arabicPeriod"/>
            </a:pPr>
            <a:r>
              <a:rPr lang="en-GB" sz="1800" b="1" dirty="0" smtClean="0">
                <a:latin typeface="Arial" charset="0"/>
                <a:ea typeface="Arial" charset="0"/>
                <a:cs typeface="Arial" charset="0"/>
              </a:rPr>
              <a:t>Specialist</a:t>
            </a:r>
          </a:p>
          <a:p>
            <a:pPr marL="514350" indent="-514350">
              <a:buFont typeface="+mj-lt"/>
              <a:buAutoNum type="arabicPeriod"/>
            </a:pPr>
            <a:r>
              <a:rPr lang="en-GB" sz="1800" b="1" dirty="0" smtClean="0">
                <a:latin typeface="Arial" charset="0"/>
                <a:ea typeface="Arial" charset="0"/>
                <a:cs typeface="Arial" charset="0"/>
              </a:rPr>
              <a:t>Shaper</a:t>
            </a:r>
            <a:endParaRPr lang="en-GB" sz="1800" b="1" dirty="0">
              <a:latin typeface="Arial" charset="0"/>
              <a:ea typeface="Arial" charset="0"/>
              <a:cs typeface="Arial" charset="0"/>
            </a:endParaRPr>
          </a:p>
          <a:p>
            <a:pPr marL="514350" indent="-514350">
              <a:buFont typeface="+mj-lt"/>
              <a:buAutoNum type="arabicPeriod"/>
            </a:pPr>
            <a:r>
              <a:rPr lang="en-GB" sz="1800" b="1" dirty="0" smtClean="0">
                <a:latin typeface="Arial" charset="0"/>
                <a:ea typeface="Arial" charset="0"/>
                <a:cs typeface="Arial" charset="0"/>
              </a:rPr>
              <a:t>Completer</a:t>
            </a:r>
            <a:r>
              <a:rPr lang="en-GB" sz="1800" b="1" dirty="0">
                <a:latin typeface="Arial" charset="0"/>
                <a:ea typeface="Arial" charset="0"/>
                <a:cs typeface="Arial" charset="0"/>
              </a:rPr>
              <a:t>/ Finisher</a:t>
            </a:r>
          </a:p>
          <a:p>
            <a:endParaRPr lang="en-US" sz="300" dirty="0"/>
          </a:p>
          <a:p>
            <a:pPr marL="0" indent="0">
              <a:buNone/>
            </a:pPr>
            <a:r>
              <a:rPr lang="en-GB" sz="1800" b="1" dirty="0" smtClean="0">
                <a:latin typeface="Arial" charset="0"/>
                <a:ea typeface="Arial" charset="0"/>
                <a:cs typeface="Arial" charset="0"/>
              </a:rPr>
              <a:t>4.      Implementer </a:t>
            </a:r>
          </a:p>
        </p:txBody>
      </p:sp>
    </p:spTree>
    <p:extLst>
      <p:ext uri="{BB962C8B-B14F-4D97-AF65-F5344CB8AC3E}">
        <p14:creationId xmlns:p14="http://schemas.microsoft.com/office/powerpoint/2010/main" val="5364843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smtClean="0">
                <a:latin typeface="Arial Black" charset="0"/>
                <a:ea typeface="Arial Black" charset="0"/>
                <a:cs typeface="Arial Black" charset="0"/>
              </a:rPr>
              <a:t>CONCLUSION</a:t>
            </a:r>
            <a:endParaRPr lang="en-US" sz="4400" b="1" dirty="0">
              <a:latin typeface="Arial Black" charset="0"/>
              <a:ea typeface="Arial Black" charset="0"/>
              <a:cs typeface="Arial Black" charset="0"/>
            </a:endParaRPr>
          </a:p>
        </p:txBody>
      </p:sp>
      <p:sp>
        <p:nvSpPr>
          <p:cNvPr id="3" name="Content Placeholder 2"/>
          <p:cNvSpPr>
            <a:spLocks noGrp="1"/>
          </p:cNvSpPr>
          <p:nvPr>
            <p:ph sz="quarter" idx="13"/>
          </p:nvPr>
        </p:nvSpPr>
        <p:spPr/>
        <p:txBody>
          <a:bodyPr/>
          <a:lstStyle/>
          <a:p>
            <a:r>
              <a:rPr lang="en-US" b="1" dirty="0" smtClean="0">
                <a:latin typeface="Arial" charset="0"/>
                <a:ea typeface="Arial" charset="0"/>
                <a:cs typeface="Arial" charset="0"/>
              </a:rPr>
              <a:t>Advantages and disadvantages</a:t>
            </a:r>
          </a:p>
          <a:p>
            <a:r>
              <a:rPr lang="en-US" b="1" dirty="0" smtClean="0">
                <a:latin typeface="Arial" charset="0"/>
                <a:ea typeface="Arial" charset="0"/>
                <a:cs typeface="Arial" charset="0"/>
              </a:rPr>
              <a:t>Various choice of theories</a:t>
            </a:r>
          </a:p>
          <a:p>
            <a:r>
              <a:rPr lang="en-US" b="1" dirty="0" smtClean="0">
                <a:latin typeface="Arial" charset="0"/>
                <a:ea typeface="Arial" charset="0"/>
                <a:cs typeface="Arial" charset="0"/>
              </a:rPr>
              <a:t>Unity in diversity</a:t>
            </a:r>
          </a:p>
          <a:p>
            <a:r>
              <a:rPr lang="en-US" b="1" dirty="0" smtClean="0">
                <a:latin typeface="Arial" charset="0"/>
                <a:ea typeface="Arial" charset="0"/>
                <a:cs typeface="Arial" charset="0"/>
              </a:rPr>
              <a:t>Co operation</a:t>
            </a:r>
          </a:p>
          <a:p>
            <a:r>
              <a:rPr lang="en-US" b="1" dirty="0" smtClean="0">
                <a:latin typeface="Arial" charset="0"/>
                <a:ea typeface="Arial" charset="0"/>
                <a:cs typeface="Arial" charset="0"/>
              </a:rPr>
              <a:t>Increase in productivity</a:t>
            </a:r>
          </a:p>
          <a:p>
            <a:r>
              <a:rPr lang="en-US" b="1" dirty="0" smtClean="0">
                <a:latin typeface="Arial" charset="0"/>
                <a:ea typeface="Arial" charset="0"/>
                <a:cs typeface="Arial" charset="0"/>
              </a:rPr>
              <a:t>success</a:t>
            </a:r>
            <a:endParaRPr lang="en-US" b="1" dirty="0">
              <a:latin typeface="Arial" charset="0"/>
              <a:ea typeface="Arial" charset="0"/>
              <a:cs typeface="Arial"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5000" y="1701799"/>
            <a:ext cx="4089400" cy="4089400"/>
          </a:xfrm>
          <a:prstGeom prst="rect">
            <a:avLst/>
          </a:prstGeom>
        </p:spPr>
      </p:pic>
    </p:spTree>
    <p:extLst>
      <p:ext uri="{BB962C8B-B14F-4D97-AF65-F5344CB8AC3E}">
        <p14:creationId xmlns:p14="http://schemas.microsoft.com/office/powerpoint/2010/main" val="5110798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smtClean="0">
                <a:latin typeface="Arial Black" charset="0"/>
                <a:ea typeface="Arial Black" charset="0"/>
                <a:cs typeface="Arial Black" charset="0"/>
              </a:rPr>
              <a:t>REFERENCES</a:t>
            </a:r>
            <a:endParaRPr lang="en-US" sz="4800" b="1" dirty="0">
              <a:latin typeface="Arial Black" charset="0"/>
              <a:ea typeface="Arial Black" charset="0"/>
              <a:cs typeface="Arial Black" charset="0"/>
            </a:endParaRPr>
          </a:p>
        </p:txBody>
      </p:sp>
      <p:sp>
        <p:nvSpPr>
          <p:cNvPr id="3" name="Content Placeholder 2"/>
          <p:cNvSpPr>
            <a:spLocks noGrp="1"/>
          </p:cNvSpPr>
          <p:nvPr>
            <p:ph sz="quarter" idx="13"/>
          </p:nvPr>
        </p:nvSpPr>
        <p:spPr/>
        <p:txBody>
          <a:bodyPr>
            <a:normAutofit/>
          </a:bodyPr>
          <a:lstStyle/>
          <a:p>
            <a:r>
              <a:rPr lang="en-US" sz="1800" dirty="0" smtClean="0"/>
              <a:t>Adair, j (2009). Effective team building. How to make a winning team. London book.</a:t>
            </a:r>
          </a:p>
          <a:p>
            <a:r>
              <a:rPr lang="en-US" sz="1800" dirty="0" err="1" smtClean="0"/>
              <a:t>Scarnati</a:t>
            </a:r>
            <a:r>
              <a:rPr lang="en-US" sz="1800" dirty="0"/>
              <a:t>, J. T. (2001). On becoming a team player. </a:t>
            </a:r>
            <a:r>
              <a:rPr lang="en-US" sz="1800" i="1" dirty="0"/>
              <a:t>Team Performance Management: An International Journal, </a:t>
            </a:r>
            <a:r>
              <a:rPr lang="en-US" sz="1800" i="1" dirty="0" smtClean="0"/>
              <a:t>7</a:t>
            </a:r>
            <a:r>
              <a:rPr lang="en-US" sz="1800" dirty="0" smtClean="0"/>
              <a:t>(1/2</a:t>
            </a:r>
            <a:r>
              <a:rPr lang="en-US" sz="1800" dirty="0"/>
              <a:t>), 5-10.</a:t>
            </a:r>
            <a:br>
              <a:rPr lang="en-US" sz="1800" dirty="0"/>
            </a:br>
            <a:endParaRPr lang="en-US" sz="1800" dirty="0"/>
          </a:p>
          <a:p>
            <a:endParaRPr lang="en-US" sz="1800" dirty="0"/>
          </a:p>
        </p:txBody>
      </p:sp>
    </p:spTree>
    <p:extLst>
      <p:ext uri="{BB962C8B-B14F-4D97-AF65-F5344CB8AC3E}">
        <p14:creationId xmlns:p14="http://schemas.microsoft.com/office/powerpoint/2010/main" val="19380695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8" y="2494092"/>
            <a:ext cx="10364451" cy="1596177"/>
          </a:xfrm>
        </p:spPr>
        <p:txBody>
          <a:bodyPr>
            <a:normAutofit fontScale="90000"/>
          </a:bodyPr>
          <a:lstStyle/>
          <a:p>
            <a:r>
              <a:rPr lang="en-US" sz="6600" b="1" dirty="0" smtClean="0">
                <a:latin typeface="Arial" charset="0"/>
                <a:ea typeface="Arial" charset="0"/>
                <a:cs typeface="Arial" charset="0"/>
              </a:rPr>
              <a:t>Thank you</a:t>
            </a:r>
            <a:br>
              <a:rPr lang="en-US" sz="6600" b="1" dirty="0" smtClean="0">
                <a:latin typeface="Arial" charset="0"/>
                <a:ea typeface="Arial" charset="0"/>
                <a:cs typeface="Arial" charset="0"/>
              </a:rPr>
            </a:br>
            <a:r>
              <a:rPr lang="en-US" sz="6600" b="1" dirty="0" smtClean="0">
                <a:latin typeface="Arial" charset="0"/>
                <a:ea typeface="Arial" charset="0"/>
                <a:cs typeface="Arial" charset="0"/>
              </a:rPr>
              <a:t> </a:t>
            </a:r>
            <a:endParaRPr lang="en-US" sz="6600" b="1" dirty="0">
              <a:latin typeface="Arial" charset="0"/>
              <a:ea typeface="Arial" charset="0"/>
              <a:cs typeface="Arial" charset="0"/>
            </a:endParaRPr>
          </a:p>
        </p:txBody>
      </p:sp>
      <p:sp>
        <p:nvSpPr>
          <p:cNvPr id="3" name="Content Placeholder 2"/>
          <p:cNvSpPr>
            <a:spLocks noGrp="1"/>
          </p:cNvSpPr>
          <p:nvPr>
            <p:ph sz="quarter" idx="13"/>
          </p:nvPr>
        </p:nvSpPr>
        <p:spPr>
          <a:xfrm>
            <a:off x="1192861" y="1219200"/>
            <a:ext cx="9805026" cy="3393780"/>
          </a:xfrm>
        </p:spPr>
        <p:txBody>
          <a:bodyPr>
            <a:normAutofit/>
          </a:bodyPr>
          <a:lstStyle/>
          <a:p>
            <a:pPr marL="0" indent="0">
              <a:buNone/>
            </a:pPr>
            <a:r>
              <a:rPr lang="en-US" sz="4000" b="1" dirty="0" smtClean="0">
                <a:latin typeface="Arial Black" charset="0"/>
                <a:ea typeface="Arial Black" charset="0"/>
                <a:cs typeface="Arial Black" charset="0"/>
              </a:rPr>
              <a:t>Let’s make successful teams</a:t>
            </a:r>
            <a:endParaRPr lang="en-US" sz="4000" b="1" dirty="0">
              <a:latin typeface="Arial Black" charset="0"/>
              <a:ea typeface="Arial Black" charset="0"/>
              <a:cs typeface="Arial Black" charset="0"/>
            </a:endParaRPr>
          </a:p>
        </p:txBody>
      </p:sp>
      <p:pic>
        <p:nvPicPr>
          <p:cNvPr id="4" name="Picture 3"/>
          <p:cNvPicPr>
            <a:picLocks noChangeAspect="1"/>
          </p:cNvPicPr>
          <p:nvPr/>
        </p:nvPicPr>
        <p:blipFill rotWithShape="1">
          <a:blip r:embed="rId2">
            <a:alphaModFix amt="71000"/>
            <a:extLst>
              <a:ext uri="{28A0092B-C50C-407E-A947-70E740481C1C}">
                <a14:useLocalDpi xmlns:a14="http://schemas.microsoft.com/office/drawing/2010/main" val="0"/>
              </a:ext>
            </a:extLst>
          </a:blip>
          <a:srcRect l="466" t="8217" r="2792" b="5581"/>
          <a:stretch/>
        </p:blipFill>
        <p:spPr>
          <a:xfrm>
            <a:off x="3453773" y="3327400"/>
            <a:ext cx="5283200" cy="35306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345173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25759</TotalTime>
  <Words>299</Words>
  <Application>Microsoft Macintosh PowerPoint</Application>
  <PresentationFormat>Widescreen</PresentationFormat>
  <Paragraphs>86</Paragraphs>
  <Slides>15</Slides>
  <Notes>10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 Black</vt:lpstr>
      <vt:lpstr>Calibri</vt:lpstr>
      <vt:lpstr>Tw Cen MT</vt:lpstr>
      <vt:lpstr>Arial</vt:lpstr>
      <vt:lpstr>Droplet</vt:lpstr>
      <vt:lpstr>EFFECTIVE TEAMWORKING  AND  COMMUNICATION </vt:lpstr>
      <vt:lpstr>TEAM MEMBERS PRESENTING</vt:lpstr>
      <vt:lpstr>AIMS AND OBJECTIVES</vt:lpstr>
      <vt:lpstr>INTRODUCTION</vt:lpstr>
      <vt:lpstr>PowerPoint Presentation</vt:lpstr>
      <vt:lpstr>PowerPoint Presentation</vt:lpstr>
      <vt:lpstr>THEORIES</vt:lpstr>
      <vt:lpstr>bELBIN’S TEAM ROLES</vt:lpstr>
      <vt:lpstr>FINDINGS AND RECOMENDATIONS</vt:lpstr>
      <vt:lpstr>PowerPoint Presentation</vt:lpstr>
      <vt:lpstr>PowerPoint Presentation</vt:lpstr>
      <vt:lpstr>PowerPoint Presentation</vt:lpstr>
      <vt:lpstr>CONCLUSION</vt:lpstr>
      <vt:lpstr>REFERENCES</vt:lpstr>
      <vt:lpstr>Thank you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TEAMWORKING  AND  COMMUNICATION</dc:title>
  <dc:creator>Microsoft Office User</dc:creator>
  <cp:lastModifiedBy>Microsoft Office User</cp:lastModifiedBy>
  <cp:revision>25</cp:revision>
  <dcterms:created xsi:type="dcterms:W3CDTF">2019-12-02T23:14:58Z</dcterms:created>
  <dcterms:modified xsi:type="dcterms:W3CDTF">2019-12-20T20:34:36Z</dcterms:modified>
</cp:coreProperties>
</file>