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3"/>
  </p:notesMasterIdLst>
  <p:sldIdLst>
    <p:sldId id="256" r:id="rId2"/>
    <p:sldId id="269" r:id="rId3"/>
    <p:sldId id="262" r:id="rId4"/>
    <p:sldId id="270" r:id="rId5"/>
    <p:sldId id="267" r:id="rId6"/>
    <p:sldId id="268" r:id="rId7"/>
    <p:sldId id="257" r:id="rId8"/>
    <p:sldId id="263" r:id="rId9"/>
    <p:sldId id="271" r:id="rId10"/>
    <p:sldId id="273" r:id="rId11"/>
    <p:sldId id="274"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68"/>
    <p:restoredTop sz="93233"/>
  </p:normalViewPr>
  <p:slideViewPr>
    <p:cSldViewPr snapToGrid="0" snapToObjects="1">
      <p:cViewPr varScale="1">
        <p:scale>
          <a:sx n="61" d="100"/>
          <a:sy n="61" d="100"/>
        </p:scale>
        <p:origin x="856" y="20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98CB02-22ED-E84B-B943-0D573E81AF36}" type="datetimeFigureOut">
              <a:rPr lang="en-US" smtClean="0"/>
              <a:pPr/>
              <a:t>10/2/18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C2D03F-3102-9447-B771-F38B0444EFBF}" type="slidenum">
              <a:rPr lang="en-US" smtClean="0"/>
              <a:pPr/>
              <a:t>‹#›</a:t>
            </a:fld>
            <a:endParaRPr lang="en-US"/>
          </a:p>
        </p:txBody>
      </p:sp>
    </p:spTree>
    <p:extLst>
      <p:ext uri="{BB962C8B-B14F-4D97-AF65-F5344CB8AC3E}">
        <p14:creationId xmlns:p14="http://schemas.microsoft.com/office/powerpoint/2010/main" val="310935100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Modwl</a:t>
            </a:r>
            <a:r>
              <a:rPr lang="en-US" dirty="0" smtClean="0"/>
              <a:t> wedi </a:t>
            </a:r>
            <a:r>
              <a:rPr lang="en-US" dirty="0" err="1" smtClean="0"/>
              <a:t>ei</a:t>
            </a:r>
            <a:r>
              <a:rPr lang="en-US" dirty="0" smtClean="0"/>
              <a:t> </a:t>
            </a:r>
            <a:r>
              <a:rPr lang="en-US" dirty="0" err="1" smtClean="0"/>
              <a:t>rhannu</a:t>
            </a:r>
            <a:r>
              <a:rPr lang="en-US" baseline="0" dirty="0" smtClean="0"/>
              <a:t> I 2 </a:t>
            </a:r>
            <a:r>
              <a:rPr lang="en-US" baseline="0" dirty="0" err="1" smtClean="0"/>
              <a:t>rhan</a:t>
            </a:r>
            <a:r>
              <a:rPr lang="en-US" baseline="0" smtClean="0"/>
              <a:t> – </a:t>
            </a:r>
            <a:r>
              <a:rPr lang="en-US" baseline="0" dirty="0" smtClean="0"/>
              <a:t>iaith a </a:t>
            </a:r>
            <a:r>
              <a:rPr lang="en-US" baseline="0" dirty="0" err="1" smtClean="0"/>
              <a:t>theori</a:t>
            </a:r>
            <a:endParaRPr lang="en-US" baseline="0" dirty="0" smtClean="0"/>
          </a:p>
          <a:p>
            <a:endParaRPr lang="en-US" baseline="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Bydd </a:t>
            </a:r>
            <a:r>
              <a:rPr lang="en-US" dirty="0" err="1" smtClean="0"/>
              <a:t>rhan</a:t>
            </a:r>
            <a:r>
              <a:rPr lang="en-US" dirty="0" smtClean="0"/>
              <a:t> </a:t>
            </a:r>
            <a:r>
              <a:rPr lang="en-US" dirty="0" err="1" smtClean="0"/>
              <a:t>fwyaf</a:t>
            </a:r>
            <a:r>
              <a:rPr lang="en-US" dirty="0" smtClean="0"/>
              <a:t> </a:t>
            </a:r>
            <a:r>
              <a:rPr lang="en-US" dirty="0" err="1" smtClean="0"/>
              <a:t>y</a:t>
            </a:r>
            <a:r>
              <a:rPr lang="en-US" dirty="0" smtClean="0"/>
              <a:t> </a:t>
            </a:r>
            <a:r>
              <a:rPr lang="en-US" dirty="0" err="1" smtClean="0"/>
              <a:t>sesiynau’n</a:t>
            </a:r>
            <a:r>
              <a:rPr lang="en-US" dirty="0" smtClean="0"/>
              <a:t> </a:t>
            </a:r>
            <a:r>
              <a:rPr lang="en-US" dirty="0" err="1" smtClean="0"/>
              <a:t>cynnwys</a:t>
            </a:r>
            <a:r>
              <a:rPr lang="en-US" dirty="0" smtClean="0"/>
              <a:t> </a:t>
            </a:r>
            <a:r>
              <a:rPr lang="en-US" dirty="0" err="1" smtClean="0"/>
              <a:t>theori</a:t>
            </a:r>
            <a:r>
              <a:rPr lang="en-US" dirty="0" smtClean="0"/>
              <a:t> ac iaith (</a:t>
            </a:r>
            <a:r>
              <a:rPr lang="en-US" dirty="0" err="1" smtClean="0"/>
              <a:t>Jeni</a:t>
            </a:r>
            <a:r>
              <a:rPr lang="en-US" dirty="0" smtClean="0"/>
              <a:t> a </a:t>
            </a:r>
            <a:r>
              <a:rPr lang="en-US" dirty="0" err="1" smtClean="0"/>
              <a:t>Catrin</a:t>
            </a:r>
            <a:r>
              <a:rPr lang="en-US" dirty="0" smtClean="0"/>
              <a:t> </a:t>
            </a:r>
            <a:r>
              <a:rPr lang="en-US" dirty="0" err="1" smtClean="0"/>
              <a:t>i</a:t>
            </a:r>
            <a:r>
              <a:rPr lang="en-US" dirty="0" smtClean="0"/>
              <a:t> </a:t>
            </a:r>
            <a:r>
              <a:rPr lang="en-US" dirty="0" err="1" smtClean="0"/>
              <a:t>newid</a:t>
            </a:r>
            <a:r>
              <a:rPr lang="en-US" dirty="0" smtClean="0"/>
              <a:t> </a:t>
            </a:r>
            <a:r>
              <a:rPr lang="en-US" dirty="0" err="1" smtClean="0"/>
              <a:t>hwn</a:t>
            </a:r>
            <a:r>
              <a:rPr lang="en-US" dirty="0" smtClean="0"/>
              <a:t> </a:t>
            </a:r>
            <a:r>
              <a:rPr lang="en-US" dirty="0" err="1" smtClean="0"/>
              <a:t>os</a:t>
            </a:r>
            <a:r>
              <a:rPr lang="en-US" dirty="0" smtClean="0"/>
              <a:t> </a:t>
            </a:r>
            <a:r>
              <a:rPr lang="en-US" dirty="0" err="1" smtClean="0"/>
              <a:t>rydych</a:t>
            </a:r>
            <a:r>
              <a:rPr lang="en-US" baseline="0" dirty="0" smtClean="0"/>
              <a:t> </a:t>
            </a:r>
            <a:r>
              <a:rPr lang="en-US" baseline="0" dirty="0" err="1" smtClean="0"/>
              <a:t>yn</a:t>
            </a:r>
            <a:r>
              <a:rPr lang="en-US" baseline="0" dirty="0" smtClean="0"/>
              <a:t> </a:t>
            </a:r>
            <a:r>
              <a:rPr lang="en-US" baseline="0" dirty="0" err="1" smtClean="0"/>
              <a:t>dymuno</a:t>
            </a:r>
            <a:r>
              <a:rPr lang="en-US" baseline="0" dirty="0" smtClean="0"/>
              <a:t>)</a:t>
            </a:r>
          </a:p>
          <a:p>
            <a:endParaRPr lang="en-US" baseline="0" dirty="0" smtClean="0"/>
          </a:p>
          <a:p>
            <a:r>
              <a:rPr lang="en-US" baseline="0" dirty="0" smtClean="0"/>
              <a:t>Felly </a:t>
            </a:r>
            <a:r>
              <a:rPr lang="en-US" baseline="0" dirty="0" err="1" smtClean="0"/>
              <a:t>mae’r</a:t>
            </a:r>
            <a:r>
              <a:rPr lang="en-US" baseline="0" dirty="0" smtClean="0"/>
              <a:t> </a:t>
            </a:r>
            <a:r>
              <a:rPr lang="en-US" baseline="0" dirty="0" err="1" smtClean="0"/>
              <a:t>ddwy</a:t>
            </a:r>
            <a:r>
              <a:rPr lang="en-US" baseline="0" dirty="0" smtClean="0"/>
              <a:t> </a:t>
            </a:r>
            <a:r>
              <a:rPr lang="en-US" baseline="0" dirty="0" err="1" smtClean="0"/>
              <a:t>rhan</a:t>
            </a:r>
            <a:r>
              <a:rPr lang="en-US" baseline="0" dirty="0" smtClean="0"/>
              <a:t> </a:t>
            </a:r>
            <a:r>
              <a:rPr lang="en-US" baseline="0" dirty="0" err="1" smtClean="0"/>
              <a:t>yn</a:t>
            </a:r>
            <a:r>
              <a:rPr lang="en-US" baseline="0" dirty="0" smtClean="0"/>
              <a:t> </a:t>
            </a:r>
            <a:r>
              <a:rPr lang="en-US" baseline="0" dirty="0" err="1" smtClean="0"/>
              <a:t>cael</a:t>
            </a:r>
            <a:r>
              <a:rPr lang="en-US" baseline="0" dirty="0" smtClean="0"/>
              <a:t> </a:t>
            </a:r>
            <a:r>
              <a:rPr lang="en-US" baseline="0" dirty="0" err="1" smtClean="0"/>
              <a:t>eu</a:t>
            </a:r>
            <a:r>
              <a:rPr lang="en-US" baseline="0" dirty="0" smtClean="0"/>
              <a:t> </a:t>
            </a:r>
            <a:r>
              <a:rPr lang="en-US" baseline="0" dirty="0" err="1" smtClean="0"/>
              <a:t>asesu</a:t>
            </a:r>
            <a:r>
              <a:rPr lang="en-US" baseline="0" dirty="0" smtClean="0"/>
              <a:t> </a:t>
            </a:r>
            <a:r>
              <a:rPr lang="en-US" baseline="0" dirty="0" err="1" smtClean="0"/>
              <a:t>ar</a:t>
            </a:r>
            <a:r>
              <a:rPr lang="en-US" baseline="0" dirty="0" smtClean="0"/>
              <a:t> </a:t>
            </a:r>
            <a:r>
              <a:rPr lang="en-US" baseline="0" dirty="0" err="1" smtClean="0"/>
              <a:t>wahan</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F6C2D03F-3102-9447-B771-F38B0444EFBF}" type="slidenum">
              <a:rPr lang="en-US" smtClean="0"/>
              <a:pPr/>
              <a:t>1</a:t>
            </a:fld>
            <a:endParaRPr lang="en-US"/>
          </a:p>
        </p:txBody>
      </p:sp>
    </p:spTree>
    <p:extLst>
      <p:ext uri="{BB962C8B-B14F-4D97-AF65-F5344CB8AC3E}">
        <p14:creationId xmlns:p14="http://schemas.microsoft.com/office/powerpoint/2010/main" val="4719607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Angen</a:t>
            </a:r>
            <a:r>
              <a:rPr lang="en-US" dirty="0" smtClean="0"/>
              <a:t> </a:t>
            </a:r>
            <a:r>
              <a:rPr lang="en-US" dirty="0" err="1" smtClean="0"/>
              <a:t>rhif</a:t>
            </a:r>
            <a:r>
              <a:rPr lang="en-US" baseline="0" dirty="0" smtClean="0"/>
              <a:t> </a:t>
            </a:r>
            <a:r>
              <a:rPr lang="en-US" baseline="0" dirty="0" err="1" smtClean="0"/>
              <a:t>ffon</a:t>
            </a:r>
            <a:r>
              <a:rPr lang="en-US" baseline="0" smtClean="0"/>
              <a:t> Kara a Linda</a:t>
            </a:r>
            <a:endParaRPr lang="en-US" dirty="0"/>
          </a:p>
        </p:txBody>
      </p:sp>
      <p:sp>
        <p:nvSpPr>
          <p:cNvPr id="4" name="Slide Number Placeholder 3"/>
          <p:cNvSpPr>
            <a:spLocks noGrp="1"/>
          </p:cNvSpPr>
          <p:nvPr>
            <p:ph type="sldNum" sz="quarter" idx="10"/>
          </p:nvPr>
        </p:nvSpPr>
        <p:spPr/>
        <p:txBody>
          <a:bodyPr/>
          <a:lstStyle/>
          <a:p>
            <a:fld id="{F6C2D03F-3102-9447-B771-F38B0444EFBF}" type="slidenum">
              <a:rPr lang="en-US" smtClean="0"/>
              <a:pPr/>
              <a:t>2</a:t>
            </a:fld>
            <a:endParaRPr lang="en-US"/>
          </a:p>
        </p:txBody>
      </p:sp>
    </p:spTree>
    <p:extLst>
      <p:ext uri="{BB962C8B-B14F-4D97-AF65-F5344CB8AC3E}">
        <p14:creationId xmlns:p14="http://schemas.microsoft.com/office/powerpoint/2010/main" val="287725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Angen</a:t>
            </a:r>
            <a:r>
              <a:rPr lang="en-US" dirty="0" smtClean="0"/>
              <a:t> </a:t>
            </a:r>
            <a:r>
              <a:rPr lang="en-US" dirty="0" err="1" smtClean="0"/>
              <a:t>rhif</a:t>
            </a:r>
            <a:r>
              <a:rPr lang="en-US" baseline="0" dirty="0" smtClean="0"/>
              <a:t> </a:t>
            </a:r>
            <a:r>
              <a:rPr lang="en-US" baseline="0" dirty="0" err="1" smtClean="0"/>
              <a:t>ffon</a:t>
            </a:r>
            <a:r>
              <a:rPr lang="en-US" baseline="0" smtClean="0"/>
              <a:t> Kara a Linda</a:t>
            </a:r>
            <a:endParaRPr lang="en-US" dirty="0"/>
          </a:p>
        </p:txBody>
      </p:sp>
      <p:sp>
        <p:nvSpPr>
          <p:cNvPr id="4" name="Slide Number Placeholder 3"/>
          <p:cNvSpPr>
            <a:spLocks noGrp="1"/>
          </p:cNvSpPr>
          <p:nvPr>
            <p:ph type="sldNum" sz="quarter" idx="10"/>
          </p:nvPr>
        </p:nvSpPr>
        <p:spPr/>
        <p:txBody>
          <a:bodyPr/>
          <a:lstStyle/>
          <a:p>
            <a:fld id="{F6C2D03F-3102-9447-B771-F38B0444EFBF}" type="slidenum">
              <a:rPr lang="en-US" smtClean="0"/>
              <a:pPr/>
              <a:t>3</a:t>
            </a:fld>
            <a:endParaRPr lang="en-US"/>
          </a:p>
        </p:txBody>
      </p:sp>
    </p:spTree>
    <p:extLst>
      <p:ext uri="{BB962C8B-B14F-4D97-AF65-F5344CB8AC3E}">
        <p14:creationId xmlns:p14="http://schemas.microsoft.com/office/powerpoint/2010/main" val="1738284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Angen</a:t>
            </a:r>
            <a:r>
              <a:rPr lang="en-US" dirty="0" smtClean="0"/>
              <a:t> </a:t>
            </a:r>
            <a:r>
              <a:rPr lang="en-US" dirty="0" err="1" smtClean="0"/>
              <a:t>rhif</a:t>
            </a:r>
            <a:r>
              <a:rPr lang="en-US" baseline="0" dirty="0" smtClean="0"/>
              <a:t> </a:t>
            </a:r>
            <a:r>
              <a:rPr lang="en-US" baseline="0" dirty="0" err="1" smtClean="0"/>
              <a:t>ffon</a:t>
            </a:r>
            <a:r>
              <a:rPr lang="en-US" baseline="0" smtClean="0"/>
              <a:t> Kara a Linda</a:t>
            </a:r>
            <a:endParaRPr lang="en-US" dirty="0"/>
          </a:p>
        </p:txBody>
      </p:sp>
      <p:sp>
        <p:nvSpPr>
          <p:cNvPr id="4" name="Slide Number Placeholder 3"/>
          <p:cNvSpPr>
            <a:spLocks noGrp="1"/>
          </p:cNvSpPr>
          <p:nvPr>
            <p:ph type="sldNum" sz="quarter" idx="10"/>
          </p:nvPr>
        </p:nvSpPr>
        <p:spPr/>
        <p:txBody>
          <a:bodyPr/>
          <a:lstStyle/>
          <a:p>
            <a:fld id="{F6C2D03F-3102-9447-B771-F38B0444EFBF}" type="slidenum">
              <a:rPr lang="en-US" smtClean="0"/>
              <a:pPr/>
              <a:t>4</a:t>
            </a:fld>
            <a:endParaRPr lang="en-US"/>
          </a:p>
        </p:txBody>
      </p:sp>
    </p:spTree>
    <p:extLst>
      <p:ext uri="{BB962C8B-B14F-4D97-AF65-F5344CB8AC3E}">
        <p14:creationId xmlns:p14="http://schemas.microsoft.com/office/powerpoint/2010/main" val="4194321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Bydd yr </a:t>
            </a:r>
            <a:r>
              <a:rPr lang="en-US" dirty="0" err="1" smtClean="0"/>
              <a:t>erthygl</a:t>
            </a:r>
            <a:r>
              <a:rPr lang="en-US" dirty="0" smtClean="0"/>
              <a:t> </a:t>
            </a:r>
            <a:r>
              <a:rPr lang="en-US" dirty="0" err="1" smtClean="0"/>
              <a:t>yn</a:t>
            </a:r>
            <a:r>
              <a:rPr lang="en-US" dirty="0" smtClean="0"/>
              <a:t> </a:t>
            </a:r>
            <a:r>
              <a:rPr lang="en-US" dirty="0" err="1" smtClean="0"/>
              <a:t>cael</a:t>
            </a:r>
            <a:r>
              <a:rPr lang="en-US" dirty="0" smtClean="0"/>
              <a:t> </a:t>
            </a:r>
            <a:r>
              <a:rPr lang="en-US" dirty="0" err="1" smtClean="0"/>
              <a:t>ei</a:t>
            </a:r>
            <a:r>
              <a:rPr lang="en-US" dirty="0" smtClean="0"/>
              <a:t> </a:t>
            </a:r>
            <a:r>
              <a:rPr lang="en-US" dirty="0" err="1" smtClean="0"/>
              <a:t>rhoi’n</a:t>
            </a:r>
            <a:r>
              <a:rPr lang="en-US" dirty="0" smtClean="0"/>
              <a:t> </a:t>
            </a:r>
            <a:r>
              <a:rPr lang="en-US" dirty="0" err="1" smtClean="0"/>
              <a:t>hwyrach</a:t>
            </a:r>
            <a:r>
              <a:rPr lang="en-US" dirty="0" smtClean="0"/>
              <a:t> </a:t>
            </a:r>
            <a:r>
              <a:rPr lang="en-US" dirty="0" err="1" smtClean="0"/>
              <a:t>yn</a:t>
            </a:r>
            <a:r>
              <a:rPr lang="en-US" dirty="0" smtClean="0"/>
              <a:t> </a:t>
            </a:r>
            <a:r>
              <a:rPr lang="en-US" dirty="0" err="1" smtClean="0"/>
              <a:t>y</a:t>
            </a:r>
            <a:r>
              <a:rPr lang="en-US" dirty="0" smtClean="0"/>
              <a:t> </a:t>
            </a:r>
            <a:r>
              <a:rPr lang="en-US" dirty="0" err="1" smtClean="0"/>
              <a:t>flwyddyn</a:t>
            </a:r>
            <a:r>
              <a:rPr lang="en-US" dirty="0" smtClean="0"/>
              <a:t>.</a:t>
            </a:r>
          </a:p>
          <a:p>
            <a:r>
              <a:rPr lang="en-US" dirty="0" smtClean="0"/>
              <a:t>Bydd </a:t>
            </a:r>
            <a:r>
              <a:rPr lang="en-US" dirty="0" err="1" smtClean="0"/>
              <a:t>trafodaeth</a:t>
            </a:r>
            <a:r>
              <a:rPr lang="en-US" dirty="0" smtClean="0"/>
              <a:t> </a:t>
            </a:r>
            <a:r>
              <a:rPr lang="en-US" dirty="0" err="1" smtClean="0"/>
              <a:t>yn</a:t>
            </a:r>
            <a:r>
              <a:rPr lang="en-US" dirty="0" smtClean="0"/>
              <a:t> </a:t>
            </a:r>
            <a:r>
              <a:rPr lang="en-US" dirty="0" err="1" smtClean="0"/>
              <a:t>cael</a:t>
            </a:r>
            <a:r>
              <a:rPr lang="en-US" dirty="0" smtClean="0"/>
              <a:t> </a:t>
            </a:r>
            <a:r>
              <a:rPr lang="en-US" dirty="0" err="1" smtClean="0"/>
              <a:t>ei</a:t>
            </a:r>
            <a:r>
              <a:rPr lang="en-US" dirty="0" smtClean="0"/>
              <a:t> </a:t>
            </a:r>
            <a:r>
              <a:rPr lang="en-US" dirty="0" err="1" smtClean="0"/>
              <a:t>gynnal</a:t>
            </a:r>
            <a:r>
              <a:rPr lang="en-US" dirty="0" smtClean="0"/>
              <a:t> mewn </a:t>
            </a:r>
            <a:r>
              <a:rPr lang="en-US" dirty="0" err="1" smtClean="0"/>
              <a:t>sesiwn</a:t>
            </a:r>
            <a:r>
              <a:rPr lang="en-US" dirty="0" smtClean="0"/>
              <a:t> </a:t>
            </a:r>
            <a:r>
              <a:rPr lang="en-US" dirty="0" err="1" smtClean="0"/>
              <a:t>theori</a:t>
            </a:r>
            <a:r>
              <a:rPr lang="en-US" dirty="0" smtClean="0"/>
              <a:t> I </a:t>
            </a:r>
            <a:r>
              <a:rPr lang="en-US" dirty="0" err="1" smtClean="0"/>
              <a:t>esbonio</a:t>
            </a:r>
            <a:r>
              <a:rPr lang="en-US" dirty="0" smtClean="0"/>
              <a:t> </a:t>
            </a:r>
            <a:r>
              <a:rPr lang="en-US" dirty="0" err="1" smtClean="0"/>
              <a:t>ymhellach</a:t>
            </a:r>
            <a:r>
              <a:rPr lang="en-US" baseline="0" dirty="0" smtClean="0"/>
              <a:t> </a:t>
            </a:r>
            <a:r>
              <a:rPr lang="en-US" baseline="0" dirty="0" err="1" smtClean="0"/>
              <a:t>sut</a:t>
            </a:r>
            <a:r>
              <a:rPr lang="en-US" baseline="0" dirty="0" smtClean="0"/>
              <a:t> I </a:t>
            </a:r>
            <a:r>
              <a:rPr lang="en-US" baseline="0" dirty="0" err="1" smtClean="0"/>
              <a:t>wneud</a:t>
            </a:r>
            <a:r>
              <a:rPr lang="en-US" baseline="0" dirty="0" smtClean="0"/>
              <a:t> hyn.</a:t>
            </a:r>
            <a:endParaRPr lang="en-US" dirty="0"/>
          </a:p>
        </p:txBody>
      </p:sp>
      <p:sp>
        <p:nvSpPr>
          <p:cNvPr id="4" name="Slide Number Placeholder 3"/>
          <p:cNvSpPr>
            <a:spLocks noGrp="1"/>
          </p:cNvSpPr>
          <p:nvPr>
            <p:ph type="sldNum" sz="quarter" idx="10"/>
          </p:nvPr>
        </p:nvSpPr>
        <p:spPr/>
        <p:txBody>
          <a:bodyPr/>
          <a:lstStyle/>
          <a:p>
            <a:fld id="{F6C2D03F-3102-9447-B771-F38B0444EFBF}" type="slidenum">
              <a:rPr lang="en-US" smtClean="0"/>
              <a:pPr/>
              <a:t>7</a:t>
            </a:fld>
            <a:endParaRPr lang="en-US"/>
          </a:p>
        </p:txBody>
      </p:sp>
    </p:spTree>
    <p:extLst>
      <p:ext uri="{BB962C8B-B14F-4D97-AF65-F5344CB8AC3E}">
        <p14:creationId xmlns:p14="http://schemas.microsoft.com/office/powerpoint/2010/main" val="12820616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lstStyle>
          <a:p>
            <a:r>
              <a:rPr kumimoji="0" lang="en-GB"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GB"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lstStyle>
          <a:p>
            <a:fld id="{36533BB3-2A54-C843-A523-1F25A7C4956E}" type="datetimeFigureOut">
              <a:rPr lang="en-US" smtClean="0"/>
              <a:pPr/>
              <a:t>10/2/18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lstStyle>
          <a:p>
            <a:fld id="{84ACFACB-D1FE-2B48-A677-3892B895BEB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4" name="Date Placeholder 3"/>
          <p:cNvSpPr>
            <a:spLocks noGrp="1"/>
          </p:cNvSpPr>
          <p:nvPr>
            <p:ph type="dt" sz="half" idx="10"/>
          </p:nvPr>
        </p:nvSpPr>
        <p:spPr/>
        <p:txBody>
          <a:bodyPr/>
          <a:lstStyle/>
          <a:p>
            <a:fld id="{36533BB3-2A54-C843-A523-1F25A7C4956E}" type="datetimeFigureOut">
              <a:rPr lang="en-US" smtClean="0"/>
              <a:pPr/>
              <a:t>10/2/18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ACFACB-D1FE-2B48-A677-3892B895BEBC}" type="slidenum">
              <a:rPr lang="en-US" smtClean="0"/>
              <a:pPr/>
              <a:t>‹#›</a:t>
            </a:fld>
            <a:endParaRPr lang="en-US"/>
          </a:p>
        </p:txBody>
      </p:sp>
      <p:sp>
        <p:nvSpPr>
          <p:cNvPr id="7" name="Title 6"/>
          <p:cNvSpPr>
            <a:spLocks noGrp="1"/>
          </p:cNvSpPr>
          <p:nvPr>
            <p:ph type="title"/>
          </p:nvPr>
        </p:nvSpPr>
        <p:spPr/>
        <p:txBody>
          <a:bodyPr rtlCol="0"/>
          <a:lstStyle/>
          <a:p>
            <a:r>
              <a:rPr kumimoji="0" lang="en-GB"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lstStyle>
          <a:p>
            <a:r>
              <a:rPr kumimoji="0" lang="en-GB"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GB" smtClean="0"/>
              <a:t>Click to edit Master text styles</a:t>
            </a:r>
          </a:p>
        </p:txBody>
      </p:sp>
      <p:sp>
        <p:nvSpPr>
          <p:cNvPr id="4" name="Date Placeholder 3"/>
          <p:cNvSpPr>
            <a:spLocks noGrp="1"/>
          </p:cNvSpPr>
          <p:nvPr>
            <p:ph type="dt" sz="half" idx="10"/>
          </p:nvPr>
        </p:nvSpPr>
        <p:spPr/>
        <p:txBody>
          <a:bodyPr/>
          <a:lstStyle/>
          <a:p>
            <a:fld id="{36533BB3-2A54-C843-A523-1F25A7C4956E}" type="datetimeFigureOut">
              <a:rPr lang="en-US" smtClean="0"/>
              <a:pPr/>
              <a:t>10/2/18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ACFACB-D1FE-2B48-A677-3892B895BEBC}"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5" name="Date Placeholder 4"/>
          <p:cNvSpPr>
            <a:spLocks noGrp="1"/>
          </p:cNvSpPr>
          <p:nvPr>
            <p:ph type="dt" sz="half" idx="10"/>
          </p:nvPr>
        </p:nvSpPr>
        <p:spPr/>
        <p:txBody>
          <a:bodyPr/>
          <a:lstStyle/>
          <a:p>
            <a:fld id="{36533BB3-2A54-C843-A523-1F25A7C4956E}" type="datetimeFigureOut">
              <a:rPr lang="en-US" smtClean="0"/>
              <a:pPr/>
              <a:t>10/2/18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ACFACB-D1FE-2B48-A677-3892B895BEBC}" type="slidenum">
              <a:rPr lang="en-US" smtClean="0"/>
              <a:pPr/>
              <a:t>‹#›</a:t>
            </a:fld>
            <a:endParaRPr lang="en-US"/>
          </a:p>
        </p:txBody>
      </p:sp>
      <p:sp>
        <p:nvSpPr>
          <p:cNvPr id="8" name="Title 7"/>
          <p:cNvSpPr>
            <a:spLocks noGrp="1"/>
          </p:cNvSpPr>
          <p:nvPr>
            <p:ph type="title"/>
          </p:nvPr>
        </p:nvSpPr>
        <p:spPr/>
        <p:txBody>
          <a:bodyPr rtlCol="0"/>
          <a:lstStyle/>
          <a:p>
            <a:r>
              <a:rPr kumimoji="0" lang="en-GB"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GB"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GB"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GB"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7" name="Date Placeholder 6"/>
          <p:cNvSpPr>
            <a:spLocks noGrp="1"/>
          </p:cNvSpPr>
          <p:nvPr>
            <p:ph type="dt" sz="half" idx="10"/>
          </p:nvPr>
        </p:nvSpPr>
        <p:spPr/>
        <p:txBody>
          <a:bodyPr/>
          <a:lstStyle/>
          <a:p>
            <a:fld id="{36533BB3-2A54-C843-A523-1F25A7C4956E}" type="datetimeFigureOut">
              <a:rPr lang="en-US" smtClean="0"/>
              <a:pPr/>
              <a:t>10/2/18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4ACFACB-D1FE-2B48-A677-3892B895BEBC}"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6533BB3-2A54-C843-A523-1F25A7C4956E}" type="datetimeFigureOut">
              <a:rPr lang="en-US" smtClean="0"/>
              <a:pPr/>
              <a:t>10/2/18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4ACFACB-D1FE-2B48-A677-3892B895BEBC}" type="slidenum">
              <a:rPr lang="en-US" smtClean="0"/>
              <a:pPr/>
              <a:t>‹#›</a:t>
            </a:fld>
            <a:endParaRPr lang="en-US"/>
          </a:p>
        </p:txBody>
      </p:sp>
      <p:sp>
        <p:nvSpPr>
          <p:cNvPr id="6" name="Title 5"/>
          <p:cNvSpPr>
            <a:spLocks noGrp="1"/>
          </p:cNvSpPr>
          <p:nvPr>
            <p:ph type="title"/>
          </p:nvPr>
        </p:nvSpPr>
        <p:spPr/>
        <p:txBody>
          <a:bodyPr rtlCol="0"/>
          <a:lstStyle/>
          <a:p>
            <a:r>
              <a:rPr kumimoji="0" lang="en-GB"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533BB3-2A54-C843-A523-1F25A7C4956E}" type="datetimeFigureOut">
              <a:rPr lang="en-US" smtClean="0"/>
              <a:pPr/>
              <a:t>10/2/18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4ACFACB-D1FE-2B48-A677-3892B895BEB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lstStyle>
          <a:p>
            <a:r>
              <a:rPr kumimoji="0" lang="en-GB"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lstStyle>
          <a:p>
            <a:pPr lvl="0" eaLnBrk="1" latinLnBrk="0" hangingPunct="1"/>
            <a:r>
              <a:rPr kumimoji="0" lang="en-GB"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36533BB3-2A54-C843-A523-1F25A7C4956E}" type="datetimeFigureOut">
              <a:rPr lang="en-US" smtClean="0"/>
              <a:pPr/>
              <a:t>10/2/18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ACFACB-D1FE-2B48-A677-3892B895BEBC}"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lstStyle>
          <a:p>
            <a:pPr lvl="0" eaLnBrk="1" latinLnBrk="0" hangingPunct="1"/>
            <a:r>
              <a:rPr kumimoji="0" lang="en-GB"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lstStyle>
          <a:p>
            <a:r>
              <a:rPr kumimoji="0" lang="en-GB"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lstStyle>
          <a:p>
            <a:fld id="{36533BB3-2A54-C843-A523-1F25A7C4956E}" type="datetimeFigureOut">
              <a:rPr lang="en-US" smtClean="0"/>
              <a:pPr/>
              <a:t>10/2/18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84ACFACB-D1FE-2B48-A677-3892B895BEBC}"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lstStyle>
          <a:p>
            <a:r>
              <a:rPr kumimoji="0" lang="en-GB"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GB"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4" name="Date Placeholder 3"/>
          <p:cNvSpPr>
            <a:spLocks noGrp="1"/>
          </p:cNvSpPr>
          <p:nvPr>
            <p:ph type="dt" sz="half" idx="10"/>
          </p:nvPr>
        </p:nvSpPr>
        <p:spPr/>
        <p:txBody>
          <a:bodyPr/>
          <a:lstStyle/>
          <a:p>
            <a:fld id="{36533BB3-2A54-C843-A523-1F25A7C4956E}" type="datetimeFigureOut">
              <a:rPr lang="en-US" smtClean="0"/>
              <a:pPr/>
              <a:t>10/2/18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ACFACB-D1FE-2B48-A677-3892B895BEB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GB"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GB" smtClean="0"/>
              <a:t>Click to edit Master text styles</a:t>
            </a:r>
          </a:p>
          <a:p>
            <a:pPr lvl="1" eaLnBrk="1" latinLnBrk="0" hangingPunct="1"/>
            <a:r>
              <a:rPr lang="en-GB" smtClean="0"/>
              <a:t>Second level</a:t>
            </a:r>
          </a:p>
          <a:p>
            <a:pPr lvl="2" eaLnBrk="1" latinLnBrk="0" hangingPunct="1"/>
            <a:r>
              <a:rPr lang="en-GB" smtClean="0"/>
              <a:t>Third level</a:t>
            </a:r>
          </a:p>
          <a:p>
            <a:pPr lvl="3" eaLnBrk="1" latinLnBrk="0" hangingPunct="1"/>
            <a:r>
              <a:rPr lang="en-GB" smtClean="0"/>
              <a:t>Fourth level</a:t>
            </a:r>
          </a:p>
          <a:p>
            <a:pPr lvl="4" eaLnBrk="1" latinLnBrk="0" hangingPunct="1"/>
            <a:r>
              <a:rPr lang="en-GB" smtClean="0"/>
              <a:t>Fifth level</a:t>
            </a:r>
            <a:endParaRPr kumimoji="0" lang="en-US"/>
          </a:p>
        </p:txBody>
      </p:sp>
      <p:sp>
        <p:nvSpPr>
          <p:cNvPr id="4" name="Date Placeholder 3"/>
          <p:cNvSpPr>
            <a:spLocks noGrp="1"/>
          </p:cNvSpPr>
          <p:nvPr>
            <p:ph type="dt" sz="half" idx="10"/>
          </p:nvPr>
        </p:nvSpPr>
        <p:spPr/>
        <p:txBody>
          <a:bodyPr/>
          <a:lstStyle/>
          <a:p>
            <a:fld id="{36533BB3-2A54-C843-A523-1F25A7C4956E}" type="datetimeFigureOut">
              <a:rPr lang="en-US" smtClean="0"/>
              <a:pPr/>
              <a:t>10/2/18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ACFACB-D1FE-2B48-A677-3892B895BEB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GB"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GB" smtClean="0"/>
              <a:t>Click to edit Master text styles</a:t>
            </a:r>
          </a:p>
          <a:p>
            <a:pPr lvl="1" eaLnBrk="1" latinLnBrk="0" hangingPunct="1"/>
            <a:r>
              <a:rPr kumimoji="0" lang="en-GB" smtClean="0"/>
              <a:t>Second level</a:t>
            </a:r>
          </a:p>
          <a:p>
            <a:pPr lvl="2" eaLnBrk="1" latinLnBrk="0" hangingPunct="1"/>
            <a:r>
              <a:rPr kumimoji="0" lang="en-GB" smtClean="0"/>
              <a:t>Third level</a:t>
            </a:r>
          </a:p>
          <a:p>
            <a:pPr lvl="3" eaLnBrk="1" latinLnBrk="0" hangingPunct="1"/>
            <a:r>
              <a:rPr kumimoji="0" lang="en-GB" smtClean="0"/>
              <a:t>Fourth level</a:t>
            </a:r>
          </a:p>
          <a:p>
            <a:pPr lvl="4" eaLnBrk="1" latinLnBrk="0" hangingPunct="1"/>
            <a:r>
              <a:rPr kumimoji="0" lang="en-GB"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lstStyle>
          <a:p>
            <a:fld id="{36533BB3-2A54-C843-A523-1F25A7C4956E}" type="datetimeFigureOut">
              <a:rPr lang="en-US" smtClean="0"/>
              <a:pPr/>
              <a:t>10/2/18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lstStyle>
          <a:p>
            <a:fld id="{84ACFACB-D1FE-2B48-A677-3892B895BEB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mailto:natalie.griffiths@uwtsd.ac.uk" TargetMode="External"/><Relationship Id="rId4" Type="http://schemas.openxmlformats.org/officeDocument/2006/relationships/hyperlink" Target="mailto:d.b.thomas@uwtsd.ac.uk" TargetMode="External"/><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hyperlink" Target="mailto:natalie.griffiths@uwtsd.ac.uk" TargetMode="External"/><Relationship Id="rId4" Type="http://schemas.openxmlformats.org/officeDocument/2006/relationships/hyperlink" Target="mailto:d.b.thomas@uwtsd.ac.uk" TargetMode="External"/><Relationship Id="rId5" Type="http://schemas.openxmlformats.org/officeDocument/2006/relationships/hyperlink" Target="mailto:c.morgan@uwtsd.ac.uk" TargetMode="External"/><Relationship Id="rId6" Type="http://schemas.openxmlformats.org/officeDocument/2006/relationships/hyperlink" Target="mailto:C.bleasdale@uwtsd.ac.uk" TargetMode="External"/><Relationship Id="rId7" Type="http://schemas.openxmlformats.org/officeDocument/2006/relationships/hyperlink" Target="mailto:C.Evans-Thomas@uwtsd.ac.uk" TargetMode="External"/><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hyperlink" Target="mailto:natalie.griffiths@uwtsd.ac.uk" TargetMode="External"/><Relationship Id="rId4" Type="http://schemas.openxmlformats.org/officeDocument/2006/relationships/hyperlink" Target="mailto:l.davies@uwtsd.ac.uk" TargetMode="External"/><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ECAD4002C</a:t>
            </a:r>
            <a:endParaRPr lang="en-US" dirty="0"/>
          </a:p>
        </p:txBody>
      </p:sp>
      <p:sp>
        <p:nvSpPr>
          <p:cNvPr id="3" name="Subtitle 2"/>
          <p:cNvSpPr>
            <a:spLocks noGrp="1"/>
          </p:cNvSpPr>
          <p:nvPr>
            <p:ph type="subTitle" idx="1"/>
          </p:nvPr>
        </p:nvSpPr>
        <p:spPr/>
        <p:txBody>
          <a:bodyPr/>
          <a:lstStyle/>
          <a:p>
            <a:r>
              <a:rPr lang="en-US" dirty="0" err="1" smtClean="0"/>
              <a:t>Yr</a:t>
            </a:r>
            <a:r>
              <a:rPr lang="en-US" dirty="0" smtClean="0"/>
              <a:t> </a:t>
            </a:r>
            <a:r>
              <a:rPr lang="en-US" dirty="0" err="1" smtClean="0"/>
              <a:t>Iaith</a:t>
            </a:r>
            <a:r>
              <a:rPr lang="en-US" dirty="0" smtClean="0"/>
              <a:t> </a:t>
            </a:r>
            <a:r>
              <a:rPr lang="en-US" dirty="0" err="1" smtClean="0"/>
              <a:t>ar</a:t>
            </a:r>
            <a:r>
              <a:rPr lang="en-US" dirty="0" smtClean="0"/>
              <a:t> </a:t>
            </a:r>
            <a:r>
              <a:rPr lang="en-US" dirty="0" err="1" smtClean="0"/>
              <a:t>Daith</a:t>
            </a:r>
            <a:endParaRPr lang="en-US" dirty="0" smtClean="0"/>
          </a:p>
          <a:p>
            <a:r>
              <a:rPr lang="en-US" dirty="0" smtClean="0"/>
              <a:t>2018 - 2019</a:t>
            </a:r>
            <a:endParaRPr lang="en-US" dirty="0"/>
          </a:p>
        </p:txBody>
      </p:sp>
      <p:pic>
        <p:nvPicPr>
          <p:cNvPr id="6" name="Picture 5" descr="TSD Logo.png"/>
          <p:cNvPicPr>
            <a:picLocks noChangeAspect="1"/>
          </p:cNvPicPr>
          <p:nvPr/>
        </p:nvPicPr>
        <p:blipFill>
          <a:blip r:embed="rId3"/>
          <a:stretch>
            <a:fillRect/>
          </a:stretch>
        </p:blipFill>
        <p:spPr>
          <a:xfrm>
            <a:off x="306208" y="292476"/>
            <a:ext cx="3810000" cy="12573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86153" y="1293759"/>
            <a:ext cx="8229600" cy="4525963"/>
          </a:xfrm>
        </p:spPr>
        <p:txBody>
          <a:bodyPr>
            <a:normAutofit/>
          </a:bodyPr>
          <a:lstStyle/>
          <a:p>
            <a:pPr hangingPunct="0">
              <a:defRPr/>
            </a:pPr>
            <a:endParaRPr lang="en-GB" b="1" dirty="0" smtClean="0"/>
          </a:p>
          <a:p>
            <a:pPr hangingPunct="0">
              <a:defRPr/>
            </a:pPr>
            <a:r>
              <a:rPr lang="en-GB" b="1" dirty="0" smtClean="0"/>
              <a:t>Natalie Griffiths   </a:t>
            </a:r>
            <a:r>
              <a:rPr lang="en-GB" dirty="0" smtClean="0"/>
              <a:t>(Module Lead)</a:t>
            </a:r>
            <a:r>
              <a:rPr lang="en-GB" b="1" dirty="0" smtClean="0"/>
              <a:t>                                </a:t>
            </a:r>
            <a:r>
              <a:rPr lang="en-GB" dirty="0" smtClean="0">
                <a:hlinkClick r:id="rId3"/>
              </a:rPr>
              <a:t>natalie.griffiths@uwtsd.ac.uk</a:t>
            </a:r>
            <a:endParaRPr lang="en-GB" dirty="0" smtClean="0"/>
          </a:p>
          <a:p>
            <a:pPr hangingPunct="0">
              <a:defRPr/>
            </a:pPr>
            <a:endParaRPr lang="en-GB" dirty="0" smtClean="0"/>
          </a:p>
          <a:p>
            <a:r>
              <a:rPr lang="en-GB" b="1" dirty="0" smtClean="0"/>
              <a:t>Diane </a:t>
            </a:r>
            <a:r>
              <a:rPr lang="en-GB" b="1" dirty="0"/>
              <a:t>Thomas</a:t>
            </a:r>
            <a:r>
              <a:rPr lang="en-GB" dirty="0" smtClean="0"/>
              <a:t> ( Deputy Lead)</a:t>
            </a:r>
          </a:p>
          <a:p>
            <a:r>
              <a:rPr lang="en-GB" dirty="0" smtClean="0">
                <a:hlinkClick r:id="rId4"/>
              </a:rPr>
              <a:t>d.b.thomas@uwtsd.ac.uk</a:t>
            </a:r>
            <a:endParaRPr lang="en-GB" dirty="0" smtClean="0"/>
          </a:p>
          <a:p>
            <a:endParaRPr lang="en-US" dirty="0"/>
          </a:p>
          <a:p>
            <a:endParaRPr lang="en-US" dirty="0"/>
          </a:p>
          <a:p>
            <a:endParaRPr lang="en-GB" dirty="0" smtClean="0"/>
          </a:p>
          <a:p>
            <a:endParaRPr lang="en-US" dirty="0" smtClean="0"/>
          </a:p>
          <a:p>
            <a:pPr marL="109728" indent="0">
              <a:buNone/>
            </a:pPr>
            <a:endParaRPr lang="en-US" dirty="0" smtClean="0"/>
          </a:p>
          <a:p>
            <a:pPr marL="109728" indent="0">
              <a:buNone/>
            </a:pPr>
            <a:endParaRPr lang="en-US" dirty="0"/>
          </a:p>
        </p:txBody>
      </p:sp>
      <p:sp>
        <p:nvSpPr>
          <p:cNvPr id="3" name="Title 2"/>
          <p:cNvSpPr>
            <a:spLocks noGrp="1"/>
          </p:cNvSpPr>
          <p:nvPr>
            <p:ph type="title"/>
          </p:nvPr>
        </p:nvSpPr>
        <p:spPr/>
        <p:txBody>
          <a:bodyPr/>
          <a:lstStyle/>
          <a:p>
            <a:r>
              <a:rPr lang="en-US" dirty="0" err="1" smtClean="0"/>
              <a:t>Pwy</a:t>
            </a:r>
            <a:r>
              <a:rPr lang="en-US" dirty="0" smtClean="0"/>
              <a:t> </a:t>
            </a:r>
            <a:r>
              <a:rPr lang="en-US" dirty="0" err="1" smtClean="0"/>
              <a:t>i</a:t>
            </a:r>
            <a:r>
              <a:rPr lang="en-US" dirty="0" smtClean="0"/>
              <a:t> </a:t>
            </a:r>
            <a:r>
              <a:rPr lang="en-US" dirty="0" err="1" smtClean="0"/>
              <a:t>gysylltu</a:t>
            </a:r>
            <a:r>
              <a:rPr lang="en-US" dirty="0" smtClean="0"/>
              <a:t>? Contact Details</a:t>
            </a:r>
            <a:endParaRPr lang="en-US" dirty="0"/>
          </a:p>
        </p:txBody>
      </p:sp>
    </p:spTree>
    <p:extLst>
      <p:ext uri="{BB962C8B-B14F-4D97-AF65-F5344CB8AC3E}">
        <p14:creationId xmlns:p14="http://schemas.microsoft.com/office/powerpoint/2010/main" val="643355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86153" y="1293759"/>
            <a:ext cx="8229600" cy="4525963"/>
          </a:xfrm>
        </p:spPr>
        <p:txBody>
          <a:bodyPr>
            <a:normAutofit fontScale="92500" lnSpcReduction="10000"/>
          </a:bodyPr>
          <a:lstStyle/>
          <a:p>
            <a:pPr hangingPunct="0">
              <a:defRPr/>
            </a:pPr>
            <a:endParaRPr lang="en-GB" b="1" dirty="0" smtClean="0"/>
          </a:p>
          <a:p>
            <a:pPr hangingPunct="0">
              <a:defRPr/>
            </a:pPr>
            <a:r>
              <a:rPr lang="en-GB" b="1" dirty="0" smtClean="0"/>
              <a:t>Natalie Griffiths   </a:t>
            </a:r>
            <a:r>
              <a:rPr lang="en-GB" dirty="0" smtClean="0"/>
              <a:t>(</a:t>
            </a:r>
            <a:r>
              <a:rPr lang="en-GB" dirty="0" err="1" smtClean="0"/>
              <a:t>Cydlynydd</a:t>
            </a:r>
            <a:r>
              <a:rPr lang="en-GB" dirty="0" smtClean="0"/>
              <a:t> y </a:t>
            </a:r>
            <a:r>
              <a:rPr lang="en-GB" dirty="0" err="1" smtClean="0"/>
              <a:t>Modiwl</a:t>
            </a:r>
            <a:r>
              <a:rPr lang="en-GB" dirty="0" smtClean="0"/>
              <a:t>)</a:t>
            </a:r>
            <a:r>
              <a:rPr lang="en-GB" b="1" dirty="0" smtClean="0"/>
              <a:t>                                </a:t>
            </a:r>
            <a:r>
              <a:rPr lang="en-GB" dirty="0" smtClean="0">
                <a:hlinkClick r:id="rId3"/>
              </a:rPr>
              <a:t>natalie.griffiths@uwtsd.ac.uk</a:t>
            </a:r>
            <a:endParaRPr lang="en-GB" dirty="0" smtClean="0"/>
          </a:p>
          <a:p>
            <a:r>
              <a:rPr lang="en-GB" b="1" dirty="0" smtClean="0"/>
              <a:t>Diane </a:t>
            </a:r>
            <a:r>
              <a:rPr lang="en-GB" b="1" dirty="0"/>
              <a:t>Thomas</a:t>
            </a:r>
            <a:r>
              <a:rPr lang="en-GB" dirty="0" smtClean="0"/>
              <a:t> </a:t>
            </a:r>
          </a:p>
          <a:p>
            <a:r>
              <a:rPr lang="en-GB" dirty="0" smtClean="0">
                <a:hlinkClick r:id="rId4"/>
              </a:rPr>
              <a:t>d.b.thomas@uwtsd.ac.uk</a:t>
            </a:r>
            <a:endParaRPr lang="en-GB" dirty="0" smtClean="0"/>
          </a:p>
          <a:p>
            <a:r>
              <a:rPr lang="en-GB" b="1" dirty="0" smtClean="0"/>
              <a:t>Catherine Morgan</a:t>
            </a:r>
            <a:endParaRPr lang="en-GB" b="1" dirty="0"/>
          </a:p>
          <a:p>
            <a:r>
              <a:rPr lang="en-US" dirty="0" smtClean="0">
                <a:hlinkClick r:id="rId5"/>
              </a:rPr>
              <a:t>c.morgan@uwtsd.ac.uk</a:t>
            </a:r>
            <a:endParaRPr lang="en-US" dirty="0" smtClean="0"/>
          </a:p>
          <a:p>
            <a:r>
              <a:rPr lang="en-US" dirty="0" smtClean="0"/>
              <a:t>Catharine </a:t>
            </a:r>
            <a:r>
              <a:rPr lang="en-US" dirty="0" err="1" smtClean="0"/>
              <a:t>Bleasdale</a:t>
            </a:r>
            <a:endParaRPr lang="en-US" dirty="0" smtClean="0"/>
          </a:p>
          <a:p>
            <a:r>
              <a:rPr lang="en-US" dirty="0">
                <a:hlinkClick r:id="rId6"/>
              </a:rPr>
              <a:t>c</a:t>
            </a:r>
            <a:r>
              <a:rPr lang="en-US" dirty="0" smtClean="0">
                <a:hlinkClick r:id="rId6"/>
              </a:rPr>
              <a:t>.bleasdale@uwtsd.ac.uk</a:t>
            </a:r>
            <a:endParaRPr lang="en-US" dirty="0" smtClean="0"/>
          </a:p>
          <a:p>
            <a:r>
              <a:rPr lang="en-US" dirty="0" err="1" smtClean="0"/>
              <a:t>Catrin</a:t>
            </a:r>
            <a:r>
              <a:rPr lang="en-US" dirty="0" smtClean="0"/>
              <a:t> Evans</a:t>
            </a:r>
            <a:r>
              <a:rPr lang="mr-IN" dirty="0" smtClean="0"/>
              <a:t>–</a:t>
            </a:r>
            <a:r>
              <a:rPr lang="en-US" dirty="0" smtClean="0"/>
              <a:t>Thomas</a:t>
            </a:r>
          </a:p>
          <a:p>
            <a:r>
              <a:rPr lang="en-US" dirty="0" smtClean="0">
                <a:hlinkClick r:id="rId7"/>
              </a:rPr>
              <a:t>C.Evans-Thomas@uwtsd.ac.uk</a:t>
            </a:r>
            <a:r>
              <a:rPr lang="en-US" dirty="0" smtClean="0"/>
              <a:t>  </a:t>
            </a:r>
          </a:p>
          <a:p>
            <a:endParaRPr lang="en-US" dirty="0"/>
          </a:p>
          <a:p>
            <a:endParaRPr lang="en-US" dirty="0"/>
          </a:p>
          <a:p>
            <a:endParaRPr lang="en-GB" dirty="0" smtClean="0"/>
          </a:p>
          <a:p>
            <a:endParaRPr lang="en-US" dirty="0" smtClean="0"/>
          </a:p>
          <a:p>
            <a:pPr marL="109728" indent="0">
              <a:buNone/>
            </a:pPr>
            <a:endParaRPr lang="en-US" dirty="0" smtClean="0"/>
          </a:p>
          <a:p>
            <a:pPr marL="109728" indent="0">
              <a:buNone/>
            </a:pPr>
            <a:endParaRPr lang="en-US" dirty="0"/>
          </a:p>
        </p:txBody>
      </p:sp>
      <p:sp>
        <p:nvSpPr>
          <p:cNvPr id="3" name="Title 2"/>
          <p:cNvSpPr>
            <a:spLocks noGrp="1"/>
          </p:cNvSpPr>
          <p:nvPr>
            <p:ph type="title"/>
          </p:nvPr>
        </p:nvSpPr>
        <p:spPr/>
        <p:txBody>
          <a:bodyPr>
            <a:normAutofit fontScale="90000"/>
          </a:bodyPr>
          <a:lstStyle/>
          <a:p>
            <a:r>
              <a:rPr lang="en-US" dirty="0" smtClean="0"/>
              <a:t>Language Tutors</a:t>
            </a:r>
            <a:br>
              <a:rPr lang="en-US" dirty="0" smtClean="0"/>
            </a:br>
            <a:r>
              <a:rPr lang="en-US" dirty="0" smtClean="0"/>
              <a:t>Contact Details</a:t>
            </a:r>
            <a:endParaRPr lang="en-US" dirty="0"/>
          </a:p>
        </p:txBody>
      </p:sp>
    </p:spTree>
    <p:extLst>
      <p:ext uri="{BB962C8B-B14F-4D97-AF65-F5344CB8AC3E}">
        <p14:creationId xmlns:p14="http://schemas.microsoft.com/office/powerpoint/2010/main" val="42451241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86153" y="1293759"/>
            <a:ext cx="8229600" cy="4525963"/>
          </a:xfrm>
        </p:spPr>
        <p:txBody>
          <a:bodyPr>
            <a:normAutofit/>
          </a:bodyPr>
          <a:lstStyle/>
          <a:p>
            <a:pPr hangingPunct="0">
              <a:defRPr/>
            </a:pPr>
            <a:endParaRPr lang="en-GB" b="1" dirty="0" smtClean="0"/>
          </a:p>
          <a:p>
            <a:pPr hangingPunct="0">
              <a:defRPr/>
            </a:pPr>
            <a:endParaRPr lang="en-GB" b="1" dirty="0"/>
          </a:p>
          <a:p>
            <a:pPr hangingPunct="0">
              <a:defRPr/>
            </a:pPr>
            <a:r>
              <a:rPr lang="en-GB" b="1" dirty="0" smtClean="0"/>
              <a:t>Natalie Griffiths   </a:t>
            </a:r>
            <a:r>
              <a:rPr lang="en-GB" dirty="0" smtClean="0"/>
              <a:t>(English Medium)</a:t>
            </a:r>
            <a:r>
              <a:rPr lang="en-GB" b="1" dirty="0" smtClean="0"/>
              <a:t>                                </a:t>
            </a:r>
            <a:r>
              <a:rPr lang="en-GB" dirty="0" smtClean="0">
                <a:hlinkClick r:id="rId3"/>
              </a:rPr>
              <a:t>natalie.griffiths@uwtsd.ac.uk</a:t>
            </a:r>
            <a:endParaRPr lang="en-GB" dirty="0" smtClean="0"/>
          </a:p>
          <a:p>
            <a:pPr hangingPunct="0">
              <a:defRPr/>
            </a:pPr>
            <a:endParaRPr lang="en-GB" dirty="0" smtClean="0"/>
          </a:p>
          <a:p>
            <a:r>
              <a:rPr lang="en-GB" b="1" dirty="0" smtClean="0"/>
              <a:t>Linda Davies (</a:t>
            </a:r>
            <a:r>
              <a:rPr lang="en-GB" b="1" dirty="0" err="1" smtClean="0"/>
              <a:t>Cyfrwng</a:t>
            </a:r>
            <a:r>
              <a:rPr lang="en-GB" b="1" dirty="0" smtClean="0"/>
              <a:t> </a:t>
            </a:r>
            <a:r>
              <a:rPr lang="en-GB" b="1" dirty="0" err="1" smtClean="0"/>
              <a:t>Cymraeg</a:t>
            </a:r>
            <a:r>
              <a:rPr lang="en-GB" b="1" dirty="0" smtClean="0"/>
              <a:t>)</a:t>
            </a:r>
            <a:endParaRPr lang="en-GB" b="1" dirty="0"/>
          </a:p>
          <a:p>
            <a:r>
              <a:rPr lang="en-GB" b="1" dirty="0"/>
              <a:t> </a:t>
            </a:r>
            <a:r>
              <a:rPr lang="en-US" dirty="0" smtClean="0">
                <a:hlinkClick r:id="rId4"/>
              </a:rPr>
              <a:t>l.davies@uwtsd.ac.uk</a:t>
            </a:r>
            <a:endParaRPr lang="en-US" dirty="0" smtClean="0"/>
          </a:p>
          <a:p>
            <a:endParaRPr lang="en-US" dirty="0"/>
          </a:p>
          <a:p>
            <a:endParaRPr lang="en-US" dirty="0"/>
          </a:p>
          <a:p>
            <a:endParaRPr lang="en-GB" dirty="0" smtClean="0"/>
          </a:p>
          <a:p>
            <a:endParaRPr lang="en-US" dirty="0" smtClean="0"/>
          </a:p>
          <a:p>
            <a:pPr marL="109728" indent="0">
              <a:buNone/>
            </a:pPr>
            <a:endParaRPr lang="en-US" dirty="0" smtClean="0"/>
          </a:p>
          <a:p>
            <a:pPr marL="109728" indent="0">
              <a:buNone/>
            </a:pPr>
            <a:endParaRPr lang="en-US" dirty="0"/>
          </a:p>
        </p:txBody>
      </p:sp>
      <p:sp>
        <p:nvSpPr>
          <p:cNvPr id="3" name="Title 2"/>
          <p:cNvSpPr>
            <a:spLocks noGrp="1"/>
          </p:cNvSpPr>
          <p:nvPr>
            <p:ph type="title"/>
          </p:nvPr>
        </p:nvSpPr>
        <p:spPr/>
        <p:txBody>
          <a:bodyPr>
            <a:normAutofit fontScale="90000"/>
          </a:bodyPr>
          <a:lstStyle/>
          <a:p>
            <a:r>
              <a:rPr lang="en-US" dirty="0" smtClean="0"/>
              <a:t>Theory Tutors</a:t>
            </a:r>
            <a:br>
              <a:rPr lang="en-US" dirty="0" smtClean="0"/>
            </a:br>
            <a:r>
              <a:rPr lang="en-US" dirty="0" smtClean="0"/>
              <a:t>Contact Details</a:t>
            </a:r>
            <a:endParaRPr lang="en-US" dirty="0"/>
          </a:p>
        </p:txBody>
      </p:sp>
    </p:spTree>
    <p:extLst>
      <p:ext uri="{BB962C8B-B14F-4D97-AF65-F5344CB8AC3E}">
        <p14:creationId xmlns:p14="http://schemas.microsoft.com/office/powerpoint/2010/main" val="1820537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normAutofit fontScale="92500"/>
          </a:bodyPr>
          <a:lstStyle/>
          <a:p>
            <a:pPr lvl="0" fontAlgn="base" hangingPunct="0"/>
            <a:r>
              <a:rPr lang="en-US" dirty="0" smtClean="0"/>
              <a:t>To develop trainees’ knowledge and understanding of the Welsh language and to develop their confidence in using it orally and in writing.</a:t>
            </a:r>
          </a:p>
          <a:p>
            <a:pPr lvl="0" fontAlgn="base" hangingPunct="0">
              <a:buNone/>
            </a:pPr>
            <a:endParaRPr lang="en-GB" dirty="0" smtClean="0"/>
          </a:p>
          <a:p>
            <a:pPr lvl="0" fontAlgn="base" hangingPunct="0"/>
            <a:r>
              <a:rPr lang="en-US" dirty="0" smtClean="0"/>
              <a:t>To </a:t>
            </a:r>
            <a:r>
              <a:rPr lang="en-GB" dirty="0" smtClean="0"/>
              <a:t>enable trainees to deliver the Welsh language correctly when teaching in the primary sector.</a:t>
            </a:r>
          </a:p>
          <a:p>
            <a:pPr marL="109728" indent="0">
              <a:buNone/>
            </a:pPr>
            <a:endParaRPr lang="en-GB" dirty="0" smtClean="0"/>
          </a:p>
          <a:p>
            <a:pPr lvl="0" fontAlgn="base" hangingPunct="0"/>
            <a:r>
              <a:rPr lang="en-US" dirty="0" smtClean="0"/>
              <a:t>To enable trainees to understand the position of Welsh in the context of the National Curriculum in Wales.</a:t>
            </a:r>
            <a:endParaRPr lang="en-GB" dirty="0"/>
          </a:p>
        </p:txBody>
      </p:sp>
      <p:sp>
        <p:nvSpPr>
          <p:cNvPr id="7" name="Title 6"/>
          <p:cNvSpPr>
            <a:spLocks noGrp="1"/>
          </p:cNvSpPr>
          <p:nvPr>
            <p:ph type="title"/>
          </p:nvPr>
        </p:nvSpPr>
        <p:spPr/>
        <p:txBody>
          <a:bodyPr/>
          <a:lstStyle/>
          <a:p>
            <a:r>
              <a:rPr lang="en-GB" dirty="0" err="1" smtClean="0"/>
              <a:t>Amcanion</a:t>
            </a:r>
            <a:r>
              <a:rPr lang="en-GB" dirty="0" smtClean="0"/>
              <a:t> / Aims</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normAutofit fontScale="62500" lnSpcReduction="20000"/>
          </a:bodyPr>
          <a:lstStyle/>
          <a:p>
            <a:pPr>
              <a:buNone/>
            </a:pPr>
            <a:r>
              <a:rPr lang="en-US" sz="3000" dirty="0" smtClean="0"/>
              <a:t>Upon the successful completion of this module, the trainee should:</a:t>
            </a:r>
            <a:endParaRPr lang="en-GB" sz="3000" dirty="0" smtClean="0"/>
          </a:p>
          <a:p>
            <a:pPr marL="109728" indent="0">
              <a:buNone/>
            </a:pPr>
            <a:r>
              <a:rPr lang="cy-GB" sz="3000" dirty="0" smtClean="0"/>
              <a:t> </a:t>
            </a:r>
            <a:endParaRPr lang="en-GB" sz="3000" dirty="0" smtClean="0"/>
          </a:p>
          <a:p>
            <a:pPr lvl="0" fontAlgn="base" hangingPunct="0"/>
            <a:r>
              <a:rPr lang="en-US" sz="3000" dirty="0" smtClean="0"/>
              <a:t>Demonstrate progress in their ability to communicate in Welsh orally, read and write according to their linguistic achievements</a:t>
            </a:r>
            <a:r>
              <a:rPr lang="en-GB" sz="3000" dirty="0" smtClean="0"/>
              <a:t> </a:t>
            </a:r>
          </a:p>
          <a:p>
            <a:pPr lvl="0" fontAlgn="base" hangingPunct="0"/>
            <a:endParaRPr lang="en-GB" sz="3000" dirty="0" smtClean="0"/>
          </a:p>
          <a:p>
            <a:pPr lvl="0" fontAlgn="base" hangingPunct="0"/>
            <a:r>
              <a:rPr lang="en-US" sz="3000" dirty="0" smtClean="0"/>
              <a:t>Begin to understand the methodology of teaching an additional language</a:t>
            </a:r>
          </a:p>
          <a:p>
            <a:pPr lvl="0" fontAlgn="base" hangingPunct="0"/>
            <a:endParaRPr lang="en-GB" sz="3000" dirty="0" smtClean="0"/>
          </a:p>
          <a:p>
            <a:pPr lvl="0" fontAlgn="base" hangingPunct="0"/>
            <a:r>
              <a:rPr lang="en-US" sz="3000" dirty="0" smtClean="0"/>
              <a:t>Begin to understand the Welsh language / Welsh as a Second Language curriculum within the Foundation Phase and Key Stage 2 as well as its relationship with the whole curriculum, including the Curriculum </a:t>
            </a:r>
            <a:r>
              <a:rPr lang="en-US" sz="3000" dirty="0" err="1" smtClean="0"/>
              <a:t>Cymreig</a:t>
            </a:r>
            <a:endParaRPr lang="en-US" sz="3000" dirty="0" smtClean="0"/>
          </a:p>
          <a:p>
            <a:pPr lvl="0" fontAlgn="base" hangingPunct="0">
              <a:buNone/>
            </a:pPr>
            <a:r>
              <a:rPr lang="en-GB" sz="3000" dirty="0" smtClean="0"/>
              <a:t> </a:t>
            </a:r>
          </a:p>
          <a:p>
            <a:pPr lvl="0" fontAlgn="base" hangingPunct="0"/>
            <a:r>
              <a:rPr lang="en-US" sz="3000" dirty="0" err="1" smtClean="0"/>
              <a:t>Organise</a:t>
            </a:r>
            <a:r>
              <a:rPr lang="en-US" sz="3000" dirty="0" smtClean="0"/>
              <a:t> their knowledge and learning through the use of a range of information sources and present their work at the appropriate level.</a:t>
            </a:r>
          </a:p>
          <a:p>
            <a:endParaRPr lang="en-GB" dirty="0"/>
          </a:p>
        </p:txBody>
      </p:sp>
      <p:sp>
        <p:nvSpPr>
          <p:cNvPr id="7" name="Title 6"/>
          <p:cNvSpPr>
            <a:spLocks noGrp="1"/>
          </p:cNvSpPr>
          <p:nvPr>
            <p:ph type="title"/>
          </p:nvPr>
        </p:nvSpPr>
        <p:spPr/>
        <p:txBody>
          <a:bodyPr>
            <a:normAutofit/>
          </a:bodyPr>
          <a:lstStyle/>
          <a:p>
            <a:r>
              <a:rPr lang="cy-GB" sz="3200" dirty="0" smtClean="0">
                <a:effectLst/>
              </a:rPr>
              <a:t>Deilliannau Dysgu / Learning Outcomes</a:t>
            </a:r>
            <a:endParaRPr lang="en-GB" sz="3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err="1" smtClean="0"/>
              <a:t>Aseiniad</a:t>
            </a:r>
            <a:r>
              <a:rPr lang="en-US" dirty="0" smtClean="0"/>
              <a:t> 1 - 40%</a:t>
            </a:r>
            <a:endParaRPr lang="en-US" dirty="0"/>
          </a:p>
        </p:txBody>
      </p:sp>
      <p:sp>
        <p:nvSpPr>
          <p:cNvPr id="10" name="Text Placeholder 9"/>
          <p:cNvSpPr>
            <a:spLocks noGrp="1"/>
          </p:cNvSpPr>
          <p:nvPr>
            <p:ph type="body" idx="1"/>
          </p:nvPr>
        </p:nvSpPr>
        <p:spPr/>
        <p:txBody>
          <a:bodyPr>
            <a:normAutofit fontScale="92500" lnSpcReduction="10000"/>
          </a:bodyPr>
          <a:lstStyle/>
          <a:p>
            <a:r>
              <a:rPr lang="en-GB" dirty="0" err="1"/>
              <a:t>Cyflwyno</a:t>
            </a:r>
            <a:r>
              <a:rPr lang="en-GB" dirty="0"/>
              <a:t> / Submission</a:t>
            </a:r>
          </a:p>
          <a:p>
            <a:r>
              <a:rPr lang="en-GB" dirty="0" smtClean="0"/>
              <a:t>07/12/2018</a:t>
            </a:r>
            <a:endParaRPr lang="en-GB" dirty="0"/>
          </a:p>
        </p:txBody>
      </p:sp>
      <p:sp>
        <p:nvSpPr>
          <p:cNvPr id="12" name="Text Placeholder 11"/>
          <p:cNvSpPr>
            <a:spLocks noGrp="1"/>
          </p:cNvSpPr>
          <p:nvPr>
            <p:ph type="body" sz="half" idx="3"/>
          </p:nvPr>
        </p:nvSpPr>
        <p:spPr/>
        <p:txBody>
          <a:bodyPr>
            <a:normAutofit fontScale="92500" lnSpcReduction="10000"/>
          </a:bodyPr>
          <a:lstStyle/>
          <a:p>
            <a:r>
              <a:rPr lang="en-GB" dirty="0" err="1"/>
              <a:t>Dychwelyd</a:t>
            </a:r>
            <a:r>
              <a:rPr lang="en-GB" dirty="0"/>
              <a:t> / Handback</a:t>
            </a:r>
          </a:p>
          <a:p>
            <a:r>
              <a:rPr lang="en-GB" dirty="0" smtClean="0"/>
              <a:t>15/01/2019</a:t>
            </a:r>
            <a:endParaRPr lang="en-GB" dirty="0"/>
          </a:p>
        </p:txBody>
      </p:sp>
      <p:sp>
        <p:nvSpPr>
          <p:cNvPr id="11" name="Content Placeholder 10"/>
          <p:cNvSpPr>
            <a:spLocks noGrp="1"/>
          </p:cNvSpPr>
          <p:nvPr>
            <p:ph sz="quarter" idx="2"/>
          </p:nvPr>
        </p:nvSpPr>
        <p:spPr/>
        <p:txBody>
          <a:bodyPr/>
          <a:lstStyle/>
          <a:p>
            <a:pPr>
              <a:buNone/>
            </a:pPr>
            <a:r>
              <a:rPr lang="en-US" dirty="0" err="1" smtClean="0"/>
              <a:t>Ymateb</a:t>
            </a:r>
            <a:r>
              <a:rPr lang="en-US" dirty="0" smtClean="0"/>
              <a:t> </a:t>
            </a:r>
            <a:r>
              <a:rPr lang="en-US" dirty="0" err="1" smtClean="0"/>
              <a:t>i</a:t>
            </a:r>
            <a:r>
              <a:rPr lang="en-US" dirty="0" smtClean="0"/>
              <a:t> </a:t>
            </a:r>
            <a:r>
              <a:rPr lang="en-US" dirty="0" err="1" smtClean="0"/>
              <a:t>erthygl</a:t>
            </a:r>
            <a:r>
              <a:rPr lang="en-US" dirty="0" smtClean="0"/>
              <a:t>, </a:t>
            </a:r>
            <a:r>
              <a:rPr lang="en-US" dirty="0" err="1" smtClean="0"/>
              <a:t>gan</a:t>
            </a:r>
            <a:r>
              <a:rPr lang="en-US" dirty="0" smtClean="0"/>
              <a:t> </a:t>
            </a:r>
            <a:r>
              <a:rPr lang="en-US" dirty="0" err="1" smtClean="0"/>
              <a:t>roi</a:t>
            </a:r>
            <a:endParaRPr lang="en-US" dirty="0" smtClean="0"/>
          </a:p>
          <a:p>
            <a:pPr>
              <a:buNone/>
            </a:pPr>
            <a:r>
              <a:rPr lang="en-US" dirty="0" err="1" smtClean="0"/>
              <a:t>tystiolaeth</a:t>
            </a:r>
            <a:r>
              <a:rPr lang="en-US" dirty="0" smtClean="0"/>
              <a:t> o </a:t>
            </a:r>
            <a:r>
              <a:rPr lang="en-US" dirty="0" err="1" smtClean="0"/>
              <a:t>wybodaeth</a:t>
            </a:r>
            <a:endParaRPr lang="en-US" dirty="0" smtClean="0"/>
          </a:p>
          <a:p>
            <a:pPr>
              <a:buNone/>
            </a:pPr>
            <a:r>
              <a:rPr lang="en-US" dirty="0" smtClean="0"/>
              <a:t>a </a:t>
            </a:r>
            <a:r>
              <a:rPr lang="en-US" dirty="0" err="1" smtClean="0"/>
              <a:t>dealltwriaeth</a:t>
            </a:r>
            <a:r>
              <a:rPr lang="en-US" dirty="0" smtClean="0"/>
              <a:t> o</a:t>
            </a:r>
          </a:p>
          <a:p>
            <a:pPr>
              <a:buNone/>
            </a:pPr>
            <a:r>
              <a:rPr lang="en-US" dirty="0" err="1" smtClean="0"/>
              <a:t>themâu</a:t>
            </a:r>
            <a:r>
              <a:rPr lang="en-US" dirty="0" smtClean="0"/>
              <a:t> </a:t>
            </a:r>
            <a:r>
              <a:rPr lang="en-US" dirty="0" err="1" smtClean="0"/>
              <a:t>sy’n</a:t>
            </a:r>
            <a:r>
              <a:rPr lang="en-US" dirty="0" smtClean="0"/>
              <a:t> </a:t>
            </a:r>
            <a:r>
              <a:rPr lang="en-US" dirty="0" err="1" smtClean="0"/>
              <a:t>gysylltiedig</a:t>
            </a:r>
            <a:endParaRPr lang="en-US" dirty="0" smtClean="0"/>
          </a:p>
          <a:p>
            <a:pPr>
              <a:buNone/>
            </a:pPr>
            <a:r>
              <a:rPr lang="en-US" dirty="0" err="1" smtClean="0"/>
              <a:t>ag</a:t>
            </a:r>
            <a:r>
              <a:rPr lang="en-US" dirty="0" smtClean="0"/>
              <a:t> </a:t>
            </a:r>
            <a:r>
              <a:rPr lang="en-US" dirty="0" err="1" smtClean="0"/>
              <a:t>addysgu’r</a:t>
            </a:r>
            <a:r>
              <a:rPr lang="en-US" dirty="0" smtClean="0"/>
              <a:t> </a:t>
            </a:r>
            <a:r>
              <a:rPr lang="en-US" dirty="0" err="1" smtClean="0"/>
              <a:t>Gymraeg</a:t>
            </a:r>
            <a:endParaRPr lang="en-US" dirty="0" smtClean="0"/>
          </a:p>
          <a:p>
            <a:pPr>
              <a:buNone/>
            </a:pPr>
            <a:r>
              <a:rPr lang="en-US" dirty="0" err="1" smtClean="0"/>
              <a:t>yn</a:t>
            </a:r>
            <a:r>
              <a:rPr lang="en-US" dirty="0" smtClean="0"/>
              <a:t> y sector </a:t>
            </a:r>
            <a:r>
              <a:rPr lang="en-US" dirty="0" err="1" smtClean="0"/>
              <a:t>cyfrwng</a:t>
            </a:r>
            <a:endParaRPr lang="en-US" dirty="0" smtClean="0"/>
          </a:p>
          <a:p>
            <a:pPr>
              <a:buNone/>
            </a:pPr>
            <a:r>
              <a:rPr lang="en-US" dirty="0" err="1" smtClean="0"/>
              <a:t>Saesneg</a:t>
            </a:r>
            <a:r>
              <a:rPr lang="en-US" dirty="0" smtClean="0"/>
              <a:t>.</a:t>
            </a:r>
            <a:endParaRPr lang="en-GB" dirty="0" smtClean="0"/>
          </a:p>
          <a:p>
            <a:pPr>
              <a:buNone/>
            </a:pPr>
            <a:endParaRPr lang="en-US" dirty="0"/>
          </a:p>
        </p:txBody>
      </p:sp>
      <p:sp>
        <p:nvSpPr>
          <p:cNvPr id="13" name="Content Placeholder 12"/>
          <p:cNvSpPr>
            <a:spLocks noGrp="1"/>
          </p:cNvSpPr>
          <p:nvPr>
            <p:ph sz="quarter" idx="4"/>
          </p:nvPr>
        </p:nvSpPr>
        <p:spPr/>
        <p:txBody>
          <a:bodyPr/>
          <a:lstStyle/>
          <a:p>
            <a:pPr>
              <a:buNone/>
            </a:pPr>
            <a:r>
              <a:rPr lang="en-US" dirty="0" smtClean="0"/>
              <a:t>A response to an</a:t>
            </a:r>
          </a:p>
          <a:p>
            <a:pPr>
              <a:buNone/>
            </a:pPr>
            <a:r>
              <a:rPr lang="en-US" dirty="0" smtClean="0"/>
              <a:t>article that provides</a:t>
            </a:r>
          </a:p>
          <a:p>
            <a:pPr>
              <a:buNone/>
            </a:pPr>
            <a:r>
              <a:rPr lang="en-US" dirty="0" smtClean="0"/>
              <a:t>evidence of sound</a:t>
            </a:r>
          </a:p>
          <a:p>
            <a:pPr>
              <a:buNone/>
            </a:pPr>
            <a:r>
              <a:rPr lang="en-US" dirty="0" smtClean="0"/>
              <a:t>knowledge and</a:t>
            </a:r>
          </a:p>
          <a:p>
            <a:pPr>
              <a:buNone/>
            </a:pPr>
            <a:r>
              <a:rPr lang="en-US" dirty="0" smtClean="0"/>
              <a:t>understanding of themes</a:t>
            </a:r>
          </a:p>
          <a:p>
            <a:pPr>
              <a:buNone/>
            </a:pPr>
            <a:r>
              <a:rPr lang="en-US" dirty="0" smtClean="0"/>
              <a:t>related to the teaching of Welsh in the English</a:t>
            </a:r>
          </a:p>
          <a:p>
            <a:pPr>
              <a:buNone/>
            </a:pPr>
            <a:r>
              <a:rPr lang="en-US" dirty="0" smtClean="0"/>
              <a:t>medium sector.</a:t>
            </a:r>
            <a:endParaRPr lang="en-GB" dirty="0" smtClean="0"/>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err="1" smtClean="0"/>
              <a:t>Aseiniad</a:t>
            </a:r>
            <a:r>
              <a:rPr lang="en-US" dirty="0" smtClean="0"/>
              <a:t> 2 - 60%</a:t>
            </a:r>
            <a:endParaRPr lang="en-US" dirty="0"/>
          </a:p>
        </p:txBody>
      </p:sp>
      <p:sp>
        <p:nvSpPr>
          <p:cNvPr id="10" name="Text Placeholder 9"/>
          <p:cNvSpPr>
            <a:spLocks noGrp="1"/>
          </p:cNvSpPr>
          <p:nvPr>
            <p:ph type="body" idx="1"/>
          </p:nvPr>
        </p:nvSpPr>
        <p:spPr/>
        <p:txBody>
          <a:bodyPr>
            <a:normAutofit fontScale="92500" lnSpcReduction="10000"/>
          </a:bodyPr>
          <a:lstStyle/>
          <a:p>
            <a:r>
              <a:rPr lang="en-GB" dirty="0" err="1" smtClean="0"/>
              <a:t>Cyflwyno</a:t>
            </a:r>
            <a:r>
              <a:rPr lang="en-GB" dirty="0" smtClean="0"/>
              <a:t> / </a:t>
            </a:r>
            <a:r>
              <a:rPr lang="en-GB" dirty="0" smtClean="0"/>
              <a:t>Submission</a:t>
            </a:r>
          </a:p>
          <a:p>
            <a:r>
              <a:rPr lang="en-GB" dirty="0" smtClean="0"/>
              <a:t>8/5/2019</a:t>
            </a:r>
            <a:endParaRPr lang="en-GB" dirty="0" smtClean="0"/>
          </a:p>
        </p:txBody>
      </p:sp>
      <p:sp>
        <p:nvSpPr>
          <p:cNvPr id="12" name="Text Placeholder 11"/>
          <p:cNvSpPr>
            <a:spLocks noGrp="1"/>
          </p:cNvSpPr>
          <p:nvPr>
            <p:ph type="body" sz="half" idx="3"/>
          </p:nvPr>
        </p:nvSpPr>
        <p:spPr/>
        <p:txBody>
          <a:bodyPr>
            <a:normAutofit fontScale="92500" lnSpcReduction="10000"/>
          </a:bodyPr>
          <a:lstStyle/>
          <a:p>
            <a:r>
              <a:rPr lang="en-GB" dirty="0" err="1" smtClean="0"/>
              <a:t>Dychwelyd</a:t>
            </a:r>
            <a:r>
              <a:rPr lang="en-GB" dirty="0" smtClean="0"/>
              <a:t> / </a:t>
            </a:r>
            <a:r>
              <a:rPr lang="en-GB" dirty="0" smtClean="0"/>
              <a:t>Handback</a:t>
            </a:r>
          </a:p>
          <a:p>
            <a:r>
              <a:rPr lang="en-GB" smtClean="0"/>
              <a:t>6/6/2019</a:t>
            </a:r>
            <a:endParaRPr lang="en-GB" dirty="0" smtClean="0"/>
          </a:p>
        </p:txBody>
      </p:sp>
      <p:sp>
        <p:nvSpPr>
          <p:cNvPr id="11" name="Content Placeholder 10"/>
          <p:cNvSpPr>
            <a:spLocks noGrp="1"/>
          </p:cNvSpPr>
          <p:nvPr>
            <p:ph sz="quarter" idx="2"/>
          </p:nvPr>
        </p:nvSpPr>
        <p:spPr/>
        <p:txBody>
          <a:bodyPr/>
          <a:lstStyle/>
          <a:p>
            <a:pPr>
              <a:buNone/>
            </a:pPr>
            <a:r>
              <a:rPr lang="cy-GB" dirty="0" smtClean="0"/>
              <a:t>Cyfres o dasgau</a:t>
            </a:r>
          </a:p>
          <a:p>
            <a:pPr>
              <a:buNone/>
            </a:pPr>
            <a:r>
              <a:rPr lang="cy-GB" dirty="0" smtClean="0"/>
              <a:t>portffolio ac adfyfyriad</a:t>
            </a:r>
          </a:p>
          <a:p>
            <a:pPr>
              <a:buNone/>
            </a:pPr>
            <a:r>
              <a:rPr lang="cy-GB" dirty="0" smtClean="0"/>
              <a:t>ar y cynnydd a wneir</a:t>
            </a:r>
          </a:p>
          <a:p>
            <a:pPr>
              <a:buNone/>
            </a:pPr>
            <a:r>
              <a:rPr lang="cy-GB" dirty="0" smtClean="0"/>
              <a:t>mewn datblygiad iaith</a:t>
            </a:r>
          </a:p>
          <a:p>
            <a:pPr>
              <a:buNone/>
            </a:pPr>
            <a:r>
              <a:rPr lang="cy-GB" dirty="0" smtClean="0"/>
              <a:t>bersonol ar gyfer</a:t>
            </a:r>
          </a:p>
          <a:p>
            <a:pPr>
              <a:buNone/>
            </a:pPr>
            <a:r>
              <a:rPr lang="cy-GB" dirty="0" smtClean="0"/>
              <a:t>llafaredd, darllen ac</a:t>
            </a:r>
          </a:p>
          <a:p>
            <a:pPr>
              <a:buNone/>
            </a:pPr>
            <a:r>
              <a:rPr lang="cy-GB" dirty="0" smtClean="0"/>
              <a:t>ysgrifennu.</a:t>
            </a:r>
            <a:endParaRPr lang="en-GB" dirty="0" smtClean="0"/>
          </a:p>
          <a:p>
            <a:endParaRPr lang="en-US" dirty="0"/>
          </a:p>
        </p:txBody>
      </p:sp>
      <p:sp>
        <p:nvSpPr>
          <p:cNvPr id="13" name="Content Placeholder 12"/>
          <p:cNvSpPr>
            <a:spLocks noGrp="1"/>
          </p:cNvSpPr>
          <p:nvPr>
            <p:ph sz="quarter" idx="4"/>
          </p:nvPr>
        </p:nvSpPr>
        <p:spPr/>
        <p:txBody>
          <a:bodyPr/>
          <a:lstStyle/>
          <a:p>
            <a:pPr>
              <a:buNone/>
            </a:pPr>
            <a:r>
              <a:rPr lang="en-US" smtClean="0"/>
              <a:t>  A </a:t>
            </a:r>
            <a:r>
              <a:rPr lang="en-US" dirty="0" smtClean="0"/>
              <a:t>series of portfolio</a:t>
            </a:r>
          </a:p>
          <a:p>
            <a:pPr>
              <a:buNone/>
            </a:pPr>
            <a:r>
              <a:rPr lang="en-US" dirty="0" smtClean="0"/>
              <a:t>  tasks giving evidence of improvement in the development of personal language for </a:t>
            </a:r>
            <a:r>
              <a:rPr lang="en-US" dirty="0" err="1" smtClean="0"/>
              <a:t>oracy</a:t>
            </a:r>
            <a:r>
              <a:rPr lang="en-US" dirty="0" smtClean="0"/>
              <a:t>, reading and writing.</a:t>
            </a:r>
            <a:endParaRPr lang="en-GB" dirty="0" smtClean="0"/>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normAutofit/>
          </a:bodyPr>
          <a:lstStyle/>
          <a:p>
            <a:r>
              <a:rPr lang="en-GB" dirty="0"/>
              <a:t> </a:t>
            </a:r>
            <a:r>
              <a:rPr lang="en-GB" b="1" dirty="0" smtClean="0"/>
              <a:t>Task 1: </a:t>
            </a:r>
          </a:p>
          <a:p>
            <a:r>
              <a:rPr lang="en-GB" dirty="0" smtClean="0"/>
              <a:t>Choose </a:t>
            </a:r>
            <a:r>
              <a:rPr lang="en-GB" dirty="0"/>
              <a:t>a suitable story to be presented to a group of children setting out the rationale for choosing that story and the main aims involved in choosing the story. The proposed audience should be noted, and the type of language teaching opportunities the story would offer. This could be presented as a lesson plan. (up to 200 </a:t>
            </a:r>
            <a:r>
              <a:rPr lang="en-GB" dirty="0" smtClean="0"/>
              <a:t>words</a:t>
            </a:r>
            <a:r>
              <a:rPr lang="en-GB" dirty="0"/>
              <a:t>)</a:t>
            </a:r>
          </a:p>
        </p:txBody>
      </p:sp>
      <p:sp>
        <p:nvSpPr>
          <p:cNvPr id="7" name="Title 6"/>
          <p:cNvSpPr>
            <a:spLocks noGrp="1"/>
          </p:cNvSpPr>
          <p:nvPr>
            <p:ph type="title"/>
          </p:nvPr>
        </p:nvSpPr>
        <p:spPr/>
        <p:txBody>
          <a:bodyPr/>
          <a:lstStyle/>
          <a:p>
            <a:r>
              <a:rPr lang="en-US" dirty="0" smtClean="0"/>
              <a:t>Portfolio Tasks (1)</a:t>
            </a:r>
            <a:endParaRPr lang="en-US" dirty="0"/>
          </a:p>
        </p:txBody>
      </p:sp>
    </p:spTree>
    <p:extLst>
      <p:ext uri="{BB962C8B-B14F-4D97-AF65-F5344CB8AC3E}">
        <p14:creationId xmlns:p14="http://schemas.microsoft.com/office/powerpoint/2010/main" val="15189467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normAutofit/>
          </a:bodyPr>
          <a:lstStyle/>
          <a:p>
            <a:r>
              <a:rPr lang="en-GB" b="1" dirty="0" smtClean="0"/>
              <a:t>Task </a:t>
            </a:r>
            <a:r>
              <a:rPr lang="en-GB" b="1" dirty="0"/>
              <a:t>2</a:t>
            </a:r>
            <a:r>
              <a:rPr lang="en-GB" dirty="0"/>
              <a:t>: </a:t>
            </a:r>
            <a:endParaRPr lang="en-GB" dirty="0" smtClean="0"/>
          </a:p>
          <a:p>
            <a:r>
              <a:rPr lang="en-GB" dirty="0" smtClean="0"/>
              <a:t>Read </a:t>
            </a:r>
            <a:r>
              <a:rPr lang="en-GB" dirty="0"/>
              <a:t>a story for a group of children during your PAP period. You will need to film yourself as evidence for you to </a:t>
            </a:r>
            <a:r>
              <a:rPr lang="en-GB" dirty="0" err="1"/>
              <a:t>analyze</a:t>
            </a:r>
            <a:r>
              <a:rPr lang="en-GB" dirty="0"/>
              <a:t> and submit it as part of the module's assessment. (up to 5 minutes)</a:t>
            </a:r>
          </a:p>
          <a:p>
            <a:r>
              <a:rPr lang="en-GB" dirty="0"/>
              <a:t> </a:t>
            </a:r>
          </a:p>
          <a:p>
            <a:r>
              <a:rPr lang="en-GB" b="1" dirty="0"/>
              <a:t>Task 3</a:t>
            </a:r>
            <a:r>
              <a:rPr lang="en-GB"/>
              <a:t>: </a:t>
            </a:r>
            <a:endParaRPr lang="en-GB" smtClean="0"/>
          </a:p>
          <a:p>
            <a:r>
              <a:rPr lang="en-GB" smtClean="0"/>
              <a:t>Written </a:t>
            </a:r>
            <a:r>
              <a:rPr lang="en-GB" dirty="0"/>
              <a:t>reflection on task 2 (up to 1200 words)</a:t>
            </a:r>
          </a:p>
          <a:p>
            <a:endParaRPr lang="en-US" dirty="0"/>
          </a:p>
        </p:txBody>
      </p:sp>
      <p:sp>
        <p:nvSpPr>
          <p:cNvPr id="7" name="Title 6"/>
          <p:cNvSpPr>
            <a:spLocks noGrp="1"/>
          </p:cNvSpPr>
          <p:nvPr>
            <p:ph type="title"/>
          </p:nvPr>
        </p:nvSpPr>
        <p:spPr/>
        <p:txBody>
          <a:bodyPr/>
          <a:lstStyle/>
          <a:p>
            <a:r>
              <a:rPr lang="en-US" dirty="0" smtClean="0"/>
              <a:t>Portfolio Tasks (2 &amp; 3)</a:t>
            </a:r>
            <a:endParaRPr lang="en-US" dirty="0"/>
          </a:p>
        </p:txBody>
      </p:sp>
    </p:spTree>
    <p:extLst>
      <p:ext uri="{BB962C8B-B14F-4D97-AF65-F5344CB8AC3E}">
        <p14:creationId xmlns:p14="http://schemas.microsoft.com/office/powerpoint/2010/main" val="790712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smtClean="0"/>
              <a:t>During the year you will par-take in tasks which will build up to create a portfolio (over the three years) to demonstrate your progress in Welsh through:</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p>
          <a:p>
            <a:pPr marL="457200" indent="-457200">
              <a:spcBef>
                <a:spcPts val="0"/>
              </a:spcBef>
              <a:buClrTx/>
              <a:buSzTx/>
            </a:pPr>
            <a:r>
              <a:rPr lang="en-US" dirty="0" smtClean="0"/>
              <a:t>3 written activities</a:t>
            </a:r>
          </a:p>
          <a:p>
            <a:pPr marL="457200" indent="-457200">
              <a:spcBef>
                <a:spcPts val="0"/>
              </a:spcBef>
              <a:buClrTx/>
              <a:buSzTx/>
            </a:pPr>
            <a:r>
              <a:rPr lang="en-US" dirty="0" smtClean="0"/>
              <a:t>A reading activity</a:t>
            </a:r>
          </a:p>
          <a:p>
            <a:pPr marL="457200" indent="-457200">
              <a:spcBef>
                <a:spcPts val="0"/>
              </a:spcBef>
              <a:buClrTx/>
              <a:buSzTx/>
            </a:pPr>
            <a:r>
              <a:rPr lang="en-US" dirty="0" smtClean="0"/>
              <a:t>A speaking and listening activity</a:t>
            </a:r>
          </a:p>
          <a:p>
            <a:pPr marL="0" indent="0">
              <a:spcBef>
                <a:spcPts val="0"/>
              </a:spcBef>
              <a:buClrTx/>
              <a:buSzTx/>
              <a:buNone/>
            </a:pPr>
            <a:endParaRPr lang="en-US" dirty="0"/>
          </a:p>
          <a:p>
            <a:pPr marL="0" indent="0">
              <a:spcBef>
                <a:spcPts val="0"/>
              </a:spcBef>
              <a:buClrTx/>
              <a:buSzTx/>
              <a:buNone/>
            </a:pPr>
            <a:r>
              <a:rPr lang="en-US" dirty="0" smtClean="0"/>
              <a:t>These tasks will be mostly class based. At the end of the three years, your portfolio will be judged against CCC’s assessment criteria.</a:t>
            </a:r>
          </a:p>
          <a:p>
            <a:pPr marL="457200" indent="-457200">
              <a:spcBef>
                <a:spcPts val="0"/>
              </a:spcBef>
              <a:buClrTx/>
              <a:buSzTx/>
            </a:pPr>
            <a:endParaRPr lang="en-US" dirty="0"/>
          </a:p>
          <a:p>
            <a:pPr marL="457200" indent="-457200">
              <a:spcBef>
                <a:spcPts val="0"/>
              </a:spcBef>
              <a:buClrTx/>
              <a:buSzTx/>
            </a:pPr>
            <a:endParaRPr lang="en-US" dirty="0" smtClean="0"/>
          </a:p>
          <a:p>
            <a:pPr marL="457200" indent="-457200">
              <a:spcBef>
                <a:spcPts val="0"/>
              </a:spcBef>
              <a:buClrTx/>
              <a:buSzTx/>
            </a:pPr>
            <a:endParaRPr lang="en-US" dirty="0" smtClean="0"/>
          </a:p>
        </p:txBody>
      </p:sp>
      <p:sp>
        <p:nvSpPr>
          <p:cNvPr id="3" name="Title 2"/>
          <p:cNvSpPr>
            <a:spLocks noGrp="1"/>
          </p:cNvSpPr>
          <p:nvPr>
            <p:ph type="title"/>
          </p:nvPr>
        </p:nvSpPr>
        <p:spPr/>
        <p:txBody>
          <a:bodyPr/>
          <a:lstStyle/>
          <a:p>
            <a:r>
              <a:rPr lang="en-US" dirty="0" err="1" smtClean="0"/>
              <a:t>Cynlun</a:t>
            </a:r>
            <a:r>
              <a:rPr lang="en-US" dirty="0" smtClean="0"/>
              <a:t> </a:t>
            </a:r>
            <a:r>
              <a:rPr lang="en-US" dirty="0" err="1" smtClean="0"/>
              <a:t>Colegau</a:t>
            </a:r>
            <a:r>
              <a:rPr lang="en-US" dirty="0" smtClean="0"/>
              <a:t> </a:t>
            </a:r>
            <a:r>
              <a:rPr lang="en-US" dirty="0" err="1" smtClean="0"/>
              <a:t>Cymru</a:t>
            </a:r>
            <a:endParaRPr lang="en-US" dirty="0"/>
          </a:p>
        </p:txBody>
      </p:sp>
    </p:spTree>
    <p:extLst>
      <p:ext uri="{BB962C8B-B14F-4D97-AF65-F5344CB8AC3E}">
        <p14:creationId xmlns:p14="http://schemas.microsoft.com/office/powerpoint/2010/main" val="7181478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Concourse.thmx</Template>
  <TotalTime>3150</TotalTime>
  <Words>493</Words>
  <Application>Microsoft Macintosh PowerPoint</Application>
  <PresentationFormat>On-screen Show (4:3)</PresentationFormat>
  <Paragraphs>121</Paragraphs>
  <Slides>11</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Calibri</vt:lpstr>
      <vt:lpstr>Lucida Sans Unicode</vt:lpstr>
      <vt:lpstr>Mangal</vt:lpstr>
      <vt:lpstr>Verdana</vt:lpstr>
      <vt:lpstr>Wingdings 2</vt:lpstr>
      <vt:lpstr>Wingdings 3</vt:lpstr>
      <vt:lpstr>Concourse</vt:lpstr>
      <vt:lpstr>ECAD4002C</vt:lpstr>
      <vt:lpstr>Pwy i gysylltu? Contact Details</vt:lpstr>
      <vt:lpstr>Language Tutors Contact Details</vt:lpstr>
      <vt:lpstr>Theory Tutors Contact Details</vt:lpstr>
      <vt:lpstr>Amcanion / Aims</vt:lpstr>
      <vt:lpstr>Deilliannau Dysgu / Learning Outcomes</vt:lpstr>
      <vt:lpstr>Aseiniad 1 - 40%</vt:lpstr>
      <vt:lpstr>Aseiniad 2 - 60%</vt:lpstr>
      <vt:lpstr>Portfolio Tasks (1)</vt:lpstr>
      <vt:lpstr>Portfolio Tasks (2 &amp; 3)</vt:lpstr>
      <vt:lpstr>Cynlun Colegau Cymru</vt:lpstr>
    </vt:vector>
  </TitlesOfParts>
  <Company>Trinity Saint David</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ITIA6004C</dc:title>
  <dc:creator>TSD</dc:creator>
  <cp:lastModifiedBy>Natalie Griffiths</cp:lastModifiedBy>
  <cp:revision>42</cp:revision>
  <dcterms:created xsi:type="dcterms:W3CDTF">2016-09-28T08:58:43Z</dcterms:created>
  <dcterms:modified xsi:type="dcterms:W3CDTF">2018-10-02T12:53:27Z</dcterms:modified>
</cp:coreProperties>
</file>