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notesMasterIdLst>
    <p:notesMasterId r:id="rId12"/>
  </p:notesMasterIdLst>
  <p:sldIdLst>
    <p:sldId id="257" r:id="rId2"/>
    <p:sldId id="295" r:id="rId3"/>
    <p:sldId id="297" r:id="rId4"/>
    <p:sldId id="299" r:id="rId5"/>
    <p:sldId id="261" r:id="rId6"/>
    <p:sldId id="301" r:id="rId7"/>
    <p:sldId id="268" r:id="rId8"/>
    <p:sldId id="275" r:id="rId9"/>
    <p:sldId id="300" r:id="rId10"/>
    <p:sldId id="27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99" autoAdjust="0"/>
    <p:restoredTop sz="94660"/>
  </p:normalViewPr>
  <p:slideViewPr>
    <p:cSldViewPr snapToGrid="0">
      <p:cViewPr varScale="1">
        <p:scale>
          <a:sx n="85" d="100"/>
          <a:sy n="85" d="100"/>
        </p:scale>
        <p:origin x="58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4E00CE-6696-4F76-B466-5CB96AFC92F2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893C63E-4812-4828-8D8B-CDD9E41CE6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 noProof="0" dirty="0">
              <a:latin typeface="Arial" panose="020B0604020202020204" pitchFamily="34" charset="0"/>
              <a:cs typeface="Arial" panose="020B0604020202020204" pitchFamily="34" charset="0"/>
            </a:rPr>
            <a:t>Central Questions</a:t>
          </a:r>
        </a:p>
        <a:p>
          <a:pPr>
            <a:lnSpc>
              <a:spcPct val="100000"/>
            </a:lnSpc>
          </a:pPr>
          <a:r>
            <a:rPr lang="en-GB" baseline="0" noProof="0" dirty="0">
              <a:latin typeface="Arial" panose="020B0604020202020204" pitchFamily="34" charset="0"/>
              <a:cs typeface="Arial" panose="020B0604020202020204" pitchFamily="34" charset="0"/>
            </a:rPr>
            <a:t>• How effective do students perceive their CAD training to be for workplace readiness?</a:t>
          </a:r>
        </a:p>
        <a:p>
          <a:pPr>
            <a:lnSpc>
              <a:spcPct val="100000"/>
            </a:lnSpc>
          </a:pPr>
          <a:r>
            <a:rPr lang="en-GB" baseline="0" noProof="0" dirty="0">
              <a:latin typeface="Arial" panose="020B0604020202020204" pitchFamily="34" charset="0"/>
              <a:cs typeface="Arial" panose="020B0604020202020204" pitchFamily="34" charset="0"/>
            </a:rPr>
            <a:t>• What specific CAD competencies are local employers actively seeking?</a:t>
          </a:r>
          <a:endParaRPr lang="en-GB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9E1907-D040-4222-8ED9-B1B0AE2378CC}" type="parTrans" cxnId="{44A159B6-6375-432B-B15A-23A27B3F5FC9}">
      <dgm:prSet/>
      <dgm:spPr/>
      <dgm:t>
        <a:bodyPr/>
        <a:lstStyle/>
        <a:p>
          <a:endParaRPr lang="en-US"/>
        </a:p>
      </dgm:t>
    </dgm:pt>
    <dgm:pt modelId="{3E849FC1-EFCA-4E90-B216-48B31116007B}" type="sibTrans" cxnId="{44A159B6-6375-432B-B15A-23A27B3F5FC9}">
      <dgm:prSet/>
      <dgm:spPr/>
      <dgm:t>
        <a:bodyPr/>
        <a:lstStyle/>
        <a:p>
          <a:endParaRPr lang="en-US"/>
        </a:p>
      </dgm:t>
    </dgm:pt>
    <dgm:pt modelId="{FFD3EE3A-0AFA-482B-BCC6-C0E8B7AE6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</a:p>
        <a:p>
          <a:pPr>
            <a:lnSpc>
              <a:spcPct val="100000"/>
            </a:lnSpc>
          </a:pPr>
          <a:r>
            <a:rPr lang="en-GB" b="1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GB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 transition to Industry 4.0 requires highly specific digital skills </a:t>
          </a:r>
          <a:r>
            <a:rPr lang="en-GB" b="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(Zahidi, 2023)</a:t>
          </a:r>
          <a:r>
            <a:rPr lang="en-GB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>
            <a:lnSpc>
              <a:spcPct val="100000"/>
            </a:lnSpc>
          </a:pPr>
          <a:r>
            <a:rPr lang="en-GB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While universities/colleges offer CAD training, a potential skills gap exists between graduate capabilities and employer expectations.</a:t>
          </a:r>
          <a:endParaRPr lang="en-GB" b="1" baseline="0" noProof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97CF72-77B3-40B9-B1D5-35CCED302FE6}" type="parTrans" cxnId="{6B43C78B-1D36-4EA2-8B4A-4620CB9D7176}">
      <dgm:prSet/>
      <dgm:spPr/>
      <dgm:t>
        <a:bodyPr/>
        <a:lstStyle/>
        <a:p>
          <a:endParaRPr lang="en-US"/>
        </a:p>
      </dgm:t>
    </dgm:pt>
    <dgm:pt modelId="{4F90FD33-9E24-45B7-8FD5-404572FA6DFC}" type="sibTrans" cxnId="{6B43C78B-1D36-4EA2-8B4A-4620CB9D7176}">
      <dgm:prSet/>
      <dgm:spPr/>
      <dgm:t>
        <a:bodyPr/>
        <a:lstStyle/>
        <a:p>
          <a:endParaRPr lang="en-US"/>
        </a:p>
      </dgm:t>
    </dgm:pt>
    <dgm:pt modelId="{DE681983-8755-4626-8ED5-874BDF3BEA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 noProof="0" dirty="0">
              <a:latin typeface="Arial" panose="020B0604020202020204" pitchFamily="34" charset="0"/>
              <a:cs typeface="Arial" panose="020B0604020202020204" pitchFamily="34" charset="0"/>
            </a:rPr>
            <a:t>Workplace Importance</a:t>
          </a:r>
        </a:p>
        <a:p>
          <a:pPr>
            <a:lnSpc>
              <a:spcPct val="100000"/>
            </a:lnSpc>
          </a:pPr>
          <a:r>
            <a:rPr lang="en-GB" baseline="0" noProof="0" dirty="0">
              <a:latin typeface="Arial" panose="020B0604020202020204" pitchFamily="34" charset="0"/>
              <a:cs typeface="Arial" panose="020B0604020202020204" pitchFamily="34" charset="0"/>
            </a:rPr>
            <a:t> Understanding this gap allows educational institutions to update their curricula, ultimately improving graduate hiring rates and solving recruitment challenges for local engineering/design firms.</a:t>
          </a:r>
          <a:endParaRPr lang="en-GB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4E7327-E59D-4AFD-9ECF-1FAC54EFF973}" type="parTrans" cxnId="{19E0D2EC-4E34-4BDD-85EC-0F4F8E6C6BBB}">
      <dgm:prSet/>
      <dgm:spPr/>
      <dgm:t>
        <a:bodyPr/>
        <a:lstStyle/>
        <a:p>
          <a:endParaRPr lang="en-US"/>
        </a:p>
      </dgm:t>
    </dgm:pt>
    <dgm:pt modelId="{ED603CD7-A83B-445E-B2CB-41B5DD56A859}" type="sibTrans" cxnId="{19E0D2EC-4E34-4BDD-85EC-0F4F8E6C6BBB}">
      <dgm:prSet/>
      <dgm:spPr/>
      <dgm:t>
        <a:bodyPr/>
        <a:lstStyle/>
        <a:p>
          <a:endParaRPr lang="en-US"/>
        </a:p>
      </dgm:t>
    </dgm:pt>
    <dgm:pt modelId="{CE007DD6-ECC7-47F1-B31E-4FA8AB7662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 noProof="0" dirty="0">
              <a:latin typeface="Arial" panose="020B0604020202020204" pitchFamily="34" charset="0"/>
              <a:cs typeface="Arial" panose="020B0604020202020204" pitchFamily="34" charset="0"/>
            </a:rPr>
            <a:t>Research Aim</a:t>
          </a:r>
          <a:endParaRPr lang="en-GB" baseline="0" noProof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GB" baseline="0" noProof="0" dirty="0">
              <a:latin typeface="Arial" panose="020B0604020202020204" pitchFamily="34" charset="0"/>
              <a:cs typeface="Arial" panose="020B0604020202020204" pitchFamily="34" charset="0"/>
            </a:rPr>
            <a:t>To evaluate the alignment between current CAD training programmes and employer demand in South Wales, assessing its overall impact on student employability.</a:t>
          </a:r>
          <a:endParaRPr lang="en-GB" noProof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949D2D-BCC4-4520-B261-81F48855F99E}" type="parTrans" cxnId="{545290FE-5923-4C95-91B9-48AD85FC74C3}">
      <dgm:prSet/>
      <dgm:spPr/>
      <dgm:t>
        <a:bodyPr/>
        <a:lstStyle/>
        <a:p>
          <a:endParaRPr lang="en-US"/>
        </a:p>
      </dgm:t>
    </dgm:pt>
    <dgm:pt modelId="{569779A5-63A3-44AF-9670-3A6E6142F179}" type="sibTrans" cxnId="{545290FE-5923-4C95-91B9-48AD85FC74C3}">
      <dgm:prSet/>
      <dgm:spPr/>
      <dgm:t>
        <a:bodyPr/>
        <a:lstStyle/>
        <a:p>
          <a:endParaRPr lang="en-US"/>
        </a:p>
      </dgm:t>
    </dgm:pt>
    <dgm:pt modelId="{8E2CEC22-04C8-45F2-BD46-BB6498AB73EA}" type="pres">
      <dgm:prSet presAssocID="{A64E00CE-6696-4F76-B466-5CB96AFC92F2}" presName="root" presStyleCnt="0">
        <dgm:presLayoutVars>
          <dgm:dir/>
          <dgm:resizeHandles val="exact"/>
        </dgm:presLayoutVars>
      </dgm:prSet>
      <dgm:spPr/>
    </dgm:pt>
    <dgm:pt modelId="{8C2B33D3-D625-434F-BB24-03E1431FED21}" type="pres">
      <dgm:prSet presAssocID="{FFD3EE3A-0AFA-482B-BCC6-C0E8B7AE6096}" presName="compNode" presStyleCnt="0"/>
      <dgm:spPr/>
    </dgm:pt>
    <dgm:pt modelId="{C94766C1-35E3-4BCB-96D4-227330E65C77}" type="pres">
      <dgm:prSet presAssocID="{FFD3EE3A-0AFA-482B-BCC6-C0E8B7AE6096}" presName="iconRect" presStyleLbl="node1" presStyleIdx="0" presStyleCnt="4" custLinFactNeighborY="146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6472FE7-2863-47AD-8FBC-F902165FB8DD}" type="pres">
      <dgm:prSet presAssocID="{FFD3EE3A-0AFA-482B-BCC6-C0E8B7AE6096}" presName="spaceRect" presStyleCnt="0"/>
      <dgm:spPr/>
    </dgm:pt>
    <dgm:pt modelId="{05CFD99F-13B8-4830-88FB-42A09E61E5B6}" type="pres">
      <dgm:prSet presAssocID="{FFD3EE3A-0AFA-482B-BCC6-C0E8B7AE6096}" presName="textRect" presStyleLbl="revTx" presStyleIdx="0" presStyleCnt="4">
        <dgm:presLayoutVars>
          <dgm:chMax val="1"/>
          <dgm:chPref val="1"/>
        </dgm:presLayoutVars>
      </dgm:prSet>
      <dgm:spPr/>
    </dgm:pt>
    <dgm:pt modelId="{AD4B925A-B0AB-43EF-B32C-C50701685359}" type="pres">
      <dgm:prSet presAssocID="{4F90FD33-9E24-45B7-8FD5-404572FA6DFC}" presName="sibTrans" presStyleCnt="0"/>
      <dgm:spPr/>
    </dgm:pt>
    <dgm:pt modelId="{BAE350D4-ED4D-476B-BF3A-7020569D41EA}" type="pres">
      <dgm:prSet presAssocID="{CE007DD6-ECC7-47F1-B31E-4FA8AB7662E7}" presName="compNode" presStyleCnt="0"/>
      <dgm:spPr/>
    </dgm:pt>
    <dgm:pt modelId="{1364292F-087E-4465-916A-F307C6751F1D}" type="pres">
      <dgm:prSet presAssocID="{CE007DD6-ECC7-47F1-B31E-4FA8AB7662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2F492556-6DA9-456C-B4AB-E98EC650F99B}" type="pres">
      <dgm:prSet presAssocID="{CE007DD6-ECC7-47F1-B31E-4FA8AB7662E7}" presName="spaceRect" presStyleCnt="0"/>
      <dgm:spPr/>
    </dgm:pt>
    <dgm:pt modelId="{118AF1F6-F4D1-4A68-91C5-8B702477185F}" type="pres">
      <dgm:prSet presAssocID="{CE007DD6-ECC7-47F1-B31E-4FA8AB7662E7}" presName="textRect" presStyleLbl="revTx" presStyleIdx="1" presStyleCnt="4">
        <dgm:presLayoutVars>
          <dgm:chMax val="1"/>
          <dgm:chPref val="1"/>
        </dgm:presLayoutVars>
      </dgm:prSet>
      <dgm:spPr/>
    </dgm:pt>
    <dgm:pt modelId="{642DD6CE-981C-E243-85FC-BB534DB26C3C}" type="pres">
      <dgm:prSet presAssocID="{569779A5-63A3-44AF-9670-3A6E6142F179}" presName="sibTrans" presStyleCnt="0"/>
      <dgm:spPr/>
    </dgm:pt>
    <dgm:pt modelId="{9FB8A637-F9A1-4E24-BE1E-286327941B92}" type="pres">
      <dgm:prSet presAssocID="{9893C63E-4812-4828-8D8B-CDD9E41CE60B}" presName="compNode" presStyleCnt="0"/>
      <dgm:spPr/>
    </dgm:pt>
    <dgm:pt modelId="{1C7016AC-3F7B-45DA-9B11-EC22C71A692D}" type="pres">
      <dgm:prSet presAssocID="{9893C63E-4812-4828-8D8B-CDD9E41CE6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F4B3C58-8342-4378-B31B-0854E7E8855E}" type="pres">
      <dgm:prSet presAssocID="{9893C63E-4812-4828-8D8B-CDD9E41CE60B}" presName="spaceRect" presStyleCnt="0"/>
      <dgm:spPr/>
    </dgm:pt>
    <dgm:pt modelId="{AECA56B8-C940-4A1E-8ED1-9BD9F21DA501}" type="pres">
      <dgm:prSet presAssocID="{9893C63E-4812-4828-8D8B-CDD9E41CE60B}" presName="textRect" presStyleLbl="revTx" presStyleIdx="2" presStyleCnt="4">
        <dgm:presLayoutVars>
          <dgm:chMax val="1"/>
          <dgm:chPref val="1"/>
        </dgm:presLayoutVars>
      </dgm:prSet>
      <dgm:spPr/>
    </dgm:pt>
    <dgm:pt modelId="{FF864E43-E675-4181-9BC3-316632BE1D82}" type="pres">
      <dgm:prSet presAssocID="{3E849FC1-EFCA-4E90-B216-48B31116007B}" presName="sibTrans" presStyleCnt="0"/>
      <dgm:spPr/>
    </dgm:pt>
    <dgm:pt modelId="{83342C69-330C-4451-AD65-824367F57F0A}" type="pres">
      <dgm:prSet presAssocID="{DE681983-8755-4626-8ED5-874BDF3BEA92}" presName="compNode" presStyleCnt="0"/>
      <dgm:spPr/>
    </dgm:pt>
    <dgm:pt modelId="{F2E4B7FF-8E5D-4995-9E7B-A754CE8969A3}" type="pres">
      <dgm:prSet presAssocID="{DE681983-8755-4626-8ED5-874BDF3BEA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5A062A2-CEFB-43DB-B2BD-5AD033DEDE69}" type="pres">
      <dgm:prSet presAssocID="{DE681983-8755-4626-8ED5-874BDF3BEA92}" presName="spaceRect" presStyleCnt="0"/>
      <dgm:spPr/>
    </dgm:pt>
    <dgm:pt modelId="{9B5093FF-A3D5-41DE-815E-200648F17DB7}" type="pres">
      <dgm:prSet presAssocID="{DE681983-8755-4626-8ED5-874BDF3BEA9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4D5DD40-AF54-49F4-95BD-C65054406464}" type="presOf" srcId="{A64E00CE-6696-4F76-B466-5CB96AFC92F2}" destId="{8E2CEC22-04C8-45F2-BD46-BB6498AB73EA}" srcOrd="0" destOrd="0" presId="urn:microsoft.com/office/officeart/2018/2/layout/IconLabelList"/>
    <dgm:cxn modelId="{168CEC47-F231-0744-BAA8-058134C71752}" type="presOf" srcId="{CE007DD6-ECC7-47F1-B31E-4FA8AB7662E7}" destId="{118AF1F6-F4D1-4A68-91C5-8B702477185F}" srcOrd="0" destOrd="0" presId="urn:microsoft.com/office/officeart/2018/2/layout/IconLabelList"/>
    <dgm:cxn modelId="{6B43C78B-1D36-4EA2-8B4A-4620CB9D7176}" srcId="{A64E00CE-6696-4F76-B466-5CB96AFC92F2}" destId="{FFD3EE3A-0AFA-482B-BCC6-C0E8B7AE6096}" srcOrd="0" destOrd="0" parTransId="{4C97CF72-77B3-40B9-B1D5-35CCED302FE6}" sibTransId="{4F90FD33-9E24-45B7-8FD5-404572FA6DFC}"/>
    <dgm:cxn modelId="{8A63C8A0-4335-0642-A189-8A1F3D7E9339}" type="presOf" srcId="{DE681983-8755-4626-8ED5-874BDF3BEA92}" destId="{9B5093FF-A3D5-41DE-815E-200648F17DB7}" srcOrd="0" destOrd="0" presId="urn:microsoft.com/office/officeart/2018/2/layout/IconLabelList"/>
    <dgm:cxn modelId="{574255B2-D8F6-9848-9533-6A626C7B7F63}" type="presOf" srcId="{FFD3EE3A-0AFA-482B-BCC6-C0E8B7AE6096}" destId="{05CFD99F-13B8-4830-88FB-42A09E61E5B6}" srcOrd="0" destOrd="0" presId="urn:microsoft.com/office/officeart/2018/2/layout/IconLabelList"/>
    <dgm:cxn modelId="{44A159B6-6375-432B-B15A-23A27B3F5FC9}" srcId="{A64E00CE-6696-4F76-B466-5CB96AFC92F2}" destId="{9893C63E-4812-4828-8D8B-CDD9E41CE60B}" srcOrd="2" destOrd="0" parTransId="{4D9E1907-D040-4222-8ED9-B1B0AE2378CC}" sibTransId="{3E849FC1-EFCA-4E90-B216-48B31116007B}"/>
    <dgm:cxn modelId="{6B849ACE-DAE2-7C44-B60B-C7693D563535}" type="presOf" srcId="{9893C63E-4812-4828-8D8B-CDD9E41CE60B}" destId="{AECA56B8-C940-4A1E-8ED1-9BD9F21DA501}" srcOrd="0" destOrd="0" presId="urn:microsoft.com/office/officeart/2018/2/layout/IconLabelList"/>
    <dgm:cxn modelId="{19E0D2EC-4E34-4BDD-85EC-0F4F8E6C6BBB}" srcId="{A64E00CE-6696-4F76-B466-5CB96AFC92F2}" destId="{DE681983-8755-4626-8ED5-874BDF3BEA92}" srcOrd="3" destOrd="0" parTransId="{7A4E7327-E59D-4AFD-9ECF-1FAC54EFF973}" sibTransId="{ED603CD7-A83B-445E-B2CB-41B5DD56A859}"/>
    <dgm:cxn modelId="{545290FE-5923-4C95-91B9-48AD85FC74C3}" srcId="{A64E00CE-6696-4F76-B466-5CB96AFC92F2}" destId="{CE007DD6-ECC7-47F1-B31E-4FA8AB7662E7}" srcOrd="1" destOrd="0" parTransId="{53949D2D-BCC4-4520-B261-81F48855F99E}" sibTransId="{569779A5-63A3-44AF-9670-3A6E6142F179}"/>
    <dgm:cxn modelId="{7B04457A-ABED-8741-8998-99837B4BC3A5}" type="presParOf" srcId="{8E2CEC22-04C8-45F2-BD46-BB6498AB73EA}" destId="{8C2B33D3-D625-434F-BB24-03E1431FED21}" srcOrd="0" destOrd="0" presId="urn:microsoft.com/office/officeart/2018/2/layout/IconLabelList"/>
    <dgm:cxn modelId="{D8C7DC18-9032-ED43-A74A-D05B5789A5AF}" type="presParOf" srcId="{8C2B33D3-D625-434F-BB24-03E1431FED21}" destId="{C94766C1-35E3-4BCB-96D4-227330E65C77}" srcOrd="0" destOrd="0" presId="urn:microsoft.com/office/officeart/2018/2/layout/IconLabelList"/>
    <dgm:cxn modelId="{5A9AD4C2-1363-814F-8F66-35B31F6EC3FA}" type="presParOf" srcId="{8C2B33D3-D625-434F-BB24-03E1431FED21}" destId="{36472FE7-2863-47AD-8FBC-F902165FB8DD}" srcOrd="1" destOrd="0" presId="urn:microsoft.com/office/officeart/2018/2/layout/IconLabelList"/>
    <dgm:cxn modelId="{C25D36D2-934B-F44A-8A43-34E0779B9DDD}" type="presParOf" srcId="{8C2B33D3-D625-434F-BB24-03E1431FED21}" destId="{05CFD99F-13B8-4830-88FB-42A09E61E5B6}" srcOrd="2" destOrd="0" presId="urn:microsoft.com/office/officeart/2018/2/layout/IconLabelList"/>
    <dgm:cxn modelId="{50B93875-C7CC-AB46-B10C-FE85A4BA48F4}" type="presParOf" srcId="{8E2CEC22-04C8-45F2-BD46-BB6498AB73EA}" destId="{AD4B925A-B0AB-43EF-B32C-C50701685359}" srcOrd="1" destOrd="0" presId="urn:microsoft.com/office/officeart/2018/2/layout/IconLabelList"/>
    <dgm:cxn modelId="{FE73BA61-A043-A947-A647-604E8AE0243D}" type="presParOf" srcId="{8E2CEC22-04C8-45F2-BD46-BB6498AB73EA}" destId="{BAE350D4-ED4D-476B-BF3A-7020569D41EA}" srcOrd="2" destOrd="0" presId="urn:microsoft.com/office/officeart/2018/2/layout/IconLabelList"/>
    <dgm:cxn modelId="{EE27668E-EC1F-624F-A862-2E7E5C17AAE0}" type="presParOf" srcId="{BAE350D4-ED4D-476B-BF3A-7020569D41EA}" destId="{1364292F-087E-4465-916A-F307C6751F1D}" srcOrd="0" destOrd="0" presId="urn:microsoft.com/office/officeart/2018/2/layout/IconLabelList"/>
    <dgm:cxn modelId="{A300247B-3A31-7842-9060-0BB318A1A696}" type="presParOf" srcId="{BAE350D4-ED4D-476B-BF3A-7020569D41EA}" destId="{2F492556-6DA9-456C-B4AB-E98EC650F99B}" srcOrd="1" destOrd="0" presId="urn:microsoft.com/office/officeart/2018/2/layout/IconLabelList"/>
    <dgm:cxn modelId="{F2070C50-2AFF-DD49-8E52-29B819ADB7C6}" type="presParOf" srcId="{BAE350D4-ED4D-476B-BF3A-7020569D41EA}" destId="{118AF1F6-F4D1-4A68-91C5-8B702477185F}" srcOrd="2" destOrd="0" presId="urn:microsoft.com/office/officeart/2018/2/layout/IconLabelList"/>
    <dgm:cxn modelId="{EDC13AFE-6EE3-9244-9643-FF6207BD677C}" type="presParOf" srcId="{8E2CEC22-04C8-45F2-BD46-BB6498AB73EA}" destId="{642DD6CE-981C-E243-85FC-BB534DB26C3C}" srcOrd="3" destOrd="0" presId="urn:microsoft.com/office/officeart/2018/2/layout/IconLabelList"/>
    <dgm:cxn modelId="{2377AB13-CEB6-E64F-A125-CD250DB4981B}" type="presParOf" srcId="{8E2CEC22-04C8-45F2-BD46-BB6498AB73EA}" destId="{9FB8A637-F9A1-4E24-BE1E-286327941B92}" srcOrd="4" destOrd="0" presId="urn:microsoft.com/office/officeart/2018/2/layout/IconLabelList"/>
    <dgm:cxn modelId="{AD0E0AF9-1235-9944-9E5B-9ED3BF1CAD32}" type="presParOf" srcId="{9FB8A637-F9A1-4E24-BE1E-286327941B92}" destId="{1C7016AC-3F7B-45DA-9B11-EC22C71A692D}" srcOrd="0" destOrd="0" presId="urn:microsoft.com/office/officeart/2018/2/layout/IconLabelList"/>
    <dgm:cxn modelId="{5FDA8A6B-64BD-5B41-9DA7-064E376124B2}" type="presParOf" srcId="{9FB8A637-F9A1-4E24-BE1E-286327941B92}" destId="{6F4B3C58-8342-4378-B31B-0854E7E8855E}" srcOrd="1" destOrd="0" presId="urn:microsoft.com/office/officeart/2018/2/layout/IconLabelList"/>
    <dgm:cxn modelId="{938EBE4B-59F5-664D-8422-43DF6F75B29E}" type="presParOf" srcId="{9FB8A637-F9A1-4E24-BE1E-286327941B92}" destId="{AECA56B8-C940-4A1E-8ED1-9BD9F21DA501}" srcOrd="2" destOrd="0" presId="urn:microsoft.com/office/officeart/2018/2/layout/IconLabelList"/>
    <dgm:cxn modelId="{325E31D1-6192-A04E-B97D-5F8087FE5567}" type="presParOf" srcId="{8E2CEC22-04C8-45F2-BD46-BB6498AB73EA}" destId="{FF864E43-E675-4181-9BC3-316632BE1D82}" srcOrd="5" destOrd="0" presId="urn:microsoft.com/office/officeart/2018/2/layout/IconLabelList"/>
    <dgm:cxn modelId="{8D65E828-4110-E045-BD74-48C3B92D6F5A}" type="presParOf" srcId="{8E2CEC22-04C8-45F2-BD46-BB6498AB73EA}" destId="{83342C69-330C-4451-AD65-824367F57F0A}" srcOrd="6" destOrd="0" presId="urn:microsoft.com/office/officeart/2018/2/layout/IconLabelList"/>
    <dgm:cxn modelId="{B84CBA22-DBE9-1A46-AD08-795752BC9D54}" type="presParOf" srcId="{83342C69-330C-4451-AD65-824367F57F0A}" destId="{F2E4B7FF-8E5D-4995-9E7B-A754CE8969A3}" srcOrd="0" destOrd="0" presId="urn:microsoft.com/office/officeart/2018/2/layout/IconLabelList"/>
    <dgm:cxn modelId="{6EC37D60-76CF-C441-92C8-8AB2A8AEEEF5}" type="presParOf" srcId="{83342C69-330C-4451-AD65-824367F57F0A}" destId="{C5A062A2-CEFB-43DB-B2BD-5AD033DEDE69}" srcOrd="1" destOrd="0" presId="urn:microsoft.com/office/officeart/2018/2/layout/IconLabelList"/>
    <dgm:cxn modelId="{074B712B-36F5-AC48-869E-C69A3D8DD227}" type="presParOf" srcId="{83342C69-330C-4451-AD65-824367F57F0A}" destId="{9B5093FF-A3D5-41DE-815E-200648F17D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766C1-35E3-4BCB-96D4-227330E65C77}">
      <dsp:nvSpPr>
        <dsp:cNvPr id="0" name=""/>
        <dsp:cNvSpPr/>
      </dsp:nvSpPr>
      <dsp:spPr>
        <a:xfrm>
          <a:off x="1138979" y="38718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FD99F-13B8-4830-88FB-42A09E61E5B6}">
      <dsp:nvSpPr>
        <dsp:cNvPr id="0" name=""/>
        <dsp:cNvSpPr/>
      </dsp:nvSpPr>
      <dsp:spPr>
        <a:xfrm>
          <a:off x="569079" y="1748721"/>
          <a:ext cx="2072362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lang="en-GB" sz="1100" kern="1200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 transition to Industry 4.0 requires highly specific digital skills </a:t>
          </a:r>
          <a:r>
            <a:rPr lang="en-GB" sz="1100" b="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(Zahidi, 2023)</a:t>
          </a:r>
          <a:r>
            <a:rPr lang="en-GB" sz="1100" kern="1200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While universities/colleges offer CAD training, a potential skills gap exists between graduate capabilities and employer expectations.</a:t>
          </a:r>
          <a:endParaRPr lang="en-GB" sz="1100" b="1" kern="1200" baseline="0" noProof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9079" y="1748721"/>
        <a:ext cx="2072362" cy="1575000"/>
      </dsp:txXfrm>
    </dsp:sp>
    <dsp:sp modelId="{1364292F-087E-4465-916A-F307C6751F1D}">
      <dsp:nvSpPr>
        <dsp:cNvPr id="0" name=""/>
        <dsp:cNvSpPr/>
      </dsp:nvSpPr>
      <dsp:spPr>
        <a:xfrm>
          <a:off x="3574004" y="373566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AF1F6-F4D1-4A68-91C5-8B702477185F}">
      <dsp:nvSpPr>
        <dsp:cNvPr id="0" name=""/>
        <dsp:cNvSpPr/>
      </dsp:nvSpPr>
      <dsp:spPr>
        <a:xfrm>
          <a:off x="3004105" y="1748721"/>
          <a:ext cx="2072362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Research Aim</a:t>
          </a:r>
          <a:endParaRPr lang="en-GB" sz="1100" kern="1200" baseline="0" noProof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To evaluate the alignment between current CAD training programmes and employer demand in South Wales, assessing its overall impact on student employability.</a:t>
          </a:r>
          <a:endParaRPr lang="en-GB" sz="11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4105" y="1748721"/>
        <a:ext cx="2072362" cy="1575000"/>
      </dsp:txXfrm>
    </dsp:sp>
    <dsp:sp modelId="{1C7016AC-3F7B-45DA-9B11-EC22C71A692D}">
      <dsp:nvSpPr>
        <dsp:cNvPr id="0" name=""/>
        <dsp:cNvSpPr/>
      </dsp:nvSpPr>
      <dsp:spPr>
        <a:xfrm>
          <a:off x="6009030" y="373566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A56B8-C940-4A1E-8ED1-9BD9F21DA501}">
      <dsp:nvSpPr>
        <dsp:cNvPr id="0" name=""/>
        <dsp:cNvSpPr/>
      </dsp:nvSpPr>
      <dsp:spPr>
        <a:xfrm>
          <a:off x="5439131" y="1748721"/>
          <a:ext cx="2072362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Central Questions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• How effective do students perceive their CAD training to be for workplace readiness?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• What specific CAD competencies are local employers actively seeking?</a:t>
          </a:r>
          <a:endParaRPr lang="en-GB" sz="11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39131" y="1748721"/>
        <a:ext cx="2072362" cy="1575000"/>
      </dsp:txXfrm>
    </dsp:sp>
    <dsp:sp modelId="{F2E4B7FF-8E5D-4995-9E7B-A754CE8969A3}">
      <dsp:nvSpPr>
        <dsp:cNvPr id="0" name=""/>
        <dsp:cNvSpPr/>
      </dsp:nvSpPr>
      <dsp:spPr>
        <a:xfrm>
          <a:off x="8444056" y="373566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093FF-A3D5-41DE-815E-200648F17DB7}">
      <dsp:nvSpPr>
        <dsp:cNvPr id="0" name=""/>
        <dsp:cNvSpPr/>
      </dsp:nvSpPr>
      <dsp:spPr>
        <a:xfrm>
          <a:off x="7874157" y="1748721"/>
          <a:ext cx="2072362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Workplace Importance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noProof="0" dirty="0">
              <a:latin typeface="Arial" panose="020B0604020202020204" pitchFamily="34" charset="0"/>
              <a:cs typeface="Arial" panose="020B0604020202020204" pitchFamily="34" charset="0"/>
            </a:rPr>
            <a:t> Understanding this gap allows educational institutions to update their curricula, ultimately improving graduate hiring rates and solving recruitment challenges for local engineering/design firms.</a:t>
          </a:r>
          <a:endParaRPr lang="en-GB" sz="1100" kern="1200" noProof="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74157" y="1748721"/>
        <a:ext cx="2072362" cy="157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6C898-8F94-40BC-A8D4-1E5A8D44CAF7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D5B7CF-A3A7-4F0C-97BF-305DDFF18E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84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373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187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BAD94F-6774-0BDE-B306-E9AE8CD0D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4A8013-81A8-30A1-B7A2-9C218ABAD1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416545-BCFB-15F1-549A-67B89FA8D1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3CA23-2ACB-3118-97E9-388CEC6B04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578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28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01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15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50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741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904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67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00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47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521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768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06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59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243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53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158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56781-A599-0594-4502-A54BC85E87F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38199" y="2136775"/>
            <a:ext cx="10515599" cy="369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086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011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24ED80A-8DF6-46BF-8748-869263684C36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6BFB4A2-37BE-47B2-AC7D-298B3F9C1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01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  <p:sldLayoutId id="2147483877" r:id="rId12"/>
    <p:sldLayoutId id="2147483878" r:id="rId13"/>
    <p:sldLayoutId id="2147483879" r:id="rId14"/>
    <p:sldLayoutId id="2147483880" r:id="rId15"/>
    <p:sldLayoutId id="2147483881" r:id="rId16"/>
    <p:sldLayoutId id="2147483882" r:id="rId17"/>
    <p:sldLayoutId id="2147483883" r:id="rId18"/>
    <p:sldLayoutId id="2147483884" r:id="rId19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250" y="2623485"/>
            <a:ext cx="5111750" cy="1204912"/>
          </a:xfrm>
        </p:spPr>
        <p:txBody>
          <a:bodyPr anchor="b">
            <a:normAutofit/>
          </a:bodyPr>
          <a:lstStyle/>
          <a:p>
            <a:pPr algn="ctr">
              <a:spcAft>
                <a:spcPts val="400"/>
              </a:spcAft>
            </a:pPr>
            <a:r>
              <a:rPr lang="en-GB" sz="1800" kern="1400" spc="-50" dirty="0">
                <a:effectLst/>
                <a:latin typeface="Aptos Display"/>
                <a:ea typeface="Times New Roman" panose="02020603050405020304" pitchFamily="18" charset="0"/>
                <a:cs typeface="Times New Roman" panose="02020603050405020304" pitchFamily="18" charset="0"/>
              </a:rPr>
              <a:t>A Mixed-Methods Investigation into the Effectiveness of CAD Training Programmes on Student Employability in South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3981" y="4234515"/>
            <a:ext cx="5111750" cy="152558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Mohammad Assadi</a:t>
            </a:r>
          </a:p>
          <a:p>
            <a:pPr algn="ctr"/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2315418 </a:t>
            </a:r>
          </a:p>
          <a:p>
            <a:pPr algn="ctr"/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a Research Proposal</a:t>
            </a:r>
          </a:p>
          <a:p>
            <a:pPr algn="ctr"/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June 2026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9DFAFB7-0780-C06C-23E8-C4110761C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GB" noProof="0" smtClean="0"/>
              <a:pPr>
                <a:spcAft>
                  <a:spcPts val="600"/>
                </a:spcAft>
              </a:pPr>
              <a:t>1</a:t>
            </a:fld>
            <a:endParaRPr lang="en-GB" noProof="0" dirty="0"/>
          </a:p>
        </p:txBody>
      </p:sp>
      <p:pic>
        <p:nvPicPr>
          <p:cNvPr id="5" name="image1.png" descr="Discover University of Wales Trinity Saint David">
            <a:extLst>
              <a:ext uri="{FF2B5EF4-FFF2-40B4-BE49-F238E27FC236}">
                <a16:creationId xmlns:a16="http://schemas.microsoft.com/office/drawing/2014/main" id="{A19A714F-C4EF-4A10-9655-446759C4BB93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39" y="144466"/>
            <a:ext cx="4481286" cy="1485900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315A8A-63F3-4C07-8878-F045814F5F0B}"/>
              </a:ext>
            </a:extLst>
          </p:cNvPr>
          <p:cNvSpPr txBox="1"/>
          <p:nvPr/>
        </p:nvSpPr>
        <p:spPr>
          <a:xfrm>
            <a:off x="428065" y="2018368"/>
            <a:ext cx="6163234" cy="813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142875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Leadership and Management</a:t>
            </a:r>
            <a:r>
              <a:rPr lang="en-GB" sz="1800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solidFill>
                <a:schemeClr val="tx1"/>
              </a:solidFill>
              <a:effectLst/>
              <a:latin typeface="Arial Black" panose="020B0A04020102020204" pitchFamily="34" charset="0"/>
              <a:ea typeface="Aptos"/>
              <a:cs typeface="Times New Roman" panose="02020603050405020304" pitchFamily="18" charset="0"/>
            </a:endParaRPr>
          </a:p>
          <a:p>
            <a:pPr marL="0" marR="76200" indent="0" algn="ctr" fontAlgn="base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 5</a:t>
            </a:r>
            <a:r>
              <a:rPr lang="en-GB" sz="1800" kern="0" dirty="0">
                <a:solidFill>
                  <a:schemeClr val="tx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903AD7-611D-4308-AB76-7CAF382EA5C1}"/>
              </a:ext>
            </a:extLst>
          </p:cNvPr>
          <p:cNvSpPr txBox="1"/>
          <p:nvPr/>
        </p:nvSpPr>
        <p:spPr>
          <a:xfrm>
            <a:off x="347383" y="3137557"/>
            <a:ext cx="6163234" cy="2144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000" b="1" kern="1800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Developing a Research Proposal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000" b="1" kern="1800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BMSW5014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000" b="1" kern="1800" dirty="0"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Lead: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GB" sz="1800" kern="100" dirty="0" err="1">
                <a:solidFill>
                  <a:srgbClr val="1D2125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Jaliya</a:t>
            </a:r>
            <a:r>
              <a:rPr lang="en-GB" sz="1800" kern="100" dirty="0">
                <a:solidFill>
                  <a:srgbClr val="1D2125"/>
                </a:solidFill>
                <a:effectLst/>
                <a:latin typeface="Arial Black" panose="020B0A04020102020204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 de Silva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 err="1">
                <a:solidFill>
                  <a:srgbClr val="000000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Email:</a:t>
            </a:r>
            <a:r>
              <a:rPr lang="en-GB" sz="1800" kern="100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j.de-silva@uwtsd.ac.uk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769F1-9F4D-9D5D-2506-06D4A7C43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D1B2C-B2B9-66CA-9DB1-32D02064E1F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3A0003-7461-A216-05FE-8E0849AA0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GB" noProof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pPr>
                <a:spcAft>
                  <a:spcPts val="600"/>
                </a:spcAft>
              </a:pPr>
              <a:t>2</a:t>
            </a:fld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9" name="Subtitle 2">
            <a:extLst>
              <a:ext uri="{FF2B5EF4-FFF2-40B4-BE49-F238E27FC236}">
                <a16:creationId xmlns:a16="http://schemas.microsoft.com/office/drawing/2014/main" id="{EE234E12-D9D3-1466-9509-BA0EE41CDB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321467"/>
              </p:ext>
            </p:extLst>
          </p:nvPr>
        </p:nvGraphicFramePr>
        <p:xfrm>
          <a:off x="838199" y="2136775"/>
          <a:ext cx="10515599" cy="3697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4205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F718-B6C4-60D4-722B-C28EC3B16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Methodology &amp; Data Collection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6503D7-F3E3-FAD3-5C32-582040742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/>
              <a:t>3</a:t>
            </a:fld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D9DE26-1E8B-FF8E-15AB-5E6A2EF2AD99}"/>
              </a:ext>
            </a:extLst>
          </p:cNvPr>
          <p:cNvSpPr txBox="1"/>
          <p:nvPr/>
        </p:nvSpPr>
        <p:spPr>
          <a:xfrm>
            <a:off x="2933700" y="2288601"/>
            <a:ext cx="8420100" cy="3898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Methodological Approach: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eaLnBrk="0" fontAlgn="base" hangingPunct="0">
              <a:spcBef>
                <a:spcPct val="0"/>
              </a:spcBef>
              <a:spcAft>
                <a:spcPts val="1000"/>
              </a:spcAft>
            </a:pP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A Mixed Methods design, underpinned by a Pragmatist research philosophy, allowing for both numerical trends and in-depth industry insights (</a:t>
            </a:r>
            <a:r>
              <a:rPr lang="en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Goldkuhl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Phase (Students):</a:t>
            </a:r>
            <a:endParaRPr lang="en-GB" noProof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survey distributed to 20–30 students.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assessing their confidence in CAD software and their perceived readiness for the job market.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Phase (Employers):</a:t>
            </a:r>
            <a:endParaRPr lang="en-GB" noProof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Semi-structured interviews with 3–5 employers or hiring managers.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uncovering the specific technical and soft skills required in the modern workplace that may be missing from current curricula.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42433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2CD76-4B96-B8FE-F3ED-B4DEC0019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A0B4C-3AE8-93E4-ACA5-FAF9F75CA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Sampling &amp; Reliability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FBA4AE-108A-B41F-E7CC-832E90B19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/>
              <a:t>4</a:t>
            </a:fld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31D930-C7FD-06FB-79F8-F35FCA53C19F}"/>
              </a:ext>
            </a:extLst>
          </p:cNvPr>
          <p:cNvSpPr txBox="1"/>
          <p:nvPr/>
        </p:nvSpPr>
        <p:spPr>
          <a:xfrm>
            <a:off x="2933700" y="2288601"/>
            <a:ext cx="8420100" cy="4503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Sampling Technique: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ts val="1000"/>
              </a:spcAft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study will utilise </a:t>
            </a: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non-probability sampling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 a randomised probability sample is not feasible within the time and resource constraints of the project.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Population (Purposive Sampling):</a:t>
            </a:r>
            <a:endParaRPr lang="en-GB" noProof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i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Students: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Specifically targeting final-year undergraduates who have CAD experience and are actively preparing to enter the job market.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i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Employers: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Industry professionals operating within relevant engineering and design sectors in South Wales.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b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Quality:</a:t>
            </a:r>
            <a:endParaRPr lang="en-GB" noProof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i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Reliability: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Achieved by using standardised survey questions for all students, ensuring consistency in how data is collected.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i="1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Validity: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Ensured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through triangulation (Robson, 2024) </a:t>
            </a: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comparing what students think they know against what employers actually demand, giving a highly accurate picture of the real-world skills gap.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68584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695" y="5757125"/>
            <a:ext cx="5099311" cy="677372"/>
          </a:xfrm>
        </p:spPr>
        <p:txBody>
          <a:bodyPr>
            <a:normAutofit fontScale="90000"/>
          </a:bodyPr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b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(Consent &amp; Well-being)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7073" y="1608372"/>
            <a:ext cx="2141764" cy="51435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1291-56EB-4A7B-A198-1D91F9ECC5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4680" y="2581275"/>
            <a:ext cx="2141764" cy="514350"/>
          </a:xfrm>
        </p:spPr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to Withdraw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4E21C-7534-4FB5-9709-F7D1A11034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24680" y="3770523"/>
            <a:ext cx="2141764" cy="514350"/>
          </a:xfrm>
        </p:spPr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from Harm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C594564-4FC6-401A-8586-44735EE819E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from Harm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participants will be provided with a Participant Information Sheet detailing the study's purpose, followed by a mandatory consent form before any data is collected.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6CE8C6-E12D-4A0D-8553-7FFA31941D5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Participants will be explicitly informed of their right to withdraw from the study at any time without needing to provide a reason.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C7D5285-85DF-4331-A6FA-1AE847CA47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the researcher has a background in teaching CAD, care will be taken to ensure students do not feel coerced into participating.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2D305EF-9A88-496B-BFC1-D589A01EE38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be clearly communicated that participation (or non-participation) will have absolutely zero impact on their academic grades or standing.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/>
              <a:pPr/>
              <a:t>5</a:t>
            </a:fld>
            <a:endParaRPr lang="en-GB" noProof="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D89D10-628E-37B1-D453-91CBC3E03F0C}"/>
              </a:ext>
            </a:extLst>
          </p:cNvPr>
          <p:cNvSpPr txBox="1"/>
          <p:nvPr/>
        </p:nvSpPr>
        <p:spPr>
          <a:xfrm>
            <a:off x="5661498" y="50583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4949E-7563-66BC-504D-6CA2F56E53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9CC1F-95EE-FE77-70AB-04C480CCB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7108" y="5719862"/>
            <a:ext cx="5099311" cy="677372"/>
          </a:xfrm>
        </p:spPr>
        <p:txBody>
          <a:bodyPr>
            <a:normAutofit fontScale="90000"/>
          </a:bodyPr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b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(Data &amp; Compliance)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4FF42-7852-40B1-AC49-E57A6C1815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80488" y="1544755"/>
            <a:ext cx="2141764" cy="514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FDE4E4-893F-C43F-03BB-FD27928AFD8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40508" y="2557463"/>
            <a:ext cx="2281744" cy="514350"/>
          </a:xfrm>
        </p:spPr>
        <p:txBody>
          <a:bodyPr/>
          <a:lstStyle/>
          <a:p>
            <a:r>
              <a:rPr lang="en-GB" sz="1550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66D036-11E9-057C-BF69-3D47AFEAF24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22E1286-0782-FF70-ADC2-92FD7989FCB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Guidelines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73BF05-CF38-55AF-0EFF-58905AB51E6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Survey data will be collected completely anonymously.</a:t>
            </a:r>
            <a:endParaRPr lang="en-GB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A40A800-FBDD-5AC8-3118-06B20E3097C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transcripts will be pseudonymised (e.g., referred to as 'Employer A’) to protect corporate and participants confidentiality.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D37ADF7-AA83-A588-D802-DA602D8455C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digital data will be securely stored on password-protected, university-approved cloud servers in strict compliance with the Data Protection Act 2018 and UK GDPR 2021 principles.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EC9484B-4E89-0BE4-B56C-7129EFA22A8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primary data collection will commence until full, formal ethical approval has been granted by the University Ethics Committee.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1FBDB9F-9CD3-DE73-4E99-51035D6DC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pPr/>
              <a:t>6</a:t>
            </a:fld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32A9E1-EE83-1F93-F87F-6581EBB9278B}"/>
              </a:ext>
            </a:extLst>
          </p:cNvPr>
          <p:cNvSpPr txBox="1"/>
          <p:nvPr/>
        </p:nvSpPr>
        <p:spPr>
          <a:xfrm>
            <a:off x="5661498" y="50583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75187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6272" y="892177"/>
            <a:ext cx="9079116" cy="1325563"/>
          </a:xfrm>
        </p:spPr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Limitations &amp; Recommendations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76271" y="2217740"/>
            <a:ext cx="4581728" cy="532224"/>
          </a:xfrm>
        </p:spPr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76271" y="2895258"/>
            <a:ext cx="4902741" cy="34610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Size: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small sample restricts the statistical power of the survey and the generalisability of the findings.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Sampling Bias: 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Utilising non-probability purposive sampling means the results reflect a specific subgroup and cannot be generalised.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Constraints: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timeline prevents a longitudinal study (tracking students before and after they get hired).</a:t>
            </a:r>
            <a:endParaRPr lang="en-GB" sz="170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79012" y="2220906"/>
            <a:ext cx="4174787" cy="532224"/>
          </a:xfrm>
        </p:spPr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Future Work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0E0ACA0-9139-4C37-920D-BF3C1FF461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79013" y="2895258"/>
            <a:ext cx="4812888" cy="3070565"/>
          </a:xfrm>
        </p:spPr>
        <p:txBody>
          <a:bodyPr>
            <a:noAutofit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 broader, UK-wide studies using probability sampling to gather highly representative statistical data.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observational methods (e.g., practical skills tests) to assess actual CAD competency, rather than relying on students' self-reported confidence.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GB" sz="1700" noProof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longitudinal tracking of participants to monitor how self-reported student confidence translates into long-term workplace competency after employment.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52A75-1CD2-44EC-9374-C83D4604A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pPr/>
              <a:t>7</a:t>
            </a:fld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kern="1200" cap="all" spc="150" baseline="0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F51B-0E28-4171-AE7C-A31AAB42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GB" noProof="0" smtClean="0"/>
              <a:pPr>
                <a:spcAft>
                  <a:spcPts val="600"/>
                </a:spcAft>
              </a:pPr>
              <a:t>8</a:t>
            </a:fld>
            <a:endParaRPr lang="en-GB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35AE156-28BC-A595-F547-B636127D9DB6}"/>
              </a:ext>
            </a:extLst>
          </p:cNvPr>
          <p:cNvSpPr txBox="1"/>
          <p:nvPr/>
        </p:nvSpPr>
        <p:spPr>
          <a:xfrm>
            <a:off x="1586753" y="2510118"/>
            <a:ext cx="10264588" cy="332394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2860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Research Focus: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1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This proposed study addresses the critical skills gap in Industry 4.0 by evaluating how well current CAD training prepares South Wales students for employer demands.</a:t>
            </a:r>
          </a:p>
          <a:p>
            <a:pPr marL="22860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Methodological Rigour: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1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By employing a mixed-methods approach, the research triangulates data to provide a balanced view of both perceived readiness and actual industry needs.</a:t>
            </a:r>
          </a:p>
          <a:p>
            <a:pPr marL="22860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Ethical Integrity:</a:t>
            </a: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1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Robust ethical safeguards are embedded into the design, guaranteeing informed consent, data security, and the careful management of potential wellbeing issues.</a:t>
            </a:r>
          </a:p>
          <a:p>
            <a:pPr marL="22860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1600" b="1" noProof="0" dirty="0">
                <a:latin typeface="Arial" panose="020B0604020202020204" pitchFamily="34" charset="0"/>
                <a:cs typeface="Arial" panose="020B0604020202020204" pitchFamily="34" charset="0"/>
              </a:rPr>
              <a:t>Value and Impact:</a:t>
            </a:r>
          </a:p>
          <a:p>
            <a:pPr lvl="1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en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Despite the acknowledged limitations of a small-scale, non-probability sample, the findings will offer actionable insights to help educators refine CAD curricula and ultimately enhance graduate employability.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1600" noProof="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589D6-4CE3-03D5-B952-1367B4129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4C5F7-5DB8-8527-6797-C8F5E7B89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kern="1200" cap="all" spc="150" baseline="0" noProof="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2EFB23-99C5-CF50-5337-C528DD440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GB" noProof="0" smtClean="0"/>
              <a:pPr>
                <a:spcAft>
                  <a:spcPts val="600"/>
                </a:spcAft>
              </a:pPr>
              <a:t>9</a:t>
            </a:fld>
            <a:endParaRPr lang="en-GB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6CE214-859D-8133-5413-517A61FD8E10}"/>
              </a:ext>
            </a:extLst>
          </p:cNvPr>
          <p:cNvSpPr txBox="1"/>
          <p:nvPr/>
        </p:nvSpPr>
        <p:spPr>
          <a:xfrm>
            <a:off x="1783976" y="2008094"/>
            <a:ext cx="9601200" cy="41641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www.legislation.gov.uk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ukpga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/2018/12/contents [Accessed 4 June 2026].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Goldkuhl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(2012). Pragmatism Vs Interpretivism in Qualitative Information Systems Research. </a:t>
            </a: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Information Systems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21(2), pp.135–146. </a:t>
            </a: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altLang="en-US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/10.1057/ejis.2011.54.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Robson, C. (2024). </a:t>
            </a: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World Research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5th ed. Chichester: Wiley.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UK GDPR 2021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www.legislation.gov.uk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/2016/679 [Accessed 4 June 2026].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Zahidi, S. (2023). </a:t>
            </a: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of Jobs Report 2023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World Economic Forum, pp.57–60. Available at: https://www3.weforum.org/docs/WEF_Future_of_Jobs_2023.pdf [Accessed 2 Jun. 2026].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1600" noProof="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960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1615736"/>
            <a:ext cx="5168630" cy="1524735"/>
          </a:xfrm>
        </p:spPr>
        <p:txBody>
          <a:bodyPr/>
          <a:lstStyle/>
          <a:p>
            <a:r>
              <a:rPr lang="en-GB" sz="6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GB" noProof="0" smtClean="0"/>
              <a:pPr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63</TotalTime>
  <Words>1056</Words>
  <Application>Microsoft Office PowerPoint</Application>
  <PresentationFormat>Widescreen</PresentationFormat>
  <Paragraphs>103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 Display</vt:lpstr>
      <vt:lpstr>Arial</vt:lpstr>
      <vt:lpstr>Arial Black</vt:lpstr>
      <vt:lpstr>Calibri</vt:lpstr>
      <vt:lpstr>Corbel</vt:lpstr>
      <vt:lpstr>Times New Roman</vt:lpstr>
      <vt:lpstr>Parallax</vt:lpstr>
      <vt:lpstr>A Mixed-Methods Investigation into the Effectiveness of CAD Training Programmes on Student Employability in South Wales</vt:lpstr>
      <vt:lpstr>introduction</vt:lpstr>
      <vt:lpstr>Methodology &amp; Data Collection</vt:lpstr>
      <vt:lpstr>Sampling &amp; Reliability</vt:lpstr>
      <vt:lpstr>Ethical Considerations (Consent &amp; Well-being)</vt:lpstr>
      <vt:lpstr>Ethical Considerations (Data &amp; Compliance)</vt:lpstr>
      <vt:lpstr>Limitations &amp; Recommendations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Effectiveness of CAD Training Programmes on Student Employability in South Wales.</dc:title>
  <dc:creator>Mohammad Asadi</dc:creator>
  <cp:lastModifiedBy>Mohammad Asadi</cp:lastModifiedBy>
  <cp:revision>21</cp:revision>
  <dcterms:created xsi:type="dcterms:W3CDTF">2026-06-07T12:07:18Z</dcterms:created>
  <dcterms:modified xsi:type="dcterms:W3CDTF">2026-06-25T23:09:01Z</dcterms:modified>
</cp:coreProperties>
</file>