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21"/>
  </p:notesMasterIdLst>
  <p:sldIdLst>
    <p:sldId id="260" r:id="rId2"/>
    <p:sldId id="263" r:id="rId3"/>
    <p:sldId id="264" r:id="rId4"/>
    <p:sldId id="265" r:id="rId5"/>
    <p:sldId id="266" r:id="rId6"/>
    <p:sldId id="267" r:id="rId7"/>
    <p:sldId id="268" r:id="rId8"/>
    <p:sldId id="269" r:id="rId9"/>
    <p:sldId id="270" r:id="rId10"/>
    <p:sldId id="271" r:id="rId11"/>
    <p:sldId id="262" r:id="rId12"/>
    <p:sldId id="259" r:id="rId13"/>
    <p:sldId id="261" r:id="rId14"/>
    <p:sldId id="258" r:id="rId15"/>
    <p:sldId id="272" r:id="rId16"/>
    <p:sldId id="274" r:id="rId17"/>
    <p:sldId id="276" r:id="rId18"/>
    <p:sldId id="275" r:id="rId19"/>
    <p:sldId id="27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593" autoAdjust="0"/>
    <p:restoredTop sz="76022" autoAdjust="0"/>
  </p:normalViewPr>
  <p:slideViewPr>
    <p:cSldViewPr snapToGrid="0" showGuides="1">
      <p:cViewPr varScale="1">
        <p:scale>
          <a:sx n="62" d="100"/>
          <a:sy n="62" d="100"/>
        </p:scale>
        <p:origin x="1598"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8896A4-64D6-4779-A2B5-C98DAE06B812}" type="datetimeFigureOut">
              <a:rPr lang="en-US" smtClean="0"/>
              <a:t>3/13/2026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D4845C-43D0-4C53-BDF8-4A9844C49D32}" type="slidenum">
              <a:rPr lang="en-US" smtClean="0"/>
              <a:t>‹#›</a:t>
            </a:fld>
            <a:endParaRPr lang="en-US"/>
          </a:p>
        </p:txBody>
      </p:sp>
    </p:spTree>
    <p:extLst>
      <p:ext uri="{BB962C8B-B14F-4D97-AF65-F5344CB8AC3E}">
        <p14:creationId xmlns:p14="http://schemas.microsoft.com/office/powerpoint/2010/main" val="12631628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Jenny is a 16-year-old teenager who takes care of her mother daily since her father died five years ago. This scenario creates a possible change in caregiving roles at a crucial point in adolescent development. Bowlby developed the attachment theory, which focuses on the significance of stable caregiving relationships to ensure emotional security. Parental loss and caregiving responsibility in the case of Jenny could also affect these attachment styles. Therefore, the presentation looks at the degree to which attachment theory can be used to explain her developmental difficulties.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ED4845C-43D0-4C53-BDF8-4A9844C49D32}" type="slidenum">
              <a:rPr lang="en-US" smtClean="0"/>
              <a:t>2</a:t>
            </a:fld>
            <a:endParaRPr lang="en-US"/>
          </a:p>
        </p:txBody>
      </p:sp>
    </p:spTree>
    <p:extLst>
      <p:ext uri="{BB962C8B-B14F-4D97-AF65-F5344CB8AC3E}">
        <p14:creationId xmlns:p14="http://schemas.microsoft.com/office/powerpoint/2010/main" val="12818467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attachment theory suggests that secure caregiver relationships offer a secure base on which emotional regulation and growth occur (Ye, Han and Zhong, 2024). In Jenny’s situation, the loss of her father and her role as a caregiver could minimise her access to this secure base. This implies that her challenges might be an indication of relational insecurity and role reversal as opposed to mere adolescent stress (</a:t>
            </a:r>
            <a:r>
              <a:rPr lang="en-GB" sz="1200" kern="1200" dirty="0" err="1">
                <a:solidFill>
                  <a:schemeClr val="tx1"/>
                </a:solidFill>
                <a:effectLst/>
                <a:latin typeface="+mn-lt"/>
                <a:ea typeface="+mn-ea"/>
                <a:cs typeface="+mn-cs"/>
              </a:rPr>
              <a:t>Greškovičová</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Lisá</a:t>
            </a:r>
            <a:r>
              <a:rPr lang="en-GB" sz="1200" kern="1200" dirty="0">
                <a:solidFill>
                  <a:schemeClr val="tx1"/>
                </a:solidFill>
                <a:effectLst/>
                <a:latin typeface="+mn-lt"/>
                <a:ea typeface="+mn-ea"/>
                <a:cs typeface="+mn-cs"/>
              </a:rPr>
              <a:t>, 2023). However, attachment theory directs its attention primarily to relationships and pays less attention to wider pressures like caregiving needs and external support systems. </a:t>
            </a:r>
            <a:endParaRPr lang="en-US" sz="1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8ED4845C-43D0-4C53-BDF8-4A9844C49D32}" type="slidenum">
              <a:rPr lang="en-US" smtClean="0"/>
              <a:t>3</a:t>
            </a:fld>
            <a:endParaRPr lang="en-US"/>
          </a:p>
        </p:txBody>
      </p:sp>
    </p:spTree>
    <p:extLst>
      <p:ext uri="{BB962C8B-B14F-4D97-AF65-F5344CB8AC3E}">
        <p14:creationId xmlns:p14="http://schemas.microsoft.com/office/powerpoint/2010/main" val="20082382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Attachment pattern theory proposes that emotional security is built in a responsive caregiving manner, and it influences the manner in which the young people manage distress and seek support (Ainsworth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2015). Paternal loss and caregiving responsibility can decrease the chances of getting regular emotional attention in the case of Jenny. Similarly, this can stimulate self-reliance and restrain her desire to rely on others (Gupta and Singh, 2024). Hence, the framework emphasises the relational effect of caregiving in adolescence. However, attachment types were mostly created based on early childhood studies and might not be sufficient to explain the depth of caring tasks in adolescence (Grant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2025).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ED4845C-43D0-4C53-BDF8-4A9844C49D32}" type="slidenum">
              <a:rPr lang="en-US" smtClean="0"/>
              <a:t>4</a:t>
            </a:fld>
            <a:endParaRPr lang="en-US"/>
          </a:p>
        </p:txBody>
      </p:sp>
    </p:spTree>
    <p:extLst>
      <p:ext uri="{BB962C8B-B14F-4D97-AF65-F5344CB8AC3E}">
        <p14:creationId xmlns:p14="http://schemas.microsoft.com/office/powerpoint/2010/main" val="36029949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According to the theory of attachment, adolescents still require consistent caregiving in order to regulate their emotions and to feel secure (Ugarte and Hastings, 2023). The situation of Jenny complicates this since she is supposed to give care in the family, yet she is developmentally in need of care herself. This shows a subliminal emotional price in young caring, especially role reversal. Nevertheless, Ellicott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(2025) noted that a single theory is limited since it focuses on family matters and devotes less consideration to broader structural factors like poverty, service response, and caring burden.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ED4845C-43D0-4C53-BDF8-4A9844C49D32}" type="slidenum">
              <a:rPr lang="en-US" smtClean="0"/>
              <a:t>5</a:t>
            </a:fld>
            <a:endParaRPr lang="en-US"/>
          </a:p>
        </p:txBody>
      </p:sp>
    </p:spTree>
    <p:extLst>
      <p:ext uri="{BB962C8B-B14F-4D97-AF65-F5344CB8AC3E}">
        <p14:creationId xmlns:p14="http://schemas.microsoft.com/office/powerpoint/2010/main" val="17371487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Parentification is a term used to describe cases in which children take up roles of caregivers that are supposed to be performed by adults (</a:t>
            </a:r>
            <a:r>
              <a:rPr lang="en-GB" sz="1200" kern="1200" dirty="0" err="1">
                <a:solidFill>
                  <a:schemeClr val="tx1"/>
                </a:solidFill>
                <a:effectLst/>
                <a:latin typeface="+mn-lt"/>
                <a:ea typeface="+mn-ea"/>
                <a:cs typeface="+mn-cs"/>
              </a:rPr>
              <a:t>Dariotis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 In the case of Jenny, the support given to her mother could result in a role reversal where Jenny has to offer emotional stability within the family. Equally, from assumption of attachment theory, this can bring about psychological stress, as she is expected to nurture others, and at the same time, she needs support herself (Zhang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 Nevertheless, parentification is not always detrimental, and it depends on the relationships within the family and supportive services, as well as the amount of responsibility given to the youth.</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ED4845C-43D0-4C53-BDF8-4A9844C49D32}" type="slidenum">
              <a:rPr lang="en-US" smtClean="0"/>
              <a:t>6</a:t>
            </a:fld>
            <a:endParaRPr lang="en-US"/>
          </a:p>
        </p:txBody>
      </p:sp>
    </p:spTree>
    <p:extLst>
      <p:ext uri="{BB962C8B-B14F-4D97-AF65-F5344CB8AC3E}">
        <p14:creationId xmlns:p14="http://schemas.microsoft.com/office/powerpoint/2010/main" val="9012495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The case of Jenny illustrates how the environment stresses and biological development interact. Loss of parents and the role of caregiving put emotional stress at a period when the adolescent brain systems that control emotions and respond to stress are developing (</a:t>
            </a:r>
            <a:r>
              <a:rPr lang="en-GB" sz="1200" kern="1200" dirty="0" err="1">
                <a:solidFill>
                  <a:schemeClr val="tx1"/>
                </a:solidFill>
                <a:effectLst/>
                <a:latin typeface="+mn-lt"/>
                <a:ea typeface="+mn-ea"/>
                <a:cs typeface="+mn-cs"/>
              </a:rPr>
              <a:t>Kılıçoğlu</a:t>
            </a:r>
            <a:r>
              <a:rPr lang="en-GB" sz="1200" kern="1200" dirty="0">
                <a:solidFill>
                  <a:schemeClr val="tx1"/>
                </a:solidFill>
                <a:effectLst/>
                <a:latin typeface="+mn-lt"/>
                <a:ea typeface="+mn-ea"/>
                <a:cs typeface="+mn-cs"/>
              </a:rPr>
              <a:t>, 2026; Nakama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 This implies that the pressures Jenny is undergoing could have more profound psychological impacts than in adulthood. Conversely, biological explanations do not fully explain her experience as they might ignore the relational and social context that affects young carers.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ED4845C-43D0-4C53-BDF8-4A9844C49D32}" type="slidenum">
              <a:rPr lang="en-US" smtClean="0"/>
              <a:t>7</a:t>
            </a:fld>
            <a:endParaRPr lang="en-US"/>
          </a:p>
        </p:txBody>
      </p:sp>
    </p:spTree>
    <p:extLst>
      <p:ext uri="{BB962C8B-B14F-4D97-AF65-F5344CB8AC3E}">
        <p14:creationId xmlns:p14="http://schemas.microsoft.com/office/powerpoint/2010/main" val="40257240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The caregiving duties of Jenny can affect various developmental areas. The time and responsibility involved tend to reduce social participation, emotional strain, and disruption of the education of young carers (Carers Trust, 2024). Also, from an attachment perspective, adolescents still need to be provided with regular emotional support by caregivers to secure a safe base. Therefore, the role of Jenny can decrease access to the support that is usually required to maintain emotional stability (</a:t>
            </a:r>
            <a:r>
              <a:rPr lang="en-GB" sz="1200" kern="1200" dirty="0" err="1">
                <a:solidFill>
                  <a:schemeClr val="tx1"/>
                </a:solidFill>
                <a:effectLst/>
                <a:latin typeface="+mn-lt"/>
                <a:ea typeface="+mn-ea"/>
                <a:cs typeface="+mn-cs"/>
              </a:rPr>
              <a:t>Carapeto</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2025). Nevertheless, these consequences cannot be considered unavoidable and depend on variables such as the degree of caregiving responsibility and access to social and family support.</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ED4845C-43D0-4C53-BDF8-4A9844C49D32}" type="slidenum">
              <a:rPr lang="en-US" smtClean="0"/>
              <a:t>8</a:t>
            </a:fld>
            <a:endParaRPr lang="en-US"/>
          </a:p>
        </p:txBody>
      </p:sp>
    </p:spTree>
    <p:extLst>
      <p:ext uri="{BB962C8B-B14F-4D97-AF65-F5344CB8AC3E}">
        <p14:creationId xmlns:p14="http://schemas.microsoft.com/office/powerpoint/2010/main" val="17763053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Attachment theory indicates that emotional security is built up by consistent and supportive relationships. In the case of Jenny, interventions should therefore seek to bolster other forms of emotional support that include counselling and school mentoring. These connections can assist her in coping with grief and dealing with emotional stress (Ivers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 Nonetheless, relational support is not enough since Jenny has problems connected to being a caregiver as well. Therefore, Porter (2025) noted that practical interventions such as young carers programmes and respite services are required to decrease the pressure of caring and ensure her social and educational progress.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ED4845C-43D0-4C53-BDF8-4A9844C49D32}" type="slidenum">
              <a:rPr lang="en-US" smtClean="0"/>
              <a:t>9</a:t>
            </a:fld>
            <a:endParaRPr lang="en-US"/>
          </a:p>
        </p:txBody>
      </p:sp>
    </p:spTree>
    <p:extLst>
      <p:ext uri="{BB962C8B-B14F-4D97-AF65-F5344CB8AC3E}">
        <p14:creationId xmlns:p14="http://schemas.microsoft.com/office/powerpoint/2010/main" val="2157443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Attachment theory can be used to understand how emotional security and development are affected by caregiving relationship problems. In the case of Jenny, access to a stable source of emotional support may be diminished by the loss of her father and the caregiving duties she must undertake. The theory thus reveals that her troubles might be more of relational insecurity and not just practical stress (Gee and Cohodes, 2023). This understanding can assist the health and social care professionals to be aware of the emotional needs of the young carers. Nevertheless, the attachment theory is not sufficient to explain broader social and structural forces that affect the case of Jenny.</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ED4845C-43D0-4C53-BDF8-4A9844C49D32}" type="slidenum">
              <a:rPr lang="en-US" smtClean="0"/>
              <a:t>10</a:t>
            </a:fld>
            <a:endParaRPr lang="en-US"/>
          </a:p>
        </p:txBody>
      </p:sp>
    </p:spTree>
    <p:extLst>
      <p:ext uri="{BB962C8B-B14F-4D97-AF65-F5344CB8AC3E}">
        <p14:creationId xmlns:p14="http://schemas.microsoft.com/office/powerpoint/2010/main" val="24411709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Though the attachment theory is an effective framework that can be used to explain the potential impact of interrupted caregiving on the emotional safety of Jenny, it is not comprehensive enough considering the broader forces that influence her growth (Foster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2025). Caregiving burden, potential educational interference, family stress and support services availability also affect her experience. Additionally, the theory has been critiqued on its overreliance on Western assumptions regarding caregiving and development (Bard, Keller and Leavens, 2025). This implies that attachment theory should be used to inform the analysis, but not to be regarded as an exhaustive account of the scenario that Jenny finds herself in.</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ED4845C-43D0-4C53-BDF8-4A9844C49D32}" type="slidenum">
              <a:rPr lang="en-US" smtClean="0"/>
              <a:t>11</a:t>
            </a:fld>
            <a:endParaRPr lang="en-US"/>
          </a:p>
        </p:txBody>
      </p:sp>
    </p:spTree>
    <p:extLst>
      <p:ext uri="{BB962C8B-B14F-4D97-AF65-F5344CB8AC3E}">
        <p14:creationId xmlns:p14="http://schemas.microsoft.com/office/powerpoint/2010/main" val="1383868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The application of the Gibbs reflective cycle facilitated the review of the attachment theory's application in analysing the case of Jenny. Initially, attention was primarily given to psychological explanations of relationships in caregiving. Nonetheless, the discussion found that the attachment theory was not sufficient to explain the experience of Jenny since more social forces and caregiving needs were also involved in her development. The reflection shows that integration of psychological theories with contextual perspectives can help ensure that young carers are assessed and supported within the health and social care practice.</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ED4845C-43D0-4C53-BDF8-4A9844C49D32}" type="slidenum">
              <a:rPr lang="en-US" smtClean="0"/>
              <a:t>12</a:t>
            </a:fld>
            <a:endParaRPr lang="en-US"/>
          </a:p>
        </p:txBody>
      </p:sp>
    </p:spTree>
    <p:extLst>
      <p:ext uri="{BB962C8B-B14F-4D97-AF65-F5344CB8AC3E}">
        <p14:creationId xmlns:p14="http://schemas.microsoft.com/office/powerpoint/2010/main" val="710315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Attachment theory can be used to justify how broken caregiving relationships can affect the development of emotions and security in Jenny. The discussion indicates role reversal and emotional burden during the adolescent period due to the death of her father and the fact that she has to take care of her mother. This understanding can guide health and social care practitioners to understand the relational needs of young carers and take into consideration supportive relationships. However, the presentation also shows that attachment theory is not sufficient to explain the intricacy of the phenomenon of young caring and the fact that, in effective practice, the broader social pressures and support systems need to be considered.</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ED4845C-43D0-4C53-BDF8-4A9844C49D32}" type="slidenum">
              <a:rPr lang="en-US" smtClean="0"/>
              <a:t>13</a:t>
            </a:fld>
            <a:endParaRPr lang="en-US"/>
          </a:p>
        </p:txBody>
      </p:sp>
    </p:spTree>
    <p:extLst>
      <p:ext uri="{BB962C8B-B14F-4D97-AF65-F5344CB8AC3E}">
        <p14:creationId xmlns:p14="http://schemas.microsoft.com/office/powerpoint/2010/main" val="30974698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0CC42-808F-2CCD-A3B7-D5749DD3228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B3865A4-408E-074B-699E-C114C7C7A1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2DCF238-6C45-67D1-3BDB-70F722450D96}"/>
              </a:ext>
            </a:extLst>
          </p:cNvPr>
          <p:cNvSpPr>
            <a:spLocks noGrp="1"/>
          </p:cNvSpPr>
          <p:nvPr>
            <p:ph type="dt" sz="half" idx="10"/>
          </p:nvPr>
        </p:nvSpPr>
        <p:spPr/>
        <p:txBody>
          <a:bodyPr/>
          <a:lstStyle/>
          <a:p>
            <a:fld id="{4E69F914-F75C-DF4A-8E3D-0EE1CE742B98}" type="datetimeFigureOut">
              <a:rPr lang="en-GB" smtClean="0"/>
              <a:t>13/03/2026</a:t>
            </a:fld>
            <a:endParaRPr lang="en-GB"/>
          </a:p>
        </p:txBody>
      </p:sp>
      <p:sp>
        <p:nvSpPr>
          <p:cNvPr id="5" name="Footer Placeholder 4">
            <a:extLst>
              <a:ext uri="{FF2B5EF4-FFF2-40B4-BE49-F238E27FC236}">
                <a16:creationId xmlns:a16="http://schemas.microsoft.com/office/drawing/2014/main" id="{03ECEACF-7E31-E59F-D3C0-E3920B0A35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84EB35-8398-C701-BD34-A4600B20CC9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74202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9ADA0-752E-5085-9260-CD957E82BA1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B4DEF25-9036-5029-2C69-FE82F331284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4DB7DD5-7256-2038-1257-85238511B8DF}"/>
              </a:ext>
            </a:extLst>
          </p:cNvPr>
          <p:cNvSpPr>
            <a:spLocks noGrp="1"/>
          </p:cNvSpPr>
          <p:nvPr>
            <p:ph type="dt" sz="half" idx="10"/>
          </p:nvPr>
        </p:nvSpPr>
        <p:spPr/>
        <p:txBody>
          <a:bodyPr/>
          <a:lstStyle/>
          <a:p>
            <a:fld id="{4E69F914-F75C-DF4A-8E3D-0EE1CE742B98}" type="datetimeFigureOut">
              <a:rPr lang="en-GB" smtClean="0"/>
              <a:t>13/03/2026</a:t>
            </a:fld>
            <a:endParaRPr lang="en-GB"/>
          </a:p>
        </p:txBody>
      </p:sp>
      <p:sp>
        <p:nvSpPr>
          <p:cNvPr id="5" name="Footer Placeholder 4">
            <a:extLst>
              <a:ext uri="{FF2B5EF4-FFF2-40B4-BE49-F238E27FC236}">
                <a16:creationId xmlns:a16="http://schemas.microsoft.com/office/drawing/2014/main" id="{6756E32C-5AFC-65E6-B9CA-6E4153CF65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AB0160-E0A3-EA39-496C-B480A8D6967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519274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90656-9002-7BE6-D578-58CBBF1EF82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324E418-0697-21BE-4EF9-57E1D9F8DB5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35A3436-85AC-9998-8432-E23D910F3808}"/>
              </a:ext>
            </a:extLst>
          </p:cNvPr>
          <p:cNvSpPr>
            <a:spLocks noGrp="1"/>
          </p:cNvSpPr>
          <p:nvPr>
            <p:ph type="dt" sz="half" idx="10"/>
          </p:nvPr>
        </p:nvSpPr>
        <p:spPr/>
        <p:txBody>
          <a:bodyPr/>
          <a:lstStyle/>
          <a:p>
            <a:fld id="{4E69F914-F75C-DF4A-8E3D-0EE1CE742B98}" type="datetimeFigureOut">
              <a:rPr lang="en-GB" smtClean="0"/>
              <a:t>13/03/2026</a:t>
            </a:fld>
            <a:endParaRPr lang="en-GB"/>
          </a:p>
        </p:txBody>
      </p:sp>
      <p:sp>
        <p:nvSpPr>
          <p:cNvPr id="5" name="Footer Placeholder 4">
            <a:extLst>
              <a:ext uri="{FF2B5EF4-FFF2-40B4-BE49-F238E27FC236}">
                <a16:creationId xmlns:a16="http://schemas.microsoft.com/office/drawing/2014/main" id="{7EB3B488-D143-DA76-81A4-409ABCF51F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5A72BA-F43C-F1D7-3905-207B5CA4777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9135974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6A984-410A-E89F-251C-E0D1EE75EDF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160A796-B2A1-9BBB-E151-640BBB0CF87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7D9EE35-E278-28BB-DED7-DE30A0246EE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5DE36BA-70E3-CFC8-5A31-9F37517220DC}"/>
              </a:ext>
            </a:extLst>
          </p:cNvPr>
          <p:cNvSpPr>
            <a:spLocks noGrp="1"/>
          </p:cNvSpPr>
          <p:nvPr>
            <p:ph type="dt" sz="half" idx="10"/>
          </p:nvPr>
        </p:nvSpPr>
        <p:spPr/>
        <p:txBody>
          <a:bodyPr/>
          <a:lstStyle/>
          <a:p>
            <a:fld id="{4E69F914-F75C-DF4A-8E3D-0EE1CE742B98}" type="datetimeFigureOut">
              <a:rPr lang="en-GB" smtClean="0"/>
              <a:t>13/03/2026</a:t>
            </a:fld>
            <a:endParaRPr lang="en-GB"/>
          </a:p>
        </p:txBody>
      </p:sp>
      <p:sp>
        <p:nvSpPr>
          <p:cNvPr id="6" name="Footer Placeholder 5">
            <a:extLst>
              <a:ext uri="{FF2B5EF4-FFF2-40B4-BE49-F238E27FC236}">
                <a16:creationId xmlns:a16="http://schemas.microsoft.com/office/drawing/2014/main" id="{FB8C244D-0519-6904-4D07-8EF185EF41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3CE7DB-F670-B5E1-6E0D-70E8A7AAF3A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762488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AAF91-9F4E-6142-AC9C-2E5BD010652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307E359-D523-43F7-FECC-270EB0F91B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EEE4E04-F4B4-9AE6-1AE4-7115D5287AB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1E4068F-12E8-73B7-85CA-E960E4E5B4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06D68F7-B4F6-00F7-C366-5507CF6488B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F61EA94-3C5E-8B16-8A72-6F8B33176825}"/>
              </a:ext>
            </a:extLst>
          </p:cNvPr>
          <p:cNvSpPr>
            <a:spLocks noGrp="1"/>
          </p:cNvSpPr>
          <p:nvPr>
            <p:ph type="dt" sz="half" idx="10"/>
          </p:nvPr>
        </p:nvSpPr>
        <p:spPr/>
        <p:txBody>
          <a:bodyPr/>
          <a:lstStyle/>
          <a:p>
            <a:fld id="{4E69F914-F75C-DF4A-8E3D-0EE1CE742B98}" type="datetimeFigureOut">
              <a:rPr lang="en-GB" smtClean="0"/>
              <a:t>13/03/2026</a:t>
            </a:fld>
            <a:endParaRPr lang="en-GB"/>
          </a:p>
        </p:txBody>
      </p:sp>
      <p:sp>
        <p:nvSpPr>
          <p:cNvPr id="8" name="Footer Placeholder 7">
            <a:extLst>
              <a:ext uri="{FF2B5EF4-FFF2-40B4-BE49-F238E27FC236}">
                <a16:creationId xmlns:a16="http://schemas.microsoft.com/office/drawing/2014/main" id="{C9E5227C-80C1-11AE-21C0-21F5EF8A3EE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EB22750-F746-BCB5-5249-51ADB17ACF66}"/>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441029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E5072-A408-62B9-5309-75C2D099801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6E7167D-45E0-9D81-866A-3DB9A40FE5BE}"/>
              </a:ext>
            </a:extLst>
          </p:cNvPr>
          <p:cNvSpPr>
            <a:spLocks noGrp="1"/>
          </p:cNvSpPr>
          <p:nvPr>
            <p:ph type="dt" sz="half" idx="10"/>
          </p:nvPr>
        </p:nvSpPr>
        <p:spPr/>
        <p:txBody>
          <a:bodyPr/>
          <a:lstStyle/>
          <a:p>
            <a:fld id="{4E69F914-F75C-DF4A-8E3D-0EE1CE742B98}" type="datetimeFigureOut">
              <a:rPr lang="en-GB" smtClean="0"/>
              <a:t>13/03/2026</a:t>
            </a:fld>
            <a:endParaRPr lang="en-GB"/>
          </a:p>
        </p:txBody>
      </p:sp>
      <p:sp>
        <p:nvSpPr>
          <p:cNvPr id="4" name="Footer Placeholder 3">
            <a:extLst>
              <a:ext uri="{FF2B5EF4-FFF2-40B4-BE49-F238E27FC236}">
                <a16:creationId xmlns:a16="http://schemas.microsoft.com/office/drawing/2014/main" id="{E762D9CC-B3D3-370B-C5A9-207C0C6DF60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1ADE64-0020-C37F-E98A-89794398B93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491294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785793-17BA-9612-1E2C-1BADC5C9C2AD}"/>
              </a:ext>
            </a:extLst>
          </p:cNvPr>
          <p:cNvSpPr>
            <a:spLocks noGrp="1"/>
          </p:cNvSpPr>
          <p:nvPr>
            <p:ph type="dt" sz="half" idx="10"/>
          </p:nvPr>
        </p:nvSpPr>
        <p:spPr/>
        <p:txBody>
          <a:bodyPr/>
          <a:lstStyle/>
          <a:p>
            <a:fld id="{4E69F914-F75C-DF4A-8E3D-0EE1CE742B98}" type="datetimeFigureOut">
              <a:rPr lang="en-GB" smtClean="0"/>
              <a:t>13/03/2026</a:t>
            </a:fld>
            <a:endParaRPr lang="en-GB"/>
          </a:p>
        </p:txBody>
      </p:sp>
      <p:sp>
        <p:nvSpPr>
          <p:cNvPr id="3" name="Footer Placeholder 2">
            <a:extLst>
              <a:ext uri="{FF2B5EF4-FFF2-40B4-BE49-F238E27FC236}">
                <a16:creationId xmlns:a16="http://schemas.microsoft.com/office/drawing/2014/main" id="{97FC386E-BE0D-0D19-F082-D30B2BA5B2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41364C6-71D2-EB16-D321-A203CA416171}"/>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956422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F3028-E3AA-12F5-00B3-724937C0691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F21DDAB-441E-08B3-C88B-2850D31B87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53FA943-9CEE-C9A1-3A4D-4BAEB93F80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3DCA1C-D700-1D67-1F52-14A61CCBE42F}"/>
              </a:ext>
            </a:extLst>
          </p:cNvPr>
          <p:cNvSpPr>
            <a:spLocks noGrp="1"/>
          </p:cNvSpPr>
          <p:nvPr>
            <p:ph type="dt" sz="half" idx="10"/>
          </p:nvPr>
        </p:nvSpPr>
        <p:spPr/>
        <p:txBody>
          <a:bodyPr/>
          <a:lstStyle/>
          <a:p>
            <a:fld id="{4E69F914-F75C-DF4A-8E3D-0EE1CE742B98}" type="datetimeFigureOut">
              <a:rPr lang="en-GB" smtClean="0"/>
              <a:t>13/03/2026</a:t>
            </a:fld>
            <a:endParaRPr lang="en-GB"/>
          </a:p>
        </p:txBody>
      </p:sp>
      <p:sp>
        <p:nvSpPr>
          <p:cNvPr id="6" name="Footer Placeholder 5">
            <a:extLst>
              <a:ext uri="{FF2B5EF4-FFF2-40B4-BE49-F238E27FC236}">
                <a16:creationId xmlns:a16="http://schemas.microsoft.com/office/drawing/2014/main" id="{185700BC-80FE-B0FC-270D-C73B6BDAAE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02D6B9-4A44-8428-FCE2-D22276126E2B}"/>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709891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7B0A3-5D8F-88AD-D47A-8C1547864D3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14F7AD5-C927-8428-97FD-6532B00153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D7BD74-8CD3-58FD-B9D6-994B172563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B0D7F4C-DC3A-D7CF-4F5A-6B2C955AAFA8}"/>
              </a:ext>
            </a:extLst>
          </p:cNvPr>
          <p:cNvSpPr>
            <a:spLocks noGrp="1"/>
          </p:cNvSpPr>
          <p:nvPr>
            <p:ph type="dt" sz="half" idx="10"/>
          </p:nvPr>
        </p:nvSpPr>
        <p:spPr/>
        <p:txBody>
          <a:bodyPr/>
          <a:lstStyle/>
          <a:p>
            <a:fld id="{4E69F914-F75C-DF4A-8E3D-0EE1CE742B98}" type="datetimeFigureOut">
              <a:rPr lang="en-GB" smtClean="0"/>
              <a:t>13/03/2026</a:t>
            </a:fld>
            <a:endParaRPr lang="en-GB"/>
          </a:p>
        </p:txBody>
      </p:sp>
      <p:sp>
        <p:nvSpPr>
          <p:cNvPr id="6" name="Footer Placeholder 5">
            <a:extLst>
              <a:ext uri="{FF2B5EF4-FFF2-40B4-BE49-F238E27FC236}">
                <a16:creationId xmlns:a16="http://schemas.microsoft.com/office/drawing/2014/main" id="{BF98141B-1421-001F-BEF3-5D7DF9F1D9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6E85ED-1DCB-75AE-777A-4CC33436DC3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800322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3BF90-F186-952D-8720-DEE297566E1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30278E0-4BC9-CC19-2A3B-F31F7466799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456413-F833-C7E3-B991-852522984F15}"/>
              </a:ext>
            </a:extLst>
          </p:cNvPr>
          <p:cNvSpPr>
            <a:spLocks noGrp="1"/>
          </p:cNvSpPr>
          <p:nvPr>
            <p:ph type="dt" sz="half" idx="10"/>
          </p:nvPr>
        </p:nvSpPr>
        <p:spPr/>
        <p:txBody>
          <a:bodyPr/>
          <a:lstStyle/>
          <a:p>
            <a:fld id="{4E69F914-F75C-DF4A-8E3D-0EE1CE742B98}" type="datetimeFigureOut">
              <a:rPr lang="en-GB" smtClean="0"/>
              <a:t>13/03/2026</a:t>
            </a:fld>
            <a:endParaRPr lang="en-GB"/>
          </a:p>
        </p:txBody>
      </p:sp>
      <p:sp>
        <p:nvSpPr>
          <p:cNvPr id="5" name="Footer Placeholder 4">
            <a:extLst>
              <a:ext uri="{FF2B5EF4-FFF2-40B4-BE49-F238E27FC236}">
                <a16:creationId xmlns:a16="http://schemas.microsoft.com/office/drawing/2014/main" id="{B7EEC61E-BE6A-758B-D5B3-BD7E13FA98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A57092-7AB0-C3B8-3583-79FED627C7DE}"/>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492402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A1B76D-1F2B-5518-E691-D94AD19146A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0E8209C-2120-B9D2-8EFE-69C0B094964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3F7C464-5685-7CDE-FFC3-B35E5AA4BE89}"/>
              </a:ext>
            </a:extLst>
          </p:cNvPr>
          <p:cNvSpPr>
            <a:spLocks noGrp="1"/>
          </p:cNvSpPr>
          <p:nvPr>
            <p:ph type="dt" sz="half" idx="10"/>
          </p:nvPr>
        </p:nvSpPr>
        <p:spPr/>
        <p:txBody>
          <a:bodyPr/>
          <a:lstStyle/>
          <a:p>
            <a:fld id="{4E69F914-F75C-DF4A-8E3D-0EE1CE742B98}" type="datetimeFigureOut">
              <a:rPr lang="en-GB" smtClean="0"/>
              <a:t>13/03/2026</a:t>
            </a:fld>
            <a:endParaRPr lang="en-GB"/>
          </a:p>
        </p:txBody>
      </p:sp>
      <p:sp>
        <p:nvSpPr>
          <p:cNvPr id="5" name="Footer Placeholder 4">
            <a:extLst>
              <a:ext uri="{FF2B5EF4-FFF2-40B4-BE49-F238E27FC236}">
                <a16:creationId xmlns:a16="http://schemas.microsoft.com/office/drawing/2014/main" id="{C4F16323-D7B8-5EB0-0272-C030A2690D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7D3419-8297-82BB-75E2-1B82B11AF3C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318330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A5478A-C627-90F6-FF0F-5FDD1A1DE0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8AC349D-231F-1D2B-8BB1-404088F6BB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84E9BD-F54C-A39C-46F7-6F07EDB272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E69F914-F75C-DF4A-8E3D-0EE1CE742B98}" type="datetimeFigureOut">
              <a:rPr lang="en-GB" smtClean="0"/>
              <a:t>13/03/2026</a:t>
            </a:fld>
            <a:endParaRPr lang="en-GB"/>
          </a:p>
        </p:txBody>
      </p:sp>
      <p:sp>
        <p:nvSpPr>
          <p:cNvPr id="5" name="Footer Placeholder 4">
            <a:extLst>
              <a:ext uri="{FF2B5EF4-FFF2-40B4-BE49-F238E27FC236}">
                <a16:creationId xmlns:a16="http://schemas.microsoft.com/office/drawing/2014/main" id="{CDCB274E-F41A-6412-79FF-240E070353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92CD336-E469-A974-392B-2B502DF00C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CFAF8B9-F476-9E49-9916-EFFC20CDCF66}" type="slidenum">
              <a:rPr lang="en-GB" smtClean="0"/>
              <a:t>‹#›</a:t>
            </a:fld>
            <a:endParaRPr lang="en-GB"/>
          </a:p>
        </p:txBody>
      </p:sp>
    </p:spTree>
    <p:extLst>
      <p:ext uri="{BB962C8B-B14F-4D97-AF65-F5344CB8AC3E}">
        <p14:creationId xmlns:p14="http://schemas.microsoft.com/office/powerpoint/2010/main" val="13695927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jpeg"/><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jpg"/><Relationship Id="rId5" Type="http://schemas.openxmlformats.org/officeDocument/2006/relationships/image" Target="../media/image3.jpeg"/><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3.jpeg"/><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3.jpeg"/><Relationship Id="rId4" Type="http://schemas.openxmlformats.org/officeDocument/2006/relationships/image" Target="../media/image5.jpg"/></Relationships>
</file>

<file path=ppt/slides/_rels/slide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0.png"/><Relationship Id="rId7" Type="http://schemas.openxmlformats.org/officeDocument/2006/relationships/image" Target="../media/image11.jp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5.jpg"/><Relationship Id="rId5" Type="http://schemas.openxmlformats.org/officeDocument/2006/relationships/image" Target="../media/image3.jpeg"/><Relationship Id="rId4" Type="http://schemas.openxmlformats.org/officeDocument/2006/relationships/image" Target="../media/image4.jpg"/></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3.jpeg"/><Relationship Id="rId4" Type="http://schemas.openxmlformats.org/officeDocument/2006/relationships/image" Target="../media/image5.jpg"/></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3.jpeg"/><Relationship Id="rId4" Type="http://schemas.openxmlformats.org/officeDocument/2006/relationships/image" Target="../media/image5.jpg"/></Relationships>
</file>

<file path=ppt/slides/_rels/slide9.xml.rels><?xml version="1.0" encoding="UTF-8" standalone="yes"?>
<Relationships xmlns="http://schemas.openxmlformats.org/package/2006/relationships"><Relationship Id="rId3" Type="http://schemas.openxmlformats.org/officeDocument/2006/relationships/image" Target="../media/image4.jpg"/><Relationship Id="rId7"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5.jpg"/><Relationship Id="rId4" Type="http://schemas.openxmlformats.org/officeDocument/2006/relationships/image" Target="../media/image3.jpeg"/></Relationships>
</file>

<file path=ppt/slides/_rels/slide10.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4.jpg"/><Relationship Id="rId7"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jpg"/><Relationship Id="rId4" Type="http://schemas.openxmlformats.org/officeDocument/2006/relationships/image" Target="../media/image3.jpeg"/></Relationships>
</file>

<file path=ppt/slides/_rels/slide11.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8.png"/><Relationship Id="rId7"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5.jpg"/><Relationship Id="rId5" Type="http://schemas.openxmlformats.org/officeDocument/2006/relationships/image" Target="../media/image3.jpeg"/><Relationship Id="rId4" Type="http://schemas.openxmlformats.org/officeDocument/2006/relationships/image" Target="../media/image4.jpg"/></Relationships>
</file>

<file path=ppt/slides/_rels/slide1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3.jpeg"/><Relationship Id="rId4" Type="http://schemas.openxmlformats.org/officeDocument/2006/relationships/image" Target="../media/image5.jpg"/></Relationships>
</file>

<file path=ppt/slides/_rels/slide13.xml.rels><?xml version="1.0" encoding="UTF-8" standalone="yes"?>
<Relationships xmlns="http://schemas.openxmlformats.org/package/2006/relationships"><Relationship Id="rId3" Type="http://schemas.openxmlformats.org/officeDocument/2006/relationships/image" Target="../media/image4.jpg"/><Relationship Id="rId7"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5.jpg"/><Relationship Id="rId4" Type="http://schemas.openxmlformats.org/officeDocument/2006/relationships/image" Target="../media/image3.jpeg"/></Relationships>
</file>

<file path=ppt/slides/_rels/slide1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A6C460-A86F-FE86-BBD6-7F42EAB16F0A}"/>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633ECEC8-4DBF-8DA1-8F87-640CC894D0EB}"/>
              </a:ext>
            </a:extLst>
          </p:cNvPr>
          <p:cNvPicPr>
            <a:picLocks noChangeAspect="1"/>
          </p:cNvPicPr>
          <p:nvPr/>
        </p:nvPicPr>
        <p:blipFill>
          <a:blip r:embed="rId2">
            <a:alphaModFix amt="50000"/>
          </a:blip>
          <a:srcRect t="52559" b="23096"/>
          <a:stretch>
            <a:fillRect/>
          </a:stretch>
        </p:blipFill>
        <p:spPr>
          <a:xfrm>
            <a:off x="0" y="5751094"/>
            <a:ext cx="12192000" cy="1106906"/>
          </a:xfrm>
          <a:prstGeom prst="rect">
            <a:avLst/>
          </a:prstGeom>
        </p:spPr>
      </p:pic>
      <p:pic>
        <p:nvPicPr>
          <p:cNvPr id="11" name="Picture 10">
            <a:extLst>
              <a:ext uri="{FF2B5EF4-FFF2-40B4-BE49-F238E27FC236}">
                <a16:creationId xmlns:a16="http://schemas.microsoft.com/office/drawing/2014/main" id="{A533B7F4-2FDD-0F63-3962-5F31BD627B40}"/>
              </a:ext>
            </a:extLst>
          </p:cNvPr>
          <p:cNvPicPr>
            <a:picLocks noChangeAspect="1"/>
          </p:cNvPicPr>
          <p:nvPr/>
        </p:nvPicPr>
        <p:blipFill>
          <a:blip r:embed="rId3">
            <a:alphaModFix amt="20000"/>
          </a:blip>
          <a:srcRect t="39258" b="37025"/>
          <a:stretch>
            <a:fillRect/>
          </a:stretch>
        </p:blipFill>
        <p:spPr>
          <a:xfrm rot="10800000">
            <a:off x="-50797" y="-978563"/>
            <a:ext cx="12293593" cy="1941095"/>
          </a:xfrm>
          <a:prstGeom prst="rect">
            <a:avLst/>
          </a:prstGeom>
        </p:spPr>
      </p:pic>
      <p:pic>
        <p:nvPicPr>
          <p:cNvPr id="12" name="Picture 2" descr="UWTSD logo | Discover Dylan Thomas">
            <a:extLst>
              <a:ext uri="{FF2B5EF4-FFF2-40B4-BE49-F238E27FC236}">
                <a16:creationId xmlns:a16="http://schemas.microsoft.com/office/drawing/2014/main" id="{4A0D1224-6E1D-7BC3-8589-B3C4F877C56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3272089" cy="1308836"/>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0DB5D689-0DBF-6610-F166-1771F1505D35}"/>
              </a:ext>
            </a:extLst>
          </p:cNvPr>
          <p:cNvSpPr txBox="1"/>
          <p:nvPr/>
        </p:nvSpPr>
        <p:spPr>
          <a:xfrm>
            <a:off x="1604211" y="1203479"/>
            <a:ext cx="9240252" cy="1077218"/>
          </a:xfrm>
          <a:prstGeom prst="rect">
            <a:avLst/>
          </a:prstGeom>
          <a:noFill/>
        </p:spPr>
        <p:txBody>
          <a:bodyPr wrap="square" rtlCol="0">
            <a:spAutoFit/>
          </a:bodyPr>
          <a:lstStyle/>
          <a:p>
            <a:pPr algn="ctr"/>
            <a:r>
              <a:rPr lang="en-GB" sz="3200" b="1" noProof="0" dirty="0">
                <a:latin typeface="Arial" panose="020B0604020202020204" pitchFamily="34" charset="0"/>
                <a:cs typeface="Arial" panose="020B0604020202020204" pitchFamily="34" charset="0"/>
              </a:rPr>
              <a:t>LCHS4010</a:t>
            </a:r>
          </a:p>
          <a:p>
            <a:pPr algn="ctr"/>
            <a:r>
              <a:rPr lang="en-GB" sz="3200" b="1" noProof="0" dirty="0">
                <a:latin typeface="Arial" panose="020B0604020202020204" pitchFamily="34" charset="0"/>
                <a:cs typeface="Arial" panose="020B0604020202020204" pitchFamily="34" charset="0"/>
              </a:rPr>
              <a:t>Psychology in Health and Social Care</a:t>
            </a:r>
            <a:endParaRPr lang="en-GB" sz="3200" noProof="0" dirty="0">
              <a:latin typeface="Arial" panose="020B0604020202020204" pitchFamily="34" charset="0"/>
              <a:cs typeface="Arial" panose="020B0604020202020204" pitchFamily="34" charset="0"/>
            </a:endParaRPr>
          </a:p>
        </p:txBody>
      </p:sp>
      <p:cxnSp>
        <p:nvCxnSpPr>
          <p:cNvPr id="15" name="Straight Connector 14">
            <a:extLst>
              <a:ext uri="{FF2B5EF4-FFF2-40B4-BE49-F238E27FC236}">
                <a16:creationId xmlns:a16="http://schemas.microsoft.com/office/drawing/2014/main" id="{072A56CA-A8E5-387A-B846-C8FD280122F7}"/>
              </a:ext>
            </a:extLst>
          </p:cNvPr>
          <p:cNvCxnSpPr/>
          <p:nvPr/>
        </p:nvCxnSpPr>
        <p:spPr>
          <a:xfrm>
            <a:off x="3096126" y="2390274"/>
            <a:ext cx="0" cy="3096126"/>
          </a:xfrm>
          <a:prstGeom prst="line">
            <a:avLst/>
          </a:prstGeom>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3F0271C-0B0D-1D4C-8EC9-C81FB43C30B5}"/>
              </a:ext>
            </a:extLst>
          </p:cNvPr>
          <p:cNvCxnSpPr>
            <a:cxnSpLocks/>
          </p:cNvCxnSpPr>
          <p:nvPr/>
        </p:nvCxnSpPr>
        <p:spPr>
          <a:xfrm flipH="1">
            <a:off x="2823410" y="5133474"/>
            <a:ext cx="7315201" cy="0"/>
          </a:xfrm>
          <a:prstGeom prst="line">
            <a:avLst/>
          </a:prstGeom>
        </p:spPr>
        <p:style>
          <a:lnRef idx="2">
            <a:schemeClr val="accent1"/>
          </a:lnRef>
          <a:fillRef idx="0">
            <a:schemeClr val="accent1"/>
          </a:fillRef>
          <a:effectRef idx="1">
            <a:schemeClr val="accent1"/>
          </a:effectRef>
          <a:fontRef idx="minor">
            <a:schemeClr val="tx1"/>
          </a:fontRef>
        </p:style>
      </p:cxnSp>
      <p:sp>
        <p:nvSpPr>
          <p:cNvPr id="18" name="Title 1">
            <a:extLst>
              <a:ext uri="{FF2B5EF4-FFF2-40B4-BE49-F238E27FC236}">
                <a16:creationId xmlns:a16="http://schemas.microsoft.com/office/drawing/2014/main" id="{DA2D9CAF-62E4-A56C-BC72-03583E71A03A}"/>
              </a:ext>
            </a:extLst>
          </p:cNvPr>
          <p:cNvSpPr>
            <a:spLocks noGrp="1"/>
          </p:cNvSpPr>
          <p:nvPr>
            <p:ph type="ctrTitle"/>
          </p:nvPr>
        </p:nvSpPr>
        <p:spPr>
          <a:xfrm>
            <a:off x="3096126" y="2874730"/>
            <a:ext cx="7315201" cy="2004424"/>
          </a:xfrm>
        </p:spPr>
        <p:txBody>
          <a:bodyPr>
            <a:noAutofit/>
          </a:bodyPr>
          <a:lstStyle/>
          <a:p>
            <a:pPr algn="l"/>
            <a:br>
              <a:rPr lang="en-GB" sz="3200" b="1" noProof="0" dirty="0">
                <a:latin typeface="Arial" panose="020B0604020202020204" pitchFamily="34" charset="0"/>
                <a:ea typeface="Aptos" panose="020B0004020202020204" pitchFamily="34" charset="0"/>
                <a:cs typeface="Arial" panose="020B0604020202020204" pitchFamily="34" charset="0"/>
              </a:rPr>
            </a:br>
            <a:br>
              <a:rPr lang="en-GB" sz="3200" noProof="0" dirty="0">
                <a:latin typeface="Arial" panose="020B0604020202020204" pitchFamily="34" charset="0"/>
                <a:cs typeface="Arial" panose="020B0604020202020204" pitchFamily="34" charset="0"/>
              </a:rPr>
            </a:br>
            <a:r>
              <a:rPr lang="en-GB" sz="3200" noProof="0" dirty="0">
                <a:latin typeface="Arial" panose="020B0604020202020204" pitchFamily="34" charset="0"/>
                <a:cs typeface="Arial" panose="020B0604020202020204" pitchFamily="34" charset="0"/>
              </a:rPr>
              <a:t>Student Name:</a:t>
            </a:r>
            <a:r>
              <a:rPr lang="en-GB" sz="3200" dirty="0">
                <a:latin typeface="Arial" panose="020B0604020202020204" pitchFamily="34" charset="0"/>
                <a:cs typeface="Arial" panose="020B0604020202020204" pitchFamily="34" charset="0"/>
              </a:rPr>
              <a:t>Elisha </a:t>
            </a:r>
            <a:r>
              <a:rPr lang="en-GB" sz="3200" dirty="0" err="1">
                <a:latin typeface="Arial" panose="020B0604020202020204" pitchFamily="34" charset="0"/>
                <a:cs typeface="Arial" panose="020B0604020202020204" pitchFamily="34" charset="0"/>
              </a:rPr>
              <a:t>Hakizumwami</a:t>
            </a:r>
            <a:br>
              <a:rPr lang="en-GB" sz="3200" noProof="0" dirty="0">
                <a:latin typeface="Arial" panose="020B0604020202020204" pitchFamily="34" charset="0"/>
                <a:cs typeface="Arial" panose="020B0604020202020204" pitchFamily="34" charset="0"/>
              </a:rPr>
            </a:br>
            <a:r>
              <a:rPr lang="en-GB" sz="3200" noProof="0" dirty="0">
                <a:latin typeface="Arial" panose="020B0604020202020204" pitchFamily="34" charset="0"/>
                <a:cs typeface="Arial" panose="020B0604020202020204" pitchFamily="34" charset="0"/>
              </a:rPr>
              <a:t>Student Number: 2438662</a:t>
            </a:r>
            <a:br>
              <a:rPr lang="en-GB" sz="3200" noProof="0" dirty="0">
                <a:latin typeface="Arial" panose="020B0604020202020204" pitchFamily="34" charset="0"/>
                <a:cs typeface="Arial" panose="020B0604020202020204" pitchFamily="34" charset="0"/>
              </a:rPr>
            </a:br>
            <a:r>
              <a:rPr lang="en-GB" sz="3200" noProof="0" dirty="0">
                <a:latin typeface="Arial" panose="020B0604020202020204" pitchFamily="34" charset="0"/>
                <a:cs typeface="Arial" panose="020B0604020202020204" pitchFamily="34" charset="0"/>
              </a:rPr>
              <a:t>Lecturer’s Name: </a:t>
            </a:r>
            <a:r>
              <a:rPr lang="en-GB" sz="3200" dirty="0">
                <a:latin typeface="Arial" panose="020B0604020202020204" pitchFamily="34" charset="0"/>
                <a:cs typeface="Arial" panose="020B0604020202020204" pitchFamily="34" charset="0"/>
              </a:rPr>
              <a:t>F</a:t>
            </a:r>
            <a:r>
              <a:rPr lang="en-GB" sz="3200" noProof="0" dirty="0" err="1">
                <a:latin typeface="Arial" panose="020B0604020202020204" pitchFamily="34" charset="0"/>
                <a:cs typeface="Arial" panose="020B0604020202020204" pitchFamily="34" charset="0"/>
              </a:rPr>
              <a:t>arah</a:t>
            </a:r>
            <a:r>
              <a:rPr lang="en-GB" sz="3200" noProof="0">
                <a:latin typeface="Arial" panose="020B0604020202020204" pitchFamily="34" charset="0"/>
                <a:cs typeface="Arial" panose="020B0604020202020204" pitchFamily="34" charset="0"/>
              </a:rPr>
              <a:t> Wiita</a:t>
            </a:r>
            <a:br>
              <a:rPr lang="en-GB" sz="3200" noProof="0" dirty="0">
                <a:latin typeface="Arial" panose="020B0604020202020204" pitchFamily="34" charset="0"/>
                <a:cs typeface="Arial" panose="020B0604020202020204" pitchFamily="34" charset="0"/>
              </a:rPr>
            </a:br>
            <a:endParaRPr lang="en-GB" sz="3200"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12054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BCE923-176E-60FF-C2C5-7EDD1B2B7887}"/>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833D7F39-C471-D003-8D0F-D4EC2E0AABA9}"/>
              </a:ext>
            </a:extLst>
          </p:cNvPr>
          <p:cNvPicPr>
            <a:picLocks noChangeAspect="1"/>
          </p:cNvPicPr>
          <p:nvPr/>
        </p:nvPicPr>
        <p:blipFill>
          <a:blip r:embed="rId3">
            <a:alphaModFix amt="35000"/>
          </a:blip>
          <a:srcRect t="62764" b="9868"/>
          <a:stretch>
            <a:fillRect/>
          </a:stretch>
        </p:blipFill>
        <p:spPr>
          <a:xfrm>
            <a:off x="-460208" y="6053490"/>
            <a:ext cx="13082171" cy="1432154"/>
          </a:xfrm>
          <a:prstGeom prst="rect">
            <a:avLst/>
          </a:prstGeom>
        </p:spPr>
      </p:pic>
      <p:pic>
        <p:nvPicPr>
          <p:cNvPr id="19" name="Picture 18">
            <a:extLst>
              <a:ext uri="{FF2B5EF4-FFF2-40B4-BE49-F238E27FC236}">
                <a16:creationId xmlns:a16="http://schemas.microsoft.com/office/drawing/2014/main" id="{1494054E-A9B0-2DFF-FBF9-A6F65A49296B}"/>
              </a:ext>
            </a:extLst>
          </p:cNvPr>
          <p:cNvPicPr>
            <a:picLocks noChangeAspect="1"/>
          </p:cNvPicPr>
          <p:nvPr/>
        </p:nvPicPr>
        <p:blipFill>
          <a:blip r:embed="rId4">
            <a:alphaModFix amt="35000"/>
          </a:blip>
          <a:stretch>
            <a:fillRect/>
          </a:stretch>
        </p:blipFill>
        <p:spPr>
          <a:xfrm>
            <a:off x="0" y="-4694706"/>
            <a:ext cx="12214500" cy="5482775"/>
          </a:xfrm>
          <a:prstGeom prst="rect">
            <a:avLst/>
          </a:prstGeom>
        </p:spPr>
      </p:pic>
      <p:pic>
        <p:nvPicPr>
          <p:cNvPr id="8" name="Picture 2" descr="UWTSD logo | Discover Dylan Thomas">
            <a:extLst>
              <a:ext uri="{FF2B5EF4-FFF2-40B4-BE49-F238E27FC236}">
                <a16:creationId xmlns:a16="http://schemas.microsoft.com/office/drawing/2014/main" id="{719C6460-D6D6-12BD-F976-E229CE0DF9A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8338" y="96253"/>
            <a:ext cx="1163052" cy="465221"/>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9">
            <a:extLst>
              <a:ext uri="{FF2B5EF4-FFF2-40B4-BE49-F238E27FC236}">
                <a16:creationId xmlns:a16="http://schemas.microsoft.com/office/drawing/2014/main" id="{A4613155-9343-17C5-60E8-2B41DE23F1B5}"/>
              </a:ext>
            </a:extLst>
          </p:cNvPr>
          <p:cNvPicPr>
            <a:picLocks noChangeAspect="1"/>
          </p:cNvPicPr>
          <p:nvPr/>
        </p:nvPicPr>
        <p:blipFill>
          <a:blip r:embed="rId4">
            <a:alphaModFix amt="20000"/>
          </a:blip>
          <a:srcRect l="-3552" t="23803" r="3552" b="45372"/>
          <a:stretch>
            <a:fillRect/>
          </a:stretch>
        </p:blipFill>
        <p:spPr>
          <a:xfrm>
            <a:off x="-460209" y="6053490"/>
            <a:ext cx="13035419" cy="804509"/>
          </a:xfrm>
          <a:prstGeom prst="rect">
            <a:avLst/>
          </a:prstGeom>
        </p:spPr>
      </p:pic>
      <p:sp>
        <p:nvSpPr>
          <p:cNvPr id="2" name="TextBox 1">
            <a:extLst>
              <a:ext uri="{FF2B5EF4-FFF2-40B4-BE49-F238E27FC236}">
                <a16:creationId xmlns:a16="http://schemas.microsoft.com/office/drawing/2014/main" id="{3A9EFBB0-D166-947E-18A8-94E1FC655F04}"/>
              </a:ext>
            </a:extLst>
          </p:cNvPr>
          <p:cNvSpPr txBox="1"/>
          <p:nvPr/>
        </p:nvSpPr>
        <p:spPr>
          <a:xfrm>
            <a:off x="2176270" y="96253"/>
            <a:ext cx="7861960" cy="646331"/>
          </a:xfrm>
          <a:prstGeom prst="rect">
            <a:avLst/>
          </a:prstGeom>
        </p:spPr>
        <p:style>
          <a:lnRef idx="2">
            <a:schemeClr val="accent1"/>
          </a:lnRef>
          <a:fillRef idx="1">
            <a:schemeClr val="lt1"/>
          </a:fillRef>
          <a:effectRef idx="0">
            <a:schemeClr val="accent1"/>
          </a:effectRef>
          <a:fontRef idx="minor">
            <a:schemeClr val="dk1"/>
          </a:fontRef>
        </p:style>
        <p:txBody>
          <a:bodyPr wrap="none" rtlCol="0">
            <a:spAutoFit/>
          </a:bodyPr>
          <a:lstStyle/>
          <a:p>
            <a:pPr algn="just"/>
            <a:r>
              <a:rPr lang="en-GB" sz="3600" b="1" noProof="0" dirty="0">
                <a:latin typeface="Arial" panose="020B0604020202020204" pitchFamily="34" charset="0"/>
                <a:cs typeface="Arial" panose="020B0604020202020204" pitchFamily="34" charset="0"/>
              </a:rPr>
              <a:t>Case Context and Analytical Focus</a:t>
            </a:r>
          </a:p>
        </p:txBody>
      </p:sp>
      <p:sp>
        <p:nvSpPr>
          <p:cNvPr id="7" name="TextBox 6">
            <a:extLst>
              <a:ext uri="{FF2B5EF4-FFF2-40B4-BE49-F238E27FC236}">
                <a16:creationId xmlns:a16="http://schemas.microsoft.com/office/drawing/2014/main" id="{EEA60CA8-B67B-29E2-B0DB-732B50BAA21E}"/>
              </a:ext>
            </a:extLst>
          </p:cNvPr>
          <p:cNvSpPr txBox="1"/>
          <p:nvPr/>
        </p:nvSpPr>
        <p:spPr>
          <a:xfrm>
            <a:off x="381512" y="923041"/>
            <a:ext cx="1748589" cy="456535"/>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pPr algn="just">
              <a:lnSpc>
                <a:spcPct val="150000"/>
              </a:lnSpc>
            </a:pPr>
            <a:r>
              <a:rPr lang="en-GB" sz="1800" b="1" noProof="0" dirty="0">
                <a:latin typeface="Arial" panose="020B0604020202020204" pitchFamily="34" charset="0"/>
                <a:cs typeface="Arial" panose="020B0604020202020204" pitchFamily="34" charset="0"/>
              </a:rPr>
              <a:t>Case Context </a:t>
            </a:r>
            <a:endParaRPr lang="en-GB" noProof="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E289B167-CC92-85B3-B5D5-F08C3C087E42}"/>
              </a:ext>
            </a:extLst>
          </p:cNvPr>
          <p:cNvSpPr txBox="1"/>
          <p:nvPr/>
        </p:nvSpPr>
        <p:spPr>
          <a:xfrm>
            <a:off x="260716" y="4825653"/>
            <a:ext cx="2277333" cy="456535"/>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just">
              <a:lnSpc>
                <a:spcPct val="150000"/>
              </a:lnSpc>
            </a:pPr>
            <a:r>
              <a:rPr lang="en-GB" sz="1800" b="1" noProof="0" dirty="0">
                <a:latin typeface="Arial" panose="020B0604020202020204" pitchFamily="34" charset="0"/>
                <a:cs typeface="Arial" panose="020B0604020202020204" pitchFamily="34" charset="0"/>
              </a:rPr>
              <a:t>Guiding Question</a:t>
            </a:r>
            <a:endParaRPr lang="en-GB" noProof="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91638444-5934-9F39-199A-B69DF457EC04}"/>
              </a:ext>
            </a:extLst>
          </p:cNvPr>
          <p:cNvSpPr txBox="1"/>
          <p:nvPr/>
        </p:nvSpPr>
        <p:spPr>
          <a:xfrm>
            <a:off x="247590" y="1484733"/>
            <a:ext cx="11062093" cy="1128514"/>
          </a:xfrm>
          <a:prstGeom prst="rect">
            <a:avLst/>
          </a:prstGeom>
          <a:noFill/>
        </p:spPr>
        <p:txBody>
          <a:bodyPr wrap="square">
            <a:spAutoFit/>
          </a:bodyPr>
          <a:lstStyle/>
          <a:p>
            <a:pPr marL="285750" marR="0" indent="-285750" algn="just">
              <a:spcAft>
                <a:spcPts val="800"/>
              </a:spcAft>
              <a:buFont typeface="Wingdings" panose="05000000000000000000" pitchFamily="2" charset="2"/>
              <a:buChar char="v"/>
            </a:pPr>
            <a:r>
              <a:rPr lang="en-GB" sz="1800" kern="100" noProof="0" dirty="0">
                <a:effectLst/>
                <a:latin typeface="Arial" panose="020B0604020202020204" pitchFamily="34" charset="0"/>
                <a:ea typeface="Calibri" panose="020F0502020204030204" pitchFamily="34" charset="0"/>
                <a:cs typeface="Arial" panose="020B0604020202020204" pitchFamily="34" charset="0"/>
              </a:rPr>
              <a:t>Jenny is 16-years-old and is a young carer</a:t>
            </a:r>
            <a:r>
              <a:rPr lang="en-GB" kern="100" noProof="0" dirty="0">
                <a:latin typeface="Arial" panose="020B0604020202020204" pitchFamily="34" charset="0"/>
                <a:ea typeface="Calibri" panose="020F0502020204030204" pitchFamily="34" charset="0"/>
                <a:cs typeface="Arial" panose="020B0604020202020204" pitchFamily="34" charset="0"/>
              </a:rPr>
              <a:t> who supports her mother daily.</a:t>
            </a:r>
            <a:endParaRPr lang="en-GB" sz="1800" kern="100" noProof="0" dirty="0">
              <a:effectLst/>
              <a:latin typeface="Arial" panose="020B0604020202020204" pitchFamily="34" charset="0"/>
              <a:ea typeface="Calibri" panose="020F0502020204030204" pitchFamily="34" charset="0"/>
              <a:cs typeface="Arial" panose="020B0604020202020204" pitchFamily="34" charset="0"/>
            </a:endParaRPr>
          </a:p>
          <a:p>
            <a:pPr marL="285750" marR="0" indent="-285750" algn="just">
              <a:spcAft>
                <a:spcPts val="800"/>
              </a:spcAft>
              <a:buFont typeface="Wingdings" panose="05000000000000000000" pitchFamily="2" charset="2"/>
              <a:buChar char="v"/>
            </a:pPr>
            <a:r>
              <a:rPr lang="en-GB" sz="1800" kern="100" noProof="0" dirty="0">
                <a:effectLst/>
                <a:latin typeface="Arial" panose="020B0604020202020204" pitchFamily="34" charset="0"/>
                <a:ea typeface="Calibri" panose="020F0502020204030204" pitchFamily="34" charset="0"/>
                <a:cs typeface="Arial" panose="020B0604020202020204" pitchFamily="34" charset="0"/>
              </a:rPr>
              <a:t>Her father died five years ago. This created a significant disruption in the family.</a:t>
            </a:r>
            <a:endParaRPr lang="en-GB" kern="100" noProof="0" dirty="0">
              <a:latin typeface="Arial" panose="020B0604020202020204" pitchFamily="34" charset="0"/>
              <a:ea typeface="Calibri" panose="020F0502020204030204" pitchFamily="34" charset="0"/>
              <a:cs typeface="Arial" panose="020B0604020202020204" pitchFamily="34" charset="0"/>
            </a:endParaRPr>
          </a:p>
          <a:p>
            <a:pPr marL="285750" marR="0" indent="-285750" algn="just">
              <a:spcAft>
                <a:spcPts val="800"/>
              </a:spcAft>
              <a:buFont typeface="Wingdings" panose="05000000000000000000" pitchFamily="2" charset="2"/>
              <a:buChar char="v"/>
            </a:pPr>
            <a:r>
              <a:rPr lang="en-GB" sz="1800" kern="100" noProof="0" dirty="0">
                <a:effectLst/>
                <a:latin typeface="Arial" panose="020B0604020202020204" pitchFamily="34" charset="0"/>
                <a:ea typeface="Calibri" panose="020F0502020204030204" pitchFamily="34" charset="0"/>
                <a:cs typeface="Arial" panose="020B0604020202020204" pitchFamily="34" charset="0"/>
              </a:rPr>
              <a:t>She provides daily practical, and emotional care and support within the house since his demise</a:t>
            </a:r>
          </a:p>
        </p:txBody>
      </p:sp>
      <p:sp>
        <p:nvSpPr>
          <p:cNvPr id="17" name="TextBox 16">
            <a:extLst>
              <a:ext uri="{FF2B5EF4-FFF2-40B4-BE49-F238E27FC236}">
                <a16:creationId xmlns:a16="http://schemas.microsoft.com/office/drawing/2014/main" id="{40876B8C-3957-B0DD-2B19-1BF6339F0080}"/>
              </a:ext>
            </a:extLst>
          </p:cNvPr>
          <p:cNvSpPr txBox="1"/>
          <p:nvPr/>
        </p:nvSpPr>
        <p:spPr>
          <a:xfrm>
            <a:off x="241072" y="3164726"/>
            <a:ext cx="11569416" cy="1682512"/>
          </a:xfrm>
          <a:prstGeom prst="rect">
            <a:avLst/>
          </a:prstGeom>
          <a:noFill/>
        </p:spPr>
        <p:txBody>
          <a:bodyPr wrap="square">
            <a:spAutoFit/>
          </a:bodyPr>
          <a:lstStyle/>
          <a:p>
            <a:pPr marL="285750" marR="0" indent="-285750" algn="just">
              <a:spcAft>
                <a:spcPts val="800"/>
              </a:spcAft>
              <a:buFont typeface="Wingdings" panose="05000000000000000000" pitchFamily="2" charset="2"/>
              <a:buChar char="Ø"/>
            </a:pPr>
            <a:r>
              <a:rPr lang="en-GB" sz="1800" kern="100" noProof="0" dirty="0">
                <a:effectLst/>
                <a:latin typeface="Arial" panose="020B0604020202020204" pitchFamily="34" charset="0"/>
                <a:ea typeface="Calibri" panose="020F0502020204030204" pitchFamily="34" charset="0"/>
                <a:cs typeface="Arial" panose="020B0604020202020204" pitchFamily="34" charset="0"/>
              </a:rPr>
              <a:t>Typical attachment relationships adolescent development is altered due to early paternal loss and caregiving responsibilities.</a:t>
            </a:r>
          </a:p>
          <a:p>
            <a:pPr marL="285750" marR="0" indent="-285750" algn="just">
              <a:spcAft>
                <a:spcPts val="800"/>
              </a:spcAft>
              <a:buFont typeface="Wingdings" panose="05000000000000000000" pitchFamily="2" charset="2"/>
              <a:buChar char="Ø"/>
            </a:pPr>
            <a:r>
              <a:rPr lang="en-GB" sz="1800" kern="100" noProof="0" dirty="0">
                <a:effectLst/>
                <a:latin typeface="Arial" panose="020B0604020202020204" pitchFamily="34" charset="0"/>
                <a:ea typeface="Calibri" panose="020F0502020204030204" pitchFamily="34" charset="0"/>
                <a:cs typeface="Arial" panose="020B0604020202020204" pitchFamily="34" charset="0"/>
              </a:rPr>
              <a:t>Bowlby’s attachment theory will be </a:t>
            </a:r>
            <a:r>
              <a:rPr lang="en-GB" kern="100" noProof="0" dirty="0">
                <a:latin typeface="Arial" panose="020B0604020202020204" pitchFamily="34" charset="0"/>
                <a:ea typeface="Calibri" panose="020F0502020204030204" pitchFamily="34" charset="0"/>
                <a:cs typeface="Arial" panose="020B0604020202020204" pitchFamily="34" charset="0"/>
              </a:rPr>
              <a:t>applied to examine these changes.</a:t>
            </a:r>
            <a:endParaRPr lang="en-GB" sz="1800" kern="100" noProof="0" dirty="0">
              <a:effectLst/>
              <a:latin typeface="Arial" panose="020B0604020202020204" pitchFamily="34" charset="0"/>
              <a:ea typeface="Calibri" panose="020F0502020204030204" pitchFamily="34" charset="0"/>
              <a:cs typeface="Arial" panose="020B0604020202020204" pitchFamily="34" charset="0"/>
            </a:endParaRPr>
          </a:p>
          <a:p>
            <a:pPr marL="285750" indent="-285750" algn="just">
              <a:spcAft>
                <a:spcPts val="800"/>
              </a:spcAft>
              <a:buFont typeface="Wingdings" panose="05000000000000000000" pitchFamily="2" charset="2"/>
              <a:buChar char="Ø"/>
            </a:pPr>
            <a:r>
              <a:rPr lang="en-GB" noProof="0" dirty="0">
                <a:latin typeface="Arial" panose="020B0604020202020204" pitchFamily="34" charset="0"/>
                <a:cs typeface="Arial" panose="020B0604020202020204" pitchFamily="34" charset="0"/>
              </a:rPr>
              <a:t>The examination explores the effects of role reversal and emotional responsibility on Jenny’s developmental safety.</a:t>
            </a:r>
            <a:endParaRPr lang="en-GB" sz="1800" kern="100" noProof="0" dirty="0">
              <a:effectLst/>
              <a:latin typeface="Arial" panose="020B0604020202020204" pitchFamily="34" charset="0"/>
              <a:ea typeface="Calibri" panose="020F0502020204030204" pitchFamily="34" charset="0"/>
              <a:cs typeface="Arial" panose="020B0604020202020204" pitchFamily="34" charset="0"/>
            </a:endParaRPr>
          </a:p>
        </p:txBody>
      </p:sp>
      <p:sp>
        <p:nvSpPr>
          <p:cNvPr id="9" name="TextBox 8">
            <a:extLst>
              <a:ext uri="{FF2B5EF4-FFF2-40B4-BE49-F238E27FC236}">
                <a16:creationId xmlns:a16="http://schemas.microsoft.com/office/drawing/2014/main" id="{B6E5E1EE-9E48-40BB-0AAC-A3970322F5F1}"/>
              </a:ext>
            </a:extLst>
          </p:cNvPr>
          <p:cNvSpPr txBox="1"/>
          <p:nvPr/>
        </p:nvSpPr>
        <p:spPr>
          <a:xfrm>
            <a:off x="381512" y="2611939"/>
            <a:ext cx="2035742" cy="456535"/>
          </a:xfrm>
          <a:prstGeom prst="rect">
            <a:avLst/>
          </a:prstGeom>
          <a:solidFill>
            <a:schemeClr val="tx2">
              <a:lumMod val="25000"/>
              <a:lumOff val="75000"/>
            </a:schemeClr>
          </a:solidFill>
        </p:spPr>
        <p:txBody>
          <a:bodyPr wrap="square">
            <a:spAutoFit/>
          </a:bodyPr>
          <a:lstStyle/>
          <a:p>
            <a:pPr algn="just">
              <a:lnSpc>
                <a:spcPct val="150000"/>
              </a:lnSpc>
            </a:pPr>
            <a:r>
              <a:rPr lang="en-GB" sz="1800" b="1" noProof="0" dirty="0">
                <a:latin typeface="Arial" panose="020B0604020202020204" pitchFamily="34" charset="0"/>
                <a:cs typeface="Arial" panose="020B0604020202020204" pitchFamily="34" charset="0"/>
              </a:rPr>
              <a:t>Analytical Focus</a:t>
            </a:r>
            <a:endParaRPr lang="en-GB" noProof="0" dirty="0">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B75A4CC9-A330-0D21-1D25-4D332272DB70}"/>
              </a:ext>
            </a:extLst>
          </p:cNvPr>
          <p:cNvSpPr txBox="1"/>
          <p:nvPr/>
        </p:nvSpPr>
        <p:spPr>
          <a:xfrm>
            <a:off x="209058" y="5234249"/>
            <a:ext cx="11601429" cy="872034"/>
          </a:xfrm>
          <a:prstGeom prst="rect">
            <a:avLst/>
          </a:prstGeom>
          <a:noFill/>
        </p:spPr>
        <p:txBody>
          <a:bodyPr wrap="square">
            <a:spAutoFit/>
          </a:bodyPr>
          <a:lstStyle/>
          <a:p>
            <a:pPr marL="285750" marR="0" indent="-285750" algn="just">
              <a:lnSpc>
                <a:spcPct val="150000"/>
              </a:lnSpc>
              <a:spcAft>
                <a:spcPts val="800"/>
              </a:spcAft>
              <a:buFont typeface="Wingdings" panose="05000000000000000000" pitchFamily="2" charset="2"/>
              <a:buChar char="§"/>
            </a:pPr>
            <a:r>
              <a:rPr lang="en-GB" kern="100" noProof="0" dirty="0">
                <a:latin typeface="Arial" panose="020B0604020202020204" pitchFamily="34" charset="0"/>
                <a:ea typeface="Calibri" panose="020F0502020204030204" pitchFamily="34" charset="0"/>
                <a:cs typeface="Arial" panose="020B0604020202020204" pitchFamily="34" charset="0"/>
              </a:rPr>
              <a:t>To what extent </a:t>
            </a:r>
            <a:r>
              <a:rPr lang="en-GB" sz="1800" kern="100" noProof="0" dirty="0">
                <a:effectLst/>
                <a:latin typeface="Arial" panose="020B0604020202020204" pitchFamily="34" charset="0"/>
                <a:ea typeface="Calibri" panose="020F0502020204030204" pitchFamily="34" charset="0"/>
                <a:cs typeface="Arial" panose="020B0604020202020204" pitchFamily="34" charset="0"/>
              </a:rPr>
              <a:t>can attachment theory provide explanation to developmental challenges faced by young carers like Jenny?</a:t>
            </a:r>
          </a:p>
        </p:txBody>
      </p:sp>
    </p:spTree>
    <p:extLst>
      <p:ext uri="{BB962C8B-B14F-4D97-AF65-F5344CB8AC3E}">
        <p14:creationId xmlns:p14="http://schemas.microsoft.com/office/powerpoint/2010/main" val="31349152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40D1E3-D44A-33C3-A567-A73B5CBA0066}"/>
            </a:ext>
          </a:extLst>
        </p:cNvPr>
        <p:cNvGrpSpPr/>
        <p:nvPr/>
      </p:nvGrpSpPr>
      <p:grpSpPr>
        <a:xfrm>
          <a:off x="0" y="0"/>
          <a:ext cx="0" cy="0"/>
          <a:chOff x="0" y="0"/>
          <a:chExt cx="0" cy="0"/>
        </a:xfrm>
      </p:grpSpPr>
      <p:sp>
        <p:nvSpPr>
          <p:cNvPr id="17" name="Rectangle: Single Corner Snipped 16">
            <a:extLst>
              <a:ext uri="{FF2B5EF4-FFF2-40B4-BE49-F238E27FC236}">
                <a16:creationId xmlns:a16="http://schemas.microsoft.com/office/drawing/2014/main" id="{F44AE50D-CEA3-AD8E-F2AD-09BE8D4A2163}"/>
              </a:ext>
            </a:extLst>
          </p:cNvPr>
          <p:cNvSpPr/>
          <p:nvPr/>
        </p:nvSpPr>
        <p:spPr>
          <a:xfrm>
            <a:off x="709859" y="5175378"/>
            <a:ext cx="7634041" cy="916992"/>
          </a:xfrm>
          <a:prstGeom prst="snip1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dirty="0">
              <a:latin typeface="Arial" panose="020B0604020202020204" pitchFamily="34" charset="0"/>
              <a:cs typeface="Arial" panose="020B0604020202020204" pitchFamily="34" charset="0"/>
            </a:endParaRPr>
          </a:p>
        </p:txBody>
      </p:sp>
      <p:sp>
        <p:nvSpPr>
          <p:cNvPr id="32" name="Heptagon 31">
            <a:extLst>
              <a:ext uri="{FF2B5EF4-FFF2-40B4-BE49-F238E27FC236}">
                <a16:creationId xmlns:a16="http://schemas.microsoft.com/office/drawing/2014/main" id="{F1BA8CBF-47E7-6231-5387-4820A10C6830}"/>
              </a:ext>
            </a:extLst>
          </p:cNvPr>
          <p:cNvSpPr/>
          <p:nvPr/>
        </p:nvSpPr>
        <p:spPr>
          <a:xfrm>
            <a:off x="255865" y="5140012"/>
            <a:ext cx="832714" cy="832714"/>
          </a:xfrm>
          <a:prstGeom prst="heptagon">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dirty="0">
              <a:latin typeface="Arial" panose="020B0604020202020204" pitchFamily="34" charset="0"/>
              <a:cs typeface="Arial" panose="020B0604020202020204" pitchFamily="34" charset="0"/>
            </a:endParaRPr>
          </a:p>
        </p:txBody>
      </p:sp>
      <p:sp>
        <p:nvSpPr>
          <p:cNvPr id="15" name="Rectangle: Single Corner Snipped 14">
            <a:extLst>
              <a:ext uri="{FF2B5EF4-FFF2-40B4-BE49-F238E27FC236}">
                <a16:creationId xmlns:a16="http://schemas.microsoft.com/office/drawing/2014/main" id="{AB4C3479-5FB9-EA55-263E-0C8E44E365A6}"/>
              </a:ext>
            </a:extLst>
          </p:cNvPr>
          <p:cNvSpPr/>
          <p:nvPr/>
        </p:nvSpPr>
        <p:spPr>
          <a:xfrm>
            <a:off x="709861" y="4258531"/>
            <a:ext cx="7492157" cy="771664"/>
          </a:xfrm>
          <a:prstGeom prst="snip1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dirty="0">
              <a:latin typeface="Arial" panose="020B0604020202020204" pitchFamily="34" charset="0"/>
              <a:cs typeface="Arial" panose="020B0604020202020204" pitchFamily="34" charset="0"/>
            </a:endParaRPr>
          </a:p>
        </p:txBody>
      </p:sp>
      <p:sp>
        <p:nvSpPr>
          <p:cNvPr id="31" name="Heptagon 30">
            <a:extLst>
              <a:ext uri="{FF2B5EF4-FFF2-40B4-BE49-F238E27FC236}">
                <a16:creationId xmlns:a16="http://schemas.microsoft.com/office/drawing/2014/main" id="{6B399122-CBAC-BB7F-5A89-5B1C0AB0682E}"/>
              </a:ext>
            </a:extLst>
          </p:cNvPr>
          <p:cNvSpPr/>
          <p:nvPr/>
        </p:nvSpPr>
        <p:spPr>
          <a:xfrm>
            <a:off x="255865" y="4187654"/>
            <a:ext cx="832714" cy="832714"/>
          </a:xfrm>
          <a:prstGeom prst="heptagon">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dirty="0">
              <a:latin typeface="Arial" panose="020B0604020202020204" pitchFamily="34" charset="0"/>
              <a:cs typeface="Arial" panose="020B0604020202020204" pitchFamily="34" charset="0"/>
            </a:endParaRPr>
          </a:p>
        </p:txBody>
      </p:sp>
      <p:sp>
        <p:nvSpPr>
          <p:cNvPr id="2" name="Rectangle: Single Corner Snipped 1">
            <a:extLst>
              <a:ext uri="{FF2B5EF4-FFF2-40B4-BE49-F238E27FC236}">
                <a16:creationId xmlns:a16="http://schemas.microsoft.com/office/drawing/2014/main" id="{5E13EF9A-BB4D-097F-D0F8-74BE87867D3E}"/>
              </a:ext>
            </a:extLst>
          </p:cNvPr>
          <p:cNvSpPr/>
          <p:nvPr/>
        </p:nvSpPr>
        <p:spPr>
          <a:xfrm>
            <a:off x="709860" y="1192227"/>
            <a:ext cx="7492157" cy="771664"/>
          </a:xfrm>
          <a:prstGeom prst="snip1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6A78F656-9F9C-2FCF-D8B8-D859C1B26AFC}"/>
              </a:ext>
            </a:extLst>
          </p:cNvPr>
          <p:cNvPicPr>
            <a:picLocks noChangeAspect="1"/>
          </p:cNvPicPr>
          <p:nvPr/>
        </p:nvPicPr>
        <p:blipFill>
          <a:blip r:embed="rId3"/>
          <a:srcRect t="34589" b="38463"/>
          <a:stretch>
            <a:fillRect/>
          </a:stretch>
        </p:blipFill>
        <p:spPr>
          <a:xfrm>
            <a:off x="2807088" y="-5014"/>
            <a:ext cx="6600324" cy="1171074"/>
          </a:xfrm>
          <a:prstGeom prst="rect">
            <a:avLst/>
          </a:prstGeom>
        </p:spPr>
      </p:pic>
      <p:pic>
        <p:nvPicPr>
          <p:cNvPr id="10" name="Picture 9">
            <a:extLst>
              <a:ext uri="{FF2B5EF4-FFF2-40B4-BE49-F238E27FC236}">
                <a16:creationId xmlns:a16="http://schemas.microsoft.com/office/drawing/2014/main" id="{AF257724-56D2-F6C2-AE2B-FDF79CE6D065}"/>
              </a:ext>
            </a:extLst>
          </p:cNvPr>
          <p:cNvPicPr>
            <a:picLocks noChangeAspect="1"/>
          </p:cNvPicPr>
          <p:nvPr/>
        </p:nvPicPr>
        <p:blipFill>
          <a:blip r:embed="rId4">
            <a:alphaModFix amt="35000"/>
          </a:blip>
          <a:srcRect t="62764" b="9868"/>
          <a:stretch>
            <a:fillRect/>
          </a:stretch>
        </p:blipFill>
        <p:spPr>
          <a:xfrm>
            <a:off x="-460208" y="6053490"/>
            <a:ext cx="13082171" cy="1432154"/>
          </a:xfrm>
          <a:prstGeom prst="rect">
            <a:avLst/>
          </a:prstGeom>
        </p:spPr>
      </p:pic>
      <p:pic>
        <p:nvPicPr>
          <p:cNvPr id="8" name="Picture 2" descr="UWTSD logo | Discover Dylan Thomas">
            <a:extLst>
              <a:ext uri="{FF2B5EF4-FFF2-40B4-BE49-F238E27FC236}">
                <a16:creationId xmlns:a16="http://schemas.microsoft.com/office/drawing/2014/main" id="{B43F1CF3-5F85-5841-DBED-94A0FF1C280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8338" y="96253"/>
            <a:ext cx="1163052" cy="465221"/>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9">
            <a:extLst>
              <a:ext uri="{FF2B5EF4-FFF2-40B4-BE49-F238E27FC236}">
                <a16:creationId xmlns:a16="http://schemas.microsoft.com/office/drawing/2014/main" id="{EAB0B678-C2FE-1B16-A5FE-B73D87887BFF}"/>
              </a:ext>
            </a:extLst>
          </p:cNvPr>
          <p:cNvPicPr>
            <a:picLocks noChangeAspect="1"/>
          </p:cNvPicPr>
          <p:nvPr/>
        </p:nvPicPr>
        <p:blipFill>
          <a:blip r:embed="rId6">
            <a:alphaModFix amt="20000"/>
          </a:blip>
          <a:srcRect l="-3552" t="23803" r="3552" b="45372"/>
          <a:stretch>
            <a:fillRect/>
          </a:stretch>
        </p:blipFill>
        <p:spPr>
          <a:xfrm>
            <a:off x="-460209" y="6053490"/>
            <a:ext cx="13035419" cy="804509"/>
          </a:xfrm>
          <a:prstGeom prst="rect">
            <a:avLst/>
          </a:prstGeom>
        </p:spPr>
      </p:pic>
      <p:sp>
        <p:nvSpPr>
          <p:cNvPr id="3" name="TextBox 2">
            <a:extLst>
              <a:ext uri="{FF2B5EF4-FFF2-40B4-BE49-F238E27FC236}">
                <a16:creationId xmlns:a16="http://schemas.microsoft.com/office/drawing/2014/main" id="{4805720B-CCA5-DACC-5CAF-FDD7354FE85C}"/>
              </a:ext>
            </a:extLst>
          </p:cNvPr>
          <p:cNvSpPr txBox="1"/>
          <p:nvPr/>
        </p:nvSpPr>
        <p:spPr>
          <a:xfrm>
            <a:off x="3701253" y="0"/>
            <a:ext cx="4811993" cy="1200329"/>
          </a:xfrm>
          <a:prstGeom prst="rect">
            <a:avLst/>
          </a:prstGeom>
          <a:noFill/>
        </p:spPr>
        <p:txBody>
          <a:bodyPr wrap="square">
            <a:spAutoFit/>
          </a:bodyPr>
          <a:lstStyle/>
          <a:p>
            <a:pPr algn="ctr"/>
            <a:r>
              <a:rPr lang="en-GB" sz="3600" b="1" noProof="0" dirty="0">
                <a:effectLst/>
                <a:latin typeface="Arial" panose="020B0604020202020204" pitchFamily="34" charset="0"/>
                <a:ea typeface="Calibri" panose="020F0502020204030204" pitchFamily="34" charset="0"/>
                <a:cs typeface="Arial" panose="020B0604020202020204" pitchFamily="34" charset="0"/>
              </a:rPr>
              <a:t>Bowlby’s Attachment Theory</a:t>
            </a:r>
            <a:endParaRPr lang="en-GB" sz="3600" b="1" noProof="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64DC47FF-5E60-D870-BB02-DBB2D98356BC}"/>
              </a:ext>
            </a:extLst>
          </p:cNvPr>
          <p:cNvSpPr txBox="1"/>
          <p:nvPr/>
        </p:nvSpPr>
        <p:spPr>
          <a:xfrm>
            <a:off x="1088579" y="1261155"/>
            <a:ext cx="6323424" cy="710707"/>
          </a:xfrm>
          <a:prstGeom prst="rect">
            <a:avLst/>
          </a:prstGeom>
          <a:noFill/>
        </p:spPr>
        <p:txBody>
          <a:bodyPr wrap="square">
            <a:spAutoFit/>
          </a:bodyPr>
          <a:lstStyle/>
          <a:p>
            <a:pPr algn="just">
              <a:lnSpc>
                <a:spcPct val="115000"/>
              </a:lnSpc>
              <a:spcAft>
                <a:spcPts val="800"/>
              </a:spcAft>
            </a:pPr>
            <a:r>
              <a:rPr lang="en-GB" sz="1800" kern="100" noProof="0" dirty="0">
                <a:effectLst/>
                <a:latin typeface="Arial" panose="020B0604020202020204" pitchFamily="34" charset="0"/>
                <a:ea typeface="Calibri" panose="020F0502020204030204" pitchFamily="34" charset="0"/>
                <a:cs typeface="Arial" panose="020B0604020202020204" pitchFamily="34" charset="0"/>
              </a:rPr>
              <a:t>Emotional development is shaped by early caregiver relationships </a:t>
            </a:r>
            <a:r>
              <a:rPr lang="en-GB" noProof="0" dirty="0">
                <a:latin typeface="Arial" panose="020B0604020202020204" pitchFamily="34" charset="0"/>
                <a:cs typeface="Arial" panose="020B0604020202020204" pitchFamily="34" charset="0"/>
              </a:rPr>
              <a:t>(Humphreys </a:t>
            </a:r>
            <a:r>
              <a:rPr lang="en-GB" i="1" noProof="0" dirty="0">
                <a:latin typeface="Arial" panose="020B0604020202020204" pitchFamily="34" charset="0"/>
                <a:cs typeface="Arial" panose="020B0604020202020204" pitchFamily="34" charset="0"/>
              </a:rPr>
              <a:t>et al.</a:t>
            </a:r>
            <a:r>
              <a:rPr lang="en-GB" noProof="0" dirty="0">
                <a:latin typeface="Arial" panose="020B0604020202020204" pitchFamily="34" charset="0"/>
                <a:cs typeface="Arial" panose="020B0604020202020204" pitchFamily="34" charset="0"/>
              </a:rPr>
              <a:t>, 2024)</a:t>
            </a:r>
            <a:r>
              <a:rPr lang="en-GB" sz="1800" kern="100" noProof="0" dirty="0">
                <a:effectLst/>
                <a:latin typeface="Arial" panose="020B0604020202020204" pitchFamily="34" charset="0"/>
                <a:ea typeface="Calibri" panose="020F0502020204030204" pitchFamily="34" charset="0"/>
                <a:cs typeface="Arial" panose="020B0604020202020204" pitchFamily="34" charset="0"/>
              </a:rPr>
              <a:t>.</a:t>
            </a:r>
          </a:p>
        </p:txBody>
      </p:sp>
      <p:grpSp>
        <p:nvGrpSpPr>
          <p:cNvPr id="29" name="Group 28">
            <a:extLst>
              <a:ext uri="{FF2B5EF4-FFF2-40B4-BE49-F238E27FC236}">
                <a16:creationId xmlns:a16="http://schemas.microsoft.com/office/drawing/2014/main" id="{9D796B3C-EB81-64D5-5A5F-2B6250BF00C3}"/>
              </a:ext>
            </a:extLst>
          </p:cNvPr>
          <p:cNvGrpSpPr/>
          <p:nvPr/>
        </p:nvGrpSpPr>
        <p:grpSpPr>
          <a:xfrm>
            <a:off x="421102" y="4221065"/>
            <a:ext cx="7922798" cy="1777640"/>
            <a:chOff x="2298027" y="4221065"/>
            <a:chExt cx="7922798" cy="1777640"/>
          </a:xfrm>
        </p:grpSpPr>
        <p:sp>
          <p:nvSpPr>
            <p:cNvPr id="18" name="TextBox 17">
              <a:extLst>
                <a:ext uri="{FF2B5EF4-FFF2-40B4-BE49-F238E27FC236}">
                  <a16:creationId xmlns:a16="http://schemas.microsoft.com/office/drawing/2014/main" id="{69CA9685-10BF-0BE9-A281-51D179601FD0}"/>
                </a:ext>
              </a:extLst>
            </p:cNvPr>
            <p:cNvSpPr txBox="1"/>
            <p:nvPr/>
          </p:nvSpPr>
          <p:spPr>
            <a:xfrm>
              <a:off x="2952241" y="5222869"/>
              <a:ext cx="7268584" cy="702372"/>
            </a:xfrm>
            <a:prstGeom prst="rect">
              <a:avLst/>
            </a:prstGeom>
            <a:noFill/>
          </p:spPr>
          <p:txBody>
            <a:bodyPr wrap="square">
              <a:spAutoFit/>
            </a:bodyPr>
            <a:lstStyle/>
            <a:p>
              <a:pPr algn="just">
                <a:lnSpc>
                  <a:spcPct val="115000"/>
                </a:lnSpc>
                <a:spcAft>
                  <a:spcPts val="800"/>
                </a:spcAft>
              </a:pPr>
              <a:r>
                <a:rPr lang="en-GB" sz="1800" kern="100" noProof="0" dirty="0">
                  <a:effectLst/>
                  <a:latin typeface="Arial" panose="020B0604020202020204" pitchFamily="34" charset="0"/>
                  <a:ea typeface="Calibri" panose="020F0502020204030204" pitchFamily="34" charset="0"/>
                  <a:cs typeface="Arial" panose="020B0604020202020204" pitchFamily="34" charset="0"/>
                </a:rPr>
                <a:t>However, it provides limited explanation to broader pressures such as young caring, service support and social context </a:t>
              </a:r>
              <a:r>
                <a:rPr lang="en-US" dirty="0">
                  <a:latin typeface="Arial" panose="020B0604020202020204" pitchFamily="34" charset="0"/>
                  <a:cs typeface="Arial" panose="020B0604020202020204" pitchFamily="34" charset="0"/>
                </a:rPr>
                <a:t>(</a:t>
              </a:r>
              <a:r>
                <a:rPr lang="en-US" dirty="0" err="1">
                  <a:latin typeface="Arial" panose="020B0604020202020204" pitchFamily="34" charset="0"/>
                  <a:cs typeface="Arial" panose="020B0604020202020204" pitchFamily="34" charset="0"/>
                </a:rPr>
                <a:t>Gadikota</a:t>
              </a:r>
              <a:r>
                <a:rPr lang="en-US" dirty="0">
                  <a:latin typeface="Arial" panose="020B0604020202020204" pitchFamily="34" charset="0"/>
                  <a:cs typeface="Arial" panose="020B0604020202020204" pitchFamily="34" charset="0"/>
                </a:rPr>
                <a:t>, 2025)</a:t>
              </a:r>
              <a:r>
                <a:rPr lang="en-GB" sz="1800" kern="100" noProof="0" dirty="0">
                  <a:effectLst/>
                  <a:latin typeface="Arial" panose="020B0604020202020204" pitchFamily="34" charset="0"/>
                  <a:ea typeface="Calibri" panose="020F0502020204030204" pitchFamily="34" charset="0"/>
                  <a:cs typeface="Arial" panose="020B0604020202020204" pitchFamily="34" charset="0"/>
                </a:rPr>
                <a:t>.</a:t>
              </a:r>
            </a:p>
          </p:txBody>
        </p:sp>
        <p:sp>
          <p:nvSpPr>
            <p:cNvPr id="25" name="TextBox 24">
              <a:extLst>
                <a:ext uri="{FF2B5EF4-FFF2-40B4-BE49-F238E27FC236}">
                  <a16:creationId xmlns:a16="http://schemas.microsoft.com/office/drawing/2014/main" id="{51C77B36-3027-3CB2-7A9C-5AA7197569FB}"/>
                </a:ext>
              </a:extLst>
            </p:cNvPr>
            <p:cNvSpPr txBox="1"/>
            <p:nvPr/>
          </p:nvSpPr>
          <p:spPr>
            <a:xfrm>
              <a:off x="2303036" y="4221065"/>
              <a:ext cx="288757" cy="804772"/>
            </a:xfrm>
            <a:prstGeom prst="rect">
              <a:avLst/>
            </a:prstGeom>
            <a:noFill/>
          </p:spPr>
          <p:txBody>
            <a:bodyPr wrap="square">
              <a:spAutoFit/>
            </a:bodyPr>
            <a:lstStyle/>
            <a:p>
              <a:pPr marL="0" marR="0" algn="just">
                <a:lnSpc>
                  <a:spcPct val="115000"/>
                </a:lnSpc>
                <a:spcAft>
                  <a:spcPts val="800"/>
                </a:spcAft>
                <a:buNone/>
              </a:pPr>
              <a:r>
                <a:rPr lang="en-GB" sz="4400" b="1" kern="100" noProof="0" dirty="0">
                  <a:effectLst/>
                  <a:latin typeface="Arial" panose="020B0604020202020204" pitchFamily="34" charset="0"/>
                  <a:ea typeface="Calibri" panose="020F0502020204030204" pitchFamily="34" charset="0"/>
                  <a:cs typeface="Arial" panose="020B0604020202020204" pitchFamily="34" charset="0"/>
                </a:rPr>
                <a:t>4</a:t>
              </a:r>
            </a:p>
          </p:txBody>
        </p:sp>
        <p:sp>
          <p:nvSpPr>
            <p:cNvPr id="33" name="TextBox 32">
              <a:extLst>
                <a:ext uri="{FF2B5EF4-FFF2-40B4-BE49-F238E27FC236}">
                  <a16:creationId xmlns:a16="http://schemas.microsoft.com/office/drawing/2014/main" id="{442AD76E-8BFC-5E0B-FD78-2D0A23CA10F7}"/>
                </a:ext>
              </a:extLst>
            </p:cNvPr>
            <p:cNvSpPr txBox="1"/>
            <p:nvPr/>
          </p:nvSpPr>
          <p:spPr>
            <a:xfrm>
              <a:off x="2298027" y="5193933"/>
              <a:ext cx="288757" cy="804772"/>
            </a:xfrm>
            <a:prstGeom prst="rect">
              <a:avLst/>
            </a:prstGeom>
            <a:noFill/>
          </p:spPr>
          <p:txBody>
            <a:bodyPr wrap="square">
              <a:spAutoFit/>
            </a:bodyPr>
            <a:lstStyle/>
            <a:p>
              <a:pPr marL="0" marR="0" algn="just">
                <a:lnSpc>
                  <a:spcPct val="115000"/>
                </a:lnSpc>
                <a:spcAft>
                  <a:spcPts val="800"/>
                </a:spcAft>
                <a:buNone/>
              </a:pPr>
              <a:r>
                <a:rPr lang="en-GB" sz="4400" b="1" kern="100" noProof="0" dirty="0">
                  <a:effectLst/>
                  <a:latin typeface="Arial" panose="020B0604020202020204" pitchFamily="34" charset="0"/>
                  <a:ea typeface="Calibri" panose="020F0502020204030204" pitchFamily="34" charset="0"/>
                  <a:cs typeface="Arial" panose="020B0604020202020204" pitchFamily="34" charset="0"/>
                </a:rPr>
                <a:t>5</a:t>
              </a:r>
            </a:p>
          </p:txBody>
        </p:sp>
      </p:grpSp>
      <p:pic>
        <p:nvPicPr>
          <p:cNvPr id="27" name="Picture 26">
            <a:extLst>
              <a:ext uri="{FF2B5EF4-FFF2-40B4-BE49-F238E27FC236}">
                <a16:creationId xmlns:a16="http://schemas.microsoft.com/office/drawing/2014/main" id="{09AE5699-37E7-2517-2499-5B1762F139A6}"/>
              </a:ext>
            </a:extLst>
          </p:cNvPr>
          <p:cNvPicPr>
            <a:picLocks noChangeAspect="1"/>
          </p:cNvPicPr>
          <p:nvPr/>
        </p:nvPicPr>
        <p:blipFill>
          <a:blip r:embed="rId7"/>
          <a:stretch>
            <a:fillRect/>
          </a:stretch>
        </p:blipFill>
        <p:spPr>
          <a:xfrm>
            <a:off x="8612743" y="1753830"/>
            <a:ext cx="3323391" cy="3330052"/>
          </a:xfrm>
          <a:prstGeom prst="rect">
            <a:avLst/>
          </a:prstGeom>
        </p:spPr>
      </p:pic>
      <p:sp>
        <p:nvSpPr>
          <p:cNvPr id="30" name="TextBox 29">
            <a:extLst>
              <a:ext uri="{FF2B5EF4-FFF2-40B4-BE49-F238E27FC236}">
                <a16:creationId xmlns:a16="http://schemas.microsoft.com/office/drawing/2014/main" id="{1C968CBE-96D1-B93F-9994-D9B74D5A6037}"/>
              </a:ext>
            </a:extLst>
          </p:cNvPr>
          <p:cNvSpPr txBox="1"/>
          <p:nvPr/>
        </p:nvSpPr>
        <p:spPr>
          <a:xfrm>
            <a:off x="8817973" y="5222869"/>
            <a:ext cx="3118161" cy="523220"/>
          </a:xfrm>
          <a:prstGeom prst="rect">
            <a:avLst/>
          </a:prstGeom>
          <a:noFill/>
        </p:spPr>
        <p:txBody>
          <a:bodyPr wrap="none" rtlCol="0">
            <a:spAutoFit/>
          </a:bodyPr>
          <a:lstStyle/>
          <a:p>
            <a:r>
              <a:rPr lang="en-GB" sz="1400" b="1" noProof="0" dirty="0">
                <a:latin typeface="Arial" panose="020B0604020202020204" pitchFamily="34" charset="0"/>
                <a:cs typeface="Arial" panose="020B0604020202020204" pitchFamily="34" charset="0"/>
              </a:rPr>
              <a:t>Figure 1:</a:t>
            </a:r>
            <a:r>
              <a:rPr lang="en-GB" sz="1400" noProof="0" dirty="0">
                <a:latin typeface="Arial" panose="020B0604020202020204" pitchFamily="34" charset="0"/>
                <a:cs typeface="Arial" panose="020B0604020202020204" pitchFamily="34" charset="0"/>
              </a:rPr>
              <a:t> Bowlby’s Theory</a:t>
            </a:r>
          </a:p>
          <a:p>
            <a:r>
              <a:rPr lang="en-GB" sz="1400" b="1" noProof="0" dirty="0">
                <a:latin typeface="Arial" panose="020B0604020202020204" pitchFamily="34" charset="0"/>
                <a:cs typeface="Arial" panose="020B0604020202020204" pitchFamily="34" charset="0"/>
              </a:rPr>
              <a:t>Source: </a:t>
            </a:r>
            <a:r>
              <a:rPr lang="en-GB" sz="1400" noProof="0" dirty="0" err="1">
                <a:latin typeface="Arial" panose="020B0604020202020204" pitchFamily="34" charset="0"/>
                <a:cs typeface="Arial" panose="020B0604020202020204" pitchFamily="34" charset="0"/>
              </a:rPr>
              <a:t>Moousavi</a:t>
            </a:r>
            <a:r>
              <a:rPr lang="en-GB" sz="1400" noProof="0" dirty="0">
                <a:latin typeface="Arial" panose="020B0604020202020204" pitchFamily="34" charset="0"/>
                <a:cs typeface="Arial" panose="020B0604020202020204" pitchFamily="34" charset="0"/>
              </a:rPr>
              <a:t> and </a:t>
            </a:r>
            <a:r>
              <a:rPr lang="en-GB" sz="1400" noProof="0" dirty="0" err="1">
                <a:latin typeface="Arial" panose="020B0604020202020204" pitchFamily="34" charset="0"/>
                <a:cs typeface="Arial" panose="020B0604020202020204" pitchFamily="34" charset="0"/>
              </a:rPr>
              <a:t>Juhari</a:t>
            </a:r>
            <a:r>
              <a:rPr lang="en-GB" sz="1400" noProof="0" dirty="0">
                <a:latin typeface="Arial" panose="020B0604020202020204" pitchFamily="34" charset="0"/>
                <a:cs typeface="Arial" panose="020B0604020202020204" pitchFamily="34" charset="0"/>
              </a:rPr>
              <a:t> (2025)</a:t>
            </a:r>
          </a:p>
        </p:txBody>
      </p:sp>
      <p:sp>
        <p:nvSpPr>
          <p:cNvPr id="11" name="Rectangle: Single Corner Snipped 10">
            <a:extLst>
              <a:ext uri="{FF2B5EF4-FFF2-40B4-BE49-F238E27FC236}">
                <a16:creationId xmlns:a16="http://schemas.microsoft.com/office/drawing/2014/main" id="{446EC628-6763-CB74-DBFC-DD05FC484B8F}"/>
              </a:ext>
            </a:extLst>
          </p:cNvPr>
          <p:cNvSpPr/>
          <p:nvPr/>
        </p:nvSpPr>
        <p:spPr>
          <a:xfrm>
            <a:off x="709862" y="2182425"/>
            <a:ext cx="7492157" cy="771664"/>
          </a:xfrm>
          <a:prstGeom prst="snip1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dirty="0">
              <a:latin typeface="Arial" panose="020B0604020202020204" pitchFamily="34" charset="0"/>
              <a:cs typeface="Arial" panose="020B0604020202020204" pitchFamily="34" charset="0"/>
            </a:endParaRPr>
          </a:p>
        </p:txBody>
      </p:sp>
      <p:sp>
        <p:nvSpPr>
          <p:cNvPr id="13" name="Rectangle: Single Corner Snipped 12">
            <a:extLst>
              <a:ext uri="{FF2B5EF4-FFF2-40B4-BE49-F238E27FC236}">
                <a16:creationId xmlns:a16="http://schemas.microsoft.com/office/drawing/2014/main" id="{B75FF1FB-B0BE-A0E0-485C-3B0B987F509B}"/>
              </a:ext>
            </a:extLst>
          </p:cNvPr>
          <p:cNvSpPr/>
          <p:nvPr/>
        </p:nvSpPr>
        <p:spPr>
          <a:xfrm>
            <a:off x="691374" y="3092726"/>
            <a:ext cx="7492154" cy="1027167"/>
          </a:xfrm>
          <a:prstGeom prst="snip1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dirty="0">
              <a:latin typeface="Arial" panose="020B0604020202020204" pitchFamily="34" charset="0"/>
              <a:cs typeface="Arial" panose="020B0604020202020204" pitchFamily="34" charset="0"/>
            </a:endParaRPr>
          </a:p>
        </p:txBody>
      </p:sp>
      <p:sp>
        <p:nvSpPr>
          <p:cNvPr id="19" name="Heptagon 18">
            <a:extLst>
              <a:ext uri="{FF2B5EF4-FFF2-40B4-BE49-F238E27FC236}">
                <a16:creationId xmlns:a16="http://schemas.microsoft.com/office/drawing/2014/main" id="{0C17A301-C38C-F523-B906-63428893AC14}"/>
              </a:ext>
            </a:extLst>
          </p:cNvPr>
          <p:cNvSpPr/>
          <p:nvPr/>
        </p:nvSpPr>
        <p:spPr>
          <a:xfrm>
            <a:off x="242603" y="1198203"/>
            <a:ext cx="832714" cy="773034"/>
          </a:xfrm>
          <a:prstGeom prst="heptagon">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dirty="0">
              <a:latin typeface="Arial" panose="020B0604020202020204" pitchFamily="34" charset="0"/>
              <a:cs typeface="Arial" panose="020B0604020202020204" pitchFamily="34" charset="0"/>
            </a:endParaRPr>
          </a:p>
        </p:txBody>
      </p:sp>
      <p:sp>
        <p:nvSpPr>
          <p:cNvPr id="21" name="Heptagon 20">
            <a:extLst>
              <a:ext uri="{FF2B5EF4-FFF2-40B4-BE49-F238E27FC236}">
                <a16:creationId xmlns:a16="http://schemas.microsoft.com/office/drawing/2014/main" id="{3E834FA2-4A94-E44F-FD34-98C102C5E9F0}"/>
              </a:ext>
            </a:extLst>
          </p:cNvPr>
          <p:cNvSpPr/>
          <p:nvPr/>
        </p:nvSpPr>
        <p:spPr>
          <a:xfrm>
            <a:off x="255865" y="2129073"/>
            <a:ext cx="832714" cy="832714"/>
          </a:xfrm>
          <a:prstGeom prst="heptagon">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dirty="0">
              <a:latin typeface="Arial" panose="020B0604020202020204" pitchFamily="34" charset="0"/>
              <a:cs typeface="Arial" panose="020B0604020202020204" pitchFamily="34" charset="0"/>
            </a:endParaRPr>
          </a:p>
        </p:txBody>
      </p:sp>
      <p:sp>
        <p:nvSpPr>
          <p:cNvPr id="26" name="Heptagon 25">
            <a:extLst>
              <a:ext uri="{FF2B5EF4-FFF2-40B4-BE49-F238E27FC236}">
                <a16:creationId xmlns:a16="http://schemas.microsoft.com/office/drawing/2014/main" id="{1EA4CB30-6418-79CB-380C-4DCEBB8D6AA9}"/>
              </a:ext>
            </a:extLst>
          </p:cNvPr>
          <p:cNvSpPr/>
          <p:nvPr/>
        </p:nvSpPr>
        <p:spPr>
          <a:xfrm>
            <a:off x="255864" y="3120996"/>
            <a:ext cx="998543" cy="954886"/>
          </a:xfrm>
          <a:prstGeom prst="heptagon">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noProof="0" dirty="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F46DA83A-528E-15F4-5E03-11E5049341D6}"/>
              </a:ext>
            </a:extLst>
          </p:cNvPr>
          <p:cNvSpPr txBox="1"/>
          <p:nvPr/>
        </p:nvSpPr>
        <p:spPr>
          <a:xfrm flipH="1">
            <a:off x="420534" y="1163033"/>
            <a:ext cx="146613" cy="804772"/>
          </a:xfrm>
          <a:prstGeom prst="rect">
            <a:avLst/>
          </a:prstGeom>
          <a:noFill/>
        </p:spPr>
        <p:txBody>
          <a:bodyPr wrap="square">
            <a:spAutoFit/>
          </a:bodyPr>
          <a:lstStyle/>
          <a:p>
            <a:pPr marL="0" marR="0" algn="just">
              <a:lnSpc>
                <a:spcPct val="115000"/>
              </a:lnSpc>
              <a:spcAft>
                <a:spcPts val="800"/>
              </a:spcAft>
              <a:buNone/>
            </a:pPr>
            <a:r>
              <a:rPr lang="en-GB" sz="4400" b="1" kern="100" noProof="0" dirty="0">
                <a:effectLst/>
                <a:latin typeface="Arial" panose="020B0604020202020204" pitchFamily="34" charset="0"/>
                <a:ea typeface="Calibri" panose="020F0502020204030204" pitchFamily="34" charset="0"/>
                <a:cs typeface="Arial" panose="020B0604020202020204" pitchFamily="34" charset="0"/>
              </a:rPr>
              <a:t>1</a:t>
            </a:r>
          </a:p>
        </p:txBody>
      </p:sp>
      <p:sp>
        <p:nvSpPr>
          <p:cNvPr id="23" name="TextBox 22">
            <a:extLst>
              <a:ext uri="{FF2B5EF4-FFF2-40B4-BE49-F238E27FC236}">
                <a16:creationId xmlns:a16="http://schemas.microsoft.com/office/drawing/2014/main" id="{F4EDA4B0-B6BF-A655-D8F7-20BDB392F6A4}"/>
              </a:ext>
            </a:extLst>
          </p:cNvPr>
          <p:cNvSpPr txBox="1"/>
          <p:nvPr/>
        </p:nvSpPr>
        <p:spPr>
          <a:xfrm>
            <a:off x="426111" y="2196286"/>
            <a:ext cx="288757" cy="804772"/>
          </a:xfrm>
          <a:prstGeom prst="rect">
            <a:avLst/>
          </a:prstGeom>
          <a:noFill/>
        </p:spPr>
        <p:txBody>
          <a:bodyPr wrap="square">
            <a:spAutoFit/>
          </a:bodyPr>
          <a:lstStyle/>
          <a:p>
            <a:pPr marL="0" marR="0" algn="just">
              <a:lnSpc>
                <a:spcPct val="115000"/>
              </a:lnSpc>
              <a:spcAft>
                <a:spcPts val="800"/>
              </a:spcAft>
              <a:buNone/>
            </a:pPr>
            <a:r>
              <a:rPr lang="en-GB" sz="4400" b="1" kern="100" noProof="0" dirty="0">
                <a:effectLst/>
                <a:latin typeface="Arial" panose="020B0604020202020204" pitchFamily="34" charset="0"/>
                <a:ea typeface="Calibri" panose="020F0502020204030204" pitchFamily="34" charset="0"/>
                <a:cs typeface="Arial" panose="020B0604020202020204" pitchFamily="34" charset="0"/>
              </a:rPr>
              <a:t>2</a:t>
            </a:r>
          </a:p>
        </p:txBody>
      </p:sp>
      <p:sp>
        <p:nvSpPr>
          <p:cNvPr id="24" name="TextBox 23">
            <a:extLst>
              <a:ext uri="{FF2B5EF4-FFF2-40B4-BE49-F238E27FC236}">
                <a16:creationId xmlns:a16="http://schemas.microsoft.com/office/drawing/2014/main" id="{5B1D4AE0-86A9-1DDF-5D54-E40C15FD762E}"/>
              </a:ext>
            </a:extLst>
          </p:cNvPr>
          <p:cNvSpPr txBox="1"/>
          <p:nvPr/>
        </p:nvSpPr>
        <p:spPr>
          <a:xfrm>
            <a:off x="426111" y="3148915"/>
            <a:ext cx="288757" cy="804772"/>
          </a:xfrm>
          <a:prstGeom prst="rect">
            <a:avLst/>
          </a:prstGeom>
          <a:noFill/>
        </p:spPr>
        <p:txBody>
          <a:bodyPr wrap="square">
            <a:spAutoFit/>
          </a:bodyPr>
          <a:lstStyle/>
          <a:p>
            <a:pPr marL="0" marR="0" algn="just">
              <a:lnSpc>
                <a:spcPct val="115000"/>
              </a:lnSpc>
              <a:spcAft>
                <a:spcPts val="800"/>
              </a:spcAft>
              <a:buNone/>
            </a:pPr>
            <a:r>
              <a:rPr lang="en-GB" sz="4400" b="1" kern="100" noProof="0" dirty="0">
                <a:effectLst/>
                <a:latin typeface="Arial" panose="020B0604020202020204" pitchFamily="34" charset="0"/>
                <a:ea typeface="Calibri" panose="020F0502020204030204" pitchFamily="34" charset="0"/>
                <a:cs typeface="Arial" panose="020B0604020202020204" pitchFamily="34" charset="0"/>
              </a:rPr>
              <a:t>3</a:t>
            </a:r>
          </a:p>
        </p:txBody>
      </p:sp>
      <p:sp>
        <p:nvSpPr>
          <p:cNvPr id="14" name="TextBox 13">
            <a:extLst>
              <a:ext uri="{FF2B5EF4-FFF2-40B4-BE49-F238E27FC236}">
                <a16:creationId xmlns:a16="http://schemas.microsoft.com/office/drawing/2014/main" id="{93BEED11-F382-859D-2DB8-B1077FD278D2}"/>
              </a:ext>
            </a:extLst>
          </p:cNvPr>
          <p:cNvSpPr txBox="1"/>
          <p:nvPr/>
        </p:nvSpPr>
        <p:spPr>
          <a:xfrm>
            <a:off x="1291390" y="3114164"/>
            <a:ext cx="6873646" cy="1029769"/>
          </a:xfrm>
          <a:prstGeom prst="rect">
            <a:avLst/>
          </a:prstGeom>
          <a:noFill/>
        </p:spPr>
        <p:txBody>
          <a:bodyPr wrap="square">
            <a:spAutoFit/>
          </a:bodyPr>
          <a:lstStyle/>
          <a:p>
            <a:pPr algn="just">
              <a:lnSpc>
                <a:spcPct val="115000"/>
              </a:lnSpc>
              <a:spcAft>
                <a:spcPts val="800"/>
              </a:spcAft>
            </a:pPr>
            <a:r>
              <a:rPr lang="en-GB" sz="1800" kern="100" noProof="0" dirty="0">
                <a:effectLst/>
                <a:latin typeface="Arial" panose="020B0604020202020204" pitchFamily="34" charset="0"/>
                <a:ea typeface="Calibri" panose="020F0502020204030204" pitchFamily="34" charset="0"/>
                <a:cs typeface="Arial" panose="020B0604020202020204" pitchFamily="34" charset="0"/>
              </a:rPr>
              <a:t>Jenny’s secure base may be obstructed by her paternal loss and her caregiving responsibilities, because attachment relies on responsive caregiving relationships </a:t>
            </a:r>
            <a:r>
              <a:rPr lang="en-US" dirty="0">
                <a:latin typeface="Arial" panose="020B0604020202020204" pitchFamily="34" charset="0"/>
                <a:cs typeface="Arial" panose="020B0604020202020204" pitchFamily="34" charset="0"/>
              </a:rPr>
              <a:t>(Zhang </a:t>
            </a:r>
            <a:r>
              <a:rPr lang="en-US" i="1" dirty="0">
                <a:latin typeface="Arial" panose="020B0604020202020204" pitchFamily="34" charset="0"/>
                <a:cs typeface="Arial" panose="020B0604020202020204" pitchFamily="34" charset="0"/>
              </a:rPr>
              <a:t>et al.</a:t>
            </a:r>
            <a:r>
              <a:rPr lang="en-US" dirty="0">
                <a:latin typeface="Arial" panose="020B0604020202020204" pitchFamily="34" charset="0"/>
                <a:cs typeface="Arial" panose="020B0604020202020204" pitchFamily="34" charset="0"/>
              </a:rPr>
              <a:t>, 2024)</a:t>
            </a:r>
            <a:r>
              <a:rPr lang="en-GB" sz="1800" kern="100" noProof="0" dirty="0">
                <a:effectLst/>
                <a:latin typeface="Arial" panose="020B0604020202020204" pitchFamily="34" charset="0"/>
                <a:ea typeface="Calibri" panose="020F0502020204030204" pitchFamily="34" charset="0"/>
                <a:cs typeface="Arial" panose="020B0604020202020204" pitchFamily="34" charset="0"/>
              </a:rPr>
              <a:t>.</a:t>
            </a:r>
          </a:p>
        </p:txBody>
      </p:sp>
      <p:sp>
        <p:nvSpPr>
          <p:cNvPr id="16" name="TextBox 15">
            <a:extLst>
              <a:ext uri="{FF2B5EF4-FFF2-40B4-BE49-F238E27FC236}">
                <a16:creationId xmlns:a16="http://schemas.microsoft.com/office/drawing/2014/main" id="{45960E53-C539-8723-BFA6-D845A7295F78}"/>
              </a:ext>
            </a:extLst>
          </p:cNvPr>
          <p:cNvSpPr txBox="1"/>
          <p:nvPr/>
        </p:nvSpPr>
        <p:spPr>
          <a:xfrm>
            <a:off x="1422986" y="2219432"/>
            <a:ext cx="6249392" cy="1123513"/>
          </a:xfrm>
          <a:prstGeom prst="rect">
            <a:avLst/>
          </a:prstGeom>
          <a:noFill/>
        </p:spPr>
        <p:txBody>
          <a:bodyPr wrap="square">
            <a:spAutoFit/>
          </a:bodyPr>
          <a:lstStyle/>
          <a:p>
            <a:pPr algn="just">
              <a:lnSpc>
                <a:spcPct val="115000"/>
              </a:lnSpc>
              <a:spcAft>
                <a:spcPts val="800"/>
              </a:spcAft>
            </a:pPr>
            <a:r>
              <a:rPr lang="en-GB" sz="1800" kern="100" noProof="0" dirty="0">
                <a:effectLst/>
                <a:latin typeface="Arial" panose="020B0604020202020204" pitchFamily="34" charset="0"/>
                <a:ea typeface="Calibri" panose="020F0502020204030204" pitchFamily="34" charset="0"/>
                <a:cs typeface="Arial" panose="020B0604020202020204" pitchFamily="34" charset="0"/>
              </a:rPr>
              <a:t>A secure base is provided by caregivers for exploration and emotional regulation </a:t>
            </a:r>
            <a:r>
              <a:rPr lang="en-GB" noProof="0" dirty="0">
                <a:latin typeface="Arial" panose="020B0604020202020204" pitchFamily="34" charset="0"/>
                <a:cs typeface="Arial" panose="020B0604020202020204" pitchFamily="34" charset="0"/>
              </a:rPr>
              <a:t>(Ye, Han and Zhong, 2024)</a:t>
            </a:r>
          </a:p>
          <a:p>
            <a:pPr marL="0" marR="0" algn="just">
              <a:lnSpc>
                <a:spcPct val="115000"/>
              </a:lnSpc>
              <a:spcAft>
                <a:spcPts val="800"/>
              </a:spcAft>
              <a:buNone/>
            </a:pPr>
            <a:r>
              <a:rPr lang="en-GB" sz="1800" kern="100" noProof="0" dirty="0">
                <a:effectLst/>
                <a:latin typeface="Arial" panose="020B0604020202020204" pitchFamily="34" charset="0"/>
                <a:ea typeface="Calibri" panose="020F0502020204030204" pitchFamily="34" charset="0"/>
                <a:cs typeface="Arial" panose="020B0604020202020204" pitchFamily="34" charset="0"/>
              </a:rPr>
              <a:t>.</a:t>
            </a:r>
          </a:p>
        </p:txBody>
      </p:sp>
      <p:sp>
        <p:nvSpPr>
          <p:cNvPr id="35" name="TextBox 34">
            <a:extLst>
              <a:ext uri="{FF2B5EF4-FFF2-40B4-BE49-F238E27FC236}">
                <a16:creationId xmlns:a16="http://schemas.microsoft.com/office/drawing/2014/main" id="{461A45A0-99E5-44AB-5B26-4BA7CCF5A428}"/>
              </a:ext>
            </a:extLst>
          </p:cNvPr>
          <p:cNvSpPr txBox="1"/>
          <p:nvPr/>
        </p:nvSpPr>
        <p:spPr>
          <a:xfrm>
            <a:off x="1162574" y="4295719"/>
            <a:ext cx="6591738" cy="1123513"/>
          </a:xfrm>
          <a:prstGeom prst="rect">
            <a:avLst/>
          </a:prstGeom>
          <a:noFill/>
        </p:spPr>
        <p:txBody>
          <a:bodyPr wrap="square">
            <a:spAutoFit/>
          </a:bodyPr>
          <a:lstStyle/>
          <a:p>
            <a:pPr>
              <a:lnSpc>
                <a:spcPct val="115000"/>
              </a:lnSpc>
              <a:spcAft>
                <a:spcPts val="800"/>
              </a:spcAft>
            </a:pPr>
            <a:r>
              <a:rPr lang="en-GB" sz="1800" kern="100" noProof="0" dirty="0">
                <a:effectLst/>
                <a:latin typeface="Arial" panose="020B0604020202020204" pitchFamily="34" charset="0"/>
                <a:ea typeface="Calibri" panose="020F0502020204030204" pitchFamily="34" charset="0"/>
                <a:cs typeface="Arial" panose="020B0604020202020204" pitchFamily="34" charset="0"/>
              </a:rPr>
              <a:t>Expectations of relationships and support are shaped by internal working models </a:t>
            </a:r>
            <a:r>
              <a:rPr lang="en-GB" noProof="0" dirty="0">
                <a:latin typeface="Arial" panose="020B0604020202020204" pitchFamily="34" charset="0"/>
                <a:cs typeface="Arial" panose="020B0604020202020204" pitchFamily="34" charset="0"/>
              </a:rPr>
              <a:t>(</a:t>
            </a:r>
            <a:r>
              <a:rPr lang="en-GB" noProof="0" dirty="0" err="1">
                <a:latin typeface="Arial" panose="020B0604020202020204" pitchFamily="34" charset="0"/>
                <a:cs typeface="Arial" panose="020B0604020202020204" pitchFamily="34" charset="0"/>
              </a:rPr>
              <a:t>Greškovičová</a:t>
            </a:r>
            <a:r>
              <a:rPr lang="en-GB" noProof="0" dirty="0">
                <a:latin typeface="Arial" panose="020B0604020202020204" pitchFamily="34" charset="0"/>
                <a:cs typeface="Arial" panose="020B0604020202020204" pitchFamily="34" charset="0"/>
              </a:rPr>
              <a:t> and </a:t>
            </a:r>
            <a:r>
              <a:rPr lang="en-GB" noProof="0" dirty="0" err="1">
                <a:latin typeface="Arial" panose="020B0604020202020204" pitchFamily="34" charset="0"/>
                <a:cs typeface="Arial" panose="020B0604020202020204" pitchFamily="34" charset="0"/>
              </a:rPr>
              <a:t>Lisá</a:t>
            </a:r>
            <a:r>
              <a:rPr lang="en-GB" noProof="0" dirty="0">
                <a:latin typeface="Arial" panose="020B0604020202020204" pitchFamily="34" charset="0"/>
                <a:cs typeface="Arial" panose="020B0604020202020204" pitchFamily="34" charset="0"/>
              </a:rPr>
              <a:t>, 2023)</a:t>
            </a:r>
          </a:p>
          <a:p>
            <a:pPr marL="0" marR="0">
              <a:lnSpc>
                <a:spcPct val="115000"/>
              </a:lnSpc>
              <a:spcAft>
                <a:spcPts val="800"/>
              </a:spcAft>
              <a:buNone/>
            </a:pPr>
            <a:endParaRPr lang="en-GB" sz="1800" kern="100" noProof="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4256443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4F3256-4B7C-921A-A031-631D7C710803}"/>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CB40EDDF-BB1E-3BD2-96B4-6EEAB107C0D3}"/>
              </a:ext>
            </a:extLst>
          </p:cNvPr>
          <p:cNvPicPr>
            <a:picLocks noChangeAspect="1"/>
          </p:cNvPicPr>
          <p:nvPr/>
        </p:nvPicPr>
        <p:blipFill>
          <a:blip r:embed="rId3">
            <a:alphaModFix amt="35000"/>
          </a:blip>
          <a:srcRect t="62764" b="9868"/>
          <a:stretch>
            <a:fillRect/>
          </a:stretch>
        </p:blipFill>
        <p:spPr>
          <a:xfrm>
            <a:off x="-460208" y="6053490"/>
            <a:ext cx="13082171" cy="1432154"/>
          </a:xfrm>
          <a:prstGeom prst="rect">
            <a:avLst/>
          </a:prstGeom>
        </p:spPr>
      </p:pic>
      <p:pic>
        <p:nvPicPr>
          <p:cNvPr id="19" name="Picture 18">
            <a:extLst>
              <a:ext uri="{FF2B5EF4-FFF2-40B4-BE49-F238E27FC236}">
                <a16:creationId xmlns:a16="http://schemas.microsoft.com/office/drawing/2014/main" id="{58F15A97-DBED-0091-CE50-EEA9A195BFDE}"/>
              </a:ext>
            </a:extLst>
          </p:cNvPr>
          <p:cNvPicPr>
            <a:picLocks noChangeAspect="1"/>
          </p:cNvPicPr>
          <p:nvPr/>
        </p:nvPicPr>
        <p:blipFill>
          <a:blip r:embed="rId4">
            <a:alphaModFix amt="35000"/>
          </a:blip>
          <a:stretch>
            <a:fillRect/>
          </a:stretch>
        </p:blipFill>
        <p:spPr>
          <a:xfrm>
            <a:off x="0" y="-4694706"/>
            <a:ext cx="12214500" cy="5482775"/>
          </a:xfrm>
          <a:prstGeom prst="rect">
            <a:avLst/>
          </a:prstGeom>
        </p:spPr>
      </p:pic>
      <p:pic>
        <p:nvPicPr>
          <p:cNvPr id="8" name="Picture 2" descr="UWTSD logo | Discover Dylan Thomas">
            <a:extLst>
              <a:ext uri="{FF2B5EF4-FFF2-40B4-BE49-F238E27FC236}">
                <a16:creationId xmlns:a16="http://schemas.microsoft.com/office/drawing/2014/main" id="{88D3D787-C999-DC4A-CAB1-DF0A2D7BD88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8338" y="96253"/>
            <a:ext cx="1163052" cy="465221"/>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9">
            <a:extLst>
              <a:ext uri="{FF2B5EF4-FFF2-40B4-BE49-F238E27FC236}">
                <a16:creationId xmlns:a16="http://schemas.microsoft.com/office/drawing/2014/main" id="{A08435C5-87CA-D8BE-1644-EC31983D203A}"/>
              </a:ext>
            </a:extLst>
          </p:cNvPr>
          <p:cNvPicPr>
            <a:picLocks noChangeAspect="1"/>
          </p:cNvPicPr>
          <p:nvPr/>
        </p:nvPicPr>
        <p:blipFill>
          <a:blip r:embed="rId4">
            <a:alphaModFix amt="20000"/>
          </a:blip>
          <a:srcRect l="-3552" t="23803" r="3552" b="45372"/>
          <a:stretch>
            <a:fillRect/>
          </a:stretch>
        </p:blipFill>
        <p:spPr>
          <a:xfrm>
            <a:off x="-460209" y="6053490"/>
            <a:ext cx="13035419" cy="804509"/>
          </a:xfrm>
          <a:prstGeom prst="rect">
            <a:avLst/>
          </a:prstGeom>
        </p:spPr>
      </p:pic>
      <p:pic>
        <p:nvPicPr>
          <p:cNvPr id="5" name="Picture 4">
            <a:extLst>
              <a:ext uri="{FF2B5EF4-FFF2-40B4-BE49-F238E27FC236}">
                <a16:creationId xmlns:a16="http://schemas.microsoft.com/office/drawing/2014/main" id="{9056BB4E-16C6-2D44-64C0-5DFB9D180F41}"/>
              </a:ext>
            </a:extLst>
          </p:cNvPr>
          <p:cNvPicPr>
            <a:picLocks noChangeAspect="1"/>
          </p:cNvPicPr>
          <p:nvPr/>
        </p:nvPicPr>
        <p:blipFill>
          <a:blip r:embed="rId6"/>
          <a:stretch>
            <a:fillRect/>
          </a:stretch>
        </p:blipFill>
        <p:spPr>
          <a:xfrm>
            <a:off x="7988968" y="1121602"/>
            <a:ext cx="3709673" cy="3821711"/>
          </a:xfrm>
          <a:prstGeom prst="rect">
            <a:avLst/>
          </a:prstGeom>
        </p:spPr>
      </p:pic>
      <p:sp>
        <p:nvSpPr>
          <p:cNvPr id="13" name="TextBox 12">
            <a:extLst>
              <a:ext uri="{FF2B5EF4-FFF2-40B4-BE49-F238E27FC236}">
                <a16:creationId xmlns:a16="http://schemas.microsoft.com/office/drawing/2014/main" id="{19C01D56-EEED-27C4-8D3E-19B2253996DF}"/>
              </a:ext>
            </a:extLst>
          </p:cNvPr>
          <p:cNvSpPr txBox="1"/>
          <p:nvPr/>
        </p:nvSpPr>
        <p:spPr>
          <a:xfrm>
            <a:off x="493359" y="1117585"/>
            <a:ext cx="7234487" cy="4199739"/>
          </a:xfrm>
          <a:prstGeom prst="rect">
            <a:avLst/>
          </a:prstGeom>
          <a:noFill/>
          <a:ln>
            <a:solidFill>
              <a:schemeClr val="accent1">
                <a:lumMod val="20000"/>
                <a:lumOff val="80000"/>
              </a:schemeClr>
            </a:solidFill>
          </a:ln>
        </p:spPr>
        <p:txBody>
          <a:bodyPr wrap="square">
            <a:spAutoFit/>
          </a:bodyPr>
          <a:lstStyle/>
          <a:p>
            <a:pPr marL="285750" indent="-285750" algn="just">
              <a:lnSpc>
                <a:spcPct val="150000"/>
              </a:lnSpc>
              <a:spcAft>
                <a:spcPts val="800"/>
              </a:spcAft>
              <a:buFont typeface="Wingdings" panose="05000000000000000000" pitchFamily="2" charset="2"/>
              <a:buChar char="v"/>
            </a:pPr>
            <a:r>
              <a:rPr lang="en-GB" kern="100" noProof="0" dirty="0">
                <a:latin typeface="Arial" panose="020B0604020202020204" pitchFamily="34" charset="0"/>
                <a:ea typeface="Calibri" panose="020F0502020204030204" pitchFamily="34" charset="0"/>
                <a:cs typeface="Arial" panose="020B0604020202020204" pitchFamily="34" charset="0"/>
              </a:rPr>
              <a:t>The responsiveness of a caregiver shapes support expectations and emotional security </a:t>
            </a:r>
            <a:r>
              <a:rPr lang="en-GB" noProof="0" dirty="0">
                <a:latin typeface="Arial" panose="020B0604020202020204" pitchFamily="34" charset="0"/>
                <a:cs typeface="Arial" panose="020B0604020202020204" pitchFamily="34" charset="0"/>
              </a:rPr>
              <a:t>(Morris </a:t>
            </a:r>
            <a:r>
              <a:rPr lang="en-GB" i="1" noProof="0" dirty="0">
                <a:latin typeface="Arial" panose="020B0604020202020204" pitchFamily="34" charset="0"/>
                <a:cs typeface="Arial" panose="020B0604020202020204" pitchFamily="34" charset="0"/>
              </a:rPr>
              <a:t>et al.</a:t>
            </a:r>
            <a:r>
              <a:rPr lang="en-GB" noProof="0" dirty="0">
                <a:latin typeface="Arial" panose="020B0604020202020204" pitchFamily="34" charset="0"/>
                <a:cs typeface="Arial" panose="020B0604020202020204" pitchFamily="34" charset="0"/>
              </a:rPr>
              <a:t>, 2025). </a:t>
            </a:r>
            <a:endParaRPr lang="en-GB" kern="100" noProof="0" dirty="0">
              <a:latin typeface="Arial" panose="020B0604020202020204" pitchFamily="34" charset="0"/>
              <a:ea typeface="Calibri" panose="020F0502020204030204" pitchFamily="34" charset="0"/>
              <a:cs typeface="Arial" panose="020B0604020202020204" pitchFamily="34" charset="0"/>
            </a:endParaRPr>
          </a:p>
          <a:p>
            <a:pPr marL="285750" indent="-285750" algn="just">
              <a:lnSpc>
                <a:spcPct val="150000"/>
              </a:lnSpc>
              <a:spcAft>
                <a:spcPts val="800"/>
              </a:spcAft>
              <a:buFont typeface="Wingdings" panose="05000000000000000000" pitchFamily="2" charset="2"/>
              <a:buChar char="v"/>
            </a:pPr>
            <a:r>
              <a:rPr lang="en-GB" kern="100" noProof="0" dirty="0">
                <a:latin typeface="Arial" panose="020B0604020202020204" pitchFamily="34" charset="0"/>
                <a:ea typeface="Calibri" panose="020F0502020204030204" pitchFamily="34" charset="0"/>
                <a:cs typeface="Arial" panose="020B0604020202020204" pitchFamily="34" charset="0"/>
              </a:rPr>
              <a:t>Jenny’s access to a secure base may be affected by her paternal loss and caregiving roles</a:t>
            </a:r>
            <a:r>
              <a:rPr lang="en-GB" dirty="0">
                <a:latin typeface="Arial" panose="020B0604020202020204" pitchFamily="34" charset="0"/>
                <a:cs typeface="Arial" panose="020B0604020202020204" pitchFamily="34" charset="0"/>
              </a:rPr>
              <a:t> (Gupta and Singh, 2024)</a:t>
            </a:r>
            <a:r>
              <a:rPr lang="en-GB" kern="100" dirty="0">
                <a:latin typeface="Arial" panose="020B0604020202020204" pitchFamily="34" charset="0"/>
                <a:ea typeface="Calibri" panose="020F0502020204030204" pitchFamily="34" charset="0"/>
                <a:cs typeface="Arial" panose="020B0604020202020204" pitchFamily="34" charset="0"/>
              </a:rPr>
              <a:t>.</a:t>
            </a:r>
            <a:endParaRPr lang="en-GB" sz="1800" kern="100" noProof="0" dirty="0">
              <a:effectLst/>
              <a:latin typeface="Arial" panose="020B0604020202020204" pitchFamily="34" charset="0"/>
              <a:ea typeface="Calibri" panose="020F0502020204030204" pitchFamily="34" charset="0"/>
              <a:cs typeface="Arial" panose="020B0604020202020204" pitchFamily="34" charset="0"/>
            </a:endParaRPr>
          </a:p>
          <a:p>
            <a:pPr marL="285750" indent="-285750" algn="just">
              <a:lnSpc>
                <a:spcPct val="150000"/>
              </a:lnSpc>
              <a:spcAft>
                <a:spcPts val="800"/>
              </a:spcAft>
              <a:buFont typeface="Wingdings" panose="05000000000000000000" pitchFamily="2" charset="2"/>
              <a:buChar char="v"/>
            </a:pPr>
            <a:r>
              <a:rPr lang="en-GB" sz="1800" kern="100" noProof="0" dirty="0">
                <a:effectLst/>
                <a:latin typeface="Arial" panose="020B0604020202020204" pitchFamily="34" charset="0"/>
                <a:ea typeface="Calibri" panose="020F0502020204030204" pitchFamily="34" charset="0"/>
                <a:cs typeface="Arial" panose="020B0604020202020204" pitchFamily="34" charset="0"/>
              </a:rPr>
              <a:t>This may promote level of self-reliance and reduce the need to seek for help.</a:t>
            </a:r>
          </a:p>
          <a:p>
            <a:pPr marL="285750" indent="-285750" algn="just">
              <a:lnSpc>
                <a:spcPct val="150000"/>
              </a:lnSpc>
              <a:spcAft>
                <a:spcPts val="800"/>
              </a:spcAft>
              <a:buFont typeface="Wingdings" panose="05000000000000000000" pitchFamily="2" charset="2"/>
              <a:buChar char="v"/>
            </a:pPr>
            <a:r>
              <a:rPr lang="en-GB" kern="100" noProof="0" dirty="0">
                <a:latin typeface="Arial" panose="020B0604020202020204" pitchFamily="34" charset="0"/>
                <a:ea typeface="Calibri" panose="020F0502020204030204" pitchFamily="34" charset="0"/>
                <a:cs typeface="Arial" panose="020B0604020202020204" pitchFamily="34" charset="0"/>
              </a:rPr>
              <a:t>The theory shows the impact of young caring.</a:t>
            </a:r>
          </a:p>
          <a:p>
            <a:pPr marL="285750" indent="-285750" algn="just">
              <a:lnSpc>
                <a:spcPct val="150000"/>
              </a:lnSpc>
              <a:spcAft>
                <a:spcPts val="800"/>
              </a:spcAft>
              <a:buFont typeface="Wingdings" panose="05000000000000000000" pitchFamily="2" charset="2"/>
              <a:buChar char="v"/>
            </a:pPr>
            <a:r>
              <a:rPr lang="en-GB" kern="100" noProof="0" dirty="0">
                <a:latin typeface="Arial" panose="020B0604020202020204" pitchFamily="34" charset="0"/>
                <a:cs typeface="Arial" panose="020B0604020202020204" pitchFamily="34" charset="0"/>
              </a:rPr>
              <a:t>Nevertheless, the pressures of adolescent caregiving roles cannot be explained solely by attachment patterns (</a:t>
            </a:r>
            <a:r>
              <a:rPr lang="en-GB" dirty="0"/>
              <a:t>Ellicott </a:t>
            </a:r>
            <a:r>
              <a:rPr lang="en-GB" i="1" dirty="0"/>
              <a:t>et al.</a:t>
            </a:r>
            <a:r>
              <a:rPr lang="en-GB" dirty="0"/>
              <a:t> (2025) </a:t>
            </a:r>
            <a:r>
              <a:rPr lang="en-GB" kern="100" noProof="0" dirty="0">
                <a:latin typeface="Arial" panose="020B0604020202020204" pitchFamily="34" charset="0"/>
                <a:cs typeface="Arial" panose="020B0604020202020204" pitchFamily="34" charset="0"/>
              </a:rPr>
              <a:t>.</a:t>
            </a:r>
            <a:endParaRPr lang="en-GB" noProof="0"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252D15D8-D00D-A267-050A-33E3E3E7E79F}"/>
              </a:ext>
            </a:extLst>
          </p:cNvPr>
          <p:cNvSpPr txBox="1"/>
          <p:nvPr/>
        </p:nvSpPr>
        <p:spPr>
          <a:xfrm>
            <a:off x="3746402" y="73981"/>
            <a:ext cx="4721695" cy="675249"/>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algn="ctr">
              <a:lnSpc>
                <a:spcPct val="115000"/>
              </a:lnSpc>
              <a:spcAft>
                <a:spcPts val="800"/>
              </a:spcAft>
            </a:pPr>
            <a:r>
              <a:rPr lang="en-GB" sz="3600" b="1" kern="100" noProof="0" dirty="0">
                <a:latin typeface="Arial" panose="020B0604020202020204" pitchFamily="34" charset="0"/>
                <a:ea typeface="Calibri" panose="020F0502020204030204" pitchFamily="34" charset="0"/>
                <a:cs typeface="Arial" panose="020B0604020202020204" pitchFamily="34" charset="0"/>
              </a:rPr>
              <a:t>Attachment Patterns</a:t>
            </a:r>
            <a:endParaRPr lang="en-GB" sz="3600" b="1" noProof="0"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D9E8B705-1106-41C3-D02B-75484E9031D8}"/>
              </a:ext>
            </a:extLst>
          </p:cNvPr>
          <p:cNvSpPr txBox="1"/>
          <p:nvPr/>
        </p:nvSpPr>
        <p:spPr>
          <a:xfrm>
            <a:off x="8316269" y="5163726"/>
            <a:ext cx="3898231" cy="669350"/>
          </a:xfrm>
          <a:prstGeom prst="rect">
            <a:avLst/>
          </a:prstGeom>
          <a:noFill/>
        </p:spPr>
        <p:txBody>
          <a:bodyPr wrap="square">
            <a:spAutoFit/>
          </a:bodyPr>
          <a:lstStyle/>
          <a:p>
            <a:pPr marL="0" marR="0">
              <a:lnSpc>
                <a:spcPct val="115000"/>
              </a:lnSpc>
              <a:spcAft>
                <a:spcPts val="800"/>
              </a:spcAft>
              <a:buNone/>
            </a:pPr>
            <a:r>
              <a:rPr lang="en-GB" sz="1400" b="1" kern="100" noProof="0" dirty="0">
                <a:effectLst/>
                <a:latin typeface="Arial" panose="020B0604020202020204" pitchFamily="34" charset="0"/>
                <a:ea typeface="Calibri" panose="020F0502020204030204" pitchFamily="34" charset="0"/>
                <a:cs typeface="Arial" panose="020B0604020202020204" pitchFamily="34" charset="0"/>
              </a:rPr>
              <a:t>Figure 2: </a:t>
            </a:r>
            <a:r>
              <a:rPr lang="en-GB" sz="1400" kern="100" noProof="0" dirty="0">
                <a:effectLst/>
                <a:latin typeface="Arial" panose="020B0604020202020204" pitchFamily="34" charset="0"/>
                <a:ea typeface="Calibri" panose="020F0502020204030204" pitchFamily="34" charset="0"/>
                <a:cs typeface="Arial" panose="020B0604020202020204" pitchFamily="34" charset="0"/>
              </a:rPr>
              <a:t>Attachment Patterns</a:t>
            </a:r>
          </a:p>
          <a:p>
            <a:pPr marL="0" marR="0">
              <a:lnSpc>
                <a:spcPct val="115000"/>
              </a:lnSpc>
              <a:spcAft>
                <a:spcPts val="800"/>
              </a:spcAft>
              <a:buNone/>
            </a:pPr>
            <a:r>
              <a:rPr lang="en-GB" sz="1400" b="1" kern="100" noProof="0" dirty="0">
                <a:effectLst/>
                <a:latin typeface="Arial" panose="020B0604020202020204" pitchFamily="34" charset="0"/>
                <a:ea typeface="Calibri" panose="020F0502020204030204" pitchFamily="34" charset="0"/>
                <a:cs typeface="Arial" panose="020B0604020202020204" pitchFamily="34" charset="0"/>
              </a:rPr>
              <a:t>Source:</a:t>
            </a:r>
            <a:r>
              <a:rPr lang="en-GB" sz="1400" kern="100" noProof="0" dirty="0">
                <a:effectLst/>
                <a:latin typeface="Arial" panose="020B0604020202020204" pitchFamily="34" charset="0"/>
                <a:ea typeface="Calibri" panose="020F0502020204030204" pitchFamily="34" charset="0"/>
                <a:cs typeface="Arial" panose="020B0604020202020204" pitchFamily="34" charset="0"/>
              </a:rPr>
              <a:t> Davis and Carnelley (2023)</a:t>
            </a:r>
          </a:p>
        </p:txBody>
      </p:sp>
    </p:spTree>
    <p:extLst>
      <p:ext uri="{BB962C8B-B14F-4D97-AF65-F5344CB8AC3E}">
        <p14:creationId xmlns:p14="http://schemas.microsoft.com/office/powerpoint/2010/main" val="592761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D9F31A-0254-FEEB-B33F-611A5283B2C9}"/>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7E43FBC9-09C0-64A5-84EB-C2C095E59595}"/>
              </a:ext>
            </a:extLst>
          </p:cNvPr>
          <p:cNvPicPr>
            <a:picLocks noChangeAspect="1"/>
          </p:cNvPicPr>
          <p:nvPr/>
        </p:nvPicPr>
        <p:blipFill>
          <a:blip r:embed="rId3">
            <a:alphaModFix amt="35000"/>
          </a:blip>
          <a:srcRect t="62764" b="9868"/>
          <a:stretch>
            <a:fillRect/>
          </a:stretch>
        </p:blipFill>
        <p:spPr>
          <a:xfrm>
            <a:off x="-460208" y="6053490"/>
            <a:ext cx="13082171" cy="1432154"/>
          </a:xfrm>
          <a:prstGeom prst="rect">
            <a:avLst/>
          </a:prstGeom>
        </p:spPr>
      </p:pic>
      <p:pic>
        <p:nvPicPr>
          <p:cNvPr id="19" name="Picture 18">
            <a:extLst>
              <a:ext uri="{FF2B5EF4-FFF2-40B4-BE49-F238E27FC236}">
                <a16:creationId xmlns:a16="http://schemas.microsoft.com/office/drawing/2014/main" id="{7E07D99A-1C22-5252-9145-622521786C4A}"/>
              </a:ext>
            </a:extLst>
          </p:cNvPr>
          <p:cNvPicPr>
            <a:picLocks noChangeAspect="1"/>
          </p:cNvPicPr>
          <p:nvPr/>
        </p:nvPicPr>
        <p:blipFill>
          <a:blip r:embed="rId4">
            <a:alphaModFix amt="35000"/>
          </a:blip>
          <a:stretch>
            <a:fillRect/>
          </a:stretch>
        </p:blipFill>
        <p:spPr>
          <a:xfrm>
            <a:off x="0" y="-4694706"/>
            <a:ext cx="12214500" cy="5482775"/>
          </a:xfrm>
          <a:prstGeom prst="rect">
            <a:avLst/>
          </a:prstGeom>
        </p:spPr>
      </p:pic>
      <p:pic>
        <p:nvPicPr>
          <p:cNvPr id="8" name="Picture 2" descr="UWTSD logo | Discover Dylan Thomas">
            <a:extLst>
              <a:ext uri="{FF2B5EF4-FFF2-40B4-BE49-F238E27FC236}">
                <a16:creationId xmlns:a16="http://schemas.microsoft.com/office/drawing/2014/main" id="{3D7BED52-FD4A-F5F7-903E-506BE41D4D9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8338" y="96253"/>
            <a:ext cx="1163052" cy="465221"/>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9">
            <a:extLst>
              <a:ext uri="{FF2B5EF4-FFF2-40B4-BE49-F238E27FC236}">
                <a16:creationId xmlns:a16="http://schemas.microsoft.com/office/drawing/2014/main" id="{1060AF1D-F7CD-17F6-3363-33B965F3E37E}"/>
              </a:ext>
            </a:extLst>
          </p:cNvPr>
          <p:cNvPicPr>
            <a:picLocks noChangeAspect="1"/>
          </p:cNvPicPr>
          <p:nvPr/>
        </p:nvPicPr>
        <p:blipFill>
          <a:blip r:embed="rId4">
            <a:alphaModFix amt="20000"/>
          </a:blip>
          <a:srcRect l="-3552" t="23803" r="3552" b="45372"/>
          <a:stretch>
            <a:fillRect/>
          </a:stretch>
        </p:blipFill>
        <p:spPr>
          <a:xfrm>
            <a:off x="-460209" y="6053490"/>
            <a:ext cx="13035419" cy="804509"/>
          </a:xfrm>
          <a:prstGeom prst="rect">
            <a:avLst/>
          </a:prstGeom>
        </p:spPr>
      </p:pic>
      <p:sp>
        <p:nvSpPr>
          <p:cNvPr id="2" name="TextBox 1">
            <a:extLst>
              <a:ext uri="{FF2B5EF4-FFF2-40B4-BE49-F238E27FC236}">
                <a16:creationId xmlns:a16="http://schemas.microsoft.com/office/drawing/2014/main" id="{80D64FB4-3BBE-35AA-F8C5-B913C04C4A98}"/>
              </a:ext>
            </a:extLst>
          </p:cNvPr>
          <p:cNvSpPr txBox="1"/>
          <p:nvPr/>
        </p:nvSpPr>
        <p:spPr>
          <a:xfrm>
            <a:off x="2238116" y="64141"/>
            <a:ext cx="7715767" cy="707886"/>
          </a:xfrm>
          <a:prstGeom prst="rect">
            <a:avLst/>
          </a:prstGeom>
        </p:spPr>
        <p:style>
          <a:lnRef idx="2">
            <a:schemeClr val="accent6"/>
          </a:lnRef>
          <a:fillRef idx="1">
            <a:schemeClr val="lt1"/>
          </a:fillRef>
          <a:effectRef idx="0">
            <a:schemeClr val="accent6"/>
          </a:effectRef>
          <a:fontRef idx="minor">
            <a:schemeClr val="dk1"/>
          </a:fontRef>
        </p:style>
        <p:txBody>
          <a:bodyPr wrap="none" rtlCol="0">
            <a:spAutoFit/>
          </a:bodyPr>
          <a:lstStyle/>
          <a:p>
            <a:pPr algn="ctr"/>
            <a:r>
              <a:rPr lang="en-GB" sz="4000" b="1" noProof="0" dirty="0">
                <a:latin typeface="Arial" panose="020B0604020202020204" pitchFamily="34" charset="0"/>
                <a:cs typeface="Arial" panose="020B0604020202020204" pitchFamily="34" charset="0"/>
              </a:rPr>
              <a:t>Theory Application to the Case</a:t>
            </a:r>
          </a:p>
        </p:txBody>
      </p:sp>
      <p:pic>
        <p:nvPicPr>
          <p:cNvPr id="4" name="Picture 3">
            <a:extLst>
              <a:ext uri="{FF2B5EF4-FFF2-40B4-BE49-F238E27FC236}">
                <a16:creationId xmlns:a16="http://schemas.microsoft.com/office/drawing/2014/main" id="{431EBF4B-5DD8-AEA3-4AD0-B572202BA57F}"/>
              </a:ext>
            </a:extLst>
          </p:cNvPr>
          <p:cNvPicPr>
            <a:picLocks noChangeAspect="1"/>
          </p:cNvPicPr>
          <p:nvPr/>
        </p:nvPicPr>
        <p:blipFill>
          <a:blip r:embed="rId6"/>
          <a:srcRect l="7980" t="8191" r="7186" b="74974"/>
          <a:stretch>
            <a:fillRect/>
          </a:stretch>
        </p:blipFill>
        <p:spPr>
          <a:xfrm>
            <a:off x="1588167" y="907799"/>
            <a:ext cx="8919411" cy="1101720"/>
          </a:xfrm>
          <a:prstGeom prst="rect">
            <a:avLst/>
          </a:prstGeom>
        </p:spPr>
      </p:pic>
      <p:pic>
        <p:nvPicPr>
          <p:cNvPr id="5" name="Picture 4">
            <a:extLst>
              <a:ext uri="{FF2B5EF4-FFF2-40B4-BE49-F238E27FC236}">
                <a16:creationId xmlns:a16="http://schemas.microsoft.com/office/drawing/2014/main" id="{B2F3DB29-CB93-9015-D136-12B0E6C06473}"/>
              </a:ext>
            </a:extLst>
          </p:cNvPr>
          <p:cNvPicPr>
            <a:picLocks noChangeAspect="1"/>
          </p:cNvPicPr>
          <p:nvPr/>
        </p:nvPicPr>
        <p:blipFill>
          <a:blip r:embed="rId6"/>
          <a:srcRect l="7864" t="30894" r="6053" b="53170"/>
          <a:stretch>
            <a:fillRect/>
          </a:stretch>
        </p:blipFill>
        <p:spPr>
          <a:xfrm>
            <a:off x="1523874" y="2182260"/>
            <a:ext cx="9345939" cy="979398"/>
          </a:xfrm>
          <a:prstGeom prst="rect">
            <a:avLst/>
          </a:prstGeom>
        </p:spPr>
      </p:pic>
      <p:pic>
        <p:nvPicPr>
          <p:cNvPr id="6" name="Picture 5">
            <a:extLst>
              <a:ext uri="{FF2B5EF4-FFF2-40B4-BE49-F238E27FC236}">
                <a16:creationId xmlns:a16="http://schemas.microsoft.com/office/drawing/2014/main" id="{B59006C8-82E8-ABBC-8536-2C80348AD07E}"/>
              </a:ext>
            </a:extLst>
          </p:cNvPr>
          <p:cNvPicPr>
            <a:picLocks noChangeAspect="1"/>
          </p:cNvPicPr>
          <p:nvPr/>
        </p:nvPicPr>
        <p:blipFill>
          <a:blip r:embed="rId6"/>
          <a:srcRect l="8550" t="52830" r="7876" b="31578"/>
          <a:stretch>
            <a:fillRect/>
          </a:stretch>
        </p:blipFill>
        <p:spPr>
          <a:xfrm>
            <a:off x="1606256" y="3286643"/>
            <a:ext cx="9181171" cy="1526311"/>
          </a:xfrm>
          <a:prstGeom prst="rect">
            <a:avLst/>
          </a:prstGeom>
        </p:spPr>
      </p:pic>
      <p:pic>
        <p:nvPicPr>
          <p:cNvPr id="7" name="Picture 6">
            <a:extLst>
              <a:ext uri="{FF2B5EF4-FFF2-40B4-BE49-F238E27FC236}">
                <a16:creationId xmlns:a16="http://schemas.microsoft.com/office/drawing/2014/main" id="{BC1EF7B2-3938-54F9-BD66-CAA8FA8222BC}"/>
              </a:ext>
            </a:extLst>
          </p:cNvPr>
          <p:cNvPicPr>
            <a:picLocks noChangeAspect="1"/>
          </p:cNvPicPr>
          <p:nvPr/>
        </p:nvPicPr>
        <p:blipFill>
          <a:blip r:embed="rId6"/>
          <a:srcRect l="9172" t="76223" r="7890" b="8641"/>
          <a:stretch>
            <a:fillRect/>
          </a:stretch>
        </p:blipFill>
        <p:spPr>
          <a:xfrm>
            <a:off x="1637899" y="4937939"/>
            <a:ext cx="8839201" cy="1026250"/>
          </a:xfrm>
          <a:prstGeom prst="rect">
            <a:avLst/>
          </a:prstGeom>
        </p:spPr>
      </p:pic>
      <p:sp>
        <p:nvSpPr>
          <p:cNvPr id="11" name="TextBox 10">
            <a:extLst>
              <a:ext uri="{FF2B5EF4-FFF2-40B4-BE49-F238E27FC236}">
                <a16:creationId xmlns:a16="http://schemas.microsoft.com/office/drawing/2014/main" id="{49C09238-8D53-06B7-FFAC-735A56169BA4}"/>
              </a:ext>
            </a:extLst>
          </p:cNvPr>
          <p:cNvSpPr txBox="1"/>
          <p:nvPr/>
        </p:nvSpPr>
        <p:spPr>
          <a:xfrm>
            <a:off x="3886205" y="1035098"/>
            <a:ext cx="6545178" cy="923330"/>
          </a:xfrm>
          <a:prstGeom prst="rect">
            <a:avLst/>
          </a:prstGeom>
          <a:noFill/>
        </p:spPr>
        <p:txBody>
          <a:bodyPr wrap="square">
            <a:spAutoFit/>
          </a:bodyPr>
          <a:lstStyle/>
          <a:p>
            <a:pPr algn="just"/>
            <a:r>
              <a:rPr lang="en-GB" noProof="0" dirty="0">
                <a:latin typeface="Arial" panose="020B0604020202020204" pitchFamily="34" charset="0"/>
                <a:cs typeface="Arial" panose="020B0604020202020204" pitchFamily="34" charset="0"/>
              </a:rPr>
              <a:t>In Jenny’s caregiving roles, the typical age-expected dependence on caregiver is disrupted (Ugarte and Hastings, 2023).</a:t>
            </a:r>
          </a:p>
        </p:txBody>
      </p:sp>
      <p:sp>
        <p:nvSpPr>
          <p:cNvPr id="13" name="TextBox 12">
            <a:extLst>
              <a:ext uri="{FF2B5EF4-FFF2-40B4-BE49-F238E27FC236}">
                <a16:creationId xmlns:a16="http://schemas.microsoft.com/office/drawing/2014/main" id="{078ACE91-A0BB-55EB-17C1-A3B5C1DCF672}"/>
              </a:ext>
            </a:extLst>
          </p:cNvPr>
          <p:cNvSpPr txBox="1"/>
          <p:nvPr/>
        </p:nvSpPr>
        <p:spPr>
          <a:xfrm>
            <a:off x="3962400" y="2268011"/>
            <a:ext cx="6545178" cy="702372"/>
          </a:xfrm>
          <a:prstGeom prst="rect">
            <a:avLst/>
          </a:prstGeom>
          <a:noFill/>
        </p:spPr>
        <p:txBody>
          <a:bodyPr wrap="square">
            <a:spAutoFit/>
          </a:bodyPr>
          <a:lstStyle/>
          <a:p>
            <a:pPr algn="just">
              <a:lnSpc>
                <a:spcPct val="115000"/>
              </a:lnSpc>
              <a:spcAft>
                <a:spcPts val="800"/>
              </a:spcAft>
            </a:pPr>
            <a:r>
              <a:rPr lang="en-GB" sz="1800" kern="100" noProof="0" dirty="0">
                <a:effectLst/>
                <a:latin typeface="Arial" panose="020B0604020202020204" pitchFamily="34" charset="0"/>
                <a:ea typeface="Calibri" panose="020F0502020204030204" pitchFamily="34" charset="0"/>
                <a:cs typeface="Arial" panose="020B0604020202020204" pitchFamily="34" charset="0"/>
              </a:rPr>
              <a:t>Young carers still need a secure emotional base as put forward by attachment theory </a:t>
            </a:r>
            <a:r>
              <a:rPr lang="en-GB" noProof="0" dirty="0">
                <a:latin typeface="Arial" panose="020B0604020202020204" pitchFamily="34" charset="0"/>
                <a:cs typeface="Arial" panose="020B0604020202020204" pitchFamily="34" charset="0"/>
              </a:rPr>
              <a:t>(Ye, Han and Zhong, 2024)</a:t>
            </a:r>
            <a:r>
              <a:rPr lang="en-GB" kern="100" noProof="0" dirty="0">
                <a:latin typeface="Arial" panose="020B0604020202020204" pitchFamily="34" charset="0"/>
                <a:ea typeface="Calibri" panose="020F0502020204030204" pitchFamily="34" charset="0"/>
                <a:cs typeface="Arial" panose="020B0604020202020204" pitchFamily="34" charset="0"/>
              </a:rPr>
              <a:t>.</a:t>
            </a:r>
            <a:endParaRPr lang="en-GB" sz="1800" kern="100" noProof="0" dirty="0">
              <a:effectLst/>
              <a:latin typeface="Arial" panose="020B0604020202020204" pitchFamily="34" charset="0"/>
              <a:ea typeface="Calibri" panose="020F050202020403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5B7057EA-9A80-F14C-0B94-F90CEB7A3CCC}"/>
              </a:ext>
            </a:extLst>
          </p:cNvPr>
          <p:cNvSpPr txBox="1"/>
          <p:nvPr/>
        </p:nvSpPr>
        <p:spPr>
          <a:xfrm>
            <a:off x="4122948" y="3424019"/>
            <a:ext cx="6545178" cy="1339469"/>
          </a:xfrm>
          <a:prstGeom prst="rect">
            <a:avLst/>
          </a:prstGeom>
          <a:noFill/>
        </p:spPr>
        <p:txBody>
          <a:bodyPr wrap="square">
            <a:spAutoFit/>
          </a:bodyPr>
          <a:lstStyle/>
          <a:p>
            <a:pPr algn="just">
              <a:lnSpc>
                <a:spcPct val="115000"/>
              </a:lnSpc>
              <a:spcAft>
                <a:spcPts val="800"/>
              </a:spcAft>
            </a:pPr>
            <a:r>
              <a:rPr lang="en-GB" noProof="0" dirty="0">
                <a:latin typeface="Arial" panose="020B0604020202020204" pitchFamily="34" charset="0"/>
                <a:cs typeface="Arial" panose="020B0604020202020204" pitchFamily="34" charset="0"/>
              </a:rPr>
              <a:t>Therefore, Jenny may face caregiving without the necessary reliable emotional containment as a result of her role reversal situation, which hides emotional cost in young caring (Boyle and </a:t>
            </a:r>
            <a:r>
              <a:rPr lang="en-GB" noProof="0" dirty="0" err="1">
                <a:latin typeface="Arial" panose="020B0604020202020204" pitchFamily="34" charset="0"/>
                <a:cs typeface="Arial" panose="020B0604020202020204" pitchFamily="34" charset="0"/>
              </a:rPr>
              <a:t>Mozdiak</a:t>
            </a:r>
            <a:r>
              <a:rPr lang="en-GB" noProof="0" dirty="0">
                <a:latin typeface="Arial" panose="020B0604020202020204" pitchFamily="34" charset="0"/>
                <a:cs typeface="Arial" panose="020B0604020202020204" pitchFamily="34" charset="0"/>
              </a:rPr>
              <a:t>, 2023).</a:t>
            </a:r>
            <a:endParaRPr lang="en-GB" sz="1800" kern="100" noProof="0" dirty="0">
              <a:effectLst/>
              <a:latin typeface="Arial" panose="020B0604020202020204" pitchFamily="34" charset="0"/>
              <a:ea typeface="Calibri" panose="020F050202020403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BE0EAEEE-B143-C1E4-AA70-960DBF37E7B0}"/>
              </a:ext>
            </a:extLst>
          </p:cNvPr>
          <p:cNvSpPr txBox="1"/>
          <p:nvPr/>
        </p:nvSpPr>
        <p:spPr>
          <a:xfrm>
            <a:off x="4122948" y="5074659"/>
            <a:ext cx="6071693" cy="711220"/>
          </a:xfrm>
          <a:prstGeom prst="rect">
            <a:avLst/>
          </a:prstGeom>
          <a:noFill/>
        </p:spPr>
        <p:txBody>
          <a:bodyPr wrap="square">
            <a:spAutoFit/>
          </a:bodyPr>
          <a:lstStyle/>
          <a:p>
            <a:pPr algn="just">
              <a:lnSpc>
                <a:spcPct val="115000"/>
              </a:lnSpc>
              <a:spcAft>
                <a:spcPts val="800"/>
              </a:spcAft>
            </a:pPr>
            <a:r>
              <a:rPr lang="en-GB" sz="1800" kern="100" noProof="0" dirty="0">
                <a:effectLst/>
                <a:latin typeface="Arial" panose="020B0604020202020204" pitchFamily="34" charset="0"/>
                <a:ea typeface="Calibri" panose="020F0502020204030204" pitchFamily="34" charset="0"/>
                <a:cs typeface="Arial" panose="020B0604020202020204" pitchFamily="34" charset="0"/>
              </a:rPr>
              <a:t>Yet, the pressures that are social, economic and service-related are underestimated by the theory </a:t>
            </a:r>
            <a:r>
              <a:rPr lang="en-US" dirty="0"/>
              <a:t>(</a:t>
            </a:r>
            <a:r>
              <a:rPr lang="en-US" dirty="0" err="1"/>
              <a:t>Gadikota</a:t>
            </a:r>
            <a:r>
              <a:rPr lang="en-US" dirty="0"/>
              <a:t>, 2025)</a:t>
            </a:r>
            <a:r>
              <a:rPr lang="en-GB" sz="1800" kern="100" noProof="0" dirty="0">
                <a:effectLst/>
                <a:latin typeface="Arial" panose="020B0604020202020204" pitchFamily="34" charset="0"/>
                <a:ea typeface="Calibri" panose="020F0502020204030204" pitchFamily="34" charset="0"/>
                <a:cs typeface="Arial" panose="020B0604020202020204" pitchFamily="34" charset="0"/>
              </a:rPr>
              <a:t>.</a:t>
            </a:r>
          </a:p>
        </p:txBody>
      </p:sp>
    </p:spTree>
    <p:extLst>
      <p:ext uri="{BB962C8B-B14F-4D97-AF65-F5344CB8AC3E}">
        <p14:creationId xmlns:p14="http://schemas.microsoft.com/office/powerpoint/2010/main" val="19197045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B4A6AC-07C1-56BD-92A2-68F03A479AED}"/>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CC4D1465-85D3-E3BF-669E-BD3FF3049269}"/>
              </a:ext>
            </a:extLst>
          </p:cNvPr>
          <p:cNvPicPr>
            <a:picLocks noChangeAspect="1"/>
          </p:cNvPicPr>
          <p:nvPr/>
        </p:nvPicPr>
        <p:blipFill>
          <a:blip r:embed="rId3">
            <a:alphaModFix amt="35000"/>
          </a:blip>
          <a:srcRect l="2811" t="2546" r="3769" b="80304"/>
          <a:stretch>
            <a:fillRect/>
          </a:stretch>
        </p:blipFill>
        <p:spPr>
          <a:xfrm rot="10800000">
            <a:off x="241631" y="2186785"/>
            <a:ext cx="8293770" cy="793110"/>
          </a:xfrm>
          <a:prstGeom prst="rect">
            <a:avLst/>
          </a:prstGeom>
          <a:ln>
            <a:solidFill>
              <a:schemeClr val="bg2"/>
            </a:solidFill>
          </a:ln>
        </p:spPr>
      </p:pic>
      <p:pic>
        <p:nvPicPr>
          <p:cNvPr id="27" name="Picture 26">
            <a:extLst>
              <a:ext uri="{FF2B5EF4-FFF2-40B4-BE49-F238E27FC236}">
                <a16:creationId xmlns:a16="http://schemas.microsoft.com/office/drawing/2014/main" id="{E1EE0412-2B30-10FD-8FDF-CE792149AEF3}"/>
              </a:ext>
            </a:extLst>
          </p:cNvPr>
          <p:cNvPicPr>
            <a:picLocks noChangeAspect="1"/>
          </p:cNvPicPr>
          <p:nvPr/>
        </p:nvPicPr>
        <p:blipFill>
          <a:blip r:embed="rId3">
            <a:alphaModFix amt="35000"/>
          </a:blip>
          <a:srcRect l="2811" t="2546" r="3769" b="80304"/>
          <a:stretch>
            <a:fillRect/>
          </a:stretch>
        </p:blipFill>
        <p:spPr>
          <a:xfrm>
            <a:off x="296777" y="1274614"/>
            <a:ext cx="8293770" cy="793111"/>
          </a:xfrm>
          <a:prstGeom prst="rect">
            <a:avLst/>
          </a:prstGeom>
          <a:ln>
            <a:solidFill>
              <a:schemeClr val="accent1"/>
            </a:solidFill>
          </a:ln>
        </p:spPr>
      </p:pic>
      <p:pic>
        <p:nvPicPr>
          <p:cNvPr id="10" name="Picture 9">
            <a:extLst>
              <a:ext uri="{FF2B5EF4-FFF2-40B4-BE49-F238E27FC236}">
                <a16:creationId xmlns:a16="http://schemas.microsoft.com/office/drawing/2014/main" id="{61AF0B45-3881-20E4-BA42-907EB6B95F95}"/>
              </a:ext>
            </a:extLst>
          </p:cNvPr>
          <p:cNvPicPr>
            <a:picLocks noChangeAspect="1"/>
          </p:cNvPicPr>
          <p:nvPr/>
        </p:nvPicPr>
        <p:blipFill>
          <a:blip r:embed="rId4">
            <a:alphaModFix amt="35000"/>
          </a:blip>
          <a:srcRect t="62764" b="9868"/>
          <a:stretch>
            <a:fillRect/>
          </a:stretch>
        </p:blipFill>
        <p:spPr>
          <a:xfrm>
            <a:off x="-460208" y="6053490"/>
            <a:ext cx="13082171" cy="1432154"/>
          </a:xfrm>
          <a:prstGeom prst="rect">
            <a:avLst/>
          </a:prstGeom>
        </p:spPr>
      </p:pic>
      <p:pic>
        <p:nvPicPr>
          <p:cNvPr id="8" name="Picture 2" descr="UWTSD logo | Discover Dylan Thomas">
            <a:extLst>
              <a:ext uri="{FF2B5EF4-FFF2-40B4-BE49-F238E27FC236}">
                <a16:creationId xmlns:a16="http://schemas.microsoft.com/office/drawing/2014/main" id="{40413A5A-034C-CB66-B478-B3C0641A953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8338" y="96253"/>
            <a:ext cx="1163052" cy="465221"/>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9">
            <a:extLst>
              <a:ext uri="{FF2B5EF4-FFF2-40B4-BE49-F238E27FC236}">
                <a16:creationId xmlns:a16="http://schemas.microsoft.com/office/drawing/2014/main" id="{0C12BFBA-C9FA-EC25-F656-5C31B91A2BE8}"/>
              </a:ext>
            </a:extLst>
          </p:cNvPr>
          <p:cNvPicPr>
            <a:picLocks noChangeAspect="1"/>
          </p:cNvPicPr>
          <p:nvPr/>
        </p:nvPicPr>
        <p:blipFill>
          <a:blip r:embed="rId6">
            <a:alphaModFix amt="20000"/>
          </a:blip>
          <a:srcRect l="-3552" t="23803" r="3552" b="45372"/>
          <a:stretch>
            <a:fillRect/>
          </a:stretch>
        </p:blipFill>
        <p:spPr>
          <a:xfrm>
            <a:off x="-460209" y="6053490"/>
            <a:ext cx="13035419" cy="804509"/>
          </a:xfrm>
          <a:prstGeom prst="rect">
            <a:avLst/>
          </a:prstGeom>
        </p:spPr>
      </p:pic>
      <p:pic>
        <p:nvPicPr>
          <p:cNvPr id="3" name="Picture 2">
            <a:extLst>
              <a:ext uri="{FF2B5EF4-FFF2-40B4-BE49-F238E27FC236}">
                <a16:creationId xmlns:a16="http://schemas.microsoft.com/office/drawing/2014/main" id="{1179767B-4381-ACD6-A89F-C6886DEF37F3}"/>
              </a:ext>
            </a:extLst>
          </p:cNvPr>
          <p:cNvPicPr>
            <a:picLocks noChangeAspect="1"/>
          </p:cNvPicPr>
          <p:nvPr/>
        </p:nvPicPr>
        <p:blipFill>
          <a:blip r:embed="rId7"/>
          <a:stretch>
            <a:fillRect/>
          </a:stretch>
        </p:blipFill>
        <p:spPr>
          <a:xfrm>
            <a:off x="8771730" y="1556757"/>
            <a:ext cx="3178639" cy="3178639"/>
          </a:xfrm>
          <a:prstGeom prst="rect">
            <a:avLst/>
          </a:prstGeom>
        </p:spPr>
      </p:pic>
      <p:pic>
        <p:nvPicPr>
          <p:cNvPr id="4" name="Picture 3">
            <a:extLst>
              <a:ext uri="{FF2B5EF4-FFF2-40B4-BE49-F238E27FC236}">
                <a16:creationId xmlns:a16="http://schemas.microsoft.com/office/drawing/2014/main" id="{2EAD357C-7A85-1364-610A-C2364EEAA473}"/>
              </a:ext>
            </a:extLst>
          </p:cNvPr>
          <p:cNvPicPr>
            <a:picLocks noChangeAspect="1"/>
          </p:cNvPicPr>
          <p:nvPr/>
        </p:nvPicPr>
        <p:blipFill>
          <a:blip r:embed="rId8"/>
          <a:srcRect t="34589" b="38463"/>
          <a:stretch>
            <a:fillRect/>
          </a:stretch>
        </p:blipFill>
        <p:spPr>
          <a:xfrm>
            <a:off x="2590800" y="-5014"/>
            <a:ext cx="7181850" cy="1171074"/>
          </a:xfrm>
          <a:prstGeom prst="rect">
            <a:avLst/>
          </a:prstGeom>
        </p:spPr>
      </p:pic>
      <p:sp>
        <p:nvSpPr>
          <p:cNvPr id="5" name="TextBox 4">
            <a:extLst>
              <a:ext uri="{FF2B5EF4-FFF2-40B4-BE49-F238E27FC236}">
                <a16:creationId xmlns:a16="http://schemas.microsoft.com/office/drawing/2014/main" id="{A4397D5B-69FD-6A1F-9B89-3A6EE7D75B8D}"/>
              </a:ext>
            </a:extLst>
          </p:cNvPr>
          <p:cNvSpPr txBox="1"/>
          <p:nvPr/>
        </p:nvSpPr>
        <p:spPr>
          <a:xfrm>
            <a:off x="3246381" y="6782"/>
            <a:ext cx="5870688" cy="1077218"/>
          </a:xfrm>
          <a:prstGeom prst="rect">
            <a:avLst/>
          </a:prstGeom>
          <a:noFill/>
        </p:spPr>
        <p:txBody>
          <a:bodyPr wrap="square" rtlCol="0">
            <a:spAutoFit/>
          </a:bodyPr>
          <a:lstStyle/>
          <a:p>
            <a:pPr algn="ctr"/>
            <a:r>
              <a:rPr lang="en-GB" sz="3200" b="1" noProof="0" dirty="0">
                <a:latin typeface="Arial" panose="020B0604020202020204" pitchFamily="34" charset="0"/>
                <a:cs typeface="Arial" panose="020B0604020202020204" pitchFamily="34" charset="0"/>
              </a:rPr>
              <a:t>Parentification: Understanding Jenny’s Case</a:t>
            </a:r>
          </a:p>
        </p:txBody>
      </p:sp>
      <p:sp>
        <p:nvSpPr>
          <p:cNvPr id="11" name="TextBox 10">
            <a:extLst>
              <a:ext uri="{FF2B5EF4-FFF2-40B4-BE49-F238E27FC236}">
                <a16:creationId xmlns:a16="http://schemas.microsoft.com/office/drawing/2014/main" id="{6162455B-7200-168E-7075-ED1B827EAC2C}"/>
              </a:ext>
            </a:extLst>
          </p:cNvPr>
          <p:cNvSpPr txBox="1"/>
          <p:nvPr/>
        </p:nvSpPr>
        <p:spPr>
          <a:xfrm>
            <a:off x="296778" y="1305982"/>
            <a:ext cx="6971798" cy="702372"/>
          </a:xfrm>
          <a:prstGeom prst="rect">
            <a:avLst/>
          </a:prstGeom>
          <a:noFill/>
        </p:spPr>
        <p:txBody>
          <a:bodyPr wrap="square">
            <a:spAutoFit/>
          </a:bodyPr>
          <a:lstStyle/>
          <a:p>
            <a:pPr algn="just">
              <a:lnSpc>
                <a:spcPct val="115000"/>
              </a:lnSpc>
              <a:spcAft>
                <a:spcPts val="800"/>
              </a:spcAft>
            </a:pPr>
            <a:r>
              <a:rPr lang="en-GB" sz="1800" kern="100" noProof="0" dirty="0">
                <a:effectLst/>
                <a:latin typeface="Arial" panose="020B0604020202020204" pitchFamily="34" charset="0"/>
                <a:ea typeface="Calibri" panose="020F0502020204030204" pitchFamily="34" charset="0"/>
                <a:cs typeface="Arial" panose="020B0604020202020204" pitchFamily="34" charset="0"/>
              </a:rPr>
              <a:t>When children take caregiving roles of adults prematurely, parentification is said to occur </a:t>
            </a:r>
            <a:r>
              <a:rPr lang="en-GB" noProof="0" dirty="0">
                <a:latin typeface="Arial" panose="020B0604020202020204" pitchFamily="34" charset="0"/>
                <a:cs typeface="Arial" panose="020B0604020202020204" pitchFamily="34" charset="0"/>
              </a:rPr>
              <a:t>(</a:t>
            </a:r>
            <a:r>
              <a:rPr lang="en-GB" noProof="0" dirty="0" err="1">
                <a:latin typeface="Arial" panose="020B0604020202020204" pitchFamily="34" charset="0"/>
                <a:cs typeface="Arial" panose="020B0604020202020204" pitchFamily="34" charset="0"/>
              </a:rPr>
              <a:t>Dariotis</a:t>
            </a:r>
            <a:r>
              <a:rPr lang="en-GB" noProof="0" dirty="0">
                <a:latin typeface="Arial" panose="020B0604020202020204" pitchFamily="34" charset="0"/>
                <a:cs typeface="Arial" panose="020B0604020202020204" pitchFamily="34" charset="0"/>
              </a:rPr>
              <a:t> </a:t>
            </a:r>
            <a:r>
              <a:rPr lang="en-GB" i="1" noProof="0" dirty="0">
                <a:latin typeface="Arial" panose="020B0604020202020204" pitchFamily="34" charset="0"/>
                <a:cs typeface="Arial" panose="020B0604020202020204" pitchFamily="34" charset="0"/>
              </a:rPr>
              <a:t>et al.</a:t>
            </a:r>
            <a:r>
              <a:rPr lang="en-GB" noProof="0" dirty="0">
                <a:latin typeface="Arial" panose="020B0604020202020204" pitchFamily="34" charset="0"/>
                <a:cs typeface="Arial" panose="020B0604020202020204" pitchFamily="34" charset="0"/>
              </a:rPr>
              <a:t>, 2023)</a:t>
            </a:r>
            <a:r>
              <a:rPr lang="en-GB" sz="1800" kern="100" noProof="0" dirty="0">
                <a:effectLst/>
                <a:latin typeface="Arial" panose="020B0604020202020204" pitchFamily="34" charset="0"/>
                <a:ea typeface="Calibri" panose="020F0502020204030204" pitchFamily="34" charset="0"/>
                <a:cs typeface="Arial" panose="020B0604020202020204" pitchFamily="34" charset="0"/>
              </a:rPr>
              <a:t> .</a:t>
            </a:r>
          </a:p>
        </p:txBody>
      </p:sp>
      <p:sp>
        <p:nvSpPr>
          <p:cNvPr id="13" name="TextBox 12">
            <a:extLst>
              <a:ext uri="{FF2B5EF4-FFF2-40B4-BE49-F238E27FC236}">
                <a16:creationId xmlns:a16="http://schemas.microsoft.com/office/drawing/2014/main" id="{DA319375-9C69-07B6-8C15-49A435F9E4BC}"/>
              </a:ext>
            </a:extLst>
          </p:cNvPr>
          <p:cNvSpPr txBox="1"/>
          <p:nvPr/>
        </p:nvSpPr>
        <p:spPr>
          <a:xfrm>
            <a:off x="1626117" y="2318662"/>
            <a:ext cx="6909284" cy="702372"/>
          </a:xfrm>
          <a:prstGeom prst="rect">
            <a:avLst/>
          </a:prstGeom>
          <a:noFill/>
        </p:spPr>
        <p:txBody>
          <a:bodyPr wrap="square">
            <a:spAutoFit/>
          </a:bodyPr>
          <a:lstStyle/>
          <a:p>
            <a:pPr marL="0" marR="0" algn="just">
              <a:lnSpc>
                <a:spcPct val="115000"/>
              </a:lnSpc>
              <a:spcAft>
                <a:spcPts val="800"/>
              </a:spcAft>
              <a:buNone/>
            </a:pPr>
            <a:r>
              <a:rPr lang="en-GB" sz="1800" kern="100" noProof="0" dirty="0">
                <a:effectLst/>
                <a:latin typeface="Arial" panose="020B0604020202020204" pitchFamily="34" charset="0"/>
                <a:ea typeface="Calibri" panose="020F0502020204030204" pitchFamily="34" charset="0"/>
                <a:cs typeface="Arial" panose="020B0604020202020204" pitchFamily="34" charset="0"/>
              </a:rPr>
              <a:t>In the attachment relationship, Jenny’s support for her mother suggest role reversal.</a:t>
            </a:r>
          </a:p>
        </p:txBody>
      </p:sp>
      <p:pic>
        <p:nvPicPr>
          <p:cNvPr id="6" name="Picture 5">
            <a:extLst>
              <a:ext uri="{FF2B5EF4-FFF2-40B4-BE49-F238E27FC236}">
                <a16:creationId xmlns:a16="http://schemas.microsoft.com/office/drawing/2014/main" id="{73AF679F-9493-D63E-3AC8-1D08466E2C89}"/>
              </a:ext>
            </a:extLst>
          </p:cNvPr>
          <p:cNvPicPr>
            <a:picLocks noChangeAspect="1"/>
          </p:cNvPicPr>
          <p:nvPr/>
        </p:nvPicPr>
        <p:blipFill>
          <a:blip r:embed="rId3">
            <a:alphaModFix amt="35000"/>
          </a:blip>
          <a:srcRect l="2811" t="2546" r="3769" b="80304"/>
          <a:stretch>
            <a:fillRect/>
          </a:stretch>
        </p:blipFill>
        <p:spPr>
          <a:xfrm>
            <a:off x="271706" y="3196189"/>
            <a:ext cx="8263695" cy="793111"/>
          </a:xfrm>
          <a:prstGeom prst="rect">
            <a:avLst/>
          </a:prstGeom>
          <a:ln>
            <a:solidFill>
              <a:schemeClr val="tx1"/>
            </a:solidFill>
          </a:ln>
        </p:spPr>
      </p:pic>
      <p:pic>
        <p:nvPicPr>
          <p:cNvPr id="9" name="Picture 8">
            <a:extLst>
              <a:ext uri="{FF2B5EF4-FFF2-40B4-BE49-F238E27FC236}">
                <a16:creationId xmlns:a16="http://schemas.microsoft.com/office/drawing/2014/main" id="{462E806D-A430-7112-C749-15A4F02553D8}"/>
              </a:ext>
            </a:extLst>
          </p:cNvPr>
          <p:cNvPicPr>
            <a:picLocks noChangeAspect="1"/>
          </p:cNvPicPr>
          <p:nvPr/>
        </p:nvPicPr>
        <p:blipFill>
          <a:blip r:embed="rId3">
            <a:alphaModFix amt="35000"/>
          </a:blip>
          <a:srcRect l="2811" t="2546" r="3769" b="80304"/>
          <a:stretch>
            <a:fillRect/>
          </a:stretch>
        </p:blipFill>
        <p:spPr>
          <a:xfrm rot="10800000">
            <a:off x="241631" y="4136639"/>
            <a:ext cx="8293770" cy="793110"/>
          </a:xfrm>
          <a:prstGeom prst="rect">
            <a:avLst/>
          </a:prstGeom>
          <a:ln>
            <a:solidFill>
              <a:schemeClr val="bg2"/>
            </a:solidFill>
          </a:ln>
        </p:spPr>
      </p:pic>
      <p:sp>
        <p:nvSpPr>
          <p:cNvPr id="7" name="TextBox 6">
            <a:extLst>
              <a:ext uri="{FF2B5EF4-FFF2-40B4-BE49-F238E27FC236}">
                <a16:creationId xmlns:a16="http://schemas.microsoft.com/office/drawing/2014/main" id="{59D2B1DD-D1A8-93DF-3152-88654224FB82}"/>
              </a:ext>
            </a:extLst>
          </p:cNvPr>
          <p:cNvSpPr txBox="1"/>
          <p:nvPr/>
        </p:nvSpPr>
        <p:spPr>
          <a:xfrm>
            <a:off x="241631" y="3211970"/>
            <a:ext cx="7026945" cy="702372"/>
          </a:xfrm>
          <a:prstGeom prst="rect">
            <a:avLst/>
          </a:prstGeom>
          <a:noFill/>
        </p:spPr>
        <p:txBody>
          <a:bodyPr wrap="square">
            <a:spAutoFit/>
          </a:bodyPr>
          <a:lstStyle/>
          <a:p>
            <a:pPr algn="just">
              <a:lnSpc>
                <a:spcPct val="115000"/>
              </a:lnSpc>
              <a:spcAft>
                <a:spcPts val="800"/>
              </a:spcAft>
            </a:pPr>
            <a:r>
              <a:rPr lang="en-GB" sz="1800" kern="100" noProof="0" dirty="0">
                <a:effectLst/>
                <a:latin typeface="Arial" panose="020B0604020202020204" pitchFamily="34" charset="0"/>
                <a:ea typeface="Calibri" panose="020F0502020204030204" pitchFamily="34" charset="0"/>
                <a:cs typeface="Arial" panose="020B0604020202020204" pitchFamily="34" charset="0"/>
              </a:rPr>
              <a:t>Therefore, she may provide emotional care to others while she is lacking similar support </a:t>
            </a:r>
            <a:r>
              <a:rPr lang="en-GB" noProof="0" dirty="0">
                <a:latin typeface="Arial" panose="020B0604020202020204" pitchFamily="34" charset="0"/>
                <a:cs typeface="Arial" panose="020B0604020202020204" pitchFamily="34" charset="0"/>
              </a:rPr>
              <a:t>(Zhang </a:t>
            </a:r>
            <a:r>
              <a:rPr lang="en-GB" i="1" noProof="0" dirty="0">
                <a:latin typeface="Arial" panose="020B0604020202020204" pitchFamily="34" charset="0"/>
                <a:cs typeface="Arial" panose="020B0604020202020204" pitchFamily="34" charset="0"/>
              </a:rPr>
              <a:t>et al.</a:t>
            </a:r>
            <a:r>
              <a:rPr lang="en-GB" noProof="0" dirty="0">
                <a:latin typeface="Arial" panose="020B0604020202020204" pitchFamily="34" charset="0"/>
                <a:cs typeface="Arial" panose="020B0604020202020204" pitchFamily="34" charset="0"/>
              </a:rPr>
              <a:t>, 2024)</a:t>
            </a:r>
            <a:r>
              <a:rPr lang="en-GB" sz="1800" kern="100" noProof="0" dirty="0">
                <a:effectLst/>
                <a:latin typeface="Arial" panose="020B0604020202020204" pitchFamily="34" charset="0"/>
                <a:ea typeface="Calibri" panose="020F0502020204030204" pitchFamily="34" charset="0"/>
                <a:cs typeface="Arial" panose="020B0604020202020204" pitchFamily="34" charset="0"/>
              </a:rPr>
              <a:t>.</a:t>
            </a:r>
          </a:p>
        </p:txBody>
      </p:sp>
      <p:sp>
        <p:nvSpPr>
          <p:cNvPr id="12" name="TextBox 11">
            <a:extLst>
              <a:ext uri="{FF2B5EF4-FFF2-40B4-BE49-F238E27FC236}">
                <a16:creationId xmlns:a16="http://schemas.microsoft.com/office/drawing/2014/main" id="{2F75CA6C-D45A-1393-848A-43606EA1F1E0}"/>
              </a:ext>
            </a:extLst>
          </p:cNvPr>
          <p:cNvSpPr txBox="1"/>
          <p:nvPr/>
        </p:nvSpPr>
        <p:spPr>
          <a:xfrm>
            <a:off x="1849780" y="4297990"/>
            <a:ext cx="6461957" cy="646331"/>
          </a:xfrm>
          <a:prstGeom prst="rect">
            <a:avLst/>
          </a:prstGeom>
          <a:noFill/>
        </p:spPr>
        <p:txBody>
          <a:bodyPr wrap="square">
            <a:spAutoFit/>
          </a:bodyPr>
          <a:lstStyle/>
          <a:p>
            <a:pPr algn="just"/>
            <a:r>
              <a:rPr lang="en-GB" noProof="0" dirty="0">
                <a:latin typeface="Arial" panose="020B0604020202020204" pitchFamily="34" charset="0"/>
                <a:cs typeface="Arial" panose="020B0604020202020204" pitchFamily="34" charset="0"/>
              </a:rPr>
              <a:t>This shows the developmental tension that exist between caregiving responsibilities and adolescent needs.</a:t>
            </a:r>
          </a:p>
        </p:txBody>
      </p:sp>
      <p:pic>
        <p:nvPicPr>
          <p:cNvPr id="14" name="Picture 13">
            <a:extLst>
              <a:ext uri="{FF2B5EF4-FFF2-40B4-BE49-F238E27FC236}">
                <a16:creationId xmlns:a16="http://schemas.microsoft.com/office/drawing/2014/main" id="{95737537-B1CF-7D67-30EB-CA2C1596BF90}"/>
              </a:ext>
            </a:extLst>
          </p:cNvPr>
          <p:cNvPicPr>
            <a:picLocks noChangeAspect="1"/>
          </p:cNvPicPr>
          <p:nvPr/>
        </p:nvPicPr>
        <p:blipFill>
          <a:blip r:embed="rId3">
            <a:alphaModFix amt="35000"/>
          </a:blip>
          <a:srcRect l="2811" t="2546" r="3769" b="80304"/>
          <a:stretch>
            <a:fillRect/>
          </a:stretch>
        </p:blipFill>
        <p:spPr>
          <a:xfrm>
            <a:off x="296777" y="5113040"/>
            <a:ext cx="8293770" cy="793110"/>
          </a:xfrm>
          <a:prstGeom prst="rect">
            <a:avLst/>
          </a:prstGeom>
          <a:ln>
            <a:solidFill>
              <a:schemeClr val="bg2"/>
            </a:solidFill>
          </a:ln>
        </p:spPr>
      </p:pic>
      <p:sp>
        <p:nvSpPr>
          <p:cNvPr id="15" name="TextBox 14">
            <a:extLst>
              <a:ext uri="{FF2B5EF4-FFF2-40B4-BE49-F238E27FC236}">
                <a16:creationId xmlns:a16="http://schemas.microsoft.com/office/drawing/2014/main" id="{0AA404C6-D28F-5747-E39C-64982AEDB837}"/>
              </a:ext>
            </a:extLst>
          </p:cNvPr>
          <p:cNvSpPr txBox="1"/>
          <p:nvPr/>
        </p:nvSpPr>
        <p:spPr>
          <a:xfrm>
            <a:off x="271707" y="5196879"/>
            <a:ext cx="6996870" cy="923330"/>
          </a:xfrm>
          <a:prstGeom prst="rect">
            <a:avLst/>
          </a:prstGeom>
          <a:noFill/>
        </p:spPr>
        <p:txBody>
          <a:bodyPr wrap="square">
            <a:spAutoFit/>
          </a:bodyPr>
          <a:lstStyle/>
          <a:p>
            <a:pPr algn="just"/>
            <a:r>
              <a:rPr lang="en-GB" noProof="0" dirty="0">
                <a:latin typeface="Arial" panose="020B0604020202020204" pitchFamily="34" charset="0"/>
                <a:cs typeface="Arial" panose="020B0604020202020204" pitchFamily="34" charset="0"/>
              </a:rPr>
              <a:t>However, support networks and the intensity of caregiving determines outcomes of parentification </a:t>
            </a:r>
            <a:r>
              <a:rPr lang="en-US" dirty="0">
                <a:latin typeface="Arial" panose="020B0604020202020204" pitchFamily="34" charset="0"/>
                <a:cs typeface="Arial" panose="020B0604020202020204" pitchFamily="34" charset="0"/>
              </a:rPr>
              <a:t>(Lau-Zhu, Williams and Steel, 2023)</a:t>
            </a:r>
            <a:r>
              <a:rPr lang="en-GB" noProof="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2352619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EC03B2-8C25-A754-EA68-FD6C38AF8B4B}"/>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633A5DCC-8283-538B-141C-62331F2A2114}"/>
              </a:ext>
            </a:extLst>
          </p:cNvPr>
          <p:cNvPicPr>
            <a:picLocks noChangeAspect="1"/>
          </p:cNvPicPr>
          <p:nvPr/>
        </p:nvPicPr>
        <p:blipFill>
          <a:blip r:embed="rId3">
            <a:alphaModFix amt="35000"/>
          </a:blip>
          <a:srcRect t="62764" b="9868"/>
          <a:stretch>
            <a:fillRect/>
          </a:stretch>
        </p:blipFill>
        <p:spPr>
          <a:xfrm>
            <a:off x="-460208" y="6053490"/>
            <a:ext cx="13082171" cy="1432154"/>
          </a:xfrm>
          <a:prstGeom prst="rect">
            <a:avLst/>
          </a:prstGeom>
        </p:spPr>
      </p:pic>
      <p:pic>
        <p:nvPicPr>
          <p:cNvPr id="19" name="Picture 18">
            <a:extLst>
              <a:ext uri="{FF2B5EF4-FFF2-40B4-BE49-F238E27FC236}">
                <a16:creationId xmlns:a16="http://schemas.microsoft.com/office/drawing/2014/main" id="{A7F6B733-50CC-B89B-841A-BA54C4D56E38}"/>
              </a:ext>
            </a:extLst>
          </p:cNvPr>
          <p:cNvPicPr>
            <a:picLocks noChangeAspect="1"/>
          </p:cNvPicPr>
          <p:nvPr/>
        </p:nvPicPr>
        <p:blipFill>
          <a:blip r:embed="rId4">
            <a:alphaModFix amt="35000"/>
          </a:blip>
          <a:stretch>
            <a:fillRect/>
          </a:stretch>
        </p:blipFill>
        <p:spPr>
          <a:xfrm>
            <a:off x="0" y="-4694706"/>
            <a:ext cx="12214500" cy="5482775"/>
          </a:xfrm>
          <a:prstGeom prst="rect">
            <a:avLst/>
          </a:prstGeom>
        </p:spPr>
      </p:pic>
      <p:pic>
        <p:nvPicPr>
          <p:cNvPr id="8" name="Picture 2" descr="UWTSD logo | Discover Dylan Thomas">
            <a:extLst>
              <a:ext uri="{FF2B5EF4-FFF2-40B4-BE49-F238E27FC236}">
                <a16:creationId xmlns:a16="http://schemas.microsoft.com/office/drawing/2014/main" id="{A61D6FBC-6F74-8570-5C83-47096949DCF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8338" y="96253"/>
            <a:ext cx="1163052" cy="465221"/>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9">
            <a:extLst>
              <a:ext uri="{FF2B5EF4-FFF2-40B4-BE49-F238E27FC236}">
                <a16:creationId xmlns:a16="http://schemas.microsoft.com/office/drawing/2014/main" id="{DF0EC76D-5DD1-8FE8-3B40-A1D2E9FCEE69}"/>
              </a:ext>
            </a:extLst>
          </p:cNvPr>
          <p:cNvPicPr>
            <a:picLocks noChangeAspect="1"/>
          </p:cNvPicPr>
          <p:nvPr/>
        </p:nvPicPr>
        <p:blipFill>
          <a:blip r:embed="rId4">
            <a:alphaModFix amt="20000"/>
          </a:blip>
          <a:srcRect l="-3552" t="23803" r="3552" b="45372"/>
          <a:stretch>
            <a:fillRect/>
          </a:stretch>
        </p:blipFill>
        <p:spPr>
          <a:xfrm>
            <a:off x="-460209" y="6053490"/>
            <a:ext cx="13035419" cy="804509"/>
          </a:xfrm>
          <a:prstGeom prst="rect">
            <a:avLst/>
          </a:prstGeom>
        </p:spPr>
      </p:pic>
      <p:sp>
        <p:nvSpPr>
          <p:cNvPr id="3" name="TextBox 2">
            <a:extLst>
              <a:ext uri="{FF2B5EF4-FFF2-40B4-BE49-F238E27FC236}">
                <a16:creationId xmlns:a16="http://schemas.microsoft.com/office/drawing/2014/main" id="{45044B96-5C9B-A542-9032-A9B99A9777B8}"/>
              </a:ext>
            </a:extLst>
          </p:cNvPr>
          <p:cNvSpPr txBox="1"/>
          <p:nvPr/>
        </p:nvSpPr>
        <p:spPr>
          <a:xfrm>
            <a:off x="3401729" y="0"/>
            <a:ext cx="5311541" cy="1077218"/>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gn="ctr"/>
            <a:r>
              <a:rPr lang="en-GB" sz="3200" b="1" noProof="0" dirty="0">
                <a:effectLst/>
                <a:latin typeface="Arial" panose="020B0604020202020204" pitchFamily="34" charset="0"/>
                <a:ea typeface="Calibri" panose="020F0502020204030204" pitchFamily="34" charset="0"/>
                <a:cs typeface="Arial" panose="020B0604020202020204" pitchFamily="34" charset="0"/>
              </a:rPr>
              <a:t>Biological and Environmental Influences</a:t>
            </a:r>
            <a:endParaRPr lang="en-GB" sz="3200" noProof="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5D25D0C-F24B-BE95-3C2A-7DF01AEC3CBA}"/>
              </a:ext>
            </a:extLst>
          </p:cNvPr>
          <p:cNvPicPr>
            <a:picLocks noChangeAspect="1"/>
          </p:cNvPicPr>
          <p:nvPr/>
        </p:nvPicPr>
        <p:blipFill>
          <a:blip r:embed="rId6"/>
          <a:srcRect t="16269" b="22628"/>
          <a:stretch>
            <a:fillRect/>
          </a:stretch>
        </p:blipFill>
        <p:spPr>
          <a:xfrm>
            <a:off x="19160" y="2388052"/>
            <a:ext cx="3185120" cy="1437808"/>
          </a:xfrm>
          <a:prstGeom prst="rect">
            <a:avLst/>
          </a:prstGeom>
        </p:spPr>
      </p:pic>
      <p:cxnSp>
        <p:nvCxnSpPr>
          <p:cNvPr id="13" name="Straight Connector 12">
            <a:extLst>
              <a:ext uri="{FF2B5EF4-FFF2-40B4-BE49-F238E27FC236}">
                <a16:creationId xmlns:a16="http://schemas.microsoft.com/office/drawing/2014/main" id="{EF0E161E-88E1-59A3-6F51-1EE452C2A796}"/>
              </a:ext>
            </a:extLst>
          </p:cNvPr>
          <p:cNvCxnSpPr>
            <a:cxnSpLocks/>
          </p:cNvCxnSpPr>
          <p:nvPr/>
        </p:nvCxnSpPr>
        <p:spPr>
          <a:xfrm>
            <a:off x="3401729" y="1210997"/>
            <a:ext cx="0" cy="4588224"/>
          </a:xfrm>
          <a:prstGeom prst="line">
            <a:avLst/>
          </a:prstGeom>
        </p:spPr>
        <p:style>
          <a:lnRef idx="2">
            <a:schemeClr val="accent1"/>
          </a:lnRef>
          <a:fillRef idx="0">
            <a:schemeClr val="accent1"/>
          </a:fillRef>
          <a:effectRef idx="1">
            <a:schemeClr val="accent1"/>
          </a:effectRef>
          <a:fontRef idx="minor">
            <a:schemeClr val="tx1"/>
          </a:fontRef>
        </p:style>
      </p:cxnSp>
      <p:sp>
        <p:nvSpPr>
          <p:cNvPr id="15" name="TextBox 14">
            <a:extLst>
              <a:ext uri="{FF2B5EF4-FFF2-40B4-BE49-F238E27FC236}">
                <a16:creationId xmlns:a16="http://schemas.microsoft.com/office/drawing/2014/main" id="{7F9E3FA2-8030-B892-8861-30C4DD8E1D5B}"/>
              </a:ext>
            </a:extLst>
          </p:cNvPr>
          <p:cNvSpPr txBox="1"/>
          <p:nvPr/>
        </p:nvSpPr>
        <p:spPr>
          <a:xfrm>
            <a:off x="3457207" y="1212448"/>
            <a:ext cx="3073659" cy="369332"/>
          </a:xfrm>
          <a:prstGeom prst="rect">
            <a:avLst/>
          </a:prstGeom>
        </p:spPr>
        <p:style>
          <a:lnRef idx="3">
            <a:schemeClr val="lt1"/>
          </a:lnRef>
          <a:fillRef idx="1">
            <a:schemeClr val="accent6"/>
          </a:fillRef>
          <a:effectRef idx="1">
            <a:schemeClr val="accent6"/>
          </a:effectRef>
          <a:fontRef idx="minor">
            <a:schemeClr val="lt1"/>
          </a:fontRef>
        </p:style>
        <p:txBody>
          <a:bodyPr wrap="square">
            <a:spAutoFit/>
          </a:bodyPr>
          <a:lstStyle/>
          <a:p>
            <a:pPr algn="ctr"/>
            <a:r>
              <a:rPr lang="en-GB" sz="1800" b="1" noProof="0" dirty="0">
                <a:effectLst/>
                <a:latin typeface="Arial" panose="020B0604020202020204" pitchFamily="34" charset="0"/>
                <a:ea typeface="Calibri" panose="020F0502020204030204" pitchFamily="34" charset="0"/>
                <a:cs typeface="Arial" panose="020B0604020202020204" pitchFamily="34" charset="0"/>
              </a:rPr>
              <a:t>Environmental Pressure</a:t>
            </a:r>
            <a:endParaRPr lang="en-GB" noProof="0"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E2388563-5728-57E2-1CB0-86BA61C96358}"/>
              </a:ext>
            </a:extLst>
          </p:cNvPr>
          <p:cNvSpPr txBox="1"/>
          <p:nvPr/>
        </p:nvSpPr>
        <p:spPr>
          <a:xfrm>
            <a:off x="3457207" y="2762692"/>
            <a:ext cx="3073659" cy="369332"/>
          </a:xfrm>
          <a:prstGeom prst="rect">
            <a:avLst/>
          </a:prstGeom>
        </p:spPr>
        <p:style>
          <a:lnRef idx="1">
            <a:schemeClr val="accent1"/>
          </a:lnRef>
          <a:fillRef idx="3">
            <a:schemeClr val="accent1"/>
          </a:fillRef>
          <a:effectRef idx="2">
            <a:schemeClr val="accent1"/>
          </a:effectRef>
          <a:fontRef idx="minor">
            <a:schemeClr val="lt1"/>
          </a:fontRef>
        </p:style>
        <p:txBody>
          <a:bodyPr wrap="square">
            <a:spAutoFit/>
          </a:bodyPr>
          <a:lstStyle/>
          <a:p>
            <a:pPr algn="ctr"/>
            <a:r>
              <a:rPr lang="en-GB" sz="1800" b="1" noProof="0" dirty="0">
                <a:effectLst/>
                <a:latin typeface="Arial" panose="020B0604020202020204" pitchFamily="34" charset="0"/>
                <a:ea typeface="Calibri" panose="020F0502020204030204" pitchFamily="34" charset="0"/>
                <a:cs typeface="Arial" panose="020B0604020202020204" pitchFamily="34" charset="0"/>
              </a:rPr>
              <a:t>Biological Sensitivity</a:t>
            </a:r>
            <a:endParaRPr lang="en-GB" noProof="0"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9B12AC6A-C6F2-D960-2B8B-0157F6DE095D}"/>
              </a:ext>
            </a:extLst>
          </p:cNvPr>
          <p:cNvSpPr txBox="1"/>
          <p:nvPr/>
        </p:nvSpPr>
        <p:spPr>
          <a:xfrm>
            <a:off x="3457207" y="1676646"/>
            <a:ext cx="8526246" cy="1025922"/>
          </a:xfrm>
          <a:prstGeom prst="rect">
            <a:avLst/>
          </a:prstGeom>
          <a:noFill/>
        </p:spPr>
        <p:txBody>
          <a:bodyPr wrap="square">
            <a:spAutoFit/>
          </a:bodyPr>
          <a:lstStyle/>
          <a:p>
            <a:pPr marL="285750" marR="0" lvl="0" indent="-285750" algn="just">
              <a:spcAft>
                <a:spcPts val="800"/>
              </a:spcAft>
              <a:buSzPts val="1000"/>
              <a:buFont typeface="Wingdings" panose="05000000000000000000" pitchFamily="2" charset="2"/>
              <a:buChar char="v"/>
              <a:tabLst>
                <a:tab pos="457200" algn="l"/>
              </a:tabLst>
            </a:pPr>
            <a:r>
              <a:rPr lang="en-GB" kern="100" noProof="0" dirty="0">
                <a:effectLst/>
                <a:latin typeface="Arial" panose="020B0604020202020204" pitchFamily="34" charset="0"/>
                <a:ea typeface="Calibri" panose="020F0502020204030204" pitchFamily="34" charset="0"/>
                <a:cs typeface="Arial" panose="020B0604020202020204" pitchFamily="34" charset="0"/>
              </a:rPr>
              <a:t>The loss of a parent and caregiving roles increase emotional and social demand in adolescence </a:t>
            </a:r>
            <a:r>
              <a:rPr lang="en-GB" noProof="0" dirty="0">
                <a:latin typeface="Arial" panose="020B0604020202020204" pitchFamily="34" charset="0"/>
                <a:cs typeface="Arial" panose="020B0604020202020204" pitchFamily="34" charset="0"/>
              </a:rPr>
              <a:t>(</a:t>
            </a:r>
            <a:r>
              <a:rPr lang="en-GB" noProof="0" dirty="0" err="1">
                <a:latin typeface="Arial" panose="020B0604020202020204" pitchFamily="34" charset="0"/>
                <a:cs typeface="Arial" panose="020B0604020202020204" pitchFamily="34" charset="0"/>
              </a:rPr>
              <a:t>Kılıçoğlu</a:t>
            </a:r>
            <a:r>
              <a:rPr lang="en-GB" noProof="0" dirty="0">
                <a:latin typeface="Arial" panose="020B0604020202020204" pitchFamily="34" charset="0"/>
                <a:cs typeface="Arial" panose="020B0604020202020204" pitchFamily="34" charset="0"/>
              </a:rPr>
              <a:t>, 2026).</a:t>
            </a:r>
            <a:endParaRPr lang="en-GB" kern="100" noProof="0" dirty="0">
              <a:effectLst/>
              <a:latin typeface="Arial" panose="020B0604020202020204" pitchFamily="34" charset="0"/>
              <a:ea typeface="Calibri" panose="020F0502020204030204" pitchFamily="34" charset="0"/>
              <a:cs typeface="Arial" panose="020B0604020202020204" pitchFamily="34" charset="0"/>
            </a:endParaRPr>
          </a:p>
          <a:p>
            <a:pPr marL="285750" marR="0" lvl="0" indent="-285750" algn="just">
              <a:spcAft>
                <a:spcPts val="800"/>
              </a:spcAft>
              <a:buSzPts val="1000"/>
              <a:buFont typeface="Wingdings" panose="05000000000000000000" pitchFamily="2" charset="2"/>
              <a:buChar char="v"/>
              <a:tabLst>
                <a:tab pos="457200" algn="l"/>
              </a:tabLst>
            </a:pPr>
            <a:r>
              <a:rPr lang="en-GB" kern="100" noProof="0" dirty="0">
                <a:effectLst/>
                <a:latin typeface="Arial" panose="020B0604020202020204" pitchFamily="34" charset="0"/>
                <a:ea typeface="Calibri" panose="020F0502020204030204" pitchFamily="34" charset="0"/>
                <a:cs typeface="Arial" panose="020B0604020202020204" pitchFamily="34" charset="0"/>
              </a:rPr>
              <a:t>Family stress intensifies social and emotional pressures </a:t>
            </a:r>
            <a:r>
              <a:rPr lang="en-GB" noProof="0" dirty="0">
                <a:latin typeface="Arial" panose="020B0604020202020204" pitchFamily="34" charset="0"/>
                <a:cs typeface="Arial" panose="020B0604020202020204" pitchFamily="34" charset="0"/>
              </a:rPr>
              <a:t>(</a:t>
            </a:r>
            <a:r>
              <a:rPr lang="en-GB" noProof="0" dirty="0" err="1">
                <a:latin typeface="Arial" panose="020B0604020202020204" pitchFamily="34" charset="0"/>
                <a:cs typeface="Arial" panose="020B0604020202020204" pitchFamily="34" charset="0"/>
              </a:rPr>
              <a:t>Kılıçoğlu</a:t>
            </a:r>
            <a:r>
              <a:rPr lang="en-GB" noProof="0" dirty="0">
                <a:latin typeface="Arial" panose="020B0604020202020204" pitchFamily="34" charset="0"/>
                <a:cs typeface="Arial" panose="020B0604020202020204" pitchFamily="34" charset="0"/>
              </a:rPr>
              <a:t>, 2026).</a:t>
            </a:r>
            <a:endParaRPr lang="en-GB" kern="100" noProof="0" dirty="0">
              <a:effectLst/>
              <a:latin typeface="Arial" panose="020B0604020202020204" pitchFamily="34" charset="0"/>
              <a:ea typeface="Calibri" panose="020F050202020403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173B811F-DBAF-7956-E537-3E24EB78125C}"/>
              </a:ext>
            </a:extLst>
          </p:cNvPr>
          <p:cNvSpPr txBox="1"/>
          <p:nvPr/>
        </p:nvSpPr>
        <p:spPr>
          <a:xfrm>
            <a:off x="3401730" y="3217337"/>
            <a:ext cx="8581724" cy="1302921"/>
          </a:xfrm>
          <a:prstGeom prst="rect">
            <a:avLst/>
          </a:prstGeom>
          <a:noFill/>
        </p:spPr>
        <p:txBody>
          <a:bodyPr wrap="square">
            <a:spAutoFit/>
          </a:bodyPr>
          <a:lstStyle/>
          <a:p>
            <a:pPr marL="342900" marR="0" lvl="0" indent="-342900" algn="just">
              <a:spcAft>
                <a:spcPts val="800"/>
              </a:spcAft>
              <a:buSzPts val="1000"/>
              <a:buFont typeface="Wingdings" panose="05000000000000000000" pitchFamily="2" charset="2"/>
              <a:buChar char="§"/>
              <a:tabLst>
                <a:tab pos="457200" algn="l"/>
              </a:tabLst>
            </a:pPr>
            <a:r>
              <a:rPr lang="en-GB" kern="100" noProof="0" dirty="0">
                <a:effectLst/>
                <a:latin typeface="Arial" panose="020B0604020202020204" pitchFamily="34" charset="0"/>
                <a:ea typeface="Calibri" panose="020F0502020204030204" pitchFamily="34" charset="0"/>
                <a:cs typeface="Arial" panose="020B0604020202020204" pitchFamily="34" charset="0"/>
              </a:rPr>
              <a:t>Responsiveness to stress reactivity and emotional sensitivity is increased with adolescent brain development </a:t>
            </a:r>
            <a:r>
              <a:rPr lang="en-GB" noProof="0" dirty="0">
                <a:latin typeface="Arial" panose="020B0604020202020204" pitchFamily="34" charset="0"/>
                <a:cs typeface="Arial" panose="020B0604020202020204" pitchFamily="34" charset="0"/>
              </a:rPr>
              <a:t>(Nakama </a:t>
            </a:r>
            <a:r>
              <a:rPr lang="en-GB" i="1" noProof="0" dirty="0">
                <a:latin typeface="Arial" panose="020B0604020202020204" pitchFamily="34" charset="0"/>
                <a:cs typeface="Arial" panose="020B0604020202020204" pitchFamily="34" charset="0"/>
              </a:rPr>
              <a:t>et al.</a:t>
            </a:r>
            <a:r>
              <a:rPr lang="en-GB" noProof="0" dirty="0">
                <a:latin typeface="Arial" panose="020B0604020202020204" pitchFamily="34" charset="0"/>
                <a:cs typeface="Arial" panose="020B0604020202020204" pitchFamily="34" charset="0"/>
              </a:rPr>
              <a:t>, 2023)</a:t>
            </a:r>
            <a:r>
              <a:rPr lang="en-GB" kern="100" noProof="0" dirty="0">
                <a:effectLst/>
                <a:latin typeface="Arial" panose="020B0604020202020204" pitchFamily="34" charset="0"/>
                <a:ea typeface="Calibri" panose="020F0502020204030204" pitchFamily="34" charset="0"/>
                <a:cs typeface="Arial" panose="020B0604020202020204" pitchFamily="34" charset="0"/>
              </a:rPr>
              <a:t>.</a:t>
            </a:r>
          </a:p>
          <a:p>
            <a:pPr marL="342900" marR="0" lvl="0" indent="-342900" algn="just">
              <a:spcAft>
                <a:spcPts val="800"/>
              </a:spcAft>
              <a:buSzPts val="1000"/>
              <a:buFont typeface="Wingdings" panose="05000000000000000000" pitchFamily="2" charset="2"/>
              <a:buChar char="§"/>
              <a:tabLst>
                <a:tab pos="457200" algn="l"/>
              </a:tabLst>
            </a:pPr>
            <a:r>
              <a:rPr lang="en-GB" kern="100" noProof="0" dirty="0">
                <a:latin typeface="Arial" panose="020B0604020202020204" pitchFamily="34" charset="0"/>
                <a:ea typeface="Calibri" panose="020F0502020204030204" pitchFamily="34" charset="0"/>
                <a:cs typeface="Arial" panose="020B0604020202020204" pitchFamily="34" charset="0"/>
              </a:rPr>
              <a:t>Stress-response system influences actions to long-term pressure </a:t>
            </a:r>
            <a:r>
              <a:rPr lang="en-GB" noProof="0" dirty="0">
                <a:latin typeface="Arial" panose="020B0604020202020204" pitchFamily="34" charset="0"/>
                <a:cs typeface="Arial" panose="020B0604020202020204" pitchFamily="34" charset="0"/>
              </a:rPr>
              <a:t>(Ghasemi, Beversdorf and Herman, 2024)</a:t>
            </a:r>
            <a:r>
              <a:rPr lang="en-GB" kern="100" noProof="0" dirty="0">
                <a:latin typeface="Arial" panose="020B0604020202020204" pitchFamily="34" charset="0"/>
                <a:ea typeface="Calibri" panose="020F0502020204030204" pitchFamily="34" charset="0"/>
                <a:cs typeface="Arial" panose="020B0604020202020204" pitchFamily="34" charset="0"/>
              </a:rPr>
              <a:t>.</a:t>
            </a:r>
            <a:endParaRPr lang="en-GB" kern="100" noProof="0" dirty="0">
              <a:effectLst/>
              <a:latin typeface="Arial" panose="020B0604020202020204" pitchFamily="34" charset="0"/>
              <a:ea typeface="Calibri" panose="020F050202020403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6A00232B-70D0-CFEB-BB2C-9D461E0EB7F8}"/>
              </a:ext>
            </a:extLst>
          </p:cNvPr>
          <p:cNvSpPr txBox="1"/>
          <p:nvPr/>
        </p:nvSpPr>
        <p:spPr>
          <a:xfrm>
            <a:off x="3429468" y="4572546"/>
            <a:ext cx="8581723" cy="1477328"/>
          </a:xfrm>
          <a:prstGeom prst="rect">
            <a:avLst/>
          </a:prstGeom>
          <a:noFill/>
        </p:spPr>
        <p:txBody>
          <a:bodyPr wrap="square">
            <a:spAutoFit/>
          </a:bodyPr>
          <a:lstStyle/>
          <a:p>
            <a:pPr marL="285750" indent="-285750" algn="just">
              <a:buFont typeface="Wingdings" panose="05000000000000000000" pitchFamily="2" charset="2"/>
              <a:buChar char="Ø"/>
            </a:pPr>
            <a:r>
              <a:rPr lang="en-GB" noProof="0" dirty="0">
                <a:latin typeface="Arial" panose="020B0604020202020204" pitchFamily="34" charset="0"/>
                <a:cs typeface="Arial" panose="020B0604020202020204" pitchFamily="34" charset="0"/>
              </a:rPr>
              <a:t>This assumption shows that Jenny’s troubles is a reflection of the interaction between care giving stress and developmental vulnerability.</a:t>
            </a:r>
          </a:p>
          <a:p>
            <a:pPr algn="just"/>
            <a:endParaRPr lang="en-GB" noProof="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Ø"/>
            </a:pPr>
            <a:r>
              <a:rPr lang="en-GB" noProof="0" dirty="0">
                <a:latin typeface="Arial" panose="020B0604020202020204" pitchFamily="34" charset="0"/>
                <a:cs typeface="Arial" panose="020B0604020202020204" pitchFamily="34" charset="0"/>
              </a:rPr>
              <a:t>However, the use of just biological explanations, risks underestimating the influences of social and relational factors </a:t>
            </a:r>
            <a:r>
              <a:rPr lang="en-US" dirty="0">
                <a:latin typeface="Arial" panose="020B0604020202020204" pitchFamily="34" charset="0"/>
                <a:cs typeface="Arial" panose="020B0604020202020204" pitchFamily="34" charset="0"/>
              </a:rPr>
              <a:t>(Belfiore </a:t>
            </a:r>
            <a:r>
              <a:rPr lang="en-US" i="1" dirty="0">
                <a:latin typeface="Arial" panose="020B0604020202020204" pitchFamily="34" charset="0"/>
                <a:cs typeface="Arial" panose="020B0604020202020204" pitchFamily="34" charset="0"/>
              </a:rPr>
              <a:t>et al.</a:t>
            </a:r>
            <a:r>
              <a:rPr lang="en-US" dirty="0">
                <a:latin typeface="Arial" panose="020B0604020202020204" pitchFamily="34" charset="0"/>
                <a:cs typeface="Arial" panose="020B0604020202020204" pitchFamily="34" charset="0"/>
              </a:rPr>
              <a:t>, 2024)</a:t>
            </a:r>
            <a:r>
              <a:rPr lang="en-GB" noProof="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6719318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D38A37-62E2-D330-02F8-3A2C8E9D2288}"/>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B97A39AF-1C58-25A8-8D3E-4524CBD1995D}"/>
              </a:ext>
            </a:extLst>
          </p:cNvPr>
          <p:cNvPicPr>
            <a:picLocks noChangeAspect="1"/>
          </p:cNvPicPr>
          <p:nvPr/>
        </p:nvPicPr>
        <p:blipFill>
          <a:blip r:embed="rId3">
            <a:alphaModFix amt="35000"/>
          </a:blip>
          <a:srcRect t="62764" b="9868"/>
          <a:stretch>
            <a:fillRect/>
          </a:stretch>
        </p:blipFill>
        <p:spPr>
          <a:xfrm>
            <a:off x="-460208" y="6053490"/>
            <a:ext cx="13082171" cy="1432154"/>
          </a:xfrm>
          <a:prstGeom prst="rect">
            <a:avLst/>
          </a:prstGeom>
        </p:spPr>
      </p:pic>
      <p:pic>
        <p:nvPicPr>
          <p:cNvPr id="19" name="Picture 18">
            <a:extLst>
              <a:ext uri="{FF2B5EF4-FFF2-40B4-BE49-F238E27FC236}">
                <a16:creationId xmlns:a16="http://schemas.microsoft.com/office/drawing/2014/main" id="{ED7B63A2-C9C0-55BC-F7AF-AEFACB564AF4}"/>
              </a:ext>
            </a:extLst>
          </p:cNvPr>
          <p:cNvPicPr>
            <a:picLocks noChangeAspect="1"/>
          </p:cNvPicPr>
          <p:nvPr/>
        </p:nvPicPr>
        <p:blipFill>
          <a:blip r:embed="rId4">
            <a:alphaModFix amt="35000"/>
          </a:blip>
          <a:stretch>
            <a:fillRect/>
          </a:stretch>
        </p:blipFill>
        <p:spPr>
          <a:xfrm>
            <a:off x="0" y="-4694706"/>
            <a:ext cx="12214500" cy="5796597"/>
          </a:xfrm>
          <a:prstGeom prst="rect">
            <a:avLst/>
          </a:prstGeom>
        </p:spPr>
      </p:pic>
      <p:pic>
        <p:nvPicPr>
          <p:cNvPr id="8" name="Picture 2" descr="UWTSD logo | Discover Dylan Thomas">
            <a:extLst>
              <a:ext uri="{FF2B5EF4-FFF2-40B4-BE49-F238E27FC236}">
                <a16:creationId xmlns:a16="http://schemas.microsoft.com/office/drawing/2014/main" id="{208427EE-E541-3E06-D67A-E85ACFE50A8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8338" y="96253"/>
            <a:ext cx="1163052" cy="465221"/>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9">
            <a:extLst>
              <a:ext uri="{FF2B5EF4-FFF2-40B4-BE49-F238E27FC236}">
                <a16:creationId xmlns:a16="http://schemas.microsoft.com/office/drawing/2014/main" id="{0273F464-2D6C-1A68-20EA-7E408F8A9D4C}"/>
              </a:ext>
            </a:extLst>
          </p:cNvPr>
          <p:cNvPicPr>
            <a:picLocks noChangeAspect="1"/>
          </p:cNvPicPr>
          <p:nvPr/>
        </p:nvPicPr>
        <p:blipFill>
          <a:blip r:embed="rId4">
            <a:alphaModFix amt="20000"/>
          </a:blip>
          <a:srcRect l="-3552" t="23803" r="3552" b="45372"/>
          <a:stretch>
            <a:fillRect/>
          </a:stretch>
        </p:blipFill>
        <p:spPr>
          <a:xfrm>
            <a:off x="-460209" y="6053490"/>
            <a:ext cx="13035419" cy="804509"/>
          </a:xfrm>
          <a:prstGeom prst="rect">
            <a:avLst/>
          </a:prstGeom>
        </p:spPr>
      </p:pic>
      <p:sp>
        <p:nvSpPr>
          <p:cNvPr id="3" name="TextBox 2">
            <a:extLst>
              <a:ext uri="{FF2B5EF4-FFF2-40B4-BE49-F238E27FC236}">
                <a16:creationId xmlns:a16="http://schemas.microsoft.com/office/drawing/2014/main" id="{3749BCA6-E5AE-3B84-AC9B-1F83D57E8B86}"/>
              </a:ext>
            </a:extLst>
          </p:cNvPr>
          <p:cNvSpPr txBox="1"/>
          <p:nvPr/>
        </p:nvSpPr>
        <p:spPr>
          <a:xfrm>
            <a:off x="3570288" y="5305"/>
            <a:ext cx="5021178" cy="1176797"/>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marL="0" marR="0" algn="ctr">
              <a:lnSpc>
                <a:spcPct val="115000"/>
              </a:lnSpc>
              <a:spcAft>
                <a:spcPts val="800"/>
              </a:spcAft>
              <a:buNone/>
            </a:pPr>
            <a:r>
              <a:rPr lang="en-GB" sz="3200" b="1" kern="100" noProof="0" dirty="0">
                <a:effectLst/>
                <a:latin typeface="Arial" panose="020B0604020202020204" pitchFamily="34" charset="0"/>
                <a:ea typeface="Calibri" panose="020F0502020204030204" pitchFamily="34" charset="0"/>
                <a:cs typeface="Arial" panose="020B0604020202020204" pitchFamily="34" charset="0"/>
              </a:rPr>
              <a:t>Developmental Impact of Jenny’s Caregiving Role</a:t>
            </a:r>
          </a:p>
        </p:txBody>
      </p:sp>
      <p:pic>
        <p:nvPicPr>
          <p:cNvPr id="5" name="Picture 4">
            <a:extLst>
              <a:ext uri="{FF2B5EF4-FFF2-40B4-BE49-F238E27FC236}">
                <a16:creationId xmlns:a16="http://schemas.microsoft.com/office/drawing/2014/main" id="{840B39BC-9931-E736-94E9-1EFE273F244C}"/>
              </a:ext>
            </a:extLst>
          </p:cNvPr>
          <p:cNvPicPr>
            <a:picLocks noChangeAspect="1"/>
          </p:cNvPicPr>
          <p:nvPr/>
        </p:nvPicPr>
        <p:blipFill>
          <a:blip r:embed="rId6"/>
          <a:stretch>
            <a:fillRect/>
          </a:stretch>
        </p:blipFill>
        <p:spPr>
          <a:xfrm>
            <a:off x="9030255" y="1931713"/>
            <a:ext cx="3184246" cy="3480454"/>
          </a:xfrm>
          <a:prstGeom prst="rect">
            <a:avLst/>
          </a:prstGeom>
        </p:spPr>
      </p:pic>
      <p:sp>
        <p:nvSpPr>
          <p:cNvPr id="14" name="TextBox 13">
            <a:extLst>
              <a:ext uri="{FF2B5EF4-FFF2-40B4-BE49-F238E27FC236}">
                <a16:creationId xmlns:a16="http://schemas.microsoft.com/office/drawing/2014/main" id="{35DBE423-3496-2C07-4248-4C4148BF80BE}"/>
              </a:ext>
            </a:extLst>
          </p:cNvPr>
          <p:cNvSpPr txBox="1"/>
          <p:nvPr/>
        </p:nvSpPr>
        <p:spPr>
          <a:xfrm>
            <a:off x="86088" y="1182102"/>
            <a:ext cx="5021178" cy="480901"/>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ctr">
              <a:lnSpc>
                <a:spcPct val="115000"/>
              </a:lnSpc>
              <a:spcAft>
                <a:spcPts val="800"/>
              </a:spcAft>
            </a:pPr>
            <a:r>
              <a:rPr lang="en-GB" sz="2400" kern="100" noProof="0" dirty="0">
                <a:effectLst/>
                <a:latin typeface="Arial" panose="020B0604020202020204" pitchFamily="34" charset="0"/>
                <a:ea typeface="Calibri" panose="020F0502020204030204" pitchFamily="34" charset="0"/>
                <a:cs typeface="Arial" panose="020B0604020202020204" pitchFamily="34" charset="0"/>
              </a:rPr>
              <a:t>Potential Developmental Impact</a:t>
            </a:r>
            <a:endParaRPr lang="en-GB" sz="2400" noProof="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15EF7CDE-C5E6-8F58-C9A3-AA3BA447DEBB}"/>
              </a:ext>
            </a:extLst>
          </p:cNvPr>
          <p:cNvSpPr txBox="1"/>
          <p:nvPr/>
        </p:nvSpPr>
        <p:spPr>
          <a:xfrm>
            <a:off x="86088" y="1743214"/>
            <a:ext cx="8928834" cy="4012060"/>
          </a:xfrm>
          <a:prstGeom prst="rect">
            <a:avLst/>
          </a:prstGeom>
          <a:noFill/>
        </p:spPr>
        <p:txBody>
          <a:bodyPr wrap="square">
            <a:spAutoFit/>
          </a:bodyPr>
          <a:lstStyle/>
          <a:p>
            <a:pPr marL="342900" indent="-342900" algn="just">
              <a:lnSpc>
                <a:spcPct val="115000"/>
              </a:lnSpc>
              <a:spcAft>
                <a:spcPts val="800"/>
              </a:spcAft>
              <a:buFont typeface="Wingdings" panose="05000000000000000000" pitchFamily="2" charset="2"/>
              <a:buChar char="v"/>
            </a:pPr>
            <a:r>
              <a:rPr lang="en-GB" sz="2000" kern="100" noProof="0" dirty="0">
                <a:effectLst/>
                <a:latin typeface="Arial" panose="020B0604020202020204" pitchFamily="34" charset="0"/>
                <a:ea typeface="Calibri" panose="020F0502020204030204" pitchFamily="34" charset="0"/>
                <a:cs typeface="Arial" panose="020B0604020202020204" pitchFamily="34" charset="0"/>
              </a:rPr>
              <a:t>Social engagement and peer interaction may limit caring responsibilities (</a:t>
            </a:r>
            <a:r>
              <a:rPr lang="en-GB" sz="2000" kern="100" noProof="0" dirty="0" err="1">
                <a:effectLst/>
                <a:latin typeface="Arial" panose="020B0604020202020204" pitchFamily="34" charset="0"/>
                <a:ea typeface="Calibri" panose="020F0502020204030204" pitchFamily="34" charset="0"/>
                <a:cs typeface="Arial" panose="020B0604020202020204" pitchFamily="34" charset="0"/>
              </a:rPr>
              <a:t>Carapeto</a:t>
            </a:r>
            <a:r>
              <a:rPr lang="en-GB" sz="2000" kern="100" noProof="0" dirty="0">
                <a:effectLst/>
                <a:latin typeface="Arial" panose="020B0604020202020204" pitchFamily="34" charset="0"/>
                <a:ea typeface="Calibri" panose="020F0502020204030204" pitchFamily="34" charset="0"/>
                <a:cs typeface="Arial" panose="020B0604020202020204" pitchFamily="34" charset="0"/>
              </a:rPr>
              <a:t> et al., 2025). </a:t>
            </a:r>
          </a:p>
          <a:p>
            <a:pPr marL="342900" indent="-342900" algn="just">
              <a:lnSpc>
                <a:spcPct val="115000"/>
              </a:lnSpc>
              <a:spcAft>
                <a:spcPts val="800"/>
              </a:spcAft>
              <a:buFont typeface="Wingdings" panose="05000000000000000000" pitchFamily="2" charset="2"/>
              <a:buChar char="v"/>
            </a:pPr>
            <a:r>
              <a:rPr lang="en-GB" sz="2000" kern="100" noProof="0" dirty="0">
                <a:effectLst/>
                <a:latin typeface="Arial" panose="020B0604020202020204" pitchFamily="34" charset="0"/>
                <a:ea typeface="Calibri" panose="020F0502020204030204" pitchFamily="34" charset="0"/>
                <a:cs typeface="Arial" panose="020B0604020202020204" pitchFamily="34" charset="0"/>
              </a:rPr>
              <a:t>Emotional strain increases as Jenny provides care support though needing it also </a:t>
            </a:r>
            <a:r>
              <a:rPr lang="en-US" dirty="0">
                <a:latin typeface="Arial" panose="020B0604020202020204" pitchFamily="34" charset="0"/>
                <a:cs typeface="Arial" panose="020B0604020202020204" pitchFamily="34" charset="0"/>
              </a:rPr>
              <a:t>(Applebaum and Sannes, 2024)</a:t>
            </a:r>
            <a:r>
              <a:rPr lang="en-GB" sz="2000" kern="100" noProof="0" dirty="0">
                <a:effectLst/>
                <a:latin typeface="Arial" panose="020B0604020202020204" pitchFamily="34" charset="0"/>
                <a:ea typeface="Calibri" panose="020F0502020204030204" pitchFamily="34" charset="0"/>
                <a:cs typeface="Arial" panose="020B0604020202020204" pitchFamily="34" charset="0"/>
              </a:rPr>
              <a:t>.</a:t>
            </a:r>
          </a:p>
          <a:p>
            <a:pPr marL="342900" indent="-342900" algn="just">
              <a:lnSpc>
                <a:spcPct val="115000"/>
              </a:lnSpc>
              <a:spcAft>
                <a:spcPts val="800"/>
              </a:spcAft>
              <a:buFont typeface="Wingdings" panose="05000000000000000000" pitchFamily="2" charset="2"/>
              <a:buChar char="v"/>
            </a:pPr>
            <a:r>
              <a:rPr lang="en-GB" sz="2000" kern="100" noProof="0" dirty="0">
                <a:effectLst/>
                <a:latin typeface="Arial" panose="020B0604020202020204" pitchFamily="34" charset="0"/>
                <a:ea typeface="Calibri" panose="020F0502020204030204" pitchFamily="34" charset="0"/>
                <a:cs typeface="Arial" panose="020B0604020202020204" pitchFamily="34" charset="0"/>
              </a:rPr>
              <a:t>Absenteeism from school and lower educational attainment is often experienced by young carers (Carers Trust, 2024).</a:t>
            </a:r>
          </a:p>
          <a:p>
            <a:pPr marL="342900" indent="-342900" algn="just">
              <a:lnSpc>
                <a:spcPct val="115000"/>
              </a:lnSpc>
              <a:spcAft>
                <a:spcPts val="800"/>
              </a:spcAft>
              <a:buFont typeface="Wingdings" panose="05000000000000000000" pitchFamily="2" charset="2"/>
              <a:buChar char="Ø"/>
            </a:pPr>
            <a:r>
              <a:rPr lang="en-GB" sz="2000" kern="100" noProof="0" dirty="0">
                <a:effectLst/>
                <a:latin typeface="Arial" panose="020B0604020202020204" pitchFamily="34" charset="0"/>
                <a:ea typeface="Calibri" panose="020F0502020204030204" pitchFamily="34" charset="0"/>
                <a:cs typeface="Arial" panose="020B0604020202020204" pitchFamily="34" charset="0"/>
              </a:rPr>
              <a:t>Consequently, from an attachment perspective, jenny’s caregiving responsibilities may restrict her needed access for healthy development.</a:t>
            </a:r>
          </a:p>
          <a:p>
            <a:pPr marL="342900" indent="-342900" algn="just">
              <a:lnSpc>
                <a:spcPct val="115000"/>
              </a:lnSpc>
              <a:spcAft>
                <a:spcPts val="800"/>
              </a:spcAft>
              <a:buFont typeface="Wingdings" panose="05000000000000000000" pitchFamily="2" charset="2"/>
              <a:buChar char="q"/>
            </a:pPr>
            <a:r>
              <a:rPr lang="en-GB" sz="2000" kern="100" noProof="0" dirty="0">
                <a:effectLst/>
                <a:latin typeface="Arial" panose="020B0604020202020204" pitchFamily="34" charset="0"/>
                <a:ea typeface="Calibri" panose="020F0502020204030204" pitchFamily="34" charset="0"/>
                <a:cs typeface="Arial" panose="020B0604020202020204" pitchFamily="34" charset="0"/>
              </a:rPr>
              <a:t>However, depending on support networks and caregiving intensity, these outcomes may vary </a:t>
            </a:r>
            <a:r>
              <a:rPr lang="en-US" dirty="0">
                <a:latin typeface="Arial" panose="020B0604020202020204" pitchFamily="34" charset="0"/>
                <a:cs typeface="Arial" panose="020B0604020202020204" pitchFamily="34" charset="0"/>
              </a:rPr>
              <a:t>(Lau-Zhu, Williams and Steel, 2023)</a:t>
            </a:r>
            <a:r>
              <a:rPr lang="en-GB" sz="2000" kern="100" noProof="0" dirty="0">
                <a:effectLst/>
                <a:latin typeface="Arial" panose="020B0604020202020204" pitchFamily="34" charset="0"/>
                <a:ea typeface="Calibri" panose="020F0502020204030204" pitchFamily="34" charset="0"/>
                <a:cs typeface="Arial" panose="020B0604020202020204" pitchFamily="34" charset="0"/>
              </a:rPr>
              <a:t>.</a:t>
            </a:r>
          </a:p>
        </p:txBody>
      </p:sp>
    </p:spTree>
    <p:extLst>
      <p:ext uri="{BB962C8B-B14F-4D97-AF65-F5344CB8AC3E}">
        <p14:creationId xmlns:p14="http://schemas.microsoft.com/office/powerpoint/2010/main" val="30413128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520F53-897A-B7CB-747F-110BE6A55114}"/>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11C8AEF9-9E31-A800-E364-862D2A2B6872}"/>
              </a:ext>
            </a:extLst>
          </p:cNvPr>
          <p:cNvPicPr>
            <a:picLocks noChangeAspect="1"/>
          </p:cNvPicPr>
          <p:nvPr/>
        </p:nvPicPr>
        <p:blipFill>
          <a:blip r:embed="rId3">
            <a:alphaModFix amt="35000"/>
          </a:blip>
          <a:srcRect t="62764" b="9868"/>
          <a:stretch>
            <a:fillRect/>
          </a:stretch>
        </p:blipFill>
        <p:spPr>
          <a:xfrm>
            <a:off x="-460208" y="6053490"/>
            <a:ext cx="13082171" cy="1432154"/>
          </a:xfrm>
          <a:prstGeom prst="rect">
            <a:avLst/>
          </a:prstGeom>
        </p:spPr>
      </p:pic>
      <p:pic>
        <p:nvPicPr>
          <p:cNvPr id="8" name="Picture 2" descr="UWTSD logo | Discover Dylan Thomas">
            <a:extLst>
              <a:ext uri="{FF2B5EF4-FFF2-40B4-BE49-F238E27FC236}">
                <a16:creationId xmlns:a16="http://schemas.microsoft.com/office/drawing/2014/main" id="{0D9FCE4C-8A8F-982A-45F2-728DBCADF1C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8338" y="96253"/>
            <a:ext cx="1163052" cy="465221"/>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9">
            <a:extLst>
              <a:ext uri="{FF2B5EF4-FFF2-40B4-BE49-F238E27FC236}">
                <a16:creationId xmlns:a16="http://schemas.microsoft.com/office/drawing/2014/main" id="{28EAD626-AC41-69BE-6B99-AC03C223C5FC}"/>
              </a:ext>
            </a:extLst>
          </p:cNvPr>
          <p:cNvPicPr>
            <a:picLocks noChangeAspect="1"/>
          </p:cNvPicPr>
          <p:nvPr/>
        </p:nvPicPr>
        <p:blipFill>
          <a:blip r:embed="rId5">
            <a:alphaModFix amt="20000"/>
          </a:blip>
          <a:srcRect l="-3552" t="23803" r="3552" b="45372"/>
          <a:stretch>
            <a:fillRect/>
          </a:stretch>
        </p:blipFill>
        <p:spPr>
          <a:xfrm>
            <a:off x="-335300" y="5988753"/>
            <a:ext cx="13035419" cy="804509"/>
          </a:xfrm>
          <a:prstGeom prst="rect">
            <a:avLst/>
          </a:prstGeom>
        </p:spPr>
      </p:pic>
      <p:pic>
        <p:nvPicPr>
          <p:cNvPr id="7" name="Picture 6">
            <a:extLst>
              <a:ext uri="{FF2B5EF4-FFF2-40B4-BE49-F238E27FC236}">
                <a16:creationId xmlns:a16="http://schemas.microsoft.com/office/drawing/2014/main" id="{AA0C9A06-D4BC-D10A-E3C4-70992CD8BD11}"/>
              </a:ext>
            </a:extLst>
          </p:cNvPr>
          <p:cNvPicPr>
            <a:picLocks noChangeAspect="1"/>
          </p:cNvPicPr>
          <p:nvPr/>
        </p:nvPicPr>
        <p:blipFill>
          <a:blip r:embed="rId6"/>
          <a:srcRect l="13283" t="35600" r="12274" b="36779"/>
          <a:stretch>
            <a:fillRect/>
          </a:stretch>
        </p:blipFill>
        <p:spPr>
          <a:xfrm>
            <a:off x="2318083" y="-81548"/>
            <a:ext cx="7555831" cy="1138989"/>
          </a:xfrm>
          <a:prstGeom prst="rect">
            <a:avLst/>
          </a:prstGeom>
        </p:spPr>
      </p:pic>
      <p:sp>
        <p:nvSpPr>
          <p:cNvPr id="11" name="TextBox 10">
            <a:extLst>
              <a:ext uri="{FF2B5EF4-FFF2-40B4-BE49-F238E27FC236}">
                <a16:creationId xmlns:a16="http://schemas.microsoft.com/office/drawing/2014/main" id="{C5644F44-C823-8AAB-69A4-B8C4A94F18CA}"/>
              </a:ext>
            </a:extLst>
          </p:cNvPr>
          <p:cNvSpPr txBox="1"/>
          <p:nvPr/>
        </p:nvSpPr>
        <p:spPr>
          <a:xfrm>
            <a:off x="3642477" y="218638"/>
            <a:ext cx="4876800" cy="646331"/>
          </a:xfrm>
          <a:prstGeom prst="rect">
            <a:avLst/>
          </a:prstGeom>
          <a:noFill/>
        </p:spPr>
        <p:txBody>
          <a:bodyPr wrap="square">
            <a:spAutoFit/>
          </a:bodyPr>
          <a:lstStyle/>
          <a:p>
            <a:pPr algn="ctr"/>
            <a:r>
              <a:rPr lang="en-GB" sz="3600" b="1" noProof="0" dirty="0">
                <a:latin typeface="Arial" panose="020B0604020202020204" pitchFamily="34" charset="0"/>
                <a:cs typeface="Arial" panose="020B0604020202020204" pitchFamily="34" charset="0"/>
              </a:rPr>
              <a:t>Support Strategies</a:t>
            </a:r>
          </a:p>
        </p:txBody>
      </p:sp>
      <p:pic>
        <p:nvPicPr>
          <p:cNvPr id="13" name="Picture 12">
            <a:extLst>
              <a:ext uri="{FF2B5EF4-FFF2-40B4-BE49-F238E27FC236}">
                <a16:creationId xmlns:a16="http://schemas.microsoft.com/office/drawing/2014/main" id="{7561BEB9-C770-D98D-CB26-C256964F5BCA}"/>
              </a:ext>
            </a:extLst>
          </p:cNvPr>
          <p:cNvPicPr>
            <a:picLocks noChangeAspect="1"/>
          </p:cNvPicPr>
          <p:nvPr/>
        </p:nvPicPr>
        <p:blipFill>
          <a:blip r:embed="rId7"/>
          <a:stretch>
            <a:fillRect/>
          </a:stretch>
        </p:blipFill>
        <p:spPr>
          <a:xfrm>
            <a:off x="-102971" y="1492984"/>
            <a:ext cx="4009108" cy="3469955"/>
          </a:xfrm>
          <a:prstGeom prst="rect">
            <a:avLst/>
          </a:prstGeom>
        </p:spPr>
      </p:pic>
      <p:cxnSp>
        <p:nvCxnSpPr>
          <p:cNvPr id="17" name="Straight Connector 16">
            <a:extLst>
              <a:ext uri="{FF2B5EF4-FFF2-40B4-BE49-F238E27FC236}">
                <a16:creationId xmlns:a16="http://schemas.microsoft.com/office/drawing/2014/main" id="{99D55581-9AD1-50E6-942B-F9464512B443}"/>
              </a:ext>
            </a:extLst>
          </p:cNvPr>
          <p:cNvCxnSpPr/>
          <p:nvPr/>
        </p:nvCxnSpPr>
        <p:spPr>
          <a:xfrm>
            <a:off x="3495174" y="1492984"/>
            <a:ext cx="0" cy="4138863"/>
          </a:xfrm>
          <a:prstGeom prst="line">
            <a:avLst/>
          </a:prstGeom>
        </p:spPr>
        <p:style>
          <a:lnRef idx="2">
            <a:schemeClr val="accent1"/>
          </a:lnRef>
          <a:fillRef idx="0">
            <a:schemeClr val="accent1"/>
          </a:fillRef>
          <a:effectRef idx="1">
            <a:schemeClr val="accent1"/>
          </a:effectRef>
          <a:fontRef idx="minor">
            <a:schemeClr val="tx1"/>
          </a:fontRef>
        </p:style>
      </p:cxnSp>
      <p:sp>
        <p:nvSpPr>
          <p:cNvPr id="21" name="TextBox 20">
            <a:extLst>
              <a:ext uri="{FF2B5EF4-FFF2-40B4-BE49-F238E27FC236}">
                <a16:creationId xmlns:a16="http://schemas.microsoft.com/office/drawing/2014/main" id="{0B5136C0-A92D-428D-C90B-FB54C6B46785}"/>
              </a:ext>
            </a:extLst>
          </p:cNvPr>
          <p:cNvSpPr txBox="1"/>
          <p:nvPr/>
        </p:nvSpPr>
        <p:spPr>
          <a:xfrm>
            <a:off x="3603252" y="1099522"/>
            <a:ext cx="4009107" cy="416204"/>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marR="0">
              <a:lnSpc>
                <a:spcPct val="115000"/>
              </a:lnSpc>
              <a:spcAft>
                <a:spcPts val="800"/>
              </a:spcAft>
            </a:pPr>
            <a:r>
              <a:rPr lang="en-GB" sz="2000" b="1" kern="100" noProof="0" dirty="0">
                <a:effectLst/>
                <a:latin typeface="Arial" panose="020B0604020202020204" pitchFamily="34" charset="0"/>
                <a:ea typeface="Calibri" panose="020F0502020204030204" pitchFamily="34" charset="0"/>
                <a:cs typeface="Arial" panose="020B0604020202020204" pitchFamily="34" charset="0"/>
              </a:rPr>
              <a:t>Attachment-informed Support</a:t>
            </a:r>
          </a:p>
        </p:txBody>
      </p:sp>
      <p:sp>
        <p:nvSpPr>
          <p:cNvPr id="2" name="TextBox 1">
            <a:extLst>
              <a:ext uri="{FF2B5EF4-FFF2-40B4-BE49-F238E27FC236}">
                <a16:creationId xmlns:a16="http://schemas.microsoft.com/office/drawing/2014/main" id="{472D34F8-5D19-D37A-DAAD-190013640D99}"/>
              </a:ext>
            </a:extLst>
          </p:cNvPr>
          <p:cNvSpPr txBox="1"/>
          <p:nvPr/>
        </p:nvSpPr>
        <p:spPr>
          <a:xfrm>
            <a:off x="3642477" y="3438470"/>
            <a:ext cx="4387468" cy="416204"/>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marR="0">
              <a:lnSpc>
                <a:spcPct val="115000"/>
              </a:lnSpc>
              <a:spcAft>
                <a:spcPts val="800"/>
              </a:spcAft>
            </a:pPr>
            <a:r>
              <a:rPr lang="en-GB" sz="2000" b="1" kern="100" noProof="0" dirty="0">
                <a:effectLst/>
                <a:latin typeface="Arial" panose="020B0604020202020204" pitchFamily="34" charset="0"/>
                <a:ea typeface="Calibri" panose="020F0502020204030204" pitchFamily="34" charset="0"/>
                <a:cs typeface="Arial" panose="020B0604020202020204" pitchFamily="34" charset="0"/>
              </a:rPr>
              <a:t>Reducing Pressures of Caregiving</a:t>
            </a:r>
          </a:p>
        </p:txBody>
      </p:sp>
      <p:sp>
        <p:nvSpPr>
          <p:cNvPr id="23" name="TextBox 22">
            <a:extLst>
              <a:ext uri="{FF2B5EF4-FFF2-40B4-BE49-F238E27FC236}">
                <a16:creationId xmlns:a16="http://schemas.microsoft.com/office/drawing/2014/main" id="{D1AD07EC-DC63-49FC-90D7-2798B4261478}"/>
              </a:ext>
            </a:extLst>
          </p:cNvPr>
          <p:cNvSpPr txBox="1"/>
          <p:nvPr/>
        </p:nvSpPr>
        <p:spPr>
          <a:xfrm>
            <a:off x="3591931" y="1706886"/>
            <a:ext cx="8156946" cy="1754326"/>
          </a:xfrm>
          <a:prstGeom prst="rect">
            <a:avLst/>
          </a:prstGeom>
          <a:noFill/>
        </p:spPr>
        <p:txBody>
          <a:bodyPr wrap="square">
            <a:spAutoFit/>
          </a:bodyPr>
          <a:lstStyle/>
          <a:p>
            <a:pPr marL="285750" indent="-285750" algn="just">
              <a:buFont typeface="Wingdings" panose="05000000000000000000" pitchFamily="2" charset="2"/>
              <a:buChar char="v"/>
            </a:pPr>
            <a:r>
              <a:rPr lang="en-GB" noProof="0" dirty="0">
                <a:latin typeface="Arial" panose="020B0604020202020204" pitchFamily="34" charset="0"/>
                <a:cs typeface="Arial" panose="020B0604020202020204" pitchFamily="34" charset="0"/>
              </a:rPr>
              <a:t>For emotion security, stable supportive relationships is emphasized by attachment theory (Moretti </a:t>
            </a:r>
            <a:r>
              <a:rPr lang="en-GB" i="1" noProof="0" dirty="0">
                <a:latin typeface="Arial" panose="020B0604020202020204" pitchFamily="34" charset="0"/>
                <a:cs typeface="Arial" panose="020B0604020202020204" pitchFamily="34" charset="0"/>
              </a:rPr>
              <a:t>et al.</a:t>
            </a:r>
            <a:r>
              <a:rPr lang="en-GB" noProof="0" dirty="0">
                <a:latin typeface="Arial" panose="020B0604020202020204" pitchFamily="34" charset="0"/>
                <a:cs typeface="Arial" panose="020B0604020202020204" pitchFamily="34" charset="0"/>
              </a:rPr>
              <a:t>, 2024).</a:t>
            </a:r>
          </a:p>
          <a:p>
            <a:pPr marL="285750" indent="-285750" algn="just">
              <a:buFont typeface="Wingdings" panose="05000000000000000000" pitchFamily="2" charset="2"/>
              <a:buChar char="v"/>
            </a:pPr>
            <a:r>
              <a:rPr lang="en-GB" noProof="0" dirty="0">
                <a:latin typeface="Arial" panose="020B0604020202020204" pitchFamily="34" charset="0"/>
                <a:cs typeface="Arial" panose="020B0604020202020204" pitchFamily="34" charset="0"/>
              </a:rPr>
              <a:t>Counselling help with emotional expression, grief, and coping (Ivers et al., 2024)</a:t>
            </a:r>
          </a:p>
          <a:p>
            <a:pPr marL="285750" indent="-285750" algn="just">
              <a:buFont typeface="Wingdings" panose="05000000000000000000" pitchFamily="2" charset="2"/>
              <a:buChar char="v"/>
            </a:pPr>
            <a:r>
              <a:rPr lang="en-GB" noProof="0" dirty="0">
                <a:latin typeface="Arial" panose="020B0604020202020204" pitchFamily="34" charset="0"/>
                <a:cs typeface="Arial" panose="020B0604020202020204" pitchFamily="34" charset="0"/>
              </a:rPr>
              <a:t>School pastoral support provides regular adult leadership that is trusted (Porter, 2025).</a:t>
            </a:r>
          </a:p>
        </p:txBody>
      </p:sp>
      <p:sp>
        <p:nvSpPr>
          <p:cNvPr id="27" name="TextBox 26">
            <a:extLst>
              <a:ext uri="{FF2B5EF4-FFF2-40B4-BE49-F238E27FC236}">
                <a16:creationId xmlns:a16="http://schemas.microsoft.com/office/drawing/2014/main" id="{8720571A-631F-5627-E6D2-DF22236357F2}"/>
              </a:ext>
            </a:extLst>
          </p:cNvPr>
          <p:cNvSpPr txBox="1"/>
          <p:nvPr/>
        </p:nvSpPr>
        <p:spPr>
          <a:xfrm>
            <a:off x="3591931" y="3818118"/>
            <a:ext cx="8156939" cy="2262671"/>
          </a:xfrm>
          <a:prstGeom prst="rect">
            <a:avLst/>
          </a:prstGeom>
          <a:noFill/>
        </p:spPr>
        <p:txBody>
          <a:bodyPr wrap="square">
            <a:spAutoFit/>
          </a:bodyPr>
          <a:lstStyle/>
          <a:p>
            <a:pPr marL="285750" indent="-285750" algn="just">
              <a:lnSpc>
                <a:spcPct val="150000"/>
              </a:lnSpc>
              <a:buFont typeface="Wingdings" panose="05000000000000000000" pitchFamily="2" charset="2"/>
              <a:buChar char="Ø"/>
            </a:pPr>
            <a:r>
              <a:rPr lang="en-GB" sz="1600" noProof="0" dirty="0">
                <a:latin typeface="Arial" panose="020B0604020202020204" pitchFamily="34" charset="0"/>
                <a:cs typeface="Arial" panose="020B0604020202020204" pitchFamily="34" charset="0"/>
              </a:rPr>
              <a:t>Young carers programmes minimises isolation through providing peer support </a:t>
            </a:r>
            <a:r>
              <a:rPr lang="en-US" sz="1600" dirty="0">
                <a:latin typeface="Arial" panose="020B0604020202020204" pitchFamily="34" charset="0"/>
                <a:cs typeface="Arial" panose="020B0604020202020204" pitchFamily="34" charset="0"/>
              </a:rPr>
              <a:t>(Stevens </a:t>
            </a:r>
            <a:r>
              <a:rPr lang="en-US" sz="1600" i="1" dirty="0">
                <a:latin typeface="Arial" panose="020B0604020202020204" pitchFamily="34" charset="0"/>
                <a:cs typeface="Arial" panose="020B0604020202020204" pitchFamily="34" charset="0"/>
              </a:rPr>
              <a:t>et al.</a:t>
            </a:r>
            <a:r>
              <a:rPr lang="en-US" sz="1600" dirty="0">
                <a:latin typeface="Arial" panose="020B0604020202020204" pitchFamily="34" charset="0"/>
                <a:cs typeface="Arial" panose="020B0604020202020204" pitchFamily="34" charset="0"/>
              </a:rPr>
              <a:t>, 2024)</a:t>
            </a:r>
            <a:r>
              <a:rPr lang="en-GB" sz="1600" noProof="0" dirty="0">
                <a:latin typeface="Arial" panose="020B0604020202020204" pitchFamily="34" charset="0"/>
                <a:cs typeface="Arial" panose="020B0604020202020204" pitchFamily="34" charset="0"/>
              </a:rPr>
              <a:t>.</a:t>
            </a:r>
          </a:p>
          <a:p>
            <a:pPr marL="285750" indent="-285750" algn="just">
              <a:lnSpc>
                <a:spcPct val="150000"/>
              </a:lnSpc>
              <a:buFont typeface="Wingdings" panose="05000000000000000000" pitchFamily="2" charset="2"/>
              <a:buChar char="Ø"/>
            </a:pPr>
            <a:r>
              <a:rPr lang="en-GB" sz="1600" noProof="0" dirty="0">
                <a:latin typeface="Arial" panose="020B0604020202020204" pitchFamily="34" charset="0"/>
                <a:cs typeface="Arial" panose="020B0604020202020204" pitchFamily="34" charset="0"/>
              </a:rPr>
              <a:t>Respite support reduces caregiving pressure and protects development </a:t>
            </a:r>
            <a:r>
              <a:rPr lang="en-US" sz="1600" dirty="0">
                <a:latin typeface="Arial" panose="020B0604020202020204" pitchFamily="34" charset="0"/>
                <a:cs typeface="Arial" panose="020B0604020202020204" pitchFamily="34" charset="0"/>
              </a:rPr>
              <a:t>(Utz </a:t>
            </a:r>
            <a:r>
              <a:rPr lang="en-US" sz="1600" i="1" dirty="0">
                <a:latin typeface="Arial" panose="020B0604020202020204" pitchFamily="34" charset="0"/>
                <a:cs typeface="Arial" panose="020B0604020202020204" pitchFamily="34" charset="0"/>
              </a:rPr>
              <a:t>et al.</a:t>
            </a:r>
            <a:r>
              <a:rPr lang="en-US" sz="1600" dirty="0">
                <a:latin typeface="Arial" panose="020B0604020202020204" pitchFamily="34" charset="0"/>
                <a:cs typeface="Arial" panose="020B0604020202020204" pitchFamily="34" charset="0"/>
              </a:rPr>
              <a:t>, 2025)</a:t>
            </a:r>
            <a:r>
              <a:rPr lang="en-GB" sz="1600" noProof="0" dirty="0">
                <a:latin typeface="Arial" panose="020B0604020202020204" pitchFamily="34" charset="0"/>
                <a:cs typeface="Arial" panose="020B0604020202020204" pitchFamily="34" charset="0"/>
              </a:rPr>
              <a:t>.</a:t>
            </a:r>
          </a:p>
          <a:p>
            <a:pPr marL="285750" indent="-285750" algn="just">
              <a:lnSpc>
                <a:spcPct val="150000"/>
              </a:lnSpc>
              <a:buFont typeface="Wingdings" panose="05000000000000000000" pitchFamily="2" charset="2"/>
              <a:buChar char="Ø"/>
            </a:pPr>
            <a:r>
              <a:rPr lang="en-GB" sz="1600" noProof="0" dirty="0">
                <a:latin typeface="Arial" panose="020B0604020202020204" pitchFamily="34" charset="0"/>
                <a:cs typeface="Arial" panose="020B0604020202020204" pitchFamily="34" charset="0"/>
              </a:rPr>
              <a:t>However, while attachment-informed support is valuable, yet it must be integrated with practical and social interventions </a:t>
            </a:r>
            <a:r>
              <a:rPr lang="en-US" sz="1600" dirty="0">
                <a:latin typeface="Arial" panose="020B0604020202020204" pitchFamily="34" charset="0"/>
                <a:cs typeface="Arial" panose="020B0604020202020204" pitchFamily="34" charset="0"/>
              </a:rPr>
              <a:t>(Kohlhoff </a:t>
            </a:r>
            <a:r>
              <a:rPr lang="en-US" sz="1600" i="1" dirty="0">
                <a:latin typeface="Arial" panose="020B0604020202020204" pitchFamily="34" charset="0"/>
                <a:cs typeface="Arial" panose="020B0604020202020204" pitchFamily="34" charset="0"/>
              </a:rPr>
              <a:t>et al.</a:t>
            </a:r>
            <a:r>
              <a:rPr lang="en-US" sz="1600" dirty="0">
                <a:latin typeface="Arial" panose="020B0604020202020204" pitchFamily="34" charset="0"/>
                <a:cs typeface="Arial" panose="020B0604020202020204" pitchFamily="34" charset="0"/>
              </a:rPr>
              <a:t>, 2022)</a:t>
            </a:r>
            <a:r>
              <a:rPr lang="en-GB" sz="1600" noProof="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4558361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CC0AA8-E616-496A-8BCD-82BA412D890A}"/>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BC3B6F2B-ED0A-230C-4076-F9483E4366C2}"/>
              </a:ext>
            </a:extLst>
          </p:cNvPr>
          <p:cNvPicPr>
            <a:picLocks noChangeAspect="1"/>
          </p:cNvPicPr>
          <p:nvPr/>
        </p:nvPicPr>
        <p:blipFill>
          <a:blip r:embed="rId3">
            <a:alphaModFix amt="35000"/>
          </a:blip>
          <a:srcRect t="62764" b="9868"/>
          <a:stretch>
            <a:fillRect/>
          </a:stretch>
        </p:blipFill>
        <p:spPr>
          <a:xfrm>
            <a:off x="-460208" y="6053490"/>
            <a:ext cx="13082171" cy="1432154"/>
          </a:xfrm>
          <a:prstGeom prst="rect">
            <a:avLst/>
          </a:prstGeom>
        </p:spPr>
      </p:pic>
      <p:pic>
        <p:nvPicPr>
          <p:cNvPr id="8" name="Picture 2" descr="UWTSD logo | Discover Dylan Thomas">
            <a:extLst>
              <a:ext uri="{FF2B5EF4-FFF2-40B4-BE49-F238E27FC236}">
                <a16:creationId xmlns:a16="http://schemas.microsoft.com/office/drawing/2014/main" id="{7FC40E73-C2E5-DB14-86B8-1B4FE26CF12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8338" y="96253"/>
            <a:ext cx="1163052" cy="465221"/>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9">
            <a:extLst>
              <a:ext uri="{FF2B5EF4-FFF2-40B4-BE49-F238E27FC236}">
                <a16:creationId xmlns:a16="http://schemas.microsoft.com/office/drawing/2014/main" id="{1B90A901-E817-B3B0-18A7-658DCF3C469A}"/>
              </a:ext>
            </a:extLst>
          </p:cNvPr>
          <p:cNvPicPr>
            <a:picLocks noChangeAspect="1"/>
          </p:cNvPicPr>
          <p:nvPr/>
        </p:nvPicPr>
        <p:blipFill>
          <a:blip r:embed="rId5">
            <a:alphaModFix amt="20000"/>
          </a:blip>
          <a:srcRect l="-3552" t="23803" r="3552" b="45372"/>
          <a:stretch>
            <a:fillRect/>
          </a:stretch>
        </p:blipFill>
        <p:spPr>
          <a:xfrm>
            <a:off x="-460209" y="6053490"/>
            <a:ext cx="13035419" cy="804509"/>
          </a:xfrm>
          <a:prstGeom prst="rect">
            <a:avLst/>
          </a:prstGeom>
        </p:spPr>
      </p:pic>
      <p:pic>
        <p:nvPicPr>
          <p:cNvPr id="5" name="Picture 4">
            <a:extLst>
              <a:ext uri="{FF2B5EF4-FFF2-40B4-BE49-F238E27FC236}">
                <a16:creationId xmlns:a16="http://schemas.microsoft.com/office/drawing/2014/main" id="{4072F937-61F1-E97E-0AEE-3AB9B47071B3}"/>
              </a:ext>
            </a:extLst>
          </p:cNvPr>
          <p:cNvPicPr>
            <a:picLocks noChangeAspect="1"/>
          </p:cNvPicPr>
          <p:nvPr/>
        </p:nvPicPr>
        <p:blipFill>
          <a:blip r:embed="rId6"/>
          <a:srcRect t="34589" b="38463"/>
          <a:stretch>
            <a:fillRect/>
          </a:stretch>
        </p:blipFill>
        <p:spPr>
          <a:xfrm>
            <a:off x="2795838" y="-24063"/>
            <a:ext cx="6600324" cy="1171074"/>
          </a:xfrm>
          <a:prstGeom prst="rect">
            <a:avLst/>
          </a:prstGeom>
        </p:spPr>
      </p:pic>
      <p:sp>
        <p:nvSpPr>
          <p:cNvPr id="3" name="TextBox 2">
            <a:extLst>
              <a:ext uri="{FF2B5EF4-FFF2-40B4-BE49-F238E27FC236}">
                <a16:creationId xmlns:a16="http://schemas.microsoft.com/office/drawing/2014/main" id="{E1633073-99B3-B145-7021-0DFB6B69E574}"/>
              </a:ext>
            </a:extLst>
          </p:cNvPr>
          <p:cNvSpPr txBox="1"/>
          <p:nvPr/>
        </p:nvSpPr>
        <p:spPr>
          <a:xfrm>
            <a:off x="3577699" y="-24063"/>
            <a:ext cx="4959601" cy="1200329"/>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algn="ctr"/>
            <a:r>
              <a:rPr lang="en-GB" sz="3600" b="1" noProof="0" dirty="0">
                <a:effectLst/>
                <a:latin typeface="Arial" panose="020B0604020202020204" pitchFamily="34" charset="0"/>
                <a:ea typeface="Calibri" panose="020F0502020204030204" pitchFamily="34" charset="0"/>
                <a:cs typeface="Arial" panose="020B0604020202020204" pitchFamily="34" charset="0"/>
              </a:rPr>
              <a:t>Strengths of Attachment Theory </a:t>
            </a:r>
            <a:endParaRPr lang="en-GB" sz="3600" b="1" noProof="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966F9598-1728-141A-4584-E0E383CB2B9B}"/>
              </a:ext>
            </a:extLst>
          </p:cNvPr>
          <p:cNvPicPr>
            <a:picLocks noChangeAspect="1"/>
          </p:cNvPicPr>
          <p:nvPr/>
        </p:nvPicPr>
        <p:blipFill>
          <a:blip r:embed="rId7"/>
          <a:stretch>
            <a:fillRect/>
          </a:stretch>
        </p:blipFill>
        <p:spPr>
          <a:xfrm>
            <a:off x="9192362" y="2372027"/>
            <a:ext cx="2890467" cy="2890467"/>
          </a:xfrm>
          <a:prstGeom prst="rect">
            <a:avLst/>
          </a:prstGeom>
        </p:spPr>
      </p:pic>
      <p:pic>
        <p:nvPicPr>
          <p:cNvPr id="16" name="Picture 15">
            <a:extLst>
              <a:ext uri="{FF2B5EF4-FFF2-40B4-BE49-F238E27FC236}">
                <a16:creationId xmlns:a16="http://schemas.microsoft.com/office/drawing/2014/main" id="{40DD8B20-09A1-8221-156B-9CCD486C120B}"/>
              </a:ext>
            </a:extLst>
          </p:cNvPr>
          <p:cNvPicPr>
            <a:picLocks noChangeAspect="1"/>
          </p:cNvPicPr>
          <p:nvPr/>
        </p:nvPicPr>
        <p:blipFill>
          <a:blip r:embed="rId8"/>
          <a:srcRect l="6316" t="33799" r="5769" b="52383"/>
          <a:stretch>
            <a:fillRect/>
          </a:stretch>
        </p:blipFill>
        <p:spPr>
          <a:xfrm>
            <a:off x="-44106" y="2202193"/>
            <a:ext cx="9195762" cy="1382526"/>
          </a:xfrm>
          <a:prstGeom prst="rect">
            <a:avLst/>
          </a:prstGeom>
        </p:spPr>
      </p:pic>
      <p:pic>
        <p:nvPicPr>
          <p:cNvPr id="17" name="Picture 16">
            <a:extLst>
              <a:ext uri="{FF2B5EF4-FFF2-40B4-BE49-F238E27FC236}">
                <a16:creationId xmlns:a16="http://schemas.microsoft.com/office/drawing/2014/main" id="{79D17381-B717-C059-B13D-FBE144275444}"/>
              </a:ext>
            </a:extLst>
          </p:cNvPr>
          <p:cNvPicPr>
            <a:picLocks noChangeAspect="1"/>
          </p:cNvPicPr>
          <p:nvPr/>
        </p:nvPicPr>
        <p:blipFill>
          <a:blip r:embed="rId8"/>
          <a:srcRect l="6628" t="15034" r="5457" b="72522"/>
          <a:stretch>
            <a:fillRect/>
          </a:stretch>
        </p:blipFill>
        <p:spPr>
          <a:xfrm>
            <a:off x="0" y="1090822"/>
            <a:ext cx="9195762" cy="1128703"/>
          </a:xfrm>
          <a:prstGeom prst="rect">
            <a:avLst/>
          </a:prstGeom>
        </p:spPr>
      </p:pic>
      <p:pic>
        <p:nvPicPr>
          <p:cNvPr id="18" name="Picture 17">
            <a:extLst>
              <a:ext uri="{FF2B5EF4-FFF2-40B4-BE49-F238E27FC236}">
                <a16:creationId xmlns:a16="http://schemas.microsoft.com/office/drawing/2014/main" id="{28871069-8995-21CD-A82E-C4FA2D2F08FC}"/>
              </a:ext>
            </a:extLst>
          </p:cNvPr>
          <p:cNvPicPr>
            <a:picLocks noChangeAspect="1"/>
          </p:cNvPicPr>
          <p:nvPr/>
        </p:nvPicPr>
        <p:blipFill>
          <a:blip r:embed="rId8"/>
          <a:srcRect l="5495" t="71716" r="6589" b="14025"/>
          <a:stretch>
            <a:fillRect/>
          </a:stretch>
        </p:blipFill>
        <p:spPr>
          <a:xfrm>
            <a:off x="-88212" y="3507282"/>
            <a:ext cx="9195762" cy="1359207"/>
          </a:xfrm>
          <a:prstGeom prst="rect">
            <a:avLst/>
          </a:prstGeom>
        </p:spPr>
      </p:pic>
      <p:sp>
        <p:nvSpPr>
          <p:cNvPr id="26" name="TextBox 25">
            <a:extLst>
              <a:ext uri="{FF2B5EF4-FFF2-40B4-BE49-F238E27FC236}">
                <a16:creationId xmlns:a16="http://schemas.microsoft.com/office/drawing/2014/main" id="{36CCF50E-904F-8D2F-DDE1-BE07113DF8F4}"/>
              </a:ext>
            </a:extLst>
          </p:cNvPr>
          <p:cNvSpPr txBox="1"/>
          <p:nvPr/>
        </p:nvSpPr>
        <p:spPr>
          <a:xfrm>
            <a:off x="2488470" y="1172807"/>
            <a:ext cx="6357325" cy="1020921"/>
          </a:xfrm>
          <a:prstGeom prst="rect">
            <a:avLst/>
          </a:prstGeom>
          <a:noFill/>
        </p:spPr>
        <p:txBody>
          <a:bodyPr wrap="square">
            <a:spAutoFit/>
          </a:bodyPr>
          <a:lstStyle/>
          <a:p>
            <a:pPr algn="just">
              <a:lnSpc>
                <a:spcPct val="115000"/>
              </a:lnSpc>
              <a:spcAft>
                <a:spcPts val="800"/>
              </a:spcAft>
            </a:pPr>
            <a:r>
              <a:rPr lang="en-GB" sz="1800" kern="100" noProof="0" dirty="0">
                <a:effectLst/>
                <a:latin typeface="Arial" panose="020B0604020202020204" pitchFamily="34" charset="0"/>
                <a:ea typeface="Calibri" panose="020F0502020204030204" pitchFamily="34" charset="0"/>
                <a:cs typeface="Arial" panose="020B0604020202020204" pitchFamily="34" charset="0"/>
              </a:rPr>
              <a:t>The emotional impact of caregiving relationships that are disrupted are explained with attachment theory </a:t>
            </a:r>
            <a:r>
              <a:rPr lang="en-GB" noProof="0" dirty="0">
                <a:latin typeface="Arial" panose="020B0604020202020204" pitchFamily="34" charset="0"/>
                <a:cs typeface="Arial" panose="020B0604020202020204" pitchFamily="34" charset="0"/>
              </a:rPr>
              <a:t>(Hutchings, Williams and </a:t>
            </a:r>
            <a:r>
              <a:rPr lang="en-GB" noProof="0" dirty="0" err="1">
                <a:latin typeface="Arial" panose="020B0604020202020204" pitchFamily="34" charset="0"/>
                <a:cs typeface="Arial" panose="020B0604020202020204" pitchFamily="34" charset="0"/>
              </a:rPr>
              <a:t>Leijten</a:t>
            </a:r>
            <a:r>
              <a:rPr lang="en-GB" noProof="0" dirty="0">
                <a:latin typeface="Arial" panose="020B0604020202020204" pitchFamily="34" charset="0"/>
                <a:cs typeface="Arial" panose="020B0604020202020204" pitchFamily="34" charset="0"/>
              </a:rPr>
              <a:t>, 2023)</a:t>
            </a:r>
            <a:r>
              <a:rPr lang="en-GB" sz="1800" kern="100" noProof="0" dirty="0">
                <a:effectLst/>
                <a:latin typeface="Arial" panose="020B0604020202020204" pitchFamily="34" charset="0"/>
                <a:ea typeface="Calibri" panose="020F0502020204030204" pitchFamily="34" charset="0"/>
                <a:cs typeface="Arial" panose="020B0604020202020204" pitchFamily="34" charset="0"/>
              </a:rPr>
              <a:t>.</a:t>
            </a:r>
          </a:p>
        </p:txBody>
      </p:sp>
      <p:sp>
        <p:nvSpPr>
          <p:cNvPr id="28" name="TextBox 27">
            <a:extLst>
              <a:ext uri="{FF2B5EF4-FFF2-40B4-BE49-F238E27FC236}">
                <a16:creationId xmlns:a16="http://schemas.microsoft.com/office/drawing/2014/main" id="{C9F61A05-2F0A-DD57-4514-E801DFBD9073}"/>
              </a:ext>
            </a:extLst>
          </p:cNvPr>
          <p:cNvSpPr txBox="1"/>
          <p:nvPr/>
        </p:nvSpPr>
        <p:spPr>
          <a:xfrm>
            <a:off x="1129420" y="1118671"/>
            <a:ext cx="320842" cy="1160959"/>
          </a:xfrm>
          <a:prstGeom prst="rect">
            <a:avLst/>
          </a:prstGeom>
          <a:noFill/>
        </p:spPr>
        <p:txBody>
          <a:bodyPr wrap="square">
            <a:spAutoFit/>
          </a:bodyPr>
          <a:lstStyle/>
          <a:p>
            <a:pPr marL="0" marR="0" algn="just">
              <a:lnSpc>
                <a:spcPct val="115000"/>
              </a:lnSpc>
              <a:spcAft>
                <a:spcPts val="800"/>
              </a:spcAft>
              <a:buNone/>
            </a:pPr>
            <a:r>
              <a:rPr lang="en-GB" sz="6600" b="1" kern="100" noProof="0" dirty="0">
                <a:solidFill>
                  <a:schemeClr val="accent2">
                    <a:lumMod val="50000"/>
                  </a:schemeClr>
                </a:solidFill>
                <a:effectLst/>
                <a:latin typeface="Arial" panose="020B0604020202020204" pitchFamily="34" charset="0"/>
                <a:ea typeface="Calibri" panose="020F0502020204030204" pitchFamily="34" charset="0"/>
                <a:cs typeface="Arial" panose="020B0604020202020204" pitchFamily="34" charset="0"/>
              </a:rPr>
              <a:t>1</a:t>
            </a:r>
          </a:p>
        </p:txBody>
      </p:sp>
      <p:sp>
        <p:nvSpPr>
          <p:cNvPr id="30" name="TextBox 29">
            <a:extLst>
              <a:ext uri="{FF2B5EF4-FFF2-40B4-BE49-F238E27FC236}">
                <a16:creationId xmlns:a16="http://schemas.microsoft.com/office/drawing/2014/main" id="{A0DBD283-50B6-3723-7BA6-39081867C908}"/>
              </a:ext>
            </a:extLst>
          </p:cNvPr>
          <p:cNvSpPr txBox="1"/>
          <p:nvPr/>
        </p:nvSpPr>
        <p:spPr>
          <a:xfrm>
            <a:off x="1096018" y="2270523"/>
            <a:ext cx="354244" cy="1160959"/>
          </a:xfrm>
          <a:prstGeom prst="rect">
            <a:avLst/>
          </a:prstGeom>
          <a:noFill/>
        </p:spPr>
        <p:txBody>
          <a:bodyPr wrap="square">
            <a:spAutoFit/>
          </a:bodyPr>
          <a:lstStyle/>
          <a:p>
            <a:pPr marL="0" marR="0" algn="just">
              <a:lnSpc>
                <a:spcPct val="115000"/>
              </a:lnSpc>
              <a:spcAft>
                <a:spcPts val="800"/>
              </a:spcAft>
              <a:buNone/>
            </a:pPr>
            <a:r>
              <a:rPr lang="en-GB" sz="6600" b="1" kern="100" noProof="0" dirty="0">
                <a:solidFill>
                  <a:schemeClr val="accent6">
                    <a:lumMod val="50000"/>
                  </a:schemeClr>
                </a:solidFill>
                <a:latin typeface="Arial" panose="020B0604020202020204" pitchFamily="34" charset="0"/>
                <a:ea typeface="Calibri" panose="020F0502020204030204" pitchFamily="34" charset="0"/>
                <a:cs typeface="Arial" panose="020B0604020202020204" pitchFamily="34" charset="0"/>
              </a:rPr>
              <a:t>2</a:t>
            </a:r>
            <a:endParaRPr lang="en-GB" sz="6600" b="1" kern="100" noProof="0" dirty="0">
              <a:solidFill>
                <a:schemeClr val="accent6">
                  <a:lumMod val="50000"/>
                </a:schemeClr>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32" name="TextBox 31">
            <a:extLst>
              <a:ext uri="{FF2B5EF4-FFF2-40B4-BE49-F238E27FC236}">
                <a16:creationId xmlns:a16="http://schemas.microsoft.com/office/drawing/2014/main" id="{EFD3230E-95AD-0B1B-99FE-B96AE0299668}"/>
              </a:ext>
            </a:extLst>
          </p:cNvPr>
          <p:cNvSpPr txBox="1"/>
          <p:nvPr/>
        </p:nvSpPr>
        <p:spPr>
          <a:xfrm>
            <a:off x="1132517" y="3507282"/>
            <a:ext cx="317745" cy="1160959"/>
          </a:xfrm>
          <a:prstGeom prst="rect">
            <a:avLst/>
          </a:prstGeom>
          <a:noFill/>
        </p:spPr>
        <p:txBody>
          <a:bodyPr wrap="square">
            <a:spAutoFit/>
          </a:bodyPr>
          <a:lstStyle/>
          <a:p>
            <a:pPr marL="0" marR="0" algn="just">
              <a:lnSpc>
                <a:spcPct val="115000"/>
              </a:lnSpc>
              <a:spcAft>
                <a:spcPts val="800"/>
              </a:spcAft>
              <a:buNone/>
            </a:pPr>
            <a:r>
              <a:rPr lang="en-GB" sz="6600" b="1" kern="100" noProof="0" dirty="0">
                <a:solidFill>
                  <a:schemeClr val="tx2"/>
                </a:solidFill>
                <a:latin typeface="Arial" panose="020B0604020202020204" pitchFamily="34" charset="0"/>
                <a:ea typeface="Calibri" panose="020F0502020204030204" pitchFamily="34" charset="0"/>
                <a:cs typeface="Arial" panose="020B0604020202020204" pitchFamily="34" charset="0"/>
              </a:rPr>
              <a:t>3</a:t>
            </a:r>
            <a:endParaRPr lang="en-GB" sz="6600" b="1" kern="100" noProof="0" dirty="0">
              <a:solidFill>
                <a:schemeClr val="tx2"/>
              </a:solidFill>
              <a:effectLst/>
              <a:latin typeface="Arial" panose="020B0604020202020204" pitchFamily="34" charset="0"/>
              <a:ea typeface="Calibri" panose="020F050202020403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389B8BED-8163-2749-9FE4-A9EF73E08C59}"/>
              </a:ext>
            </a:extLst>
          </p:cNvPr>
          <p:cNvPicPr>
            <a:picLocks noChangeAspect="1"/>
          </p:cNvPicPr>
          <p:nvPr/>
        </p:nvPicPr>
        <p:blipFill>
          <a:blip r:embed="rId8"/>
          <a:srcRect l="6316" t="33799" r="5769" b="52383"/>
          <a:stretch>
            <a:fillRect/>
          </a:stretch>
        </p:blipFill>
        <p:spPr>
          <a:xfrm>
            <a:off x="-31062" y="4785233"/>
            <a:ext cx="9195762" cy="1281770"/>
          </a:xfrm>
          <a:prstGeom prst="rect">
            <a:avLst/>
          </a:prstGeom>
        </p:spPr>
      </p:pic>
      <p:sp>
        <p:nvSpPr>
          <p:cNvPr id="13" name="TextBox 12">
            <a:extLst>
              <a:ext uri="{FF2B5EF4-FFF2-40B4-BE49-F238E27FC236}">
                <a16:creationId xmlns:a16="http://schemas.microsoft.com/office/drawing/2014/main" id="{8BC0F3F8-848D-B279-627A-BF6F5B2B83B5}"/>
              </a:ext>
            </a:extLst>
          </p:cNvPr>
          <p:cNvSpPr txBox="1"/>
          <p:nvPr/>
        </p:nvSpPr>
        <p:spPr>
          <a:xfrm>
            <a:off x="2501790" y="2520850"/>
            <a:ext cx="6545178" cy="646331"/>
          </a:xfrm>
          <a:prstGeom prst="rect">
            <a:avLst/>
          </a:prstGeom>
          <a:noFill/>
        </p:spPr>
        <p:txBody>
          <a:bodyPr wrap="square">
            <a:spAutoFit/>
          </a:bodyPr>
          <a:lstStyle/>
          <a:p>
            <a:r>
              <a:rPr lang="en-GB" noProof="0" dirty="0">
                <a:latin typeface="Arial" panose="020B0604020202020204" pitchFamily="34" charset="0"/>
                <a:cs typeface="Arial" panose="020B0604020202020204" pitchFamily="34" charset="0"/>
              </a:rPr>
              <a:t>Access to a secure base is altered due to paternal loss and caregiving responsibilities in Jenny’s case.</a:t>
            </a:r>
          </a:p>
        </p:txBody>
      </p:sp>
      <p:sp>
        <p:nvSpPr>
          <p:cNvPr id="21" name="TextBox 20">
            <a:extLst>
              <a:ext uri="{FF2B5EF4-FFF2-40B4-BE49-F238E27FC236}">
                <a16:creationId xmlns:a16="http://schemas.microsoft.com/office/drawing/2014/main" id="{7568207E-B747-9DC6-3EE1-C171919D0804}"/>
              </a:ext>
            </a:extLst>
          </p:cNvPr>
          <p:cNvSpPr txBox="1"/>
          <p:nvPr/>
        </p:nvSpPr>
        <p:spPr>
          <a:xfrm>
            <a:off x="2501790" y="3676523"/>
            <a:ext cx="6545178" cy="923330"/>
          </a:xfrm>
          <a:prstGeom prst="rect">
            <a:avLst/>
          </a:prstGeom>
          <a:noFill/>
        </p:spPr>
        <p:txBody>
          <a:bodyPr wrap="square">
            <a:spAutoFit/>
          </a:bodyPr>
          <a:lstStyle/>
          <a:p>
            <a:r>
              <a:rPr lang="en-GB" noProof="0" dirty="0">
                <a:latin typeface="Arial" panose="020B0604020202020204" pitchFamily="34" charset="0"/>
                <a:cs typeface="Arial" panose="020B0604020202020204" pitchFamily="34" charset="0"/>
              </a:rPr>
              <a:t>Therefore, the theory shows the emotional and relational cost of young giving and not just the practical strain (Gee and Cohodes, 2023).</a:t>
            </a:r>
          </a:p>
        </p:txBody>
      </p:sp>
      <p:sp>
        <p:nvSpPr>
          <p:cNvPr id="33" name="TextBox 32">
            <a:extLst>
              <a:ext uri="{FF2B5EF4-FFF2-40B4-BE49-F238E27FC236}">
                <a16:creationId xmlns:a16="http://schemas.microsoft.com/office/drawing/2014/main" id="{8E96BAC2-E456-75CA-2621-7E8E19356537}"/>
              </a:ext>
            </a:extLst>
          </p:cNvPr>
          <p:cNvSpPr txBox="1"/>
          <p:nvPr/>
        </p:nvSpPr>
        <p:spPr>
          <a:xfrm>
            <a:off x="2501790" y="4904592"/>
            <a:ext cx="6545178" cy="923330"/>
          </a:xfrm>
          <a:prstGeom prst="rect">
            <a:avLst/>
          </a:prstGeom>
          <a:noFill/>
        </p:spPr>
        <p:txBody>
          <a:bodyPr wrap="square">
            <a:spAutoFit/>
          </a:bodyPr>
          <a:lstStyle/>
          <a:p>
            <a:r>
              <a:rPr lang="en-GB" noProof="0" dirty="0">
                <a:latin typeface="Arial" panose="020B0604020202020204" pitchFamily="34" charset="0"/>
                <a:cs typeface="Arial" panose="020B0604020202020204" pitchFamily="34" charset="0"/>
              </a:rPr>
              <a:t>Though professional identifies hidden emotional needs in young carers, yet the theory fail to explain wider social and structural pressures </a:t>
            </a:r>
            <a:r>
              <a:rPr lang="en-US" dirty="0"/>
              <a:t>(</a:t>
            </a:r>
            <a:r>
              <a:rPr lang="en-US" dirty="0" err="1"/>
              <a:t>Gadikota</a:t>
            </a:r>
            <a:r>
              <a:rPr lang="en-US" dirty="0"/>
              <a:t>, 2025)</a:t>
            </a:r>
            <a:r>
              <a:rPr lang="en-GB" noProof="0" dirty="0">
                <a:latin typeface="Arial" panose="020B0604020202020204" pitchFamily="34" charset="0"/>
                <a:cs typeface="Arial" panose="020B0604020202020204" pitchFamily="34" charset="0"/>
              </a:rPr>
              <a:t>.</a:t>
            </a:r>
          </a:p>
        </p:txBody>
      </p:sp>
      <p:sp>
        <p:nvSpPr>
          <p:cNvPr id="34" name="TextBox 33">
            <a:extLst>
              <a:ext uri="{FF2B5EF4-FFF2-40B4-BE49-F238E27FC236}">
                <a16:creationId xmlns:a16="http://schemas.microsoft.com/office/drawing/2014/main" id="{A33D3606-593F-F51D-519C-1F4116FDBD62}"/>
              </a:ext>
            </a:extLst>
          </p:cNvPr>
          <p:cNvSpPr txBox="1"/>
          <p:nvPr/>
        </p:nvSpPr>
        <p:spPr>
          <a:xfrm>
            <a:off x="1096018" y="4734934"/>
            <a:ext cx="354244" cy="1160959"/>
          </a:xfrm>
          <a:prstGeom prst="rect">
            <a:avLst/>
          </a:prstGeom>
          <a:noFill/>
        </p:spPr>
        <p:txBody>
          <a:bodyPr wrap="square">
            <a:spAutoFit/>
          </a:bodyPr>
          <a:lstStyle/>
          <a:p>
            <a:pPr marL="0" marR="0" algn="just">
              <a:lnSpc>
                <a:spcPct val="115000"/>
              </a:lnSpc>
              <a:spcAft>
                <a:spcPts val="800"/>
              </a:spcAft>
              <a:buNone/>
            </a:pPr>
            <a:r>
              <a:rPr lang="en-GB" sz="6600" b="1" kern="100" noProof="0" dirty="0">
                <a:solidFill>
                  <a:schemeClr val="accent6">
                    <a:lumMod val="50000"/>
                  </a:schemeClr>
                </a:solidFill>
                <a:effectLst/>
                <a:latin typeface="Arial" panose="020B0604020202020204" pitchFamily="34" charset="0"/>
                <a:ea typeface="Calibri" panose="020F0502020204030204" pitchFamily="34" charset="0"/>
                <a:cs typeface="Arial" panose="020B0604020202020204" pitchFamily="34" charset="0"/>
              </a:rPr>
              <a:t>4</a:t>
            </a:r>
          </a:p>
        </p:txBody>
      </p:sp>
    </p:spTree>
    <p:extLst>
      <p:ext uri="{BB962C8B-B14F-4D97-AF65-F5344CB8AC3E}">
        <p14:creationId xmlns:p14="http://schemas.microsoft.com/office/powerpoint/2010/main" val="27977726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69F0D4-6A55-1778-9252-459D08BB965D}"/>
            </a:ext>
          </a:extLst>
        </p:cNvPr>
        <p:cNvGrpSpPr/>
        <p:nvPr/>
      </p:nvGrpSpPr>
      <p:grpSpPr>
        <a:xfrm>
          <a:off x="0" y="0"/>
          <a:ext cx="0" cy="0"/>
          <a:chOff x="0" y="0"/>
          <a:chExt cx="0" cy="0"/>
        </a:xfrm>
      </p:grpSpPr>
      <p:pic>
        <p:nvPicPr>
          <p:cNvPr id="15" name="Picture 14">
            <a:extLst>
              <a:ext uri="{FF2B5EF4-FFF2-40B4-BE49-F238E27FC236}">
                <a16:creationId xmlns:a16="http://schemas.microsoft.com/office/drawing/2014/main" id="{154D7F9D-DF13-17C5-8BC9-11FDC90E26F0}"/>
              </a:ext>
            </a:extLst>
          </p:cNvPr>
          <p:cNvPicPr>
            <a:picLocks noChangeAspect="1"/>
          </p:cNvPicPr>
          <p:nvPr/>
        </p:nvPicPr>
        <p:blipFill>
          <a:blip r:embed="rId3"/>
          <a:srcRect l="8252" t="69929" r="8856" b="10525"/>
          <a:stretch>
            <a:fillRect/>
          </a:stretch>
        </p:blipFill>
        <p:spPr>
          <a:xfrm rot="10800000">
            <a:off x="0" y="1127666"/>
            <a:ext cx="8102969" cy="1295596"/>
          </a:xfrm>
          <a:prstGeom prst="rect">
            <a:avLst/>
          </a:prstGeom>
        </p:spPr>
      </p:pic>
      <p:sp>
        <p:nvSpPr>
          <p:cNvPr id="25" name="TextBox 24">
            <a:extLst>
              <a:ext uri="{FF2B5EF4-FFF2-40B4-BE49-F238E27FC236}">
                <a16:creationId xmlns:a16="http://schemas.microsoft.com/office/drawing/2014/main" id="{A56AEF52-58BE-2B9B-83AF-6BB97F98B897}"/>
              </a:ext>
            </a:extLst>
          </p:cNvPr>
          <p:cNvSpPr txBox="1"/>
          <p:nvPr/>
        </p:nvSpPr>
        <p:spPr>
          <a:xfrm>
            <a:off x="588056" y="1127665"/>
            <a:ext cx="341610" cy="1160959"/>
          </a:xfrm>
          <a:prstGeom prst="rect">
            <a:avLst/>
          </a:prstGeom>
          <a:noFill/>
        </p:spPr>
        <p:txBody>
          <a:bodyPr wrap="square">
            <a:spAutoFit/>
          </a:bodyPr>
          <a:lstStyle/>
          <a:p>
            <a:pPr marL="0" marR="0" algn="just">
              <a:lnSpc>
                <a:spcPct val="115000"/>
              </a:lnSpc>
              <a:spcAft>
                <a:spcPts val="800"/>
              </a:spcAft>
              <a:buNone/>
            </a:pPr>
            <a:r>
              <a:rPr lang="en-GB" sz="6600" b="1" kern="100" noProof="0" dirty="0">
                <a:effectLst/>
                <a:latin typeface="Arial" panose="020B0604020202020204" pitchFamily="34" charset="0"/>
                <a:ea typeface="Calibri" panose="020F0502020204030204" pitchFamily="34" charset="0"/>
                <a:cs typeface="Arial" panose="020B0604020202020204" pitchFamily="34" charset="0"/>
              </a:rPr>
              <a:t>1</a:t>
            </a:r>
          </a:p>
        </p:txBody>
      </p:sp>
      <p:pic>
        <p:nvPicPr>
          <p:cNvPr id="4" name="Picture 3">
            <a:extLst>
              <a:ext uri="{FF2B5EF4-FFF2-40B4-BE49-F238E27FC236}">
                <a16:creationId xmlns:a16="http://schemas.microsoft.com/office/drawing/2014/main" id="{B01ED0D7-6E36-0DA5-D202-709BAEFB5D7A}"/>
              </a:ext>
            </a:extLst>
          </p:cNvPr>
          <p:cNvPicPr>
            <a:picLocks noChangeAspect="1"/>
          </p:cNvPicPr>
          <p:nvPr/>
        </p:nvPicPr>
        <p:blipFill>
          <a:blip r:embed="rId3"/>
          <a:srcRect l="7479" t="12477" r="8504" b="68779"/>
          <a:stretch>
            <a:fillRect/>
          </a:stretch>
        </p:blipFill>
        <p:spPr>
          <a:xfrm rot="10800000">
            <a:off x="3733798" y="4753843"/>
            <a:ext cx="7610345" cy="1432153"/>
          </a:xfrm>
          <a:prstGeom prst="rect">
            <a:avLst/>
          </a:prstGeom>
        </p:spPr>
      </p:pic>
      <p:pic>
        <p:nvPicPr>
          <p:cNvPr id="10" name="Picture 9">
            <a:extLst>
              <a:ext uri="{FF2B5EF4-FFF2-40B4-BE49-F238E27FC236}">
                <a16:creationId xmlns:a16="http://schemas.microsoft.com/office/drawing/2014/main" id="{6EE8734C-6756-4079-794E-22AB1305D8B4}"/>
              </a:ext>
            </a:extLst>
          </p:cNvPr>
          <p:cNvPicPr>
            <a:picLocks noChangeAspect="1"/>
          </p:cNvPicPr>
          <p:nvPr/>
        </p:nvPicPr>
        <p:blipFill>
          <a:blip r:embed="rId4">
            <a:alphaModFix amt="35000"/>
          </a:blip>
          <a:srcRect t="62764" b="9868"/>
          <a:stretch>
            <a:fillRect/>
          </a:stretch>
        </p:blipFill>
        <p:spPr>
          <a:xfrm>
            <a:off x="-460208" y="6053490"/>
            <a:ext cx="13082171" cy="1432154"/>
          </a:xfrm>
          <a:prstGeom prst="rect">
            <a:avLst/>
          </a:prstGeom>
        </p:spPr>
      </p:pic>
      <p:pic>
        <p:nvPicPr>
          <p:cNvPr id="8" name="Picture 2" descr="UWTSD logo | Discover Dylan Thomas">
            <a:extLst>
              <a:ext uri="{FF2B5EF4-FFF2-40B4-BE49-F238E27FC236}">
                <a16:creationId xmlns:a16="http://schemas.microsoft.com/office/drawing/2014/main" id="{53FFBF23-37BE-AA00-487B-1319727AC0A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8338" y="96253"/>
            <a:ext cx="1163052" cy="465221"/>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9">
            <a:extLst>
              <a:ext uri="{FF2B5EF4-FFF2-40B4-BE49-F238E27FC236}">
                <a16:creationId xmlns:a16="http://schemas.microsoft.com/office/drawing/2014/main" id="{AD2D2113-943D-57E0-7854-713C53CE619A}"/>
              </a:ext>
            </a:extLst>
          </p:cNvPr>
          <p:cNvPicPr>
            <a:picLocks noChangeAspect="1"/>
          </p:cNvPicPr>
          <p:nvPr/>
        </p:nvPicPr>
        <p:blipFill>
          <a:blip r:embed="rId6">
            <a:alphaModFix amt="20000"/>
          </a:blip>
          <a:srcRect l="-3552" t="23803" r="3552" b="45372"/>
          <a:stretch>
            <a:fillRect/>
          </a:stretch>
        </p:blipFill>
        <p:spPr>
          <a:xfrm>
            <a:off x="-460209" y="6053490"/>
            <a:ext cx="13035419" cy="804509"/>
          </a:xfrm>
          <a:prstGeom prst="rect">
            <a:avLst/>
          </a:prstGeom>
        </p:spPr>
      </p:pic>
      <p:pic>
        <p:nvPicPr>
          <p:cNvPr id="3" name="Picture 2">
            <a:extLst>
              <a:ext uri="{FF2B5EF4-FFF2-40B4-BE49-F238E27FC236}">
                <a16:creationId xmlns:a16="http://schemas.microsoft.com/office/drawing/2014/main" id="{63606CF0-120C-35D5-EF8E-B8FDBF416FF2}"/>
              </a:ext>
            </a:extLst>
          </p:cNvPr>
          <p:cNvPicPr>
            <a:picLocks noChangeAspect="1"/>
          </p:cNvPicPr>
          <p:nvPr/>
        </p:nvPicPr>
        <p:blipFill>
          <a:blip r:embed="rId7"/>
          <a:stretch>
            <a:fillRect/>
          </a:stretch>
        </p:blipFill>
        <p:spPr>
          <a:xfrm>
            <a:off x="-357409" y="3390834"/>
            <a:ext cx="3164814" cy="3164814"/>
          </a:xfrm>
          <a:prstGeom prst="rect">
            <a:avLst/>
          </a:prstGeom>
        </p:spPr>
      </p:pic>
      <p:pic>
        <p:nvPicPr>
          <p:cNvPr id="5" name="Picture 4">
            <a:extLst>
              <a:ext uri="{FF2B5EF4-FFF2-40B4-BE49-F238E27FC236}">
                <a16:creationId xmlns:a16="http://schemas.microsoft.com/office/drawing/2014/main" id="{38FDCD54-9761-3401-C70D-64E6F9163B9B}"/>
              </a:ext>
            </a:extLst>
          </p:cNvPr>
          <p:cNvPicPr>
            <a:picLocks noChangeAspect="1"/>
          </p:cNvPicPr>
          <p:nvPr/>
        </p:nvPicPr>
        <p:blipFill>
          <a:blip r:embed="rId8"/>
          <a:srcRect t="58782"/>
          <a:stretch>
            <a:fillRect/>
          </a:stretch>
        </p:blipFill>
        <p:spPr>
          <a:xfrm>
            <a:off x="3866147" y="0"/>
            <a:ext cx="4459705" cy="1223243"/>
          </a:xfrm>
          <a:prstGeom prst="rect">
            <a:avLst/>
          </a:prstGeom>
        </p:spPr>
      </p:pic>
      <p:pic>
        <p:nvPicPr>
          <p:cNvPr id="13" name="Picture 12">
            <a:extLst>
              <a:ext uri="{FF2B5EF4-FFF2-40B4-BE49-F238E27FC236}">
                <a16:creationId xmlns:a16="http://schemas.microsoft.com/office/drawing/2014/main" id="{3044E547-79BF-7896-0C88-C129F3E4B4A7}"/>
              </a:ext>
            </a:extLst>
          </p:cNvPr>
          <p:cNvPicPr>
            <a:picLocks noChangeAspect="1"/>
          </p:cNvPicPr>
          <p:nvPr/>
        </p:nvPicPr>
        <p:blipFill>
          <a:blip r:embed="rId3"/>
          <a:srcRect l="7479" t="12477" r="8504" b="68779"/>
          <a:stretch>
            <a:fillRect/>
          </a:stretch>
        </p:blipFill>
        <p:spPr>
          <a:xfrm>
            <a:off x="2829871" y="3512683"/>
            <a:ext cx="7610345" cy="1432154"/>
          </a:xfrm>
          <a:prstGeom prst="rect">
            <a:avLst/>
          </a:prstGeom>
        </p:spPr>
      </p:pic>
      <p:pic>
        <p:nvPicPr>
          <p:cNvPr id="14" name="Picture 13">
            <a:extLst>
              <a:ext uri="{FF2B5EF4-FFF2-40B4-BE49-F238E27FC236}">
                <a16:creationId xmlns:a16="http://schemas.microsoft.com/office/drawing/2014/main" id="{2556BA81-8616-79BB-EF37-3C9795278A81}"/>
              </a:ext>
            </a:extLst>
          </p:cNvPr>
          <p:cNvPicPr>
            <a:picLocks noChangeAspect="1"/>
          </p:cNvPicPr>
          <p:nvPr/>
        </p:nvPicPr>
        <p:blipFill>
          <a:blip r:embed="rId3"/>
          <a:srcRect l="7140" t="31882" r="8844" b="49374"/>
          <a:stretch>
            <a:fillRect/>
          </a:stretch>
        </p:blipFill>
        <p:spPr>
          <a:xfrm>
            <a:off x="1204493" y="2258550"/>
            <a:ext cx="7748336" cy="1451876"/>
          </a:xfrm>
          <a:prstGeom prst="rect">
            <a:avLst/>
          </a:prstGeom>
        </p:spPr>
      </p:pic>
      <p:sp>
        <p:nvSpPr>
          <p:cNvPr id="23" name="TextBox 22">
            <a:extLst>
              <a:ext uri="{FF2B5EF4-FFF2-40B4-BE49-F238E27FC236}">
                <a16:creationId xmlns:a16="http://schemas.microsoft.com/office/drawing/2014/main" id="{5B8E1603-0254-7DC9-0518-8DEA2DDB5767}"/>
              </a:ext>
            </a:extLst>
          </p:cNvPr>
          <p:cNvSpPr txBox="1"/>
          <p:nvPr/>
        </p:nvSpPr>
        <p:spPr>
          <a:xfrm>
            <a:off x="2331680" y="1290358"/>
            <a:ext cx="5313033" cy="1020921"/>
          </a:xfrm>
          <a:prstGeom prst="rect">
            <a:avLst/>
          </a:prstGeom>
          <a:noFill/>
        </p:spPr>
        <p:txBody>
          <a:bodyPr wrap="square">
            <a:spAutoFit/>
          </a:bodyPr>
          <a:lstStyle/>
          <a:p>
            <a:pPr algn="just">
              <a:lnSpc>
                <a:spcPct val="115000"/>
              </a:lnSpc>
              <a:spcAft>
                <a:spcPts val="800"/>
              </a:spcAft>
            </a:pPr>
            <a:r>
              <a:rPr lang="en-GB" kern="100" noProof="0" dirty="0">
                <a:effectLst/>
                <a:latin typeface="Arial" panose="020B0604020202020204" pitchFamily="34" charset="0"/>
                <a:ea typeface="Calibri" panose="020F0502020204030204" pitchFamily="34" charset="0"/>
                <a:cs typeface="Arial" panose="020B0604020202020204" pitchFamily="34" charset="0"/>
              </a:rPr>
              <a:t>Though it captures relational disruption, however, not the total complexity of young caring. </a:t>
            </a:r>
            <a:r>
              <a:rPr lang="en-GB" noProof="0" dirty="0">
                <a:latin typeface="Arial" panose="020B0604020202020204" pitchFamily="34" charset="0"/>
                <a:cs typeface="Arial" panose="020B0604020202020204" pitchFamily="34" charset="0"/>
              </a:rPr>
              <a:t>(Foster </a:t>
            </a:r>
            <a:r>
              <a:rPr lang="en-GB" i="1" noProof="0" dirty="0">
                <a:latin typeface="Arial" panose="020B0604020202020204" pitchFamily="34" charset="0"/>
                <a:cs typeface="Arial" panose="020B0604020202020204" pitchFamily="34" charset="0"/>
              </a:rPr>
              <a:t>et al.</a:t>
            </a:r>
            <a:r>
              <a:rPr lang="en-GB" noProof="0" dirty="0">
                <a:latin typeface="Arial" panose="020B0604020202020204" pitchFamily="34" charset="0"/>
                <a:cs typeface="Arial" panose="020B0604020202020204" pitchFamily="34" charset="0"/>
              </a:rPr>
              <a:t>, 2025)</a:t>
            </a:r>
            <a:r>
              <a:rPr lang="en-GB" kern="100" noProof="0" dirty="0">
                <a:effectLst/>
                <a:latin typeface="Arial" panose="020B0604020202020204" pitchFamily="34" charset="0"/>
                <a:ea typeface="Calibri" panose="020F0502020204030204" pitchFamily="34" charset="0"/>
                <a:cs typeface="Arial" panose="020B0604020202020204" pitchFamily="34" charset="0"/>
              </a:rPr>
              <a:t>.</a:t>
            </a:r>
          </a:p>
        </p:txBody>
      </p:sp>
      <p:sp>
        <p:nvSpPr>
          <p:cNvPr id="26" name="TextBox 25">
            <a:extLst>
              <a:ext uri="{FF2B5EF4-FFF2-40B4-BE49-F238E27FC236}">
                <a16:creationId xmlns:a16="http://schemas.microsoft.com/office/drawing/2014/main" id="{3D0F5369-FA6C-FC30-F04C-774F6E72FD7C}"/>
              </a:ext>
            </a:extLst>
          </p:cNvPr>
          <p:cNvSpPr txBox="1"/>
          <p:nvPr/>
        </p:nvSpPr>
        <p:spPr>
          <a:xfrm>
            <a:off x="7782127" y="2307068"/>
            <a:ext cx="320842" cy="1160959"/>
          </a:xfrm>
          <a:prstGeom prst="rect">
            <a:avLst/>
          </a:prstGeom>
          <a:noFill/>
        </p:spPr>
        <p:txBody>
          <a:bodyPr wrap="square">
            <a:spAutoFit/>
          </a:bodyPr>
          <a:lstStyle/>
          <a:p>
            <a:pPr marL="0" marR="0" algn="just">
              <a:lnSpc>
                <a:spcPct val="115000"/>
              </a:lnSpc>
              <a:spcAft>
                <a:spcPts val="800"/>
              </a:spcAft>
              <a:buNone/>
            </a:pPr>
            <a:r>
              <a:rPr lang="en-GB" sz="6600" b="1" kern="100" noProof="0" dirty="0">
                <a:latin typeface="Arial" panose="020B0604020202020204" pitchFamily="34" charset="0"/>
                <a:ea typeface="Calibri" panose="020F0502020204030204" pitchFamily="34" charset="0"/>
                <a:cs typeface="Arial" panose="020B0604020202020204" pitchFamily="34" charset="0"/>
              </a:rPr>
              <a:t>2</a:t>
            </a:r>
            <a:endParaRPr lang="en-GB" sz="6600" b="1" kern="100" noProof="0" dirty="0">
              <a:effectLst/>
              <a:latin typeface="Arial" panose="020B0604020202020204" pitchFamily="34" charset="0"/>
              <a:ea typeface="Calibri" panose="020F050202020403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EC08C57B-9F75-6E56-2FB0-4E4183A7F896}"/>
              </a:ext>
            </a:extLst>
          </p:cNvPr>
          <p:cNvSpPr txBox="1"/>
          <p:nvPr/>
        </p:nvSpPr>
        <p:spPr>
          <a:xfrm>
            <a:off x="3412956" y="3658617"/>
            <a:ext cx="320842" cy="1160959"/>
          </a:xfrm>
          <a:prstGeom prst="rect">
            <a:avLst/>
          </a:prstGeom>
          <a:noFill/>
        </p:spPr>
        <p:txBody>
          <a:bodyPr wrap="square">
            <a:spAutoFit/>
          </a:bodyPr>
          <a:lstStyle/>
          <a:p>
            <a:pPr marL="0" marR="0" algn="just">
              <a:lnSpc>
                <a:spcPct val="115000"/>
              </a:lnSpc>
              <a:spcAft>
                <a:spcPts val="800"/>
              </a:spcAft>
              <a:buNone/>
            </a:pPr>
            <a:r>
              <a:rPr lang="en-GB" sz="6600" b="1" kern="100" noProof="0" dirty="0">
                <a:latin typeface="Arial" panose="020B0604020202020204" pitchFamily="34" charset="0"/>
                <a:ea typeface="Calibri" panose="020F0502020204030204" pitchFamily="34" charset="0"/>
                <a:cs typeface="Arial" panose="020B0604020202020204" pitchFamily="34" charset="0"/>
              </a:rPr>
              <a:t>3</a:t>
            </a:r>
            <a:endParaRPr lang="en-GB" sz="6600" b="1" kern="100" noProof="0" dirty="0">
              <a:effectLst/>
              <a:latin typeface="Arial" panose="020B0604020202020204" pitchFamily="34" charset="0"/>
              <a:ea typeface="Calibri" panose="020F050202020403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C261C2E2-E332-A9A3-5D43-1E81B4868895}"/>
              </a:ext>
            </a:extLst>
          </p:cNvPr>
          <p:cNvSpPr txBox="1"/>
          <p:nvPr/>
        </p:nvSpPr>
        <p:spPr>
          <a:xfrm>
            <a:off x="4034589" y="5037498"/>
            <a:ext cx="5165181" cy="923330"/>
          </a:xfrm>
          <a:prstGeom prst="rect">
            <a:avLst/>
          </a:prstGeom>
          <a:noFill/>
        </p:spPr>
        <p:txBody>
          <a:bodyPr wrap="square">
            <a:spAutoFit/>
          </a:bodyPr>
          <a:lstStyle/>
          <a:p>
            <a:pPr algn="just"/>
            <a:r>
              <a:rPr lang="en-GB" noProof="0" dirty="0">
                <a:latin typeface="Arial" panose="020B0604020202020204" pitchFamily="34" charset="0"/>
                <a:cs typeface="Arial" panose="020B0604020202020204" pitchFamily="34" charset="0"/>
              </a:rPr>
              <a:t>This entails that emotional security is just a side of the explanation for Jenny. Therefore, wider contextual analysis is needed for understanding..</a:t>
            </a:r>
          </a:p>
        </p:txBody>
      </p:sp>
      <p:sp>
        <p:nvSpPr>
          <p:cNvPr id="12" name="TextBox 11">
            <a:extLst>
              <a:ext uri="{FF2B5EF4-FFF2-40B4-BE49-F238E27FC236}">
                <a16:creationId xmlns:a16="http://schemas.microsoft.com/office/drawing/2014/main" id="{E2C1A38E-4DBE-861C-C59B-321CDF7EEED3}"/>
              </a:ext>
            </a:extLst>
          </p:cNvPr>
          <p:cNvSpPr txBox="1"/>
          <p:nvPr/>
        </p:nvSpPr>
        <p:spPr>
          <a:xfrm>
            <a:off x="10096908" y="4852431"/>
            <a:ext cx="320842" cy="1160959"/>
          </a:xfrm>
          <a:prstGeom prst="rect">
            <a:avLst/>
          </a:prstGeom>
          <a:noFill/>
        </p:spPr>
        <p:txBody>
          <a:bodyPr wrap="square">
            <a:spAutoFit/>
          </a:bodyPr>
          <a:lstStyle/>
          <a:p>
            <a:pPr marL="0" marR="0" algn="just">
              <a:lnSpc>
                <a:spcPct val="115000"/>
              </a:lnSpc>
              <a:spcAft>
                <a:spcPts val="800"/>
              </a:spcAft>
              <a:buNone/>
            </a:pPr>
            <a:r>
              <a:rPr lang="en-GB" sz="6600" b="1" kern="100" noProof="0" dirty="0">
                <a:effectLst/>
                <a:latin typeface="Arial" panose="020B0604020202020204" pitchFamily="34" charset="0"/>
                <a:ea typeface="Calibri" panose="020F0502020204030204" pitchFamily="34" charset="0"/>
                <a:cs typeface="Arial" panose="020B0604020202020204" pitchFamily="34" charset="0"/>
              </a:rPr>
              <a:t>4</a:t>
            </a:r>
          </a:p>
        </p:txBody>
      </p:sp>
      <p:sp>
        <p:nvSpPr>
          <p:cNvPr id="22" name="TextBox 21">
            <a:extLst>
              <a:ext uri="{FF2B5EF4-FFF2-40B4-BE49-F238E27FC236}">
                <a16:creationId xmlns:a16="http://schemas.microsoft.com/office/drawing/2014/main" id="{52DB0B6C-F71D-9FB9-C3EE-855D15E104AB}"/>
              </a:ext>
            </a:extLst>
          </p:cNvPr>
          <p:cNvSpPr txBox="1"/>
          <p:nvPr/>
        </p:nvSpPr>
        <p:spPr>
          <a:xfrm>
            <a:off x="4952997" y="3690433"/>
            <a:ext cx="4743525" cy="1200329"/>
          </a:xfrm>
          <a:prstGeom prst="rect">
            <a:avLst/>
          </a:prstGeom>
          <a:noFill/>
        </p:spPr>
        <p:txBody>
          <a:bodyPr wrap="square">
            <a:spAutoFit/>
          </a:bodyPr>
          <a:lstStyle/>
          <a:p>
            <a:pPr algn="just"/>
            <a:r>
              <a:rPr lang="en-GB" noProof="0" dirty="0">
                <a:latin typeface="Arial" panose="020B0604020202020204" pitchFamily="34" charset="0"/>
                <a:cs typeface="Arial" panose="020B0604020202020204" pitchFamily="34" charset="0"/>
              </a:rPr>
              <a:t>Sensitivity to other cultural caregiving contexts is limited due to its Western assumptions (Bard, Keller and Leavens, 2025).</a:t>
            </a:r>
          </a:p>
        </p:txBody>
      </p:sp>
      <p:sp>
        <p:nvSpPr>
          <p:cNvPr id="28" name="TextBox 27">
            <a:extLst>
              <a:ext uri="{FF2B5EF4-FFF2-40B4-BE49-F238E27FC236}">
                <a16:creationId xmlns:a16="http://schemas.microsoft.com/office/drawing/2014/main" id="{85CF08FE-7BBA-DAC1-A4EF-8FE733FD3A0A}"/>
              </a:ext>
            </a:extLst>
          </p:cNvPr>
          <p:cNvSpPr txBox="1"/>
          <p:nvPr/>
        </p:nvSpPr>
        <p:spPr>
          <a:xfrm>
            <a:off x="1583287" y="2476344"/>
            <a:ext cx="5391890" cy="1029769"/>
          </a:xfrm>
          <a:prstGeom prst="rect">
            <a:avLst/>
          </a:prstGeom>
          <a:noFill/>
        </p:spPr>
        <p:txBody>
          <a:bodyPr wrap="square">
            <a:spAutoFit/>
          </a:bodyPr>
          <a:lstStyle/>
          <a:p>
            <a:pPr marL="228600">
              <a:lnSpc>
                <a:spcPct val="115000"/>
              </a:lnSpc>
              <a:spcAft>
                <a:spcPts val="800"/>
              </a:spcAft>
            </a:pPr>
            <a:r>
              <a:rPr lang="en-GB" sz="1800" kern="100" noProof="0" dirty="0">
                <a:effectLst/>
                <a:latin typeface="Arial" panose="020B0604020202020204" pitchFamily="34" charset="0"/>
                <a:ea typeface="Calibri" panose="020F0502020204030204" pitchFamily="34" charset="0"/>
                <a:cs typeface="Arial" panose="020B0604020202020204" pitchFamily="34" charset="0"/>
              </a:rPr>
              <a:t>Educational pressure, caregiving pressure and service-related support gaps are underestimated by the theory </a:t>
            </a:r>
            <a:r>
              <a:rPr lang="en-US" dirty="0">
                <a:latin typeface="Arial" panose="020B0604020202020204" pitchFamily="34" charset="0"/>
                <a:cs typeface="Arial" panose="020B0604020202020204" pitchFamily="34" charset="0"/>
              </a:rPr>
              <a:t>(Bosmans </a:t>
            </a:r>
            <a:r>
              <a:rPr lang="en-US" i="1" dirty="0">
                <a:latin typeface="Arial" panose="020B0604020202020204" pitchFamily="34" charset="0"/>
                <a:cs typeface="Arial" panose="020B0604020202020204" pitchFamily="34" charset="0"/>
              </a:rPr>
              <a:t>et al.</a:t>
            </a:r>
            <a:r>
              <a:rPr lang="en-US" dirty="0">
                <a:latin typeface="Arial" panose="020B0604020202020204" pitchFamily="34" charset="0"/>
                <a:cs typeface="Arial" panose="020B0604020202020204" pitchFamily="34" charset="0"/>
              </a:rPr>
              <a:t>, 2022)</a:t>
            </a:r>
            <a:r>
              <a:rPr lang="en-GB" sz="1800" kern="100" noProof="0" dirty="0">
                <a:effectLst/>
                <a:latin typeface="Arial" panose="020B0604020202020204" pitchFamily="34" charset="0"/>
                <a:ea typeface="Calibri" panose="020F0502020204030204" pitchFamily="34" charset="0"/>
                <a:cs typeface="Arial" panose="020B0604020202020204" pitchFamily="34" charset="0"/>
              </a:rPr>
              <a:t>.</a:t>
            </a:r>
          </a:p>
        </p:txBody>
      </p:sp>
      <p:sp>
        <p:nvSpPr>
          <p:cNvPr id="29" name="Rectangle 1">
            <a:extLst>
              <a:ext uri="{FF2B5EF4-FFF2-40B4-BE49-F238E27FC236}">
                <a16:creationId xmlns:a16="http://schemas.microsoft.com/office/drawing/2014/main" id="{B474B79E-9F8D-C7ED-5AED-79CED4D91310}"/>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(Bosmans </a:t>
            </a:r>
            <a:r>
              <a:rPr kumimoji="0" lang="en-US" altLang="en-US" sz="12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et al.</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2022)</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9861157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25D0507-2CC5-8066-B692-4ECC3209E7BB}"/>
              </a:ext>
            </a:extLst>
          </p:cNvPr>
          <p:cNvPicPr>
            <a:picLocks noChangeAspect="1"/>
          </p:cNvPicPr>
          <p:nvPr/>
        </p:nvPicPr>
        <p:blipFill>
          <a:blip r:embed="rId3">
            <a:alphaModFix amt="35000"/>
          </a:blip>
          <a:srcRect t="62764" b="9868"/>
          <a:stretch>
            <a:fillRect/>
          </a:stretch>
        </p:blipFill>
        <p:spPr>
          <a:xfrm>
            <a:off x="-460208" y="6053490"/>
            <a:ext cx="13082171" cy="1432154"/>
          </a:xfrm>
          <a:prstGeom prst="rect">
            <a:avLst/>
          </a:prstGeom>
        </p:spPr>
      </p:pic>
      <p:pic>
        <p:nvPicPr>
          <p:cNvPr id="19" name="Picture 18">
            <a:extLst>
              <a:ext uri="{FF2B5EF4-FFF2-40B4-BE49-F238E27FC236}">
                <a16:creationId xmlns:a16="http://schemas.microsoft.com/office/drawing/2014/main" id="{9F3A1D57-10CC-A8ED-AC62-32094C105951}"/>
              </a:ext>
            </a:extLst>
          </p:cNvPr>
          <p:cNvPicPr>
            <a:picLocks noChangeAspect="1"/>
          </p:cNvPicPr>
          <p:nvPr/>
        </p:nvPicPr>
        <p:blipFill>
          <a:blip r:embed="rId4">
            <a:alphaModFix amt="35000"/>
          </a:blip>
          <a:stretch>
            <a:fillRect/>
          </a:stretch>
        </p:blipFill>
        <p:spPr>
          <a:xfrm>
            <a:off x="-49750" y="-4598453"/>
            <a:ext cx="12214500" cy="5482775"/>
          </a:xfrm>
          <a:prstGeom prst="rect">
            <a:avLst/>
          </a:prstGeom>
        </p:spPr>
      </p:pic>
      <p:pic>
        <p:nvPicPr>
          <p:cNvPr id="8" name="Picture 2" descr="UWTSD logo | Discover Dylan Thomas">
            <a:extLst>
              <a:ext uri="{FF2B5EF4-FFF2-40B4-BE49-F238E27FC236}">
                <a16:creationId xmlns:a16="http://schemas.microsoft.com/office/drawing/2014/main" id="{5ACEBAA3-FF75-EEA4-803B-8476660FC50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8338" y="96253"/>
            <a:ext cx="1163052" cy="465221"/>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9">
            <a:extLst>
              <a:ext uri="{FF2B5EF4-FFF2-40B4-BE49-F238E27FC236}">
                <a16:creationId xmlns:a16="http://schemas.microsoft.com/office/drawing/2014/main" id="{ABAA5BFC-F1A0-E653-C73B-F29FE224C9CC}"/>
              </a:ext>
            </a:extLst>
          </p:cNvPr>
          <p:cNvPicPr>
            <a:picLocks noChangeAspect="1"/>
          </p:cNvPicPr>
          <p:nvPr/>
        </p:nvPicPr>
        <p:blipFill>
          <a:blip r:embed="rId4">
            <a:alphaModFix amt="20000"/>
          </a:blip>
          <a:srcRect l="-3552" t="23803" r="3552" b="45372"/>
          <a:stretch>
            <a:fillRect/>
          </a:stretch>
        </p:blipFill>
        <p:spPr>
          <a:xfrm>
            <a:off x="-460209" y="6053490"/>
            <a:ext cx="13035419" cy="804509"/>
          </a:xfrm>
          <a:prstGeom prst="rect">
            <a:avLst/>
          </a:prstGeom>
        </p:spPr>
      </p:pic>
      <p:sp>
        <p:nvSpPr>
          <p:cNvPr id="21" name="TextBox 20">
            <a:extLst>
              <a:ext uri="{FF2B5EF4-FFF2-40B4-BE49-F238E27FC236}">
                <a16:creationId xmlns:a16="http://schemas.microsoft.com/office/drawing/2014/main" id="{A924AB90-16E9-0AE9-1E9E-09AF4F597BE5}"/>
              </a:ext>
            </a:extLst>
          </p:cNvPr>
          <p:cNvSpPr txBox="1"/>
          <p:nvPr/>
        </p:nvSpPr>
        <p:spPr>
          <a:xfrm>
            <a:off x="2951235" y="-38691"/>
            <a:ext cx="6212530" cy="1077218"/>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3200" b="1" noProof="0" dirty="0">
                <a:latin typeface="Arial" panose="020B0604020202020204" pitchFamily="34" charset="0"/>
                <a:cs typeface="Arial" panose="020B0604020202020204" pitchFamily="34" charset="0"/>
              </a:rPr>
              <a:t>Critical Evaluation Using Gibb’s Reflective Cycle</a:t>
            </a:r>
          </a:p>
        </p:txBody>
      </p:sp>
      <p:pic>
        <p:nvPicPr>
          <p:cNvPr id="22" name="Picture 21">
            <a:extLst>
              <a:ext uri="{FF2B5EF4-FFF2-40B4-BE49-F238E27FC236}">
                <a16:creationId xmlns:a16="http://schemas.microsoft.com/office/drawing/2014/main" id="{6A8A91AD-CFE3-DFCC-E669-4E3997349352}"/>
              </a:ext>
            </a:extLst>
          </p:cNvPr>
          <p:cNvPicPr>
            <a:picLocks noChangeAspect="1"/>
          </p:cNvPicPr>
          <p:nvPr/>
        </p:nvPicPr>
        <p:blipFill>
          <a:blip r:embed="rId6"/>
          <a:stretch>
            <a:fillRect/>
          </a:stretch>
        </p:blipFill>
        <p:spPr>
          <a:xfrm>
            <a:off x="9630602" y="2077754"/>
            <a:ext cx="2534148" cy="2534148"/>
          </a:xfrm>
          <a:prstGeom prst="rect">
            <a:avLst/>
          </a:prstGeom>
        </p:spPr>
      </p:pic>
      <p:sp>
        <p:nvSpPr>
          <p:cNvPr id="24" name="TextBox 23">
            <a:extLst>
              <a:ext uri="{FF2B5EF4-FFF2-40B4-BE49-F238E27FC236}">
                <a16:creationId xmlns:a16="http://schemas.microsoft.com/office/drawing/2014/main" id="{1CA8D258-C20E-7E2B-9EFE-CF7BC684DAF9}"/>
              </a:ext>
            </a:extLst>
          </p:cNvPr>
          <p:cNvSpPr txBox="1"/>
          <p:nvPr/>
        </p:nvSpPr>
        <p:spPr>
          <a:xfrm>
            <a:off x="9558751" y="4508872"/>
            <a:ext cx="2677849" cy="963534"/>
          </a:xfrm>
          <a:prstGeom prst="rect">
            <a:avLst/>
          </a:prstGeom>
          <a:noFill/>
        </p:spPr>
        <p:txBody>
          <a:bodyPr wrap="square">
            <a:spAutoFit/>
          </a:bodyPr>
          <a:lstStyle/>
          <a:p>
            <a:pPr algn="l">
              <a:lnSpc>
                <a:spcPts val="3725"/>
              </a:lnSpc>
            </a:pPr>
            <a:r>
              <a:rPr lang="en-GB" sz="1400" b="1" noProof="0" dirty="0">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rPr>
              <a:t>Figure:</a:t>
            </a:r>
            <a:r>
              <a:rPr lang="en-GB" sz="1400" noProof="0" dirty="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Gibb’s Reflective Cycle</a:t>
            </a:r>
          </a:p>
          <a:p>
            <a:pPr algn="l">
              <a:lnSpc>
                <a:spcPts val="3725"/>
              </a:lnSpc>
              <a:spcBef>
                <a:spcPct val="0"/>
              </a:spcBef>
            </a:pPr>
            <a:r>
              <a:rPr lang="en-GB" sz="1400" b="1" noProof="0" dirty="0">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rPr>
              <a:t>Source:</a:t>
            </a:r>
            <a:r>
              <a:rPr lang="en-GB" sz="1400" noProof="0" dirty="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a:t>
            </a:r>
            <a:r>
              <a:rPr lang="en-GB" sz="1400" noProof="0" dirty="0" err="1">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Harithuddin</a:t>
            </a:r>
            <a:r>
              <a:rPr lang="en-GB" sz="1400" noProof="0" dirty="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(2021)</a:t>
            </a:r>
          </a:p>
        </p:txBody>
      </p:sp>
      <p:cxnSp>
        <p:nvCxnSpPr>
          <p:cNvPr id="26" name="Straight Connector 25">
            <a:extLst>
              <a:ext uri="{FF2B5EF4-FFF2-40B4-BE49-F238E27FC236}">
                <a16:creationId xmlns:a16="http://schemas.microsoft.com/office/drawing/2014/main" id="{215F6E83-9388-5CFB-7B1C-CFC68D580B37}"/>
              </a:ext>
            </a:extLst>
          </p:cNvPr>
          <p:cNvCxnSpPr/>
          <p:nvPr/>
        </p:nvCxnSpPr>
        <p:spPr>
          <a:xfrm>
            <a:off x="4767513" y="1114220"/>
            <a:ext cx="0" cy="4764505"/>
          </a:xfrm>
          <a:prstGeom prst="line">
            <a:avLst/>
          </a:prstGeom>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8544896C-F6A2-3559-4AFA-E54BAF57D66A}"/>
              </a:ext>
            </a:extLst>
          </p:cNvPr>
          <p:cNvCxnSpPr/>
          <p:nvPr/>
        </p:nvCxnSpPr>
        <p:spPr>
          <a:xfrm>
            <a:off x="9550219" y="1046747"/>
            <a:ext cx="0" cy="4764505"/>
          </a:xfrm>
          <a:prstGeom prst="line">
            <a:avLst/>
          </a:prstGeom>
        </p:spPr>
        <p:style>
          <a:lnRef idx="2">
            <a:schemeClr val="accent1"/>
          </a:lnRef>
          <a:fillRef idx="0">
            <a:schemeClr val="accent1"/>
          </a:fillRef>
          <a:effectRef idx="1">
            <a:schemeClr val="accent1"/>
          </a:effectRef>
          <a:fontRef idx="minor">
            <a:schemeClr val="tx1"/>
          </a:fontRef>
        </p:style>
      </p:cxnSp>
      <p:sp>
        <p:nvSpPr>
          <p:cNvPr id="29" name="TextBox 28">
            <a:extLst>
              <a:ext uri="{FF2B5EF4-FFF2-40B4-BE49-F238E27FC236}">
                <a16:creationId xmlns:a16="http://schemas.microsoft.com/office/drawing/2014/main" id="{AF0FAB18-A697-7877-F02D-2B2860FC8E17}"/>
              </a:ext>
            </a:extLst>
          </p:cNvPr>
          <p:cNvSpPr txBox="1"/>
          <p:nvPr/>
        </p:nvSpPr>
        <p:spPr>
          <a:xfrm>
            <a:off x="128336" y="1134164"/>
            <a:ext cx="1528261" cy="369332"/>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ctr"/>
            <a:r>
              <a:rPr lang="en-GB" sz="1800" b="1" noProof="0" dirty="0">
                <a:effectLst/>
                <a:latin typeface="Arial" panose="020B0604020202020204" pitchFamily="34" charset="0"/>
                <a:ea typeface="Calibri" panose="020F0502020204030204" pitchFamily="34" charset="0"/>
                <a:cs typeface="Arial" panose="020B0604020202020204" pitchFamily="34" charset="0"/>
              </a:rPr>
              <a:t>Description</a:t>
            </a:r>
            <a:endParaRPr lang="en-GB" noProof="0" dirty="0">
              <a:latin typeface="Arial" panose="020B0604020202020204" pitchFamily="34" charset="0"/>
              <a:cs typeface="Arial" panose="020B0604020202020204" pitchFamily="34" charset="0"/>
            </a:endParaRPr>
          </a:p>
        </p:txBody>
      </p:sp>
      <p:sp>
        <p:nvSpPr>
          <p:cNvPr id="31" name="TextBox 30">
            <a:extLst>
              <a:ext uri="{FF2B5EF4-FFF2-40B4-BE49-F238E27FC236}">
                <a16:creationId xmlns:a16="http://schemas.microsoft.com/office/drawing/2014/main" id="{F3DEA542-0530-42F8-97FA-69FE68B7100D}"/>
              </a:ext>
            </a:extLst>
          </p:cNvPr>
          <p:cNvSpPr txBox="1"/>
          <p:nvPr/>
        </p:nvSpPr>
        <p:spPr>
          <a:xfrm>
            <a:off x="128336" y="1516066"/>
            <a:ext cx="4004667" cy="917687"/>
          </a:xfrm>
          <a:prstGeom prst="rect">
            <a:avLst/>
          </a:prstGeom>
          <a:noFill/>
        </p:spPr>
        <p:txBody>
          <a:bodyPr wrap="square">
            <a:spAutoFit/>
          </a:bodyPr>
          <a:lstStyle/>
          <a:p>
            <a:pPr marL="285750" marR="0" indent="-285750" algn="just">
              <a:lnSpc>
                <a:spcPct val="115000"/>
              </a:lnSpc>
              <a:spcAft>
                <a:spcPts val="800"/>
              </a:spcAft>
              <a:buFont typeface="Wingdings" panose="05000000000000000000" pitchFamily="2" charset="2"/>
              <a:buChar char="Ø"/>
            </a:pPr>
            <a:r>
              <a:rPr lang="en-GB" sz="1600" kern="100" noProof="0" dirty="0">
                <a:effectLst/>
                <a:latin typeface="Arial" panose="020B0604020202020204" pitchFamily="34" charset="0"/>
                <a:ea typeface="Calibri" panose="020F0502020204030204" pitchFamily="34" charset="0"/>
                <a:cs typeface="Arial" panose="020B0604020202020204" pitchFamily="34" charset="0"/>
              </a:rPr>
              <a:t>Attachment theory was used in analysing Jenny’s situation. And I flet confident applying it.</a:t>
            </a:r>
          </a:p>
        </p:txBody>
      </p:sp>
      <p:sp>
        <p:nvSpPr>
          <p:cNvPr id="32" name="TextBox 31">
            <a:extLst>
              <a:ext uri="{FF2B5EF4-FFF2-40B4-BE49-F238E27FC236}">
                <a16:creationId xmlns:a16="http://schemas.microsoft.com/office/drawing/2014/main" id="{1BDE0E97-EEA5-8F21-0CE7-711942D94807}"/>
              </a:ext>
            </a:extLst>
          </p:cNvPr>
          <p:cNvSpPr txBox="1"/>
          <p:nvPr/>
        </p:nvSpPr>
        <p:spPr>
          <a:xfrm>
            <a:off x="128338" y="2574872"/>
            <a:ext cx="1528261" cy="369332"/>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algn="ctr"/>
            <a:r>
              <a:rPr lang="en-GB" sz="1800" b="1" noProof="0" dirty="0">
                <a:effectLst/>
                <a:latin typeface="Arial" panose="020B0604020202020204" pitchFamily="34" charset="0"/>
                <a:ea typeface="Calibri" panose="020F0502020204030204" pitchFamily="34" charset="0"/>
                <a:cs typeface="Arial" panose="020B0604020202020204" pitchFamily="34" charset="0"/>
              </a:rPr>
              <a:t>Feelings</a:t>
            </a:r>
            <a:endParaRPr lang="en-GB" noProof="0" dirty="0">
              <a:latin typeface="Arial" panose="020B0604020202020204" pitchFamily="34" charset="0"/>
              <a:cs typeface="Arial" panose="020B0604020202020204" pitchFamily="34" charset="0"/>
            </a:endParaRPr>
          </a:p>
        </p:txBody>
      </p:sp>
      <p:sp>
        <p:nvSpPr>
          <p:cNvPr id="34" name="TextBox 33">
            <a:extLst>
              <a:ext uri="{FF2B5EF4-FFF2-40B4-BE49-F238E27FC236}">
                <a16:creationId xmlns:a16="http://schemas.microsoft.com/office/drawing/2014/main" id="{31A90EB7-E969-7438-079B-57782AD5CF63}"/>
              </a:ext>
            </a:extLst>
          </p:cNvPr>
          <p:cNvSpPr txBox="1"/>
          <p:nvPr/>
        </p:nvSpPr>
        <p:spPr>
          <a:xfrm>
            <a:off x="191939" y="3034298"/>
            <a:ext cx="4503724" cy="1483996"/>
          </a:xfrm>
          <a:prstGeom prst="rect">
            <a:avLst/>
          </a:prstGeom>
          <a:noFill/>
        </p:spPr>
        <p:txBody>
          <a:bodyPr wrap="square">
            <a:spAutoFit/>
          </a:bodyPr>
          <a:lstStyle/>
          <a:p>
            <a:pPr marL="285750" marR="0" indent="-285750" algn="just">
              <a:lnSpc>
                <a:spcPct val="115000"/>
              </a:lnSpc>
              <a:spcAft>
                <a:spcPts val="800"/>
              </a:spcAft>
              <a:buFont typeface="Wingdings" panose="05000000000000000000" pitchFamily="2" charset="2"/>
              <a:buChar char="Ø"/>
            </a:pPr>
            <a:r>
              <a:rPr lang="en-GB" sz="1600" kern="100" noProof="0" dirty="0">
                <a:effectLst/>
                <a:latin typeface="Arial" panose="020B0604020202020204" pitchFamily="34" charset="0"/>
                <a:ea typeface="Calibri" panose="020F0502020204030204" pitchFamily="34" charset="0"/>
                <a:cs typeface="Arial" panose="020B0604020202020204" pitchFamily="34" charset="0"/>
              </a:rPr>
              <a:t>Initially, the focus was just on the psychological explanations of caregiving. Because the theory appear to provide explanation for Jenny’s emotional experience.</a:t>
            </a:r>
          </a:p>
        </p:txBody>
      </p:sp>
      <p:sp>
        <p:nvSpPr>
          <p:cNvPr id="35" name="TextBox 34">
            <a:extLst>
              <a:ext uri="{FF2B5EF4-FFF2-40B4-BE49-F238E27FC236}">
                <a16:creationId xmlns:a16="http://schemas.microsoft.com/office/drawing/2014/main" id="{6484988E-6631-4866-11E3-41A91749A08F}"/>
              </a:ext>
            </a:extLst>
          </p:cNvPr>
          <p:cNvSpPr txBox="1"/>
          <p:nvPr/>
        </p:nvSpPr>
        <p:spPr>
          <a:xfrm>
            <a:off x="128337" y="4585167"/>
            <a:ext cx="1528261" cy="369332"/>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pPr algn="ctr"/>
            <a:r>
              <a:rPr lang="en-GB" sz="1800" b="1" noProof="0" dirty="0">
                <a:effectLst/>
                <a:latin typeface="Arial" panose="020B0604020202020204" pitchFamily="34" charset="0"/>
                <a:ea typeface="Calibri" panose="020F0502020204030204" pitchFamily="34" charset="0"/>
                <a:cs typeface="Arial" panose="020B0604020202020204" pitchFamily="34" charset="0"/>
              </a:rPr>
              <a:t>Evaluation </a:t>
            </a:r>
            <a:endParaRPr lang="en-GB" noProof="0" dirty="0">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4EB52EBC-8D66-2DDF-F183-FE032B944CD5}"/>
              </a:ext>
            </a:extLst>
          </p:cNvPr>
          <p:cNvSpPr txBox="1"/>
          <p:nvPr/>
        </p:nvSpPr>
        <p:spPr>
          <a:xfrm>
            <a:off x="191939" y="4920624"/>
            <a:ext cx="4004668" cy="1200842"/>
          </a:xfrm>
          <a:prstGeom prst="rect">
            <a:avLst/>
          </a:prstGeom>
          <a:noFill/>
        </p:spPr>
        <p:txBody>
          <a:bodyPr wrap="square">
            <a:spAutoFit/>
          </a:bodyPr>
          <a:lstStyle/>
          <a:p>
            <a:pPr marL="285750" marR="0" indent="-285750" algn="just">
              <a:lnSpc>
                <a:spcPct val="115000"/>
              </a:lnSpc>
              <a:spcAft>
                <a:spcPts val="800"/>
              </a:spcAft>
              <a:buFont typeface="Wingdings" panose="05000000000000000000" pitchFamily="2" charset="2"/>
              <a:buChar char="Ø"/>
            </a:pPr>
            <a:r>
              <a:rPr lang="en-GB" sz="1600" kern="100" noProof="0" dirty="0">
                <a:effectLst/>
                <a:latin typeface="Arial" panose="020B0604020202020204" pitchFamily="34" charset="0"/>
                <a:ea typeface="Calibri" panose="020F0502020204030204" pitchFamily="34" charset="0"/>
                <a:cs typeface="Arial" panose="020B0604020202020204" pitchFamily="34" charset="0"/>
              </a:rPr>
              <a:t>Though attachment theory assisted in explaining emotional relationships, however, it did not cover all influences </a:t>
            </a:r>
            <a:r>
              <a:rPr lang="en-GB" sz="1600" noProof="0" dirty="0">
                <a:latin typeface="Arial" panose="020B0604020202020204" pitchFamily="34" charset="0"/>
                <a:cs typeface="Arial" panose="020B0604020202020204" pitchFamily="34" charset="0"/>
              </a:rPr>
              <a:t>(Foster </a:t>
            </a:r>
            <a:r>
              <a:rPr lang="en-GB" sz="1600" i="1" noProof="0" dirty="0">
                <a:latin typeface="Arial" panose="020B0604020202020204" pitchFamily="34" charset="0"/>
                <a:cs typeface="Arial" panose="020B0604020202020204" pitchFamily="34" charset="0"/>
              </a:rPr>
              <a:t>et al.</a:t>
            </a:r>
            <a:r>
              <a:rPr lang="en-GB" sz="1600" noProof="0" dirty="0">
                <a:latin typeface="Arial" panose="020B0604020202020204" pitchFamily="34" charset="0"/>
                <a:cs typeface="Arial" panose="020B0604020202020204" pitchFamily="34" charset="0"/>
              </a:rPr>
              <a:t>, 2025)</a:t>
            </a:r>
            <a:r>
              <a:rPr lang="en-GB" sz="1600" kern="100" noProof="0" dirty="0">
                <a:effectLst/>
                <a:latin typeface="Arial" panose="020B0604020202020204" pitchFamily="34" charset="0"/>
                <a:ea typeface="Calibri" panose="020F0502020204030204" pitchFamily="34" charset="0"/>
                <a:cs typeface="Arial" panose="020B0604020202020204" pitchFamily="34" charset="0"/>
              </a:rPr>
              <a:t>.</a:t>
            </a:r>
          </a:p>
        </p:txBody>
      </p:sp>
      <p:sp>
        <p:nvSpPr>
          <p:cNvPr id="38" name="TextBox 37">
            <a:extLst>
              <a:ext uri="{FF2B5EF4-FFF2-40B4-BE49-F238E27FC236}">
                <a16:creationId xmlns:a16="http://schemas.microsoft.com/office/drawing/2014/main" id="{25AA609C-7F2F-E161-7907-A873D62C1484}"/>
              </a:ext>
            </a:extLst>
          </p:cNvPr>
          <p:cNvSpPr txBox="1"/>
          <p:nvPr/>
        </p:nvSpPr>
        <p:spPr>
          <a:xfrm>
            <a:off x="4987835" y="1140804"/>
            <a:ext cx="1528261" cy="369332"/>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ctr"/>
            <a:r>
              <a:rPr lang="en-GB" sz="1800" b="1" noProof="0" dirty="0">
                <a:effectLst/>
                <a:latin typeface="Arial" panose="020B0604020202020204" pitchFamily="34" charset="0"/>
                <a:ea typeface="Calibri" panose="020F0502020204030204" pitchFamily="34" charset="0"/>
                <a:cs typeface="Arial" panose="020B0604020202020204" pitchFamily="34" charset="0"/>
              </a:rPr>
              <a:t>Analysis</a:t>
            </a:r>
            <a:endParaRPr lang="en-GB" noProof="0" dirty="0">
              <a:latin typeface="Arial" panose="020B0604020202020204" pitchFamily="34" charset="0"/>
              <a:cs typeface="Arial" panose="020B0604020202020204" pitchFamily="34" charset="0"/>
            </a:endParaRPr>
          </a:p>
        </p:txBody>
      </p:sp>
      <p:sp>
        <p:nvSpPr>
          <p:cNvPr id="40" name="TextBox 39">
            <a:extLst>
              <a:ext uri="{FF2B5EF4-FFF2-40B4-BE49-F238E27FC236}">
                <a16:creationId xmlns:a16="http://schemas.microsoft.com/office/drawing/2014/main" id="{EDDB0FC8-92A0-25EB-345D-BF232C21B623}"/>
              </a:ext>
            </a:extLst>
          </p:cNvPr>
          <p:cNvSpPr txBox="1"/>
          <p:nvPr/>
        </p:nvSpPr>
        <p:spPr>
          <a:xfrm>
            <a:off x="5178508" y="1545336"/>
            <a:ext cx="4291318" cy="1354217"/>
          </a:xfrm>
          <a:prstGeom prst="rect">
            <a:avLst/>
          </a:prstGeom>
          <a:noFill/>
        </p:spPr>
        <p:txBody>
          <a:bodyPr wrap="square">
            <a:spAutoFit/>
          </a:bodyPr>
          <a:lstStyle/>
          <a:p>
            <a:pPr marL="285750" indent="-285750" algn="just">
              <a:buFont typeface="Wingdings" panose="05000000000000000000" pitchFamily="2" charset="2"/>
              <a:buChar char="Ø"/>
            </a:pPr>
            <a:r>
              <a:rPr lang="en-GB" sz="1600" noProof="0" dirty="0">
                <a:effectLst/>
                <a:latin typeface="Arial" panose="020B0604020202020204" pitchFamily="34" charset="0"/>
                <a:ea typeface="Calibri" panose="020F0502020204030204" pitchFamily="34" charset="0"/>
                <a:cs typeface="Arial" panose="020B0604020202020204" pitchFamily="34" charset="0"/>
              </a:rPr>
              <a:t>Social pressures such as caregiving responsibilities were equally responsible for Jenny’s experiences. Yet these pressures still influence emotional security </a:t>
            </a:r>
            <a:r>
              <a:rPr lang="en-US" sz="1600" dirty="0">
                <a:latin typeface="Arial" panose="020B0604020202020204" pitchFamily="34" charset="0"/>
                <a:cs typeface="Arial" panose="020B0604020202020204" pitchFamily="34" charset="0"/>
              </a:rPr>
              <a:t>(</a:t>
            </a:r>
            <a:r>
              <a:rPr lang="en-US" sz="1600" dirty="0" err="1">
                <a:latin typeface="Arial" panose="020B0604020202020204" pitchFamily="34" charset="0"/>
                <a:cs typeface="Arial" panose="020B0604020202020204" pitchFamily="34" charset="0"/>
              </a:rPr>
              <a:t>Dariotis</a:t>
            </a:r>
            <a:r>
              <a:rPr lang="en-US" sz="1600" dirty="0">
                <a:latin typeface="Arial" panose="020B0604020202020204" pitchFamily="34" charset="0"/>
                <a:cs typeface="Arial" panose="020B0604020202020204" pitchFamily="34" charset="0"/>
              </a:rPr>
              <a:t> </a:t>
            </a:r>
            <a:r>
              <a:rPr lang="en-US" sz="1600" i="1" dirty="0">
                <a:latin typeface="Arial" panose="020B0604020202020204" pitchFamily="34" charset="0"/>
                <a:cs typeface="Arial" panose="020B0604020202020204" pitchFamily="34" charset="0"/>
              </a:rPr>
              <a:t>et al.</a:t>
            </a:r>
            <a:r>
              <a:rPr lang="en-US" sz="1600" dirty="0">
                <a:latin typeface="Arial" panose="020B0604020202020204" pitchFamily="34" charset="0"/>
                <a:cs typeface="Arial" panose="020B0604020202020204" pitchFamily="34" charset="0"/>
              </a:rPr>
              <a:t>, 2023)</a:t>
            </a:r>
            <a:r>
              <a:rPr lang="en-GB" sz="1600" noProof="0" dirty="0">
                <a:effectLst/>
                <a:latin typeface="Arial" panose="020B0604020202020204" pitchFamily="34" charset="0"/>
                <a:ea typeface="Calibri" panose="020F0502020204030204" pitchFamily="34" charset="0"/>
                <a:cs typeface="Arial" panose="020B0604020202020204" pitchFamily="34" charset="0"/>
              </a:rPr>
              <a:t> </a:t>
            </a:r>
            <a:endParaRPr lang="en-GB" sz="1600" noProof="0" dirty="0">
              <a:latin typeface="Arial" panose="020B0604020202020204" pitchFamily="34" charset="0"/>
              <a:cs typeface="Arial" panose="020B0604020202020204" pitchFamily="34" charset="0"/>
            </a:endParaRPr>
          </a:p>
        </p:txBody>
      </p:sp>
      <p:sp>
        <p:nvSpPr>
          <p:cNvPr id="41" name="TextBox 40">
            <a:extLst>
              <a:ext uri="{FF2B5EF4-FFF2-40B4-BE49-F238E27FC236}">
                <a16:creationId xmlns:a16="http://schemas.microsoft.com/office/drawing/2014/main" id="{2670E6BC-313E-5767-DABC-F954DC959EDD}"/>
              </a:ext>
            </a:extLst>
          </p:cNvPr>
          <p:cNvSpPr txBox="1"/>
          <p:nvPr/>
        </p:nvSpPr>
        <p:spPr>
          <a:xfrm>
            <a:off x="4987836" y="2931299"/>
            <a:ext cx="1528261" cy="369332"/>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pPr algn="ctr"/>
            <a:r>
              <a:rPr lang="en-GB" sz="1800" b="1" noProof="0" dirty="0">
                <a:effectLst/>
                <a:latin typeface="Arial" panose="020B0604020202020204" pitchFamily="34" charset="0"/>
                <a:ea typeface="Calibri" panose="020F0502020204030204" pitchFamily="34" charset="0"/>
                <a:cs typeface="Arial" panose="020B0604020202020204" pitchFamily="34" charset="0"/>
              </a:rPr>
              <a:t>Conclusion</a:t>
            </a:r>
            <a:endParaRPr lang="en-GB" noProof="0" dirty="0">
              <a:latin typeface="Arial" panose="020B0604020202020204" pitchFamily="34" charset="0"/>
              <a:cs typeface="Arial" panose="020B0604020202020204" pitchFamily="34" charset="0"/>
            </a:endParaRPr>
          </a:p>
        </p:txBody>
      </p:sp>
      <p:sp>
        <p:nvSpPr>
          <p:cNvPr id="43" name="TextBox 42">
            <a:extLst>
              <a:ext uri="{FF2B5EF4-FFF2-40B4-BE49-F238E27FC236}">
                <a16:creationId xmlns:a16="http://schemas.microsoft.com/office/drawing/2014/main" id="{F65D83E5-E643-DEF2-0E41-E0EFC2908AC0}"/>
              </a:ext>
            </a:extLst>
          </p:cNvPr>
          <p:cNvSpPr txBox="1"/>
          <p:nvPr/>
        </p:nvSpPr>
        <p:spPr>
          <a:xfrm>
            <a:off x="5178508" y="3270025"/>
            <a:ext cx="4291320" cy="1200842"/>
          </a:xfrm>
          <a:prstGeom prst="rect">
            <a:avLst/>
          </a:prstGeom>
          <a:noFill/>
        </p:spPr>
        <p:txBody>
          <a:bodyPr wrap="square">
            <a:spAutoFit/>
          </a:bodyPr>
          <a:lstStyle/>
          <a:p>
            <a:pPr marL="285750" marR="0" indent="-285750" algn="just">
              <a:lnSpc>
                <a:spcPct val="115000"/>
              </a:lnSpc>
              <a:spcAft>
                <a:spcPts val="800"/>
              </a:spcAft>
              <a:buFont typeface="Wingdings" panose="05000000000000000000" pitchFamily="2" charset="2"/>
              <a:buChar char="Ø"/>
            </a:pPr>
            <a:r>
              <a:rPr lang="en-GB" sz="1600" kern="100" noProof="0" dirty="0">
                <a:effectLst/>
                <a:latin typeface="Arial" panose="020B0604020202020204" pitchFamily="34" charset="0"/>
                <a:ea typeface="Calibri" panose="020F0502020204030204" pitchFamily="34" charset="0"/>
                <a:cs typeface="Arial" panose="020B0604020202020204" pitchFamily="34" charset="0"/>
              </a:rPr>
              <a:t>Emotional relationships and social context are the lenses through which psychological development must be understood.</a:t>
            </a:r>
          </a:p>
        </p:txBody>
      </p:sp>
      <p:sp>
        <p:nvSpPr>
          <p:cNvPr id="44" name="TextBox 43">
            <a:extLst>
              <a:ext uri="{FF2B5EF4-FFF2-40B4-BE49-F238E27FC236}">
                <a16:creationId xmlns:a16="http://schemas.microsoft.com/office/drawing/2014/main" id="{13753954-5B52-355E-5CE2-E6055FDDBE8B}"/>
              </a:ext>
            </a:extLst>
          </p:cNvPr>
          <p:cNvSpPr txBox="1"/>
          <p:nvPr/>
        </p:nvSpPr>
        <p:spPr>
          <a:xfrm>
            <a:off x="4987835" y="4498091"/>
            <a:ext cx="1528261" cy="369332"/>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algn="ctr"/>
            <a:r>
              <a:rPr lang="en-GB" sz="1800" b="1" noProof="0" dirty="0">
                <a:effectLst/>
                <a:latin typeface="Arial" panose="020B0604020202020204" pitchFamily="34" charset="0"/>
                <a:ea typeface="Calibri" panose="020F0502020204030204" pitchFamily="34" charset="0"/>
                <a:cs typeface="Arial" panose="020B0604020202020204" pitchFamily="34" charset="0"/>
              </a:rPr>
              <a:t>Action Plan</a:t>
            </a:r>
            <a:endParaRPr lang="en-GB" noProof="0" dirty="0">
              <a:latin typeface="Arial" panose="020B0604020202020204" pitchFamily="34" charset="0"/>
              <a:cs typeface="Arial" panose="020B0604020202020204" pitchFamily="34" charset="0"/>
            </a:endParaRPr>
          </a:p>
        </p:txBody>
      </p:sp>
      <p:sp>
        <p:nvSpPr>
          <p:cNvPr id="46" name="TextBox 45">
            <a:extLst>
              <a:ext uri="{FF2B5EF4-FFF2-40B4-BE49-F238E27FC236}">
                <a16:creationId xmlns:a16="http://schemas.microsoft.com/office/drawing/2014/main" id="{30405D79-F456-30EC-8889-41D89B0D13E1}"/>
              </a:ext>
            </a:extLst>
          </p:cNvPr>
          <p:cNvSpPr txBox="1"/>
          <p:nvPr/>
        </p:nvSpPr>
        <p:spPr>
          <a:xfrm>
            <a:off x="5178508" y="4958524"/>
            <a:ext cx="4291320" cy="917687"/>
          </a:xfrm>
          <a:prstGeom prst="rect">
            <a:avLst/>
          </a:prstGeom>
          <a:noFill/>
        </p:spPr>
        <p:txBody>
          <a:bodyPr wrap="square">
            <a:spAutoFit/>
          </a:bodyPr>
          <a:lstStyle/>
          <a:p>
            <a:pPr marL="285750" marR="0" indent="-285750" algn="just">
              <a:lnSpc>
                <a:spcPct val="115000"/>
              </a:lnSpc>
              <a:spcAft>
                <a:spcPts val="800"/>
              </a:spcAft>
              <a:buFont typeface="Wingdings" panose="05000000000000000000" pitchFamily="2" charset="2"/>
              <a:buChar char="Ø"/>
            </a:pPr>
            <a:r>
              <a:rPr lang="en-GB" sz="1600" kern="100" noProof="0" dirty="0">
                <a:effectLst/>
                <a:latin typeface="Arial" panose="020B0604020202020204" pitchFamily="34" charset="0"/>
                <a:ea typeface="Calibri" panose="020F0502020204030204" pitchFamily="34" charset="0"/>
                <a:cs typeface="Arial" panose="020B0604020202020204" pitchFamily="34" charset="0"/>
              </a:rPr>
              <a:t>In the future, I will combine various perspectives in the assessment of young carers needs.</a:t>
            </a:r>
          </a:p>
        </p:txBody>
      </p:sp>
    </p:spTree>
    <p:extLst>
      <p:ext uri="{BB962C8B-B14F-4D97-AF65-F5344CB8AC3E}">
        <p14:creationId xmlns:p14="http://schemas.microsoft.com/office/powerpoint/2010/main" val="23901173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2719C9-E930-0744-5C97-8FAD4FDFDFBC}"/>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E3346685-8316-B120-4FA8-C4EEC707206B}"/>
              </a:ext>
            </a:extLst>
          </p:cNvPr>
          <p:cNvPicPr>
            <a:picLocks noChangeAspect="1"/>
          </p:cNvPicPr>
          <p:nvPr/>
        </p:nvPicPr>
        <p:blipFill>
          <a:blip r:embed="rId3">
            <a:alphaModFix amt="35000"/>
          </a:blip>
          <a:srcRect t="62764" b="9868"/>
          <a:stretch>
            <a:fillRect/>
          </a:stretch>
        </p:blipFill>
        <p:spPr>
          <a:xfrm>
            <a:off x="-460208" y="6053490"/>
            <a:ext cx="13082171" cy="1432154"/>
          </a:xfrm>
          <a:prstGeom prst="rect">
            <a:avLst/>
          </a:prstGeom>
        </p:spPr>
      </p:pic>
      <p:pic>
        <p:nvPicPr>
          <p:cNvPr id="8" name="Picture 2" descr="UWTSD logo | Discover Dylan Thomas">
            <a:extLst>
              <a:ext uri="{FF2B5EF4-FFF2-40B4-BE49-F238E27FC236}">
                <a16:creationId xmlns:a16="http://schemas.microsoft.com/office/drawing/2014/main" id="{E7BCDBE2-0966-D187-D0BE-78B0F0FA5D0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8338" y="96253"/>
            <a:ext cx="1163052" cy="465221"/>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9">
            <a:extLst>
              <a:ext uri="{FF2B5EF4-FFF2-40B4-BE49-F238E27FC236}">
                <a16:creationId xmlns:a16="http://schemas.microsoft.com/office/drawing/2014/main" id="{5F2AF11D-A87D-BCF8-2E03-416C9F7109A3}"/>
              </a:ext>
            </a:extLst>
          </p:cNvPr>
          <p:cNvPicPr>
            <a:picLocks noChangeAspect="1"/>
          </p:cNvPicPr>
          <p:nvPr/>
        </p:nvPicPr>
        <p:blipFill>
          <a:blip r:embed="rId5">
            <a:alphaModFix amt="20000"/>
          </a:blip>
          <a:srcRect l="-3552" t="23803" r="3552" b="45372"/>
          <a:stretch>
            <a:fillRect/>
          </a:stretch>
        </p:blipFill>
        <p:spPr>
          <a:xfrm>
            <a:off x="-460209" y="6053490"/>
            <a:ext cx="13035419" cy="804509"/>
          </a:xfrm>
          <a:prstGeom prst="rect">
            <a:avLst/>
          </a:prstGeom>
        </p:spPr>
      </p:pic>
      <p:pic>
        <p:nvPicPr>
          <p:cNvPr id="13" name="Picture 12">
            <a:extLst>
              <a:ext uri="{FF2B5EF4-FFF2-40B4-BE49-F238E27FC236}">
                <a16:creationId xmlns:a16="http://schemas.microsoft.com/office/drawing/2014/main" id="{FEAEB9E9-6AD2-EE16-FBCB-7BBFDF6E2205}"/>
              </a:ext>
            </a:extLst>
          </p:cNvPr>
          <p:cNvPicPr>
            <a:picLocks noChangeAspect="1"/>
          </p:cNvPicPr>
          <p:nvPr/>
        </p:nvPicPr>
        <p:blipFill>
          <a:blip r:embed="rId6"/>
          <a:stretch>
            <a:fillRect/>
          </a:stretch>
        </p:blipFill>
        <p:spPr>
          <a:xfrm>
            <a:off x="3473450" y="-332587"/>
            <a:ext cx="5245100" cy="1494854"/>
          </a:xfrm>
          <a:prstGeom prst="rect">
            <a:avLst/>
          </a:prstGeom>
        </p:spPr>
      </p:pic>
      <p:pic>
        <p:nvPicPr>
          <p:cNvPr id="21" name="Picture 20">
            <a:extLst>
              <a:ext uri="{FF2B5EF4-FFF2-40B4-BE49-F238E27FC236}">
                <a16:creationId xmlns:a16="http://schemas.microsoft.com/office/drawing/2014/main" id="{6B85C0A9-DAAF-1486-D6C3-67AA87BB5A4C}"/>
              </a:ext>
            </a:extLst>
          </p:cNvPr>
          <p:cNvPicPr>
            <a:picLocks noChangeAspect="1"/>
          </p:cNvPicPr>
          <p:nvPr/>
        </p:nvPicPr>
        <p:blipFill>
          <a:blip r:embed="rId7">
            <a:alphaModFix amt="50000"/>
          </a:blip>
          <a:stretch>
            <a:fillRect/>
          </a:stretch>
        </p:blipFill>
        <p:spPr>
          <a:xfrm>
            <a:off x="1104229" y="744686"/>
            <a:ext cx="8986255" cy="5308804"/>
          </a:xfrm>
          <a:prstGeom prst="rect">
            <a:avLst/>
          </a:prstGeom>
        </p:spPr>
      </p:pic>
      <p:sp>
        <p:nvSpPr>
          <p:cNvPr id="23" name="TextBox 22">
            <a:extLst>
              <a:ext uri="{FF2B5EF4-FFF2-40B4-BE49-F238E27FC236}">
                <a16:creationId xmlns:a16="http://schemas.microsoft.com/office/drawing/2014/main" id="{DED9D3A1-B55D-0F98-352A-3130C3E4367C}"/>
              </a:ext>
            </a:extLst>
          </p:cNvPr>
          <p:cNvSpPr txBox="1"/>
          <p:nvPr/>
        </p:nvSpPr>
        <p:spPr>
          <a:xfrm>
            <a:off x="2101516" y="5070750"/>
            <a:ext cx="5565356" cy="923330"/>
          </a:xfrm>
          <a:prstGeom prst="rect">
            <a:avLst/>
          </a:prstGeom>
          <a:noFill/>
        </p:spPr>
        <p:txBody>
          <a:bodyPr wrap="square">
            <a:spAutoFit/>
          </a:bodyPr>
          <a:lstStyle/>
          <a:p>
            <a:pPr algn="just"/>
            <a:r>
              <a:rPr lang="en-GB" noProof="0" dirty="0">
                <a:latin typeface="Arial" panose="020B0604020202020204" pitchFamily="34" charset="0"/>
                <a:cs typeface="Arial" panose="020B0604020202020204" pitchFamily="34" charset="0"/>
              </a:rPr>
              <a:t>Yet, to understand Jenny’s development, it must be done within the broader social and caregiving contexts.</a:t>
            </a:r>
          </a:p>
        </p:txBody>
      </p:sp>
      <p:sp>
        <p:nvSpPr>
          <p:cNvPr id="25" name="TextBox 24">
            <a:extLst>
              <a:ext uri="{FF2B5EF4-FFF2-40B4-BE49-F238E27FC236}">
                <a16:creationId xmlns:a16="http://schemas.microsoft.com/office/drawing/2014/main" id="{A68245C8-330A-6D4B-BF46-C93C753C4B45}"/>
              </a:ext>
            </a:extLst>
          </p:cNvPr>
          <p:cNvSpPr txBox="1"/>
          <p:nvPr/>
        </p:nvSpPr>
        <p:spPr>
          <a:xfrm>
            <a:off x="4462296" y="1446081"/>
            <a:ext cx="5245100" cy="923330"/>
          </a:xfrm>
          <a:prstGeom prst="rect">
            <a:avLst/>
          </a:prstGeom>
          <a:noFill/>
        </p:spPr>
        <p:txBody>
          <a:bodyPr wrap="square">
            <a:spAutoFit/>
          </a:bodyPr>
          <a:lstStyle/>
          <a:p>
            <a:pPr algn="just"/>
            <a:r>
              <a:rPr lang="en-GB" noProof="0" dirty="0">
                <a:latin typeface="Arial" panose="020B0604020202020204" pitchFamily="34" charset="0"/>
                <a:cs typeface="Arial" panose="020B0604020202020204" pitchFamily="34" charset="0"/>
              </a:rPr>
              <a:t>Attachment theory is used to explain how disrupted caregiving relationships is responsible for Jenny’s emotional development and safety.</a:t>
            </a:r>
          </a:p>
        </p:txBody>
      </p:sp>
      <p:sp>
        <p:nvSpPr>
          <p:cNvPr id="27" name="TextBox 26">
            <a:extLst>
              <a:ext uri="{FF2B5EF4-FFF2-40B4-BE49-F238E27FC236}">
                <a16:creationId xmlns:a16="http://schemas.microsoft.com/office/drawing/2014/main" id="{33AB937F-A869-9927-9A10-19F4B28ED22B}"/>
              </a:ext>
            </a:extLst>
          </p:cNvPr>
          <p:cNvSpPr txBox="1"/>
          <p:nvPr/>
        </p:nvSpPr>
        <p:spPr>
          <a:xfrm>
            <a:off x="3790198" y="2656462"/>
            <a:ext cx="5565355" cy="923330"/>
          </a:xfrm>
          <a:prstGeom prst="rect">
            <a:avLst/>
          </a:prstGeom>
          <a:noFill/>
        </p:spPr>
        <p:txBody>
          <a:bodyPr wrap="square">
            <a:spAutoFit/>
          </a:bodyPr>
          <a:lstStyle/>
          <a:p>
            <a:pPr algn="just"/>
            <a:r>
              <a:rPr lang="en-GB" noProof="0" dirty="0">
                <a:latin typeface="Arial" panose="020B0604020202020204" pitchFamily="34" charset="0"/>
                <a:cs typeface="Arial" panose="020B0604020202020204" pitchFamily="34" charset="0"/>
              </a:rPr>
              <a:t>The caregiving role of Jenny reflects parentification, creating emotional, educational and socials pressures during adolescent stage.</a:t>
            </a:r>
          </a:p>
        </p:txBody>
      </p:sp>
      <p:sp>
        <p:nvSpPr>
          <p:cNvPr id="29" name="TextBox 28">
            <a:extLst>
              <a:ext uri="{FF2B5EF4-FFF2-40B4-BE49-F238E27FC236}">
                <a16:creationId xmlns:a16="http://schemas.microsoft.com/office/drawing/2014/main" id="{9801514B-FC4A-96F1-BF08-B1A7050F5F21}"/>
              </a:ext>
            </a:extLst>
          </p:cNvPr>
          <p:cNvSpPr txBox="1"/>
          <p:nvPr/>
        </p:nvSpPr>
        <p:spPr>
          <a:xfrm>
            <a:off x="2984813" y="4009648"/>
            <a:ext cx="5565356" cy="646331"/>
          </a:xfrm>
          <a:prstGeom prst="rect">
            <a:avLst/>
          </a:prstGeom>
          <a:noFill/>
        </p:spPr>
        <p:txBody>
          <a:bodyPr wrap="square">
            <a:spAutoFit/>
          </a:bodyPr>
          <a:lstStyle/>
          <a:p>
            <a:pPr algn="just"/>
            <a:r>
              <a:rPr lang="en-GB" noProof="0" dirty="0">
                <a:latin typeface="Arial" panose="020B0604020202020204" pitchFamily="34" charset="0"/>
                <a:cs typeface="Arial" panose="020B0604020202020204" pitchFamily="34" charset="0"/>
              </a:rPr>
              <a:t>Hidden emotional needs in young carers are identified by professionals with this insight.</a:t>
            </a:r>
          </a:p>
        </p:txBody>
      </p:sp>
    </p:spTree>
    <p:extLst>
      <p:ext uri="{BB962C8B-B14F-4D97-AF65-F5344CB8AC3E}">
        <p14:creationId xmlns:p14="http://schemas.microsoft.com/office/powerpoint/2010/main" val="17438975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A8174141-14FD-BD1E-A301-D5D282DF60CD}"/>
              </a:ext>
            </a:extLst>
          </p:cNvPr>
          <p:cNvPicPr>
            <a:picLocks noChangeAspect="1"/>
          </p:cNvPicPr>
          <p:nvPr/>
        </p:nvPicPr>
        <p:blipFill>
          <a:blip r:embed="rId2"/>
          <a:srcRect l="2346" t="18720" r="2428" b="17493"/>
          <a:stretch>
            <a:fillRect/>
          </a:stretch>
        </p:blipFill>
        <p:spPr>
          <a:xfrm>
            <a:off x="4870740" y="0"/>
            <a:ext cx="2450519" cy="491364"/>
          </a:xfrm>
          <a:prstGeom prst="rect">
            <a:avLst/>
          </a:prstGeom>
        </p:spPr>
      </p:pic>
      <p:sp>
        <p:nvSpPr>
          <p:cNvPr id="11" name="TextBox 10">
            <a:extLst>
              <a:ext uri="{FF2B5EF4-FFF2-40B4-BE49-F238E27FC236}">
                <a16:creationId xmlns:a16="http://schemas.microsoft.com/office/drawing/2014/main" id="{B7B70844-8F45-1356-A070-69E4105B3C21}"/>
              </a:ext>
            </a:extLst>
          </p:cNvPr>
          <p:cNvSpPr txBox="1"/>
          <p:nvPr/>
        </p:nvSpPr>
        <p:spPr>
          <a:xfrm>
            <a:off x="228599" y="428868"/>
            <a:ext cx="11734800" cy="6429132"/>
          </a:xfrm>
          <a:prstGeom prst="rect">
            <a:avLst/>
          </a:prstGeom>
          <a:noFill/>
        </p:spPr>
        <p:txBody>
          <a:bodyPr wrap="square">
            <a:spAutoFit/>
          </a:bodyPr>
          <a:lstStyle/>
          <a:p>
            <a:pPr>
              <a:lnSpc>
                <a:spcPct val="150000"/>
              </a:lnSpc>
            </a:pPr>
            <a:r>
              <a:rPr lang="en-US" sz="1200" dirty="0">
                <a:latin typeface="Arial" panose="020B0604020202020204" pitchFamily="34" charset="0"/>
                <a:cs typeface="Arial" panose="020B0604020202020204" pitchFamily="34" charset="0"/>
              </a:rPr>
              <a:t>Ainsworth, M.D.S., </a:t>
            </a:r>
            <a:r>
              <a:rPr lang="en-US" sz="1200" dirty="0" err="1">
                <a:latin typeface="Arial" panose="020B0604020202020204" pitchFamily="34" charset="0"/>
                <a:cs typeface="Arial" panose="020B0604020202020204" pitchFamily="34" charset="0"/>
              </a:rPr>
              <a:t>Blehar</a:t>
            </a:r>
            <a:r>
              <a:rPr lang="en-US" sz="1200" dirty="0">
                <a:latin typeface="Arial" panose="020B0604020202020204" pitchFamily="34" charset="0"/>
                <a:cs typeface="Arial" panose="020B0604020202020204" pitchFamily="34" charset="0"/>
              </a:rPr>
              <a:t>, M.C., Waters, E. and Wall, S.N. (2015) </a:t>
            </a:r>
            <a:r>
              <a:rPr lang="en-US" sz="1200" i="1" dirty="0">
                <a:latin typeface="Arial" panose="020B0604020202020204" pitchFamily="34" charset="0"/>
                <a:cs typeface="Arial" panose="020B0604020202020204" pitchFamily="34" charset="0"/>
              </a:rPr>
              <a:t>Patterns of Attachment: A Psychological Study of the Strange Situation</a:t>
            </a:r>
            <a:r>
              <a:rPr lang="en-US" sz="1200" dirty="0">
                <a:latin typeface="Arial" panose="020B0604020202020204" pitchFamily="34" charset="0"/>
                <a:cs typeface="Arial" panose="020B0604020202020204" pitchFamily="34" charset="0"/>
              </a:rPr>
              <a:t>. Taylor &amp; Francis.</a:t>
            </a:r>
          </a:p>
          <a:p>
            <a:pPr>
              <a:lnSpc>
                <a:spcPct val="150000"/>
              </a:lnSpc>
            </a:pPr>
            <a:r>
              <a:rPr lang="en-US" sz="1200" dirty="0">
                <a:latin typeface="Arial" panose="020B0604020202020204" pitchFamily="34" charset="0"/>
                <a:cs typeface="Arial" panose="020B0604020202020204" pitchFamily="34" charset="0"/>
              </a:rPr>
              <a:t>Applebaum, A.J. and Sannes, T.S. (2024) ‘The Importance of Honoring Family Caregiver Burden: Challenges in Mental Health Care Delivery’, </a:t>
            </a:r>
            <a:r>
              <a:rPr lang="en-US" sz="1200" i="1" dirty="0">
                <a:latin typeface="Arial" panose="020B0604020202020204" pitchFamily="34" charset="0"/>
                <a:cs typeface="Arial" panose="020B0604020202020204" pitchFamily="34" charset="0"/>
              </a:rPr>
              <a:t>Journal of Clinical Psychology in Medical Settings</a:t>
            </a:r>
            <a:r>
              <a:rPr lang="en-US" sz="1200" dirty="0">
                <a:latin typeface="Arial" panose="020B0604020202020204" pitchFamily="34" charset="0"/>
                <a:cs typeface="Arial" panose="020B0604020202020204" pitchFamily="34" charset="0"/>
              </a:rPr>
              <a:t>, 32(2). Available at: https://doi.org/10.1007/s10880-024-10051-3.</a:t>
            </a:r>
          </a:p>
          <a:p>
            <a:pPr>
              <a:lnSpc>
                <a:spcPct val="150000"/>
              </a:lnSpc>
            </a:pPr>
            <a:r>
              <a:rPr lang="en-US" sz="1200" dirty="0">
                <a:latin typeface="Arial" panose="020B0604020202020204" pitchFamily="34" charset="0"/>
                <a:cs typeface="Arial" panose="020B0604020202020204" pitchFamily="34" charset="0"/>
              </a:rPr>
              <a:t>Bard, K.A., Keller, H. and Leavens, D.A. (2025) ‘Let’s go WILD: Increasing Inclusivity in Theories of Developmental Psychology’, </a:t>
            </a:r>
            <a:r>
              <a:rPr lang="en-US" sz="1200" i="1" dirty="0">
                <a:latin typeface="Arial" panose="020B0604020202020204" pitchFamily="34" charset="0"/>
                <a:cs typeface="Arial" panose="020B0604020202020204" pitchFamily="34" charset="0"/>
              </a:rPr>
              <a:t>Behavioral and Brain Sciences</a:t>
            </a:r>
            <a:r>
              <a:rPr lang="en-US" sz="1200" dirty="0">
                <a:latin typeface="Arial" panose="020B0604020202020204" pitchFamily="34" charset="0"/>
                <a:cs typeface="Arial" panose="020B0604020202020204" pitchFamily="34" charset="0"/>
              </a:rPr>
              <a:t>, 2(1), pp. 1–60. Available at: https://doi.org/10.1017/s0140525x25000044.</a:t>
            </a:r>
          </a:p>
          <a:p>
            <a:pPr>
              <a:lnSpc>
                <a:spcPct val="150000"/>
              </a:lnSpc>
            </a:pPr>
            <a:r>
              <a:rPr lang="en-US" sz="1200" dirty="0">
                <a:latin typeface="Arial" panose="020B0604020202020204" pitchFamily="34" charset="0"/>
                <a:cs typeface="Arial" panose="020B0604020202020204" pitchFamily="34" charset="0"/>
              </a:rPr>
              <a:t>Belfiore, C.I., Galofaro, V., Cotroneo, D., </a:t>
            </a:r>
            <a:r>
              <a:rPr lang="en-US" sz="1200" dirty="0" err="1">
                <a:latin typeface="Arial" panose="020B0604020202020204" pitchFamily="34" charset="0"/>
                <a:cs typeface="Arial" panose="020B0604020202020204" pitchFamily="34" charset="0"/>
              </a:rPr>
              <a:t>Lopis</a:t>
            </a:r>
            <a:r>
              <a:rPr lang="en-US" sz="1200" dirty="0">
                <a:latin typeface="Arial" panose="020B0604020202020204" pitchFamily="34" charset="0"/>
                <a:cs typeface="Arial" panose="020B0604020202020204" pitchFamily="34" charset="0"/>
              </a:rPr>
              <a:t>, A., Tringali, I., Denaro, V. and Casu, M. (2024) ‘A Multi-Level Analysis of Biological, Social, and Psychological Determinants of Substance Use Disorder and Co-Occurring Mental Health Outcomes’, </a:t>
            </a:r>
            <a:r>
              <a:rPr lang="en-US" sz="1200" i="1" dirty="0" err="1">
                <a:latin typeface="Arial" panose="020B0604020202020204" pitchFamily="34" charset="0"/>
                <a:cs typeface="Arial" panose="020B0604020202020204" pitchFamily="34" charset="0"/>
              </a:rPr>
              <a:t>Psychoactives</a:t>
            </a:r>
            <a:r>
              <a:rPr lang="en-US" sz="1200" dirty="0">
                <a:latin typeface="Arial" panose="020B0604020202020204" pitchFamily="34" charset="0"/>
                <a:cs typeface="Arial" panose="020B0604020202020204" pitchFamily="34" charset="0"/>
              </a:rPr>
              <a:t>, 3(2), pp. 194–214. Available at: https://doi.org/10.3390/psychoactives3020013.</a:t>
            </a:r>
          </a:p>
          <a:p>
            <a:pPr>
              <a:lnSpc>
                <a:spcPct val="150000"/>
              </a:lnSpc>
            </a:pPr>
            <a:r>
              <a:rPr lang="en-US" sz="1200" dirty="0">
                <a:latin typeface="Arial" panose="020B0604020202020204" pitchFamily="34" charset="0"/>
                <a:cs typeface="Arial" panose="020B0604020202020204" pitchFamily="34" charset="0"/>
              </a:rPr>
              <a:t>Bosmans, G., Van </a:t>
            </a:r>
            <a:r>
              <a:rPr lang="en-US" sz="1200" dirty="0" err="1">
                <a:latin typeface="Arial" panose="020B0604020202020204" pitchFamily="34" charset="0"/>
                <a:cs typeface="Arial" panose="020B0604020202020204" pitchFamily="34" charset="0"/>
              </a:rPr>
              <a:t>Vlierberghe</a:t>
            </a:r>
            <a:r>
              <a:rPr lang="en-US" sz="1200" dirty="0">
                <a:latin typeface="Arial" panose="020B0604020202020204" pitchFamily="34" charset="0"/>
                <a:cs typeface="Arial" panose="020B0604020202020204" pitchFamily="34" charset="0"/>
              </a:rPr>
              <a:t>, L., </a:t>
            </a:r>
            <a:r>
              <a:rPr lang="en-US" sz="1200" dirty="0" err="1">
                <a:latin typeface="Arial" panose="020B0604020202020204" pitchFamily="34" charset="0"/>
                <a:cs typeface="Arial" panose="020B0604020202020204" pitchFamily="34" charset="0"/>
              </a:rPr>
              <a:t>Bakermans</a:t>
            </a:r>
            <a:r>
              <a:rPr lang="en-US" sz="1200" dirty="0">
                <a:latin typeface="Arial" panose="020B0604020202020204" pitchFamily="34" charset="0"/>
                <a:cs typeface="Arial" panose="020B0604020202020204" pitchFamily="34" charset="0"/>
              </a:rPr>
              <a:t>-Kranenburg, M.J., Kobak, R., Hermans, D. and van </a:t>
            </a:r>
            <a:r>
              <a:rPr lang="en-US" sz="1200" dirty="0" err="1">
                <a:latin typeface="Arial" panose="020B0604020202020204" pitchFamily="34" charset="0"/>
                <a:cs typeface="Arial" panose="020B0604020202020204" pitchFamily="34" charset="0"/>
              </a:rPr>
              <a:t>IJzendoorn</a:t>
            </a:r>
            <a:r>
              <a:rPr lang="en-US" sz="1200" dirty="0">
                <a:latin typeface="Arial" panose="020B0604020202020204" pitchFamily="34" charset="0"/>
                <a:cs typeface="Arial" panose="020B0604020202020204" pitchFamily="34" charset="0"/>
              </a:rPr>
              <a:t>, M.H. (2022) ‘A Learning Theory Approach to Attachment Theory: Exploring Clinical Applications’, </a:t>
            </a:r>
            <a:r>
              <a:rPr lang="en-US" sz="1200" i="1" dirty="0">
                <a:latin typeface="Arial" panose="020B0604020202020204" pitchFamily="34" charset="0"/>
                <a:cs typeface="Arial" panose="020B0604020202020204" pitchFamily="34" charset="0"/>
              </a:rPr>
              <a:t>Clinical Child and Family Psychology Review</a:t>
            </a:r>
            <a:r>
              <a:rPr lang="en-US" sz="1200" dirty="0">
                <a:latin typeface="Arial" panose="020B0604020202020204" pitchFamily="34" charset="0"/>
                <a:cs typeface="Arial" panose="020B0604020202020204" pitchFamily="34" charset="0"/>
              </a:rPr>
              <a:t>, 25(3), pp. 591–612. Available at: https://doi.org/10.1007/s10567-021-00377-x.</a:t>
            </a:r>
          </a:p>
          <a:p>
            <a:pPr>
              <a:lnSpc>
                <a:spcPct val="150000"/>
              </a:lnSpc>
            </a:pPr>
            <a:r>
              <a:rPr lang="en-US" sz="1200" dirty="0">
                <a:latin typeface="Arial" panose="020B0604020202020204" pitchFamily="34" charset="0"/>
                <a:cs typeface="Arial" panose="020B0604020202020204" pitchFamily="34" charset="0"/>
              </a:rPr>
              <a:t>Boyle, G. and </a:t>
            </a:r>
            <a:r>
              <a:rPr lang="en-US" sz="1200" dirty="0" err="1">
                <a:latin typeface="Arial" panose="020B0604020202020204" pitchFamily="34" charset="0"/>
                <a:cs typeface="Arial" panose="020B0604020202020204" pitchFamily="34" charset="0"/>
              </a:rPr>
              <a:t>Mozdiak</a:t>
            </a:r>
            <a:r>
              <a:rPr lang="en-US" sz="1200" dirty="0">
                <a:latin typeface="Arial" panose="020B0604020202020204" pitchFamily="34" charset="0"/>
                <a:cs typeface="Arial" panose="020B0604020202020204" pitchFamily="34" charset="0"/>
              </a:rPr>
              <a:t>, E. (2023) ‘Young Adult Carers Services in England: Facilitating Choice over Future Caring?’, </a:t>
            </a:r>
            <a:r>
              <a:rPr lang="en-US" sz="1200" i="1" dirty="0">
                <a:latin typeface="Arial" panose="020B0604020202020204" pitchFamily="34" charset="0"/>
                <a:cs typeface="Arial" panose="020B0604020202020204" pitchFamily="34" charset="0"/>
              </a:rPr>
              <a:t>Health &amp; Social Care in the Community</a:t>
            </a:r>
            <a:r>
              <a:rPr lang="en-US" sz="1200" dirty="0">
                <a:latin typeface="Arial" panose="020B0604020202020204" pitchFamily="34" charset="0"/>
                <a:cs typeface="Arial" panose="020B0604020202020204" pitchFamily="34" charset="0"/>
              </a:rPr>
              <a:t>. Edited by K. Husk, 2023(2), pp. 1–8. Available at: https://doi.org/10.1155/2023/1466336.</a:t>
            </a:r>
          </a:p>
          <a:p>
            <a:pPr>
              <a:lnSpc>
                <a:spcPct val="150000"/>
              </a:lnSpc>
            </a:pPr>
            <a:r>
              <a:rPr lang="en-US" sz="1200" dirty="0" err="1">
                <a:latin typeface="Arial" panose="020B0604020202020204" pitchFamily="34" charset="0"/>
                <a:cs typeface="Arial" panose="020B0604020202020204" pitchFamily="34" charset="0"/>
              </a:rPr>
              <a:t>Carapeto</a:t>
            </a:r>
            <a:r>
              <a:rPr lang="en-US" sz="1200" dirty="0">
                <a:latin typeface="Arial" panose="020B0604020202020204" pitchFamily="34" charset="0"/>
                <a:cs typeface="Arial" panose="020B0604020202020204" pitchFamily="34" charset="0"/>
              </a:rPr>
              <a:t>, M.J., Agostinho, I., Grácio, L. and Santos, D. (2025) ‘Between Support and Risk: The Dual Role of Peer Relationships in Adolescents’ Mental Health’, </a:t>
            </a:r>
            <a:r>
              <a:rPr lang="en-US" sz="1200" i="1" dirty="0">
                <a:latin typeface="Arial" panose="020B0604020202020204" pitchFamily="34" charset="0"/>
                <a:cs typeface="Arial" panose="020B0604020202020204" pitchFamily="34" charset="0"/>
              </a:rPr>
              <a:t>Children</a:t>
            </a:r>
            <a:r>
              <a:rPr lang="en-US" sz="1200" dirty="0">
                <a:latin typeface="Arial" panose="020B0604020202020204" pitchFamily="34" charset="0"/>
                <a:cs typeface="Arial" panose="020B0604020202020204" pitchFamily="34" charset="0"/>
              </a:rPr>
              <a:t>, 12(11). Available at: https://doi.org/10.3390/children12111569.</a:t>
            </a:r>
          </a:p>
          <a:p>
            <a:pPr>
              <a:lnSpc>
                <a:spcPct val="150000"/>
              </a:lnSpc>
            </a:pPr>
            <a:r>
              <a:rPr lang="en-US" sz="1200" dirty="0">
                <a:latin typeface="Arial" panose="020B0604020202020204" pitchFamily="34" charset="0"/>
                <a:cs typeface="Arial" panose="020B0604020202020204" pitchFamily="34" charset="0"/>
              </a:rPr>
              <a:t>Carers Trust (2024) </a:t>
            </a:r>
            <a:r>
              <a:rPr lang="en-US" sz="1200" i="1" dirty="0">
                <a:latin typeface="Arial" panose="020B0604020202020204" pitchFamily="34" charset="0"/>
                <a:cs typeface="Arial" panose="020B0604020202020204" pitchFamily="34" charset="0"/>
              </a:rPr>
              <a:t>Caring and classes: the education gap for young carers</a:t>
            </a:r>
            <a:r>
              <a:rPr lang="en-US" sz="1200" dirty="0">
                <a:latin typeface="Arial" panose="020B0604020202020204" pitchFamily="34" charset="0"/>
                <a:cs typeface="Arial" panose="020B0604020202020204" pitchFamily="34" charset="0"/>
              </a:rPr>
              <a:t>. Available at: https://carers.org/downloads/young-carers-in-education-reportfinal.pdf (Accessed: 7 March 2026).</a:t>
            </a:r>
          </a:p>
          <a:p>
            <a:pPr>
              <a:lnSpc>
                <a:spcPct val="150000"/>
              </a:lnSpc>
            </a:pPr>
            <a:r>
              <a:rPr lang="en-US" sz="1200" dirty="0" err="1">
                <a:latin typeface="Arial" panose="020B0604020202020204" pitchFamily="34" charset="0"/>
                <a:cs typeface="Arial" panose="020B0604020202020204" pitchFamily="34" charset="0"/>
              </a:rPr>
              <a:t>Dariotis</a:t>
            </a:r>
            <a:r>
              <a:rPr lang="en-US" sz="1200" dirty="0">
                <a:latin typeface="Arial" panose="020B0604020202020204" pitchFamily="34" charset="0"/>
                <a:cs typeface="Arial" panose="020B0604020202020204" pitchFamily="34" charset="0"/>
              </a:rPr>
              <a:t>, J.K., Chen, F.R., Park, Y.R., Nowak, M.K., French, K.M. and </a:t>
            </a:r>
            <a:r>
              <a:rPr lang="en-US" sz="1200" dirty="0" err="1">
                <a:latin typeface="Arial" panose="020B0604020202020204" pitchFamily="34" charset="0"/>
                <a:cs typeface="Arial" panose="020B0604020202020204" pitchFamily="34" charset="0"/>
              </a:rPr>
              <a:t>Codamon</a:t>
            </a:r>
            <a:r>
              <a:rPr lang="en-US" sz="1200" dirty="0">
                <a:latin typeface="Arial" panose="020B0604020202020204" pitchFamily="34" charset="0"/>
                <a:cs typeface="Arial" panose="020B0604020202020204" pitchFamily="34" charset="0"/>
              </a:rPr>
              <a:t>, A.M. (2023) ‘Parentification Vulnerability, Reactivity, Resilience, and Thriving: A Mixed Methods Systematic Literature Review’, </a:t>
            </a:r>
            <a:r>
              <a:rPr lang="en-US" sz="1200" i="1" dirty="0">
                <a:latin typeface="Arial" panose="020B0604020202020204" pitchFamily="34" charset="0"/>
                <a:cs typeface="Arial" panose="020B0604020202020204" pitchFamily="34" charset="0"/>
              </a:rPr>
              <a:t>International Journal of Environmental Research and Public Health</a:t>
            </a:r>
            <a:r>
              <a:rPr lang="en-US" sz="1200" dirty="0">
                <a:latin typeface="Arial" panose="020B0604020202020204" pitchFamily="34" charset="0"/>
                <a:cs typeface="Arial" panose="020B0604020202020204" pitchFamily="34" charset="0"/>
              </a:rPr>
              <a:t>, 20(13), p. 6197. Available at: https://doi.org/10.3390/ijerph20136197.</a:t>
            </a:r>
          </a:p>
          <a:p>
            <a:pPr>
              <a:lnSpc>
                <a:spcPct val="150000"/>
              </a:lnSpc>
            </a:pPr>
            <a:r>
              <a:rPr lang="en-US" sz="1200" dirty="0">
                <a:latin typeface="Arial" panose="020B0604020202020204" pitchFamily="34" charset="0"/>
                <a:cs typeface="Arial" panose="020B0604020202020204" pitchFamily="34" charset="0"/>
              </a:rPr>
              <a:t>Davis, A.M.B. and Carnelley, K.B. (2023) ‘Attachment: The What, the Why, and the Long-Term Effects’, </a:t>
            </a:r>
            <a:r>
              <a:rPr lang="en-US" sz="1200" i="1" dirty="0">
                <a:latin typeface="Arial" panose="020B0604020202020204" pitchFamily="34" charset="0"/>
                <a:cs typeface="Arial" panose="020B0604020202020204" pitchFamily="34" charset="0"/>
              </a:rPr>
              <a:t>Frontiers for Young Minds</a:t>
            </a:r>
            <a:r>
              <a:rPr lang="en-US" sz="1200" dirty="0">
                <a:latin typeface="Arial" panose="020B0604020202020204" pitchFamily="34" charset="0"/>
                <a:cs typeface="Arial" panose="020B0604020202020204" pitchFamily="34" charset="0"/>
              </a:rPr>
              <a:t>, 11(8). Available at: https://doi.org/10.3389/frym.2023.809060.</a:t>
            </a:r>
          </a:p>
          <a:p>
            <a:pPr>
              <a:lnSpc>
                <a:spcPct val="150000"/>
              </a:lnSpc>
            </a:pPr>
            <a:r>
              <a:rPr lang="en-US" sz="1200" dirty="0">
                <a:latin typeface="Arial" panose="020B0604020202020204" pitchFamily="34" charset="0"/>
                <a:cs typeface="Arial" panose="020B0604020202020204" pitchFamily="34" charset="0"/>
              </a:rPr>
              <a:t>Ellicott, C., Sayyeda Ume Rubab, McGowan, A., Neale, B., </a:t>
            </a:r>
            <a:r>
              <a:rPr lang="en-US" sz="1200" dirty="0" err="1">
                <a:latin typeface="Arial" panose="020B0604020202020204" pitchFamily="34" charset="0"/>
                <a:cs typeface="Arial" panose="020B0604020202020204" pitchFamily="34" charset="0"/>
              </a:rPr>
              <a:t>Bidaran</a:t>
            </a:r>
            <a:r>
              <a:rPr lang="en-US" sz="1200" dirty="0">
                <a:latin typeface="Arial" panose="020B0604020202020204" pitchFamily="34" charset="0"/>
                <a:cs typeface="Arial" panose="020B0604020202020204" pitchFamily="34" charset="0"/>
              </a:rPr>
              <a:t>, A., Felicity </a:t>
            </a:r>
            <a:r>
              <a:rPr lang="en-US" sz="1200" dirty="0" err="1">
                <a:latin typeface="Arial" panose="020B0604020202020204" pitchFamily="34" charset="0"/>
                <a:cs typeface="Arial" panose="020B0604020202020204" pitchFamily="34" charset="0"/>
              </a:rPr>
              <a:t>Dewsbery</a:t>
            </a:r>
            <a:r>
              <a:rPr lang="en-US" sz="1200" dirty="0">
                <a:latin typeface="Arial" panose="020B0604020202020204" pitchFamily="34" charset="0"/>
                <a:cs typeface="Arial" panose="020B0604020202020204" pitchFamily="34" charset="0"/>
              </a:rPr>
              <a:t>, Norman, A. and Lloyd, H. (2025) ‘Young Carers in Early Childhood—How Are Young Carers Represented in Broader Literature and What Factors Influence Dominant Representations of Young Carers in Early Childhood in the UK?’, </a:t>
            </a:r>
            <a:r>
              <a:rPr lang="en-US" sz="1200" i="1" dirty="0">
                <a:latin typeface="Arial" panose="020B0604020202020204" pitchFamily="34" charset="0"/>
                <a:cs typeface="Arial" panose="020B0604020202020204" pitchFamily="34" charset="0"/>
              </a:rPr>
              <a:t>Healthcare</a:t>
            </a:r>
            <a:r>
              <a:rPr lang="en-US" sz="1200" dirty="0">
                <a:latin typeface="Arial" panose="020B0604020202020204" pitchFamily="34" charset="0"/>
                <a:cs typeface="Arial" panose="020B0604020202020204" pitchFamily="34" charset="0"/>
              </a:rPr>
              <a:t>, 13(3), pp. 280–280. Available at: https://doi.org/10.3390/healthcare13030280.</a:t>
            </a:r>
          </a:p>
        </p:txBody>
      </p:sp>
    </p:spTree>
    <p:extLst>
      <p:ext uri="{BB962C8B-B14F-4D97-AF65-F5344CB8AC3E}">
        <p14:creationId xmlns:p14="http://schemas.microsoft.com/office/powerpoint/2010/main" val="41163888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E90756-7BB2-7AAF-9647-E47166C8CF35}"/>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97E6388F-D0B5-B1F8-5BFA-44039F49CCE3}"/>
              </a:ext>
            </a:extLst>
          </p:cNvPr>
          <p:cNvPicPr>
            <a:picLocks noChangeAspect="1"/>
          </p:cNvPicPr>
          <p:nvPr/>
        </p:nvPicPr>
        <p:blipFill>
          <a:blip r:embed="rId2"/>
          <a:srcRect l="2346" t="18720" r="2428" b="17493"/>
          <a:stretch>
            <a:fillRect/>
          </a:stretch>
        </p:blipFill>
        <p:spPr>
          <a:xfrm>
            <a:off x="4870740" y="0"/>
            <a:ext cx="2450519" cy="491364"/>
          </a:xfrm>
          <a:prstGeom prst="rect">
            <a:avLst/>
          </a:prstGeom>
        </p:spPr>
      </p:pic>
      <p:sp>
        <p:nvSpPr>
          <p:cNvPr id="11" name="TextBox 10">
            <a:extLst>
              <a:ext uri="{FF2B5EF4-FFF2-40B4-BE49-F238E27FC236}">
                <a16:creationId xmlns:a16="http://schemas.microsoft.com/office/drawing/2014/main" id="{EB87A381-E918-F060-7800-CE0E5FE09E7C}"/>
              </a:ext>
            </a:extLst>
          </p:cNvPr>
          <p:cNvSpPr txBox="1"/>
          <p:nvPr/>
        </p:nvSpPr>
        <p:spPr>
          <a:xfrm>
            <a:off x="333374" y="489920"/>
            <a:ext cx="11525250" cy="6152133"/>
          </a:xfrm>
          <a:prstGeom prst="rect">
            <a:avLst/>
          </a:prstGeom>
          <a:noFill/>
        </p:spPr>
        <p:txBody>
          <a:bodyPr wrap="square">
            <a:spAutoFit/>
          </a:bodyPr>
          <a:lstStyle/>
          <a:p>
            <a:pPr>
              <a:lnSpc>
                <a:spcPct val="150000"/>
              </a:lnSpc>
            </a:pPr>
            <a:r>
              <a:rPr lang="en-US" sz="1200" dirty="0">
                <a:latin typeface="Arial" panose="020B0604020202020204" pitchFamily="34" charset="0"/>
                <a:cs typeface="Arial" panose="020B0604020202020204" pitchFamily="34" charset="0"/>
              </a:rPr>
              <a:t>Foster, S.L., Schofield, G., Geoghegan, L., Hood, R., Sagi-Schwartz, A., Bakkum, L., Hutchinson, D., Balk, W., Devine, R., Steele, M., Steele, H., Duncan, R., Guthrie, J., Mannes, J., Talia, A., </a:t>
            </a:r>
            <a:r>
              <a:rPr lang="en-US" sz="1200" dirty="0" err="1">
                <a:latin typeface="Arial" panose="020B0604020202020204" pitchFamily="34" charset="0"/>
                <a:cs typeface="Arial" panose="020B0604020202020204" pitchFamily="34" charset="0"/>
              </a:rPr>
              <a:t>Pickerden</a:t>
            </a:r>
            <a:r>
              <a:rPr lang="en-US" sz="1200" dirty="0">
                <a:latin typeface="Arial" panose="020B0604020202020204" pitchFamily="34" charset="0"/>
                <a:cs typeface="Arial" panose="020B0604020202020204" pitchFamily="34" charset="0"/>
              </a:rPr>
              <a:t>, J.E., Senior, L., Bailey, L., Stanton, C. and Allen, B. (2025) ‘Attachment theory and research: what should be on the core curriculum for child and family social workers?’, </a:t>
            </a:r>
            <a:r>
              <a:rPr lang="en-US" sz="1200" i="1" dirty="0">
                <a:latin typeface="Arial" panose="020B0604020202020204" pitchFamily="34" charset="0"/>
                <a:cs typeface="Arial" panose="020B0604020202020204" pitchFamily="34" charset="0"/>
              </a:rPr>
              <a:t>Social Work Education</a:t>
            </a:r>
            <a:r>
              <a:rPr lang="en-US" sz="1200" dirty="0">
                <a:latin typeface="Arial" panose="020B0604020202020204" pitchFamily="34" charset="0"/>
                <a:cs typeface="Arial" panose="020B0604020202020204" pitchFamily="34" charset="0"/>
              </a:rPr>
              <a:t>, 1(1), pp. 1–18. Available at: https://doi.org/10.1080/02615479.2025.2531859.</a:t>
            </a:r>
          </a:p>
          <a:p>
            <a:pPr>
              <a:lnSpc>
                <a:spcPct val="150000"/>
              </a:lnSpc>
            </a:pPr>
            <a:r>
              <a:rPr lang="en-US" sz="1200" dirty="0" err="1">
                <a:latin typeface="Arial" panose="020B0604020202020204" pitchFamily="34" charset="0"/>
                <a:cs typeface="Arial" panose="020B0604020202020204" pitchFamily="34" charset="0"/>
              </a:rPr>
              <a:t>Gadikota</a:t>
            </a:r>
            <a:r>
              <a:rPr lang="en-US" sz="1200" dirty="0">
                <a:latin typeface="Arial" panose="020B0604020202020204" pitchFamily="34" charset="0"/>
                <a:cs typeface="Arial" panose="020B0604020202020204" pitchFamily="34" charset="0"/>
              </a:rPr>
              <a:t>, P.R. (2025) ‘</a:t>
            </a:r>
            <a:r>
              <a:rPr lang="en-US" sz="1200" dirty="0" err="1">
                <a:latin typeface="Arial" panose="020B0604020202020204" pitchFamily="34" charset="0"/>
                <a:cs typeface="Arial" panose="020B0604020202020204" pitchFamily="34" charset="0"/>
              </a:rPr>
              <a:t>Recognising</a:t>
            </a:r>
            <a:r>
              <a:rPr lang="en-US" sz="1200" dirty="0">
                <a:latin typeface="Arial" panose="020B0604020202020204" pitchFamily="34" charset="0"/>
                <a:cs typeface="Arial" panose="020B0604020202020204" pitchFamily="34" charset="0"/>
              </a:rPr>
              <a:t> the health needs of young carers: schools as first line support’, </a:t>
            </a:r>
            <a:r>
              <a:rPr lang="en-US" sz="1200" i="1" dirty="0">
                <a:latin typeface="Arial" panose="020B0604020202020204" pitchFamily="34" charset="0"/>
                <a:cs typeface="Arial" panose="020B0604020202020204" pitchFamily="34" charset="0"/>
              </a:rPr>
              <a:t>BMJ</a:t>
            </a:r>
            <a:r>
              <a:rPr lang="en-US" sz="1200" dirty="0">
                <a:latin typeface="Arial" panose="020B0604020202020204" pitchFamily="34" charset="0"/>
                <a:cs typeface="Arial" panose="020B0604020202020204" pitchFamily="34" charset="0"/>
              </a:rPr>
              <a:t>, 391(2), p. r2321. Available at: https://doi.org/10.1136/bmj.r2321.</a:t>
            </a:r>
          </a:p>
          <a:p>
            <a:pPr>
              <a:lnSpc>
                <a:spcPct val="150000"/>
              </a:lnSpc>
            </a:pPr>
            <a:r>
              <a:rPr lang="en-US" sz="1200" dirty="0">
                <a:latin typeface="Arial" panose="020B0604020202020204" pitchFamily="34" charset="0"/>
                <a:cs typeface="Arial" panose="020B0604020202020204" pitchFamily="34" charset="0"/>
              </a:rPr>
              <a:t>Gee, D.G. and Cohodes, E.M. (2023) ‘Leveraging the developmental neuroscience of caregiving to promote resilience among youth exposed to adversity’, </a:t>
            </a:r>
            <a:r>
              <a:rPr lang="en-US" sz="1200" i="1" dirty="0">
                <a:latin typeface="Arial" panose="020B0604020202020204" pitchFamily="34" charset="0"/>
                <a:cs typeface="Arial" panose="020B0604020202020204" pitchFamily="34" charset="0"/>
              </a:rPr>
              <a:t>Development and Psychopathology</a:t>
            </a:r>
            <a:r>
              <a:rPr lang="en-US" sz="1200" dirty="0">
                <a:latin typeface="Arial" panose="020B0604020202020204" pitchFamily="34" charset="0"/>
                <a:cs typeface="Arial" panose="020B0604020202020204" pitchFamily="34" charset="0"/>
              </a:rPr>
              <a:t>, 35(5), pp. 2168–2185. Available at: https://doi.org/10.1017/s0954579423001128.</a:t>
            </a:r>
          </a:p>
          <a:p>
            <a:pPr>
              <a:lnSpc>
                <a:spcPct val="150000"/>
              </a:lnSpc>
            </a:pPr>
            <a:r>
              <a:rPr lang="en-US" sz="1200" dirty="0">
                <a:latin typeface="Arial" panose="020B0604020202020204" pitchFamily="34" charset="0"/>
                <a:cs typeface="Arial" panose="020B0604020202020204" pitchFamily="34" charset="0"/>
              </a:rPr>
              <a:t>Ghasemi, F., Beversdorf, D.Q. and Herman, K.C. (2024) ‘Stress and stress responses: A narrative literature review from physiological mechanisms to intervention approaches’, </a:t>
            </a:r>
            <a:r>
              <a:rPr lang="en-US" sz="1200" i="1" dirty="0">
                <a:latin typeface="Arial" panose="020B0604020202020204" pitchFamily="34" charset="0"/>
                <a:cs typeface="Arial" panose="020B0604020202020204" pitchFamily="34" charset="0"/>
              </a:rPr>
              <a:t>Journal of Pacific Rim Psychology</a:t>
            </a:r>
            <a:r>
              <a:rPr lang="en-US" sz="1200" dirty="0">
                <a:latin typeface="Arial" panose="020B0604020202020204" pitchFamily="34" charset="0"/>
                <a:cs typeface="Arial" panose="020B0604020202020204" pitchFamily="34" charset="0"/>
              </a:rPr>
              <a:t>, 18(18). Available at: https://doi.org/10.1177/18344909241289222.</a:t>
            </a:r>
          </a:p>
          <a:p>
            <a:pPr>
              <a:lnSpc>
                <a:spcPct val="150000"/>
              </a:lnSpc>
            </a:pPr>
            <a:r>
              <a:rPr lang="en-US" sz="1200" dirty="0">
                <a:latin typeface="Arial" panose="020B0604020202020204" pitchFamily="34" charset="0"/>
                <a:cs typeface="Arial" panose="020B0604020202020204" pitchFamily="34" charset="0"/>
              </a:rPr>
              <a:t>Grant, A., Goberdhan, N., Mar, K., Ramkishun, A., Rahman, S., </a:t>
            </a:r>
            <a:r>
              <a:rPr lang="en-US" sz="1200" dirty="0" err="1">
                <a:latin typeface="Arial" panose="020B0604020202020204" pitchFamily="34" charset="0"/>
                <a:cs typeface="Arial" panose="020B0604020202020204" pitchFamily="34" charset="0"/>
              </a:rPr>
              <a:t>Redublo</a:t>
            </a:r>
            <a:r>
              <a:rPr lang="en-US" sz="1200" dirty="0">
                <a:latin typeface="Arial" panose="020B0604020202020204" pitchFamily="34" charset="0"/>
                <a:cs typeface="Arial" panose="020B0604020202020204" pitchFamily="34" charset="0"/>
              </a:rPr>
              <a:t>, T., Caven, I. and </a:t>
            </a:r>
            <a:r>
              <a:rPr lang="en-US" sz="1200" dirty="0" err="1">
                <a:latin typeface="Arial" panose="020B0604020202020204" pitchFamily="34" charset="0"/>
                <a:cs typeface="Arial" panose="020B0604020202020204" pitchFamily="34" charset="0"/>
              </a:rPr>
              <a:t>Okrainec</a:t>
            </a:r>
            <a:r>
              <a:rPr lang="en-US" sz="1200" dirty="0">
                <a:latin typeface="Arial" panose="020B0604020202020204" pitchFamily="34" charset="0"/>
                <a:cs typeface="Arial" panose="020B0604020202020204" pitchFamily="34" charset="0"/>
              </a:rPr>
              <a:t>, K. (2025) ‘The Need for Health Systems to Engage With and Support Youth who are Caregivers—A Lived Experience Perspective From Young Carers’, </a:t>
            </a:r>
            <a:r>
              <a:rPr lang="en-US" sz="1200" i="1" dirty="0">
                <a:latin typeface="Arial" panose="020B0604020202020204" pitchFamily="34" charset="0"/>
                <a:cs typeface="Arial" panose="020B0604020202020204" pitchFamily="34" charset="0"/>
              </a:rPr>
              <a:t>Journal of Patient Experience</a:t>
            </a:r>
            <a:r>
              <a:rPr lang="en-US" sz="1200" dirty="0">
                <a:latin typeface="Arial" panose="020B0604020202020204" pitchFamily="34" charset="0"/>
                <a:cs typeface="Arial" panose="020B0604020202020204" pitchFamily="34" charset="0"/>
              </a:rPr>
              <a:t>, 12(3). Available at: https://doi.org/10.1177/23743735251383246.</a:t>
            </a:r>
          </a:p>
          <a:p>
            <a:pPr>
              <a:lnSpc>
                <a:spcPct val="150000"/>
              </a:lnSpc>
            </a:pPr>
            <a:r>
              <a:rPr lang="en-US" sz="1200" dirty="0" err="1">
                <a:latin typeface="Arial" panose="020B0604020202020204" pitchFamily="34" charset="0"/>
                <a:cs typeface="Arial" panose="020B0604020202020204" pitchFamily="34" charset="0"/>
              </a:rPr>
              <a:t>Greškovičová</a:t>
            </a:r>
            <a:r>
              <a:rPr lang="en-US" sz="1200" dirty="0">
                <a:latin typeface="Arial" panose="020B0604020202020204" pitchFamily="34" charset="0"/>
                <a:cs typeface="Arial" panose="020B0604020202020204" pitchFamily="34" charset="0"/>
              </a:rPr>
              <a:t>, K. and </a:t>
            </a:r>
            <a:r>
              <a:rPr lang="en-US" sz="1200" dirty="0" err="1">
                <a:latin typeface="Arial" panose="020B0604020202020204" pitchFamily="34" charset="0"/>
                <a:cs typeface="Arial" panose="020B0604020202020204" pitchFamily="34" charset="0"/>
              </a:rPr>
              <a:t>Lisá</a:t>
            </a:r>
            <a:r>
              <a:rPr lang="en-US" sz="1200" dirty="0">
                <a:latin typeface="Arial" panose="020B0604020202020204" pitchFamily="34" charset="0"/>
                <a:cs typeface="Arial" panose="020B0604020202020204" pitchFamily="34" charset="0"/>
              </a:rPr>
              <a:t>, E. (2023) ‘Beyond the global attachment model: domain- and relationship-specific attachment models at work and their functions’, </a:t>
            </a:r>
            <a:r>
              <a:rPr lang="en-US" sz="1200" i="1" dirty="0">
                <a:latin typeface="Arial" panose="020B0604020202020204" pitchFamily="34" charset="0"/>
                <a:cs typeface="Arial" panose="020B0604020202020204" pitchFamily="34" charset="0"/>
              </a:rPr>
              <a:t>Frontiers in Psychology</a:t>
            </a:r>
            <a:r>
              <a:rPr lang="en-US" sz="1200" dirty="0">
                <a:latin typeface="Arial" panose="020B0604020202020204" pitchFamily="34" charset="0"/>
                <a:cs typeface="Arial" panose="020B0604020202020204" pitchFamily="34" charset="0"/>
              </a:rPr>
              <a:t>, 14(3). Available at: https://doi.org/10.3389/fpsyg.2023.1158992.</a:t>
            </a:r>
          </a:p>
          <a:p>
            <a:pPr>
              <a:lnSpc>
                <a:spcPct val="150000"/>
              </a:lnSpc>
            </a:pPr>
            <a:r>
              <a:rPr lang="en-US" sz="1200" dirty="0">
                <a:latin typeface="Arial" panose="020B0604020202020204" pitchFamily="34" charset="0"/>
                <a:cs typeface="Arial" panose="020B0604020202020204" pitchFamily="34" charset="0"/>
              </a:rPr>
              <a:t>Gupta, A. and Singh, M. (2024) ‘Influence of Parenting Style and Adult Attachment Style on Experience of Close Relationship among Adults’, </a:t>
            </a:r>
            <a:r>
              <a:rPr lang="en-US" sz="1200" i="1" dirty="0">
                <a:latin typeface="Arial" panose="020B0604020202020204" pitchFamily="34" charset="0"/>
                <a:cs typeface="Arial" panose="020B0604020202020204" pitchFamily="34" charset="0"/>
              </a:rPr>
              <a:t>The International Journal of Indian Psychology</a:t>
            </a:r>
            <a:r>
              <a:rPr lang="en-US" sz="1200" dirty="0">
                <a:latin typeface="Arial" panose="020B0604020202020204" pitchFamily="34" charset="0"/>
                <a:cs typeface="Arial" panose="020B0604020202020204" pitchFamily="34" charset="0"/>
              </a:rPr>
              <a:t>, 12(2). Available at: https://doi.org/10.25215/1202.221.</a:t>
            </a:r>
          </a:p>
          <a:p>
            <a:pPr>
              <a:lnSpc>
                <a:spcPct val="150000"/>
              </a:lnSpc>
            </a:pPr>
            <a:r>
              <a:rPr lang="en-US" sz="1200" dirty="0">
                <a:latin typeface="Arial" panose="020B0604020202020204" pitchFamily="34" charset="0"/>
                <a:cs typeface="Arial" panose="020B0604020202020204" pitchFamily="34" charset="0"/>
              </a:rPr>
              <a:t>Hare, M.M., </a:t>
            </a:r>
            <a:r>
              <a:rPr lang="en-US" sz="1200" dirty="0" err="1">
                <a:latin typeface="Arial" panose="020B0604020202020204" pitchFamily="34" charset="0"/>
                <a:cs typeface="Arial" panose="020B0604020202020204" pitchFamily="34" charset="0"/>
              </a:rPr>
              <a:t>Psouni</a:t>
            </a:r>
            <a:r>
              <a:rPr lang="en-US" sz="1200" dirty="0">
                <a:latin typeface="Arial" panose="020B0604020202020204" pitchFamily="34" charset="0"/>
                <a:cs typeface="Arial" panose="020B0604020202020204" pitchFamily="34" charset="0"/>
              </a:rPr>
              <a:t>, E., Guyon-Harris, K.L., Humphreys, K.L., Fox, N.A., Nelson, C.A. and Zeanah, C.H. (2025) ‘Caregiving Quality Across Development and Secure Base Knowledge among Adolescents with a History of Institutional Care’, </a:t>
            </a:r>
            <a:r>
              <a:rPr lang="en-US" sz="1200" i="1" dirty="0">
                <a:latin typeface="Arial" panose="020B0604020202020204" pitchFamily="34" charset="0"/>
                <a:cs typeface="Arial" panose="020B0604020202020204" pitchFamily="34" charset="0"/>
              </a:rPr>
              <a:t>Adversity and Resilience Science</a:t>
            </a:r>
            <a:r>
              <a:rPr lang="en-US" sz="1200" dirty="0">
                <a:latin typeface="Arial" panose="020B0604020202020204" pitchFamily="34" charset="0"/>
                <a:cs typeface="Arial" panose="020B0604020202020204" pitchFamily="34" charset="0"/>
              </a:rPr>
              <a:t>, 6(4), pp. 603–612. Available at: https://doi.org/10.1007/s42844-025-00183-2.</a:t>
            </a:r>
          </a:p>
          <a:p>
            <a:pPr>
              <a:lnSpc>
                <a:spcPct val="150000"/>
              </a:lnSpc>
            </a:pPr>
            <a:r>
              <a:rPr lang="en-US" sz="1200" dirty="0" err="1">
                <a:latin typeface="Arial" panose="020B0604020202020204" pitchFamily="34" charset="0"/>
                <a:cs typeface="Arial" panose="020B0604020202020204" pitchFamily="34" charset="0"/>
              </a:rPr>
              <a:t>Harithuddin</a:t>
            </a:r>
            <a:r>
              <a:rPr lang="en-US" sz="1200" dirty="0">
                <a:latin typeface="Arial" panose="020B0604020202020204" pitchFamily="34" charset="0"/>
                <a:cs typeface="Arial" panose="020B0604020202020204" pitchFamily="34" charset="0"/>
              </a:rPr>
              <a:t>, A.S.M. (2021) ‘A First Experience of Using Failure Report as a Reflective Tool in Engineering Education’, </a:t>
            </a:r>
            <a:r>
              <a:rPr lang="en-US" sz="1200" i="1" dirty="0">
                <a:latin typeface="Arial" panose="020B0604020202020204" pitchFamily="34" charset="0"/>
                <a:cs typeface="Arial" panose="020B0604020202020204" pitchFamily="34" charset="0"/>
              </a:rPr>
              <a:t>International Journal of Emerging Technologies in Learning (</a:t>
            </a:r>
            <a:r>
              <a:rPr lang="en-US" sz="1200" i="1" dirty="0" err="1">
                <a:latin typeface="Arial" panose="020B0604020202020204" pitchFamily="34" charset="0"/>
                <a:cs typeface="Arial" panose="020B0604020202020204" pitchFamily="34" charset="0"/>
              </a:rPr>
              <a:t>iJET</a:t>
            </a:r>
            <a:r>
              <a:rPr lang="en-US" sz="1200" i="1" dirty="0">
                <a:latin typeface="Arial" panose="020B0604020202020204" pitchFamily="34" charset="0"/>
                <a:cs typeface="Arial" panose="020B0604020202020204" pitchFamily="34" charset="0"/>
              </a:rPr>
              <a:t>)</a:t>
            </a:r>
            <a:r>
              <a:rPr lang="en-US" sz="1200" dirty="0">
                <a:latin typeface="Arial" panose="020B0604020202020204" pitchFamily="34" charset="0"/>
                <a:cs typeface="Arial" panose="020B0604020202020204" pitchFamily="34" charset="0"/>
              </a:rPr>
              <a:t>, 16(18). Available at: https://doi.org/10.3991/ijet.v16i18.24271.</a:t>
            </a:r>
          </a:p>
          <a:p>
            <a:pPr>
              <a:lnSpc>
                <a:spcPct val="150000"/>
              </a:lnSpc>
            </a:pPr>
            <a:r>
              <a:rPr lang="en-US" sz="1200" dirty="0">
                <a:latin typeface="Arial" panose="020B0604020202020204" pitchFamily="34" charset="0"/>
                <a:cs typeface="Arial" panose="020B0604020202020204" pitchFamily="34" charset="0"/>
              </a:rPr>
              <a:t>Humphreys, K.L., Garon-Bissonnette, J., Hill, K.E., Bailes, L.G., Barnett, W. and Hare, M.M. (2024) ‘Caregiving relationships are a cornerstone of developmental psychopathology’, </a:t>
            </a:r>
            <a:r>
              <a:rPr lang="en-US" sz="1200" i="1" dirty="0">
                <a:latin typeface="Arial" panose="020B0604020202020204" pitchFamily="34" charset="0"/>
                <a:cs typeface="Arial" panose="020B0604020202020204" pitchFamily="34" charset="0"/>
              </a:rPr>
              <a:t>Development and Psychopathology</a:t>
            </a:r>
            <a:r>
              <a:rPr lang="en-US" sz="1200" dirty="0">
                <a:latin typeface="Arial" panose="020B0604020202020204" pitchFamily="34" charset="0"/>
                <a:cs typeface="Arial" panose="020B0604020202020204" pitchFamily="34" charset="0"/>
              </a:rPr>
              <a:t>, 36(5), pp. 1–14. Available at: https://doi.org/10.1017/S0954579424000300.</a:t>
            </a:r>
          </a:p>
        </p:txBody>
      </p:sp>
      <p:sp>
        <p:nvSpPr>
          <p:cNvPr id="2" name="TextBox 1">
            <a:extLst>
              <a:ext uri="{FF2B5EF4-FFF2-40B4-BE49-F238E27FC236}">
                <a16:creationId xmlns:a16="http://schemas.microsoft.com/office/drawing/2014/main" id="{7F1870C9-A9C1-4175-3C0A-4986C341C91F}"/>
              </a:ext>
            </a:extLst>
          </p:cNvPr>
          <p:cNvSpPr txBox="1"/>
          <p:nvPr/>
        </p:nvSpPr>
        <p:spPr>
          <a:xfrm>
            <a:off x="7321259" y="120588"/>
            <a:ext cx="1104790" cy="369332"/>
          </a:xfrm>
          <a:prstGeom prst="rect">
            <a:avLst/>
          </a:prstGeom>
        </p:spPr>
        <p:style>
          <a:lnRef idx="2">
            <a:schemeClr val="accent1"/>
          </a:lnRef>
          <a:fillRef idx="1">
            <a:schemeClr val="lt1"/>
          </a:fillRef>
          <a:effectRef idx="0">
            <a:schemeClr val="accent1"/>
          </a:effectRef>
          <a:fontRef idx="minor">
            <a:schemeClr val="dk1"/>
          </a:fontRef>
        </p:style>
        <p:txBody>
          <a:bodyPr wrap="none" rtlCol="0">
            <a:spAutoFit/>
          </a:bodyPr>
          <a:lstStyle/>
          <a:p>
            <a:r>
              <a:rPr lang="en-GB" noProof="0" dirty="0"/>
              <a:t>Continue</a:t>
            </a:r>
          </a:p>
        </p:txBody>
      </p:sp>
    </p:spTree>
    <p:extLst>
      <p:ext uri="{BB962C8B-B14F-4D97-AF65-F5344CB8AC3E}">
        <p14:creationId xmlns:p14="http://schemas.microsoft.com/office/powerpoint/2010/main" val="21471914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1D41F7-217B-FA20-0033-F454DD216683}"/>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EEB7B4B9-4FAD-0038-1F4B-624C474DD530}"/>
              </a:ext>
            </a:extLst>
          </p:cNvPr>
          <p:cNvPicPr>
            <a:picLocks noChangeAspect="1"/>
          </p:cNvPicPr>
          <p:nvPr/>
        </p:nvPicPr>
        <p:blipFill>
          <a:blip r:embed="rId2"/>
          <a:srcRect l="2346" t="18720" r="2428" b="17493"/>
          <a:stretch>
            <a:fillRect/>
          </a:stretch>
        </p:blipFill>
        <p:spPr>
          <a:xfrm>
            <a:off x="4870740" y="0"/>
            <a:ext cx="2450519" cy="491364"/>
          </a:xfrm>
          <a:prstGeom prst="rect">
            <a:avLst/>
          </a:prstGeom>
        </p:spPr>
      </p:pic>
      <p:sp>
        <p:nvSpPr>
          <p:cNvPr id="11" name="TextBox 10">
            <a:extLst>
              <a:ext uri="{FF2B5EF4-FFF2-40B4-BE49-F238E27FC236}">
                <a16:creationId xmlns:a16="http://schemas.microsoft.com/office/drawing/2014/main" id="{C943697B-5458-C40E-5666-2C687AAC318A}"/>
              </a:ext>
            </a:extLst>
          </p:cNvPr>
          <p:cNvSpPr txBox="1"/>
          <p:nvPr/>
        </p:nvSpPr>
        <p:spPr>
          <a:xfrm>
            <a:off x="200024" y="610508"/>
            <a:ext cx="11791950" cy="5875134"/>
          </a:xfrm>
          <a:prstGeom prst="rect">
            <a:avLst/>
          </a:prstGeom>
          <a:noFill/>
        </p:spPr>
        <p:txBody>
          <a:bodyPr wrap="square">
            <a:spAutoFit/>
          </a:bodyPr>
          <a:lstStyle/>
          <a:p>
            <a:pPr>
              <a:lnSpc>
                <a:spcPct val="150000"/>
              </a:lnSpc>
            </a:pPr>
            <a:r>
              <a:rPr lang="en-US" sz="1200" dirty="0">
                <a:latin typeface="Arial" panose="020B0604020202020204" pitchFamily="34" charset="0"/>
                <a:cs typeface="Arial" panose="020B0604020202020204" pitchFamily="34" charset="0"/>
              </a:rPr>
              <a:t>Hutchings, J., Williams, M.E. and </a:t>
            </a:r>
            <a:r>
              <a:rPr lang="en-US" sz="1200" dirty="0" err="1">
                <a:latin typeface="Arial" panose="020B0604020202020204" pitchFamily="34" charset="0"/>
                <a:cs typeface="Arial" panose="020B0604020202020204" pitchFamily="34" charset="0"/>
              </a:rPr>
              <a:t>Leijten</a:t>
            </a:r>
            <a:r>
              <a:rPr lang="en-US" sz="1200" dirty="0">
                <a:latin typeface="Arial" panose="020B0604020202020204" pitchFamily="34" charset="0"/>
                <a:cs typeface="Arial" panose="020B0604020202020204" pitchFamily="34" charset="0"/>
              </a:rPr>
              <a:t>, P. (2023) ‘Attachment, behavior problems and interventions’, </a:t>
            </a:r>
            <a:r>
              <a:rPr lang="en-US" sz="1200" i="1" dirty="0">
                <a:latin typeface="Arial" panose="020B0604020202020204" pitchFamily="34" charset="0"/>
                <a:cs typeface="Arial" panose="020B0604020202020204" pitchFamily="34" charset="0"/>
              </a:rPr>
              <a:t>Frontiers in Child and Adolescent Psychiatry</a:t>
            </a:r>
            <a:r>
              <a:rPr lang="en-US" sz="1200" dirty="0">
                <a:latin typeface="Arial" panose="020B0604020202020204" pitchFamily="34" charset="0"/>
                <a:cs typeface="Arial" panose="020B0604020202020204" pitchFamily="34" charset="0"/>
              </a:rPr>
              <a:t>, 2(2). Available at: https://doi.org/10.3389/frcha.2023.1156407.</a:t>
            </a:r>
          </a:p>
          <a:p>
            <a:pPr>
              <a:lnSpc>
                <a:spcPct val="150000"/>
              </a:lnSpc>
            </a:pPr>
            <a:r>
              <a:rPr lang="en-US" sz="1200" dirty="0">
                <a:latin typeface="Arial" panose="020B0604020202020204" pitchFamily="34" charset="0"/>
                <a:cs typeface="Arial" panose="020B0604020202020204" pitchFamily="34" charset="0"/>
              </a:rPr>
              <a:t>Ivers, N.N., Johnson, D.A., D. Robert Casares, Lonn, M.R., Duffey, T. and Haberstroh, S. (2024) ‘Understanding prolonged grief from an existential counseling perspective’, </a:t>
            </a:r>
            <a:r>
              <a:rPr lang="en-US" sz="1200" i="1" dirty="0">
                <a:latin typeface="Arial" panose="020B0604020202020204" pitchFamily="34" charset="0"/>
                <a:cs typeface="Arial" panose="020B0604020202020204" pitchFamily="34" charset="0"/>
              </a:rPr>
              <a:t>Journal of counseling and development</a:t>
            </a:r>
            <a:r>
              <a:rPr lang="en-US" sz="1200" dirty="0">
                <a:latin typeface="Arial" panose="020B0604020202020204" pitchFamily="34" charset="0"/>
                <a:cs typeface="Arial" panose="020B0604020202020204" pitchFamily="34" charset="0"/>
              </a:rPr>
              <a:t>, 102(3), pp. 370–381. Available at: https://doi.org/10.1002/jcad.12518.</a:t>
            </a:r>
          </a:p>
          <a:p>
            <a:pPr>
              <a:lnSpc>
                <a:spcPct val="150000"/>
              </a:lnSpc>
            </a:pPr>
            <a:r>
              <a:rPr lang="en-US" sz="1200" dirty="0" err="1">
                <a:latin typeface="Arial" panose="020B0604020202020204" pitchFamily="34" charset="0"/>
                <a:cs typeface="Arial" panose="020B0604020202020204" pitchFamily="34" charset="0"/>
              </a:rPr>
              <a:t>Kılıçoğlu</a:t>
            </a:r>
            <a:r>
              <a:rPr lang="en-US" sz="1200" dirty="0">
                <a:latin typeface="Arial" panose="020B0604020202020204" pitchFamily="34" charset="0"/>
                <a:cs typeface="Arial" panose="020B0604020202020204" pitchFamily="34" charset="0"/>
              </a:rPr>
              <a:t>, N.A. (2026) ‘Psychosocial Effects of Parental Loss on Children and Support Strategies’, </a:t>
            </a:r>
            <a:r>
              <a:rPr lang="en-US" sz="1200" i="1" dirty="0" err="1">
                <a:latin typeface="Arial" panose="020B0604020202020204" pitchFamily="34" charset="0"/>
                <a:cs typeface="Arial" panose="020B0604020202020204" pitchFamily="34" charset="0"/>
              </a:rPr>
              <a:t>Psikiyatride</a:t>
            </a:r>
            <a:r>
              <a:rPr lang="en-US" sz="1200" i="1" dirty="0">
                <a:latin typeface="Arial" panose="020B0604020202020204" pitchFamily="34" charset="0"/>
                <a:cs typeface="Arial" panose="020B0604020202020204" pitchFamily="34" charset="0"/>
              </a:rPr>
              <a:t> Guncel </a:t>
            </a:r>
            <a:r>
              <a:rPr lang="en-US" sz="1200" i="1" dirty="0" err="1">
                <a:latin typeface="Arial" panose="020B0604020202020204" pitchFamily="34" charset="0"/>
                <a:cs typeface="Arial" panose="020B0604020202020204" pitchFamily="34" charset="0"/>
              </a:rPr>
              <a:t>Yaklasimlar</a:t>
            </a:r>
            <a:r>
              <a:rPr lang="en-US" sz="1200" i="1" dirty="0">
                <a:latin typeface="Arial" panose="020B0604020202020204" pitchFamily="34" charset="0"/>
                <a:cs typeface="Arial" panose="020B0604020202020204" pitchFamily="34" charset="0"/>
              </a:rPr>
              <a:t> - Current Approaches in Psychiatry</a:t>
            </a:r>
            <a:r>
              <a:rPr lang="en-US" sz="1200" dirty="0">
                <a:latin typeface="Arial" panose="020B0604020202020204" pitchFamily="34" charset="0"/>
                <a:cs typeface="Arial" panose="020B0604020202020204" pitchFamily="34" charset="0"/>
              </a:rPr>
              <a:t>, 18(1), pp. 143–162. Available at: https://doi.org/10.18863/pgy.1579475.</a:t>
            </a:r>
          </a:p>
          <a:p>
            <a:pPr>
              <a:lnSpc>
                <a:spcPct val="150000"/>
              </a:lnSpc>
            </a:pPr>
            <a:r>
              <a:rPr lang="en-US" sz="1200" dirty="0">
                <a:latin typeface="Arial" panose="020B0604020202020204" pitchFamily="34" charset="0"/>
                <a:cs typeface="Arial" panose="020B0604020202020204" pitchFamily="34" charset="0"/>
              </a:rPr>
              <a:t>Kohlhoff, J., </a:t>
            </a:r>
            <a:r>
              <a:rPr lang="en-US" sz="1200" dirty="0" err="1">
                <a:latin typeface="Arial" panose="020B0604020202020204" pitchFamily="34" charset="0"/>
                <a:cs typeface="Arial" panose="020B0604020202020204" pitchFamily="34" charset="0"/>
              </a:rPr>
              <a:t>Lieneman</a:t>
            </a:r>
            <a:r>
              <a:rPr lang="en-US" sz="1200" dirty="0">
                <a:latin typeface="Arial" panose="020B0604020202020204" pitchFamily="34" charset="0"/>
                <a:cs typeface="Arial" panose="020B0604020202020204" pitchFamily="34" charset="0"/>
              </a:rPr>
              <a:t>, C., </a:t>
            </a:r>
            <a:r>
              <a:rPr lang="en-US" sz="1200" dirty="0" err="1">
                <a:latin typeface="Arial" panose="020B0604020202020204" pitchFamily="34" charset="0"/>
                <a:cs typeface="Arial" panose="020B0604020202020204" pitchFamily="34" charset="0"/>
              </a:rPr>
              <a:t>Cibralic</a:t>
            </a:r>
            <a:r>
              <a:rPr lang="en-US" sz="1200" dirty="0">
                <a:latin typeface="Arial" panose="020B0604020202020204" pitchFamily="34" charset="0"/>
                <a:cs typeface="Arial" panose="020B0604020202020204" pitchFamily="34" charset="0"/>
              </a:rPr>
              <a:t>, S., Traynor, N. and McNeil, C.B. (2022) ‘Attachment-Based Parenting Interventions and Evidence of Changes in Toddler Attachment patterns: an Overview’, </a:t>
            </a:r>
            <a:r>
              <a:rPr lang="en-US" sz="1200" i="1" dirty="0">
                <a:latin typeface="Arial" panose="020B0604020202020204" pitchFamily="34" charset="0"/>
                <a:cs typeface="Arial" panose="020B0604020202020204" pitchFamily="34" charset="0"/>
              </a:rPr>
              <a:t>Clinical Child and Family Psychology Review</a:t>
            </a:r>
            <a:r>
              <a:rPr lang="en-US" sz="1200" dirty="0">
                <a:latin typeface="Arial" panose="020B0604020202020204" pitchFamily="34" charset="0"/>
                <a:cs typeface="Arial" panose="020B0604020202020204" pitchFamily="34" charset="0"/>
              </a:rPr>
              <a:t>, 25(4). Available at: https://doi.org/10.1007/s10567-022-00405-4.</a:t>
            </a:r>
          </a:p>
          <a:p>
            <a:pPr>
              <a:lnSpc>
                <a:spcPct val="150000"/>
              </a:lnSpc>
            </a:pPr>
            <a:r>
              <a:rPr lang="en-US" sz="1200" dirty="0">
                <a:latin typeface="Arial" panose="020B0604020202020204" pitchFamily="34" charset="0"/>
                <a:cs typeface="Arial" panose="020B0604020202020204" pitchFamily="34" charset="0"/>
              </a:rPr>
              <a:t>Lau-Zhu, A., Williams, F. and Steel, C. (2023) ‘Attachment patterns and autobiographical episodic memory functioning: A systemic review of adult studies to advance clinical psychological science’, </a:t>
            </a:r>
            <a:r>
              <a:rPr lang="en-US" sz="1200" i="1" dirty="0">
                <a:latin typeface="Arial" panose="020B0604020202020204" pitchFamily="34" charset="0"/>
                <a:cs typeface="Arial" panose="020B0604020202020204" pitchFamily="34" charset="0"/>
              </a:rPr>
              <a:t>Clinical Psychology Review</a:t>
            </a:r>
            <a:r>
              <a:rPr lang="en-US" sz="1200" dirty="0">
                <a:latin typeface="Arial" panose="020B0604020202020204" pitchFamily="34" charset="0"/>
                <a:cs typeface="Arial" panose="020B0604020202020204" pitchFamily="34" charset="0"/>
              </a:rPr>
              <a:t>, 101(3), p. 102254. Available at: https://doi.org/10.1016/j.cpr.2023.102254.</a:t>
            </a:r>
          </a:p>
          <a:p>
            <a:pPr>
              <a:lnSpc>
                <a:spcPct val="150000"/>
              </a:lnSpc>
            </a:pPr>
            <a:r>
              <a:rPr lang="en-US" sz="1200" dirty="0" err="1">
                <a:latin typeface="Arial" panose="020B0604020202020204" pitchFamily="34" charset="0"/>
                <a:cs typeface="Arial" panose="020B0604020202020204" pitchFamily="34" charset="0"/>
              </a:rPr>
              <a:t>Moousavi</a:t>
            </a:r>
            <a:r>
              <a:rPr lang="en-US" sz="1200" dirty="0">
                <a:latin typeface="Arial" panose="020B0604020202020204" pitchFamily="34" charset="0"/>
                <a:cs typeface="Arial" panose="020B0604020202020204" pitchFamily="34" charset="0"/>
              </a:rPr>
              <a:t>, A. and </a:t>
            </a:r>
            <a:r>
              <a:rPr lang="en-US" sz="1200" dirty="0" err="1">
                <a:latin typeface="Arial" panose="020B0604020202020204" pitchFamily="34" charset="0"/>
                <a:cs typeface="Arial" panose="020B0604020202020204" pitchFamily="34" charset="0"/>
              </a:rPr>
              <a:t>Juhari</a:t>
            </a:r>
            <a:r>
              <a:rPr lang="en-US" sz="1200" dirty="0">
                <a:latin typeface="Arial" panose="020B0604020202020204" pitchFamily="34" charset="0"/>
                <a:cs typeface="Arial" panose="020B0604020202020204" pitchFamily="34" charset="0"/>
              </a:rPr>
              <a:t>, R.B. (2025) ‘Developing Emotional Intelligence: Contributions of Goleman Mixed Model (1996), Attachment Theory by Bowlby (1983), and Social Information Processing Theory (1994) by Crick and Dodge Using Structural Equation Modeling (SEM)’, </a:t>
            </a:r>
            <a:r>
              <a:rPr lang="en-US" sz="1200" i="1" dirty="0" err="1">
                <a:latin typeface="Arial" panose="020B0604020202020204" pitchFamily="34" charset="0"/>
                <a:cs typeface="Arial" panose="020B0604020202020204" pitchFamily="34" charset="0"/>
              </a:rPr>
              <a:t>Psikoeduko</a:t>
            </a:r>
            <a:r>
              <a:rPr lang="en-US" sz="1200" i="1" dirty="0">
                <a:latin typeface="Arial" panose="020B0604020202020204" pitchFamily="34" charset="0"/>
                <a:cs typeface="Arial" panose="020B0604020202020204" pitchFamily="34" charset="0"/>
              </a:rPr>
              <a:t>: </a:t>
            </a:r>
            <a:r>
              <a:rPr lang="en-US" sz="1200" i="1" dirty="0" err="1">
                <a:latin typeface="Arial" panose="020B0604020202020204" pitchFamily="34" charset="0"/>
                <a:cs typeface="Arial" panose="020B0604020202020204" pitchFamily="34" charset="0"/>
              </a:rPr>
              <a:t>Jurnal</a:t>
            </a:r>
            <a:r>
              <a:rPr lang="en-US" sz="1200" i="1" dirty="0">
                <a:latin typeface="Arial" panose="020B0604020202020204" pitchFamily="34" charset="0"/>
                <a:cs typeface="Arial" panose="020B0604020202020204" pitchFamily="34" charset="0"/>
              </a:rPr>
              <a:t> </a:t>
            </a:r>
            <a:r>
              <a:rPr lang="en-US" sz="1200" i="1" dirty="0" err="1">
                <a:latin typeface="Arial" panose="020B0604020202020204" pitchFamily="34" charset="0"/>
                <a:cs typeface="Arial" panose="020B0604020202020204" pitchFamily="34" charset="0"/>
              </a:rPr>
              <a:t>Psikologi</a:t>
            </a:r>
            <a:r>
              <a:rPr lang="en-US" sz="1200" i="1" dirty="0">
                <a:latin typeface="Arial" panose="020B0604020202020204" pitchFamily="34" charset="0"/>
                <a:cs typeface="Arial" panose="020B0604020202020204" pitchFamily="34" charset="0"/>
              </a:rPr>
              <a:t> </a:t>
            </a:r>
            <a:r>
              <a:rPr lang="en-US" sz="1200" i="1" dirty="0" err="1">
                <a:latin typeface="Arial" panose="020B0604020202020204" pitchFamily="34" charset="0"/>
                <a:cs typeface="Arial" panose="020B0604020202020204" pitchFamily="34" charset="0"/>
              </a:rPr>
              <a:t>Edukasi</a:t>
            </a:r>
            <a:r>
              <a:rPr lang="en-US" sz="1200" i="1" dirty="0">
                <a:latin typeface="Arial" panose="020B0604020202020204" pitchFamily="34" charset="0"/>
                <a:cs typeface="Arial" panose="020B0604020202020204" pitchFamily="34" charset="0"/>
              </a:rPr>
              <a:t> dan </a:t>
            </a:r>
            <a:r>
              <a:rPr lang="en-US" sz="1200" i="1" dirty="0" err="1">
                <a:latin typeface="Arial" panose="020B0604020202020204" pitchFamily="34" charset="0"/>
                <a:cs typeface="Arial" panose="020B0604020202020204" pitchFamily="34" charset="0"/>
              </a:rPr>
              <a:t>Konseling</a:t>
            </a:r>
            <a:r>
              <a:rPr lang="en-US" sz="1200" dirty="0">
                <a:latin typeface="Arial" panose="020B0604020202020204" pitchFamily="34" charset="0"/>
                <a:cs typeface="Arial" panose="020B0604020202020204" pitchFamily="34" charset="0"/>
              </a:rPr>
              <a:t>, 5(1), pp. 29–41. Available at: https://doi.org/10.17509/psikoeduko.v5i1.80310.</a:t>
            </a:r>
          </a:p>
          <a:p>
            <a:pPr>
              <a:lnSpc>
                <a:spcPct val="150000"/>
              </a:lnSpc>
            </a:pPr>
            <a:r>
              <a:rPr lang="en-US" sz="1200" dirty="0">
                <a:latin typeface="Arial" panose="020B0604020202020204" pitchFamily="34" charset="0"/>
                <a:cs typeface="Arial" panose="020B0604020202020204" pitchFamily="34" charset="0"/>
              </a:rPr>
              <a:t>Moretti, M.M., Dys, S.P., Craig, S.G., Sierra Hernandez, C.A., </a:t>
            </a:r>
            <a:r>
              <a:rPr lang="en-US" sz="1200" dirty="0" err="1">
                <a:latin typeface="Arial" panose="020B0604020202020204" pitchFamily="34" charset="0"/>
                <a:cs typeface="Arial" panose="020B0604020202020204" pitchFamily="34" charset="0"/>
              </a:rPr>
              <a:t>Goulter</a:t>
            </a:r>
            <a:r>
              <a:rPr lang="en-US" sz="1200" dirty="0">
                <a:latin typeface="Arial" panose="020B0604020202020204" pitchFamily="34" charset="0"/>
                <a:cs typeface="Arial" panose="020B0604020202020204" pitchFamily="34" charset="0"/>
              </a:rPr>
              <a:t>, N., O’Donnell, K. and </a:t>
            </a:r>
            <a:r>
              <a:rPr lang="en-US" sz="1200" dirty="0" err="1">
                <a:latin typeface="Arial" panose="020B0604020202020204" pitchFamily="34" charset="0"/>
                <a:cs typeface="Arial" panose="020B0604020202020204" pitchFamily="34" charset="0"/>
              </a:rPr>
              <a:t>Pasalich</a:t>
            </a:r>
            <a:r>
              <a:rPr lang="en-US" sz="1200" dirty="0">
                <a:latin typeface="Arial" panose="020B0604020202020204" pitchFamily="34" charset="0"/>
                <a:cs typeface="Arial" panose="020B0604020202020204" pitchFamily="34" charset="0"/>
              </a:rPr>
              <a:t>, D.S. (2024) ‘An attachment‐based program for parents of youth with clinically significant mental health problems: Scaling up and drilling down to mechanisms of change’, </a:t>
            </a:r>
            <a:r>
              <a:rPr lang="en-US" sz="1200" i="1" dirty="0">
                <a:latin typeface="Arial" panose="020B0604020202020204" pitchFamily="34" charset="0"/>
                <a:cs typeface="Arial" panose="020B0604020202020204" pitchFamily="34" charset="0"/>
              </a:rPr>
              <a:t>JCPP Advances</a:t>
            </a:r>
            <a:r>
              <a:rPr lang="en-US" sz="1200" dirty="0">
                <a:latin typeface="Arial" panose="020B0604020202020204" pitchFamily="34" charset="0"/>
                <a:cs typeface="Arial" panose="020B0604020202020204" pitchFamily="34" charset="0"/>
              </a:rPr>
              <a:t>, 5(1). Available at: https://doi.org/10.1002/jcv2.12248.</a:t>
            </a:r>
          </a:p>
          <a:p>
            <a:pPr>
              <a:lnSpc>
                <a:spcPct val="150000"/>
              </a:lnSpc>
            </a:pPr>
            <a:r>
              <a:rPr lang="en-US" sz="1200" dirty="0">
                <a:latin typeface="Arial" panose="020B0604020202020204" pitchFamily="34" charset="0"/>
                <a:cs typeface="Arial" panose="020B0604020202020204" pitchFamily="34" charset="0"/>
              </a:rPr>
              <a:t>Morris, A.M., Freeberg-Powell, E., Verma, S., Di Giuseppe, Mariagrazia, Crespo, H., Hoffman, L. and Rice, T. (2025) ‘Attachment Classification, Emotion Regulation, and Defense Mechanisms: An Integrative Narrative Review’, </a:t>
            </a:r>
            <a:r>
              <a:rPr lang="en-US" sz="1200" i="1" dirty="0">
                <a:latin typeface="Arial" panose="020B0604020202020204" pitchFamily="34" charset="0"/>
                <a:cs typeface="Arial" panose="020B0604020202020204" pitchFamily="34" charset="0"/>
              </a:rPr>
              <a:t>Healthcare</a:t>
            </a:r>
            <a:r>
              <a:rPr lang="en-US" sz="1200" dirty="0">
                <a:latin typeface="Arial" panose="020B0604020202020204" pitchFamily="34" charset="0"/>
                <a:cs typeface="Arial" panose="020B0604020202020204" pitchFamily="34" charset="0"/>
              </a:rPr>
              <a:t>, 13(23). Available at: https://doi.org/10.3390/healthcare13233105.</a:t>
            </a:r>
          </a:p>
          <a:p>
            <a:pPr>
              <a:lnSpc>
                <a:spcPct val="150000"/>
              </a:lnSpc>
            </a:pPr>
            <a:r>
              <a:rPr lang="en-US" sz="1200" dirty="0">
                <a:latin typeface="Arial" panose="020B0604020202020204" pitchFamily="34" charset="0"/>
                <a:cs typeface="Arial" panose="020B0604020202020204" pitchFamily="34" charset="0"/>
              </a:rPr>
              <a:t>Nakama, N., Usui, N., Doi, M. and Shimada, S. (2023) ‘Early life stress impairs brain and mental development during childhood increasing the risk of developing psychiatric disorders’, </a:t>
            </a:r>
            <a:r>
              <a:rPr lang="en-US" sz="1200" i="1" dirty="0">
                <a:latin typeface="Arial" panose="020B0604020202020204" pitchFamily="34" charset="0"/>
                <a:cs typeface="Arial" panose="020B0604020202020204" pitchFamily="34" charset="0"/>
              </a:rPr>
              <a:t>Progress in Neuro-Psychopharmacology and Biological Psychiatry</a:t>
            </a:r>
            <a:r>
              <a:rPr lang="en-US" sz="1200" dirty="0">
                <a:latin typeface="Arial" panose="020B0604020202020204" pitchFamily="34" charset="0"/>
                <a:cs typeface="Arial" panose="020B0604020202020204" pitchFamily="34" charset="0"/>
              </a:rPr>
              <a:t>, 126(22). Available at: https://doi.org/10.1016/j.pnpbp.2023.110783.</a:t>
            </a:r>
          </a:p>
          <a:p>
            <a:pPr>
              <a:lnSpc>
                <a:spcPct val="150000"/>
              </a:lnSpc>
            </a:pPr>
            <a:r>
              <a:rPr lang="en-US" sz="1200" dirty="0">
                <a:latin typeface="Arial" panose="020B0604020202020204" pitchFamily="34" charset="0"/>
                <a:cs typeface="Arial" panose="020B0604020202020204" pitchFamily="34" charset="0"/>
              </a:rPr>
              <a:t>Porter, J. (2025) ‘Conceptions of vulnerability amongst pastoral leaders: care, control and relationships’, </a:t>
            </a:r>
            <a:r>
              <a:rPr lang="en-US" sz="1200" i="1" dirty="0">
                <a:latin typeface="Arial" panose="020B0604020202020204" pitchFamily="34" charset="0"/>
                <a:cs typeface="Arial" panose="020B0604020202020204" pitchFamily="34" charset="0"/>
              </a:rPr>
              <a:t>Emotional and </a:t>
            </a:r>
            <a:r>
              <a:rPr lang="en-US" sz="1200" i="1" dirty="0" err="1">
                <a:latin typeface="Arial" panose="020B0604020202020204" pitchFamily="34" charset="0"/>
                <a:cs typeface="Arial" panose="020B0604020202020204" pitchFamily="34" charset="0"/>
              </a:rPr>
              <a:t>Behavioural</a:t>
            </a:r>
            <a:r>
              <a:rPr lang="en-US" sz="1200" i="1" dirty="0">
                <a:latin typeface="Arial" panose="020B0604020202020204" pitchFamily="34" charset="0"/>
                <a:cs typeface="Arial" panose="020B0604020202020204" pitchFamily="34" charset="0"/>
              </a:rPr>
              <a:t> Difficulties</a:t>
            </a:r>
            <a:r>
              <a:rPr lang="en-US" sz="1200" dirty="0">
                <a:latin typeface="Arial" panose="020B0604020202020204" pitchFamily="34" charset="0"/>
                <a:cs typeface="Arial" panose="020B0604020202020204" pitchFamily="34" charset="0"/>
              </a:rPr>
              <a:t>, 30(3), pp. 1–15. Available at: https://doi.org/10.1080/13632752.2025.2487414.</a:t>
            </a:r>
          </a:p>
        </p:txBody>
      </p:sp>
      <p:sp>
        <p:nvSpPr>
          <p:cNvPr id="2" name="TextBox 1">
            <a:extLst>
              <a:ext uri="{FF2B5EF4-FFF2-40B4-BE49-F238E27FC236}">
                <a16:creationId xmlns:a16="http://schemas.microsoft.com/office/drawing/2014/main" id="{D1849233-0E78-AE20-B4F3-49445A2ED55F}"/>
              </a:ext>
            </a:extLst>
          </p:cNvPr>
          <p:cNvSpPr txBox="1"/>
          <p:nvPr/>
        </p:nvSpPr>
        <p:spPr>
          <a:xfrm>
            <a:off x="7321259" y="120588"/>
            <a:ext cx="1104790" cy="369332"/>
          </a:xfrm>
          <a:prstGeom prst="rect">
            <a:avLst/>
          </a:prstGeom>
        </p:spPr>
        <p:style>
          <a:lnRef idx="2">
            <a:schemeClr val="accent1"/>
          </a:lnRef>
          <a:fillRef idx="1">
            <a:schemeClr val="lt1"/>
          </a:fillRef>
          <a:effectRef idx="0">
            <a:schemeClr val="accent1"/>
          </a:effectRef>
          <a:fontRef idx="minor">
            <a:schemeClr val="dk1"/>
          </a:fontRef>
        </p:style>
        <p:txBody>
          <a:bodyPr wrap="none" rtlCol="0">
            <a:spAutoFit/>
          </a:bodyPr>
          <a:lstStyle/>
          <a:p>
            <a:r>
              <a:rPr lang="en-GB" noProof="0" dirty="0"/>
              <a:t>Continue</a:t>
            </a:r>
          </a:p>
        </p:txBody>
      </p:sp>
    </p:spTree>
    <p:extLst>
      <p:ext uri="{BB962C8B-B14F-4D97-AF65-F5344CB8AC3E}">
        <p14:creationId xmlns:p14="http://schemas.microsoft.com/office/powerpoint/2010/main" val="6914379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749D39-0C42-73F2-9380-5A651B3FC299}"/>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F35FEE97-61AB-2A22-8488-E8B41BA35B6D}"/>
              </a:ext>
            </a:extLst>
          </p:cNvPr>
          <p:cNvPicPr>
            <a:picLocks noChangeAspect="1"/>
          </p:cNvPicPr>
          <p:nvPr/>
        </p:nvPicPr>
        <p:blipFill>
          <a:blip r:embed="rId2"/>
          <a:srcRect l="2346" t="18720" r="2428" b="17493"/>
          <a:stretch>
            <a:fillRect/>
          </a:stretch>
        </p:blipFill>
        <p:spPr>
          <a:xfrm>
            <a:off x="4870740" y="0"/>
            <a:ext cx="2450519" cy="491364"/>
          </a:xfrm>
          <a:prstGeom prst="rect">
            <a:avLst/>
          </a:prstGeom>
        </p:spPr>
      </p:pic>
      <p:sp>
        <p:nvSpPr>
          <p:cNvPr id="11" name="TextBox 10">
            <a:extLst>
              <a:ext uri="{FF2B5EF4-FFF2-40B4-BE49-F238E27FC236}">
                <a16:creationId xmlns:a16="http://schemas.microsoft.com/office/drawing/2014/main" id="{C971D219-39C9-DDB5-8FF6-B66EC90BDEE1}"/>
              </a:ext>
            </a:extLst>
          </p:cNvPr>
          <p:cNvSpPr txBox="1"/>
          <p:nvPr/>
        </p:nvSpPr>
        <p:spPr>
          <a:xfrm>
            <a:off x="200024" y="610508"/>
            <a:ext cx="11791950" cy="3382144"/>
          </a:xfrm>
          <a:prstGeom prst="rect">
            <a:avLst/>
          </a:prstGeom>
          <a:noFill/>
        </p:spPr>
        <p:txBody>
          <a:bodyPr wrap="square">
            <a:spAutoFit/>
          </a:bodyPr>
          <a:lstStyle/>
          <a:p>
            <a:pPr>
              <a:lnSpc>
                <a:spcPct val="150000"/>
              </a:lnSpc>
            </a:pPr>
            <a:r>
              <a:rPr lang="en-US" sz="1200" dirty="0">
                <a:latin typeface="Arial" panose="020B0604020202020204" pitchFamily="34" charset="0"/>
                <a:cs typeface="Arial" panose="020B0604020202020204" pitchFamily="34" charset="0"/>
              </a:rPr>
              <a:t>Rahmani, F., </a:t>
            </a:r>
            <a:r>
              <a:rPr lang="en-US" sz="1200" dirty="0" err="1">
                <a:latin typeface="Arial" panose="020B0604020202020204" pitchFamily="34" charset="0"/>
                <a:cs typeface="Arial" panose="020B0604020202020204" pitchFamily="34" charset="0"/>
              </a:rPr>
              <a:t>Roshanghar</a:t>
            </a:r>
            <a:r>
              <a:rPr lang="en-US" sz="1200" dirty="0">
                <a:latin typeface="Arial" panose="020B0604020202020204" pitchFamily="34" charset="0"/>
                <a:cs typeface="Arial" panose="020B0604020202020204" pitchFamily="34" charset="0"/>
              </a:rPr>
              <a:t>, F., Gholizadeh, L. and Dickens, G.L. (2022) ‘Caregiver or care receiver: Adolescents’ experience of caregiving to a parent with severe mental illness: A qualitative study’, </a:t>
            </a:r>
            <a:r>
              <a:rPr lang="en-US" sz="1200" i="1" dirty="0">
                <a:latin typeface="Arial" panose="020B0604020202020204" pitchFamily="34" charset="0"/>
                <a:cs typeface="Arial" panose="020B0604020202020204" pitchFamily="34" charset="0"/>
              </a:rPr>
              <a:t>Child &amp; Family Social Work</a:t>
            </a:r>
            <a:r>
              <a:rPr lang="en-US" sz="1200" dirty="0">
                <a:latin typeface="Arial" panose="020B0604020202020204" pitchFamily="34" charset="0"/>
                <a:cs typeface="Arial" panose="020B0604020202020204" pitchFamily="34" charset="0"/>
              </a:rPr>
              <a:t>, 27(4). Available at: https://doi.org/10.1111/cfs.12926.</a:t>
            </a:r>
          </a:p>
          <a:p>
            <a:pPr>
              <a:lnSpc>
                <a:spcPct val="150000"/>
              </a:lnSpc>
            </a:pPr>
            <a:r>
              <a:rPr lang="en-US" sz="1200" dirty="0">
                <a:latin typeface="Arial" panose="020B0604020202020204" pitchFamily="34" charset="0"/>
                <a:cs typeface="Arial" panose="020B0604020202020204" pitchFamily="34" charset="0"/>
              </a:rPr>
              <a:t>Stevens, M., Brimblecombe, N., Gowen, S., Skyer, R. and Moriarty, J. (2024) ‘Young carers’ experiences of services and support: What is helpful and how can support be improved?’, </a:t>
            </a:r>
            <a:r>
              <a:rPr lang="en-US" sz="1200" i="1" dirty="0" err="1">
                <a:latin typeface="Arial" panose="020B0604020202020204" pitchFamily="34" charset="0"/>
                <a:cs typeface="Arial" panose="020B0604020202020204" pitchFamily="34" charset="0"/>
              </a:rPr>
              <a:t>PloS</a:t>
            </a:r>
            <a:r>
              <a:rPr lang="en-US" sz="1200" i="1" dirty="0">
                <a:latin typeface="Arial" panose="020B0604020202020204" pitchFamily="34" charset="0"/>
                <a:cs typeface="Arial" panose="020B0604020202020204" pitchFamily="34" charset="0"/>
              </a:rPr>
              <a:t> one</a:t>
            </a:r>
            <a:r>
              <a:rPr lang="en-US" sz="1200" dirty="0">
                <a:latin typeface="Arial" panose="020B0604020202020204" pitchFamily="34" charset="0"/>
                <a:cs typeface="Arial" panose="020B0604020202020204" pitchFamily="34" charset="0"/>
              </a:rPr>
              <a:t>, 19(3). Available at: https://doi.org/10.1371/journal.pone.0300551.</a:t>
            </a:r>
          </a:p>
          <a:p>
            <a:pPr>
              <a:lnSpc>
                <a:spcPct val="150000"/>
              </a:lnSpc>
            </a:pPr>
            <a:r>
              <a:rPr lang="en-US" sz="1200" dirty="0">
                <a:latin typeface="Arial" panose="020B0604020202020204" pitchFamily="34" charset="0"/>
                <a:cs typeface="Arial" panose="020B0604020202020204" pitchFamily="34" charset="0"/>
              </a:rPr>
              <a:t>Ugarte, E. and Hastings, P.D. (2023) ‘Assessing unpredictability in caregiver–child relationships: Insights from theoretical and empirical perspectives’, </a:t>
            </a:r>
            <a:r>
              <a:rPr lang="en-US" sz="1200" i="1" dirty="0">
                <a:latin typeface="Arial" panose="020B0604020202020204" pitchFamily="34" charset="0"/>
                <a:cs typeface="Arial" panose="020B0604020202020204" pitchFamily="34" charset="0"/>
              </a:rPr>
              <a:t>Development and Psychopathology</a:t>
            </a:r>
            <a:r>
              <a:rPr lang="en-US" sz="1200" dirty="0">
                <a:latin typeface="Arial" panose="020B0604020202020204" pitchFamily="34" charset="0"/>
                <a:cs typeface="Arial" panose="020B0604020202020204" pitchFamily="34" charset="0"/>
              </a:rPr>
              <a:t>, 36(3), pp. 1–20. Available at: https://doi.org/10.1017/s0954579423000305.</a:t>
            </a:r>
          </a:p>
          <a:p>
            <a:pPr>
              <a:lnSpc>
                <a:spcPct val="150000"/>
              </a:lnSpc>
            </a:pPr>
            <a:r>
              <a:rPr lang="en-US" sz="1200" dirty="0">
                <a:latin typeface="Arial" panose="020B0604020202020204" pitchFamily="34" charset="0"/>
                <a:cs typeface="Arial" panose="020B0604020202020204" pitchFamily="34" charset="0"/>
              </a:rPr>
              <a:t>Utz, R.L., Mundinger, H.L., Thompson, A., Towsley, G.L., Dassel, K.B., Terrill, A. and Bristol, A.A. (2025) ‘Redefining respite for family caregivers: lessons learned from the COVID-19 pandemic’, </a:t>
            </a:r>
            <a:r>
              <a:rPr lang="en-US" sz="1200" i="1" dirty="0">
                <a:latin typeface="Arial" panose="020B0604020202020204" pitchFamily="34" charset="0"/>
                <a:cs typeface="Arial" panose="020B0604020202020204" pitchFamily="34" charset="0"/>
              </a:rPr>
              <a:t>Frontiers in Health Services</a:t>
            </a:r>
            <a:r>
              <a:rPr lang="en-US" sz="1200" dirty="0">
                <a:latin typeface="Arial" panose="020B0604020202020204" pitchFamily="34" charset="0"/>
                <a:cs typeface="Arial" panose="020B0604020202020204" pitchFamily="34" charset="0"/>
              </a:rPr>
              <a:t>, 5(3). Available at: https://doi.org/10.3389/frhs.2025.1611360.</a:t>
            </a:r>
          </a:p>
          <a:p>
            <a:pPr>
              <a:lnSpc>
                <a:spcPct val="150000"/>
              </a:lnSpc>
            </a:pPr>
            <a:r>
              <a:rPr lang="en-US" sz="1200" dirty="0">
                <a:latin typeface="Arial" panose="020B0604020202020204" pitchFamily="34" charset="0"/>
                <a:cs typeface="Arial" panose="020B0604020202020204" pitchFamily="34" charset="0"/>
              </a:rPr>
              <a:t>Ye, Z.-Y., Han, Z.-Y. and Zhong, B.-L. (2024) ‘Secure base and mental health in children: a narrative review’, </a:t>
            </a:r>
            <a:r>
              <a:rPr lang="en-US" sz="1200" i="1" dirty="0">
                <a:latin typeface="Arial" panose="020B0604020202020204" pitchFamily="34" charset="0"/>
                <a:cs typeface="Arial" panose="020B0604020202020204" pitchFamily="34" charset="0"/>
              </a:rPr>
              <a:t>Translational Pediatrics</a:t>
            </a:r>
            <a:r>
              <a:rPr lang="en-US" sz="1200" dirty="0">
                <a:latin typeface="Arial" panose="020B0604020202020204" pitchFamily="34" charset="0"/>
                <a:cs typeface="Arial" panose="020B0604020202020204" pitchFamily="34" charset="0"/>
              </a:rPr>
              <a:t>, 13(9), pp. 1608–1616. Available at: https://doi.org/10.21037/tp-24-191.</a:t>
            </a:r>
          </a:p>
          <a:p>
            <a:pPr>
              <a:lnSpc>
                <a:spcPct val="150000"/>
              </a:lnSpc>
            </a:pPr>
            <a:r>
              <a:rPr lang="en-US" sz="1200" dirty="0">
                <a:latin typeface="Arial" panose="020B0604020202020204" pitchFamily="34" charset="0"/>
                <a:cs typeface="Arial" panose="020B0604020202020204" pitchFamily="34" charset="0"/>
              </a:rPr>
              <a:t>Zhang, S., Tian, Z., Maclaine, B.A., Hazen, N. and </a:t>
            </a:r>
            <a:r>
              <a:rPr lang="en-US" sz="1200" dirty="0" err="1">
                <a:latin typeface="Arial" panose="020B0604020202020204" pitchFamily="34" charset="0"/>
                <a:cs typeface="Arial" panose="020B0604020202020204" pitchFamily="34" charset="0"/>
              </a:rPr>
              <a:t>Jacobvitz</a:t>
            </a:r>
            <a:r>
              <a:rPr lang="en-US" sz="1200" dirty="0">
                <a:latin typeface="Arial" panose="020B0604020202020204" pitchFamily="34" charset="0"/>
                <a:cs typeface="Arial" panose="020B0604020202020204" pitchFamily="34" charset="0"/>
              </a:rPr>
              <a:t>, D. (2024) ‘Trust over the transition to parenthood: Links to attachment, perception of partner’s caregiving, and parenting.’, </a:t>
            </a:r>
            <a:r>
              <a:rPr lang="en-US" sz="1200" i="1" dirty="0">
                <a:latin typeface="Arial" panose="020B0604020202020204" pitchFamily="34" charset="0"/>
                <a:cs typeface="Arial" panose="020B0604020202020204" pitchFamily="34" charset="0"/>
              </a:rPr>
              <a:t>Journal of family psychology</a:t>
            </a:r>
            <a:r>
              <a:rPr lang="en-US" sz="1200" dirty="0">
                <a:latin typeface="Arial" panose="020B0604020202020204" pitchFamily="34" charset="0"/>
                <a:cs typeface="Arial" panose="020B0604020202020204" pitchFamily="34" charset="0"/>
              </a:rPr>
              <a:t>, 1(1). Available at: https://doi.org/10.1037/fam0001215.</a:t>
            </a:r>
          </a:p>
        </p:txBody>
      </p:sp>
      <p:sp>
        <p:nvSpPr>
          <p:cNvPr id="2" name="TextBox 1">
            <a:extLst>
              <a:ext uri="{FF2B5EF4-FFF2-40B4-BE49-F238E27FC236}">
                <a16:creationId xmlns:a16="http://schemas.microsoft.com/office/drawing/2014/main" id="{B01E6D8A-3177-3806-AD9A-8DBD22F09F0B}"/>
              </a:ext>
            </a:extLst>
          </p:cNvPr>
          <p:cNvSpPr txBox="1"/>
          <p:nvPr/>
        </p:nvSpPr>
        <p:spPr>
          <a:xfrm>
            <a:off x="7321259" y="120588"/>
            <a:ext cx="1104790" cy="369332"/>
          </a:xfrm>
          <a:prstGeom prst="rect">
            <a:avLst/>
          </a:prstGeom>
        </p:spPr>
        <p:style>
          <a:lnRef idx="2">
            <a:schemeClr val="accent1"/>
          </a:lnRef>
          <a:fillRef idx="1">
            <a:schemeClr val="lt1"/>
          </a:fillRef>
          <a:effectRef idx="0">
            <a:schemeClr val="accent1"/>
          </a:effectRef>
          <a:fontRef idx="minor">
            <a:schemeClr val="dk1"/>
          </a:fontRef>
        </p:style>
        <p:txBody>
          <a:bodyPr wrap="none" rtlCol="0">
            <a:spAutoFit/>
          </a:bodyPr>
          <a:lstStyle/>
          <a:p>
            <a:r>
              <a:rPr lang="en-GB" noProof="0" dirty="0"/>
              <a:t>Continue</a:t>
            </a:r>
          </a:p>
        </p:txBody>
      </p:sp>
    </p:spTree>
    <p:extLst>
      <p:ext uri="{BB962C8B-B14F-4D97-AF65-F5344CB8AC3E}">
        <p14:creationId xmlns:p14="http://schemas.microsoft.com/office/powerpoint/2010/main" val="38680376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62FAC4-08C4-FDE9-BB04-154D598B4D1B}"/>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1D87A9F9-DDAB-DF51-1C15-56FBBAB1D085}"/>
              </a:ext>
            </a:extLst>
          </p:cNvPr>
          <p:cNvPicPr>
            <a:picLocks noChangeAspect="1"/>
          </p:cNvPicPr>
          <p:nvPr/>
        </p:nvPicPr>
        <p:blipFill>
          <a:blip r:embed="rId2">
            <a:alphaModFix amt="35000"/>
          </a:blip>
          <a:stretch>
            <a:fillRect/>
          </a:stretch>
        </p:blipFill>
        <p:spPr>
          <a:xfrm>
            <a:off x="330244" y="-209550"/>
            <a:ext cx="11531512" cy="7678327"/>
          </a:xfrm>
          <a:prstGeom prst="rect">
            <a:avLst/>
          </a:prstGeom>
        </p:spPr>
      </p:pic>
      <p:pic>
        <p:nvPicPr>
          <p:cNvPr id="7" name="Picture 6">
            <a:extLst>
              <a:ext uri="{FF2B5EF4-FFF2-40B4-BE49-F238E27FC236}">
                <a16:creationId xmlns:a16="http://schemas.microsoft.com/office/drawing/2014/main" id="{5C3BF772-2B5F-F5ED-3C55-15602C688357}"/>
              </a:ext>
            </a:extLst>
          </p:cNvPr>
          <p:cNvPicPr>
            <a:picLocks noChangeAspect="1"/>
          </p:cNvPicPr>
          <p:nvPr/>
        </p:nvPicPr>
        <p:blipFill>
          <a:blip r:embed="rId3"/>
          <a:stretch>
            <a:fillRect/>
          </a:stretch>
        </p:blipFill>
        <p:spPr>
          <a:xfrm>
            <a:off x="965156" y="766762"/>
            <a:ext cx="10648950" cy="5324475"/>
          </a:xfrm>
          <a:prstGeom prst="rect">
            <a:avLst/>
          </a:prstGeom>
        </p:spPr>
      </p:pic>
    </p:spTree>
    <p:extLst>
      <p:ext uri="{BB962C8B-B14F-4D97-AF65-F5344CB8AC3E}">
        <p14:creationId xmlns:p14="http://schemas.microsoft.com/office/powerpoint/2010/main" val="29403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CCE3C5E3-60D0-DD5C-8B9C-B4B18A4506FD}"/>
              </a:ext>
            </a:extLst>
          </p:cNvPr>
          <p:cNvPicPr>
            <a:picLocks noChangeAspect="1"/>
          </p:cNvPicPr>
          <p:nvPr/>
        </p:nvPicPr>
        <p:blipFill>
          <a:blip r:embed="rId2">
            <a:alphaModFix amt="20000"/>
          </a:blip>
          <a:stretch>
            <a:fillRect/>
          </a:stretch>
        </p:blipFill>
        <p:spPr>
          <a:xfrm>
            <a:off x="-190500" y="-730940"/>
            <a:ext cx="12534900" cy="8345246"/>
          </a:xfrm>
          <a:prstGeom prst="rect">
            <a:avLst/>
          </a:prstGeom>
        </p:spPr>
      </p:pic>
      <p:pic>
        <p:nvPicPr>
          <p:cNvPr id="9" name="Picture 8">
            <a:extLst>
              <a:ext uri="{FF2B5EF4-FFF2-40B4-BE49-F238E27FC236}">
                <a16:creationId xmlns:a16="http://schemas.microsoft.com/office/drawing/2014/main" id="{60963E61-14DB-6573-6881-70ABACF729F2}"/>
              </a:ext>
            </a:extLst>
          </p:cNvPr>
          <p:cNvPicPr>
            <a:picLocks noChangeAspect="1"/>
          </p:cNvPicPr>
          <p:nvPr/>
        </p:nvPicPr>
        <p:blipFill>
          <a:blip r:embed="rId3"/>
          <a:stretch>
            <a:fillRect/>
          </a:stretch>
        </p:blipFill>
        <p:spPr>
          <a:xfrm>
            <a:off x="2076450" y="-152400"/>
            <a:ext cx="7600950" cy="7600950"/>
          </a:xfrm>
          <a:prstGeom prst="rect">
            <a:avLst/>
          </a:prstGeom>
        </p:spPr>
      </p:pic>
    </p:spTree>
    <p:extLst>
      <p:ext uri="{BB962C8B-B14F-4D97-AF65-F5344CB8AC3E}">
        <p14:creationId xmlns:p14="http://schemas.microsoft.com/office/powerpoint/2010/main" val="3469479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5116</Words>
  <Application>Microsoft Office PowerPoint</Application>
  <PresentationFormat>Widescreen</PresentationFormat>
  <Paragraphs>174</Paragraphs>
  <Slides>19</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Aptos</vt:lpstr>
      <vt:lpstr>Aptos Display</vt:lpstr>
      <vt:lpstr>Arial</vt:lpstr>
      <vt:lpstr>Calibri</vt:lpstr>
      <vt:lpstr>Times New Roman</vt:lpstr>
      <vt:lpstr>Wingdings</vt:lpstr>
      <vt:lpstr>Office Theme</vt:lpstr>
      <vt:lpstr>  Student Name:Elisha Hakizumwami Student Number: 2438662 Lecturer’s Name: Farah Wiita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2026-03-07T18:25:04Z</dcterms:created>
  <dcterms:modified xsi:type="dcterms:W3CDTF">2026-03-13T17:27:38Z</dcterms:modified>
</cp:coreProperties>
</file>